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558" r:id="rId2"/>
    <p:sldId id="715" r:id="rId3"/>
    <p:sldId id="710" r:id="rId4"/>
    <p:sldId id="725" r:id="rId5"/>
    <p:sldId id="721" r:id="rId6"/>
    <p:sldId id="706" r:id="rId7"/>
    <p:sldId id="778" r:id="rId8"/>
    <p:sldId id="794" r:id="rId9"/>
    <p:sldId id="795" r:id="rId10"/>
    <p:sldId id="784" r:id="rId11"/>
    <p:sldId id="785" r:id="rId12"/>
    <p:sldId id="788" r:id="rId13"/>
    <p:sldId id="787" r:id="rId14"/>
    <p:sldId id="791" r:id="rId15"/>
    <p:sldId id="800" r:id="rId16"/>
    <p:sldId id="790" r:id="rId17"/>
    <p:sldId id="792" r:id="rId18"/>
    <p:sldId id="793" r:id="rId19"/>
    <p:sldId id="802" r:id="rId20"/>
    <p:sldId id="803" r:id="rId21"/>
    <p:sldId id="804" r:id="rId22"/>
    <p:sldId id="702" r:id="rId23"/>
    <p:sldId id="780" r:id="rId24"/>
    <p:sldId id="731" r:id="rId25"/>
    <p:sldId id="779" r:id="rId26"/>
    <p:sldId id="694" r:id="rId27"/>
    <p:sldId id="718" r:id="rId28"/>
    <p:sldId id="732" r:id="rId29"/>
    <p:sldId id="713" r:id="rId30"/>
    <p:sldId id="733" r:id="rId31"/>
    <p:sldId id="735" r:id="rId32"/>
    <p:sldId id="719" r:id="rId33"/>
    <p:sldId id="749" r:id="rId34"/>
    <p:sldId id="801" r:id="rId35"/>
    <p:sldId id="750" r:id="rId36"/>
    <p:sldId id="705" r:id="rId37"/>
    <p:sldId id="714" r:id="rId38"/>
    <p:sldId id="752" r:id="rId39"/>
    <p:sldId id="746" r:id="rId40"/>
    <p:sldId id="809" r:id="rId41"/>
    <p:sldId id="760" r:id="rId42"/>
    <p:sldId id="757" r:id="rId43"/>
    <p:sldId id="796" r:id="rId44"/>
    <p:sldId id="797" r:id="rId45"/>
    <p:sldId id="754" r:id="rId46"/>
    <p:sldId id="763" r:id="rId47"/>
    <p:sldId id="753" r:id="rId48"/>
    <p:sldId id="764" r:id="rId49"/>
    <p:sldId id="765" r:id="rId50"/>
    <p:sldId id="701" r:id="rId51"/>
    <p:sldId id="740" r:id="rId52"/>
    <p:sldId id="741" r:id="rId53"/>
    <p:sldId id="747" r:id="rId54"/>
    <p:sldId id="748" r:id="rId55"/>
    <p:sldId id="755" r:id="rId56"/>
    <p:sldId id="756" r:id="rId57"/>
    <p:sldId id="772" r:id="rId58"/>
    <p:sldId id="798" r:id="rId59"/>
    <p:sldId id="716" r:id="rId60"/>
    <p:sldId id="717" r:id="rId61"/>
    <p:sldId id="736" r:id="rId62"/>
    <p:sldId id="799" r:id="rId63"/>
    <p:sldId id="737" r:id="rId64"/>
    <p:sldId id="738" r:id="rId65"/>
    <p:sldId id="739" r:id="rId66"/>
    <p:sldId id="257" r:id="rId67"/>
    <p:sldId id="711" r:id="rId68"/>
    <p:sldId id="767" r:id="rId69"/>
    <p:sldId id="768" r:id="rId70"/>
    <p:sldId id="769" r:id="rId71"/>
    <p:sldId id="773" r:id="rId72"/>
    <p:sldId id="726" r:id="rId73"/>
    <p:sldId id="770" r:id="rId74"/>
    <p:sldId id="771" r:id="rId75"/>
    <p:sldId id="700" r:id="rId76"/>
    <p:sldId id="727" r:id="rId77"/>
    <p:sldId id="810" r:id="rId78"/>
    <p:sldId id="805" r:id="rId79"/>
    <p:sldId id="806" r:id="rId80"/>
    <p:sldId id="808" r:id="rId81"/>
    <p:sldId id="807" r:id="rId82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C770007-23C7-CA48-BEB0-E75E08ACE96F}">
          <p14:sldIdLst>
            <p14:sldId id="558"/>
            <p14:sldId id="715"/>
            <p14:sldId id="710"/>
            <p14:sldId id="725"/>
            <p14:sldId id="721"/>
            <p14:sldId id="706"/>
            <p14:sldId id="778"/>
            <p14:sldId id="794"/>
            <p14:sldId id="795"/>
            <p14:sldId id="784"/>
            <p14:sldId id="785"/>
            <p14:sldId id="788"/>
            <p14:sldId id="787"/>
            <p14:sldId id="791"/>
            <p14:sldId id="800"/>
            <p14:sldId id="790"/>
            <p14:sldId id="792"/>
            <p14:sldId id="793"/>
            <p14:sldId id="802"/>
            <p14:sldId id="803"/>
            <p14:sldId id="804"/>
            <p14:sldId id="702"/>
            <p14:sldId id="780"/>
            <p14:sldId id="731"/>
            <p14:sldId id="779"/>
            <p14:sldId id="694"/>
            <p14:sldId id="718"/>
            <p14:sldId id="732"/>
            <p14:sldId id="713"/>
            <p14:sldId id="733"/>
            <p14:sldId id="735"/>
            <p14:sldId id="719"/>
            <p14:sldId id="749"/>
            <p14:sldId id="801"/>
            <p14:sldId id="750"/>
            <p14:sldId id="705"/>
            <p14:sldId id="714"/>
            <p14:sldId id="752"/>
            <p14:sldId id="746"/>
            <p14:sldId id="809"/>
            <p14:sldId id="760"/>
            <p14:sldId id="757"/>
            <p14:sldId id="796"/>
            <p14:sldId id="797"/>
            <p14:sldId id="754"/>
            <p14:sldId id="763"/>
            <p14:sldId id="753"/>
            <p14:sldId id="764"/>
            <p14:sldId id="765"/>
            <p14:sldId id="701"/>
            <p14:sldId id="740"/>
            <p14:sldId id="741"/>
            <p14:sldId id="747"/>
            <p14:sldId id="748"/>
            <p14:sldId id="755"/>
            <p14:sldId id="756"/>
            <p14:sldId id="772"/>
            <p14:sldId id="798"/>
            <p14:sldId id="716"/>
            <p14:sldId id="717"/>
            <p14:sldId id="736"/>
            <p14:sldId id="799"/>
            <p14:sldId id="737"/>
            <p14:sldId id="738"/>
            <p14:sldId id="739"/>
            <p14:sldId id="257"/>
            <p14:sldId id="711"/>
            <p14:sldId id="767"/>
            <p14:sldId id="768"/>
            <p14:sldId id="769"/>
            <p14:sldId id="773"/>
            <p14:sldId id="726"/>
            <p14:sldId id="770"/>
            <p14:sldId id="771"/>
            <p14:sldId id="700"/>
            <p14:sldId id="727"/>
            <p14:sldId id="810"/>
            <p14:sldId id="805"/>
            <p14:sldId id="806"/>
            <p14:sldId id="808"/>
            <p14:sldId id="8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78"/>
    <a:srgbClr val="0432FF"/>
    <a:srgbClr val="73FEFF"/>
    <a:srgbClr val="138625"/>
    <a:srgbClr val="8EFA00"/>
    <a:srgbClr val="73FDD6"/>
    <a:srgbClr val="FFFF00"/>
    <a:srgbClr val="00FDFF"/>
    <a:srgbClr val="00FB92"/>
    <a:srgbClr val="21E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preferSingleView="1">
    <p:restoredLeft sz="9287"/>
    <p:restoredTop sz="93265"/>
  </p:normalViewPr>
  <p:slideViewPr>
    <p:cSldViewPr>
      <p:cViewPr varScale="1">
        <p:scale>
          <a:sx n="119" d="100"/>
          <a:sy n="119" d="100"/>
        </p:scale>
        <p:origin x="760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1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7C872-C662-6D44-B6BF-CE43217E136B}" type="datetimeFigureOut">
              <a:rPr lang="it-IT" smtClean="0"/>
              <a:t>12/06/24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42F0D-C3B7-FD43-A73A-9F8E4C5885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2254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42F0D-C3B7-FD43-A73A-9F8E4C5885A0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66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44624"/>
            <a:ext cx="10363200" cy="628180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344" y="764704"/>
            <a:ext cx="11881320" cy="59046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AD810-CEF5-F845-BCBE-87D0977AA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851C78-51E1-304F-ADBA-27C31AFE661D}" type="datetime1">
              <a:rPr lang="it-IT" altLang="it-IT" smtClean="0"/>
              <a:t>12/06/24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8C379-930B-EA46-A204-5BE54BCB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46FFC-FE54-5647-812B-A7FCB707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53336"/>
            <a:ext cx="648072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E5266196-879A-5F43-935D-EC0CC8C816F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0963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562074"/>
          </a:xfrm>
          <a:solidFill>
            <a:srgbClr val="92D050">
              <a:alpha val="80000"/>
            </a:srgbClr>
          </a:solidFill>
        </p:spPr>
        <p:txBody>
          <a:bodyPr/>
          <a:lstStyle>
            <a:lvl1pPr>
              <a:defRPr sz="3200">
                <a:latin typeface="Lucida Calligraphy" panose="03010101010101010101" pitchFamily="66" charset="77"/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80000"/>
            </a:schemeClr>
          </a:solidFill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257D5-4E66-BF42-A464-9456C04B0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4CD24C-9591-2542-873F-7FC2550BF2D8}" type="datetime1">
              <a:rPr lang="it-IT" altLang="it-IT" smtClean="0"/>
              <a:t>12/06/24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63ADC-7995-1F4C-B5B1-194976184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D84AB8-7225-6881-0FDF-635607B6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53336"/>
            <a:ext cx="648072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E5266196-879A-5F43-935D-EC0CC8C816F2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799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13665"/>
            <a:ext cx="10363200" cy="651040"/>
          </a:xfrm>
        </p:spPr>
        <p:txBody>
          <a:bodyPr anchor="t"/>
          <a:lstStyle>
            <a:lvl1pPr algn="ctr">
              <a:defRPr sz="3200" b="1" cap="all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9AC2E-C966-8E4D-9B33-50EABC8D1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93A7EA-1D10-FC47-AE75-1EDA874BB35D}" type="datetime1">
              <a:rPr lang="it-IT" altLang="it-IT" smtClean="0"/>
              <a:t>12/06/24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E782A-4DEB-9648-88E1-179E2B814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EAE06F-18FF-7BB4-ED7F-044C76F4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53336"/>
            <a:ext cx="648072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E5266196-879A-5F43-935D-EC0CC8C816F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9995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4082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344" y="1103348"/>
            <a:ext cx="5184576" cy="55660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5858" y="1103347"/>
            <a:ext cx="5314162" cy="571511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092EE0-9D9E-6BD7-26EF-801049B0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6453336"/>
            <a:ext cx="648072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  <a:latin typeface="Lucida Calligraphy" panose="03010101010101010101" pitchFamily="66" charset="77"/>
              </a:defRPr>
            </a:lvl1pPr>
          </a:lstStyle>
          <a:p>
            <a:fld id="{E5266196-879A-5F43-935D-EC0CC8C816F2}" type="slidenum">
              <a:rPr lang="it-IT" altLang="it-IT" smtClean="0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9217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image003.jpg">
            <a:extLst>
              <a:ext uri="{FF2B5EF4-FFF2-40B4-BE49-F238E27FC236}">
                <a16:creationId xmlns:a16="http://schemas.microsoft.com/office/drawing/2014/main" id="{93B170D5-1DC9-5F43-9B9B-14CC0BFC4B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38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5" y="-27384"/>
            <a:ext cx="121840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045757F-BD11-174B-9A69-3C847D9EE1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92D050">
              <a:alpha val="78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73858F3-FD80-5A40-9558-BADA8FA5F7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27051" y="1600201"/>
            <a:ext cx="10972800" cy="452596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F689B-C992-EF48-BE26-D0C84B2B2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52CF93CB-5FBD-0947-9769-8E7CE3F9E411}" type="datetime1">
              <a:rPr lang="it-IT" altLang="it-IT" smtClean="0"/>
              <a:t>12/06/24</a:t>
            </a:fld>
            <a:endParaRPr lang="it-IT" alt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033EB-7C73-B347-A750-4C45D8593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34D33-098D-FC44-979C-F43893770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09E337F0-1626-DB45-B3B9-6EC9F4D04645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rgbClr val="FF0000"/>
          </a:solidFill>
          <a:latin typeface="Lucida Calligraphy" panose="03010101010101010101" pitchFamily="66" charset="77"/>
          <a:ea typeface="ＭＳ Ｐゴシック" charset="0"/>
          <a:cs typeface="Lucida Calligraphy" panose="03010101010101010101" pitchFamily="66" charset="77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0000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rgbClr val="00B050"/>
          </a:solidFill>
          <a:latin typeface="Times New Roman" pitchFamily="18" charset="0"/>
          <a:ea typeface="ＭＳ Ｐゴシック" charset="0"/>
          <a:cs typeface="Times New Roman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rgbClr val="002060"/>
          </a:solidFill>
          <a:latin typeface="+mn-lt"/>
          <a:ea typeface="Times New Roman" charset="0"/>
          <a:cs typeface="Times New Roman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00000"/>
          </a:solidFill>
          <a:latin typeface="Times New Roman" pitchFamily="18" charset="0"/>
          <a:ea typeface="Times New Roman" charset="0"/>
          <a:cs typeface="Times New Roman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B0F0"/>
          </a:solidFill>
          <a:latin typeface="+mn-lt"/>
          <a:ea typeface="Times New Roman" charset="0"/>
          <a:cs typeface="Times New Roman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Times New Roman" charset="0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2.emf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37.e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36.e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2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1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50.emf"/><Relationship Id="rId7" Type="http://schemas.openxmlformats.org/officeDocument/2006/relationships/image" Target="../media/image52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5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oleObject" Target="../embeddings/oleObject32.bin"/><Relationship Id="rId18" Type="http://schemas.openxmlformats.org/officeDocument/2006/relationships/image" Target="../media/image62.emf"/><Relationship Id="rId3" Type="http://schemas.openxmlformats.org/officeDocument/2006/relationships/oleObject" Target="../embeddings/oleObject27.bin"/><Relationship Id="rId21" Type="http://schemas.openxmlformats.org/officeDocument/2006/relationships/oleObject" Target="../embeddings/oleObject36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59.emf"/><Relationship Id="rId17" Type="http://schemas.openxmlformats.org/officeDocument/2006/relationships/oleObject" Target="../embeddings/oleObject34.bin"/><Relationship Id="rId2" Type="http://schemas.openxmlformats.org/officeDocument/2006/relationships/image" Target="../media/image54.png"/><Relationship Id="rId16" Type="http://schemas.openxmlformats.org/officeDocument/2006/relationships/image" Target="../media/image61.emf"/><Relationship Id="rId20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oleObject" Target="../embeddings/oleObject31.bin"/><Relationship Id="rId24" Type="http://schemas.openxmlformats.org/officeDocument/2006/relationships/image" Target="../media/image65.emf"/><Relationship Id="rId5" Type="http://schemas.openxmlformats.org/officeDocument/2006/relationships/oleObject" Target="../embeddings/oleObject28.bin"/><Relationship Id="rId15" Type="http://schemas.openxmlformats.org/officeDocument/2006/relationships/oleObject" Target="../embeddings/oleObject33.bin"/><Relationship Id="rId23" Type="http://schemas.openxmlformats.org/officeDocument/2006/relationships/oleObject" Target="../embeddings/oleObject37.bin"/><Relationship Id="rId10" Type="http://schemas.openxmlformats.org/officeDocument/2006/relationships/image" Target="../media/image58.emf"/><Relationship Id="rId19" Type="http://schemas.openxmlformats.org/officeDocument/2006/relationships/oleObject" Target="../embeddings/oleObject35.bin"/><Relationship Id="rId4" Type="http://schemas.openxmlformats.org/officeDocument/2006/relationships/image" Target="../media/image55.emf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60.emf"/><Relationship Id="rId22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image" Target="../media/image11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0.png"/><Relationship Id="rId4" Type="http://schemas.openxmlformats.org/officeDocument/2006/relationships/image" Target="../media/image6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9.png"/><Relationship Id="rId17" Type="http://schemas.openxmlformats.org/officeDocument/2006/relationships/image" Target="../media/image17.emf"/><Relationship Id="rId2" Type="http://schemas.openxmlformats.org/officeDocument/2006/relationships/image" Target="../media/image13.png"/><Relationship Id="rId16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2.png"/><Relationship Id="rId10" Type="http://schemas.openxmlformats.org/officeDocument/2006/relationships/image" Target="../media/image16.e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12.bin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5" Type="http://schemas.openxmlformats.org/officeDocument/2006/relationships/image" Target="../media/image25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22.emf"/><Relationship Id="rId14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1BE4A3-E15B-D2CB-286F-EB2D957940A7}"/>
              </a:ext>
            </a:extLst>
          </p:cNvPr>
          <p:cNvSpPr txBox="1"/>
          <p:nvPr/>
        </p:nvSpPr>
        <p:spPr>
          <a:xfrm>
            <a:off x="193523" y="6059903"/>
            <a:ext cx="8789586" cy="646331"/>
          </a:xfrm>
          <a:prstGeom prst="rect">
            <a:avLst/>
          </a:prstGeom>
          <a:solidFill>
            <a:srgbClr val="FFFD78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Gaseous</a:t>
            </a:r>
            <a:r>
              <a:rPr lang="it-IT" dirty="0"/>
              <a:t> </a:t>
            </a:r>
            <a:r>
              <a:rPr lang="it-IT" dirty="0" err="1"/>
              <a:t>polarised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targets </a:t>
            </a:r>
            <a:r>
              <a:rPr lang="it-IT" dirty="0" err="1"/>
              <a:t>consist</a:t>
            </a:r>
            <a:r>
              <a:rPr lang="it-IT" dirty="0"/>
              <a:t> of H (or D),  the </a:t>
            </a:r>
            <a:r>
              <a:rPr lang="it-IT" dirty="0" err="1"/>
              <a:t>residual</a:t>
            </a:r>
            <a:r>
              <a:rPr lang="it-IT" dirty="0"/>
              <a:t> gas </a:t>
            </a:r>
            <a:r>
              <a:rPr lang="it-IT" dirty="0" err="1"/>
              <a:t>also</a:t>
            </a:r>
            <a:r>
              <a:rPr lang="it-IT" dirty="0"/>
              <a:t> in UHV </a:t>
            </a:r>
          </a:p>
          <a:p>
            <a:r>
              <a:rPr lang="it-IT" dirty="0"/>
              <a:t>are </a:t>
            </a:r>
            <a:r>
              <a:rPr lang="it-IT" dirty="0" err="1"/>
              <a:t>mainly</a:t>
            </a:r>
            <a:r>
              <a:rPr lang="it-IT" dirty="0"/>
              <a:t> H</a:t>
            </a:r>
            <a:r>
              <a:rPr lang="it-IT" baseline="-25000" dirty="0"/>
              <a:t>2</a:t>
            </a:r>
            <a:r>
              <a:rPr lang="it-IT" dirty="0"/>
              <a:t>, and the </a:t>
            </a:r>
            <a:r>
              <a:rPr lang="it-IT" dirty="0" err="1"/>
              <a:t>injected</a:t>
            </a:r>
            <a:r>
              <a:rPr lang="it-IT" dirty="0"/>
              <a:t> </a:t>
            </a:r>
            <a:r>
              <a:rPr lang="it-IT" dirty="0" err="1"/>
              <a:t>atoms</a:t>
            </a:r>
            <a:r>
              <a:rPr lang="it-IT" dirty="0"/>
              <a:t> </a:t>
            </a:r>
            <a:r>
              <a:rPr lang="it-IT" dirty="0" err="1"/>
              <a:t>recombine</a:t>
            </a:r>
            <a:r>
              <a:rPr lang="it-IT" dirty="0"/>
              <a:t> in </a:t>
            </a:r>
            <a:r>
              <a:rPr lang="it-IT" dirty="0" err="1"/>
              <a:t>molecules</a:t>
            </a:r>
            <a:r>
              <a:rPr lang="it-IT" dirty="0"/>
              <a:t>, </a:t>
            </a:r>
            <a:r>
              <a:rPr lang="it-IT" dirty="0" err="1"/>
              <a:t>difficult</a:t>
            </a:r>
            <a:r>
              <a:rPr lang="it-IT" dirty="0"/>
              <a:t> to pump.</a:t>
            </a:r>
          </a:p>
        </p:txBody>
      </p:sp>
      <p:pic>
        <p:nvPicPr>
          <p:cNvPr id="4" name="Immagine 3" descr="Immagine che contiene testo, diagramma&#10;&#10;Descrizione generata automaticamente">
            <a:extLst>
              <a:ext uri="{FF2B5EF4-FFF2-40B4-BE49-F238E27FC236}">
                <a16:creationId xmlns:a16="http://schemas.microsoft.com/office/drawing/2014/main" id="{8B10F724-E4D4-6191-2184-B76BBAD0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979772"/>
            <a:ext cx="6761039" cy="35293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C13CD3-CFA7-C365-7512-6B2072F6CB5B}"/>
              </a:ext>
            </a:extLst>
          </p:cNvPr>
          <p:cNvSpPr txBox="1"/>
          <p:nvPr/>
        </p:nvSpPr>
        <p:spPr>
          <a:xfrm>
            <a:off x="119336" y="4293096"/>
            <a:ext cx="5062977" cy="1015663"/>
          </a:xfrm>
          <a:prstGeom prst="rect">
            <a:avLst/>
          </a:prstGeom>
          <a:solidFill>
            <a:srgbClr val="FFFD78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solidFill>
                  <a:srgbClr val="0432FF"/>
                </a:solidFill>
              </a:rPr>
              <a:t>... </a:t>
            </a:r>
            <a:r>
              <a:rPr lang="it-IT" sz="2000" dirty="0" err="1">
                <a:solidFill>
                  <a:srgbClr val="0432FF"/>
                </a:solidFill>
              </a:rPr>
              <a:t>atoms</a:t>
            </a:r>
            <a:r>
              <a:rPr lang="it-IT" sz="2000" dirty="0">
                <a:solidFill>
                  <a:srgbClr val="0432FF"/>
                </a:solidFill>
              </a:rPr>
              <a:t> and </a:t>
            </a:r>
            <a:r>
              <a:rPr lang="it-IT" sz="2000" dirty="0" err="1">
                <a:solidFill>
                  <a:srgbClr val="0432FF"/>
                </a:solidFill>
              </a:rPr>
              <a:t>molecules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contents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it-IT" sz="2000" dirty="0">
                <a:solidFill>
                  <a:srgbClr val="0432FF"/>
                </a:solidFill>
              </a:rPr>
              <a:t>in </a:t>
            </a:r>
            <a:r>
              <a:rPr lang="it-IT" sz="2000" dirty="0" err="1">
                <a:solidFill>
                  <a:srgbClr val="0432FF"/>
                </a:solidFill>
              </a:rPr>
              <a:t>gaseous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nuclear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polarised</a:t>
            </a:r>
            <a:r>
              <a:rPr lang="it-IT" sz="2000" dirty="0">
                <a:solidFill>
                  <a:srgbClr val="0432FF"/>
                </a:solidFill>
              </a:rPr>
              <a:t> target</a:t>
            </a:r>
          </a:p>
          <a:p>
            <a:pPr algn="ctr"/>
            <a:r>
              <a:rPr lang="it-IT" sz="2000" dirty="0" err="1">
                <a:solidFill>
                  <a:srgbClr val="0432FF"/>
                </a:solidFill>
              </a:rPr>
              <a:t>accumulated</a:t>
            </a:r>
            <a:r>
              <a:rPr lang="it-IT" sz="2000" dirty="0">
                <a:solidFill>
                  <a:srgbClr val="0432FF"/>
                </a:solidFill>
              </a:rPr>
              <a:t> in a storage </a:t>
            </a:r>
            <a:r>
              <a:rPr lang="it-IT" sz="2000" dirty="0" err="1">
                <a:solidFill>
                  <a:srgbClr val="0432FF"/>
                </a:solidFill>
              </a:rPr>
              <a:t>cell</a:t>
            </a:r>
            <a:r>
              <a:rPr lang="it-IT" sz="2000" dirty="0">
                <a:solidFill>
                  <a:srgbClr val="0432FF"/>
                </a:solidFill>
              </a:rPr>
              <a:t>,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F96BD42-925F-26A9-BA2C-0F8FF131D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3967073"/>
            <a:ext cx="3359696" cy="272975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13757E-F73B-F479-C94E-59B2E570F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</a:t>
            </a:fld>
            <a:endParaRPr lang="it-IT" alt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64030F-4D88-DFD9-DEDA-E5F5224442AF}"/>
              </a:ext>
            </a:extLst>
          </p:cNvPr>
          <p:cNvSpPr txBox="1"/>
          <p:nvPr/>
        </p:nvSpPr>
        <p:spPr>
          <a:xfrm>
            <a:off x="7217282" y="3286725"/>
            <a:ext cx="4974718" cy="646331"/>
          </a:xfrm>
          <a:prstGeom prst="rect">
            <a:avLst/>
          </a:prstGeom>
          <a:solidFill>
            <a:srgbClr val="FFFD78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... </a:t>
            </a:r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populations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of quantum </a:t>
            </a:r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states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of </a:t>
            </a:r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polarised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</a:t>
            </a:r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atomic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</a:t>
            </a:r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beams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and </a:t>
            </a:r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nuclear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targets.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36DAC99-3F7D-15B0-B9CF-EF96441E9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929853"/>
            <a:ext cx="5448363" cy="2349112"/>
          </a:xfrm>
          <a:prstGeom prst="rect">
            <a:avLst/>
          </a:prstGeom>
        </p:spPr>
      </p:pic>
      <p:sp>
        <p:nvSpPr>
          <p:cNvPr id="3" name="Titolo 12">
            <a:extLst>
              <a:ext uri="{FF2B5EF4-FFF2-40B4-BE49-F238E27FC236}">
                <a16:creationId xmlns:a16="http://schemas.microsoft.com/office/drawing/2014/main" id="{8EB5E2A3-E858-641E-342C-8E30643A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39539"/>
            <a:ext cx="11953328" cy="646331"/>
          </a:xfrm>
          <a:solidFill>
            <a:srgbClr val="92D050"/>
          </a:solidFill>
        </p:spPr>
        <p:txBody>
          <a:bodyPr/>
          <a:lstStyle/>
          <a:p>
            <a:r>
              <a:rPr lang="it-IT" sz="2800" dirty="0"/>
              <a:t>QMA for  monitoring and precise </a:t>
            </a:r>
            <a:r>
              <a:rPr lang="it-IT" sz="2800" dirty="0" err="1"/>
              <a:t>measurements</a:t>
            </a:r>
            <a:r>
              <a:rPr lang="it-IT" sz="2800" dirty="0"/>
              <a:t> </a:t>
            </a:r>
            <a:r>
              <a:rPr lang="it-IT" sz="2800" dirty="0">
                <a:solidFill>
                  <a:srgbClr val="0432FF"/>
                </a:solidFill>
              </a:rPr>
              <a:t>of ...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691A707-6778-A841-CE0B-A6DC10043105}"/>
              </a:ext>
            </a:extLst>
          </p:cNvPr>
          <p:cNvSpPr txBox="1"/>
          <p:nvPr/>
        </p:nvSpPr>
        <p:spPr>
          <a:xfrm>
            <a:off x="335360" y="5393588"/>
            <a:ext cx="6984776" cy="646331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highlight>
                  <a:srgbClr val="FFFF00"/>
                </a:highlight>
              </a:rPr>
              <a:t>Chopping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beam</a:t>
            </a:r>
            <a:r>
              <a:rPr lang="it-IT" dirty="0">
                <a:highlight>
                  <a:srgbClr val="FFFF00"/>
                </a:highlight>
              </a:rPr>
              <a:t> techniques are </a:t>
            </a:r>
            <a:r>
              <a:rPr lang="it-IT" dirty="0" err="1">
                <a:highlight>
                  <a:srgbClr val="FFFF00"/>
                </a:highlight>
              </a:rPr>
              <a:t>needed</a:t>
            </a:r>
            <a:r>
              <a:rPr lang="it-IT" dirty="0">
                <a:highlight>
                  <a:srgbClr val="FFFF00"/>
                </a:highlight>
              </a:rPr>
              <a:t>,  in </a:t>
            </a:r>
            <a:r>
              <a:rPr lang="it-IT" dirty="0" err="1">
                <a:highlight>
                  <a:srgbClr val="FFFF00"/>
                </a:highlight>
              </a:rPr>
              <a:t>order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subtract</a:t>
            </a:r>
            <a:endParaRPr lang="it-IT" dirty="0">
              <a:highlight>
                <a:srgbClr val="FFFF00"/>
              </a:highlight>
            </a:endParaRPr>
          </a:p>
          <a:p>
            <a:pPr algn="ctr"/>
            <a:r>
              <a:rPr lang="it-IT" dirty="0">
                <a:highlight>
                  <a:srgbClr val="FFFF00"/>
                </a:highlight>
              </a:rPr>
              <a:t>background (BG)  </a:t>
            </a:r>
            <a:r>
              <a:rPr lang="it-IT" dirty="0" err="1">
                <a:highlight>
                  <a:srgbClr val="FFFF00"/>
                </a:highlight>
              </a:rPr>
              <a:t>gases</a:t>
            </a:r>
            <a:r>
              <a:rPr lang="it-IT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F58059-4422-3771-67F4-A4C001E6A109}"/>
              </a:ext>
            </a:extLst>
          </p:cNvPr>
          <p:cNvSpPr txBox="1"/>
          <p:nvPr/>
        </p:nvSpPr>
        <p:spPr>
          <a:xfrm>
            <a:off x="1637973" y="1252348"/>
            <a:ext cx="291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highlight>
                  <a:srgbClr val="FFFF00"/>
                </a:highlight>
              </a:rPr>
              <a:t>TARGET GAS ANALYSER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TGA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F06980D-99E9-5BA0-3E8E-8636A06F8FBA}"/>
              </a:ext>
            </a:extLst>
          </p:cNvPr>
          <p:cNvSpPr txBox="1"/>
          <p:nvPr/>
        </p:nvSpPr>
        <p:spPr>
          <a:xfrm>
            <a:off x="8738289" y="1104287"/>
            <a:ext cx="3185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highlight>
                  <a:srgbClr val="FFFF00"/>
                </a:highlight>
              </a:rPr>
              <a:t>BREIT-RABI POLARIMETER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BRP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72CDCAD-3CE6-1806-03E7-E82C405876A3}"/>
              </a:ext>
            </a:extLst>
          </p:cNvPr>
          <p:cNvSpPr txBox="1"/>
          <p:nvPr/>
        </p:nvSpPr>
        <p:spPr>
          <a:xfrm>
            <a:off x="3754358" y="569670"/>
            <a:ext cx="625203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432FF"/>
                </a:solidFill>
              </a:rPr>
              <a:t>Ciullo Giuseppe (work </a:t>
            </a:r>
            <a:r>
              <a:rPr lang="it-IT" sz="2000" dirty="0" err="1">
                <a:solidFill>
                  <a:srgbClr val="0432FF"/>
                </a:solidFill>
              </a:rPr>
              <a:t>done</a:t>
            </a:r>
            <a:r>
              <a:rPr lang="it-IT" sz="2000" dirty="0">
                <a:solidFill>
                  <a:srgbClr val="0432FF"/>
                </a:solidFill>
              </a:rPr>
              <a:t> with Statera Marco et al.)</a:t>
            </a:r>
          </a:p>
        </p:txBody>
      </p:sp>
    </p:spTree>
    <p:extLst>
      <p:ext uri="{BB962C8B-B14F-4D97-AF65-F5344CB8AC3E}">
        <p14:creationId xmlns:p14="http://schemas.microsoft.com/office/powerpoint/2010/main" val="423039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  <p:bldP spid="11" grpId="0" animBg="1"/>
      <p:bldP spid="13" grpId="0" animBg="1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8638A6-DB7F-F885-8211-247E0B7AC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1391056" cy="712628"/>
          </a:xfrm>
        </p:spPr>
        <p:txBody>
          <a:bodyPr/>
          <a:lstStyle/>
          <a:p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Q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conserved</a:t>
            </a:r>
            <a:r>
              <a:rPr lang="it-IT" dirty="0"/>
              <a:t> </a:t>
            </a:r>
            <a:r>
              <a:rPr lang="it-IT" dirty="0" err="1"/>
              <a:t>quantity</a:t>
            </a:r>
            <a:r>
              <a:rPr lang="it-IT" dirty="0"/>
              <a:t> in vacuum systems  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F870B8-6622-2608-B6D4-25EF742BF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10</a:t>
            </a:fld>
            <a:endParaRPr lang="it-IT" altLang="it-IT" dirty="0"/>
          </a:p>
        </p:txBody>
      </p:sp>
      <p:pic>
        <p:nvPicPr>
          <p:cNvPr id="5" name="Picture 10" descr="calibration_unit">
            <a:extLst>
              <a:ext uri="{FF2B5EF4-FFF2-40B4-BE49-F238E27FC236}">
                <a16:creationId xmlns:a16="http://schemas.microsoft.com/office/drawing/2014/main" id="{2B3BF34E-8C93-38AC-F8DA-0F8B998D6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08" y="1072356"/>
            <a:ext cx="5781675" cy="49149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137D02A6-068D-13F6-944B-74B212CE1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378" y="4386262"/>
            <a:ext cx="73609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Q</a:t>
            </a:r>
            <a:r>
              <a:rPr lang="it-IT" altLang="it-IT" sz="2800" b="1" i="1" baseline="-25000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cal</a:t>
            </a:r>
            <a:endParaRPr lang="it-IT" altLang="it-IT" sz="28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Line 12">
            <a:extLst>
              <a:ext uri="{FF2B5EF4-FFF2-40B4-BE49-F238E27FC236}">
                <a16:creationId xmlns:a16="http://schemas.microsoft.com/office/drawing/2014/main" id="{5C7F85C3-7974-4901-CB3A-CBF15BB88AC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4159250"/>
            <a:ext cx="682625" cy="0"/>
          </a:xfrm>
          <a:prstGeom prst="line">
            <a:avLst/>
          </a:prstGeom>
          <a:noFill/>
          <a:ln w="25400">
            <a:solidFill>
              <a:srgbClr val="8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aphicFrame>
        <p:nvGraphicFramePr>
          <p:cNvPr id="8" name="Object 14">
            <a:extLst>
              <a:ext uri="{FF2B5EF4-FFF2-40B4-BE49-F238E27FC236}">
                <a16:creationId xmlns:a16="http://schemas.microsoft.com/office/drawing/2014/main" id="{05440A99-3496-E240-8C92-7214F21ECE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4280960"/>
              </p:ext>
            </p:extLst>
          </p:nvPr>
        </p:nvGraphicFramePr>
        <p:xfrm>
          <a:off x="6226723" y="2354275"/>
          <a:ext cx="6003749" cy="1325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12900" imgH="355600" progId="Equation.3">
                  <p:embed/>
                </p:oleObj>
              </mc:Choice>
              <mc:Fallback>
                <p:oleObj name="Equation" r:id="rId3" imgW="1612900" imgH="355600" progId="Equation.3">
                  <p:embed/>
                  <p:pic>
                    <p:nvPicPr>
                      <p:cNvPr id="8" name="Object 14">
                        <a:extLst>
                          <a:ext uri="{FF2B5EF4-FFF2-40B4-BE49-F238E27FC236}">
                            <a16:creationId xmlns:a16="http://schemas.microsoft.com/office/drawing/2014/main" id="{05440A99-3496-E240-8C92-7214F21ECE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723" y="2354275"/>
                        <a:ext cx="6003749" cy="132554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7">
            <a:extLst>
              <a:ext uri="{FF2B5EF4-FFF2-40B4-BE49-F238E27FC236}">
                <a16:creationId xmlns:a16="http://schemas.microsoft.com/office/drawing/2014/main" id="{5E5EAF53-B7CD-649D-12D6-959B88231B1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136058" y="4011612"/>
            <a:ext cx="622300" cy="155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9600">
                <a:solidFill>
                  <a:schemeClr val="tx1"/>
                </a:solidFill>
                <a:latin typeface="Times New Roman" panose="02020603050405020304" pitchFamily="18" charset="0"/>
              </a:rPr>
              <a:t>{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EA60F1ED-1C88-BE06-636C-3AFFF49C9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947" y="4935537"/>
            <a:ext cx="71526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</a:t>
            </a:r>
            <a:r>
              <a:rPr lang="it-IT" altLang="it-IT" sz="2800" b="1" i="1" baseline="-25000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cal</a:t>
            </a:r>
            <a:endParaRPr lang="it-IT" altLang="it-IT" sz="28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142B8D2-0FB5-56AA-C631-6FD1DC976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9596" y="6219825"/>
            <a:ext cx="5211762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b="1" i="1">
                <a:solidFill>
                  <a:srgbClr val="CC0000"/>
                </a:solidFill>
                <a:latin typeface="Times New Roman" panose="02020603050405020304" pitchFamily="18" charset="0"/>
              </a:rPr>
              <a:t>we need the measurement of C</a:t>
            </a:r>
            <a:r>
              <a:rPr lang="en-US" altLang="it-IT" sz="2800" b="1" i="1" baseline="-25000">
                <a:solidFill>
                  <a:srgbClr val="CC0000"/>
                </a:solidFill>
                <a:latin typeface="Times New Roman" panose="02020603050405020304" pitchFamily="18" charset="0"/>
              </a:rPr>
              <a:t>Cal </a:t>
            </a:r>
            <a:r>
              <a:rPr lang="en-US" altLang="it-IT" sz="2800" b="1">
                <a:solidFill>
                  <a:srgbClr val="CC0000"/>
                </a:solidFill>
                <a:latin typeface="Times New Roman" panose="02020603050405020304" pitchFamily="18" charset="0"/>
              </a:rPr>
              <a:t>.</a:t>
            </a:r>
            <a:endParaRPr lang="it-IT" altLang="it-IT" sz="2800" b="1" i="1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Line 23">
            <a:extLst>
              <a:ext uri="{FF2B5EF4-FFF2-40B4-BE49-F238E27FC236}">
                <a16:creationId xmlns:a16="http://schemas.microsoft.com/office/drawing/2014/main" id="{F493A3B3-5D3B-92D1-F929-798436536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71464" y="4725144"/>
            <a:ext cx="247650" cy="4365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B407909A-6585-A908-8DF5-2FF0CADAB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64" y="5756275"/>
            <a:ext cx="9206367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P</a:t>
            </a:r>
            <a:r>
              <a:rPr lang="en-US" altLang="it-IT" sz="2400" b="1" i="1" baseline="-250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cal</a:t>
            </a:r>
            <a:r>
              <a:rPr lang="en-US" altLang="it-IT" sz="2400" b="1" i="1" baseline="-25000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it-IT" sz="24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can be measured with high accuracy (</a:t>
            </a:r>
            <a:r>
              <a:rPr lang="en-US" altLang="it-IT" sz="24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0.15 %</a:t>
            </a:r>
            <a:r>
              <a:rPr lang="en-US" altLang="it-IT" sz="24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) with a </a:t>
            </a:r>
            <a:r>
              <a:rPr lang="en-US" altLang="it-IT" sz="24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baratron</a:t>
            </a:r>
            <a:r>
              <a:rPr lang="en-US" altLang="it-IT" sz="24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, but </a:t>
            </a:r>
            <a:endParaRPr lang="it-IT" altLang="it-IT" sz="24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7F3D4F5-9804-8B7B-C015-8FF50E518EA6}"/>
              </a:ext>
            </a:extLst>
          </p:cNvPr>
          <p:cNvSpPr txBox="1"/>
          <p:nvPr/>
        </p:nvSpPr>
        <p:spPr>
          <a:xfrm>
            <a:off x="3334244" y="698207"/>
            <a:ext cx="744227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i="1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Unit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tool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2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1F6AC5-1C3F-3CE4-C4E6-C2605A3FE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Measuring</a:t>
            </a:r>
            <a:r>
              <a:rPr lang="it-IT" dirty="0"/>
              <a:t> </a:t>
            </a:r>
            <a:r>
              <a:rPr lang="it-IT" dirty="0" err="1"/>
              <a:t>P</a:t>
            </a:r>
            <a:r>
              <a:rPr lang="it-IT" baseline="-25000" dirty="0" err="1"/>
              <a:t>cal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586828-7B83-2E0D-E843-B20FC0C88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11</a:t>
            </a:fld>
            <a:endParaRPr lang="it-IT" altLang="it-IT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85E6B19-55C7-F4F9-83EC-7B3F9D4CB2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433966"/>
              </p:ext>
            </p:extLst>
          </p:nvPr>
        </p:nvGraphicFramePr>
        <p:xfrm>
          <a:off x="8280034" y="2625770"/>
          <a:ext cx="3552825" cy="300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6644600" imgH="22542500" progId="Origin50.Graph">
                  <p:embed/>
                </p:oleObj>
              </mc:Choice>
              <mc:Fallback>
                <p:oleObj name="Graph" r:id="rId2" imgW="26644600" imgH="2254250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785E6B19-55C7-F4F9-83EC-7B3F9D4CB2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0034" y="2625770"/>
                        <a:ext cx="3552825" cy="3003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calibration_unit">
            <a:extLst>
              <a:ext uri="{FF2B5EF4-FFF2-40B4-BE49-F238E27FC236}">
                <a16:creationId xmlns:a16="http://schemas.microsoft.com/office/drawing/2014/main" id="{8BF1CB37-4A86-7FDD-E1B1-593ED21D4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91" y="632166"/>
            <a:ext cx="4337050" cy="368776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17E19A6D-FAAA-0628-9B99-72AC22B693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2378291"/>
              </p:ext>
            </p:extLst>
          </p:nvPr>
        </p:nvGraphicFramePr>
        <p:xfrm>
          <a:off x="5490295" y="982965"/>
          <a:ext cx="4073525" cy="163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2000" imgH="812800" progId="Equation.3">
                  <p:embed/>
                </p:oleObj>
              </mc:Choice>
              <mc:Fallback>
                <p:oleObj name="Equation" r:id="rId5" imgW="2032000" imgH="812800" progId="Equation.3">
                  <p:embed/>
                  <p:pic>
                    <p:nvPicPr>
                      <p:cNvPr id="8" name="Object 9">
                        <a:extLst>
                          <a:ext uri="{FF2B5EF4-FFF2-40B4-BE49-F238E27FC236}">
                            <a16:creationId xmlns:a16="http://schemas.microsoft.com/office/drawing/2014/main" id="{17E19A6D-FAAA-0628-9B99-72AC22B693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0295" y="982965"/>
                        <a:ext cx="4073525" cy="1630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3">
            <a:extLst>
              <a:ext uri="{FF2B5EF4-FFF2-40B4-BE49-F238E27FC236}">
                <a16:creationId xmlns:a16="http://schemas.microsoft.com/office/drawing/2014/main" id="{D05121EB-1154-ECAF-0BF2-2A295D20A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4378656"/>
            <a:ext cx="8229600" cy="143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rgbClr val="00B05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rgbClr val="002060"/>
                </a:solidFill>
                <a:latin typeface="+mn-lt"/>
                <a:ea typeface="Times New Roman" charset="0"/>
                <a:cs typeface="Times New Roman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B0F0"/>
                </a:solidFill>
                <a:latin typeface="+mn-lt"/>
                <a:ea typeface="Times New Roman" charset="0"/>
                <a:cs typeface="Times New Roman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Times New Roman" charset="0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dirty="0">
                <a:ea typeface="ＭＳ Ｐゴシック" panose="020B0600070205080204" pitchFamily="34" charset="-128"/>
              </a:rPr>
              <a:t> </a:t>
            </a:r>
            <a:r>
              <a:rPr lang="it-IT" altLang="it-IT" i="1" dirty="0" err="1">
                <a:ea typeface="ＭＳ Ｐゴシック" panose="020B0600070205080204" pitchFamily="34" charset="-128"/>
              </a:rPr>
              <a:t>C</a:t>
            </a:r>
            <a:r>
              <a:rPr lang="it-IT" altLang="it-IT" i="1" baseline="-25000" dirty="0" err="1">
                <a:ea typeface="ＭＳ Ｐゴシック" panose="020B0600070205080204" pitchFamily="34" charset="-128"/>
              </a:rPr>
              <a:t>cal</a:t>
            </a:r>
            <a:r>
              <a:rPr lang="it-IT" altLang="it-IT" baseline="-25000" dirty="0"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ea typeface="ＭＳ Ｐゴシック" panose="020B0600070205080204" pitchFamily="34" charset="-128"/>
              </a:rPr>
              <a:t>measured</a:t>
            </a:r>
            <a:r>
              <a:rPr lang="it-IT" altLang="it-IT" dirty="0">
                <a:ea typeface="ＭＳ Ｐゴシック" panose="020B0600070205080204" pitchFamily="34" charset="-128"/>
              </a:rPr>
              <a:t> by</a:t>
            </a:r>
            <a:endParaRPr lang="it-IT" altLang="it-IT" baseline="-25000" dirty="0">
              <a:ea typeface="ＭＳ Ｐゴシック" panose="020B0600070205080204" pitchFamily="34" charset="-128"/>
            </a:endParaRPr>
          </a:p>
          <a:p>
            <a:pPr lvl="2"/>
            <a:r>
              <a:rPr lang="it-IT" altLang="it-IT" dirty="0" err="1">
                <a:ea typeface="ＭＳ Ｐゴシック" panose="020B0600070205080204" pitchFamily="34" charset="-128"/>
              </a:rPr>
              <a:t>Evacuation</a:t>
            </a:r>
            <a:r>
              <a:rPr lang="it-IT" altLang="it-IT" dirty="0">
                <a:ea typeface="ＭＳ Ｐゴシック" panose="020B0600070205080204" pitchFamily="34" charset="-128"/>
              </a:rPr>
              <a:t> of  </a:t>
            </a:r>
            <a:r>
              <a:rPr lang="it-IT" altLang="it-IT" i="1" dirty="0" err="1">
                <a:ea typeface="ＭＳ Ｐゴシック" panose="020B0600070205080204" pitchFamily="34" charset="-128"/>
              </a:rPr>
              <a:t>V</a:t>
            </a:r>
            <a:r>
              <a:rPr lang="it-IT" altLang="it-IT" i="1" baseline="-25000" dirty="0" err="1">
                <a:ea typeface="ＭＳ Ｐゴシック" panose="020B0600070205080204" pitchFamily="34" charset="-128"/>
              </a:rPr>
              <a:t>cal</a:t>
            </a:r>
            <a:r>
              <a:rPr lang="it-IT" altLang="it-IT" baseline="-25000" dirty="0">
                <a:ea typeface="ＭＳ Ｐゴシック" panose="020B0600070205080204" pitchFamily="34" charset="-128"/>
              </a:rPr>
              <a:t> </a:t>
            </a:r>
            <a:r>
              <a:rPr lang="it-IT" altLang="it-IT" dirty="0" err="1">
                <a:ea typeface="ＭＳ Ｐゴシック" panose="020B0600070205080204" pitchFamily="34" charset="-128"/>
              </a:rPr>
              <a:t>through</a:t>
            </a:r>
            <a:r>
              <a:rPr lang="it-IT" altLang="it-IT" dirty="0">
                <a:ea typeface="ＭＳ Ｐゴシック" panose="020B0600070205080204" pitchFamily="34" charset="-128"/>
              </a:rPr>
              <a:t> </a:t>
            </a:r>
            <a:r>
              <a:rPr lang="it-IT" altLang="it-IT" i="1" dirty="0" err="1">
                <a:ea typeface="ＭＳ Ｐゴシック" panose="020B0600070205080204" pitchFamily="34" charset="-128"/>
              </a:rPr>
              <a:t>C</a:t>
            </a:r>
            <a:r>
              <a:rPr lang="it-IT" altLang="it-IT" i="1" baseline="-25000" dirty="0" err="1">
                <a:ea typeface="ＭＳ Ｐゴシック" panose="020B0600070205080204" pitchFamily="34" charset="-128"/>
              </a:rPr>
              <a:t>cal</a:t>
            </a:r>
            <a:endParaRPr lang="it-IT" altLang="it-IT" i="1" dirty="0">
              <a:ea typeface="ＭＳ Ｐゴシック" panose="020B0600070205080204" pitchFamily="34" charset="-128"/>
            </a:endParaRPr>
          </a:p>
          <a:p>
            <a:pPr lvl="2">
              <a:buFont typeface="Wingdings" pitchFamily="2" charset="2"/>
              <a:buNone/>
            </a:pPr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6818C98A-8F31-921D-A620-0D39847C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295" y="6072814"/>
            <a:ext cx="6433145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 err="1">
                <a:solidFill>
                  <a:srgbClr val="008000"/>
                </a:solidFill>
                <a:latin typeface="Lucida Calligraphy" panose="03010101010101010101" pitchFamily="66" charset="77"/>
              </a:rPr>
              <a:t>We</a:t>
            </a:r>
            <a:r>
              <a:rPr lang="it-IT" altLang="it-IT" sz="2400" b="1" dirty="0">
                <a:solidFill>
                  <a:srgbClr val="008000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2400" b="1" dirty="0" err="1">
                <a:solidFill>
                  <a:srgbClr val="008000"/>
                </a:solidFill>
                <a:latin typeface="Lucida Calligraphy" panose="03010101010101010101" pitchFamily="66" charset="77"/>
              </a:rPr>
              <a:t>need</a:t>
            </a:r>
            <a:r>
              <a:rPr lang="it-IT" altLang="it-IT" sz="2400" b="1" dirty="0">
                <a:solidFill>
                  <a:srgbClr val="008000"/>
                </a:solidFill>
                <a:latin typeface="Lucida Calligraphy" panose="03010101010101010101" pitchFamily="66" charset="77"/>
              </a:rPr>
              <a:t> the </a:t>
            </a:r>
            <a:r>
              <a:rPr lang="it-IT" altLang="it-IT" sz="2400" b="1" dirty="0" err="1">
                <a:solidFill>
                  <a:srgbClr val="008000"/>
                </a:solidFill>
                <a:latin typeface="Lucida Calligraphy" panose="03010101010101010101" pitchFamily="66" charset="77"/>
              </a:rPr>
              <a:t>Measurement</a:t>
            </a:r>
            <a:r>
              <a:rPr lang="it-IT" altLang="it-IT" sz="2400" b="1" dirty="0">
                <a:solidFill>
                  <a:srgbClr val="008000"/>
                </a:solidFill>
                <a:latin typeface="Lucida Calligraphy" panose="03010101010101010101" pitchFamily="66" charset="77"/>
              </a:rPr>
              <a:t> of </a:t>
            </a:r>
            <a:r>
              <a:rPr lang="it-IT" altLang="it-IT" sz="2400" i="1" dirty="0" err="1">
                <a:solidFill>
                  <a:srgbClr val="008000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2400" i="1" baseline="-25000" dirty="0" err="1">
                <a:solidFill>
                  <a:srgbClr val="008000"/>
                </a:solidFill>
                <a:latin typeface="Lucida Calligraphy" panose="03010101010101010101" pitchFamily="66" charset="77"/>
              </a:rPr>
              <a:t>cal</a:t>
            </a:r>
            <a:r>
              <a:rPr lang="it-IT" altLang="it-IT" sz="2400" b="1" baseline="-25000" dirty="0">
                <a:solidFill>
                  <a:srgbClr val="008000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2400" b="1" dirty="0">
                <a:solidFill>
                  <a:srgbClr val="008000"/>
                </a:solidFill>
                <a:latin typeface="Lucida Calligraphy" panose="03010101010101010101" pitchFamily="66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705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D9416-228B-3654-7325-DAE27A36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Measuring</a:t>
            </a:r>
            <a:r>
              <a:rPr lang="it-IT" dirty="0"/>
              <a:t> V </a:t>
            </a:r>
            <a:r>
              <a:rPr lang="it-IT" dirty="0" err="1"/>
              <a:t>cal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C104CA0-41F0-EAEF-C477-F40A7E83D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12</a:t>
            </a:fld>
            <a:endParaRPr lang="it-IT" altLang="it-IT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F38C8D5-BF51-A610-AD61-FA4672B7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882650"/>
            <a:ext cx="3200400" cy="35433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F8AA7160-2893-70CF-63EA-37345A600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752" y="2049915"/>
            <a:ext cx="635943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From the relation </a:t>
            </a:r>
            <a:r>
              <a:rPr lang="it-IT" altLang="it-IT" sz="2800" i="1" dirty="0">
                <a:solidFill>
                  <a:schemeClr val="tx1"/>
                </a:solidFill>
                <a:latin typeface="Lucida Calligraphy" panose="03010101010101010101" pitchFamily="66" charset="77"/>
              </a:rPr>
              <a:t>PV</a:t>
            </a:r>
            <a:r>
              <a:rPr lang="it-IT" altLang="it-IT" sz="28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=</a:t>
            </a:r>
            <a:r>
              <a:rPr lang="it-IT" altLang="it-IT" sz="28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constant</a:t>
            </a:r>
            <a:endParaRPr lang="it-IT" altLang="it-IT" sz="2800" b="1" dirty="0">
              <a:solidFill>
                <a:schemeClr val="tx1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5F52A2C-38FC-DF7F-8D26-2CBA6A42B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756" y="905037"/>
            <a:ext cx="7767313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I </a:t>
            </a:r>
            <a:r>
              <a:rPr lang="it-IT" altLang="it-IT" sz="20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need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a </a:t>
            </a:r>
            <a:r>
              <a:rPr lang="it-IT" altLang="it-IT" sz="20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reference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volume </a:t>
            </a:r>
            <a:r>
              <a:rPr lang="it-IT" altLang="it-IT" sz="2000" i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2000" i="1" baseline="-25000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ref</a:t>
            </a:r>
            <a:r>
              <a:rPr lang="it-IT" altLang="it-IT" sz="2000" i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, </a:t>
            </a:r>
            <a:r>
              <a:rPr lang="it-IT" altLang="it-IT" sz="20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measured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 (ex situ)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By filling </a:t>
            </a:r>
            <a:r>
              <a:rPr lang="it-IT" altLang="it-IT" sz="20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it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with </a:t>
            </a:r>
            <a:r>
              <a:rPr lang="it-IT" altLang="it-IT" sz="20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liquid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(</a:t>
            </a:r>
            <a:r>
              <a:rPr lang="it-IT" altLang="it-IT" sz="20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ethanol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) </a:t>
            </a:r>
            <a:r>
              <a:rPr lang="it-IT" altLang="it-IT" sz="2000" b="1" i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2000" b="1" i="1" baseline="-25000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ref</a:t>
            </a:r>
            <a:r>
              <a:rPr lang="it-IT" altLang="it-IT" sz="20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.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931C882E-BB4F-6A0F-AC1E-9D90AC208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3092450"/>
            <a:ext cx="6683374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chemeClr val="tx1"/>
                </a:solidFill>
                <a:latin typeface="Lucida Calligraphy" panose="03010101010101010101" pitchFamily="66" charset="77"/>
              </a:rPr>
              <a:t>In situ, by iterated expansion of gas (H</a:t>
            </a:r>
            <a:r>
              <a:rPr lang="it-IT" altLang="it-IT" sz="2000" b="1" baseline="-25000">
                <a:solidFill>
                  <a:schemeClr val="tx1"/>
                </a:solidFill>
                <a:latin typeface="Lucida Calligraphy" panose="03010101010101010101" pitchFamily="66" charset="77"/>
              </a:rPr>
              <a:t>2</a:t>
            </a:r>
            <a:r>
              <a:rPr lang="it-IT" altLang="it-IT" sz="2000" b="1">
                <a:solidFill>
                  <a:schemeClr val="tx1"/>
                </a:solidFill>
                <a:latin typeface="Lucida Calligraphy" panose="03010101010101010101" pitchFamily="66" charset="77"/>
              </a:rPr>
              <a:t>) in  </a:t>
            </a:r>
            <a:r>
              <a:rPr lang="it-IT" altLang="it-IT" sz="2000" b="1" i="1">
                <a:solidFill>
                  <a:schemeClr val="tx1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2000" b="1" i="1" baseline="-25000">
                <a:solidFill>
                  <a:schemeClr val="tx1"/>
                </a:solidFill>
                <a:latin typeface="Lucida Calligraphy" panose="03010101010101010101" pitchFamily="66" charset="77"/>
              </a:rPr>
              <a:t>ref</a:t>
            </a:r>
            <a:r>
              <a:rPr lang="it-IT" altLang="it-IT" sz="2000" b="1" i="1">
                <a:solidFill>
                  <a:schemeClr val="tx1"/>
                </a:solidFill>
                <a:latin typeface="Lucida Calligraphy" panose="03010101010101010101" pitchFamily="66" charset="77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chemeClr val="tx1"/>
                </a:solidFill>
                <a:latin typeface="Lucida Calligraphy" panose="03010101010101010101" pitchFamily="66" charset="77"/>
              </a:rPr>
              <a:t>Is possible to measure  </a:t>
            </a:r>
            <a:r>
              <a:rPr lang="it-IT" altLang="it-IT" sz="2000" b="1" i="1">
                <a:solidFill>
                  <a:schemeClr val="tx1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2000" b="1" i="1" baseline="-25000">
                <a:solidFill>
                  <a:schemeClr val="tx1"/>
                </a:solidFill>
                <a:latin typeface="Lucida Calligraphy" panose="03010101010101010101" pitchFamily="66" charset="77"/>
              </a:rPr>
              <a:t>cal</a:t>
            </a:r>
            <a:endParaRPr lang="it-IT" altLang="it-IT" sz="2000" b="1" i="1">
              <a:solidFill>
                <a:schemeClr val="tx1"/>
              </a:solidFill>
              <a:latin typeface="Lucida Calligraphy" panose="03010101010101010101" pitchFamily="66" charset="77"/>
            </a:endParaRPr>
          </a:p>
        </p:txBody>
      </p:sp>
      <p:graphicFrame>
        <p:nvGraphicFramePr>
          <p:cNvPr id="9" name="Object 9">
            <a:extLst>
              <a:ext uri="{FF2B5EF4-FFF2-40B4-BE49-F238E27FC236}">
                <a16:creationId xmlns:a16="http://schemas.microsoft.com/office/drawing/2014/main" id="{D093A83E-E242-1BF6-B476-41FDC16B91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1540051"/>
              </p:ext>
            </p:extLst>
          </p:nvPr>
        </p:nvGraphicFramePr>
        <p:xfrm>
          <a:off x="4305486" y="4391753"/>
          <a:ext cx="760095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62300" imgH="406400" progId="Equation.3">
                  <p:embed/>
                </p:oleObj>
              </mc:Choice>
              <mc:Fallback>
                <p:oleObj name="Equation" r:id="rId3" imgW="3162300" imgH="406400" progId="Equation.3">
                  <p:embed/>
                  <p:pic>
                    <p:nvPicPr>
                      <p:cNvPr id="9" name="Object 9">
                        <a:extLst>
                          <a:ext uri="{FF2B5EF4-FFF2-40B4-BE49-F238E27FC236}">
                            <a16:creationId xmlns:a16="http://schemas.microsoft.com/office/drawing/2014/main" id="{D093A83E-E242-1BF6-B476-41FDC16B91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486" y="4391753"/>
                        <a:ext cx="7600950" cy="9763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2">
            <a:extLst>
              <a:ext uri="{FF2B5EF4-FFF2-40B4-BE49-F238E27FC236}">
                <a16:creationId xmlns:a16="http://schemas.microsoft.com/office/drawing/2014/main" id="{45013C97-FFA7-A5AA-D0E7-37AA4FB6C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997" y="5539968"/>
            <a:ext cx="8648005" cy="1077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We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can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measure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the pressure in </a:t>
            </a:r>
            <a:r>
              <a:rPr lang="it-IT" altLang="it-IT" sz="1600" i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1600" i="1" baseline="-25000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ref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, by the gauge in </a:t>
            </a:r>
            <a:r>
              <a:rPr lang="it-IT" altLang="it-IT" sz="1600" i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1600" i="1" baseline="-25000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cal</a:t>
            </a:r>
            <a:r>
              <a:rPr lang="it-IT" altLang="it-IT" sz="1600" i="1" baseline="-25000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When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both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volume are in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comunication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(valve open),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Then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we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close the valve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between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them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, 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we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pump down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V</a:t>
            </a:r>
            <a:r>
              <a:rPr lang="it-IT" altLang="it-IT" sz="1600" b="1" baseline="-25000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cal</a:t>
            </a:r>
            <a:r>
              <a:rPr lang="it-IT" altLang="it-IT" sz="1600" b="1" baseline="-25000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then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we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can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expand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</a:t>
            </a:r>
            <a:r>
              <a:rPr lang="it-IT" altLang="it-IT" sz="1600" b="1" dirty="0" err="1">
                <a:solidFill>
                  <a:schemeClr val="tx1"/>
                </a:solidFill>
                <a:latin typeface="Lucida Calligraphy" panose="03010101010101010101" pitchFamily="66" charset="77"/>
              </a:rPr>
              <a:t>again</a:t>
            </a:r>
            <a:r>
              <a:rPr lang="it-IT" altLang="it-IT" sz="1600" b="1" dirty="0">
                <a:solidFill>
                  <a:schemeClr val="tx1"/>
                </a:solidFill>
                <a:latin typeface="Lucida Calligraphy" panose="03010101010101010101" pitchFamily="66" charset="77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27595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141861-84C0-FA76-9C83-92B796F6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562074"/>
          </a:xfrm>
        </p:spPr>
        <p:txBody>
          <a:bodyPr/>
          <a:lstStyle/>
          <a:p>
            <a:r>
              <a:rPr lang="it-IT" dirty="0"/>
              <a:t>But  model </a:t>
            </a:r>
            <a:r>
              <a:rPr lang="it-IT" dirty="0" err="1"/>
              <a:t>indipendent</a:t>
            </a:r>
            <a:r>
              <a:rPr lang="it-IT" dirty="0"/>
              <a:t> </a:t>
            </a:r>
            <a:r>
              <a:rPr lang="it-IT" dirty="0" err="1"/>
              <a:t>starting</a:t>
            </a:r>
            <a:r>
              <a:rPr lang="it-IT" dirty="0"/>
              <a:t> from the </a:t>
            </a:r>
            <a:r>
              <a:rPr lang="it-IT" dirty="0" err="1"/>
              <a:t>definition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131F92-7132-C1BC-25AC-EDA221B5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13</a:t>
            </a:fld>
            <a:endParaRPr lang="it-IT" altLang="it-IT" dirty="0"/>
          </a:p>
        </p:txBody>
      </p:sp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D2B123C9-B596-52EC-F548-C3BBE215C9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8822464"/>
              </p:ext>
            </p:extLst>
          </p:nvPr>
        </p:nvGraphicFramePr>
        <p:xfrm>
          <a:off x="4270697" y="2657475"/>
          <a:ext cx="185738" cy="26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300" imgH="165100" progId="Equation.3">
                  <p:embed/>
                </p:oleObj>
              </mc:Choice>
              <mc:Fallback>
                <p:oleObj name="Equation" r:id="rId2" imgW="114300" imgH="165100" progId="Equation.3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D2B123C9-B596-52EC-F548-C3BBE215C9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70697" y="2657475"/>
                        <a:ext cx="185738" cy="268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>
            <a:extLst>
              <a:ext uri="{FF2B5EF4-FFF2-40B4-BE49-F238E27FC236}">
                <a16:creationId xmlns:a16="http://schemas.microsoft.com/office/drawing/2014/main" id="{8C02E7BD-0B3C-2560-507C-19BA6ADB8E3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631" y="1123841"/>
            <a:ext cx="68961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BDB92B93-02CE-733F-71D1-C8E654573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472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1" hangingPunct="1"/>
            <a:endParaRPr lang="it-IT">
              <a:cs typeface="Times New Roman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71D4B6AD-4DA7-AE26-23C5-2C4E93727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472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eaLnBrk="1" hangingPunct="1"/>
            <a:endParaRPr lang="it-IT">
              <a:cs typeface="Times New Roman" charset="0"/>
            </a:endParaRPr>
          </a:p>
        </p:txBody>
      </p:sp>
      <p:graphicFrame>
        <p:nvGraphicFramePr>
          <p:cNvPr id="15" name="Object 4">
            <a:extLst>
              <a:ext uri="{FF2B5EF4-FFF2-40B4-BE49-F238E27FC236}">
                <a16:creationId xmlns:a16="http://schemas.microsoft.com/office/drawing/2014/main" id="{9F94542B-E881-47D2-2F59-891B64B91A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629686"/>
              </p:ext>
            </p:extLst>
          </p:nvPr>
        </p:nvGraphicFramePr>
        <p:xfrm>
          <a:off x="1439391" y="2475707"/>
          <a:ext cx="1887538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25500" imgH="393700" progId="Equation.3">
                  <p:embed/>
                </p:oleObj>
              </mc:Choice>
              <mc:Fallback>
                <p:oleObj name="Equation" r:id="rId5" imgW="825500" imgH="393700" progId="Equation.3">
                  <p:embed/>
                  <p:pic>
                    <p:nvPicPr>
                      <p:cNvPr id="15" name="Object 4">
                        <a:extLst>
                          <a:ext uri="{FF2B5EF4-FFF2-40B4-BE49-F238E27FC236}">
                            <a16:creationId xmlns:a16="http://schemas.microsoft.com/office/drawing/2014/main" id="{9F94542B-E881-47D2-2F59-891B64B91A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391" y="2475707"/>
                        <a:ext cx="1887538" cy="9001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>
            <a:extLst>
              <a:ext uri="{FF2B5EF4-FFF2-40B4-BE49-F238E27FC236}">
                <a16:creationId xmlns:a16="http://schemas.microsoft.com/office/drawing/2014/main" id="{E7E5CAE1-FAA7-FBF7-D5D4-FC7D14C262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7703886"/>
              </p:ext>
            </p:extLst>
          </p:nvPr>
        </p:nvGraphicFramePr>
        <p:xfrm>
          <a:off x="1322244" y="4649594"/>
          <a:ext cx="2763337" cy="1171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09700" imgH="596900" progId="Equation.3">
                  <p:embed/>
                </p:oleObj>
              </mc:Choice>
              <mc:Fallback>
                <p:oleObj name="Equation" r:id="rId7" imgW="1409700" imgH="596900" progId="Equation.3">
                  <p:embed/>
                  <p:pic>
                    <p:nvPicPr>
                      <p:cNvPr id="16" name="Object 4">
                        <a:extLst>
                          <a:ext uri="{FF2B5EF4-FFF2-40B4-BE49-F238E27FC236}">
                            <a16:creationId xmlns:a16="http://schemas.microsoft.com/office/drawing/2014/main" id="{E7E5CAE1-FAA7-FBF7-D5D4-FC7D14C262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2244" y="4649594"/>
                        <a:ext cx="2763337" cy="11710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>
            <a:extLst>
              <a:ext uri="{FF2B5EF4-FFF2-40B4-BE49-F238E27FC236}">
                <a16:creationId xmlns:a16="http://schemas.microsoft.com/office/drawing/2014/main" id="{E1904215-86E3-18D7-46D1-DCEA017544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3063771"/>
              </p:ext>
            </p:extLst>
          </p:nvPr>
        </p:nvGraphicFramePr>
        <p:xfrm>
          <a:off x="3295972" y="781050"/>
          <a:ext cx="168275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36600" imgH="393700" progId="Equation.3">
                  <p:embed/>
                </p:oleObj>
              </mc:Choice>
              <mc:Fallback>
                <p:oleObj name="Equation" r:id="rId9" imgW="736600" imgH="393700" progId="Equation.3">
                  <p:embed/>
                  <p:pic>
                    <p:nvPicPr>
                      <p:cNvPr id="17" name="Object 4">
                        <a:extLst>
                          <a:ext uri="{FF2B5EF4-FFF2-40B4-BE49-F238E27FC236}">
                            <a16:creationId xmlns:a16="http://schemas.microsoft.com/office/drawing/2014/main" id="{E1904215-86E3-18D7-46D1-DCEA017544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972" y="781050"/>
                        <a:ext cx="1682750" cy="9001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048CD3B-0D29-76E5-715F-63465D238763}"/>
              </a:ext>
            </a:extLst>
          </p:cNvPr>
          <p:cNvSpPr txBox="1"/>
          <p:nvPr/>
        </p:nvSpPr>
        <p:spPr>
          <a:xfrm>
            <a:off x="983432" y="6090334"/>
            <a:ext cx="10187437" cy="646331"/>
          </a:xfrm>
          <a:prstGeom prst="rect">
            <a:avLst/>
          </a:prstGeom>
          <a:solidFill>
            <a:srgbClr val="71FF29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get</a:t>
            </a:r>
            <a:r>
              <a:rPr lang="it-IT" dirty="0"/>
              <a:t> the  </a:t>
            </a:r>
            <a:r>
              <a:rPr lang="it-IT" dirty="0" err="1"/>
              <a:t>calibrated</a:t>
            </a:r>
            <a:r>
              <a:rPr lang="it-IT" dirty="0"/>
              <a:t> </a:t>
            </a:r>
            <a:r>
              <a:rPr lang="it-IT" dirty="0" err="1"/>
              <a:t>throughput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fixed</a:t>
            </a:r>
            <a:r>
              <a:rPr lang="it-IT" dirty="0"/>
              <a:t> </a:t>
            </a:r>
            <a:r>
              <a:rPr lang="it-IT" dirty="0" err="1"/>
              <a:t>geometry</a:t>
            </a:r>
            <a:r>
              <a:rPr lang="it-IT" dirty="0"/>
              <a:t> of the connection </a:t>
            </a:r>
            <a:r>
              <a:rPr lang="it-IT" dirty="0" err="1"/>
              <a:t>between</a:t>
            </a:r>
            <a:r>
              <a:rPr lang="it-IT" dirty="0"/>
              <a:t> the </a:t>
            </a:r>
          </a:p>
          <a:p>
            <a:pPr algn="ctr"/>
            <a:r>
              <a:rPr lang="it-IT" i="1" dirty="0" err="1"/>
              <a:t>V</a:t>
            </a:r>
            <a:r>
              <a:rPr lang="it-IT" i="1" baseline="-25000" dirty="0" err="1"/>
              <a:t>cal</a:t>
            </a:r>
            <a:r>
              <a:rPr lang="it-IT" dirty="0"/>
              <a:t> and the </a:t>
            </a:r>
            <a:r>
              <a:rPr lang="it-IT" dirty="0" err="1"/>
              <a:t>cell</a:t>
            </a:r>
            <a:r>
              <a:rPr lang="it-IT" dirty="0"/>
              <a:t> (</a:t>
            </a:r>
            <a:r>
              <a:rPr lang="it-IT" i="1" dirty="0" err="1"/>
              <a:t>C</a:t>
            </a:r>
            <a:r>
              <a:rPr lang="it-IT" i="1" baseline="-25000" dirty="0" err="1"/>
              <a:t>cal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pressure </a:t>
            </a:r>
            <a:r>
              <a:rPr lang="it-IT" i="1" dirty="0" err="1"/>
              <a:t>p</a:t>
            </a:r>
            <a:r>
              <a:rPr lang="it-IT" i="1" baseline="-25000" dirty="0" err="1"/>
              <a:t>cal</a:t>
            </a:r>
            <a:r>
              <a:rPr lang="it-IT" dirty="0"/>
              <a:t>)  in the  </a:t>
            </a:r>
            <a:r>
              <a:rPr lang="it-IT" dirty="0" err="1"/>
              <a:t>viscous</a:t>
            </a:r>
            <a:r>
              <a:rPr lang="it-IT" dirty="0"/>
              <a:t> regime.</a:t>
            </a:r>
          </a:p>
        </p:txBody>
      </p:sp>
      <p:sp>
        <p:nvSpPr>
          <p:cNvPr id="19" name="Text Box 7">
            <a:extLst>
              <a:ext uri="{FF2B5EF4-FFF2-40B4-BE49-F238E27FC236}">
                <a16:creationId xmlns:a16="http://schemas.microsoft.com/office/drawing/2014/main" id="{141D82C2-40D0-3283-A2CA-CA43DE3DB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8356" y="903405"/>
            <a:ext cx="297549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defRPr sz="28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it-IT" sz="2800" dirty="0">
                <a:solidFill>
                  <a:schemeClr val="tx1"/>
                </a:solidFill>
                <a:latin typeface="Times New Roman"/>
                <a:cs typeface="Times New Roman"/>
              </a:rPr>
              <a:t>From the </a:t>
            </a:r>
            <a:r>
              <a:rPr lang="it-IT" sz="2800" dirty="0" err="1">
                <a:solidFill>
                  <a:schemeClr val="tx1"/>
                </a:solidFill>
                <a:latin typeface="Times New Roman"/>
                <a:cs typeface="Times New Roman"/>
              </a:rPr>
              <a:t>definition</a:t>
            </a:r>
            <a:endParaRPr lang="it-IT"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3908699B-9E4B-DC43-FCF7-31B0FE413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38" y="1681163"/>
            <a:ext cx="3134191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defRPr sz="28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Times New Roman" charset="0"/>
                <a:cs typeface="Times New Roman" charset="0"/>
              </a:defRPr>
            </a:lvl9pPr>
          </a:lstStyle>
          <a:p>
            <a:pPr algn="ctr" eaLnBrk="1" hangingPunct="1"/>
            <a:r>
              <a:rPr lang="it-IT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which</a:t>
            </a:r>
            <a:r>
              <a:rPr lang="it-IT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applied</a:t>
            </a:r>
            <a:r>
              <a:rPr lang="it-IT" sz="1800" dirty="0">
                <a:solidFill>
                  <a:schemeClr val="tx1"/>
                </a:solidFill>
                <a:latin typeface="Times New Roman"/>
                <a:cs typeface="Times New Roman"/>
              </a:rPr>
              <a:t> to the </a:t>
            </a:r>
            <a:r>
              <a:rPr lang="it-IT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evacuation</a:t>
            </a:r>
            <a:r>
              <a:rPr lang="it-IT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</a:p>
          <a:p>
            <a:pPr algn="ctr" eaLnBrk="1" hangingPunct="1"/>
            <a:r>
              <a:rPr lang="it-IT" sz="1800" dirty="0">
                <a:solidFill>
                  <a:schemeClr val="tx1"/>
                </a:solidFill>
                <a:latin typeface="Times New Roman"/>
                <a:cs typeface="Times New Roman"/>
              </a:rPr>
              <a:t>of the Volume </a:t>
            </a:r>
            <a:r>
              <a:rPr lang="it-IT" sz="18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V</a:t>
            </a:r>
            <a:r>
              <a:rPr lang="it-IT" sz="1800" i="1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cal</a:t>
            </a:r>
            <a:r>
              <a:rPr lang="it-IT" sz="18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it-IT" sz="1800" dirty="0" err="1">
                <a:solidFill>
                  <a:schemeClr val="tx1"/>
                </a:solidFill>
                <a:latin typeface="Times New Roman"/>
                <a:cs typeface="Times New Roman"/>
              </a:rPr>
              <a:t>becomes</a:t>
            </a:r>
            <a:r>
              <a:rPr lang="it-IT" sz="1800" dirty="0">
                <a:solidFill>
                  <a:schemeClr val="tx1"/>
                </a:solidFill>
                <a:latin typeface="Times New Roman"/>
                <a:cs typeface="Times New Roman"/>
              </a:rPr>
              <a:t>:</a:t>
            </a:r>
          </a:p>
        </p:txBody>
      </p:sp>
      <p:graphicFrame>
        <p:nvGraphicFramePr>
          <p:cNvPr id="21" name="Object 4">
            <a:extLst>
              <a:ext uri="{FF2B5EF4-FFF2-40B4-BE49-F238E27FC236}">
                <a16:creationId xmlns:a16="http://schemas.microsoft.com/office/drawing/2014/main" id="{8A2935B9-772C-7B69-91E2-99110297B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2398811"/>
              </p:ext>
            </p:extLst>
          </p:nvPr>
        </p:nvGraphicFramePr>
        <p:xfrm>
          <a:off x="1439391" y="3933736"/>
          <a:ext cx="2033587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89000" imgH="215900" progId="Equation.3">
                  <p:embed/>
                </p:oleObj>
              </mc:Choice>
              <mc:Fallback>
                <p:oleObj name="Equation" r:id="rId11" imgW="889000" imgH="215900" progId="Equation.3">
                  <p:embed/>
                  <p:pic>
                    <p:nvPicPr>
                      <p:cNvPr id="21" name="Object 4">
                        <a:extLst>
                          <a:ext uri="{FF2B5EF4-FFF2-40B4-BE49-F238E27FC236}">
                            <a16:creationId xmlns:a16="http://schemas.microsoft.com/office/drawing/2014/main" id="{8A2935B9-772C-7B69-91E2-99110297B6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391" y="3933736"/>
                        <a:ext cx="2033587" cy="4937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ttangolo 21">
            <a:extLst>
              <a:ext uri="{FF2B5EF4-FFF2-40B4-BE49-F238E27FC236}">
                <a16:creationId xmlns:a16="http://schemas.microsoft.com/office/drawing/2014/main" id="{92FDE9AE-72B7-9D4F-BEA2-16A9425A93A9}"/>
              </a:ext>
            </a:extLst>
          </p:cNvPr>
          <p:cNvSpPr/>
          <p:nvPr/>
        </p:nvSpPr>
        <p:spPr>
          <a:xfrm>
            <a:off x="305528" y="3401937"/>
            <a:ext cx="63350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dirty="0">
                <a:latin typeface="Times New Roman"/>
                <a:cs typeface="Times New Roman"/>
              </a:rPr>
              <a:t>from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172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27856-3FA2-6F5C-6815-E7742D05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 on a </a:t>
            </a:r>
            <a:r>
              <a:rPr lang="it-IT" dirty="0" err="1"/>
              <a:t>Q</a:t>
            </a:r>
            <a:r>
              <a:rPr lang="it-IT" dirty="0"/>
              <a:t> </a:t>
            </a:r>
            <a:r>
              <a:rPr lang="it-IT" dirty="0" err="1"/>
              <a:t>cal</a:t>
            </a:r>
            <a:r>
              <a:rPr lang="it-IT" dirty="0"/>
              <a:t> 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A84B4C-78A5-3D33-738A-BAB1B5E9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14</a:t>
            </a:fld>
            <a:endParaRPr lang="it-IT" altLang="it-IT" dirty="0"/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96D1B46F-5D36-14D8-824B-B3B2DC2C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40" y="929166"/>
            <a:ext cx="9646089" cy="566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4">
            <a:extLst>
              <a:ext uri="{FF2B5EF4-FFF2-40B4-BE49-F238E27FC236}">
                <a16:creationId xmlns:a16="http://schemas.microsoft.com/office/drawing/2014/main" id="{A24E86F6-7FFA-B6BD-53A3-B90DDBFFF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87" y="3474244"/>
            <a:ext cx="33385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D022EBD9-D6D7-3FDB-0DFC-AFD8129942EA}"/>
              </a:ext>
            </a:extLst>
          </p:cNvPr>
          <p:cNvCxnSpPr/>
          <p:nvPr/>
        </p:nvCxnSpPr>
        <p:spPr>
          <a:xfrm flipV="1">
            <a:off x="5076825" y="3294063"/>
            <a:ext cx="0" cy="2151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8">
            <a:extLst>
              <a:ext uri="{FF2B5EF4-FFF2-40B4-BE49-F238E27FC236}">
                <a16:creationId xmlns:a16="http://schemas.microsoft.com/office/drawing/2014/main" id="{B747DA87-A4E4-9B66-5287-048A355DD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976" y="929166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 dirty="0" err="1">
                <a:solidFill>
                  <a:srgbClr val="810000"/>
                </a:solidFill>
                <a:latin typeface="LiberationSans-Bold" charset="0"/>
              </a:rPr>
              <a:t>Measurement</a:t>
            </a:r>
            <a:r>
              <a:rPr lang="it-IT" altLang="it-IT" sz="2800" b="1" dirty="0">
                <a:solidFill>
                  <a:srgbClr val="810000"/>
                </a:solidFill>
                <a:latin typeface="LiberationSans-Bold" charset="0"/>
              </a:rPr>
              <a:t> </a:t>
            </a:r>
            <a:r>
              <a:rPr lang="it-IT" altLang="it-IT" sz="2800" b="1" dirty="0" err="1">
                <a:solidFill>
                  <a:srgbClr val="810000"/>
                </a:solidFill>
                <a:latin typeface="LiberationSans-Bold" charset="0"/>
              </a:rPr>
              <a:t>precision</a:t>
            </a:r>
            <a:r>
              <a:rPr lang="it-IT" altLang="it-IT" sz="2800" b="1" dirty="0">
                <a:solidFill>
                  <a:srgbClr val="810000"/>
                </a:solidFill>
                <a:latin typeface="LiberationSans-Bold" charset="0"/>
              </a:rPr>
              <a:t> </a:t>
            </a:r>
            <a:r>
              <a:rPr lang="it-IT" altLang="it-IT" sz="2800" dirty="0">
                <a:solidFill>
                  <a:srgbClr val="810000"/>
                </a:solidFill>
                <a:latin typeface="Ubuntu" panose="020B0504030602030204" pitchFamily="34" charset="0"/>
              </a:rPr>
              <a:t>≈ 0.5 %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 dirty="0" err="1">
                <a:solidFill>
                  <a:srgbClr val="810000"/>
                </a:solidFill>
                <a:latin typeface="Ubuntu-Bold" charset="0"/>
              </a:rPr>
              <a:t>Reproducibility</a:t>
            </a:r>
            <a:r>
              <a:rPr lang="it-IT" altLang="it-IT" sz="2800" b="1" dirty="0">
                <a:solidFill>
                  <a:srgbClr val="810000"/>
                </a:solidFill>
                <a:latin typeface="Ubuntu-Bold" charset="0"/>
              </a:rPr>
              <a:t> </a:t>
            </a:r>
            <a:r>
              <a:rPr lang="it-IT" altLang="it-IT" sz="2800" dirty="0">
                <a:solidFill>
                  <a:srgbClr val="810000"/>
                </a:solidFill>
                <a:latin typeface="Ubuntu" panose="020B0504030602030204" pitchFamily="34" charset="0"/>
              </a:rPr>
              <a:t>≈ 0.5 %</a:t>
            </a:r>
            <a:endParaRPr lang="it-IT" altLang="it-IT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62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E80010-5099-5752-5600-F5C041B9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15</a:t>
            </a:fld>
            <a:endParaRPr lang="it-IT" altLang="it-IT" dirty="0"/>
          </a:p>
        </p:txBody>
      </p:sp>
      <p:pic>
        <p:nvPicPr>
          <p:cNvPr id="6" name="Picture 6" descr="calibration_unit">
            <a:extLst>
              <a:ext uri="{FF2B5EF4-FFF2-40B4-BE49-F238E27FC236}">
                <a16:creationId xmlns:a16="http://schemas.microsoft.com/office/drawing/2014/main" id="{E0533479-482D-039D-28A9-E4311A4A4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5868"/>
            <a:ext cx="2931809" cy="249289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F913E4A-A078-CEB3-A70B-96367B63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260648"/>
            <a:ext cx="6832774" cy="562074"/>
          </a:xfrm>
        </p:spPr>
        <p:txBody>
          <a:bodyPr/>
          <a:lstStyle/>
          <a:p>
            <a:r>
              <a:rPr lang="it-IT" dirty="0"/>
              <a:t>How </a:t>
            </a:r>
            <a:r>
              <a:rPr lang="it-IT" dirty="0" err="1"/>
              <a:t>you</a:t>
            </a:r>
            <a:r>
              <a:rPr lang="it-IT" dirty="0"/>
              <a:t> can </a:t>
            </a:r>
            <a:r>
              <a:rPr lang="it-IT" dirty="0" err="1"/>
              <a:t>measure</a:t>
            </a:r>
            <a:r>
              <a:rPr lang="it-IT" dirty="0"/>
              <a:t> I</a:t>
            </a:r>
            <a:r>
              <a:rPr lang="it-IT" baseline="-25000" dirty="0"/>
              <a:t>ABS</a:t>
            </a:r>
            <a:r>
              <a:rPr lang="it-IT" dirty="0"/>
              <a:t>?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9FC6159-9E45-3881-0F2A-6EBFC0DF10C6}"/>
              </a:ext>
            </a:extLst>
          </p:cNvPr>
          <p:cNvCxnSpPr/>
          <p:nvPr/>
        </p:nvCxnSpPr>
        <p:spPr>
          <a:xfrm flipV="1">
            <a:off x="2341324" y="4642234"/>
            <a:ext cx="3070600" cy="1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DC4E5888-4165-AC5A-2866-197B65944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160141"/>
            <a:ext cx="10748872" cy="3635648"/>
          </a:xfrm>
          <a:prstGeom prst="rect">
            <a:avLst/>
          </a:prstGeom>
        </p:spPr>
      </p:pic>
      <p:sp>
        <p:nvSpPr>
          <p:cNvPr id="11" name="Figura a mano libera 10">
            <a:extLst>
              <a:ext uri="{FF2B5EF4-FFF2-40B4-BE49-F238E27FC236}">
                <a16:creationId xmlns:a16="http://schemas.microsoft.com/office/drawing/2014/main" id="{16DB5BA5-02B3-09D4-EBB1-97438FC06353}"/>
              </a:ext>
            </a:extLst>
          </p:cNvPr>
          <p:cNvSpPr/>
          <p:nvPr/>
        </p:nvSpPr>
        <p:spPr>
          <a:xfrm>
            <a:off x="9383453" y="1556792"/>
            <a:ext cx="2198947" cy="2841445"/>
          </a:xfrm>
          <a:custGeom>
            <a:avLst/>
            <a:gdLst>
              <a:gd name="connsiteX0" fmla="*/ 711200 w 1642750"/>
              <a:gd name="connsiteY0" fmla="*/ 0 h 2501900"/>
              <a:gd name="connsiteX1" fmla="*/ 1625600 w 1642750"/>
              <a:gd name="connsiteY1" fmla="*/ 800100 h 2501900"/>
              <a:gd name="connsiteX2" fmla="*/ 0 w 1642750"/>
              <a:gd name="connsiteY2" fmla="*/ 2501900 h 2501900"/>
              <a:gd name="connsiteX3" fmla="*/ 0 w 1642750"/>
              <a:gd name="connsiteY3" fmla="*/ 2501900 h 250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2750" h="2501900">
                <a:moveTo>
                  <a:pt x="711200" y="0"/>
                </a:moveTo>
                <a:cubicBezTo>
                  <a:pt x="1227666" y="191558"/>
                  <a:pt x="1744133" y="383117"/>
                  <a:pt x="1625600" y="800100"/>
                </a:cubicBezTo>
                <a:cubicBezTo>
                  <a:pt x="1507067" y="1217083"/>
                  <a:pt x="0" y="2501900"/>
                  <a:pt x="0" y="2501900"/>
                </a:cubicBezTo>
                <a:lnTo>
                  <a:pt x="0" y="2501900"/>
                </a:lnTo>
              </a:path>
            </a:pathLst>
          </a:custGeom>
          <a:noFill/>
          <a:ln w="50800"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0A2D9C6-2C91-964D-917A-3505039783EF}"/>
              </a:ext>
            </a:extLst>
          </p:cNvPr>
          <p:cNvSpPr txBox="1"/>
          <p:nvPr/>
        </p:nvSpPr>
        <p:spPr>
          <a:xfrm>
            <a:off x="507480" y="915266"/>
            <a:ext cx="613447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injecting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ABS </a:t>
            </a:r>
            <a:endParaRPr lang="it-IT" sz="3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5AEA3FD-BD44-57E4-9A13-5A306D943187}"/>
              </a:ext>
            </a:extLst>
          </p:cNvPr>
          <p:cNvSpPr txBox="1"/>
          <p:nvPr/>
        </p:nvSpPr>
        <p:spPr>
          <a:xfrm>
            <a:off x="455192" y="1682967"/>
            <a:ext cx="661813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32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cv</a:t>
            </a:r>
            <a:r>
              <a:rPr lang="it-IT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calibrated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injection</a:t>
            </a:r>
            <a:endParaRPr lang="it-IT" sz="3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527F296-50E5-5D08-0578-D546C0BD5DA0}"/>
              </a:ext>
            </a:extLst>
          </p:cNvPr>
          <p:cNvSpPr txBox="1"/>
          <p:nvPr/>
        </p:nvSpPr>
        <p:spPr>
          <a:xfrm>
            <a:off x="263352" y="2360286"/>
            <a:ext cx="7488832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it-IT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it-IT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/kT</a:t>
            </a:r>
            <a:endParaRPr lang="it-IT" sz="32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17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6171BB-8883-F8DC-F237-B21BADA2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Unpolarized</a:t>
            </a:r>
            <a:r>
              <a:rPr lang="it-IT" dirty="0"/>
              <a:t> gas </a:t>
            </a:r>
            <a:r>
              <a:rPr lang="it-IT" dirty="0" err="1"/>
              <a:t>feeding</a:t>
            </a:r>
            <a:r>
              <a:rPr lang="it-IT" dirty="0"/>
              <a:t> system (HERMES)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8986F5D-D1E5-0A6C-9588-D5017CC3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16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E503A28-F5E1-F355-2C46-358124621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728" y="629502"/>
            <a:ext cx="8727428" cy="610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D061A9-9EA6-DA0D-6776-312D5F8F5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44623"/>
            <a:ext cx="5054352" cy="853183"/>
          </a:xfrm>
        </p:spPr>
        <p:txBody>
          <a:bodyPr/>
          <a:lstStyle/>
          <a:p>
            <a:r>
              <a:rPr lang="it-IT" dirty="0"/>
              <a:t>SMOG 2 injection</a:t>
            </a:r>
            <a:br>
              <a:rPr lang="it-IT" dirty="0"/>
            </a:br>
            <a:r>
              <a:rPr lang="it-IT" dirty="0"/>
              <a:t>upstream </a:t>
            </a:r>
            <a:r>
              <a:rPr lang="it-IT" dirty="0" err="1"/>
              <a:t>LHCb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95E717E-BE34-8982-872C-C3D55DC5B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17</a:t>
            </a:fld>
            <a:endParaRPr lang="it-IT" altLang="it-IT" dirty="0"/>
          </a:p>
        </p:txBody>
      </p:sp>
      <p:pic>
        <p:nvPicPr>
          <p:cNvPr id="5" name="Immagine 4" descr="fig_7_schema_Iniezioni.png">
            <a:extLst>
              <a:ext uri="{FF2B5EF4-FFF2-40B4-BE49-F238E27FC236}">
                <a16:creationId xmlns:a16="http://schemas.microsoft.com/office/drawing/2014/main" id="{FD78DA1B-CC9C-8FCF-7D4B-010B90F1D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73" y="2656394"/>
            <a:ext cx="6197485" cy="4071008"/>
          </a:xfrm>
          <a:prstGeom prst="rect">
            <a:avLst/>
          </a:prstGeom>
        </p:spPr>
      </p:pic>
      <p:pic>
        <p:nvPicPr>
          <p:cNvPr id="6" name="Immagine 5" descr="feeding capillary.png">
            <a:extLst>
              <a:ext uri="{FF2B5EF4-FFF2-40B4-BE49-F238E27FC236}">
                <a16:creationId xmlns:a16="http://schemas.microsoft.com/office/drawing/2014/main" id="{A0671EC6-D7E4-7E9A-4FDC-ED4F3EF34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028405"/>
            <a:ext cx="2508101" cy="14880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49D43B3-7AF0-D8F4-FD8B-0E8D9B795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791" y="2088739"/>
            <a:ext cx="7904681" cy="476926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0421AA7-6475-19E3-954E-7E29DD089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624"/>
            <a:ext cx="6076416" cy="204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94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7B2B4-D49D-94CD-6C78-061CBADC6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Cell </a:t>
            </a:r>
            <a:r>
              <a:rPr lang="it-IT" dirty="0" err="1"/>
              <a:t>thickness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by the </a:t>
            </a:r>
            <a:r>
              <a:rPr lang="it-IT" dirty="0" err="1"/>
              <a:t>LHCb</a:t>
            </a:r>
            <a:r>
              <a:rPr lang="it-IT" dirty="0"/>
              <a:t> detector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3F1416-5527-06E4-1EB9-EAE291BC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18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23F12D-B5E6-49A7-CD65-F6AD8A9A2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297" y="1727281"/>
            <a:ext cx="6334958" cy="38268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656645E-21EA-05A3-793F-6BFC16B39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176" y="5301208"/>
            <a:ext cx="6622504" cy="11693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938B4B-7115-3B6F-DFCF-154D020F5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94" y="2731492"/>
            <a:ext cx="5254352" cy="41129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06D6CF5-2E06-44FF-C465-BC0BFE9AC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70" y="581158"/>
            <a:ext cx="3477672" cy="2199770"/>
          </a:xfrm>
          <a:prstGeom prst="rect">
            <a:avLst/>
          </a:prstGeom>
        </p:spPr>
      </p:pic>
      <p:graphicFrame>
        <p:nvGraphicFramePr>
          <p:cNvPr id="9" name="Object 5">
            <a:extLst>
              <a:ext uri="{FF2B5EF4-FFF2-40B4-BE49-F238E27FC236}">
                <a16:creationId xmlns:a16="http://schemas.microsoft.com/office/drawing/2014/main" id="{653419C0-979B-39B6-876E-F94AC8595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321996"/>
              </p:ext>
            </p:extLst>
          </p:nvPr>
        </p:nvGraphicFramePr>
        <p:xfrm>
          <a:off x="3795899" y="765324"/>
          <a:ext cx="8110537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1734700" imgH="15798800" progId="Equation.3">
                  <p:embed/>
                </p:oleObj>
              </mc:Choice>
              <mc:Fallback>
                <p:oleObj name="Equation" r:id="rId6" imgW="61734700" imgH="15798800" progId="Equation.3">
                  <p:embed/>
                  <p:pic>
                    <p:nvPicPr>
                      <p:cNvPr id="9" name="Object 5">
                        <a:extLst>
                          <a:ext uri="{FF2B5EF4-FFF2-40B4-BE49-F238E27FC236}">
                            <a16:creationId xmlns:a16="http://schemas.microsoft.com/office/drawing/2014/main" id="{653419C0-979B-39B6-876E-F94AC85958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899" y="765324"/>
                        <a:ext cx="8110537" cy="1079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6918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75C2DE-6853-5BD1-C2BA-8488131E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58614"/>
            <a:ext cx="11582400" cy="562074"/>
          </a:xfrm>
        </p:spPr>
        <p:txBody>
          <a:bodyPr/>
          <a:lstStyle/>
          <a:p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the </a:t>
            </a:r>
            <a:r>
              <a:rPr lang="it-IT" dirty="0" err="1"/>
              <a:t>conductance</a:t>
            </a:r>
            <a:r>
              <a:rPr lang="it-IT" dirty="0"/>
              <a:t> of the </a:t>
            </a:r>
            <a:r>
              <a:rPr lang="it-IT" dirty="0" err="1"/>
              <a:t>cell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2EA278-68CD-F88E-1AD0-0025EDB5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19</a:t>
            </a:fld>
            <a:endParaRPr lang="it-IT" altLang="it-IT" dirty="0"/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173276C4-DF06-AF18-A3C9-DD264A745A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159291"/>
              </p:ext>
            </p:extLst>
          </p:nvPr>
        </p:nvGraphicFramePr>
        <p:xfrm>
          <a:off x="6888088" y="1389838"/>
          <a:ext cx="273685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" imgW="26911300" imgH="9944100" progId="Equation.3">
                  <p:embed/>
                </p:oleObj>
              </mc:Choice>
              <mc:Fallback>
                <p:oleObj name="Equazione" r:id="rId2" imgW="26911300" imgH="9944100" progId="Equation.3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173276C4-DF06-AF18-A3C9-DD264A745A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8088" y="1389838"/>
                        <a:ext cx="2736850" cy="1011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4471E6A9-4D5E-FCC6-82F6-721D230A86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171290"/>
              </p:ext>
            </p:extLst>
          </p:nvPr>
        </p:nvGraphicFramePr>
        <p:xfrm>
          <a:off x="7466421" y="3149588"/>
          <a:ext cx="2857500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28092400" imgH="9944100" progId="Equation.3">
                  <p:embed/>
                </p:oleObj>
              </mc:Choice>
              <mc:Fallback>
                <p:oleObj name="Equazione" r:id="rId4" imgW="28092400" imgH="9944100" progId="Equation.3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4471E6A9-4D5E-FCC6-82F6-721D230A86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6421" y="3149588"/>
                        <a:ext cx="2857500" cy="1011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2535FFF6-1C5A-A050-A2FF-2C74FE3465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5598159"/>
              </p:ext>
            </p:extLst>
          </p:nvPr>
        </p:nvGraphicFramePr>
        <p:xfrm>
          <a:off x="3856509" y="4821759"/>
          <a:ext cx="503872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25700" imgH="254000" progId="Equation.3">
                  <p:embed/>
                </p:oleObj>
              </mc:Choice>
              <mc:Fallback>
                <p:oleObj name="Equation" r:id="rId6" imgW="2425700" imgH="254000" progId="Equation.3">
                  <p:embed/>
                  <p:pic>
                    <p:nvPicPr>
                      <p:cNvPr id="8" name="Object 4">
                        <a:extLst>
                          <a:ext uri="{FF2B5EF4-FFF2-40B4-BE49-F238E27FC236}">
                            <a16:creationId xmlns:a16="http://schemas.microsoft.com/office/drawing/2014/main" id="{2535FFF6-1C5A-A050-A2FF-2C74FE3465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509" y="4821759"/>
                        <a:ext cx="5038725" cy="5254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ggetto 2">
            <a:extLst>
              <a:ext uri="{FF2B5EF4-FFF2-40B4-BE49-F238E27FC236}">
                <a16:creationId xmlns:a16="http://schemas.microsoft.com/office/drawing/2014/main" id="{5C0B7D01-D7E0-8721-8A01-BFA57E5522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664744"/>
              </p:ext>
            </p:extLst>
          </p:nvPr>
        </p:nvGraphicFramePr>
        <p:xfrm>
          <a:off x="191344" y="977355"/>
          <a:ext cx="4908550" cy="353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30429200" imgH="21920200" progId="Origin50.Graph">
                  <p:embed/>
                </p:oleObj>
              </mc:Choice>
              <mc:Fallback>
                <p:oleObj name="Graph" r:id="rId8" imgW="30429200" imgH="21920200" progId="Origin50.Graph">
                  <p:embed/>
                  <p:pic>
                    <p:nvPicPr>
                      <p:cNvPr id="9" name="Oggetto 2">
                        <a:extLst>
                          <a:ext uri="{FF2B5EF4-FFF2-40B4-BE49-F238E27FC236}">
                            <a16:creationId xmlns:a16="http://schemas.microsoft.com/office/drawing/2014/main" id="{5C0B7D01-D7E0-8721-8A01-BFA57E55221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344" y="977355"/>
                        <a:ext cx="4908550" cy="35337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sellaDiTesto 1">
            <a:extLst>
              <a:ext uri="{FF2B5EF4-FFF2-40B4-BE49-F238E27FC236}">
                <a16:creationId xmlns:a16="http://schemas.microsoft.com/office/drawing/2014/main" id="{488545AF-37E6-ACE9-8B7A-DD75D1B29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06" y="5451081"/>
            <a:ext cx="10220746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</a:rPr>
              <a:t>The </a:t>
            </a:r>
            <a:r>
              <a:rPr lang="it-IT" altLang="it-IT" sz="2000" dirty="0" err="1">
                <a:solidFill>
                  <a:schemeClr val="tx1"/>
                </a:solidFill>
              </a:rPr>
              <a:t>measured</a:t>
            </a:r>
            <a:r>
              <a:rPr lang="it-IT" altLang="it-IT" sz="2000" dirty="0">
                <a:solidFill>
                  <a:schemeClr val="tx1"/>
                </a:solidFill>
              </a:rPr>
              <a:t> pressure, </a:t>
            </a:r>
            <a:r>
              <a:rPr lang="it-IT" altLang="it-IT" sz="2000" dirty="0" err="1">
                <a:solidFill>
                  <a:schemeClr val="tx1"/>
                </a:solidFill>
              </a:rPr>
              <a:t>is</a:t>
            </a:r>
            <a:r>
              <a:rPr lang="it-IT" altLang="it-IT" sz="2000" dirty="0">
                <a:solidFill>
                  <a:schemeClr val="tx1"/>
                </a:solidFill>
              </a:rPr>
              <a:t> </a:t>
            </a:r>
            <a:r>
              <a:rPr lang="it-IT" altLang="it-IT" sz="2000" dirty="0" err="1">
                <a:solidFill>
                  <a:schemeClr val="tx1"/>
                </a:solidFill>
              </a:rPr>
              <a:t>not</a:t>
            </a:r>
            <a:r>
              <a:rPr lang="it-IT" altLang="it-IT" sz="2000" dirty="0">
                <a:solidFill>
                  <a:schemeClr val="tx1"/>
                </a:solidFill>
              </a:rPr>
              <a:t> </a:t>
            </a:r>
            <a:r>
              <a:rPr lang="it-IT" altLang="it-IT" sz="2000" dirty="0" err="1">
                <a:solidFill>
                  <a:schemeClr val="tx1"/>
                </a:solidFill>
              </a:rPr>
              <a:t>actually</a:t>
            </a:r>
            <a:r>
              <a:rPr lang="it-IT" altLang="it-IT" sz="2000" dirty="0">
                <a:solidFill>
                  <a:schemeClr val="tx1"/>
                </a:solidFill>
              </a:rPr>
              <a:t> on the center of the </a:t>
            </a:r>
            <a:r>
              <a:rPr lang="it-IT" altLang="it-IT" sz="2000" dirty="0" err="1">
                <a:solidFill>
                  <a:schemeClr val="tx1"/>
                </a:solidFill>
              </a:rPr>
              <a:t>cell</a:t>
            </a:r>
            <a:r>
              <a:rPr lang="it-IT" altLang="it-IT" sz="2000" dirty="0">
                <a:solidFill>
                  <a:schemeClr val="tx1"/>
                </a:solidFill>
              </a:rPr>
              <a:t>, </a:t>
            </a:r>
            <a:r>
              <a:rPr lang="it-IT" altLang="it-IT" sz="2000" dirty="0" err="1">
                <a:solidFill>
                  <a:schemeClr val="tx1"/>
                </a:solidFill>
              </a:rPr>
              <a:t>but</a:t>
            </a:r>
            <a:r>
              <a:rPr lang="it-IT" altLang="it-IT" sz="2000" dirty="0">
                <a:solidFill>
                  <a:schemeClr val="tx1"/>
                </a:solidFill>
              </a:rPr>
              <a:t> with a gauge,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solidFill>
                  <a:schemeClr val="tx1"/>
                </a:solidFill>
              </a:rPr>
              <a:t>connected</a:t>
            </a:r>
            <a:r>
              <a:rPr lang="it-IT" altLang="it-IT" sz="2000" dirty="0">
                <a:solidFill>
                  <a:schemeClr val="tx1"/>
                </a:solidFill>
              </a:rPr>
              <a:t> with </a:t>
            </a:r>
            <a:r>
              <a:rPr lang="it-IT" altLang="it-IT" sz="2000" dirty="0" err="1">
                <a:solidFill>
                  <a:schemeClr val="tx1"/>
                </a:solidFill>
              </a:rPr>
              <a:t>bellow</a:t>
            </a:r>
            <a:r>
              <a:rPr lang="it-IT" altLang="it-IT" sz="2000" dirty="0">
                <a:solidFill>
                  <a:schemeClr val="tx1"/>
                </a:solidFill>
              </a:rPr>
              <a:t>,  </a:t>
            </a:r>
            <a:r>
              <a:rPr lang="it-IT" altLang="it-IT" sz="2000" dirty="0" err="1">
                <a:solidFill>
                  <a:schemeClr val="tx1"/>
                </a:solidFill>
              </a:rPr>
              <a:t>valves</a:t>
            </a:r>
            <a:r>
              <a:rPr lang="it-IT" altLang="it-IT" sz="2000" dirty="0">
                <a:solidFill>
                  <a:schemeClr val="tx1"/>
                </a:solidFill>
              </a:rPr>
              <a:t> and </a:t>
            </a:r>
            <a:r>
              <a:rPr lang="it-IT" altLang="it-IT" sz="2000" dirty="0" err="1">
                <a:solidFill>
                  <a:schemeClr val="tx1"/>
                </a:solidFill>
              </a:rPr>
              <a:t>capillary</a:t>
            </a:r>
            <a:r>
              <a:rPr lang="it-IT" altLang="it-IT" sz="2000" dirty="0">
                <a:solidFill>
                  <a:schemeClr val="tx1"/>
                </a:solidFill>
              </a:rPr>
              <a:t>, and the model, </a:t>
            </a:r>
            <a:r>
              <a:rPr lang="it-IT" altLang="it-IT" sz="2000" dirty="0" err="1">
                <a:solidFill>
                  <a:schemeClr val="tx1"/>
                </a:solidFill>
              </a:rPr>
              <a:t>which</a:t>
            </a:r>
            <a:r>
              <a:rPr lang="it-IT" altLang="it-IT" sz="2000" dirty="0">
                <a:solidFill>
                  <a:schemeClr val="tx1"/>
                </a:solidFill>
              </a:rPr>
              <a:t> </a:t>
            </a:r>
            <a:r>
              <a:rPr lang="it-IT" altLang="it-IT" sz="2000" dirty="0" err="1">
                <a:solidFill>
                  <a:schemeClr val="tx1"/>
                </a:solidFill>
              </a:rPr>
              <a:t>allow</a:t>
            </a:r>
            <a:r>
              <a:rPr lang="it-IT" altLang="it-IT" sz="2000" dirty="0">
                <a:solidFill>
                  <a:schemeClr val="tx1"/>
                </a:solidFill>
              </a:rPr>
              <a:t> </a:t>
            </a:r>
            <a:r>
              <a:rPr lang="it-IT" altLang="it-IT" sz="2000" dirty="0" err="1">
                <a:solidFill>
                  <a:schemeClr val="tx1"/>
                </a:solidFill>
              </a:rPr>
              <a:t>has</a:t>
            </a:r>
            <a:r>
              <a:rPr lang="it-IT" altLang="it-IT" sz="2000" dirty="0">
                <a:solidFill>
                  <a:schemeClr val="tx1"/>
                </a:solidFill>
              </a:rPr>
              <a:t> to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solidFill>
                  <a:schemeClr val="tx1"/>
                </a:solidFill>
              </a:rPr>
              <a:t>estimated</a:t>
            </a:r>
            <a:r>
              <a:rPr lang="it-IT" altLang="it-IT" sz="2000" dirty="0">
                <a:solidFill>
                  <a:schemeClr val="tx1"/>
                </a:solidFill>
              </a:rPr>
              <a:t> the </a:t>
            </a:r>
            <a:r>
              <a:rPr lang="it-IT" altLang="it-IT" sz="2000" dirty="0" err="1">
                <a:solidFill>
                  <a:schemeClr val="tx1"/>
                </a:solidFill>
              </a:rPr>
              <a:t>cell</a:t>
            </a:r>
            <a:r>
              <a:rPr lang="it-IT" altLang="it-IT" sz="2000" dirty="0">
                <a:solidFill>
                  <a:schemeClr val="tx1"/>
                </a:solidFill>
              </a:rPr>
              <a:t>, come out from the </a:t>
            </a:r>
            <a:r>
              <a:rPr lang="it-IT" altLang="it-IT" sz="2000" dirty="0" err="1">
                <a:solidFill>
                  <a:schemeClr val="tx1"/>
                </a:solidFill>
              </a:rPr>
              <a:t>stationary</a:t>
            </a:r>
            <a:r>
              <a:rPr lang="it-IT" altLang="it-IT" sz="2000" dirty="0">
                <a:solidFill>
                  <a:schemeClr val="tx1"/>
                </a:solidFill>
              </a:rPr>
              <a:t> system </a:t>
            </a:r>
            <a:r>
              <a:rPr lang="it-IT" altLang="it-IT" sz="2000" dirty="0" err="1">
                <a:solidFill>
                  <a:schemeClr val="tx1"/>
                </a:solidFill>
              </a:rPr>
              <a:t>distributed</a:t>
            </a:r>
            <a:r>
              <a:rPr lang="it-IT" altLang="it-IT" sz="2000" dirty="0">
                <a:solidFill>
                  <a:schemeClr val="tx1"/>
                </a:solidFill>
              </a:rPr>
              <a:t> throughput,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solidFill>
                  <a:schemeClr val="tx1"/>
                </a:solidFill>
              </a:rPr>
              <a:t>which</a:t>
            </a:r>
            <a:r>
              <a:rPr lang="it-IT" altLang="it-IT" sz="2000" dirty="0">
                <a:solidFill>
                  <a:schemeClr val="tx1"/>
                </a:solidFill>
              </a:rPr>
              <a:t> </a:t>
            </a:r>
            <a:r>
              <a:rPr lang="it-IT" altLang="it-IT" sz="2000" dirty="0" err="1">
                <a:solidFill>
                  <a:schemeClr val="tx1"/>
                </a:solidFill>
              </a:rPr>
              <a:t>I’ll</a:t>
            </a:r>
            <a:r>
              <a:rPr lang="it-IT" altLang="it-IT" sz="2000" dirty="0">
                <a:solidFill>
                  <a:schemeClr val="tx1"/>
                </a:solidFill>
              </a:rPr>
              <a:t> </a:t>
            </a:r>
            <a:r>
              <a:rPr lang="it-IT" altLang="it-IT" sz="2000" dirty="0" err="1">
                <a:solidFill>
                  <a:schemeClr val="tx1"/>
                </a:solidFill>
              </a:rPr>
              <a:t>remind</a:t>
            </a:r>
            <a:r>
              <a:rPr lang="it-IT" altLang="it-IT" sz="2000" dirty="0">
                <a:solidFill>
                  <a:schemeClr val="tx1"/>
                </a:solidFill>
              </a:rPr>
              <a:t> in the </a:t>
            </a:r>
            <a:r>
              <a:rPr lang="it-IT" altLang="it-IT" sz="2000" dirty="0" err="1">
                <a:solidFill>
                  <a:schemeClr val="tx1"/>
                </a:solidFill>
              </a:rPr>
              <a:t>next</a:t>
            </a:r>
            <a:r>
              <a:rPr lang="it-IT" altLang="it-IT" sz="2000" dirty="0">
                <a:solidFill>
                  <a:schemeClr val="tx1"/>
                </a:solidFill>
              </a:rPr>
              <a:t> slide.</a:t>
            </a:r>
          </a:p>
        </p:txBody>
      </p:sp>
    </p:spTree>
    <p:extLst>
      <p:ext uri="{BB962C8B-B14F-4D97-AF65-F5344CB8AC3E}">
        <p14:creationId xmlns:p14="http://schemas.microsoft.com/office/powerpoint/2010/main" val="3945392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AA65563B-D9B7-519B-BA71-A8EBEBE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41" y="19202"/>
            <a:ext cx="7992888" cy="599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E0F1A8-1904-222E-54B2-5418E471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</a:t>
            </a:fld>
            <a:endParaRPr lang="it-IT" altLang="it-IT" dirty="0"/>
          </a:p>
        </p:txBody>
      </p:sp>
      <p:sp>
        <p:nvSpPr>
          <p:cNvPr id="13" name="Titolo 12">
            <a:extLst>
              <a:ext uri="{FF2B5EF4-FFF2-40B4-BE49-F238E27FC236}">
                <a16:creationId xmlns:a16="http://schemas.microsoft.com/office/drawing/2014/main" id="{60D7CF40-D6DF-A4E5-6688-0C5250BC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12230472" cy="562074"/>
          </a:xfrm>
          <a:solidFill>
            <a:srgbClr val="92D050"/>
          </a:solidFill>
        </p:spPr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uses</a:t>
            </a:r>
            <a:r>
              <a:rPr lang="it-IT" dirty="0"/>
              <a:t> (</a:t>
            </a:r>
            <a:r>
              <a:rPr lang="it-IT" dirty="0" err="1"/>
              <a:t>experiments</a:t>
            </a:r>
            <a:r>
              <a:rPr lang="it-IT" dirty="0"/>
              <a:t>) of  </a:t>
            </a:r>
            <a:r>
              <a:rPr lang="it-IT" dirty="0" err="1"/>
              <a:t>polarised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target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2E99FE9-7989-1631-0E53-8AD426403F30}"/>
              </a:ext>
            </a:extLst>
          </p:cNvPr>
          <p:cNvSpPr txBox="1"/>
          <p:nvPr/>
        </p:nvSpPr>
        <p:spPr>
          <a:xfrm>
            <a:off x="4470" y="573102"/>
            <a:ext cx="5057796" cy="1477328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Study of </a:t>
            </a:r>
            <a:r>
              <a:rPr lang="it-IT" dirty="0" err="1"/>
              <a:t>contribution</a:t>
            </a:r>
            <a:r>
              <a:rPr lang="it-IT" dirty="0"/>
              <a:t> of the spin of </a:t>
            </a:r>
            <a:r>
              <a:rPr lang="it-IT" dirty="0" err="1"/>
              <a:t>subnuclear</a:t>
            </a:r>
            <a:endParaRPr lang="it-IT" dirty="0"/>
          </a:p>
          <a:p>
            <a:pPr algn="ctr"/>
            <a:r>
              <a:rPr lang="it-IT" dirty="0" err="1"/>
              <a:t>particle</a:t>
            </a:r>
            <a:r>
              <a:rPr lang="it-IT" dirty="0"/>
              <a:t> to the </a:t>
            </a:r>
            <a:r>
              <a:rPr lang="it-IT" dirty="0" err="1"/>
              <a:t>total</a:t>
            </a:r>
            <a:r>
              <a:rPr lang="it-IT" dirty="0"/>
              <a:t> spin of the </a:t>
            </a:r>
            <a:r>
              <a:rPr lang="it-IT" dirty="0" err="1"/>
              <a:t>nucleons</a:t>
            </a:r>
            <a:r>
              <a:rPr lang="it-IT" dirty="0"/>
              <a:t>.</a:t>
            </a:r>
          </a:p>
          <a:p>
            <a:pPr algn="ctr"/>
            <a:br>
              <a:rPr lang="it-IT" dirty="0"/>
            </a:br>
            <a:r>
              <a:rPr lang="it-IT" dirty="0" err="1"/>
              <a:t>Polarised</a:t>
            </a:r>
            <a:r>
              <a:rPr lang="it-IT" dirty="0"/>
              <a:t> </a:t>
            </a:r>
            <a:r>
              <a:rPr lang="it-IT" dirty="0" err="1"/>
              <a:t>positron</a:t>
            </a:r>
            <a:r>
              <a:rPr lang="it-IT" dirty="0"/>
              <a:t> </a:t>
            </a:r>
            <a:r>
              <a:rPr lang="it-IT" dirty="0" err="1"/>
              <a:t>collinding</a:t>
            </a:r>
            <a:r>
              <a:rPr lang="it-IT" dirty="0"/>
              <a:t> with </a:t>
            </a:r>
          </a:p>
          <a:p>
            <a:pPr algn="ctr"/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polarized</a:t>
            </a:r>
            <a:r>
              <a:rPr lang="it-IT" dirty="0"/>
              <a:t> targets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4DD70C-30E1-F059-AA6A-D8F7D4114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76" y="2624763"/>
            <a:ext cx="4299774" cy="2629644"/>
          </a:xfrm>
          <a:prstGeom prst="rect">
            <a:avLst/>
          </a:prstGeom>
        </p:spPr>
      </p:pic>
      <p:sp>
        <p:nvSpPr>
          <p:cNvPr id="6" name="Titolo 12">
            <a:extLst>
              <a:ext uri="{FF2B5EF4-FFF2-40B4-BE49-F238E27FC236}">
                <a16:creationId xmlns:a16="http://schemas.microsoft.com/office/drawing/2014/main" id="{5407E3D4-5B38-8377-7BA3-F74434E1ACF6}"/>
              </a:ext>
            </a:extLst>
          </p:cNvPr>
          <p:cNvSpPr txBox="1">
            <a:spLocks/>
          </p:cNvSpPr>
          <p:nvPr/>
        </p:nvSpPr>
        <p:spPr bwMode="auto">
          <a:xfrm>
            <a:off x="1622561" y="5013176"/>
            <a:ext cx="1305087" cy="381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1400" dirty="0"/>
              <a:t>HERMES</a:t>
            </a:r>
          </a:p>
        </p:txBody>
      </p:sp>
      <p:sp>
        <p:nvSpPr>
          <p:cNvPr id="11" name="Titolo 12">
            <a:extLst>
              <a:ext uri="{FF2B5EF4-FFF2-40B4-BE49-F238E27FC236}">
                <a16:creationId xmlns:a16="http://schemas.microsoft.com/office/drawing/2014/main" id="{F93C09F2-5463-D262-523D-4C0351E3B307}"/>
              </a:ext>
            </a:extLst>
          </p:cNvPr>
          <p:cNvSpPr txBox="1">
            <a:spLocks/>
          </p:cNvSpPr>
          <p:nvPr/>
        </p:nvSpPr>
        <p:spPr bwMode="auto">
          <a:xfrm>
            <a:off x="176834" y="2039306"/>
            <a:ext cx="4187259" cy="5620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1600" dirty="0"/>
              <a:t>HERA ring </a:t>
            </a:r>
            <a:r>
              <a:rPr lang="it-IT" sz="1600" dirty="0" err="1"/>
              <a:t>at</a:t>
            </a:r>
            <a:r>
              <a:rPr lang="it-IT" sz="1600" dirty="0"/>
              <a:t> DESY (Hamburg) 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DD443B71-09E0-D771-3BB0-5E4470B3B271}"/>
              </a:ext>
            </a:extLst>
          </p:cNvPr>
          <p:cNvCxnSpPr>
            <a:cxnSpLocks/>
          </p:cNvCxnSpPr>
          <p:nvPr/>
        </p:nvCxnSpPr>
        <p:spPr>
          <a:xfrm flipH="1" flipV="1">
            <a:off x="8256240" y="5413211"/>
            <a:ext cx="25091" cy="685118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8FC240-1002-A201-DF78-C02F4FF8640E}"/>
              </a:ext>
            </a:extLst>
          </p:cNvPr>
          <p:cNvSpPr txBox="1"/>
          <p:nvPr/>
        </p:nvSpPr>
        <p:spPr>
          <a:xfrm>
            <a:off x="8601678" y="5450412"/>
            <a:ext cx="2329484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Lucida Calligraphy" panose="03010101010101010101" pitchFamily="66" charset="77"/>
              </a:rPr>
              <a:t>HERA </a:t>
            </a:r>
            <a:r>
              <a:rPr lang="it-IT" sz="24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Beam</a:t>
            </a:r>
            <a:endParaRPr lang="it-IT" sz="2400" dirty="0">
              <a:solidFill>
                <a:srgbClr val="FF0000"/>
              </a:solidFill>
              <a:latin typeface="Lucida Calligraphy" panose="03010101010101010101" pitchFamily="66" charset="77"/>
            </a:endParaRPr>
          </a:p>
        </p:txBody>
      </p:sp>
      <p:sp>
        <p:nvSpPr>
          <p:cNvPr id="12" name="Titolo 12">
            <a:extLst>
              <a:ext uri="{FF2B5EF4-FFF2-40B4-BE49-F238E27FC236}">
                <a16:creationId xmlns:a16="http://schemas.microsoft.com/office/drawing/2014/main" id="{B20BF74A-3EE0-8122-66EA-C9A9AC19866C}"/>
              </a:ext>
            </a:extLst>
          </p:cNvPr>
          <p:cNvSpPr txBox="1">
            <a:spLocks/>
          </p:cNvSpPr>
          <p:nvPr/>
        </p:nvSpPr>
        <p:spPr bwMode="auto">
          <a:xfrm>
            <a:off x="145188" y="5254407"/>
            <a:ext cx="4532440" cy="8193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1800" dirty="0" err="1">
                <a:solidFill>
                  <a:srgbClr val="0432FF"/>
                </a:solidFill>
              </a:rPr>
              <a:t>Gases</a:t>
            </a:r>
            <a:r>
              <a:rPr lang="it-IT" sz="1800" dirty="0">
                <a:solidFill>
                  <a:srgbClr val="0432FF"/>
                </a:solidFill>
              </a:rPr>
              <a:t> are </a:t>
            </a:r>
            <a:r>
              <a:rPr lang="it-IT" sz="1800" dirty="0" err="1">
                <a:solidFill>
                  <a:srgbClr val="0432FF"/>
                </a:solidFill>
              </a:rPr>
              <a:t>injected</a:t>
            </a:r>
            <a:r>
              <a:rPr lang="it-IT" sz="1800" dirty="0">
                <a:solidFill>
                  <a:srgbClr val="0432FF"/>
                </a:solidFill>
              </a:rPr>
              <a:t> in an </a:t>
            </a:r>
            <a:r>
              <a:rPr lang="it-IT" sz="1800" dirty="0" err="1">
                <a:solidFill>
                  <a:srgbClr val="0432FF"/>
                </a:solidFill>
              </a:rPr>
              <a:t>accumulation</a:t>
            </a:r>
            <a:r>
              <a:rPr lang="it-IT" sz="1800" dirty="0">
                <a:solidFill>
                  <a:srgbClr val="0432FF"/>
                </a:solidFill>
              </a:rPr>
              <a:t> open </a:t>
            </a:r>
            <a:r>
              <a:rPr lang="it-IT" sz="1800" dirty="0" err="1">
                <a:solidFill>
                  <a:srgbClr val="0432FF"/>
                </a:solidFill>
              </a:rPr>
              <a:t>cell</a:t>
            </a:r>
            <a:r>
              <a:rPr lang="it-IT" sz="1800" dirty="0">
                <a:solidFill>
                  <a:srgbClr val="0432FF"/>
                </a:solidFill>
              </a:rPr>
              <a:t> on the  </a:t>
            </a:r>
            <a:r>
              <a:rPr lang="it-IT" sz="1800" dirty="0" err="1">
                <a:solidFill>
                  <a:srgbClr val="0432FF"/>
                </a:solidFill>
              </a:rPr>
              <a:t>accelerated</a:t>
            </a:r>
            <a:r>
              <a:rPr lang="it-IT" sz="1800" dirty="0">
                <a:solidFill>
                  <a:srgbClr val="0432FF"/>
                </a:solidFill>
              </a:rPr>
              <a:t> </a:t>
            </a:r>
            <a:r>
              <a:rPr lang="it-IT" sz="1800" dirty="0" err="1">
                <a:solidFill>
                  <a:srgbClr val="0432FF"/>
                </a:solidFill>
              </a:rPr>
              <a:t>beam</a:t>
            </a:r>
            <a:r>
              <a:rPr lang="it-IT" sz="1800" dirty="0">
                <a:solidFill>
                  <a:srgbClr val="0432FF"/>
                </a:solidFill>
              </a:rPr>
              <a:t> </a:t>
            </a:r>
            <a:r>
              <a:rPr lang="it-IT" sz="1800" dirty="0" err="1">
                <a:solidFill>
                  <a:srgbClr val="0432FF"/>
                </a:solidFill>
              </a:rPr>
              <a:t>axis</a:t>
            </a:r>
            <a:r>
              <a:rPr lang="it-IT" sz="18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3" name="Titolo 12">
            <a:extLst>
              <a:ext uri="{FF2B5EF4-FFF2-40B4-BE49-F238E27FC236}">
                <a16:creationId xmlns:a16="http://schemas.microsoft.com/office/drawing/2014/main" id="{1BB158EC-7798-616E-0D23-43B20D5B273A}"/>
              </a:ext>
            </a:extLst>
          </p:cNvPr>
          <p:cNvSpPr txBox="1">
            <a:spLocks/>
          </p:cNvSpPr>
          <p:nvPr/>
        </p:nvSpPr>
        <p:spPr bwMode="auto">
          <a:xfrm>
            <a:off x="180396" y="6179294"/>
            <a:ext cx="11892268" cy="5620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000" dirty="0" err="1"/>
              <a:t>We</a:t>
            </a:r>
            <a:r>
              <a:rPr lang="it-IT" sz="2000" dirty="0"/>
              <a:t> </a:t>
            </a:r>
            <a:r>
              <a:rPr lang="it-IT" sz="2000" dirty="0" err="1"/>
              <a:t>inject</a:t>
            </a:r>
            <a:r>
              <a:rPr lang="it-IT" sz="2000" dirty="0"/>
              <a:t> </a:t>
            </a:r>
            <a:r>
              <a:rPr lang="it-IT" sz="2000" dirty="0" err="1"/>
              <a:t>gases</a:t>
            </a:r>
            <a:r>
              <a:rPr lang="it-IT" sz="2000" dirty="0"/>
              <a:t>  </a:t>
            </a:r>
            <a:r>
              <a:rPr lang="it-IT" sz="2000" dirty="0" err="1"/>
              <a:t>which</a:t>
            </a:r>
            <a:r>
              <a:rPr lang="it-IT" sz="2000" dirty="0"/>
              <a:t> are </a:t>
            </a:r>
            <a:r>
              <a:rPr lang="it-IT" sz="2000" dirty="0" err="1"/>
              <a:t>difficult</a:t>
            </a:r>
            <a:r>
              <a:rPr lang="it-IT" sz="2000" dirty="0"/>
              <a:t> to pump, H2, D2, He and  N2, Kr, Xe </a:t>
            </a:r>
            <a:r>
              <a:rPr lang="it-IT" sz="2000" dirty="0" err="1"/>
              <a:t>too</a:t>
            </a:r>
            <a:r>
              <a:rPr lang="it-IT" sz="2000" dirty="0"/>
              <a:t>.</a:t>
            </a: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B110F8F4-2C69-39DC-7EC3-5E0CFD7D8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2996" y="1884031"/>
            <a:ext cx="2950436" cy="707886"/>
          </a:xfrm>
          <a:prstGeom prst="rect">
            <a:avLst/>
          </a:prstGeom>
          <a:solidFill>
            <a:srgbClr val="73FE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it-IT" altLang="it-IT" sz="20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  <a:r>
              <a:rPr lang="it-IT" altLang="it-IT" sz="20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altLang="it-IT" sz="2000" b="1" i="1" baseline="-250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it-IT" altLang="it-IT" sz="2000" b="1" i="1" baseline="-25000" dirty="0">
                <a:solidFill>
                  <a:srgbClr val="CC0000"/>
                </a:solidFill>
              </a:rPr>
              <a:t>  </a:t>
            </a:r>
            <a:r>
              <a:rPr lang="it-IT" altLang="it-IT" sz="2000" dirty="0">
                <a:solidFill>
                  <a:srgbClr val="CC0000"/>
                </a:solidFill>
                <a:latin typeface="Times New Roman" panose="02020603050405020304" pitchFamily="18" charset="0"/>
              </a:rPr>
              <a:t>[</a:t>
            </a:r>
            <a:r>
              <a:rPr lang="it-IT" altLang="it-IT" sz="20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at</a:t>
            </a:r>
            <a:r>
              <a:rPr lang="it-IT" altLang="it-IT" sz="2000" dirty="0">
                <a:solidFill>
                  <a:srgbClr val="CC0000"/>
                </a:solidFill>
                <a:latin typeface="Times New Roman" panose="02020603050405020304" pitchFamily="18" charset="0"/>
              </a:rPr>
              <a:t> cm</a:t>
            </a:r>
            <a:r>
              <a:rPr lang="it-IT" altLang="it-IT" sz="2000" baseline="30000" dirty="0">
                <a:solidFill>
                  <a:srgbClr val="CC0000"/>
                </a:solidFill>
                <a:latin typeface="Times New Roman" panose="02020603050405020304" pitchFamily="18" charset="0"/>
              </a:rPr>
              <a:t>-2</a:t>
            </a:r>
            <a:r>
              <a:rPr lang="it-IT" altLang="it-IT" sz="2000" dirty="0">
                <a:solidFill>
                  <a:srgbClr val="CC0000"/>
                </a:solidFill>
                <a:latin typeface="Times New Roman" panose="02020603050405020304" pitchFamily="18" charset="0"/>
              </a:rPr>
              <a:t>]</a:t>
            </a:r>
            <a:endParaRPr lang="it-IT" altLang="it-IT" sz="2000" b="1" i="1" dirty="0">
              <a:solidFill>
                <a:srgbClr val="CC0000"/>
              </a:solidFill>
              <a:latin typeface="Symbol" pitchFamily="2" charset="2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EFB9D393-C72A-6F75-6490-A2FA70D6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6664" y="1857018"/>
            <a:ext cx="3204051" cy="707886"/>
          </a:xfrm>
          <a:prstGeom prst="rect">
            <a:avLst/>
          </a:prstGeom>
          <a:solidFill>
            <a:srgbClr val="73FE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it-IT" altLang="it-IT" sz="20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altLang="it-IT" sz="20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projectiles</a:t>
            </a:r>
            <a:r>
              <a:rPr lang="it-IT" altLang="it-IT" sz="20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altLang="it-IT" sz="2000" b="1" i="1" baseline="-25000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altLang="it-IT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[part s</a:t>
            </a:r>
            <a:r>
              <a:rPr lang="it-IT" altLang="it-IT" sz="2000" baseline="30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it-IT" altLang="it-IT" sz="2000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it-IT" altLang="it-IT" sz="2000" b="1" i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2E24EF7-6CE9-E964-3DA5-BFFCD50456A5}"/>
              </a:ext>
            </a:extLst>
          </p:cNvPr>
          <p:cNvSpPr txBox="1"/>
          <p:nvPr/>
        </p:nvSpPr>
        <p:spPr>
          <a:xfrm>
            <a:off x="5286900" y="590236"/>
            <a:ext cx="6161314" cy="707886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spAutoFit/>
          </a:bodyPr>
          <a:lstStyle/>
          <a:p>
            <a:pPr lvl="1" algn="ctr" eaLnBrk="1" hangingPunct="1"/>
            <a:r>
              <a:rPr lang="it-IT" altLang="it-IT" sz="2000" i="1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R</a:t>
            </a:r>
            <a:r>
              <a:rPr lang="it-IT" altLang="it-IT" sz="20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= </a:t>
            </a:r>
            <a:r>
              <a:rPr lang="it-IT" altLang="it-IT" sz="2000" i="1" dirty="0" err="1"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lang="it-IT" altLang="it-IT" sz="2000" i="1" dirty="0">
                <a:latin typeface="Symbol" pitchFamily="2" charset="2"/>
                <a:ea typeface="ＭＳ Ｐゴシック" panose="020B0600070205080204" pitchFamily="34" charset="-128"/>
              </a:rPr>
              <a:t> </a:t>
            </a:r>
            <a:r>
              <a:rPr lang="it-IT" altLang="it-IT" sz="2000" i="1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L</a:t>
            </a:r>
          </a:p>
          <a:p>
            <a:pPr lvl="1" algn="ctr" eaLnBrk="1" hangingPunct="1">
              <a:buFont typeface="Wingdings" pitchFamily="2" charset="2"/>
              <a:buNone/>
            </a:pPr>
            <a:r>
              <a:rPr lang="it-IT" altLang="it-IT" sz="2000" i="1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it-IT" altLang="it-IT" sz="2000" i="1" dirty="0" err="1">
                <a:latin typeface="Symbol" pitchFamily="2" charset="2"/>
                <a:ea typeface="ＭＳ Ｐゴシック" panose="020B0600070205080204" pitchFamily="34" charset="-128"/>
              </a:rPr>
              <a:t>s</a:t>
            </a:r>
            <a:r>
              <a:rPr lang="it-IT" altLang="it-IT" sz="2000" i="1" dirty="0">
                <a:latin typeface="Symbol" pitchFamily="2" charset="2"/>
                <a:ea typeface="ＭＳ Ｐゴシック" panose="020B0600070205080204" pitchFamily="34" charset="-128"/>
              </a:rPr>
              <a:t> </a:t>
            </a:r>
            <a:r>
              <a:rPr lang="it-IT" altLang="it-IT" sz="2000" dirty="0">
                <a:latin typeface="Symbol" pitchFamily="2" charset="2"/>
                <a:ea typeface="ＭＳ Ｐゴシック" panose="020B0600070205080204" pitchFamily="34" charset="-128"/>
              </a:rPr>
              <a:t>= 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cross </a:t>
            </a:r>
            <a:r>
              <a:rPr lang="it-IT" altLang="it-IT" sz="2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section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it-IT" altLang="it-IT" sz="2000" i="1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L</a:t>
            </a:r>
            <a:r>
              <a:rPr lang="it-IT" altLang="it-IT" sz="2000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= </a:t>
            </a:r>
            <a:r>
              <a:rPr lang="it-IT" altLang="it-IT" sz="2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luminosity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[cm</a:t>
            </a:r>
            <a:r>
              <a:rPr lang="it-IT" altLang="it-IT" sz="2000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-2</a:t>
            </a:r>
            <a:r>
              <a:rPr lang="it-IT" altLang="it-IT" sz="2000" baseline="30000" dirty="0">
                <a:latin typeface="Times New Roman" panose="02020603050405020304" pitchFamily="18" charset="0"/>
              </a:rPr>
              <a:t> 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it-IT" altLang="it-IT" sz="2000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-1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endParaRPr lang="it-IT" altLang="it-IT" sz="2000" dirty="0">
              <a:latin typeface="Lucida Calligraphy" panose="03010101010101010101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B44A79B-F203-D3E3-4706-D36E27E9F32F}"/>
              </a:ext>
            </a:extLst>
          </p:cNvPr>
          <p:cNvSpPr txBox="1"/>
          <p:nvPr/>
        </p:nvSpPr>
        <p:spPr>
          <a:xfrm>
            <a:off x="5260058" y="1333824"/>
            <a:ext cx="6161314" cy="400110"/>
          </a:xfrm>
          <a:prstGeom prst="rect">
            <a:avLst/>
          </a:prstGeom>
          <a:solidFill>
            <a:srgbClr val="73FEFF"/>
          </a:solidFill>
        </p:spPr>
        <p:txBody>
          <a:bodyPr wrap="square">
            <a:spAutoFit/>
          </a:bodyPr>
          <a:lstStyle/>
          <a:p>
            <a:pPr lvl="1" algn="ctr" eaLnBrk="1" hangingPunct="1"/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 </a:t>
            </a:r>
            <a:r>
              <a:rPr lang="it-IT" altLang="it-IT" sz="2000" dirty="0" err="1">
                <a:latin typeface="Times New Roman" panose="02020603050405020304" pitchFamily="18" charset="0"/>
              </a:rPr>
              <a:t>a</a:t>
            </a:r>
            <a:r>
              <a:rPr lang="it-IT" altLang="it-IT" sz="2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ccelerated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lang="it-IT" altLang="it-IT" sz="2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beam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on </a:t>
            </a:r>
            <a:r>
              <a:rPr lang="it-IT" altLang="it-IT" sz="2000" dirty="0" err="1">
                <a:latin typeface="Times New Roman" panose="02020603050405020304" pitchFamily="18" charset="0"/>
              </a:rPr>
              <a:t>f</a:t>
            </a:r>
            <a:r>
              <a:rPr lang="it-IT" altLang="it-IT" sz="2000" dirty="0" err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ixed</a:t>
            </a:r>
            <a:r>
              <a:rPr lang="it-IT" altLang="it-IT" sz="2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targets: </a:t>
            </a:r>
            <a:r>
              <a:rPr lang="it-IT" altLang="it-IT" sz="2000" i="1" baseline="-25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endParaRPr lang="it-IT" altLang="it-IT" sz="2000" dirty="0">
              <a:latin typeface="Lucida Calligraphy" panose="03010101010101010101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938E644-5D8C-DD4C-55CC-7853022656A2}"/>
              </a:ext>
            </a:extLst>
          </p:cNvPr>
          <p:cNvSpPr txBox="1"/>
          <p:nvPr/>
        </p:nvSpPr>
        <p:spPr>
          <a:xfrm>
            <a:off x="5286900" y="2733366"/>
            <a:ext cx="2385430" cy="461665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spAutoFit/>
          </a:bodyPr>
          <a:lstStyle/>
          <a:p>
            <a:pPr algn="ctr"/>
            <a:r>
              <a:rPr lang="it-IT" altLang="it-IT" sz="2400" i="1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L</a:t>
            </a:r>
            <a:r>
              <a:rPr lang="it-IT" altLang="it-IT" sz="2400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=</a:t>
            </a:r>
            <a:r>
              <a:rPr lang="it-IT" altLang="it-IT" sz="2400" dirty="0" err="1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I</a:t>
            </a:r>
            <a:r>
              <a:rPr lang="it-IT" altLang="it-IT" sz="2400" baseline="-25000" dirty="0" err="1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p</a:t>
            </a:r>
            <a:r>
              <a:rPr lang="it-IT" altLang="it-IT" sz="2400" baseline="-25000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 </a:t>
            </a:r>
            <a:r>
              <a:rPr lang="it-IT" alt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altLang="it-IT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it-IT" altLang="it-IT" sz="2400" baseline="-25000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 </a:t>
            </a:r>
            <a:endParaRPr lang="it-IT" sz="24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A2746EC-64BB-4714-19D9-49FDDA7F2679}"/>
              </a:ext>
            </a:extLst>
          </p:cNvPr>
          <p:cNvSpPr txBox="1"/>
          <p:nvPr/>
        </p:nvSpPr>
        <p:spPr>
          <a:xfrm>
            <a:off x="8945499" y="2756874"/>
            <a:ext cx="2385430" cy="461665"/>
          </a:xfrm>
          <a:prstGeom prst="rect">
            <a:avLst/>
          </a:prstGeom>
          <a:solidFill>
            <a:srgbClr val="FFFD78"/>
          </a:solidFill>
        </p:spPr>
        <p:txBody>
          <a:bodyPr wrap="square">
            <a:spAutoFit/>
          </a:bodyPr>
          <a:lstStyle/>
          <a:p>
            <a:pPr algn="ctr"/>
            <a:r>
              <a:rPr lang="it-IT" altLang="it-IT" sz="2400" i="1" dirty="0"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L</a:t>
            </a:r>
            <a:r>
              <a:rPr lang="it-IT" altLang="it-IT" sz="2400" i="1" dirty="0">
                <a:latin typeface="Lucida Calligraphy" panose="03010101010101010101" pitchFamily="66" charset="77"/>
              </a:rPr>
              <a:t> </a:t>
            </a:r>
            <a:r>
              <a:rPr lang="it-IT" altLang="it-IT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 [cm</a:t>
            </a:r>
            <a:r>
              <a:rPr lang="it-IT" altLang="it-IT" sz="2400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-2</a:t>
            </a:r>
            <a:r>
              <a:rPr lang="it-IT" altLang="it-IT" sz="2400" baseline="30000" dirty="0">
                <a:latin typeface="Times New Roman" panose="02020603050405020304" pitchFamily="18" charset="0"/>
              </a:rPr>
              <a:t> </a:t>
            </a:r>
            <a:r>
              <a:rPr lang="it-IT" altLang="it-IT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s</a:t>
            </a:r>
            <a:r>
              <a:rPr lang="it-IT" altLang="it-IT" sz="2400" baseline="300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-1</a:t>
            </a:r>
            <a:r>
              <a:rPr lang="it-IT" altLang="it-IT" sz="2400" dirty="0">
                <a:latin typeface="Times New Roman" panose="02020603050405020304" pitchFamily="18" charset="0"/>
                <a:ea typeface="ＭＳ Ｐゴシック" panose="020B0600070205080204" pitchFamily="34" charset="-128"/>
              </a:rPr>
              <a:t>]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4667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6318CB-FF03-5E9F-0087-49BEAF268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20</a:t>
            </a:fld>
            <a:endParaRPr lang="it-IT" altLang="it-IT" dirty="0"/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C5082184-4A3D-1A9D-BE29-64B7304ACFFD}"/>
              </a:ext>
            </a:extLst>
          </p:cNvPr>
          <p:cNvGrpSpPr>
            <a:grpSpLocks/>
          </p:cNvGrpSpPr>
          <p:nvPr/>
        </p:nvGrpSpPr>
        <p:grpSpPr bwMode="auto">
          <a:xfrm>
            <a:off x="160338" y="696913"/>
            <a:ext cx="5302250" cy="2109787"/>
            <a:chOff x="93" y="902"/>
            <a:chExt cx="2505" cy="1772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249C407-5FF9-F5EC-7BA2-3F46D69B8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" y="902"/>
              <a:ext cx="2505" cy="1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7">
              <a:extLst>
                <a:ext uri="{FF2B5EF4-FFF2-40B4-BE49-F238E27FC236}">
                  <a16:creationId xmlns:a16="http://schemas.microsoft.com/office/drawing/2014/main" id="{682D4391-C1CB-FB0E-7825-C98C2737E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4" y="2235"/>
              <a:ext cx="87" cy="43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v"/>
                <a:defRPr sz="2800">
                  <a:solidFill>
                    <a:srgbClr val="0000CC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CC00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27861137-ACB1-8D3F-8496-79530995F6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576" y="97067"/>
            <a:ext cx="8797925" cy="585788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28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Calligraphy" panose="03010101010101010101" pitchFamily="66" charset="77"/>
                <a:ea typeface="ＭＳ Ｐゴシック" panose="020B0600070205080204" pitchFamily="34" charset="-128"/>
              </a:rPr>
              <a:t>Stationary systems: distributed throughput</a:t>
            </a:r>
          </a:p>
        </p:txBody>
      </p:sp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79E79FCB-91EC-3123-2BE7-4E1AC0A08C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345058"/>
              </p:ext>
            </p:extLst>
          </p:nvPr>
        </p:nvGraphicFramePr>
        <p:xfrm>
          <a:off x="7320136" y="857345"/>
          <a:ext cx="352425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77200" imgH="4978400" progId="Equation.3">
                  <p:embed/>
                </p:oleObj>
              </mc:Choice>
              <mc:Fallback>
                <p:oleObj name="Equation" r:id="rId3" imgW="20777200" imgH="49784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79E79FCB-91EC-3123-2BE7-4E1AC0A08C4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0136" y="857345"/>
                        <a:ext cx="3524250" cy="473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C5D3977C-58D7-7790-91B4-EC7FB43D03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978983"/>
              </p:ext>
            </p:extLst>
          </p:nvPr>
        </p:nvGraphicFramePr>
        <p:xfrm>
          <a:off x="5688012" y="1629255"/>
          <a:ext cx="6343650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8856900" imgH="7023100" progId="Equation.3">
                  <p:embed/>
                </p:oleObj>
              </mc:Choice>
              <mc:Fallback>
                <p:oleObj name="Equation" r:id="rId5" imgW="48856900" imgH="70231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C5D3977C-58D7-7790-91B4-EC7FB43D03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012" y="1629255"/>
                        <a:ext cx="6343650" cy="512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>
            <a:extLst>
              <a:ext uri="{FF2B5EF4-FFF2-40B4-BE49-F238E27FC236}">
                <a16:creationId xmlns:a16="http://schemas.microsoft.com/office/drawing/2014/main" id="{B256229A-5A3D-590C-A97D-55AEF1A77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121842"/>
              </p:ext>
            </p:extLst>
          </p:nvPr>
        </p:nvGraphicFramePr>
        <p:xfrm>
          <a:off x="1463675" y="2961754"/>
          <a:ext cx="2776537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3990300" imgH="9652000" progId="Equation.3">
                  <p:embed/>
                </p:oleObj>
              </mc:Choice>
              <mc:Fallback>
                <p:oleObj name="Equation" r:id="rId7" imgW="23990300" imgH="9652000" progId="Equation.3">
                  <p:embed/>
                  <p:pic>
                    <p:nvPicPr>
                      <p:cNvPr id="13" name="Object 7">
                        <a:extLst>
                          <a:ext uri="{FF2B5EF4-FFF2-40B4-BE49-F238E27FC236}">
                            <a16:creationId xmlns:a16="http://schemas.microsoft.com/office/drawing/2014/main" id="{B256229A-5A3D-590C-A97D-55AEF1A776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2961754"/>
                        <a:ext cx="2776537" cy="6286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8">
            <a:extLst>
              <a:ext uri="{FF2B5EF4-FFF2-40B4-BE49-F238E27FC236}">
                <a16:creationId xmlns:a16="http://schemas.microsoft.com/office/drawing/2014/main" id="{CE9FB7B0-D1D7-4495-6E36-E05F11D61E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268995"/>
              </p:ext>
            </p:extLst>
          </p:nvPr>
        </p:nvGraphicFramePr>
        <p:xfrm>
          <a:off x="8040216" y="3517758"/>
          <a:ext cx="372745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2181800" imgH="9359900" progId="Equation.3">
                  <p:embed/>
                </p:oleObj>
              </mc:Choice>
              <mc:Fallback>
                <p:oleObj name="Equation" r:id="rId9" imgW="32181800" imgH="9359900" progId="Equation.3">
                  <p:embed/>
                  <p:pic>
                    <p:nvPicPr>
                      <p:cNvPr id="14" name="Object 8">
                        <a:extLst>
                          <a:ext uri="{FF2B5EF4-FFF2-40B4-BE49-F238E27FC236}">
                            <a16:creationId xmlns:a16="http://schemas.microsoft.com/office/drawing/2014/main" id="{CE9FB7B0-D1D7-4495-6E36-E05F11D61E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0216" y="3517758"/>
                        <a:ext cx="3727450" cy="6111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9">
            <a:extLst>
              <a:ext uri="{FF2B5EF4-FFF2-40B4-BE49-F238E27FC236}">
                <a16:creationId xmlns:a16="http://schemas.microsoft.com/office/drawing/2014/main" id="{4F5FD34C-3578-C051-EE0D-5FE4BE114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842688"/>
              </p:ext>
            </p:extLst>
          </p:nvPr>
        </p:nvGraphicFramePr>
        <p:xfrm>
          <a:off x="598488" y="3768496"/>
          <a:ext cx="64706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880000" imgH="5270500" progId="Equation.3">
                  <p:embed/>
                </p:oleObj>
              </mc:Choice>
              <mc:Fallback>
                <p:oleObj name="Equation" r:id="rId11" imgW="55880000" imgH="5270500" progId="Equation.3">
                  <p:embed/>
                  <p:pic>
                    <p:nvPicPr>
                      <p:cNvPr id="15" name="Object 9">
                        <a:extLst>
                          <a:ext uri="{FF2B5EF4-FFF2-40B4-BE49-F238E27FC236}">
                            <a16:creationId xmlns:a16="http://schemas.microsoft.com/office/drawing/2014/main" id="{4F5FD34C-3578-C051-EE0D-5FE4BE114F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3768496"/>
                        <a:ext cx="6470650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0">
            <a:extLst>
              <a:ext uri="{FF2B5EF4-FFF2-40B4-BE49-F238E27FC236}">
                <a16:creationId xmlns:a16="http://schemas.microsoft.com/office/drawing/2014/main" id="{5A225AD4-D817-A3A1-1964-E976E9D089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09738"/>
              </p:ext>
            </p:extLst>
          </p:nvPr>
        </p:nvGraphicFramePr>
        <p:xfrm>
          <a:off x="598488" y="4398963"/>
          <a:ext cx="4506912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8912800" imgH="9359900" progId="Equation.3">
                  <p:embed/>
                </p:oleObj>
              </mc:Choice>
              <mc:Fallback>
                <p:oleObj name="Equation" r:id="rId13" imgW="38912800" imgH="9359900" progId="Equation.3">
                  <p:embed/>
                  <p:pic>
                    <p:nvPicPr>
                      <p:cNvPr id="16" name="Object 10">
                        <a:extLst>
                          <a:ext uri="{FF2B5EF4-FFF2-40B4-BE49-F238E27FC236}">
                            <a16:creationId xmlns:a16="http://schemas.microsoft.com/office/drawing/2014/main" id="{5A225AD4-D817-A3A1-1964-E976E9D089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88" y="4398963"/>
                        <a:ext cx="4506912" cy="609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>
            <a:extLst>
              <a:ext uri="{FF2B5EF4-FFF2-40B4-BE49-F238E27FC236}">
                <a16:creationId xmlns:a16="http://schemas.microsoft.com/office/drawing/2014/main" id="{9D28E7F3-5E0F-6488-AFE0-0EC3426F3B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237525"/>
              </p:ext>
            </p:extLst>
          </p:nvPr>
        </p:nvGraphicFramePr>
        <p:xfrm>
          <a:off x="5359400" y="4649177"/>
          <a:ext cx="6234112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3835300" imgH="5270500" progId="Equation.3">
                  <p:embed/>
                </p:oleObj>
              </mc:Choice>
              <mc:Fallback>
                <p:oleObj name="Equation" r:id="rId15" imgW="53835300" imgH="5270500" progId="Equation.3">
                  <p:embed/>
                  <p:pic>
                    <p:nvPicPr>
                      <p:cNvPr id="17" name="Object 12">
                        <a:extLst>
                          <a:ext uri="{FF2B5EF4-FFF2-40B4-BE49-F238E27FC236}">
                            <a16:creationId xmlns:a16="http://schemas.microsoft.com/office/drawing/2014/main" id="{9D28E7F3-5E0F-6488-AFE0-0EC3426F3B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4649177"/>
                        <a:ext cx="6234112" cy="342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3">
            <a:extLst>
              <a:ext uri="{FF2B5EF4-FFF2-40B4-BE49-F238E27FC236}">
                <a16:creationId xmlns:a16="http://schemas.microsoft.com/office/drawing/2014/main" id="{E5D4F9BB-5F2D-8825-B4FF-DA74DB38B7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687762"/>
              </p:ext>
            </p:extLst>
          </p:nvPr>
        </p:nvGraphicFramePr>
        <p:xfrm>
          <a:off x="585788" y="5148771"/>
          <a:ext cx="4876800" cy="36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2125900" imgH="5562600" progId="Equation.3">
                  <p:embed/>
                </p:oleObj>
              </mc:Choice>
              <mc:Fallback>
                <p:oleObj name="Equation" r:id="rId17" imgW="42125900" imgH="5562600" progId="Equation.3">
                  <p:embed/>
                  <p:pic>
                    <p:nvPicPr>
                      <p:cNvPr id="18" name="Object 13">
                        <a:extLst>
                          <a:ext uri="{FF2B5EF4-FFF2-40B4-BE49-F238E27FC236}">
                            <a16:creationId xmlns:a16="http://schemas.microsoft.com/office/drawing/2014/main" id="{E5D4F9BB-5F2D-8825-B4FF-DA74DB38B7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" y="5148771"/>
                        <a:ext cx="4876800" cy="3635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4">
            <a:extLst>
              <a:ext uri="{FF2B5EF4-FFF2-40B4-BE49-F238E27FC236}">
                <a16:creationId xmlns:a16="http://schemas.microsoft.com/office/drawing/2014/main" id="{5921D27F-329C-2343-D7E2-191875ED8A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4649582"/>
              </p:ext>
            </p:extLst>
          </p:nvPr>
        </p:nvGraphicFramePr>
        <p:xfrm>
          <a:off x="2533823" y="5580420"/>
          <a:ext cx="8575675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4264500" imgH="5854700" progId="Equation.3">
                  <p:embed/>
                </p:oleObj>
              </mc:Choice>
              <mc:Fallback>
                <p:oleObj name="Equation" r:id="rId19" imgW="84264500" imgH="5854700" progId="Equation.3">
                  <p:embed/>
                  <p:pic>
                    <p:nvPicPr>
                      <p:cNvPr id="19" name="Object 14">
                        <a:extLst>
                          <a:ext uri="{FF2B5EF4-FFF2-40B4-BE49-F238E27FC236}">
                            <a16:creationId xmlns:a16="http://schemas.microsoft.com/office/drawing/2014/main" id="{5921D27F-329C-2343-D7E2-191875ED8A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3823" y="5580420"/>
                        <a:ext cx="8575675" cy="333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5">
            <a:extLst>
              <a:ext uri="{FF2B5EF4-FFF2-40B4-BE49-F238E27FC236}">
                <a16:creationId xmlns:a16="http://schemas.microsoft.com/office/drawing/2014/main" id="{CA3D5870-C597-9FB6-86AD-FC19E092B2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7215642"/>
              </p:ext>
            </p:extLst>
          </p:nvPr>
        </p:nvGraphicFramePr>
        <p:xfrm>
          <a:off x="3503712" y="6000655"/>
          <a:ext cx="6132512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21" imgW="52959000" imgH="11112500" progId="Equation.3">
                  <p:embed/>
                </p:oleObj>
              </mc:Choice>
              <mc:Fallback>
                <p:oleObj name="Equazione" r:id="rId21" imgW="52959000" imgH="11112500" progId="Equation.3">
                  <p:embed/>
                  <p:pic>
                    <p:nvPicPr>
                      <p:cNvPr id="20" name="Object 15">
                        <a:extLst>
                          <a:ext uri="{FF2B5EF4-FFF2-40B4-BE49-F238E27FC236}">
                            <a16:creationId xmlns:a16="http://schemas.microsoft.com/office/drawing/2014/main" id="{CA3D5870-C597-9FB6-86AD-FC19E092B2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3712" y="6000655"/>
                        <a:ext cx="6132512" cy="7239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6">
            <a:extLst>
              <a:ext uri="{FF2B5EF4-FFF2-40B4-BE49-F238E27FC236}">
                <a16:creationId xmlns:a16="http://schemas.microsoft.com/office/drawing/2014/main" id="{491F2577-9E4F-A06B-06D4-FA91C647E0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581981"/>
              </p:ext>
            </p:extLst>
          </p:nvPr>
        </p:nvGraphicFramePr>
        <p:xfrm>
          <a:off x="5749753" y="2431329"/>
          <a:ext cx="5654675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3294300" imgH="5270500" progId="Equation.3">
                  <p:embed/>
                </p:oleObj>
              </mc:Choice>
              <mc:Fallback>
                <p:oleObj name="Equation" r:id="rId23" imgW="43294300" imgH="5270500" progId="Equation.3">
                  <p:embed/>
                  <p:pic>
                    <p:nvPicPr>
                      <p:cNvPr id="21" name="Object 16">
                        <a:extLst>
                          <a:ext uri="{FF2B5EF4-FFF2-40B4-BE49-F238E27FC236}">
                            <a16:creationId xmlns:a16="http://schemas.microsoft.com/office/drawing/2014/main" id="{491F2577-9E4F-A06B-06D4-FA91C647E0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9753" y="2431329"/>
                        <a:ext cx="5654675" cy="3857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852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7BA8B8-84C9-2BFB-F518-17C65B2E3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8028" y="2132856"/>
            <a:ext cx="4190256" cy="1662111"/>
          </a:xfrm>
        </p:spPr>
        <p:txBody>
          <a:bodyPr/>
          <a:lstStyle/>
          <a:p>
            <a:r>
              <a:rPr lang="it-IT" dirty="0"/>
              <a:t>Checking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cell</a:t>
            </a:r>
            <a:r>
              <a:rPr lang="it-IT" dirty="0"/>
              <a:t> close </a:t>
            </a:r>
            <a:r>
              <a:rPr lang="it-IT" dirty="0" err="1"/>
              <a:t>well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02BECE-555C-4F0C-CEE9-08214008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21</a:t>
            </a:fld>
            <a:endParaRPr lang="it-IT" altLang="it-IT" dirty="0"/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9F056C91-76B3-D48F-3DD0-9F7436FA0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" y="-30481"/>
            <a:ext cx="7848872" cy="504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6">
            <a:extLst>
              <a:ext uri="{FF2B5EF4-FFF2-40B4-BE49-F238E27FC236}">
                <a16:creationId xmlns:a16="http://schemas.microsoft.com/office/drawing/2014/main" id="{E7C68DCD-C037-2408-2CD4-4FBABC753A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4004676"/>
            <a:ext cx="5838220" cy="278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78FC267D-3C54-66D4-C257-6FF34E0CB8A0}"/>
              </a:ext>
            </a:extLst>
          </p:cNvPr>
          <p:cNvSpPr txBox="1">
            <a:spLocks/>
          </p:cNvSpPr>
          <p:nvPr/>
        </p:nvSpPr>
        <p:spPr bwMode="auto">
          <a:xfrm>
            <a:off x="7963689" y="182325"/>
            <a:ext cx="4190256" cy="1662111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 err="1"/>
              <a:t>Measuring</a:t>
            </a:r>
            <a:r>
              <a:rPr lang="it-IT" dirty="0"/>
              <a:t> </a:t>
            </a:r>
            <a:r>
              <a:rPr lang="it-IT" dirty="0" err="1"/>
              <a:t>C</a:t>
            </a:r>
            <a:r>
              <a:rPr lang="it-IT" baseline="-25000" dirty="0" err="1"/>
              <a:t>Cell</a:t>
            </a:r>
            <a:endParaRPr lang="it-IT" baseline="-25000" dirty="0"/>
          </a:p>
          <a:p>
            <a:r>
              <a:rPr lang="it-IT" baseline="-25000" dirty="0"/>
              <a:t>and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6607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0A2019-A89B-02F8-136E-78D4A8A80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42" y="620688"/>
            <a:ext cx="6868470" cy="597666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6640784A-9C86-09B3-6991-F8678D63E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7825" y="-32579"/>
            <a:ext cx="6336704" cy="609600"/>
          </a:xfrm>
        </p:spPr>
        <p:txBody>
          <a:bodyPr/>
          <a:lstStyle/>
          <a:p>
            <a:r>
              <a:rPr lang="en-US" altLang="it-IT" sz="4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Target </a:t>
            </a:r>
            <a:r>
              <a:rPr lang="en-US" altLang="it-IT" sz="4000" b="1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polarisation</a:t>
            </a:r>
            <a:endParaRPr lang="it-IT" altLang="it-IT" sz="40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BF90071-5790-48C4-2EC1-D7C043E7E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526" y="838177"/>
            <a:ext cx="8394154" cy="200337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rgbClr val="00B05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B0F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it-IT" sz="2400" i="1" dirty="0">
                <a:solidFill>
                  <a:schemeClr val="tx1"/>
                </a:solidFill>
              </a:rPr>
              <a:t>P</a:t>
            </a:r>
            <a:r>
              <a:rPr lang="en-US" altLang="it-IT" sz="2400" i="1" baseline="-25000" dirty="0">
                <a:solidFill>
                  <a:schemeClr val="tx1"/>
                </a:solidFill>
              </a:rPr>
              <a:t>T</a:t>
            </a:r>
            <a:r>
              <a:rPr lang="en-US" altLang="it-IT" sz="2400" b="1" baseline="-25000" dirty="0"/>
              <a:t> </a:t>
            </a:r>
            <a:r>
              <a:rPr lang="en-US" altLang="it-IT" sz="2400" dirty="0">
                <a:solidFill>
                  <a:schemeClr val="tx1"/>
                </a:solidFill>
              </a:rPr>
              <a:t>= total target polarization</a:t>
            </a:r>
            <a:endParaRPr lang="en-US" altLang="it-IT" sz="2400" baseline="-250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en-US" altLang="it-IT" sz="2400" i="1" dirty="0">
                <a:solidFill>
                  <a:schemeClr val="tx1"/>
                </a:solidFill>
                <a:latin typeface="Symbol" pitchFamily="2" charset="2"/>
              </a:rPr>
              <a:t>a</a:t>
            </a:r>
            <a:r>
              <a:rPr lang="en-US" altLang="it-IT" sz="2400" i="1" baseline="-25000" dirty="0">
                <a:solidFill>
                  <a:schemeClr val="tx1"/>
                </a:solidFill>
              </a:rPr>
              <a:t>0</a:t>
            </a:r>
            <a:r>
              <a:rPr lang="en-US" altLang="it-IT" sz="2400" b="1" dirty="0">
                <a:solidFill>
                  <a:schemeClr val="tx1"/>
                </a:solidFill>
              </a:rPr>
              <a:t> = </a:t>
            </a:r>
            <a:r>
              <a:rPr lang="en-US" altLang="it-IT" sz="2400" dirty="0">
                <a:solidFill>
                  <a:schemeClr val="tx1"/>
                </a:solidFill>
              </a:rPr>
              <a:t>atomic fraction in absence of recombination</a:t>
            </a:r>
          </a:p>
          <a:p>
            <a:pPr>
              <a:lnSpc>
                <a:spcPct val="80000"/>
              </a:lnSpc>
            </a:pPr>
            <a:r>
              <a:rPr lang="en-US" altLang="it-IT" sz="2400" i="1" dirty="0" err="1">
                <a:solidFill>
                  <a:srgbClr val="0432FF"/>
                </a:solidFill>
                <a:latin typeface="Symbol" pitchFamily="2" charset="2"/>
              </a:rPr>
              <a:t>a</a:t>
            </a:r>
            <a:r>
              <a:rPr lang="en-US" altLang="it-IT" sz="2400" i="1" baseline="-25000" dirty="0" err="1">
                <a:solidFill>
                  <a:srgbClr val="0432FF"/>
                </a:solidFill>
              </a:rPr>
              <a:t>r</a:t>
            </a:r>
            <a:r>
              <a:rPr lang="en-US" altLang="it-IT" sz="2400" dirty="0">
                <a:solidFill>
                  <a:schemeClr val="tx1"/>
                </a:solidFill>
              </a:rPr>
              <a:t> =atomic fraction surviving recombination</a:t>
            </a:r>
          </a:p>
          <a:p>
            <a:pPr>
              <a:lnSpc>
                <a:spcPct val="80000"/>
              </a:lnSpc>
            </a:pPr>
            <a:r>
              <a:rPr lang="en-US" altLang="it-IT" sz="2400" i="1" dirty="0">
                <a:solidFill>
                  <a:srgbClr val="0432FF"/>
                </a:solidFill>
              </a:rPr>
              <a:t>P</a:t>
            </a:r>
            <a:r>
              <a:rPr lang="en-US" altLang="it-IT" sz="2400" i="1" baseline="-25000" dirty="0">
                <a:solidFill>
                  <a:srgbClr val="0432FF"/>
                </a:solidFill>
              </a:rPr>
              <a:t>a</a:t>
            </a:r>
            <a:r>
              <a:rPr lang="en-US" altLang="it-IT" sz="2400" b="1" dirty="0">
                <a:solidFill>
                  <a:schemeClr val="tx1"/>
                </a:solidFill>
              </a:rPr>
              <a:t> = </a:t>
            </a:r>
            <a:r>
              <a:rPr lang="en-US" altLang="it-IT" sz="2400" dirty="0">
                <a:solidFill>
                  <a:schemeClr val="tx1"/>
                </a:solidFill>
              </a:rPr>
              <a:t>polarization of atoms</a:t>
            </a:r>
          </a:p>
          <a:p>
            <a:pPr>
              <a:lnSpc>
                <a:spcPct val="80000"/>
              </a:lnSpc>
            </a:pPr>
            <a:r>
              <a:rPr lang="en-US" altLang="it-IT" sz="2400" i="1" dirty="0">
                <a:solidFill>
                  <a:schemeClr val="tx1"/>
                </a:solidFill>
              </a:rPr>
              <a:t>P</a:t>
            </a:r>
            <a:r>
              <a:rPr lang="en-US" altLang="it-IT" sz="2400" i="1" baseline="-25000" dirty="0">
                <a:solidFill>
                  <a:schemeClr val="tx1"/>
                </a:solidFill>
              </a:rPr>
              <a:t>m</a:t>
            </a:r>
            <a:r>
              <a:rPr lang="en-US" altLang="it-IT" sz="2400" b="1" dirty="0">
                <a:solidFill>
                  <a:schemeClr val="tx1"/>
                </a:solidFill>
              </a:rPr>
              <a:t> = </a:t>
            </a:r>
            <a:r>
              <a:rPr lang="en-US" altLang="it-IT" sz="2400" dirty="0">
                <a:solidFill>
                  <a:schemeClr val="tx1"/>
                </a:solidFill>
              </a:rPr>
              <a:t>polarization of recombined molecules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19917D3-205C-93BC-200E-CFD98FC60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6280" y="2780928"/>
            <a:ext cx="7010400" cy="1676400"/>
          </a:xfrm>
          <a:prstGeom prst="rect">
            <a:avLst/>
          </a:prstGeom>
          <a:solidFill>
            <a:srgbClr val="73FEFF"/>
          </a:solidFill>
          <a:ln>
            <a:noFill/>
          </a:ln>
          <a:effectLst/>
        </p:spPr>
        <p:txBody>
          <a:bodyPr/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it-IT" dirty="0">
                <a:solidFill>
                  <a:srgbClr val="FF0000"/>
                </a:solidFill>
                <a:latin typeface="Comic Sans MS" panose="030F0902030302020204" pitchFamily="66" charset="0"/>
              </a:rPr>
              <a:t>Relation to </a:t>
            </a:r>
            <a:r>
              <a:rPr lang="en-US" altLang="it-IT" b="1" dirty="0">
                <a:solidFill>
                  <a:srgbClr val="FF0000"/>
                </a:solidFill>
                <a:latin typeface="Comic Sans MS" panose="030F0902030302020204" pitchFamily="66" charset="0"/>
              </a:rPr>
              <a:t>measured quantities, trough </a:t>
            </a:r>
            <a:r>
              <a:rPr lang="en-US" altLang="it-IT" dirty="0">
                <a:solidFill>
                  <a:srgbClr val="138625"/>
                </a:solidFill>
                <a:latin typeface="Comic Sans MS" panose="030F0902030302020204" pitchFamily="66" charset="0"/>
              </a:rPr>
              <a:t>sampling corrections</a:t>
            </a: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it-IT" sz="2800" i="1" dirty="0">
                <a:solidFill>
                  <a:srgbClr val="0432FF"/>
                </a:solidFill>
                <a:latin typeface="Symbol" pitchFamily="2" charset="2"/>
              </a:rPr>
              <a:t>	</a:t>
            </a:r>
            <a:r>
              <a:rPr lang="en-US" altLang="it-IT" sz="2800" i="1" dirty="0" err="1">
                <a:solidFill>
                  <a:srgbClr val="0432FF"/>
                </a:solidFill>
                <a:latin typeface="Symbol" pitchFamily="2" charset="2"/>
              </a:rPr>
              <a:t>a</a:t>
            </a:r>
            <a:r>
              <a:rPr lang="en-US" altLang="it-IT" sz="2800" i="1" baseline="-250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r</a:t>
            </a:r>
            <a:r>
              <a:rPr lang="en-US" altLang="it-IT" sz="2800" dirty="0">
                <a:solidFill>
                  <a:schemeClr val="tx2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2800" dirty="0">
                <a:solidFill>
                  <a:schemeClr val="accent2"/>
                </a:solidFill>
                <a:latin typeface="Comic Sans MS" panose="030F0902030302020204" pitchFamily="66" charset="0"/>
              </a:rPr>
              <a:t>=</a:t>
            </a:r>
            <a:r>
              <a:rPr lang="en-US" altLang="it-IT" sz="2800" dirty="0">
                <a:solidFill>
                  <a:srgbClr val="FF6699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2800" i="1" dirty="0">
                <a:solidFill>
                  <a:srgbClr val="138625"/>
                </a:solidFill>
                <a:latin typeface="Comic Sans MS" panose="030F0902030302020204" pitchFamily="66" charset="0"/>
              </a:rPr>
              <a:t>c</a:t>
            </a:r>
            <a:r>
              <a:rPr lang="en-US" altLang="it-IT" sz="2800" i="1" baseline="-25000" dirty="0">
                <a:solidFill>
                  <a:srgbClr val="138625"/>
                </a:solidFill>
                <a:latin typeface="Symbol" pitchFamily="2" charset="2"/>
              </a:rPr>
              <a:t>a</a:t>
            </a:r>
            <a:r>
              <a:rPr lang="en-US" altLang="it-IT" sz="2800" i="1" dirty="0">
                <a:solidFill>
                  <a:srgbClr val="FF6699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2800" i="1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a</a:t>
            </a:r>
            <a:r>
              <a:rPr lang="en-US" altLang="it-IT" sz="2800" i="1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r</a:t>
            </a:r>
            <a:r>
              <a:rPr lang="en-US" altLang="it-IT" sz="2800" i="1" baseline="30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TGA</a:t>
            </a:r>
            <a:endParaRPr lang="en-US" altLang="it-IT" sz="2800" i="1" baseline="30000" dirty="0">
              <a:solidFill>
                <a:srgbClr val="FF0000"/>
              </a:solidFill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en-US" altLang="it-IT" sz="2800" i="1" dirty="0">
                <a:solidFill>
                  <a:srgbClr val="0432FF"/>
                </a:solidFill>
                <a:cs typeface="Times New Roman" panose="02020603050405020304" pitchFamily="18" charset="0"/>
              </a:rPr>
              <a:t>	P</a:t>
            </a:r>
            <a:r>
              <a:rPr lang="en-US" altLang="it-IT" sz="2800" i="1" baseline="-25000" dirty="0">
                <a:solidFill>
                  <a:srgbClr val="0432FF"/>
                </a:solidFill>
                <a:cs typeface="Times New Roman" panose="02020603050405020304" pitchFamily="18" charset="0"/>
              </a:rPr>
              <a:t>a</a:t>
            </a:r>
            <a:r>
              <a:rPr lang="en-US" altLang="it-IT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2800" dirty="0">
                <a:solidFill>
                  <a:schemeClr val="accent2"/>
                </a:solidFill>
                <a:latin typeface="Comic Sans MS" panose="030F0902030302020204" pitchFamily="66" charset="0"/>
              </a:rPr>
              <a:t>=</a:t>
            </a:r>
            <a:r>
              <a:rPr lang="en-US" altLang="it-IT" sz="2800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2800" i="1" dirty="0" err="1">
                <a:solidFill>
                  <a:srgbClr val="138625"/>
                </a:solidFill>
                <a:latin typeface="Comic Sans MS" panose="030F0902030302020204" pitchFamily="66" charset="0"/>
              </a:rPr>
              <a:t>c</a:t>
            </a:r>
            <a:r>
              <a:rPr lang="en-US" altLang="it-IT" sz="2800" i="1" baseline="-25000" dirty="0" err="1">
                <a:solidFill>
                  <a:srgbClr val="138625"/>
                </a:solidFill>
                <a:latin typeface="Comic Sans MS" panose="030F0902030302020204" pitchFamily="66" charset="0"/>
              </a:rPr>
              <a:t>P</a:t>
            </a:r>
            <a:r>
              <a:rPr lang="en-US" altLang="it-IT" sz="2800" i="1" dirty="0">
                <a:solidFill>
                  <a:schemeClr val="accent1"/>
                </a:solidFill>
                <a:latin typeface="Comic Sans MS" panose="030F0902030302020204" pitchFamily="66" charset="0"/>
              </a:rPr>
              <a:t> </a:t>
            </a:r>
            <a:r>
              <a:rPr lang="en-US" altLang="it-IT" sz="2800" i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P</a:t>
            </a:r>
            <a:r>
              <a:rPr lang="en-US" altLang="it-IT" sz="2800" i="1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a</a:t>
            </a:r>
            <a:r>
              <a:rPr lang="en-US" altLang="it-IT" sz="2800" i="1" baseline="30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BRP</a:t>
            </a:r>
            <a:endParaRPr lang="en-US" altLang="it-IT" sz="2800" i="1" baseline="30000" dirty="0">
              <a:solidFill>
                <a:srgbClr val="FF0000"/>
              </a:solidFill>
              <a:highlight>
                <a:srgbClr val="FFFF00"/>
              </a:highlight>
              <a:latin typeface="Comic Sans MS" panose="030F0902030302020204" pitchFamily="66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it-IT" altLang="it-IT" b="1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624040-B2EC-A022-07C3-65EF39CB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0616" y="6453336"/>
            <a:ext cx="589856" cy="365125"/>
          </a:xfrm>
        </p:spPr>
        <p:txBody>
          <a:bodyPr/>
          <a:lstStyle/>
          <a:p>
            <a:fld id="{E5266196-879A-5F43-935D-EC0CC8C816F2}" type="slidenum">
              <a:rPr lang="it-IT" altLang="it-IT" smtClean="0"/>
              <a:pPr/>
              <a:t>22</a:t>
            </a:fld>
            <a:endParaRPr lang="it-IT" alt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7C07EF-54DC-18BB-1DA8-CF4CB28B31FC}"/>
              </a:ext>
            </a:extLst>
          </p:cNvPr>
          <p:cNvSpPr txBox="1"/>
          <p:nvPr/>
        </p:nvSpPr>
        <p:spPr>
          <a:xfrm>
            <a:off x="6800785" y="4365104"/>
            <a:ext cx="5415895" cy="24219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r>
              <a:rPr lang="en-US" altLang="it-IT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a</a:t>
            </a:r>
            <a:r>
              <a:rPr lang="en-US" altLang="it-IT" sz="2400" b="1" i="1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r</a:t>
            </a:r>
            <a:r>
              <a:rPr lang="en-US" altLang="it-IT" sz="2400" b="1" i="1" baseline="30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TGA</a:t>
            </a:r>
            <a:r>
              <a:rPr lang="en-US" altLang="it-IT" sz="24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</a:p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r>
              <a:rPr lang="en-US" altLang="it-IT" sz="24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measured by  cross beam QMA</a:t>
            </a:r>
          </a:p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r>
              <a:rPr lang="en-US" altLang="it-IT" sz="24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P</a:t>
            </a:r>
            <a:r>
              <a:rPr lang="en-US" altLang="it-IT" sz="2400" b="1" i="1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a</a:t>
            </a:r>
            <a:r>
              <a:rPr lang="en-US" altLang="it-IT" sz="2400" b="1" i="1" baseline="30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BRP</a:t>
            </a:r>
            <a:r>
              <a:rPr lang="en-US" altLang="it-IT" sz="24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</a:p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r>
              <a:rPr lang="en-US" altLang="it-IT" sz="24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measured by  cross beam QMA</a:t>
            </a:r>
          </a:p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r>
              <a:rPr lang="en-US" altLang="it-IT" sz="20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with  the </a:t>
            </a:r>
            <a:r>
              <a:rPr lang="en-US" altLang="it-IT" sz="2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substraction</a:t>
            </a:r>
            <a:r>
              <a:rPr lang="en-US" altLang="it-IT" sz="20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 of BGs with</a:t>
            </a:r>
          </a:p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r>
              <a:rPr lang="en-US" altLang="it-IT" sz="20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chopping beam </a:t>
            </a:r>
            <a:r>
              <a:rPr lang="en-US" altLang="it-IT" sz="2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techiniques</a:t>
            </a:r>
            <a:r>
              <a:rPr lang="en-US" altLang="it-IT" sz="20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.</a:t>
            </a:r>
          </a:p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endParaRPr lang="en-US" altLang="it-IT" sz="2000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26DB33D-B4E4-2494-EB4D-2213ED72228D}"/>
                  </a:ext>
                </a:extLst>
              </p:cNvPr>
              <p:cNvSpPr txBox="1"/>
              <p:nvPr/>
            </p:nvSpPr>
            <p:spPr>
              <a:xfrm>
                <a:off x="6203914" y="35278"/>
                <a:ext cx="5870261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b>
                      </m:sSub>
                      <m:r>
                        <a:rPr lang="it-IT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it-IT" sz="36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36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sSub>
                        <m:sSubPr>
                          <m:ctrlPr>
                            <a:rPr lang="it-IT" sz="36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600" b="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it-IT" sz="36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6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3600" b="0" i="1" smtClean="0">
                                  <a:solidFill>
                                    <a:srgbClr val="0432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it-IT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C26DB33D-B4E4-2494-EB4D-2213ED722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914" y="35278"/>
                <a:ext cx="5870261" cy="553998"/>
              </a:xfrm>
              <a:prstGeom prst="rect">
                <a:avLst/>
              </a:prstGeom>
              <a:blipFill>
                <a:blip r:embed="rId3"/>
                <a:stretch>
                  <a:fillRect l="-1296" b="-15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D43684-D845-0EF2-DF6A-CCF823D4CEE9}"/>
              </a:ext>
            </a:extLst>
          </p:cNvPr>
          <p:cNvSpPr txBox="1"/>
          <p:nvPr/>
        </p:nvSpPr>
        <p:spPr>
          <a:xfrm>
            <a:off x="4253077" y="4499828"/>
            <a:ext cx="762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18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Symbol" pitchFamily="2" charset="2"/>
              </a:rPr>
              <a:t>a</a:t>
            </a:r>
            <a:r>
              <a:rPr lang="en-US" altLang="it-IT" sz="1800" b="1" i="1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r</a:t>
            </a:r>
            <a:r>
              <a:rPr lang="en-US" altLang="it-IT" sz="1800" b="1" i="1" baseline="30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TGA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1F5079C-0113-7097-AC4D-8104246ED6C3}"/>
              </a:ext>
            </a:extLst>
          </p:cNvPr>
          <p:cNvSpPr txBox="1"/>
          <p:nvPr/>
        </p:nvSpPr>
        <p:spPr>
          <a:xfrm>
            <a:off x="6136292" y="5589240"/>
            <a:ext cx="823804" cy="316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ctr">
              <a:lnSpc>
                <a:spcPct val="80000"/>
              </a:lnSpc>
              <a:spcBef>
                <a:spcPct val="20000"/>
              </a:spcBef>
            </a:pPr>
            <a:r>
              <a:rPr lang="en-US" altLang="it-IT" sz="1800" b="1" i="1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P</a:t>
            </a:r>
            <a:r>
              <a:rPr lang="en-US" altLang="it-IT" sz="1800" b="1" i="1" baseline="-25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a</a:t>
            </a:r>
            <a:r>
              <a:rPr lang="en-US" altLang="it-IT" sz="1800" b="1" i="1" baseline="30000" dirty="0" err="1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BRP</a:t>
            </a:r>
            <a:r>
              <a:rPr lang="en-US" altLang="it-IT" sz="1800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9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383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 advAuto="1000"/>
      <p:bldP spid="8" grpId="0" autoUpdateAnimBg="0"/>
      <p:bldP spid="11" grpId="0" animBg="1"/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D0A386-CBA0-0565-6BA5-F40A7BF0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7" y="864096"/>
            <a:ext cx="6089499" cy="594928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7D8A83D-6D91-A52F-AE24-4457F25B8BD2}"/>
              </a:ext>
            </a:extLst>
          </p:cNvPr>
          <p:cNvSpPr txBox="1">
            <a:spLocks/>
          </p:cNvSpPr>
          <p:nvPr/>
        </p:nvSpPr>
        <p:spPr bwMode="auto">
          <a:xfrm>
            <a:off x="191344" y="116632"/>
            <a:ext cx="9064624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pPr algn="l"/>
            <a:r>
              <a:rPr lang="it-IT"/>
              <a:t>The diagnostics system vacuum scheme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181580D-07F5-3AF1-FEEB-3AF2B653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968" y="746182"/>
            <a:ext cx="2751093" cy="352116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1C628A-AF4C-77B9-E794-0504C11B3160}"/>
              </a:ext>
            </a:extLst>
          </p:cNvPr>
          <p:cNvSpPr txBox="1"/>
          <p:nvPr/>
        </p:nvSpPr>
        <p:spPr>
          <a:xfrm>
            <a:off x="8688288" y="2236993"/>
            <a:ext cx="282673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TGA: NEG GP500 MK5 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E16F190-9AC9-7D47-1CE8-82CE05C23C15}"/>
              </a:ext>
            </a:extLst>
          </p:cNvPr>
          <p:cNvSpPr txBox="1"/>
          <p:nvPr/>
        </p:nvSpPr>
        <p:spPr>
          <a:xfrm>
            <a:off x="8688288" y="2646269"/>
            <a:ext cx="282673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BRP: NEG inside Ion-pump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6AE4DF-7498-3517-0F64-B7B7BB73DD71}"/>
              </a:ext>
            </a:extLst>
          </p:cNvPr>
          <p:cNvSpPr txBox="1"/>
          <p:nvPr/>
        </p:nvSpPr>
        <p:spPr>
          <a:xfrm>
            <a:off x="8688288" y="3609318"/>
            <a:ext cx="282673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Scroll Pumps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1FE74A4-3E0A-0CEE-1073-11D1D943C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8" y="1357273"/>
            <a:ext cx="5726690" cy="50800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EB747DB-5042-FC52-9123-F0E106968141}"/>
              </a:ext>
            </a:extLst>
          </p:cNvPr>
          <p:cNvSpPr txBox="1"/>
          <p:nvPr/>
        </p:nvSpPr>
        <p:spPr>
          <a:xfrm>
            <a:off x="6176327" y="4400133"/>
            <a:ext cx="594267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Initial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scheme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/>
              <a:t>improved</a:t>
            </a:r>
            <a:r>
              <a:rPr lang="it-IT" dirty="0"/>
              <a:t> thanks to the </a:t>
            </a:r>
            <a:r>
              <a:rPr lang="it-IT" dirty="0" err="1"/>
              <a:t>characterization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of vacuum performances ad </a:t>
            </a:r>
            <a:r>
              <a:rPr lang="it-IT" dirty="0" err="1"/>
              <a:t>commissioning</a:t>
            </a:r>
            <a:endParaRPr lang="it-IT" dirty="0"/>
          </a:p>
          <a:p>
            <a:pPr algn="ctr"/>
            <a:r>
              <a:rPr lang="it-IT" dirty="0"/>
              <a:t>of new </a:t>
            </a:r>
            <a:r>
              <a:rPr lang="it-IT" dirty="0" err="1"/>
              <a:t>pumping</a:t>
            </a:r>
            <a:r>
              <a:rPr lang="it-IT" dirty="0"/>
              <a:t> systems</a:t>
            </a:r>
          </a:p>
          <a:p>
            <a:pPr algn="ctr"/>
            <a:r>
              <a:rPr lang="it-IT" dirty="0"/>
              <a:t>the </a:t>
            </a:r>
            <a:r>
              <a:rPr lang="it-IT" dirty="0">
                <a:solidFill>
                  <a:srgbClr val="FF0000"/>
                </a:solidFill>
              </a:rPr>
              <a:t>Ti-Ball</a:t>
            </a:r>
            <a:r>
              <a:rPr lang="it-IT" dirty="0"/>
              <a:t> in the TGA Chamber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endParaRPr lang="it-IT" dirty="0"/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exchanged</a:t>
            </a:r>
            <a:r>
              <a:rPr lang="it-IT" dirty="0">
                <a:solidFill>
                  <a:srgbClr val="FF0000"/>
                </a:solidFill>
              </a:rPr>
              <a:t> with a NEG pump </a:t>
            </a:r>
            <a:r>
              <a:rPr lang="it-IT" dirty="0"/>
              <a:t>(CF150)</a:t>
            </a:r>
          </a:p>
          <a:p>
            <a:pPr algn="ctr"/>
            <a:r>
              <a:rPr lang="it-IT" dirty="0" err="1"/>
              <a:t>Also</a:t>
            </a:r>
            <a:r>
              <a:rPr lang="it-IT" dirty="0"/>
              <a:t> the Ion pump in the BRP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equipped</a:t>
            </a:r>
            <a:r>
              <a:rPr lang="it-IT" dirty="0"/>
              <a:t> with a small NEG (CF40) inside </a:t>
            </a:r>
            <a:r>
              <a:rPr lang="it-IT" dirty="0" err="1"/>
              <a:t>it</a:t>
            </a:r>
            <a:r>
              <a:rPr lang="it-IT" dirty="0"/>
              <a:t>.</a:t>
            </a:r>
          </a:p>
          <a:p>
            <a:pPr algn="ctr"/>
            <a:r>
              <a:rPr lang="it-IT" dirty="0"/>
              <a:t>The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ecodry</a:t>
            </a:r>
            <a:r>
              <a:rPr lang="it-IT" dirty="0"/>
              <a:t> </a:t>
            </a:r>
            <a:r>
              <a:rPr lang="it-IT" dirty="0" err="1"/>
              <a:t>piston</a:t>
            </a:r>
            <a:r>
              <a:rPr lang="it-IT" dirty="0"/>
              <a:t> pumps, </a:t>
            </a:r>
            <a:r>
              <a:rPr lang="it-IT" dirty="0" err="1"/>
              <a:t>exchanged</a:t>
            </a:r>
            <a:r>
              <a:rPr lang="it-IT" dirty="0"/>
              <a:t> with </a:t>
            </a:r>
            <a:r>
              <a:rPr lang="it-IT" dirty="0" err="1"/>
              <a:t>two</a:t>
            </a:r>
            <a:r>
              <a:rPr lang="it-IT" dirty="0"/>
              <a:t> scroll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1C3D91-392B-B0B7-898A-56ED4575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23</a:t>
            </a:fld>
            <a:endParaRPr lang="it-IT" alt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4E4D9-8359-7751-04BE-F8966D6F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853" y="11375"/>
            <a:ext cx="2972027" cy="209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44CA58-0E6C-C556-D55A-DF88B9F54632}"/>
              </a:ext>
            </a:extLst>
          </p:cNvPr>
          <p:cNvSpPr txBox="1"/>
          <p:nvPr/>
        </p:nvSpPr>
        <p:spPr>
          <a:xfrm>
            <a:off x="7561706" y="2734809"/>
            <a:ext cx="71169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diode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258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0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E5DC1B-DDB5-9108-A49E-5E3289E3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30622"/>
            <a:ext cx="11665296" cy="562074"/>
          </a:xfrm>
        </p:spPr>
        <p:txBody>
          <a:bodyPr/>
          <a:lstStyle/>
          <a:p>
            <a:pPr algn="l"/>
            <a:r>
              <a:rPr lang="it-IT" dirty="0"/>
              <a:t>The </a:t>
            </a:r>
            <a:r>
              <a:rPr lang="it-IT" dirty="0" err="1"/>
              <a:t>diagnostics</a:t>
            </a:r>
            <a:r>
              <a:rPr lang="it-IT" dirty="0"/>
              <a:t> system </a:t>
            </a:r>
            <a:r>
              <a:rPr lang="it-IT" dirty="0" err="1"/>
              <a:t>inner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 err="1"/>
              <a:t>scheme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1C3D91-392B-B0B7-898A-56ED45757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24</a:t>
            </a:fld>
            <a:endParaRPr lang="it-IT" alt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BE3720-FB9F-FE9A-E1C3-704CA9CC3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16" y="680736"/>
            <a:ext cx="6089499" cy="59492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02C1F3A-3ADA-2F5F-30D3-BC912933B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908720"/>
            <a:ext cx="7704856" cy="47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07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0BB0C5E-E38B-1382-1741-25200E3F4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5" y="764704"/>
            <a:ext cx="6845407" cy="51730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EA412B7-D021-D542-C3FC-3D0F83C3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880" y="2442779"/>
            <a:ext cx="5314800" cy="4298589"/>
          </a:xfrm>
          <a:prstGeom prst="rect">
            <a:avLst/>
          </a:prstGeom>
          <a:ln w="47625">
            <a:solidFill>
              <a:srgbClr val="FF0000"/>
            </a:solidFill>
            <a:prstDash val="sysDash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1C3128E-64D6-0621-2F89-AA70A9AF6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4624"/>
            <a:ext cx="11247040" cy="562074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atoms</a:t>
            </a:r>
            <a:r>
              <a:rPr lang="it-IT" dirty="0"/>
              <a:t> and 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counting</a:t>
            </a:r>
            <a:r>
              <a:rPr lang="it-IT" dirty="0"/>
              <a:t> devices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9DE103CB-1725-D9D7-F3B6-ABE51DBE6BCA}"/>
              </a:ext>
            </a:extLst>
          </p:cNvPr>
          <p:cNvSpPr/>
          <p:nvPr/>
        </p:nvSpPr>
        <p:spPr>
          <a:xfrm>
            <a:off x="3719736" y="1349478"/>
            <a:ext cx="2736304" cy="2367553"/>
          </a:xfrm>
          <a:prstGeom prst="ellipse">
            <a:avLst/>
          </a:prstGeom>
          <a:noFill/>
          <a:ln w="47625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68819F-32C3-F40F-BD2A-88647A64A8CD}"/>
              </a:ext>
            </a:extLst>
          </p:cNvPr>
          <p:cNvSpPr txBox="1"/>
          <p:nvPr/>
        </p:nvSpPr>
        <p:spPr>
          <a:xfrm>
            <a:off x="4869240" y="664247"/>
            <a:ext cx="2302233" cy="584775"/>
          </a:xfrm>
          <a:prstGeom prst="rect">
            <a:avLst/>
          </a:prstGeom>
          <a:solidFill>
            <a:schemeClr val="bg1"/>
          </a:solidFill>
          <a:ln w="47625">
            <a:solidFill>
              <a:srgbClr val="0432FF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432FF"/>
                </a:solidFill>
              </a:rPr>
              <a:t>RF </a:t>
            </a:r>
            <a:r>
              <a:rPr lang="it-IT" sz="3200" dirty="0" err="1">
                <a:solidFill>
                  <a:srgbClr val="0432FF"/>
                </a:solidFill>
              </a:rPr>
              <a:t>module</a:t>
            </a:r>
            <a:r>
              <a:rPr lang="it-IT" sz="3200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3477B32-4517-507E-C645-00B326EFE060}"/>
              </a:ext>
            </a:extLst>
          </p:cNvPr>
          <p:cNvSpPr/>
          <p:nvPr/>
        </p:nvSpPr>
        <p:spPr>
          <a:xfrm>
            <a:off x="2351584" y="2132856"/>
            <a:ext cx="1224136" cy="1296144"/>
          </a:xfrm>
          <a:prstGeom prst="ellipse">
            <a:avLst/>
          </a:prstGeom>
          <a:noFill/>
          <a:ln w="47625">
            <a:solidFill>
              <a:srgbClr val="13862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317227-B4F8-35DF-7195-B2148E752F09}"/>
              </a:ext>
            </a:extLst>
          </p:cNvPr>
          <p:cNvSpPr txBox="1"/>
          <p:nvPr/>
        </p:nvSpPr>
        <p:spPr>
          <a:xfrm>
            <a:off x="248505" y="1124744"/>
            <a:ext cx="3640740" cy="584775"/>
          </a:xfrm>
          <a:prstGeom prst="rect">
            <a:avLst/>
          </a:prstGeom>
          <a:solidFill>
            <a:schemeClr val="bg1"/>
          </a:solidFill>
          <a:ln w="47625">
            <a:solidFill>
              <a:srgbClr val="138625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dirty="0" err="1">
                <a:solidFill>
                  <a:srgbClr val="138625"/>
                </a:solidFill>
              </a:rPr>
              <a:t>Amplifier</a:t>
            </a:r>
            <a:r>
              <a:rPr lang="it-IT" sz="1600" dirty="0">
                <a:solidFill>
                  <a:srgbClr val="138625"/>
                </a:solidFill>
              </a:rPr>
              <a:t> and Electronics QME 100</a:t>
            </a:r>
          </a:p>
          <a:p>
            <a:pPr algn="ctr"/>
            <a:r>
              <a:rPr lang="it-IT" sz="1600" dirty="0" err="1">
                <a:solidFill>
                  <a:srgbClr val="138625"/>
                </a:solidFill>
              </a:rPr>
              <a:t>only</a:t>
            </a:r>
            <a:r>
              <a:rPr lang="it-IT" sz="1600" dirty="0">
                <a:solidFill>
                  <a:srgbClr val="138625"/>
                </a:solidFill>
              </a:rPr>
              <a:t>  for </a:t>
            </a:r>
            <a:r>
              <a:rPr lang="it-IT" sz="1600" dirty="0" err="1">
                <a:solidFill>
                  <a:srgbClr val="138625"/>
                </a:solidFill>
              </a:rPr>
              <a:t>calibration</a:t>
            </a:r>
            <a:r>
              <a:rPr lang="it-IT" sz="1600" dirty="0">
                <a:solidFill>
                  <a:srgbClr val="138625"/>
                </a:solidFill>
              </a:rPr>
              <a:t> with  Faraday </a:t>
            </a:r>
            <a:r>
              <a:rPr lang="it-IT" sz="1600" dirty="0" err="1">
                <a:solidFill>
                  <a:srgbClr val="138625"/>
                </a:solidFill>
              </a:rPr>
              <a:t>cup</a:t>
            </a:r>
            <a:r>
              <a:rPr lang="it-IT" sz="1600" dirty="0">
                <a:solidFill>
                  <a:srgbClr val="138625"/>
                </a:solidFill>
              </a:rPr>
              <a:t> 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3075A65-0DD9-BF85-C6FC-00612C4F4A59}"/>
              </a:ext>
            </a:extLst>
          </p:cNvPr>
          <p:cNvSpPr/>
          <p:nvPr/>
        </p:nvSpPr>
        <p:spPr>
          <a:xfrm rot="19175191">
            <a:off x="4459192" y="3533001"/>
            <a:ext cx="2567976" cy="1577880"/>
          </a:xfrm>
          <a:prstGeom prst="ellipse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7FB8D74D-4082-6E8A-C666-5275AD9072D0}"/>
              </a:ext>
            </a:extLst>
          </p:cNvPr>
          <p:cNvCxnSpPr>
            <a:cxnSpLocks/>
          </p:cNvCxnSpPr>
          <p:nvPr/>
        </p:nvCxnSpPr>
        <p:spPr>
          <a:xfrm flipH="1" flipV="1">
            <a:off x="10279516" y="4786206"/>
            <a:ext cx="481135" cy="18991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8233CD10-82F3-B65B-C3FE-655C4C78454B}"/>
              </a:ext>
            </a:extLst>
          </p:cNvPr>
          <p:cNvGrpSpPr/>
          <p:nvPr/>
        </p:nvGrpSpPr>
        <p:grpSpPr>
          <a:xfrm>
            <a:off x="9957403" y="4026955"/>
            <a:ext cx="2103604" cy="1119429"/>
            <a:chOff x="9957403" y="4026955"/>
            <a:chExt cx="2103604" cy="1119429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FE8AB010-B470-0EDE-C060-FCB41AF15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7403" y="4026955"/>
              <a:ext cx="243053" cy="864096"/>
            </a:xfrm>
            <a:prstGeom prst="rect">
              <a:avLst/>
            </a:prstGeom>
            <a:ln w="38100">
              <a:solidFill>
                <a:srgbClr val="FF0000"/>
              </a:solidFill>
              <a:prstDash val="sysDot"/>
            </a:ln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A3E092D-1747-2448-509E-2E424DB99B43}"/>
                </a:ext>
              </a:extLst>
            </p:cNvPr>
            <p:cNvSpPr txBox="1"/>
            <p:nvPr/>
          </p:nvSpPr>
          <p:spPr>
            <a:xfrm>
              <a:off x="10760651" y="4561609"/>
              <a:ext cx="1300356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/>
                <a:t>CEM</a:t>
              </a:r>
            </a:p>
            <a:p>
              <a:pPr algn="ctr"/>
              <a:r>
                <a:rPr lang="it-IT" sz="1600" dirty="0" err="1"/>
                <a:t>Channeltron</a:t>
              </a:r>
              <a:endParaRPr lang="it-IT" sz="1600" dirty="0"/>
            </a:p>
          </p:txBody>
        </p:sp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FD02018-B6A8-2DEA-5EE0-40608BD95F0B}"/>
              </a:ext>
            </a:extLst>
          </p:cNvPr>
          <p:cNvSpPr txBox="1"/>
          <p:nvPr/>
        </p:nvSpPr>
        <p:spPr>
          <a:xfrm>
            <a:off x="7532766" y="1002619"/>
            <a:ext cx="4467890" cy="1384995"/>
          </a:xfrm>
          <a:prstGeom prst="rect">
            <a:avLst/>
          </a:prstGeom>
          <a:solidFill>
            <a:schemeClr val="bg1"/>
          </a:solidFill>
          <a:ln w="47625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QMA CROSS BEAM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90° off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axis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CEM</a:t>
            </a:r>
          </a:p>
          <a:p>
            <a:pPr algn="ctr"/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(Channel Electron </a:t>
            </a:r>
            <a:r>
              <a:rPr lang="it-IT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Multiplier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135F43-2EA1-D00A-656D-5D617A38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25</a:t>
            </a:fld>
            <a:endParaRPr lang="it-IT" alt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259F168-C303-7C0C-F874-8A31A40A7EAB}"/>
              </a:ext>
            </a:extLst>
          </p:cNvPr>
          <p:cNvSpPr txBox="1">
            <a:spLocks/>
          </p:cNvSpPr>
          <p:nvPr/>
        </p:nvSpPr>
        <p:spPr bwMode="auto">
          <a:xfrm>
            <a:off x="191344" y="5805264"/>
            <a:ext cx="8064896" cy="95726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000" dirty="0">
                <a:solidFill>
                  <a:srgbClr val="0432FF"/>
                </a:solidFill>
              </a:rPr>
              <a:t>the </a:t>
            </a:r>
            <a:r>
              <a:rPr lang="it-IT" sz="2000" dirty="0" err="1">
                <a:solidFill>
                  <a:srgbClr val="0432FF"/>
                </a:solidFill>
              </a:rPr>
              <a:t>ion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optics</a:t>
            </a:r>
            <a:r>
              <a:rPr lang="it-IT" sz="2000" dirty="0">
                <a:solidFill>
                  <a:srgbClr val="0432FF"/>
                </a:solidFill>
              </a:rPr>
              <a:t> and </a:t>
            </a:r>
            <a:r>
              <a:rPr lang="it-IT" sz="2000" dirty="0" err="1">
                <a:solidFill>
                  <a:srgbClr val="0432FF"/>
                </a:solidFill>
              </a:rPr>
              <a:t>signal</a:t>
            </a:r>
            <a:r>
              <a:rPr lang="it-IT" sz="2000" dirty="0">
                <a:solidFill>
                  <a:srgbClr val="0432FF"/>
                </a:solidFill>
              </a:rPr>
              <a:t> processing </a:t>
            </a:r>
            <a:r>
              <a:rPr lang="it-IT" sz="2000" dirty="0" err="1">
                <a:solidFill>
                  <a:srgbClr val="0432FF"/>
                </a:solidFill>
              </a:rPr>
              <a:t>have</a:t>
            </a:r>
            <a:r>
              <a:rPr lang="it-IT" sz="2000" dirty="0">
                <a:solidFill>
                  <a:srgbClr val="0432FF"/>
                </a:solidFill>
              </a:rPr>
              <a:t> to be  under control and </a:t>
            </a:r>
            <a:r>
              <a:rPr lang="it-IT" sz="2000" dirty="0" err="1">
                <a:solidFill>
                  <a:srgbClr val="0432FF"/>
                </a:solidFill>
              </a:rPr>
              <a:t>continuous</a:t>
            </a:r>
            <a:r>
              <a:rPr lang="it-IT" sz="2000" dirty="0">
                <a:solidFill>
                  <a:srgbClr val="0432FF"/>
                </a:solidFill>
              </a:rPr>
              <a:t> cross check, for </a:t>
            </a:r>
          </a:p>
          <a:p>
            <a:r>
              <a:rPr lang="it-IT" sz="2000" dirty="0" err="1">
                <a:solidFill>
                  <a:srgbClr val="0432FF"/>
                </a:solidFill>
              </a:rPr>
              <a:t>proper</a:t>
            </a:r>
            <a:r>
              <a:rPr lang="it-IT" sz="2000" dirty="0">
                <a:solidFill>
                  <a:srgbClr val="0432FF"/>
                </a:solidFill>
              </a:rPr>
              <a:t> </a:t>
            </a:r>
            <a:r>
              <a:rPr lang="it-IT" sz="2000" dirty="0" err="1">
                <a:solidFill>
                  <a:srgbClr val="0432FF"/>
                </a:solidFill>
              </a:rPr>
              <a:t>calibrations</a:t>
            </a:r>
            <a:r>
              <a:rPr lang="it-IT" sz="2000" dirty="0">
                <a:solidFill>
                  <a:srgbClr val="0432FF"/>
                </a:solidFill>
              </a:rPr>
              <a:t> and quantitative </a:t>
            </a:r>
            <a:r>
              <a:rPr lang="it-IT" sz="2000" dirty="0" err="1">
                <a:solidFill>
                  <a:srgbClr val="0432FF"/>
                </a:solidFill>
              </a:rPr>
              <a:t>estimation</a:t>
            </a:r>
            <a:r>
              <a:rPr lang="it-IT" sz="2000" dirty="0">
                <a:solidFill>
                  <a:srgbClr val="0432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252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20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B524F0-F5DA-C1AD-BADE-DEAAC682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Spectrometer</a:t>
            </a:r>
            <a:r>
              <a:rPr lang="it-IT" dirty="0"/>
              <a:t> QMA 400 </a:t>
            </a:r>
            <a:r>
              <a:rPr lang="it-IT" dirty="0" err="1"/>
              <a:t>Pfeiffers</a:t>
            </a:r>
            <a:r>
              <a:rPr lang="it-IT" dirty="0"/>
              <a:t> </a:t>
            </a:r>
            <a:r>
              <a:rPr lang="it-IT" sz="3600" dirty="0"/>
              <a:t>Balzers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0BF7DB-84A5-8C8A-7056-C33BB692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26</a:t>
            </a:fld>
            <a:endParaRPr lang="it-IT" altLang="it-IT" dirty="0"/>
          </a:p>
        </p:txBody>
      </p:sp>
      <p:cxnSp>
        <p:nvCxnSpPr>
          <p:cNvPr id="10" name="Line 17">
            <a:extLst>
              <a:ext uri="{FF2B5EF4-FFF2-40B4-BE49-F238E27FC236}">
                <a16:creationId xmlns:a16="http://schemas.microsoft.com/office/drawing/2014/main" id="{76000A80-4A27-BF7B-CD1A-67C287373FBD}"/>
              </a:ext>
            </a:extLst>
          </p:cNvPr>
          <p:cNvCxnSpPr>
            <a:cxnSpLocks noChangeAspect="1" noEditPoints="1" noChangeArrowheads="1" noChangeShapeType="1"/>
          </p:cNvCxnSpPr>
          <p:nvPr/>
        </p:nvCxnSpPr>
        <p:spPr bwMode="auto">
          <a:xfrm flipH="1" flipV="1">
            <a:off x="4854257" y="3933507"/>
            <a:ext cx="609600" cy="47053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18">
            <a:extLst>
              <a:ext uri="{FF2B5EF4-FFF2-40B4-BE49-F238E27FC236}">
                <a16:creationId xmlns:a16="http://schemas.microsoft.com/office/drawing/2014/main" id="{4A0DC849-F6BC-234B-FACF-7BBE5D33E94F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5448617" y="4217352"/>
            <a:ext cx="774065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it-IT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Extractor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3D49A444-40CC-5548-5C74-F668C6559221}"/>
              </a:ext>
            </a:extLst>
          </p:cNvPr>
          <p:cNvSpPr txBox="1">
            <a:spLocks noChangeAspect="1" noEditPoints="1" noChangeArrowheads="1" noChangeShapeType="1" noTextEdit="1"/>
          </p:cNvSpPr>
          <p:nvPr/>
        </p:nvSpPr>
        <p:spPr bwMode="auto">
          <a:xfrm>
            <a:off x="6909117" y="4014152"/>
            <a:ext cx="57086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r>
              <a:rPr lang="it-IT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HV</a:t>
            </a:r>
            <a:r>
              <a:rPr lang="it-IT" sz="1200" baseline="-25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it-IT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D16D74-C2FD-9AEC-D372-025D91803838}"/>
              </a:ext>
            </a:extLst>
          </p:cNvPr>
          <p:cNvSpPr txBox="1"/>
          <p:nvPr/>
        </p:nvSpPr>
        <p:spPr>
          <a:xfrm>
            <a:off x="8416562" y="687373"/>
            <a:ext cx="3728110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 </a:t>
            </a:r>
            <a:r>
              <a:rPr lang="it-IT" dirty="0" err="1"/>
              <a:t>whole</a:t>
            </a:r>
            <a:r>
              <a:rPr lang="it-IT" dirty="0"/>
              <a:t> </a:t>
            </a:r>
            <a:r>
              <a:rPr lang="it-IT" dirty="0" err="1"/>
              <a:t>filament</a:t>
            </a:r>
            <a:r>
              <a:rPr lang="it-IT" dirty="0"/>
              <a:t> </a:t>
            </a:r>
            <a:r>
              <a:rPr lang="it-IT" dirty="0" err="1"/>
              <a:t>powering</a:t>
            </a:r>
            <a:r>
              <a:rPr lang="it-IT" dirty="0"/>
              <a:t>,</a:t>
            </a:r>
          </a:p>
          <a:p>
            <a:pPr algn="ctr"/>
            <a:r>
              <a:rPr lang="it-IT" dirty="0"/>
              <a:t>the </a:t>
            </a:r>
            <a:r>
              <a:rPr lang="it-IT" dirty="0" err="1"/>
              <a:t>electrons</a:t>
            </a:r>
            <a:r>
              <a:rPr lang="it-IT" dirty="0"/>
              <a:t> and </a:t>
            </a:r>
            <a:r>
              <a:rPr lang="it-IT" dirty="0" err="1"/>
              <a:t>ions</a:t>
            </a:r>
            <a:r>
              <a:rPr lang="it-IT" dirty="0"/>
              <a:t> </a:t>
            </a:r>
            <a:r>
              <a:rPr lang="it-IT" dirty="0" err="1"/>
              <a:t>optics</a:t>
            </a:r>
            <a:r>
              <a:rPr lang="it-IT" dirty="0"/>
              <a:t>,</a:t>
            </a:r>
          </a:p>
          <a:p>
            <a:pPr algn="ctr"/>
            <a:r>
              <a:rPr lang="it-IT" dirty="0"/>
              <a:t>and the detector </a:t>
            </a:r>
            <a:r>
              <a:rPr lang="it-IT" dirty="0" err="1"/>
              <a:t>powering</a:t>
            </a:r>
            <a:endParaRPr lang="it-IT" dirty="0"/>
          </a:p>
          <a:p>
            <a:pPr algn="ctr"/>
            <a:r>
              <a:rPr lang="it-IT" dirty="0"/>
              <a:t>and DAQ are </a:t>
            </a:r>
            <a:r>
              <a:rPr lang="it-IT" dirty="0" err="1"/>
              <a:t>controlled</a:t>
            </a:r>
            <a:r>
              <a:rPr lang="it-IT" dirty="0"/>
              <a:t> via</a:t>
            </a:r>
          </a:p>
          <a:p>
            <a:pPr algn="ctr"/>
            <a:r>
              <a:rPr lang="it-IT" dirty="0"/>
              <a:t>DAC for </a:t>
            </a:r>
            <a:r>
              <a:rPr lang="it-IT" dirty="0" err="1"/>
              <a:t>piloting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module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PC Software </a:t>
            </a:r>
          </a:p>
          <a:p>
            <a:pPr algn="ctr"/>
            <a:r>
              <a:rPr lang="it-IT" dirty="0" err="1"/>
              <a:t>mainly</a:t>
            </a:r>
            <a:r>
              <a:rPr lang="it-IT" dirty="0"/>
              <a:t> with 0-10 VDC </a:t>
            </a:r>
            <a:r>
              <a:rPr lang="it-IT" dirty="0" err="1"/>
              <a:t>logic</a:t>
            </a:r>
            <a:r>
              <a:rPr lang="it-IT" dirty="0"/>
              <a:t>, </a:t>
            </a:r>
          </a:p>
          <a:p>
            <a:pPr algn="ctr"/>
            <a:r>
              <a:rPr lang="it-IT" dirty="0"/>
              <a:t>and some </a:t>
            </a:r>
            <a:r>
              <a:rPr lang="it-IT" dirty="0" err="1"/>
              <a:t>module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GPIB, RS-232, RS-485</a:t>
            </a:r>
          </a:p>
          <a:p>
            <a:pPr algn="ctr"/>
            <a:r>
              <a:rPr lang="it-IT" dirty="0"/>
              <a:t>The </a:t>
            </a:r>
            <a:r>
              <a:rPr lang="it-IT" dirty="0" err="1"/>
              <a:t>read</a:t>
            </a:r>
            <a:r>
              <a:rPr lang="it-IT" dirty="0"/>
              <a:t>-out of the </a:t>
            </a:r>
            <a:r>
              <a:rPr lang="it-IT" dirty="0" err="1"/>
              <a:t>piloting</a:t>
            </a:r>
            <a:r>
              <a:rPr lang="it-IT" dirty="0"/>
              <a:t> </a:t>
            </a:r>
          </a:p>
          <a:p>
            <a:pPr algn="ctr"/>
            <a:r>
              <a:rPr lang="it-IT" dirty="0" err="1"/>
              <a:t>parameter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are </a:t>
            </a:r>
            <a:r>
              <a:rPr lang="it-IT" dirty="0" err="1"/>
              <a:t>performed</a:t>
            </a:r>
            <a:r>
              <a:rPr lang="it-IT" dirty="0"/>
              <a:t> via ADC</a:t>
            </a:r>
          </a:p>
          <a:p>
            <a:pPr algn="ctr"/>
            <a:r>
              <a:rPr lang="it-IT" dirty="0"/>
              <a:t>via software.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5DBAD60-57E8-0558-2214-AC2FA6B3A570}"/>
              </a:ext>
            </a:extLst>
          </p:cNvPr>
          <p:cNvGrpSpPr/>
          <p:nvPr/>
        </p:nvGrpSpPr>
        <p:grpSpPr>
          <a:xfrm>
            <a:off x="119336" y="728700"/>
            <a:ext cx="8223425" cy="5400600"/>
            <a:chOff x="479376" y="1124744"/>
            <a:chExt cx="7791195" cy="4920947"/>
          </a:xfrm>
          <a:solidFill>
            <a:schemeClr val="bg1"/>
          </a:solidFill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ADBE3BAB-110B-6B33-BFB4-17326CB7E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376" y="1124744"/>
              <a:ext cx="7772400" cy="4920947"/>
            </a:xfrm>
            <a:prstGeom prst="rect">
              <a:avLst/>
            </a:prstGeom>
            <a:grpFill/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D6566472-8707-A378-B416-76789E5AC7CA}"/>
                </a:ext>
              </a:extLst>
            </p:cNvPr>
            <p:cNvSpPr txBox="1"/>
            <p:nvPr/>
          </p:nvSpPr>
          <p:spPr>
            <a:xfrm>
              <a:off x="1371598" y="4441369"/>
              <a:ext cx="42832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9D23AFF-4CC2-84A1-746C-CAB044DA7441}"/>
                </a:ext>
              </a:extLst>
            </p:cNvPr>
            <p:cNvSpPr txBox="1"/>
            <p:nvPr/>
          </p:nvSpPr>
          <p:spPr>
            <a:xfrm>
              <a:off x="1523997" y="4110442"/>
              <a:ext cx="42832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E841742-0341-F46E-A4A3-469C4625F4F2}"/>
                </a:ext>
              </a:extLst>
            </p:cNvPr>
            <p:cNvSpPr txBox="1"/>
            <p:nvPr/>
          </p:nvSpPr>
          <p:spPr>
            <a:xfrm>
              <a:off x="3239591" y="3644533"/>
              <a:ext cx="42832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367A5F09-0655-28E5-820B-340EE4EEBE56}"/>
                </a:ext>
              </a:extLst>
            </p:cNvPr>
            <p:cNvSpPr txBox="1"/>
            <p:nvPr/>
          </p:nvSpPr>
          <p:spPr>
            <a:xfrm>
              <a:off x="4143678" y="1593666"/>
              <a:ext cx="42832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6DA4732-464A-2DC3-F14A-A45E38F85F2F}"/>
                </a:ext>
              </a:extLst>
            </p:cNvPr>
            <p:cNvSpPr txBox="1"/>
            <p:nvPr/>
          </p:nvSpPr>
          <p:spPr>
            <a:xfrm>
              <a:off x="6252070" y="1778332"/>
              <a:ext cx="2018501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 </a:t>
              </a:r>
              <a:r>
                <a:rPr lang="it-IT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</a:t>
              </a:r>
              <a:r>
                <a:rPr lang="it-IT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Faraday Cup</a:t>
              </a:r>
            </a:p>
            <a:p>
              <a:r>
                <a:rPr lang="it-IT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(with </a:t>
              </a:r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t-IT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grounded</a:t>
              </a:r>
              <a:r>
                <a:rPr lang="it-IT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83CDE2C5-725B-9302-3254-3488B0829B99}"/>
                </a:ext>
              </a:extLst>
            </p:cNvPr>
            <p:cNvSpPr txBox="1"/>
            <p:nvPr/>
          </p:nvSpPr>
          <p:spPr>
            <a:xfrm>
              <a:off x="5047767" y="3238268"/>
              <a:ext cx="428322" cy="4062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DC738EA-5BF6-727B-2637-3547124B8321}"/>
                </a:ext>
              </a:extLst>
            </p:cNvPr>
            <p:cNvSpPr txBox="1"/>
            <p:nvPr/>
          </p:nvSpPr>
          <p:spPr>
            <a:xfrm>
              <a:off x="5628490" y="4071257"/>
              <a:ext cx="5693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HV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482126A5-6D1F-28A1-9B4B-A7B120D9D6D5}"/>
                </a:ext>
              </a:extLst>
            </p:cNvPr>
            <p:cNvSpPr txBox="1"/>
            <p:nvPr/>
          </p:nvSpPr>
          <p:spPr>
            <a:xfrm>
              <a:off x="7570503" y="3923209"/>
              <a:ext cx="569387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HV</a:t>
              </a:r>
              <a:r>
                <a:rPr lang="it-IT" baseline="-25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it-IT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B324A34A-34E5-DAD2-CE75-369F84C6024C}"/>
                </a:ext>
              </a:extLst>
            </p:cNvPr>
            <p:cNvSpPr txBox="1"/>
            <p:nvPr/>
          </p:nvSpPr>
          <p:spPr>
            <a:xfrm>
              <a:off x="7381744" y="4799784"/>
              <a:ext cx="68480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MOE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FAC8F3B-5EEC-A313-8116-A1D4B3F83307}"/>
                </a:ext>
              </a:extLst>
            </p:cNvPr>
            <p:cNvSpPr txBox="1"/>
            <p:nvPr/>
          </p:nvSpPr>
          <p:spPr>
            <a:xfrm>
              <a:off x="2593563" y="4255923"/>
              <a:ext cx="104387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t-IT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Extractor</a:t>
              </a:r>
              <a:endParaRPr lang="it-IT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6F5D0743-B793-42A9-CD07-6D9111603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6089" y="2954880"/>
              <a:ext cx="480574" cy="376149"/>
            </a:xfrm>
            <a:prstGeom prst="straightConnector1">
              <a:avLst/>
            </a:prstGeom>
            <a:grpFill/>
            <a:ln w="349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1">
              <a:extLst>
                <a:ext uri="{FF2B5EF4-FFF2-40B4-BE49-F238E27FC236}">
                  <a16:creationId xmlns:a16="http://schemas.microsoft.com/office/drawing/2014/main" id="{A2711046-825C-8757-3E3B-EC9A0A37AA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58409" y="3923209"/>
              <a:ext cx="324892" cy="332714"/>
            </a:xfrm>
            <a:prstGeom prst="straightConnector1">
              <a:avLst/>
            </a:prstGeom>
            <a:grpFill/>
            <a:ln w="3492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9C79DB9D-D5FF-324B-059E-763FF3CC7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1004" y="4316977"/>
            <a:ext cx="4225676" cy="24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6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98CEEB-1408-A8CC-156C-1BC645C3E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need</a:t>
            </a:r>
            <a:r>
              <a:rPr lang="it-IT" sz="2400" dirty="0"/>
              <a:t> to check the </a:t>
            </a:r>
            <a:r>
              <a:rPr lang="it-IT" sz="2400" dirty="0" err="1"/>
              <a:t>stability</a:t>
            </a:r>
            <a:r>
              <a:rPr lang="it-IT" sz="2400" dirty="0"/>
              <a:t> of </a:t>
            </a:r>
            <a:r>
              <a:rPr lang="it-IT" sz="2400" dirty="0" err="1"/>
              <a:t>our</a:t>
            </a:r>
            <a:r>
              <a:rPr lang="it-IT" sz="2400" dirty="0"/>
              <a:t> tuning for the </a:t>
            </a:r>
            <a:r>
              <a:rPr lang="it-IT" sz="2400" dirty="0" err="1"/>
              <a:t>QMAs</a:t>
            </a:r>
            <a:endParaRPr lang="it-IT" sz="24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8A271F1-0C77-6CCA-FDF2-A7011301C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27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13CF192-EEB9-8D9D-269C-EADFA87A2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606698"/>
            <a:ext cx="7344816" cy="476216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F00E3C2-C55E-FA16-F482-DAF34FE62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86" y="5247834"/>
            <a:ext cx="7178965" cy="156215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1ED673-A914-8AD6-0194-1062D518DA09}"/>
              </a:ext>
            </a:extLst>
          </p:cNvPr>
          <p:cNvSpPr txBox="1"/>
          <p:nvPr/>
        </p:nvSpPr>
        <p:spPr>
          <a:xfrm rot="16200000">
            <a:off x="5095814" y="3501008"/>
            <a:ext cx="715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HV1 </a:t>
            </a:r>
            <a:r>
              <a:rPr lang="it-IT" sz="1200" b="1" dirty="0"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it-IT" sz="1200" dirty="0">
                <a:effectLst/>
                <a:latin typeface="Symbol" pitchFamily="2" charset="2"/>
              </a:rPr>
              <a:t> </a:t>
            </a:r>
            <a:endParaRPr lang="it-IT" sz="1200" i="1" dirty="0">
              <a:latin typeface="Symbol" pitchFamily="2" charset="2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C747D3B-9CEE-BCCE-05B2-59B6F18F2420}"/>
              </a:ext>
            </a:extLst>
          </p:cNvPr>
          <p:cNvSpPr/>
          <p:nvPr/>
        </p:nvSpPr>
        <p:spPr>
          <a:xfrm>
            <a:off x="5015880" y="4437111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4B7BB3-7907-7E9E-993E-34C28BCD6840}"/>
              </a:ext>
            </a:extLst>
          </p:cNvPr>
          <p:cNvSpPr txBox="1"/>
          <p:nvPr/>
        </p:nvSpPr>
        <p:spPr>
          <a:xfrm rot="16200000">
            <a:off x="4939417" y="4369560"/>
            <a:ext cx="429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U5 </a:t>
            </a:r>
            <a:endParaRPr lang="it-IT" sz="1200" i="1" dirty="0">
              <a:latin typeface="Symbol" pitchFamily="2" charset="2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5202E45-6BAC-B9F3-D21C-B7D226E8A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612610"/>
            <a:ext cx="3403359" cy="612875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BB7DA99-D26B-4008-D303-375D86D0E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400" y="1412776"/>
            <a:ext cx="2518775" cy="512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06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C6035F-57D3-0F8C-CEE3-33E55E4C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539"/>
            <a:ext cx="10972800" cy="562074"/>
          </a:xfrm>
        </p:spPr>
        <p:txBody>
          <a:bodyPr/>
          <a:lstStyle/>
          <a:p>
            <a:r>
              <a:rPr lang="it-IT" dirty="0"/>
              <a:t>Tuning of </a:t>
            </a:r>
            <a:r>
              <a:rPr lang="it-IT" dirty="0" err="1"/>
              <a:t>ion</a:t>
            </a:r>
            <a:r>
              <a:rPr lang="it-IT" dirty="0"/>
              <a:t> </a:t>
            </a:r>
            <a:r>
              <a:rPr lang="it-IT" dirty="0" err="1"/>
              <a:t>optics</a:t>
            </a:r>
            <a:r>
              <a:rPr lang="it-IT" dirty="0"/>
              <a:t> </a:t>
            </a:r>
            <a:r>
              <a:rPr lang="it-IT" dirty="0" err="1"/>
              <a:t>parameters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A9368D2-F37A-C400-070D-12D555464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28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78BE63E-C0BA-F84D-0698-8F0FBF468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657683"/>
            <a:ext cx="6727589" cy="521958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CF7CB62-0A29-98ED-F209-FF437E68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189" y="657683"/>
            <a:ext cx="4330700" cy="34798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EFC305D-67D5-BFBC-C4B8-9676292B0250}"/>
              </a:ext>
            </a:extLst>
          </p:cNvPr>
          <p:cNvSpPr txBox="1"/>
          <p:nvPr/>
        </p:nvSpPr>
        <p:spPr>
          <a:xfrm>
            <a:off x="1199456" y="177281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1C8BC8E-3AB3-EF5B-D0B2-FE9AD17CF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858" y="4147836"/>
            <a:ext cx="6413500" cy="26416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FE147DC-50ED-5862-EDB9-BEFBA6A1D122}"/>
              </a:ext>
            </a:extLst>
          </p:cNvPr>
          <p:cNvSpPr txBox="1"/>
          <p:nvPr/>
        </p:nvSpPr>
        <p:spPr>
          <a:xfrm>
            <a:off x="6540914" y="509930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BRP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0F6E84E-1984-137F-1F7A-7D153AF5D377}"/>
              </a:ext>
            </a:extLst>
          </p:cNvPr>
          <p:cNvSpPr txBox="1"/>
          <p:nvPr/>
        </p:nvSpPr>
        <p:spPr>
          <a:xfrm>
            <a:off x="87227" y="5283970"/>
            <a:ext cx="5890864" cy="1477328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Compromises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good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stabilities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 tuning on TGA of 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=1 and 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=2,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red one.</a:t>
            </a:r>
          </a:p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BRP the setting for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=1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max with a plateau.</a:t>
            </a:r>
          </a:p>
        </p:txBody>
      </p:sp>
    </p:spTree>
    <p:extLst>
      <p:ext uri="{BB962C8B-B14F-4D97-AF65-F5344CB8AC3E}">
        <p14:creationId xmlns:p14="http://schemas.microsoft.com/office/powerpoint/2010/main" val="3990597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E63E8D4-2FC9-2919-369E-DB172477D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3" y="39539"/>
            <a:ext cx="4766319" cy="3568791"/>
          </a:xfrm>
          <a:prstGeom prst="rect">
            <a:avLst/>
          </a:prstGeom>
          <a:ln w="50800">
            <a:solidFill>
              <a:srgbClr val="138625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78B4C13-A01F-63F0-B513-4AE6A593B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8489"/>
            <a:ext cx="6206480" cy="562074"/>
          </a:xfrm>
        </p:spPr>
        <p:txBody>
          <a:bodyPr/>
          <a:lstStyle/>
          <a:p>
            <a:r>
              <a:rPr lang="it-IT" dirty="0"/>
              <a:t>Target gas </a:t>
            </a:r>
            <a:r>
              <a:rPr lang="it-IT" dirty="0" err="1"/>
              <a:t>analyser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6BC4FC6-F90F-27DB-ADB2-EBCAF7355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7" y="3717032"/>
            <a:ext cx="8834298" cy="2938343"/>
          </a:xfrm>
          <a:prstGeom prst="rect">
            <a:avLst/>
          </a:prstGeom>
          <a:ln w="47625">
            <a:solidFill>
              <a:srgbClr val="0432FF"/>
            </a:solidFill>
          </a:ln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F49171B-B706-8D6D-FB15-BDAD12AA8DAC}"/>
              </a:ext>
            </a:extLst>
          </p:cNvPr>
          <p:cNvCxnSpPr/>
          <p:nvPr/>
        </p:nvCxnSpPr>
        <p:spPr>
          <a:xfrm>
            <a:off x="6600056" y="1556792"/>
            <a:ext cx="93610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olo 1">
            <a:extLst>
              <a:ext uri="{FF2B5EF4-FFF2-40B4-BE49-F238E27FC236}">
                <a16:creationId xmlns:a16="http://schemas.microsoft.com/office/drawing/2014/main" id="{C7511143-B38C-230C-1523-4939212DE8AA}"/>
              </a:ext>
            </a:extLst>
          </p:cNvPr>
          <p:cNvSpPr txBox="1">
            <a:spLocks/>
          </p:cNvSpPr>
          <p:nvPr/>
        </p:nvSpPr>
        <p:spPr bwMode="auto">
          <a:xfrm>
            <a:off x="119336" y="681180"/>
            <a:ext cx="6408712" cy="2927150"/>
          </a:xfrm>
          <a:prstGeom prst="rect">
            <a:avLst/>
          </a:prstGeom>
          <a:solidFill>
            <a:srgbClr val="FFFD78">
              <a:alpha val="80000"/>
            </a:srgbClr>
          </a:solidFill>
          <a:ln w="50800">
            <a:solidFill>
              <a:srgbClr val="0432FF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Scheme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of the sampling of the target: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atom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and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molecules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diffuse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towards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the end of the extension tube and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enter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the TGA.  A chopper to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subtract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the background.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Baffles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prevent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atoms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to hit the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inner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wall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of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ionisation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volume of QMA,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both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tilted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7° from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sampled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beam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axis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,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allowing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the sampling of the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beam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</a:t>
            </a:r>
            <a:r>
              <a:rPr lang="it-IT" sz="2000" b="0" dirty="0" err="1">
                <a:solidFill>
                  <a:srgbClr val="0432FF"/>
                </a:solidFill>
                <a:cs typeface="Times New Roman" panose="02020603050405020304" pitchFamily="18" charset="0"/>
              </a:rPr>
              <a:t>toward</a:t>
            </a:r>
            <a:r>
              <a:rPr lang="it-IT" sz="2000" b="0" dirty="0">
                <a:solidFill>
                  <a:srgbClr val="0432FF"/>
                </a:solidFill>
                <a:cs typeface="Times New Roman" panose="02020603050405020304" pitchFamily="18" charset="0"/>
              </a:rPr>
              <a:t> the BRP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AD51C716-FF2B-BB79-460B-9220BE24057D}"/>
              </a:ext>
            </a:extLst>
          </p:cNvPr>
          <p:cNvSpPr txBox="1">
            <a:spLocks/>
          </p:cNvSpPr>
          <p:nvPr/>
        </p:nvSpPr>
        <p:spPr bwMode="auto">
          <a:xfrm>
            <a:off x="8873108" y="3722628"/>
            <a:ext cx="3312368" cy="2927150"/>
          </a:xfrm>
          <a:prstGeom prst="rect">
            <a:avLst/>
          </a:prstGeom>
          <a:solidFill>
            <a:srgbClr val="FFFD78">
              <a:alpha val="80000"/>
            </a:srgbClr>
          </a:solidFill>
          <a:ln w="50800">
            <a:solidFill>
              <a:srgbClr val="138625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Picture of the inside  of the TGA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chamber,with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 QMA and chopper:</a:t>
            </a:r>
          </a:p>
          <a:p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on the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left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 the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beam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blocker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, the chopper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baffle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  and the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fork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 chopper.</a:t>
            </a:r>
          </a:p>
          <a:p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In the back the housing of the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titanium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 </a:t>
            </a:r>
            <a:r>
              <a:rPr lang="it-IT" sz="1600" b="0" dirty="0" err="1">
                <a:solidFill>
                  <a:srgbClr val="138625"/>
                </a:solidFill>
                <a:cs typeface="Times New Roman" panose="02020603050405020304" pitchFamily="18" charset="0"/>
              </a:rPr>
              <a:t>sublimation</a:t>
            </a:r>
            <a:r>
              <a:rPr lang="it-IT" sz="1600" b="0" dirty="0">
                <a:solidFill>
                  <a:srgbClr val="138625"/>
                </a:solidFill>
                <a:cs typeface="Times New Roman" panose="02020603050405020304" pitchFamily="18" charset="0"/>
              </a:rPr>
              <a:t> pump.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50A28A-8769-711C-DD94-B1A32CD81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29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23779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id="{AA65563B-D9B7-519B-BA71-A8EBEBE39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578" y="-2383"/>
            <a:ext cx="6782893" cy="508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78C59DB-EB8B-2860-BE26-5224F8CF3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33" y="2320896"/>
            <a:ext cx="5335507" cy="2677065"/>
          </a:xfrm>
          <a:prstGeom prst="rect">
            <a:avLst/>
          </a:prstGeom>
        </p:spPr>
      </p:pic>
      <p:sp>
        <p:nvSpPr>
          <p:cNvPr id="13" name="Titolo 12">
            <a:extLst>
              <a:ext uri="{FF2B5EF4-FFF2-40B4-BE49-F238E27FC236}">
                <a16:creationId xmlns:a16="http://schemas.microsoft.com/office/drawing/2014/main" id="{60D7CF40-D6DF-A4E5-6688-0C5250BC9A2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it-IT" dirty="0"/>
              <a:t>The HERMES </a:t>
            </a:r>
            <a:r>
              <a:rPr lang="it-IT" dirty="0" err="1"/>
              <a:t>polarized</a:t>
            </a:r>
            <a:r>
              <a:rPr lang="it-IT" dirty="0"/>
              <a:t> </a:t>
            </a:r>
            <a:r>
              <a:rPr lang="it-IT" dirty="0" err="1"/>
              <a:t>nuclear</a:t>
            </a:r>
            <a:r>
              <a:rPr lang="it-IT" dirty="0"/>
              <a:t> target</a:t>
            </a:r>
          </a:p>
        </p:txBody>
      </p:sp>
      <p:graphicFrame>
        <p:nvGraphicFramePr>
          <p:cNvPr id="15" name="Group 1094">
            <a:extLst>
              <a:ext uri="{FF2B5EF4-FFF2-40B4-BE49-F238E27FC236}">
                <a16:creationId xmlns:a16="http://schemas.microsoft.com/office/drawing/2014/main" id="{4E3CECCD-7555-7FCC-DB6C-7B378D1760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417952"/>
              </p:ext>
            </p:extLst>
          </p:nvPr>
        </p:nvGraphicFramePr>
        <p:xfrm>
          <a:off x="3806486" y="4750268"/>
          <a:ext cx="8401050" cy="2037985"/>
        </p:xfrm>
        <a:graphic>
          <a:graphicData uri="http://schemas.openxmlformats.org/drawingml/2006/table">
            <a:tbl>
              <a:tblPr/>
              <a:tblGrid>
                <a:gridCol w="2101850">
                  <a:extLst>
                    <a:ext uri="{9D8B030D-6E8A-4147-A177-3AD203B41FA5}">
                      <a16:colId xmlns:a16="http://schemas.microsoft.com/office/drawing/2014/main" val="4234723880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3952225902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3934724257"/>
                    </a:ext>
                  </a:extLst>
                </a:gridCol>
                <a:gridCol w="2098675">
                  <a:extLst>
                    <a:ext uri="{9D8B030D-6E8A-4147-A177-3AD203B41FA5}">
                      <a16:colId xmlns:a16="http://schemas.microsoft.com/office/drawing/2014/main" val="3287710105"/>
                    </a:ext>
                  </a:extLst>
                </a:gridCol>
              </a:tblGrid>
              <a:tr h="494935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Target/year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H</a:t>
                      </a:r>
                      <a:r>
                        <a:rPr kumimoji="0" lang="en-US" altLang="it-IT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||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(1997)</a:t>
                      </a: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D</a:t>
                      </a:r>
                      <a:r>
                        <a:rPr kumimoji="0" lang="en-US" altLang="it-IT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||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(2000)</a:t>
                      </a: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H</a:t>
                      </a:r>
                      <a:r>
                        <a:rPr kumimoji="0" lang="en-US" altLang="it-IT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sym typeface="Symbol" pitchFamily="2" charset="2"/>
                        </a:rPr>
                        <a:t>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sym typeface="Symbol" pitchFamily="2" charset="2"/>
                        </a:rPr>
                        <a:t>(2003)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351"/>
                  </a:ext>
                </a:extLst>
              </a:tr>
              <a:tr h="514350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P</a:t>
                      </a:r>
                      <a:r>
                        <a:rPr kumimoji="0" lang="en-US" altLang="it-IT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t</a:t>
                      </a:r>
                      <a:endParaRPr kumimoji="0" lang="it-IT" altLang="it-IT" sz="20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0.851 ± 0.033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0.845 ± 0.028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0.795 ± 0.033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374118"/>
                  </a:ext>
                </a:extLst>
              </a:tr>
              <a:tr h="514350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t(10</a:t>
                      </a:r>
                      <a:r>
                        <a:rPr kumimoji="0" lang="en-US" altLang="it-IT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14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 nucl/cm</a:t>
                      </a:r>
                      <a:r>
                        <a:rPr kumimoji="0" lang="en-US" altLang="it-IT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2</a:t>
                      </a: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)</a:t>
                      </a: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0.7</a:t>
                      </a: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2.1</a:t>
                      </a:r>
                      <a:endParaRPr kumimoji="0" lang="it-IT" alt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1.1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857172"/>
                  </a:ext>
                </a:extLst>
              </a:tr>
              <a:tr h="514350"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FOM (P</a:t>
                      </a:r>
                      <a:r>
                        <a:rPr kumimoji="0" lang="en-US" altLang="it-IT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2</a:t>
                      </a: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t)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0.5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1.5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1pPr>
                      <a:lvl2pPr>
                        <a:defRPr sz="200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2pPr>
                      <a:lvl3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3pPr>
                      <a:lvl4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4pPr>
                      <a:lvl5pPr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it-IT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</a:rPr>
                        <a:t>0.7</a:t>
                      </a:r>
                      <a:endParaRPr kumimoji="0" lang="it-IT" alt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902030302020204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289716"/>
                  </a:ext>
                </a:extLst>
              </a:tr>
            </a:tbl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2E99FE9-7989-1631-0E53-8AD426403F30}"/>
              </a:ext>
            </a:extLst>
          </p:cNvPr>
          <p:cNvSpPr txBox="1"/>
          <p:nvPr/>
        </p:nvSpPr>
        <p:spPr>
          <a:xfrm>
            <a:off x="83050" y="706414"/>
            <a:ext cx="540060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diagnostics</a:t>
            </a:r>
            <a:r>
              <a:rPr lang="it-IT" dirty="0"/>
              <a:t> of the </a:t>
            </a: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polarized</a:t>
            </a:r>
            <a:r>
              <a:rPr lang="it-IT" dirty="0"/>
              <a:t> target are </a:t>
            </a:r>
            <a:r>
              <a:rPr lang="it-IT" dirty="0" err="1"/>
              <a:t>performed</a:t>
            </a:r>
            <a:r>
              <a:rPr lang="it-IT" dirty="0"/>
              <a:t> by the TGA (Target </a:t>
            </a:r>
            <a:r>
              <a:rPr lang="it-IT" dirty="0" err="1"/>
              <a:t>GAs</a:t>
            </a:r>
            <a:r>
              <a:rPr lang="it-IT" dirty="0"/>
              <a:t> Analyzer) and the </a:t>
            </a:r>
            <a:r>
              <a:rPr lang="it-IT" dirty="0" err="1"/>
              <a:t>Breit-Rabi</a:t>
            </a:r>
            <a:r>
              <a:rPr lang="it-IT" dirty="0"/>
              <a:t> </a:t>
            </a:r>
            <a:r>
              <a:rPr lang="it-IT" dirty="0" err="1"/>
              <a:t>Polarimeter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are </a:t>
            </a:r>
            <a:r>
              <a:rPr lang="it-IT" dirty="0" err="1"/>
              <a:t>equipped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with </a:t>
            </a:r>
            <a:r>
              <a:rPr lang="it-IT" dirty="0" err="1"/>
              <a:t>two</a:t>
            </a:r>
            <a:r>
              <a:rPr lang="it-IT" dirty="0"/>
              <a:t> QMA (Quadrupole Mass </a:t>
            </a:r>
            <a:r>
              <a:rPr lang="it-IT" dirty="0" err="1"/>
              <a:t>Analyser</a:t>
            </a:r>
            <a:r>
              <a:rPr lang="it-IT" dirty="0"/>
              <a:t>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E0F1A8-1904-222E-54B2-5418E471A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</a:t>
            </a:fld>
            <a:endParaRPr lang="it-IT" alt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F4A72EE-FDA9-AB00-6A14-4FB002E1E4CF}"/>
              </a:ext>
            </a:extLst>
          </p:cNvPr>
          <p:cNvSpPr txBox="1"/>
          <p:nvPr/>
        </p:nvSpPr>
        <p:spPr>
          <a:xfrm>
            <a:off x="229577" y="5445224"/>
            <a:ext cx="3346143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Impressive  performance of </a:t>
            </a:r>
            <a:r>
              <a:rPr lang="it-IT" dirty="0" err="1"/>
              <a:t>daily</a:t>
            </a:r>
            <a:r>
              <a:rPr lang="it-IT" dirty="0"/>
              <a:t> working system, </a:t>
            </a:r>
            <a:r>
              <a:rPr lang="it-IT" dirty="0" err="1"/>
              <a:t>parassitic</a:t>
            </a:r>
            <a:r>
              <a:rPr lang="it-IT" dirty="0"/>
              <a:t> target, just </a:t>
            </a:r>
            <a:r>
              <a:rPr lang="it-IT" dirty="0" err="1"/>
              <a:t>stopped</a:t>
            </a:r>
            <a:r>
              <a:rPr lang="it-IT" dirty="0"/>
              <a:t> for </a:t>
            </a:r>
            <a:r>
              <a:rPr lang="it-IT" dirty="0" err="1"/>
              <a:t>accelerator</a:t>
            </a:r>
            <a:r>
              <a:rPr lang="it-IT" dirty="0"/>
              <a:t> </a:t>
            </a:r>
            <a:r>
              <a:rPr lang="it-IT" dirty="0" err="1"/>
              <a:t>maintenance</a:t>
            </a:r>
            <a:r>
              <a:rPr lang="it-IT" dirty="0"/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9A97FA8-F175-C335-4A03-6562D77F3A96}"/>
              </a:ext>
            </a:extLst>
          </p:cNvPr>
          <p:cNvSpPr txBox="1"/>
          <p:nvPr/>
        </p:nvSpPr>
        <p:spPr>
          <a:xfrm rot="18930750">
            <a:off x="10331135" y="2356735"/>
            <a:ext cx="646331" cy="369332"/>
          </a:xfrm>
          <a:prstGeom prst="rect">
            <a:avLst/>
          </a:prstGeom>
          <a:solidFill>
            <a:schemeClr val="bg1"/>
          </a:solidFill>
          <a:ln w="444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ABS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19C8B77-0723-C4C0-AA44-40137F5213ED}"/>
              </a:ext>
            </a:extLst>
          </p:cNvPr>
          <p:cNvSpPr txBox="1"/>
          <p:nvPr/>
        </p:nvSpPr>
        <p:spPr>
          <a:xfrm rot="1768799">
            <a:off x="6488458" y="2256790"/>
            <a:ext cx="659155" cy="369332"/>
          </a:xfrm>
          <a:prstGeom prst="rect">
            <a:avLst/>
          </a:prstGeom>
          <a:solidFill>
            <a:schemeClr val="bg1"/>
          </a:solidFill>
          <a:ln w="4445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BRP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55413825-491E-1C6F-694C-97A14147C21F}"/>
              </a:ext>
            </a:extLst>
          </p:cNvPr>
          <p:cNvSpPr/>
          <p:nvPr/>
        </p:nvSpPr>
        <p:spPr>
          <a:xfrm>
            <a:off x="4295800" y="3501986"/>
            <a:ext cx="453861" cy="287054"/>
          </a:xfrm>
          <a:prstGeom prst="rect">
            <a:avLst/>
          </a:prstGeom>
          <a:noFill/>
          <a:ln w="4445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D78C73D-3CC2-6C48-94FA-950B52E17A05}"/>
              </a:ext>
            </a:extLst>
          </p:cNvPr>
          <p:cNvSpPr/>
          <p:nvPr/>
        </p:nvSpPr>
        <p:spPr>
          <a:xfrm>
            <a:off x="767408" y="3573016"/>
            <a:ext cx="453861" cy="28705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C696293-A06A-5443-96A2-6D3946C6972A}"/>
              </a:ext>
            </a:extLst>
          </p:cNvPr>
          <p:cNvCxnSpPr>
            <a:cxnSpLocks/>
          </p:cNvCxnSpPr>
          <p:nvPr/>
        </p:nvCxnSpPr>
        <p:spPr>
          <a:xfrm flipH="1" flipV="1">
            <a:off x="8760296" y="3789040"/>
            <a:ext cx="216024" cy="93102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F23E633-25EE-AD44-F55F-59E4DA8AF6B2}"/>
              </a:ext>
            </a:extLst>
          </p:cNvPr>
          <p:cNvSpPr txBox="1"/>
          <p:nvPr/>
        </p:nvSpPr>
        <p:spPr>
          <a:xfrm>
            <a:off x="9000675" y="4245271"/>
            <a:ext cx="2329484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Lucida Calligraphy" panose="03010101010101010101" pitchFamily="66" charset="77"/>
              </a:rPr>
              <a:t>HERA </a:t>
            </a:r>
            <a:r>
              <a:rPr lang="it-IT" sz="24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Beam</a:t>
            </a:r>
            <a:endParaRPr lang="it-IT" sz="2400" dirty="0">
              <a:solidFill>
                <a:srgbClr val="FF0000"/>
              </a:solidFill>
              <a:latin typeface="Lucida Calligraphy" panose="03010101010101010101" pitchFamily="66" charset="77"/>
            </a:endParaRP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C8DE063-3CE7-E911-D200-15A608A172CA}"/>
              </a:ext>
            </a:extLst>
          </p:cNvPr>
          <p:cNvCxnSpPr>
            <a:cxnSpLocks/>
          </p:cNvCxnSpPr>
          <p:nvPr/>
        </p:nvCxnSpPr>
        <p:spPr>
          <a:xfrm>
            <a:off x="2684192" y="4245271"/>
            <a:ext cx="0" cy="839914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7A65D94-6241-C342-7B1F-57A16CFB1A22}"/>
              </a:ext>
            </a:extLst>
          </p:cNvPr>
          <p:cNvSpPr txBox="1"/>
          <p:nvPr/>
        </p:nvSpPr>
        <p:spPr>
          <a:xfrm>
            <a:off x="154488" y="4839543"/>
            <a:ext cx="2329484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Lucida Calligraphy" panose="03010101010101010101" pitchFamily="66" charset="77"/>
              </a:rPr>
              <a:t>HERA </a:t>
            </a:r>
            <a:r>
              <a:rPr lang="it-IT" sz="2400" dirty="0" err="1">
                <a:solidFill>
                  <a:srgbClr val="FF0000"/>
                </a:solidFill>
                <a:latin typeface="Lucida Calligraphy" panose="03010101010101010101" pitchFamily="66" charset="77"/>
              </a:rPr>
              <a:t>Beam</a:t>
            </a:r>
            <a:endParaRPr lang="it-IT" sz="2400" dirty="0">
              <a:solidFill>
                <a:srgbClr val="FF0000"/>
              </a:solidFill>
              <a:latin typeface="Lucida Calligraphy" panose="03010101010101010101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956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7E1E46-740F-5B11-4639-2D8D8480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44624"/>
            <a:ext cx="11319048" cy="562074"/>
          </a:xfrm>
        </p:spPr>
        <p:txBody>
          <a:bodyPr/>
          <a:lstStyle/>
          <a:p>
            <a:r>
              <a:rPr lang="it-IT" dirty="0" err="1"/>
              <a:t>Schemes</a:t>
            </a:r>
            <a:r>
              <a:rPr lang="it-IT" dirty="0"/>
              <a:t> of data </a:t>
            </a:r>
            <a:r>
              <a:rPr lang="it-IT" dirty="0" err="1"/>
              <a:t>acquisition</a:t>
            </a:r>
            <a:r>
              <a:rPr lang="it-IT" dirty="0"/>
              <a:t> and </a:t>
            </a:r>
            <a:r>
              <a:rPr lang="it-IT" dirty="0" err="1"/>
              <a:t>signal</a:t>
            </a:r>
            <a:r>
              <a:rPr lang="it-IT" dirty="0"/>
              <a:t> processing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12C663-F2A9-6184-7F20-F184FD58E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606698"/>
            <a:ext cx="10972800" cy="6120680"/>
          </a:xfrm>
        </p:spPr>
        <p:txBody>
          <a:bodyPr/>
          <a:lstStyle/>
          <a:p>
            <a:pPr marL="0" indent="0">
              <a:buNone/>
            </a:pPr>
            <a:r>
              <a:rPr lang="it-IT" sz="2800" dirty="0">
                <a:solidFill>
                  <a:srgbClr val="0432FF"/>
                </a:solidFill>
              </a:rPr>
              <a:t>Two</a:t>
            </a:r>
            <a:r>
              <a:rPr lang="it-IT" sz="2800" dirty="0"/>
              <a:t> </a:t>
            </a:r>
            <a:r>
              <a:rPr lang="it-IT" sz="2800" dirty="0" err="1"/>
              <a:t>types</a:t>
            </a:r>
            <a:r>
              <a:rPr lang="it-IT" sz="2800" dirty="0"/>
              <a:t> of </a:t>
            </a:r>
            <a:r>
              <a:rPr lang="it-IT" sz="2800" dirty="0" err="1">
                <a:solidFill>
                  <a:srgbClr val="0432FF"/>
                </a:solidFill>
              </a:rPr>
              <a:t>signals</a:t>
            </a:r>
            <a:r>
              <a:rPr lang="it-IT" sz="2800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one system </a:t>
            </a:r>
            <a:r>
              <a:rPr lang="it-IT" sz="2800" dirty="0" err="1"/>
              <a:t>which</a:t>
            </a:r>
            <a:r>
              <a:rPr lang="it-IT" sz="2800" dirty="0"/>
              <a:t> </a:t>
            </a:r>
            <a:r>
              <a:rPr lang="it-IT" sz="2800" dirty="0" err="1"/>
              <a:t>acquires</a:t>
            </a:r>
            <a:r>
              <a:rPr lang="it-IT" sz="2800" dirty="0"/>
              <a:t> </a:t>
            </a:r>
            <a:r>
              <a:rPr lang="it-IT" sz="2800" dirty="0">
                <a:solidFill>
                  <a:srgbClr val="FF0000"/>
                </a:solidFill>
              </a:rPr>
              <a:t>QMA </a:t>
            </a:r>
            <a:r>
              <a:rPr lang="it-IT" sz="2800" dirty="0" err="1">
                <a:solidFill>
                  <a:srgbClr val="FF0000"/>
                </a:solidFill>
              </a:rPr>
              <a:t>pulses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/>
              <a:t>with fast counter (</a:t>
            </a:r>
            <a:r>
              <a:rPr lang="it-IT" sz="2800" dirty="0">
                <a:solidFill>
                  <a:srgbClr val="FF0000"/>
                </a:solidFill>
              </a:rPr>
              <a:t>DAQ</a:t>
            </a:r>
            <a:r>
              <a:rPr lang="it-IT" sz="2800" dirty="0"/>
              <a:t>), and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/>
              <a:t>a second system </a:t>
            </a:r>
            <a:r>
              <a:rPr lang="it-IT" sz="2800" dirty="0" err="1"/>
              <a:t>which</a:t>
            </a:r>
            <a:r>
              <a:rPr lang="it-IT" sz="2800" dirty="0"/>
              <a:t> </a:t>
            </a:r>
            <a:r>
              <a:rPr lang="it-IT" sz="2800" dirty="0" err="1"/>
              <a:t>records</a:t>
            </a:r>
            <a:r>
              <a:rPr lang="it-IT" sz="2800" dirty="0"/>
              <a:t> </a:t>
            </a:r>
            <a:r>
              <a:rPr lang="it-IT" sz="2800" dirty="0" err="1"/>
              <a:t>analog</a:t>
            </a:r>
            <a:r>
              <a:rPr lang="it-IT" sz="2800" dirty="0"/>
              <a:t> </a:t>
            </a:r>
            <a:r>
              <a:rPr lang="it-IT" sz="2800" dirty="0" err="1"/>
              <a:t>voltages</a:t>
            </a:r>
            <a:r>
              <a:rPr lang="it-IT" sz="2800" dirty="0"/>
              <a:t> with an </a:t>
            </a:r>
            <a:r>
              <a:rPr lang="it-IT" sz="2800" dirty="0" err="1"/>
              <a:t>Analog</a:t>
            </a:r>
            <a:r>
              <a:rPr lang="it-IT" sz="2800" dirty="0"/>
              <a:t> to Digital Converter (ADC) (</a:t>
            </a:r>
            <a:r>
              <a:rPr lang="it-IT" sz="2800" dirty="0">
                <a:solidFill>
                  <a:srgbClr val="0432FF"/>
                </a:solidFill>
              </a:rPr>
              <a:t>SLOW</a:t>
            </a:r>
            <a:r>
              <a:rPr lang="it-IT" sz="2800" dirty="0"/>
              <a:t> control).</a:t>
            </a:r>
          </a:p>
          <a:p>
            <a:pPr marL="0" indent="0">
              <a:buNone/>
            </a:pPr>
            <a:r>
              <a:rPr lang="it-IT" sz="2800" dirty="0"/>
              <a:t>The </a:t>
            </a:r>
            <a:r>
              <a:rPr lang="it-IT" sz="2800" dirty="0">
                <a:solidFill>
                  <a:srgbClr val="FF0000"/>
                </a:solidFill>
              </a:rPr>
              <a:t>DAQ</a:t>
            </a:r>
            <a:r>
              <a:rPr lang="it-IT" sz="2800" dirty="0"/>
              <a:t> and the </a:t>
            </a:r>
            <a:r>
              <a:rPr lang="it-IT" sz="2800" dirty="0">
                <a:solidFill>
                  <a:srgbClr val="0432FF"/>
                </a:solidFill>
              </a:rPr>
              <a:t>SLOW</a:t>
            </a:r>
            <a:r>
              <a:rPr lang="it-IT" sz="2800" dirty="0"/>
              <a:t> control software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programmed</a:t>
            </a:r>
            <a:r>
              <a:rPr lang="it-IT" sz="2800" dirty="0"/>
              <a:t> with the </a:t>
            </a:r>
            <a:r>
              <a:rPr lang="it-IT" sz="2800" dirty="0" err="1"/>
              <a:t>programs</a:t>
            </a:r>
            <a:r>
              <a:rPr lang="it-IT" sz="2800" dirty="0"/>
              <a:t> of the package </a:t>
            </a:r>
            <a:r>
              <a:rPr lang="it-IT" sz="2800" dirty="0" err="1"/>
              <a:t>Labview</a:t>
            </a:r>
            <a:r>
              <a:rPr lang="it-IT" sz="2800" dirty="0"/>
              <a:t> running on a standard personal computer.</a:t>
            </a:r>
          </a:p>
          <a:p>
            <a:pPr marL="0" indent="0">
              <a:buNone/>
            </a:pPr>
            <a:r>
              <a:rPr lang="it-IT" sz="2800" dirty="0" err="1">
                <a:solidFill>
                  <a:srgbClr val="FF0000"/>
                </a:solidFill>
              </a:rPr>
              <a:t>QMAs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pulses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/>
              <a:t>are </a:t>
            </a:r>
            <a:r>
              <a:rPr lang="it-IT" sz="2800" dirty="0" err="1"/>
              <a:t>amplified</a:t>
            </a:r>
            <a:r>
              <a:rPr lang="it-IT" sz="2800" dirty="0"/>
              <a:t> by fast </a:t>
            </a:r>
            <a:r>
              <a:rPr lang="it-IT" sz="2800" dirty="0" err="1"/>
              <a:t>amplifier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1 m from </a:t>
            </a:r>
            <a:r>
              <a:rPr lang="it-IT" sz="2800" dirty="0" err="1"/>
              <a:t>QMAs</a:t>
            </a:r>
            <a:r>
              <a:rPr lang="it-IT" sz="2800" dirty="0"/>
              <a:t>. </a:t>
            </a:r>
          </a:p>
          <a:p>
            <a:pPr marL="0" indent="0">
              <a:buNone/>
            </a:pPr>
            <a:r>
              <a:rPr lang="it-IT" sz="2800" dirty="0"/>
              <a:t>The </a:t>
            </a:r>
            <a:r>
              <a:rPr lang="it-IT" sz="2800" dirty="0" err="1"/>
              <a:t>amplifier</a:t>
            </a:r>
            <a:r>
              <a:rPr lang="it-IT" sz="2800" dirty="0"/>
              <a:t> </a:t>
            </a:r>
            <a:r>
              <a:rPr lang="it-IT" sz="2800" dirty="0" err="1"/>
              <a:t>pulses</a:t>
            </a:r>
            <a:r>
              <a:rPr lang="it-IT" sz="2800" dirty="0"/>
              <a:t> are </a:t>
            </a:r>
            <a:r>
              <a:rPr lang="it-IT" sz="2800" dirty="0" err="1"/>
              <a:t>discriminated</a:t>
            </a:r>
            <a:r>
              <a:rPr lang="it-IT" sz="2800" dirty="0"/>
              <a:t> and  </a:t>
            </a:r>
            <a:r>
              <a:rPr lang="it-IT" sz="2800" dirty="0" err="1"/>
              <a:t>converted</a:t>
            </a:r>
            <a:r>
              <a:rPr lang="it-IT" sz="2800" dirty="0"/>
              <a:t> </a:t>
            </a:r>
            <a:r>
              <a:rPr lang="it-IT" sz="2800" dirty="0" err="1"/>
              <a:t>into</a:t>
            </a:r>
            <a:r>
              <a:rPr lang="it-IT" sz="2800" dirty="0"/>
              <a:t> NIM </a:t>
            </a:r>
            <a:r>
              <a:rPr lang="it-IT" sz="2800" dirty="0" err="1"/>
              <a:t>pulses</a:t>
            </a:r>
            <a:r>
              <a:rPr lang="it-IT" sz="2800" dirty="0"/>
              <a:t>,  </a:t>
            </a:r>
            <a:r>
              <a:rPr lang="it-IT" sz="2800" dirty="0" err="1"/>
              <a:t>sent</a:t>
            </a:r>
            <a:r>
              <a:rPr lang="it-IT" sz="2800" dirty="0"/>
              <a:t> to a </a:t>
            </a:r>
            <a:r>
              <a:rPr lang="it-IT" sz="2800" dirty="0" err="1"/>
              <a:t>shielded</a:t>
            </a:r>
            <a:r>
              <a:rPr lang="it-IT" sz="2800" dirty="0"/>
              <a:t> </a:t>
            </a:r>
            <a:r>
              <a:rPr lang="it-IT" sz="2800" dirty="0" err="1"/>
              <a:t>connector</a:t>
            </a:r>
            <a:r>
              <a:rPr lang="it-IT" sz="2800" dirty="0"/>
              <a:t> </a:t>
            </a:r>
            <a:r>
              <a:rPr lang="it-IT" sz="2800" dirty="0" err="1"/>
              <a:t>block</a:t>
            </a:r>
            <a:r>
              <a:rPr lang="it-IT" sz="2800" dirty="0"/>
              <a:t> (NI SC-68) an </a:t>
            </a:r>
            <a:r>
              <a:rPr lang="it-IT" sz="2800" dirty="0" err="1"/>
              <a:t>acquired</a:t>
            </a:r>
            <a:r>
              <a:rPr lang="it-IT" sz="2800" dirty="0"/>
              <a:t> by a 32-Bit counter card (NI PCI-6602).</a:t>
            </a:r>
          </a:p>
          <a:p>
            <a:pPr marL="0" indent="0">
              <a:buNone/>
            </a:pPr>
            <a:r>
              <a:rPr lang="it-IT" sz="2800" dirty="0"/>
              <a:t>The setup </a:t>
            </a:r>
            <a:r>
              <a:rPr lang="it-IT" sz="2800" dirty="0" err="1"/>
              <a:t>enables</a:t>
            </a:r>
            <a:r>
              <a:rPr lang="it-IT" sz="2800" dirty="0"/>
              <a:t> </a:t>
            </a:r>
            <a:r>
              <a:rPr lang="it-IT" sz="2800" dirty="0" err="1"/>
              <a:t>pulses</a:t>
            </a:r>
            <a:r>
              <a:rPr lang="it-IT" sz="2800" dirty="0"/>
              <a:t> </a:t>
            </a:r>
            <a:r>
              <a:rPr lang="it-IT" sz="2800" dirty="0" err="1"/>
              <a:t>counting</a:t>
            </a:r>
            <a:r>
              <a:rPr lang="it-IT" sz="2800" dirty="0"/>
              <a:t> for </a:t>
            </a:r>
            <a:r>
              <a:rPr lang="it-IT" sz="2800" dirty="0" err="1"/>
              <a:t>both</a:t>
            </a:r>
            <a:r>
              <a:rPr lang="it-IT" sz="2800" dirty="0"/>
              <a:t> </a:t>
            </a:r>
            <a:r>
              <a:rPr lang="it-IT" sz="2800" dirty="0" err="1"/>
              <a:t>QMAs</a:t>
            </a:r>
            <a:r>
              <a:rPr lang="it-IT" sz="2800" dirty="0"/>
              <a:t> up to one MHz.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49F548-9DFB-28E5-345C-4CBA81616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30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910203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CAE91866-921C-8CBE-89A9-8F0A04FD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3310771"/>
            <a:ext cx="6735180" cy="344053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87E1E46-740F-5B11-4639-2D8D8480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860" y="20007"/>
            <a:ext cx="4118248" cy="562074"/>
          </a:xfrm>
        </p:spPr>
        <p:txBody>
          <a:bodyPr/>
          <a:lstStyle/>
          <a:p>
            <a:r>
              <a:rPr lang="it-IT" dirty="0" err="1"/>
              <a:t>Scheme</a:t>
            </a:r>
            <a:r>
              <a:rPr lang="it-IT" dirty="0"/>
              <a:t> of DAQ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49F548-9DFB-28E5-345C-4CBA81616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31</a:t>
            </a:fld>
            <a:endParaRPr lang="it-IT" alt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A3AA959-5551-2A37-A8E2-A72B1EC9D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0"/>
            <a:ext cx="7772400" cy="330308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B59367EF-45B1-6C17-9FA4-4984CB848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3310771"/>
            <a:ext cx="4390431" cy="344053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C8EC5CC-C4C3-DD0F-AB43-286E3CDE8F40}"/>
              </a:ext>
            </a:extLst>
          </p:cNvPr>
          <p:cNvSpPr txBox="1">
            <a:spLocks/>
          </p:cNvSpPr>
          <p:nvPr/>
        </p:nvSpPr>
        <p:spPr bwMode="auto">
          <a:xfrm>
            <a:off x="8064860" y="723335"/>
            <a:ext cx="4118248" cy="2520280"/>
          </a:xfrm>
          <a:prstGeom prst="rect">
            <a:avLst/>
          </a:prstGeom>
          <a:solidFill>
            <a:srgbClr val="FFFF0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/>
              <a:t>On TGA</a:t>
            </a:r>
          </a:p>
          <a:p>
            <a:r>
              <a:rPr lang="it-IT" dirty="0"/>
              <a:t>On M</a:t>
            </a:r>
            <a:r>
              <a:rPr lang="it-IT" baseline="-25000" dirty="0"/>
              <a:t>1</a:t>
            </a:r>
            <a:r>
              <a:rPr lang="it-IT" dirty="0"/>
              <a:t> 100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averaged</a:t>
            </a:r>
            <a:r>
              <a:rPr lang="it-IT" dirty="0"/>
              <a:t>,</a:t>
            </a:r>
          </a:p>
          <a:p>
            <a:r>
              <a:rPr lang="it-IT" dirty="0"/>
              <a:t>On M2 </a:t>
            </a:r>
            <a:r>
              <a:rPr lang="it-IT" dirty="0" err="1"/>
              <a:t>Average</a:t>
            </a:r>
            <a:r>
              <a:rPr lang="it-IT" dirty="0"/>
              <a:t> on 300 </a:t>
            </a:r>
            <a:r>
              <a:rPr lang="it-IT" dirty="0" err="1"/>
              <a:t>Cycles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9238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9B92DA-BB1A-27B0-5BF6-12DA9F553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72315"/>
            <a:ext cx="11463064" cy="562074"/>
          </a:xfrm>
        </p:spPr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uses</a:t>
            </a:r>
            <a:r>
              <a:rPr lang="it-IT" dirty="0"/>
              <a:t> of the QMA in TGA and BRP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7F7E98-62F5-F47D-6841-43099758F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548679"/>
            <a:ext cx="12039128" cy="6237005"/>
          </a:xfrm>
        </p:spPr>
        <p:txBody>
          <a:bodyPr/>
          <a:lstStyle/>
          <a:p>
            <a:pPr marL="0" indent="0">
              <a:buNone/>
            </a:pPr>
            <a:r>
              <a:rPr lang="it-IT" sz="2800" dirty="0"/>
              <a:t>The </a:t>
            </a:r>
            <a:r>
              <a:rPr lang="it-IT" sz="2800" dirty="0" err="1"/>
              <a:t>QMAs</a:t>
            </a:r>
            <a:r>
              <a:rPr lang="it-IT" sz="2800" dirty="0"/>
              <a:t> </a:t>
            </a:r>
            <a:r>
              <a:rPr lang="it-IT" sz="2800" dirty="0" err="1"/>
              <a:t>installed</a:t>
            </a:r>
            <a:r>
              <a:rPr lang="it-IT" sz="2800" dirty="0"/>
              <a:t> in the TGA </a:t>
            </a:r>
            <a:r>
              <a:rPr lang="it-IT" sz="2800" dirty="0" err="1"/>
              <a:t>chamber</a:t>
            </a:r>
            <a:r>
              <a:rPr lang="it-IT" sz="2800" dirty="0"/>
              <a:t> and the BRP </a:t>
            </a:r>
            <a:r>
              <a:rPr lang="it-IT" sz="2800" dirty="0" err="1"/>
              <a:t>chamber</a:t>
            </a:r>
            <a:r>
              <a:rPr lang="it-IT" sz="2800" dirty="0"/>
              <a:t>  are </a:t>
            </a:r>
            <a:r>
              <a:rPr lang="it-IT" sz="2800" dirty="0" err="1"/>
              <a:t>used</a:t>
            </a:r>
            <a:r>
              <a:rPr lang="it-IT" sz="2800" dirty="0"/>
              <a:t> in </a:t>
            </a:r>
            <a:r>
              <a:rPr lang="it-IT" sz="2800" dirty="0" err="1"/>
              <a:t>different</a:t>
            </a:r>
            <a:r>
              <a:rPr lang="it-IT" sz="2800" dirty="0"/>
              <a:t> mode of </a:t>
            </a:r>
            <a:r>
              <a:rPr lang="it-IT" sz="2800" dirty="0" err="1"/>
              <a:t>operation</a:t>
            </a:r>
            <a:r>
              <a:rPr lang="it-IT" sz="2800" dirty="0"/>
              <a:t>, </a:t>
            </a:r>
            <a:r>
              <a:rPr lang="it-IT" sz="2800" dirty="0" err="1"/>
              <a:t>let’s</a:t>
            </a:r>
            <a:r>
              <a:rPr lang="it-IT" sz="2800" dirty="0"/>
              <a:t> </a:t>
            </a:r>
            <a:r>
              <a:rPr lang="it-IT" sz="2800" dirty="0" err="1"/>
              <a:t>distinguish</a:t>
            </a:r>
            <a:r>
              <a:rPr lang="it-IT" sz="2800" dirty="0"/>
              <a:t> in 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0432FF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CONTINOUS MODE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dirty="0">
                <a:solidFill>
                  <a:srgbClr val="0432FF"/>
                </a:solidFill>
              </a:rPr>
              <a:t>monitor vacuum and procedure of </a:t>
            </a:r>
            <a:r>
              <a:rPr lang="it-IT" sz="2400" dirty="0" err="1">
                <a:solidFill>
                  <a:srgbClr val="0432FF"/>
                </a:solidFill>
              </a:rPr>
              <a:t>its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preparation</a:t>
            </a:r>
            <a:r>
              <a:rPr lang="it-IT" sz="2400" dirty="0">
                <a:solidFill>
                  <a:srgbClr val="0432FF"/>
                </a:solidFill>
              </a:rPr>
              <a:t> and </a:t>
            </a:r>
            <a:r>
              <a:rPr lang="it-IT" sz="2400" dirty="0" err="1">
                <a:solidFill>
                  <a:srgbClr val="0432FF"/>
                </a:solidFill>
              </a:rPr>
              <a:t>improvements</a:t>
            </a:r>
            <a:r>
              <a:rPr lang="it-IT" sz="2400" dirty="0">
                <a:solidFill>
                  <a:srgbClr val="0432FF"/>
                </a:solidFill>
              </a:rPr>
              <a:t>, </a:t>
            </a:r>
            <a:r>
              <a:rPr lang="it-IT" sz="2400" dirty="0" err="1">
                <a:solidFill>
                  <a:srgbClr val="0432FF"/>
                </a:solidFill>
              </a:rPr>
              <a:t>then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confirm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other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kind</a:t>
            </a:r>
            <a:r>
              <a:rPr lang="it-IT" sz="2400" dirty="0">
                <a:solidFill>
                  <a:srgbClr val="0432FF"/>
                </a:solidFill>
              </a:rPr>
              <a:t> of </a:t>
            </a:r>
            <a:r>
              <a:rPr lang="it-IT" sz="2400" dirty="0" err="1">
                <a:solidFill>
                  <a:srgbClr val="0432FF"/>
                </a:solidFill>
              </a:rPr>
              <a:t>pumping</a:t>
            </a:r>
            <a:r>
              <a:rPr lang="it-IT" sz="2400" dirty="0">
                <a:solidFill>
                  <a:srgbClr val="0432FF"/>
                </a:solidFill>
              </a:rPr>
              <a:t>,  for </a:t>
            </a:r>
            <a:r>
              <a:rPr lang="it-IT" sz="2400" dirty="0" err="1">
                <a:solidFill>
                  <a:srgbClr val="0432FF"/>
                </a:solidFill>
              </a:rPr>
              <a:t>istance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adding</a:t>
            </a:r>
            <a:r>
              <a:rPr lang="it-IT" sz="2400" dirty="0">
                <a:solidFill>
                  <a:srgbClr val="0432FF"/>
                </a:solidFill>
              </a:rPr>
              <a:t> NEG pumps in </a:t>
            </a:r>
            <a:r>
              <a:rPr lang="it-IT" sz="2400" dirty="0" err="1">
                <a:solidFill>
                  <a:srgbClr val="0432FF"/>
                </a:solidFill>
              </a:rPr>
              <a:t>both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chambers</a:t>
            </a:r>
            <a:r>
              <a:rPr lang="it-IT" sz="2400" dirty="0">
                <a:solidFill>
                  <a:srgbClr val="0432FF"/>
                </a:solidFill>
              </a:rPr>
              <a:t>, </a:t>
            </a:r>
            <a:r>
              <a:rPr lang="it-IT" sz="2400" dirty="0" err="1">
                <a:solidFill>
                  <a:srgbClr val="0432FF"/>
                </a:solidFill>
              </a:rPr>
              <a:t>observing</a:t>
            </a:r>
            <a:r>
              <a:rPr lang="it-IT" sz="2400" dirty="0">
                <a:solidFill>
                  <a:srgbClr val="0432FF"/>
                </a:solidFill>
              </a:rPr>
              <a:t> the </a:t>
            </a:r>
            <a:r>
              <a:rPr lang="it-IT" sz="2400" dirty="0" err="1">
                <a:solidFill>
                  <a:srgbClr val="0432FF"/>
                </a:solidFill>
              </a:rPr>
              <a:t>proper</a:t>
            </a:r>
            <a:r>
              <a:rPr lang="it-IT" sz="2400" dirty="0">
                <a:solidFill>
                  <a:srgbClr val="0432FF"/>
                </a:solidFill>
              </a:rPr>
              <a:t> setting of </a:t>
            </a:r>
            <a:r>
              <a:rPr lang="it-IT" sz="2400" dirty="0" err="1">
                <a:solidFill>
                  <a:srgbClr val="0432FF"/>
                </a:solidFill>
              </a:rPr>
              <a:t>pumping</a:t>
            </a:r>
            <a:r>
              <a:rPr lang="it-IT" sz="2400" dirty="0">
                <a:solidFill>
                  <a:srgbClr val="0432FF"/>
                </a:solidFill>
              </a:rPr>
              <a:t>, in </a:t>
            </a:r>
            <a:r>
              <a:rPr lang="it-IT" sz="2400" dirty="0" err="1">
                <a:solidFill>
                  <a:srgbClr val="0432FF"/>
                </a:solidFill>
              </a:rPr>
              <a:t>order</a:t>
            </a:r>
            <a:r>
              <a:rPr lang="it-IT" sz="2400" dirty="0">
                <a:solidFill>
                  <a:srgbClr val="0432FF"/>
                </a:solidFill>
              </a:rPr>
              <a:t> to </a:t>
            </a:r>
            <a:r>
              <a:rPr lang="it-IT" sz="2400" dirty="0" err="1">
                <a:solidFill>
                  <a:srgbClr val="0432FF"/>
                </a:solidFill>
              </a:rPr>
              <a:t>avoid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  <a:r>
              <a:rPr lang="it-IT" sz="2400" dirty="0" err="1">
                <a:solidFill>
                  <a:srgbClr val="0432FF"/>
                </a:solidFill>
              </a:rPr>
              <a:t>backstreaming</a:t>
            </a:r>
            <a:r>
              <a:rPr lang="it-IT" sz="2400" dirty="0"/>
              <a:t>.</a:t>
            </a:r>
          </a:p>
          <a:p>
            <a:pPr marL="0" indent="0">
              <a:buNone/>
            </a:pPr>
            <a:r>
              <a:rPr lang="it-IT" sz="2800" dirty="0">
                <a:solidFill>
                  <a:srgbClr val="FF0000"/>
                </a:solidFill>
                <a:highlight>
                  <a:srgbClr val="73FEFF"/>
                </a:highlight>
                <a:latin typeface="Lucida Calligraphy" panose="03010101010101010101" pitchFamily="66" charset="77"/>
              </a:rPr>
              <a:t>CHOPPED MODE </a:t>
            </a:r>
            <a:r>
              <a:rPr lang="it-IT" sz="2800" dirty="0" err="1">
                <a:solidFill>
                  <a:srgbClr val="FF0000"/>
                </a:solidFill>
              </a:rPr>
              <a:t>peculiar</a:t>
            </a:r>
            <a:r>
              <a:rPr lang="it-IT" sz="2800" dirty="0">
                <a:solidFill>
                  <a:srgbClr val="FF0000"/>
                </a:solidFill>
              </a:rPr>
              <a:t> for tuning and monitoring </a:t>
            </a:r>
            <a:r>
              <a:rPr lang="it-IT" sz="2800" dirty="0" err="1">
                <a:solidFill>
                  <a:srgbClr val="FF0000"/>
                </a:solidFill>
              </a:rPr>
              <a:t>atomic</a:t>
            </a:r>
            <a:r>
              <a:rPr lang="it-IT" sz="2800" dirty="0">
                <a:solidFill>
                  <a:srgbClr val="FF0000"/>
                </a:solidFill>
              </a:rPr>
              <a:t> </a:t>
            </a:r>
            <a:r>
              <a:rPr lang="it-IT" sz="2800" dirty="0" err="1">
                <a:solidFill>
                  <a:srgbClr val="FF0000"/>
                </a:solidFill>
              </a:rPr>
              <a:t>beams</a:t>
            </a:r>
            <a:endParaRPr lang="it-IT" sz="2800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it-IT" sz="2400" dirty="0" err="1">
                <a:solidFill>
                  <a:srgbClr val="FF0000"/>
                </a:solidFill>
              </a:rPr>
              <a:t>Tune</a:t>
            </a:r>
            <a:r>
              <a:rPr lang="it-IT" sz="2400" dirty="0">
                <a:solidFill>
                  <a:srgbClr val="FF0000"/>
                </a:solidFill>
              </a:rPr>
              <a:t> the </a:t>
            </a:r>
            <a:r>
              <a:rPr lang="it-IT" sz="2400" dirty="0" err="1">
                <a:solidFill>
                  <a:srgbClr val="FF0000"/>
                </a:solidFill>
              </a:rPr>
              <a:t>atomic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beam</a:t>
            </a:r>
            <a:r>
              <a:rPr lang="it-IT" sz="2400" dirty="0">
                <a:solidFill>
                  <a:srgbClr val="FF0000"/>
                </a:solidFill>
              </a:rPr>
              <a:t> source, 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dirty="0" err="1">
                <a:solidFill>
                  <a:srgbClr val="FF0000"/>
                </a:solidFill>
              </a:rPr>
              <a:t>Tune</a:t>
            </a:r>
            <a:r>
              <a:rPr lang="it-IT" sz="2400" dirty="0">
                <a:solidFill>
                  <a:srgbClr val="FF0000"/>
                </a:solidFill>
              </a:rPr>
              <a:t> the </a:t>
            </a:r>
            <a:r>
              <a:rPr lang="it-IT" sz="2400" dirty="0" err="1">
                <a:solidFill>
                  <a:srgbClr val="FF0000"/>
                </a:solidFill>
              </a:rPr>
              <a:t>Breit-Rabi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r>
              <a:rPr lang="it-IT" sz="2400" dirty="0" err="1">
                <a:solidFill>
                  <a:srgbClr val="FF0000"/>
                </a:solidFill>
              </a:rPr>
              <a:t>Polarimeter</a:t>
            </a:r>
            <a:endParaRPr lang="it-IT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800" dirty="0">
                <a:solidFill>
                  <a:srgbClr val="7030A0"/>
                </a:solidFill>
              </a:rPr>
              <a:t>and more </a:t>
            </a:r>
            <a:r>
              <a:rPr lang="it-IT" sz="2800" dirty="0" err="1">
                <a:solidFill>
                  <a:srgbClr val="7030A0"/>
                </a:solidFill>
              </a:rPr>
              <a:t>sofisticated</a:t>
            </a:r>
            <a:r>
              <a:rPr lang="it-IT" sz="2800" dirty="0">
                <a:solidFill>
                  <a:srgbClr val="7030A0"/>
                </a:solidFill>
              </a:rPr>
              <a:t> 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dirty="0" err="1">
                <a:solidFill>
                  <a:srgbClr val="7030A0"/>
                </a:solidFill>
              </a:rPr>
              <a:t>counts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atoms</a:t>
            </a:r>
            <a:r>
              <a:rPr lang="it-IT" sz="2400" dirty="0">
                <a:solidFill>
                  <a:srgbClr val="7030A0"/>
                </a:solidFill>
              </a:rPr>
              <a:t> and </a:t>
            </a:r>
            <a:r>
              <a:rPr lang="it-IT" sz="2400" dirty="0" err="1">
                <a:solidFill>
                  <a:srgbClr val="7030A0"/>
                </a:solidFill>
              </a:rPr>
              <a:t>molecules</a:t>
            </a:r>
            <a:r>
              <a:rPr lang="it-IT" sz="2400" dirty="0">
                <a:solidFill>
                  <a:srgbClr val="7030A0"/>
                </a:solidFill>
              </a:rPr>
              <a:t> coming from the </a:t>
            </a:r>
            <a:r>
              <a:rPr lang="it-IT" sz="2400" dirty="0" err="1">
                <a:solidFill>
                  <a:srgbClr val="7030A0"/>
                </a:solidFill>
              </a:rPr>
              <a:t>cell</a:t>
            </a:r>
            <a:r>
              <a:rPr lang="it-IT" sz="2400" dirty="0">
                <a:solidFill>
                  <a:srgbClr val="7030A0"/>
                </a:solidFill>
              </a:rPr>
              <a:t> in a </a:t>
            </a:r>
            <a:r>
              <a:rPr lang="it-IT" sz="2400" dirty="0" err="1">
                <a:solidFill>
                  <a:srgbClr val="7030A0"/>
                </a:solidFill>
              </a:rPr>
              <a:t>sampled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beam</a:t>
            </a:r>
            <a:r>
              <a:rPr lang="it-IT" sz="2400" dirty="0">
                <a:solidFill>
                  <a:srgbClr val="7030A0"/>
                </a:solidFill>
              </a:rPr>
              <a:t>, </a:t>
            </a:r>
          </a:p>
          <a:p>
            <a:pPr lvl="1">
              <a:buFont typeface="Wingdings" pitchFamily="2" charset="2"/>
              <a:buChar char="Ø"/>
            </a:pPr>
            <a:r>
              <a:rPr lang="it-IT" sz="2400" dirty="0">
                <a:solidFill>
                  <a:srgbClr val="7030A0"/>
                </a:solidFill>
              </a:rPr>
              <a:t>determine the relative </a:t>
            </a:r>
            <a:r>
              <a:rPr lang="it-IT" sz="2400" dirty="0" err="1">
                <a:solidFill>
                  <a:srgbClr val="7030A0"/>
                </a:solidFill>
              </a:rPr>
              <a:t>population</a:t>
            </a:r>
            <a:r>
              <a:rPr lang="it-IT" sz="2400" dirty="0">
                <a:solidFill>
                  <a:srgbClr val="7030A0"/>
                </a:solidFill>
              </a:rPr>
              <a:t> of quantum </a:t>
            </a:r>
            <a:r>
              <a:rPr lang="it-IT" sz="2400" dirty="0" err="1">
                <a:solidFill>
                  <a:srgbClr val="7030A0"/>
                </a:solidFill>
              </a:rPr>
              <a:t>states</a:t>
            </a:r>
            <a:r>
              <a:rPr lang="it-IT" sz="2400" dirty="0">
                <a:solidFill>
                  <a:srgbClr val="7030A0"/>
                </a:solidFill>
              </a:rPr>
              <a:t> to </a:t>
            </a:r>
            <a:r>
              <a:rPr lang="it-IT" sz="2400" dirty="0" err="1">
                <a:solidFill>
                  <a:srgbClr val="7030A0"/>
                </a:solidFill>
              </a:rPr>
              <a:t>provide</a:t>
            </a:r>
            <a:r>
              <a:rPr lang="it-IT" sz="2400" dirty="0">
                <a:solidFill>
                  <a:srgbClr val="7030A0"/>
                </a:solidFill>
              </a:rPr>
              <a:t> the  </a:t>
            </a:r>
            <a:r>
              <a:rPr lang="it-IT" sz="2400" dirty="0" err="1">
                <a:solidFill>
                  <a:srgbClr val="7030A0"/>
                </a:solidFill>
              </a:rPr>
              <a:t>polarization</a:t>
            </a:r>
            <a:r>
              <a:rPr lang="it-IT" sz="2400" dirty="0">
                <a:solidFill>
                  <a:srgbClr val="7030A0"/>
                </a:solidFill>
              </a:rPr>
              <a:t> of the </a:t>
            </a:r>
            <a:r>
              <a:rPr lang="it-IT" sz="2400" dirty="0" err="1">
                <a:solidFill>
                  <a:srgbClr val="7030A0"/>
                </a:solidFill>
              </a:rPr>
              <a:t>sampled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beam</a:t>
            </a:r>
            <a:r>
              <a:rPr lang="it-IT" sz="2400" dirty="0">
                <a:solidFill>
                  <a:srgbClr val="7030A0"/>
                </a:solidFill>
              </a:rPr>
              <a:t>, </a:t>
            </a:r>
            <a:r>
              <a:rPr lang="it-IT" sz="2400" dirty="0" err="1">
                <a:solidFill>
                  <a:srgbClr val="7030A0"/>
                </a:solidFill>
              </a:rPr>
              <a:t>which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requires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different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calibrations</a:t>
            </a:r>
            <a:r>
              <a:rPr lang="it-IT" sz="2400" dirty="0">
                <a:solidFill>
                  <a:srgbClr val="7030A0"/>
                </a:solidFill>
              </a:rPr>
              <a:t> and </a:t>
            </a:r>
            <a:r>
              <a:rPr lang="it-IT" sz="2400" dirty="0" err="1">
                <a:solidFill>
                  <a:srgbClr val="7030A0"/>
                </a:solidFill>
              </a:rPr>
              <a:t>also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montecarlo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simulations</a:t>
            </a:r>
            <a:r>
              <a:rPr lang="it-IT" sz="24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B6B8A7-2F9F-85D3-F9DC-6364A160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32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30524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09606-6AF3-862F-A809-CC0F4406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6632"/>
            <a:ext cx="12072664" cy="562074"/>
          </a:xfrm>
        </p:spPr>
        <p:txBody>
          <a:bodyPr/>
          <a:lstStyle/>
          <a:p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Continous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mode: </a:t>
            </a:r>
            <a:r>
              <a:rPr lang="it-IT" dirty="0">
                <a:solidFill>
                  <a:schemeClr val="tx1"/>
                </a:solidFill>
              </a:rPr>
              <a:t>vacuum and </a:t>
            </a:r>
            <a:r>
              <a:rPr lang="it-IT" dirty="0" err="1">
                <a:solidFill>
                  <a:schemeClr val="tx1"/>
                </a:solidFill>
              </a:rPr>
              <a:t>bake</a:t>
            </a:r>
            <a:r>
              <a:rPr lang="it-IT" dirty="0">
                <a:solidFill>
                  <a:schemeClr val="tx1"/>
                </a:solidFill>
              </a:rPr>
              <a:t>-out </a:t>
            </a:r>
            <a:r>
              <a:rPr lang="it-IT" dirty="0" err="1">
                <a:solidFill>
                  <a:schemeClr val="tx1"/>
                </a:solidFill>
              </a:rPr>
              <a:t>effectiveness</a:t>
            </a:r>
            <a:r>
              <a:rPr lang="it-IT" dirty="0">
                <a:solidFill>
                  <a:srgbClr val="0432FF"/>
                </a:solidFill>
              </a:rPr>
              <a:t> 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C8CE8B1-E8CC-9FEC-C256-8404AAA6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49693"/>
            <a:ext cx="7772400" cy="609167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58BEAA9-69F6-5410-4ED5-61A0EA6BCDC6}"/>
              </a:ext>
            </a:extLst>
          </p:cNvPr>
          <p:cNvSpPr txBox="1"/>
          <p:nvPr/>
        </p:nvSpPr>
        <p:spPr>
          <a:xfrm>
            <a:off x="7804280" y="781392"/>
            <a:ext cx="4354077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Mass </a:t>
            </a:r>
            <a:r>
              <a:rPr lang="it-IT" sz="2000" dirty="0" err="1"/>
              <a:t>scan</a:t>
            </a:r>
            <a:r>
              <a:rPr lang="it-IT" sz="2000" dirty="0"/>
              <a:t> of the QMA in the </a:t>
            </a:r>
            <a:br>
              <a:rPr lang="it-IT" sz="2000" dirty="0"/>
            </a:br>
            <a:r>
              <a:rPr lang="it-IT" sz="2000" dirty="0"/>
              <a:t>TGA Chamber.</a:t>
            </a:r>
          </a:p>
          <a:p>
            <a:pPr algn="ctr"/>
            <a:r>
              <a:rPr lang="it-IT" sz="2000" dirty="0"/>
              <a:t>Just after the turbo-</a:t>
            </a:r>
            <a:r>
              <a:rPr lang="it-IT" sz="2000" dirty="0" err="1"/>
              <a:t>molecular</a:t>
            </a:r>
            <a:r>
              <a:rPr lang="it-IT" sz="2000" dirty="0"/>
              <a:t> pumps</a:t>
            </a:r>
          </a:p>
          <a:p>
            <a:pPr algn="ctr"/>
            <a:r>
              <a:rPr lang="it-IT" sz="2000" dirty="0"/>
              <a:t> </a:t>
            </a:r>
            <a:r>
              <a:rPr lang="it-IT" sz="2000" dirty="0" err="1"/>
              <a:t>reach</a:t>
            </a:r>
            <a:r>
              <a:rPr lang="it-IT" sz="2000" dirty="0"/>
              <a:t> the regime </a:t>
            </a:r>
            <a:r>
              <a:rPr lang="it-IT" sz="2000" dirty="0" err="1"/>
              <a:t>rotation</a:t>
            </a:r>
            <a:r>
              <a:rPr lang="it-IT" sz="2000" dirty="0"/>
              <a:t> speed</a:t>
            </a:r>
            <a:r>
              <a:rPr lang="it-IT" sz="2000" dirty="0">
                <a:highlight>
                  <a:srgbClr val="FFFF00"/>
                </a:highlight>
              </a:rPr>
              <a:t>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FF7C4C-9474-D778-82BE-C1629C3CAD86}"/>
              </a:ext>
            </a:extLst>
          </p:cNvPr>
          <p:cNvSpPr txBox="1"/>
          <p:nvPr/>
        </p:nvSpPr>
        <p:spPr>
          <a:xfrm>
            <a:off x="1919536" y="1249795"/>
            <a:ext cx="160172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</a:t>
            </a:r>
            <a:r>
              <a:rPr lang="it-IT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countrate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43B336-9C2E-ADAC-D6F9-A1D73287F16D}"/>
              </a:ext>
            </a:extLst>
          </p:cNvPr>
          <p:cNvSpPr txBox="1"/>
          <p:nvPr/>
        </p:nvSpPr>
        <p:spPr>
          <a:xfrm>
            <a:off x="3935760" y="172585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(570 kHz)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5D419F-AFA5-F461-BD32-714DF96E5533}"/>
              </a:ext>
            </a:extLst>
          </p:cNvPr>
          <p:cNvSpPr txBox="1"/>
          <p:nvPr/>
        </p:nvSpPr>
        <p:spPr>
          <a:xfrm>
            <a:off x="4223792" y="281713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 kHz)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A9D4E63-4EC4-184A-0B89-AC97ADD7DEC5}"/>
              </a:ext>
            </a:extLst>
          </p:cNvPr>
          <p:cNvSpPr txBox="1"/>
          <p:nvPr/>
        </p:nvSpPr>
        <p:spPr>
          <a:xfrm>
            <a:off x="1380225" y="209518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5569D8-3A9C-E65E-283A-C0E608623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872" y="2621653"/>
            <a:ext cx="4216600" cy="419172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E007F7-AB75-895A-6097-921401C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33</a:t>
            </a:fld>
            <a:endParaRPr lang="it-IT" alt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06FA278-0137-1F50-B572-DB7C899D1671}"/>
              </a:ext>
            </a:extLst>
          </p:cNvPr>
          <p:cNvSpPr txBox="1"/>
          <p:nvPr/>
        </p:nvSpPr>
        <p:spPr>
          <a:xfrm>
            <a:off x="2728844" y="438479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 kHz)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223706-D5EB-BCB8-BCA5-30219BDE704B}"/>
              </a:ext>
            </a:extLst>
          </p:cNvPr>
          <p:cNvSpPr txBox="1"/>
          <p:nvPr/>
        </p:nvSpPr>
        <p:spPr>
          <a:xfrm>
            <a:off x="3215680" y="393359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kHz)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D0BE8D9-DF7A-2109-A708-5EF838A198ED}"/>
              </a:ext>
            </a:extLst>
          </p:cNvPr>
          <p:cNvCxnSpPr>
            <a:cxnSpLocks/>
          </p:cNvCxnSpPr>
          <p:nvPr/>
        </p:nvCxnSpPr>
        <p:spPr>
          <a:xfrm flipH="1" flipV="1">
            <a:off x="2927648" y="3525371"/>
            <a:ext cx="451374" cy="357865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BF6EA86-FF37-A66F-3941-3EBFC9F3970B}"/>
              </a:ext>
            </a:extLst>
          </p:cNvPr>
          <p:cNvCxnSpPr>
            <a:cxnSpLocks/>
          </p:cNvCxnSpPr>
          <p:nvPr/>
        </p:nvCxnSpPr>
        <p:spPr>
          <a:xfrm flipV="1">
            <a:off x="2855640" y="3599016"/>
            <a:ext cx="0" cy="766088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85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856127-B652-0501-E70F-FA8E84F70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can </a:t>
            </a:r>
            <a:r>
              <a:rPr lang="it-IT" dirty="0" err="1"/>
              <a:t>have</a:t>
            </a:r>
            <a:r>
              <a:rPr lang="it-IT" dirty="0"/>
              <a:t> confidence on </a:t>
            </a:r>
            <a:r>
              <a:rPr lang="it-IT" dirty="0" err="1"/>
              <a:t>bake</a:t>
            </a:r>
            <a:r>
              <a:rPr lang="it-IT" dirty="0"/>
              <a:t>-out procedure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861747-7059-E066-08BC-B1EF16A5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34</a:t>
            </a:fld>
            <a:endParaRPr lang="it-IT" alt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52F1487-C06A-D16E-B18E-50406B41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644880"/>
            <a:ext cx="9289032" cy="616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0FDDF1B-3B10-4415-C105-81D2A66BB6A8}"/>
              </a:ext>
            </a:extLst>
          </p:cNvPr>
          <p:cNvSpPr txBox="1"/>
          <p:nvPr/>
        </p:nvSpPr>
        <p:spPr>
          <a:xfrm>
            <a:off x="9552384" y="980728"/>
            <a:ext cx="2249334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/>
              <a:t>Looking</a:t>
            </a:r>
            <a:r>
              <a:rPr lang="it-IT" dirty="0"/>
              <a:t> in the base </a:t>
            </a:r>
          </a:p>
          <a:p>
            <a:r>
              <a:rPr lang="it-IT" dirty="0" err="1"/>
              <a:t>partial</a:t>
            </a:r>
            <a:r>
              <a:rPr lang="it-IT" dirty="0"/>
              <a:t> pressure of</a:t>
            </a:r>
          </a:p>
          <a:p>
            <a:r>
              <a:rPr lang="it-IT" i="1" dirty="0"/>
              <a:t>M</a:t>
            </a:r>
            <a:r>
              <a:rPr lang="it-IT" baseline="-25000" dirty="0"/>
              <a:t>2</a:t>
            </a:r>
            <a:r>
              <a:rPr lang="it-IT" dirty="0"/>
              <a:t> and </a:t>
            </a:r>
            <a:r>
              <a:rPr lang="it-IT" i="1" dirty="0"/>
              <a:t>M</a:t>
            </a:r>
            <a:r>
              <a:rPr lang="it-IT" baseline="-25000" dirty="0"/>
              <a:t>1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72120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09606-6AF3-862F-A809-CC0F4406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6632"/>
            <a:ext cx="12072664" cy="562074"/>
          </a:xfrm>
        </p:spPr>
        <p:txBody>
          <a:bodyPr/>
          <a:lstStyle/>
          <a:p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Continous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mode: </a:t>
            </a:r>
            <a:r>
              <a:rPr lang="it-IT" dirty="0">
                <a:solidFill>
                  <a:schemeClr val="tx1"/>
                </a:solidFill>
              </a:rPr>
              <a:t>vacuum and </a:t>
            </a:r>
            <a:r>
              <a:rPr lang="it-IT" dirty="0" err="1">
                <a:solidFill>
                  <a:schemeClr val="tx1"/>
                </a:solidFill>
              </a:rPr>
              <a:t>bake</a:t>
            </a:r>
            <a:r>
              <a:rPr lang="it-IT" dirty="0">
                <a:solidFill>
                  <a:schemeClr val="tx1"/>
                </a:solidFill>
              </a:rPr>
              <a:t>-out </a:t>
            </a:r>
            <a:r>
              <a:rPr lang="it-IT" dirty="0" err="1">
                <a:solidFill>
                  <a:schemeClr val="tx1"/>
                </a:solidFill>
              </a:rPr>
              <a:t>effectiveness</a:t>
            </a:r>
            <a:r>
              <a:rPr lang="it-IT" dirty="0">
                <a:solidFill>
                  <a:srgbClr val="0432FF"/>
                </a:solidFill>
              </a:rPr>
              <a:t>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E007F7-AB75-895A-6097-921401C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35</a:t>
            </a:fld>
            <a:endParaRPr lang="it-IT" alt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58BEAA9-69F6-5410-4ED5-61A0EA6BCDC6}"/>
              </a:ext>
            </a:extLst>
          </p:cNvPr>
          <p:cNvSpPr txBox="1"/>
          <p:nvPr/>
        </p:nvSpPr>
        <p:spPr>
          <a:xfrm>
            <a:off x="8097095" y="1048668"/>
            <a:ext cx="3916458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on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tuning of the QMA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vacuum,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partial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pressures,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and  monitoring</a:t>
            </a:r>
          </a:p>
          <a:p>
            <a:pPr algn="ctr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856FA2-9902-5B56-0E25-F436D0E815E2}"/>
              </a:ext>
            </a:extLst>
          </p:cNvPr>
          <p:cNvSpPr txBox="1"/>
          <p:nvPr/>
        </p:nvSpPr>
        <p:spPr>
          <a:xfrm>
            <a:off x="5159896" y="213285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</a:t>
            </a:r>
            <a:r>
              <a:rPr lang="it-IT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countrate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68E72FC-6E3F-DF29-696F-851038D3C0F0}"/>
              </a:ext>
            </a:extLst>
          </p:cNvPr>
          <p:cNvSpPr txBox="1"/>
          <p:nvPr/>
        </p:nvSpPr>
        <p:spPr>
          <a:xfrm>
            <a:off x="3935760" y="172585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(260 kHz)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1D8E4E-285A-5823-AE77-6ADFC0E368C4}"/>
              </a:ext>
            </a:extLst>
          </p:cNvPr>
          <p:cNvSpPr txBox="1"/>
          <p:nvPr/>
        </p:nvSpPr>
        <p:spPr>
          <a:xfrm>
            <a:off x="4223792" y="281713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 kHz)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BFC913D-2834-9D5F-6111-834B69517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75" y="900838"/>
            <a:ext cx="7772400" cy="562857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D7AAA46-224B-51CF-7843-6208A4ACB6EC}"/>
              </a:ext>
            </a:extLst>
          </p:cNvPr>
          <p:cNvSpPr txBox="1"/>
          <p:nvPr/>
        </p:nvSpPr>
        <p:spPr>
          <a:xfrm>
            <a:off x="8340831" y="3667135"/>
            <a:ext cx="3510893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choosen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on TGA 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follow the UHV</a:t>
            </a:r>
          </a:p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Vacuum</a:t>
            </a:r>
          </a:p>
          <a:p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24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1C87113-B636-3CF3-DD49-AB531072E64C}"/>
              </a:ext>
            </a:extLst>
          </p:cNvPr>
          <p:cNvSpPr txBox="1"/>
          <p:nvPr/>
        </p:nvSpPr>
        <p:spPr>
          <a:xfrm>
            <a:off x="1559496" y="971436"/>
            <a:ext cx="160172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</a:t>
            </a:r>
            <a:r>
              <a:rPr lang="it-IT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countrate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A31E5D-6B0B-6C2E-6F36-26D510057E5D}"/>
              </a:ext>
            </a:extLst>
          </p:cNvPr>
          <p:cNvSpPr txBox="1"/>
          <p:nvPr/>
        </p:nvSpPr>
        <p:spPr>
          <a:xfrm>
            <a:off x="4963111" y="236473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kHz)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4E63927-3D12-7EB5-1DDE-8C8B34A6B5E2}"/>
              </a:ext>
            </a:extLst>
          </p:cNvPr>
          <p:cNvSpPr txBox="1"/>
          <p:nvPr/>
        </p:nvSpPr>
        <p:spPr>
          <a:xfrm>
            <a:off x="4658320" y="1462919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(36 kHz)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B5C57C1-665E-E643-393F-9A32E64F5A88}"/>
              </a:ext>
            </a:extLst>
          </p:cNvPr>
          <p:cNvSpPr txBox="1"/>
          <p:nvPr/>
        </p:nvSpPr>
        <p:spPr>
          <a:xfrm>
            <a:off x="1620421" y="183553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E4076E5-4243-FEE4-1F5B-BD9650562231}"/>
              </a:ext>
            </a:extLst>
          </p:cNvPr>
          <p:cNvSpPr/>
          <p:nvPr/>
        </p:nvSpPr>
        <p:spPr>
          <a:xfrm>
            <a:off x="337592" y="836712"/>
            <a:ext cx="11663064" cy="26561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21ECC48-FB97-BBD8-8DF1-67CAB4A22CF7}"/>
              </a:ext>
            </a:extLst>
          </p:cNvPr>
          <p:cNvSpPr/>
          <p:nvPr/>
        </p:nvSpPr>
        <p:spPr>
          <a:xfrm>
            <a:off x="340275" y="3509129"/>
            <a:ext cx="11663064" cy="26561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0505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4612E4-CEB9-F84D-D69A-85D17EAF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241" y="188640"/>
            <a:ext cx="5630416" cy="1511075"/>
          </a:xfrm>
        </p:spPr>
        <p:txBody>
          <a:bodyPr/>
          <a:lstStyle/>
          <a:p>
            <a:r>
              <a:rPr lang="it-IT" sz="3600" dirty="0" err="1"/>
              <a:t>Bake</a:t>
            </a:r>
            <a:r>
              <a:rPr lang="it-IT" sz="3600" dirty="0"/>
              <a:t> out </a:t>
            </a:r>
            <a:r>
              <a:rPr lang="it-IT" sz="3600" dirty="0" err="1"/>
              <a:t>Elements</a:t>
            </a:r>
            <a:r>
              <a:rPr lang="it-IT" sz="3600" dirty="0"/>
              <a:t> and </a:t>
            </a:r>
            <a:r>
              <a:rPr lang="it-IT" sz="3600" dirty="0" err="1"/>
              <a:t>Temperatures</a:t>
            </a:r>
            <a:r>
              <a:rPr lang="it-IT" sz="3600" dirty="0"/>
              <a:t> </a:t>
            </a:r>
            <a:br>
              <a:rPr lang="it-IT" sz="3600" dirty="0"/>
            </a:br>
            <a:r>
              <a:rPr lang="it-IT" sz="3600" dirty="0"/>
              <a:t>in the </a:t>
            </a:r>
            <a:r>
              <a:rPr lang="it-IT" sz="3600" dirty="0" err="1"/>
              <a:t>real</a:t>
            </a:r>
            <a:r>
              <a:rPr lang="it-IT" sz="3600" dirty="0"/>
              <a:t> world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FE2B2C9-071B-9DB5-A43F-E28C8364F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44624"/>
            <a:ext cx="6173961" cy="432048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C478F33-3FBE-7E89-6C36-F1DF8D9F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1986653"/>
            <a:ext cx="6768752" cy="482672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92FA1A-5C35-4FB5-028C-61FEFC35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36</a:t>
            </a:fld>
            <a:endParaRPr lang="it-IT" alt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27F0B0-7EA6-472A-897A-CC0A45EEA4EA}"/>
              </a:ext>
            </a:extLst>
          </p:cNvPr>
          <p:cNvSpPr txBox="1"/>
          <p:nvPr/>
        </p:nvSpPr>
        <p:spPr>
          <a:xfrm>
            <a:off x="263352" y="4725144"/>
            <a:ext cx="4656082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highlight>
                  <a:srgbClr val="FFFF00"/>
                </a:highlight>
              </a:rPr>
              <a:t>Two  </a:t>
            </a:r>
            <a:r>
              <a:rPr lang="it-IT" dirty="0" err="1">
                <a:highlight>
                  <a:srgbClr val="FFFF00"/>
                </a:highlight>
              </a:rPr>
              <a:t>modules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equipped</a:t>
            </a:r>
            <a:r>
              <a:rPr lang="it-IT" dirty="0">
                <a:highlight>
                  <a:srgbClr val="FFFF00"/>
                </a:highlight>
              </a:rPr>
              <a:t> with 16 </a:t>
            </a:r>
          </a:p>
          <a:p>
            <a:pPr algn="ctr"/>
            <a:r>
              <a:rPr lang="it-IT" dirty="0" err="1">
                <a:highlight>
                  <a:srgbClr val="FFFF00"/>
                </a:highlight>
              </a:rPr>
              <a:t>channel</a:t>
            </a:r>
            <a:r>
              <a:rPr lang="it-IT" dirty="0">
                <a:highlight>
                  <a:srgbClr val="FFFF00"/>
                </a:highlight>
              </a:rPr>
              <a:t> of 1 kW, and </a:t>
            </a:r>
            <a:r>
              <a:rPr lang="it-IT" dirty="0" err="1">
                <a:highlight>
                  <a:srgbClr val="FFFF00"/>
                </a:highlight>
              </a:rPr>
              <a:t>interlocked</a:t>
            </a:r>
            <a:r>
              <a:rPr lang="it-IT" dirty="0">
                <a:highlight>
                  <a:srgbClr val="FFFF00"/>
                </a:highlight>
              </a:rPr>
              <a:t> with </a:t>
            </a:r>
          </a:p>
          <a:p>
            <a:pPr algn="ctr"/>
            <a:r>
              <a:rPr lang="it-IT" dirty="0">
                <a:highlight>
                  <a:srgbClr val="FFFF00"/>
                </a:highlight>
              </a:rPr>
              <a:t>pressure </a:t>
            </a:r>
            <a:r>
              <a:rPr lang="it-IT" dirty="0" err="1">
                <a:highlight>
                  <a:srgbClr val="FFFF00"/>
                </a:highlight>
              </a:rPr>
              <a:t>thresholds</a:t>
            </a:r>
            <a:r>
              <a:rPr lang="it-IT" dirty="0">
                <a:highlight>
                  <a:srgbClr val="FFFF00"/>
                </a:highlight>
              </a:rPr>
              <a:t>.</a:t>
            </a:r>
          </a:p>
          <a:p>
            <a:pPr algn="ctr"/>
            <a:endParaRPr lang="it-IT" dirty="0">
              <a:highlight>
                <a:srgbClr val="FFFF00"/>
              </a:highlight>
            </a:endParaRPr>
          </a:p>
          <a:p>
            <a:pPr algn="ctr"/>
            <a:r>
              <a:rPr lang="it-IT" dirty="0" err="1">
                <a:highlight>
                  <a:srgbClr val="FFFF00"/>
                </a:highlight>
              </a:rPr>
              <a:t>Each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channel</a:t>
            </a:r>
            <a:r>
              <a:rPr lang="it-IT" dirty="0">
                <a:highlight>
                  <a:srgbClr val="FFFF00"/>
                </a:highlight>
              </a:rPr>
              <a:t> with PID </a:t>
            </a:r>
            <a:r>
              <a:rPr lang="it-IT" i="1" dirty="0">
                <a:highlight>
                  <a:srgbClr val="FFFF00"/>
                </a:highlight>
              </a:rPr>
              <a:t>T</a:t>
            </a:r>
            <a:r>
              <a:rPr lang="it-IT" dirty="0">
                <a:highlight>
                  <a:srgbClr val="FFFF00"/>
                </a:highlight>
              </a:rPr>
              <a:t> control, </a:t>
            </a:r>
            <a:r>
              <a:rPr lang="it-IT" dirty="0" err="1">
                <a:highlight>
                  <a:srgbClr val="FFFF00"/>
                </a:highlight>
              </a:rPr>
              <a:t>differential</a:t>
            </a:r>
            <a:endParaRPr lang="it-IT" dirty="0">
              <a:highlight>
                <a:srgbClr val="FFFF00"/>
              </a:highlight>
            </a:endParaRPr>
          </a:p>
          <a:p>
            <a:pPr algn="ctr"/>
            <a:r>
              <a:rPr lang="it-IT" dirty="0">
                <a:highlight>
                  <a:srgbClr val="FFFF00"/>
                </a:highlight>
              </a:rPr>
              <a:t>and </a:t>
            </a:r>
            <a:r>
              <a:rPr lang="it-IT" dirty="0" err="1">
                <a:highlight>
                  <a:srgbClr val="FFFF00"/>
                </a:highlight>
              </a:rPr>
              <a:t>thermic</a:t>
            </a:r>
            <a:r>
              <a:rPr lang="it-IT" dirty="0">
                <a:highlight>
                  <a:srgbClr val="FFFF00"/>
                </a:highlight>
              </a:rPr>
              <a:t> switch, </a:t>
            </a:r>
          </a:p>
        </p:txBody>
      </p:sp>
    </p:spTree>
    <p:extLst>
      <p:ext uri="{BB962C8B-B14F-4D97-AF65-F5344CB8AC3E}">
        <p14:creationId xmlns:p14="http://schemas.microsoft.com/office/powerpoint/2010/main" val="4215038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216C803-7078-9284-DA60-FF40E6311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764704"/>
            <a:ext cx="7772400" cy="588037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A909606-6AF3-862F-A809-CC0F44062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6632"/>
            <a:ext cx="12072664" cy="562074"/>
          </a:xfrm>
        </p:spPr>
        <p:txBody>
          <a:bodyPr/>
          <a:lstStyle/>
          <a:p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Continous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mode: </a:t>
            </a:r>
            <a:r>
              <a:rPr lang="it-IT" dirty="0">
                <a:solidFill>
                  <a:schemeClr val="tx1"/>
                </a:solidFill>
              </a:rPr>
              <a:t>vacuum and </a:t>
            </a:r>
            <a:r>
              <a:rPr lang="it-IT" dirty="0" err="1">
                <a:solidFill>
                  <a:schemeClr val="tx1"/>
                </a:solidFill>
              </a:rPr>
              <a:t>bake</a:t>
            </a:r>
            <a:r>
              <a:rPr lang="it-IT" dirty="0">
                <a:solidFill>
                  <a:schemeClr val="tx1"/>
                </a:solidFill>
              </a:rPr>
              <a:t>-out </a:t>
            </a:r>
            <a:r>
              <a:rPr lang="it-IT" dirty="0" err="1">
                <a:solidFill>
                  <a:schemeClr val="tx1"/>
                </a:solidFill>
              </a:rPr>
              <a:t>effectiveness</a:t>
            </a:r>
            <a:r>
              <a:rPr lang="it-IT" dirty="0">
                <a:solidFill>
                  <a:srgbClr val="0432FF"/>
                </a:solidFill>
              </a:rPr>
              <a:t> 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E007F7-AB75-895A-6097-921401C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37</a:t>
            </a:fld>
            <a:endParaRPr lang="it-IT" alt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F09F0E0-E632-F052-17A5-4E65E1530C9B}"/>
              </a:ext>
            </a:extLst>
          </p:cNvPr>
          <p:cNvSpPr txBox="1"/>
          <p:nvPr/>
        </p:nvSpPr>
        <p:spPr>
          <a:xfrm>
            <a:off x="6155668" y="3504332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Time sc on 18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69CDB9C-B1EF-33A8-6C75-5A1F26FA03FB}"/>
              </a:ext>
            </a:extLst>
          </p:cNvPr>
          <p:cNvSpPr/>
          <p:nvPr/>
        </p:nvSpPr>
        <p:spPr>
          <a:xfrm>
            <a:off x="2783632" y="1052736"/>
            <a:ext cx="5112568" cy="2160240"/>
          </a:xfrm>
          <a:prstGeom prst="rect">
            <a:avLst/>
          </a:prstGeom>
          <a:noFill/>
          <a:ln w="44704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641D893-1F8A-827D-EFE0-DCA7370CAE02}"/>
              </a:ext>
            </a:extLst>
          </p:cNvPr>
          <p:cNvSpPr/>
          <p:nvPr/>
        </p:nvSpPr>
        <p:spPr>
          <a:xfrm>
            <a:off x="409600" y="836712"/>
            <a:ext cx="11663064" cy="2387178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01620D-154A-4CBB-49D4-6A697B5D19EB}"/>
              </a:ext>
            </a:extLst>
          </p:cNvPr>
          <p:cNvSpPr txBox="1"/>
          <p:nvPr/>
        </p:nvSpPr>
        <p:spPr>
          <a:xfrm>
            <a:off x="8234882" y="976660"/>
            <a:ext cx="3765774" cy="230832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on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 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BRP.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Sometime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available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time 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running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limited.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4CBB4A9-6EDA-6D23-8EA5-F914576A19B9}"/>
              </a:ext>
            </a:extLst>
          </p:cNvPr>
          <p:cNvSpPr txBox="1"/>
          <p:nvPr/>
        </p:nvSpPr>
        <p:spPr>
          <a:xfrm>
            <a:off x="1415480" y="139219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BRP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CF206DA-CC37-61EE-56DD-2C90E2A2E298}"/>
              </a:ext>
            </a:extLst>
          </p:cNvPr>
          <p:cNvSpPr/>
          <p:nvPr/>
        </p:nvSpPr>
        <p:spPr>
          <a:xfrm>
            <a:off x="403209" y="3258324"/>
            <a:ext cx="11495044" cy="3195012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1B89A21-855C-FF1E-BB9D-DA13A3AD1A68}"/>
              </a:ext>
            </a:extLst>
          </p:cNvPr>
          <p:cNvSpPr txBox="1"/>
          <p:nvPr/>
        </p:nvSpPr>
        <p:spPr>
          <a:xfrm>
            <a:off x="8244882" y="3685989"/>
            <a:ext cx="3653371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on a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fixed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out in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case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BRP  fixing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=18.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day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acquisition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068694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15B48D-DBA4-BB16-DF74-A9E8D108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819" y="1268760"/>
            <a:ext cx="3168352" cy="1224136"/>
          </a:xfrm>
        </p:spPr>
        <p:txBody>
          <a:bodyPr/>
          <a:lstStyle/>
          <a:p>
            <a:r>
              <a:rPr lang="it-IT" sz="2400" dirty="0" err="1"/>
              <a:t>Bake</a:t>
            </a:r>
            <a:r>
              <a:rPr lang="it-IT" sz="2400" dirty="0"/>
              <a:t>-out and </a:t>
            </a:r>
            <a:r>
              <a:rPr lang="it-IT" sz="2400" dirty="0" err="1"/>
              <a:t>conditioning</a:t>
            </a:r>
            <a:r>
              <a:rPr lang="it-IT" sz="2400" dirty="0"/>
              <a:t>,</a:t>
            </a:r>
            <a:br>
              <a:rPr lang="it-IT" sz="2400" dirty="0"/>
            </a:br>
            <a:r>
              <a:rPr lang="it-IT" sz="2400" dirty="0" err="1"/>
              <a:t>seasoning</a:t>
            </a:r>
            <a:r>
              <a:rPr lang="it-IT" sz="2400" dirty="0"/>
              <a:t> ...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DF49C89-62BF-9610-9308-DBA954CF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38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FCE128A-920B-9E8D-0800-9F15E0EF2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22" y="19630"/>
            <a:ext cx="8892697" cy="679374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A733343-A750-6D24-043E-706665010A15}"/>
              </a:ext>
            </a:extLst>
          </p:cNvPr>
          <p:cNvSpPr txBox="1"/>
          <p:nvPr/>
        </p:nvSpPr>
        <p:spPr>
          <a:xfrm>
            <a:off x="2562392" y="564096"/>
            <a:ext cx="207140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it-IT" sz="2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m/</a:t>
            </a:r>
            <a:r>
              <a:rPr lang="it-IT" sz="2400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2400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countrate</a:t>
            </a:r>
            <a:r>
              <a:rPr lang="it-IT" sz="24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0CF054-5A1B-8EF3-6280-59F000D85694}"/>
              </a:ext>
            </a:extLst>
          </p:cNvPr>
          <p:cNvSpPr txBox="1"/>
          <p:nvPr/>
        </p:nvSpPr>
        <p:spPr>
          <a:xfrm>
            <a:off x="4302975" y="149600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(180 kHz)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58BC3B2-686A-987D-D753-DF1B5FEB0E68}"/>
              </a:ext>
            </a:extLst>
          </p:cNvPr>
          <p:cNvSpPr txBox="1"/>
          <p:nvPr/>
        </p:nvSpPr>
        <p:spPr>
          <a:xfrm>
            <a:off x="4627187" y="239044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 kHz)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0FE471-38CD-44E1-BEAF-7D1E7CFE7EDE}"/>
              </a:ext>
            </a:extLst>
          </p:cNvPr>
          <p:cNvSpPr txBox="1"/>
          <p:nvPr/>
        </p:nvSpPr>
        <p:spPr>
          <a:xfrm>
            <a:off x="5760996" y="2699628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 kHz)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7F57668-BC8A-3D2B-A5E4-39FB884FFD61}"/>
              </a:ext>
            </a:extLst>
          </p:cNvPr>
          <p:cNvSpPr txBox="1"/>
          <p:nvPr/>
        </p:nvSpPr>
        <p:spPr>
          <a:xfrm>
            <a:off x="3275494" y="3841593"/>
            <a:ext cx="3024336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  m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=2  QMA 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B39F1DC-34B6-7097-28AD-BFC620B12CA3}"/>
              </a:ext>
            </a:extLst>
          </p:cNvPr>
          <p:cNvSpPr txBox="1"/>
          <p:nvPr/>
        </p:nvSpPr>
        <p:spPr>
          <a:xfrm>
            <a:off x="1775520" y="205155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0523DF-16A1-3A5A-EE48-8A5204811DAB}"/>
              </a:ext>
            </a:extLst>
          </p:cNvPr>
          <p:cNvSpPr txBox="1"/>
          <p:nvPr/>
        </p:nvSpPr>
        <p:spPr>
          <a:xfrm>
            <a:off x="9048977" y="3967896"/>
            <a:ext cx="3032901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rgbClr val="0432FF"/>
                </a:solidFill>
              </a:rPr>
              <a:t>Tuning of  the </a:t>
            </a:r>
            <a:r>
              <a:rPr lang="it-IT" sz="1800" dirty="0" err="1">
                <a:solidFill>
                  <a:srgbClr val="0432FF"/>
                </a:solidFill>
              </a:rPr>
              <a:t>proper</a:t>
            </a:r>
            <a:r>
              <a:rPr lang="it-IT" sz="1800" dirty="0">
                <a:solidFill>
                  <a:srgbClr val="0432FF"/>
                </a:solidFill>
              </a:rPr>
              <a:t> </a:t>
            </a:r>
            <a:r>
              <a:rPr lang="it-IT" sz="1800" dirty="0" err="1">
                <a:solidFill>
                  <a:srgbClr val="0432FF"/>
                </a:solidFill>
              </a:rPr>
              <a:t>flahing</a:t>
            </a:r>
            <a:r>
              <a:rPr lang="it-IT" sz="1800" dirty="0">
                <a:solidFill>
                  <a:srgbClr val="0432FF"/>
                </a:solidFill>
              </a:rPr>
              <a:t> mode for  Ti-BALL,</a:t>
            </a:r>
            <a:br>
              <a:rPr lang="it-IT" sz="1800" dirty="0">
                <a:solidFill>
                  <a:srgbClr val="0432FF"/>
                </a:solidFill>
              </a:rPr>
            </a:br>
            <a:r>
              <a:rPr lang="it-IT" sz="1800" dirty="0">
                <a:solidFill>
                  <a:srgbClr val="0432FF"/>
                </a:solidFill>
              </a:rPr>
              <a:t>and monitoring of </a:t>
            </a:r>
            <a:r>
              <a:rPr lang="it-IT" sz="1800" dirty="0" err="1">
                <a:solidFill>
                  <a:srgbClr val="0432FF"/>
                </a:solidFill>
              </a:rPr>
              <a:t>its</a:t>
            </a:r>
            <a:r>
              <a:rPr lang="it-IT" sz="1800" dirty="0">
                <a:solidFill>
                  <a:srgbClr val="0432FF"/>
                </a:solidFill>
              </a:rPr>
              <a:t> </a:t>
            </a:r>
            <a:r>
              <a:rPr lang="it-IT" sz="1800" dirty="0" err="1">
                <a:solidFill>
                  <a:srgbClr val="0432FF"/>
                </a:solidFill>
              </a:rPr>
              <a:t>effectiveness</a:t>
            </a:r>
            <a:br>
              <a:rPr lang="it-IT" sz="1800" dirty="0">
                <a:solidFill>
                  <a:srgbClr val="0432FF"/>
                </a:solidFill>
              </a:rPr>
            </a:br>
            <a:r>
              <a:rPr lang="it-IT" sz="1800" dirty="0">
                <a:solidFill>
                  <a:srgbClr val="0432FF"/>
                </a:solidFill>
              </a:rPr>
              <a:t>on the </a:t>
            </a:r>
            <a:r>
              <a:rPr lang="it-IT" sz="1800" dirty="0" err="1">
                <a:solidFill>
                  <a:srgbClr val="0432FF"/>
                </a:solidFill>
              </a:rPr>
              <a:t>partial</a:t>
            </a:r>
            <a:r>
              <a:rPr lang="it-IT" sz="1800" dirty="0">
                <a:solidFill>
                  <a:srgbClr val="0432FF"/>
                </a:solidFill>
              </a:rPr>
              <a:t> pressures.</a:t>
            </a:r>
            <a:endParaRPr lang="it-IT" dirty="0">
              <a:solidFill>
                <a:srgbClr val="0432FF"/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168FE1E1-3540-E9EB-5B55-87BC76824BD8}"/>
              </a:ext>
            </a:extLst>
          </p:cNvPr>
          <p:cNvSpPr txBox="1">
            <a:spLocks/>
          </p:cNvSpPr>
          <p:nvPr/>
        </p:nvSpPr>
        <p:spPr bwMode="auto">
          <a:xfrm>
            <a:off x="8913526" y="116631"/>
            <a:ext cx="3278474" cy="1008113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 err="1">
                <a:solidFill>
                  <a:srgbClr val="0432FF"/>
                </a:solidFill>
                <a:highlight>
                  <a:srgbClr val="FFFF00"/>
                </a:highlight>
              </a:rPr>
              <a:t>Continous</a:t>
            </a:r>
            <a:r>
              <a:rPr lang="it-IT" dirty="0">
                <a:solidFill>
                  <a:srgbClr val="0432FF"/>
                </a:solidFill>
                <a:highlight>
                  <a:srgbClr val="FFFF00"/>
                </a:highlight>
              </a:rPr>
              <a:t> mode: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4180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C3CACD7-0876-B090-7C1A-10378ECD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2" y="0"/>
            <a:ext cx="10272734" cy="68580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02DA701F-9DE1-F8DB-75E3-EC804FDB4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130" y="53141"/>
            <a:ext cx="2182737" cy="1287627"/>
          </a:xfrm>
        </p:spPr>
        <p:txBody>
          <a:bodyPr/>
          <a:lstStyle/>
          <a:p>
            <a:r>
              <a:rPr lang="it-IT" sz="2800" dirty="0" err="1">
                <a:solidFill>
                  <a:srgbClr val="0432FF"/>
                </a:solidFill>
                <a:highlight>
                  <a:srgbClr val="FFFF00"/>
                </a:highlight>
              </a:rPr>
              <a:t>Continous</a:t>
            </a:r>
            <a:r>
              <a:rPr lang="it-IT" sz="2800" dirty="0">
                <a:solidFill>
                  <a:srgbClr val="0432FF"/>
                </a:solidFill>
                <a:highlight>
                  <a:srgbClr val="FFFF00"/>
                </a:highlight>
              </a:rPr>
              <a:t> mode: </a:t>
            </a:r>
            <a:endParaRPr lang="it-IT" sz="2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FA5232-CF19-D908-5558-482BACB2AAC3}"/>
              </a:ext>
            </a:extLst>
          </p:cNvPr>
          <p:cNvSpPr txBox="1"/>
          <p:nvPr/>
        </p:nvSpPr>
        <p:spPr>
          <a:xfrm>
            <a:off x="7768883" y="769053"/>
            <a:ext cx="2232248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it-IT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countrate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24EEDC-A7F5-EC55-679D-84EB1240A08D}"/>
              </a:ext>
            </a:extLst>
          </p:cNvPr>
          <p:cNvSpPr txBox="1"/>
          <p:nvPr/>
        </p:nvSpPr>
        <p:spPr>
          <a:xfrm>
            <a:off x="1271464" y="155679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2EFA3E-2E2B-FBE3-6167-CE19DE5A1554}"/>
              </a:ext>
            </a:extLst>
          </p:cNvPr>
          <p:cNvSpPr txBox="1"/>
          <p:nvPr/>
        </p:nvSpPr>
        <p:spPr>
          <a:xfrm>
            <a:off x="3431704" y="30896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(60 kHz)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8823F8B-A099-8966-B047-3AD6D0411DAE}"/>
              </a:ext>
            </a:extLst>
          </p:cNvPr>
          <p:cNvSpPr txBox="1"/>
          <p:nvPr/>
        </p:nvSpPr>
        <p:spPr>
          <a:xfrm>
            <a:off x="6240016" y="2132856"/>
            <a:ext cx="12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 kHz)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A08E454-8F94-B650-9AFB-7E69F1BF0AC7}"/>
              </a:ext>
            </a:extLst>
          </p:cNvPr>
          <p:cNvSpPr txBox="1"/>
          <p:nvPr/>
        </p:nvSpPr>
        <p:spPr>
          <a:xfrm>
            <a:off x="7824192" y="233832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it-IT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 kHz)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7695C39-C7A5-0F24-49F2-AC7127EF1535}"/>
              </a:ext>
            </a:extLst>
          </p:cNvPr>
          <p:cNvSpPr txBox="1"/>
          <p:nvPr/>
        </p:nvSpPr>
        <p:spPr>
          <a:xfrm>
            <a:off x="3143672" y="5981218"/>
            <a:ext cx="2232248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= 2 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A3396E8E-33DF-47FE-A235-7C127B7E7634}"/>
              </a:ext>
            </a:extLst>
          </p:cNvPr>
          <p:cNvSpPr txBox="1">
            <a:spLocks/>
          </p:cNvSpPr>
          <p:nvPr/>
        </p:nvSpPr>
        <p:spPr bwMode="auto">
          <a:xfrm>
            <a:off x="10001130" y="1673708"/>
            <a:ext cx="2232249" cy="1287627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 dirty="0"/>
              <a:t>Flashing the</a:t>
            </a:r>
          </a:p>
          <a:p>
            <a:r>
              <a:rPr lang="it-IT" sz="2400" dirty="0"/>
              <a:t>TGA Ti-Ball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74D8D9F-3B58-A0FD-652D-1467C697E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3377384"/>
            <a:ext cx="3456384" cy="343599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9C06C8-E84D-24EA-31AB-5B17E0641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39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19567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95D1AF-67DD-1B85-7D28-D5CC5627E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</a:t>
            </a:fld>
            <a:endParaRPr lang="it-IT" alt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20BB421-A603-02F4-19BA-9CCED214F9A7}"/>
              </a:ext>
            </a:extLst>
          </p:cNvPr>
          <p:cNvSpPr txBox="1"/>
          <p:nvPr/>
        </p:nvSpPr>
        <p:spPr>
          <a:xfrm>
            <a:off x="7968208" y="913485"/>
            <a:ext cx="4305212" cy="3416320"/>
          </a:xfrm>
          <a:prstGeom prst="rect">
            <a:avLst/>
          </a:prstGeom>
          <a:solidFill>
            <a:srgbClr val="FFFD78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Tuning of the </a:t>
            </a:r>
            <a:r>
              <a:rPr lang="it-IT" dirty="0" err="1"/>
              <a:t>whole</a:t>
            </a:r>
            <a:r>
              <a:rPr lang="it-IT" dirty="0"/>
              <a:t> target,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/>
              <a:t>monitoring of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perfomance</a:t>
            </a:r>
            <a:endParaRPr lang="it-IT" dirty="0"/>
          </a:p>
          <a:p>
            <a:pPr marL="285750" indent="-285750" algn="ctr">
              <a:buFont typeface="Wingdings" pitchFamily="2" charset="2"/>
              <a:buChar char="Ø"/>
            </a:pPr>
            <a:r>
              <a:rPr lang="it-IT" dirty="0" err="1"/>
              <a:t>diagnostics</a:t>
            </a:r>
            <a:r>
              <a:rPr lang="it-IT" dirty="0"/>
              <a:t> and </a:t>
            </a:r>
            <a:r>
              <a:rPr lang="it-IT" dirty="0" err="1"/>
              <a:t>measurements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of  </a:t>
            </a:r>
            <a:r>
              <a:rPr lang="it-IT" dirty="0" err="1"/>
              <a:t>atomic</a:t>
            </a:r>
            <a:r>
              <a:rPr lang="it-IT" dirty="0"/>
              <a:t>,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fraction</a:t>
            </a:r>
            <a:r>
              <a:rPr lang="it-IT" dirty="0"/>
              <a:t> and </a:t>
            </a:r>
            <a:r>
              <a:rPr lang="it-IT" dirty="0" err="1"/>
              <a:t>polarization</a:t>
            </a:r>
            <a:endParaRPr lang="it-IT" dirty="0"/>
          </a:p>
          <a:p>
            <a:pPr algn="ctr"/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performed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</a:rPr>
              <a:t> by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two</a:t>
            </a:r>
            <a:r>
              <a:rPr lang="it-IT" dirty="0">
                <a:solidFill>
                  <a:srgbClr val="0432FF"/>
                </a:solidFill>
                <a:latin typeface="Lucida Calligraphy" panose="03010101010101010101" pitchFamily="66" charset="77"/>
              </a:rPr>
              <a:t> cross </a:t>
            </a:r>
            <a:r>
              <a:rPr lang="it-IT" dirty="0" err="1">
                <a:solidFill>
                  <a:srgbClr val="0432FF"/>
                </a:solidFill>
                <a:latin typeface="Lucida Calligraphy" panose="03010101010101010101" pitchFamily="66" charset="77"/>
              </a:rPr>
              <a:t>beam</a:t>
            </a:r>
            <a:br>
              <a:rPr lang="it-IT" dirty="0"/>
            </a:br>
            <a:r>
              <a:rPr lang="it-IT" dirty="0">
                <a:latin typeface="Lucida Calligraphy" panose="03010101010101010101" pitchFamily="66" charset="77"/>
              </a:rPr>
              <a:t>QMA</a:t>
            </a:r>
            <a:r>
              <a:rPr lang="it-IT" dirty="0"/>
              <a:t> </a:t>
            </a:r>
            <a:r>
              <a:rPr lang="it-IT" dirty="0" err="1"/>
              <a:t>equipped</a:t>
            </a:r>
            <a:r>
              <a:rPr lang="it-IT" dirty="0"/>
              <a:t> with </a:t>
            </a:r>
            <a:r>
              <a:rPr lang="it-IT" dirty="0" err="1"/>
              <a:t>baffles</a:t>
            </a:r>
            <a:r>
              <a:rPr lang="it-IT" dirty="0"/>
              <a:t> and</a:t>
            </a:r>
          </a:p>
          <a:p>
            <a:pPr algn="ctr"/>
            <a:r>
              <a:rPr lang="it-IT" dirty="0"/>
              <a:t>choppers for a good </a:t>
            </a:r>
          </a:p>
          <a:p>
            <a:pPr algn="ctr"/>
            <a:r>
              <a:rPr lang="it-IT" dirty="0"/>
              <a:t>BG </a:t>
            </a:r>
            <a:r>
              <a:rPr lang="it-IT" dirty="0" err="1"/>
              <a:t>subtraction</a:t>
            </a:r>
            <a:r>
              <a:rPr lang="it-IT" dirty="0"/>
              <a:t> and </a:t>
            </a:r>
            <a:r>
              <a:rPr lang="it-IT" dirty="0" err="1"/>
              <a:t>also</a:t>
            </a:r>
            <a:r>
              <a:rPr lang="it-IT" dirty="0"/>
              <a:t> monitoring vacuum </a:t>
            </a:r>
            <a:r>
              <a:rPr lang="it-IT" dirty="0" err="1"/>
              <a:t>conditions</a:t>
            </a:r>
            <a:r>
              <a:rPr lang="it-IT" dirty="0"/>
              <a:t> </a:t>
            </a:r>
          </a:p>
          <a:p>
            <a:pPr algn="ctr"/>
            <a:r>
              <a:rPr lang="it-IT" dirty="0"/>
              <a:t>and </a:t>
            </a:r>
            <a:r>
              <a:rPr lang="it-IT" dirty="0" err="1"/>
              <a:t>openable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 performances.</a:t>
            </a:r>
          </a:p>
          <a:p>
            <a:pPr algn="ctr"/>
            <a:endParaRPr lang="it-IT" dirty="0"/>
          </a:p>
        </p:txBody>
      </p:sp>
      <p:grpSp>
        <p:nvGrpSpPr>
          <p:cNvPr id="21" name="Gruppieren 17">
            <a:extLst>
              <a:ext uri="{FF2B5EF4-FFF2-40B4-BE49-F238E27FC236}">
                <a16:creationId xmlns:a16="http://schemas.microsoft.com/office/drawing/2014/main" id="{094A8C89-94FA-96D5-30C9-082B57D1D1A2}"/>
              </a:ext>
            </a:extLst>
          </p:cNvPr>
          <p:cNvGrpSpPr>
            <a:grpSpLocks/>
          </p:cNvGrpSpPr>
          <p:nvPr/>
        </p:nvGrpSpPr>
        <p:grpSpPr bwMode="auto">
          <a:xfrm>
            <a:off x="335360" y="695646"/>
            <a:ext cx="7855761" cy="5901706"/>
            <a:chOff x="1214438" y="1527204"/>
            <a:chExt cx="6761384" cy="4866980"/>
          </a:xfrm>
        </p:grpSpPr>
        <p:pic>
          <p:nvPicPr>
            <p:cNvPr id="22" name="Picture 2" descr="Z:\Diplomarbeit\images\BRP ABS side view wide 1000x707.jpg">
              <a:extLst>
                <a:ext uri="{FF2B5EF4-FFF2-40B4-BE49-F238E27FC236}">
                  <a16:creationId xmlns:a16="http://schemas.microsoft.com/office/drawing/2014/main" id="{4020019D-547E-8AE3-857D-366F919291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38" y="1527204"/>
              <a:ext cx="6715125" cy="474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ight Arrow 7">
              <a:extLst>
                <a:ext uri="{FF2B5EF4-FFF2-40B4-BE49-F238E27FC236}">
                  <a16:creationId xmlns:a16="http://schemas.microsoft.com/office/drawing/2014/main" id="{E44A5FC4-861B-70AE-4585-51636077E760}"/>
                </a:ext>
              </a:extLst>
            </p:cNvPr>
            <p:cNvSpPr/>
            <p:nvPr/>
          </p:nvSpPr>
          <p:spPr>
            <a:xfrm rot="21100156">
              <a:off x="2036633" y="4565471"/>
              <a:ext cx="1928826" cy="642942"/>
            </a:xfrm>
            <a:prstGeom prst="rightArrow">
              <a:avLst>
                <a:gd name="adj1" fmla="val 38755"/>
                <a:gd name="adj2" fmla="val 72020"/>
              </a:avLst>
            </a:prstGeom>
            <a:solidFill>
              <a:srgbClr val="8EFA00"/>
            </a:solidFill>
            <a:ln>
              <a:solidFill>
                <a:srgbClr val="FF0000"/>
              </a:solidFill>
            </a:ln>
            <a:scene3d>
              <a:camera prst="orthographicFront">
                <a:rot lat="21551951" lon="7382751" rev="12396543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AutoShape 12">
              <a:extLst>
                <a:ext uri="{FF2B5EF4-FFF2-40B4-BE49-F238E27FC236}">
                  <a16:creationId xmlns:a16="http://schemas.microsoft.com/office/drawing/2014/main" id="{A999D79B-93AD-00F3-C416-497FDA08C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317" y="1639863"/>
              <a:ext cx="1357313" cy="476593"/>
            </a:xfrm>
            <a:prstGeom prst="wedgeRectCallout">
              <a:avLst>
                <a:gd name="adj1" fmla="val 121199"/>
                <a:gd name="adj2" fmla="val 193366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/>
                <a:t>ABS</a:t>
              </a:r>
            </a:p>
          </p:txBody>
        </p:sp>
        <p:sp>
          <p:nvSpPr>
            <p:cNvPr id="25" name="AutoShape 12">
              <a:extLst>
                <a:ext uri="{FF2B5EF4-FFF2-40B4-BE49-F238E27FC236}">
                  <a16:creationId xmlns:a16="http://schemas.microsoft.com/office/drawing/2014/main" id="{2EAF9094-9E38-C6FD-A715-56539EF64C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2706" y="5550982"/>
              <a:ext cx="1408113" cy="843202"/>
            </a:xfrm>
            <a:prstGeom prst="wedgeRectCallout">
              <a:avLst>
                <a:gd name="adj1" fmla="val -46449"/>
                <a:gd name="adj2" fmla="val -208599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 dirty="0"/>
                <a:t>Target</a:t>
              </a:r>
            </a:p>
            <a:p>
              <a:pPr algn="ctr" eaLnBrk="1" hangingPunct="1"/>
              <a:r>
                <a:rPr lang="en-US" altLang="it-IT" sz="2000" b="1" dirty="0"/>
                <a:t>chamber</a:t>
              </a:r>
            </a:p>
          </p:txBody>
        </p:sp>
        <p:sp>
          <p:nvSpPr>
            <p:cNvPr id="26" name="AutoShape 12">
              <a:extLst>
                <a:ext uri="{FF2B5EF4-FFF2-40B4-BE49-F238E27FC236}">
                  <a16:creationId xmlns:a16="http://schemas.microsoft.com/office/drawing/2014/main" id="{7AB515E8-39BC-197A-3405-6299D1E97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4311" y="4872359"/>
              <a:ext cx="1871511" cy="583775"/>
            </a:xfrm>
            <a:prstGeom prst="wedgeRectCallout">
              <a:avLst>
                <a:gd name="adj1" fmla="val -81453"/>
                <a:gd name="adj2" fmla="val -157058"/>
              </a:avLst>
            </a:prstGeom>
            <a:solidFill>
              <a:srgbClr val="FFFF00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 dirty="0" err="1"/>
                <a:t>Breit</a:t>
              </a:r>
              <a:r>
                <a:rPr lang="en-US" altLang="it-IT" sz="2000" b="1" dirty="0"/>
                <a:t>-Rabi</a:t>
              </a:r>
            </a:p>
            <a:p>
              <a:pPr algn="ctr" eaLnBrk="1" hangingPunct="1"/>
              <a:r>
                <a:rPr lang="en-US" altLang="it-IT" sz="2000" b="1" dirty="0"/>
                <a:t>polarimeter</a:t>
              </a:r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AA7979D8-E21D-48FD-7D61-D393DC4A286B}"/>
                </a:ext>
              </a:extLst>
            </p:cNvPr>
            <p:cNvSpPr/>
            <p:nvPr/>
          </p:nvSpPr>
          <p:spPr>
            <a:xfrm>
              <a:off x="1322239" y="5327718"/>
              <a:ext cx="2197950" cy="843599"/>
            </a:xfrm>
            <a:prstGeom prst="rect">
              <a:avLst/>
            </a:prstGeom>
            <a:solidFill>
              <a:srgbClr val="DCDCDC">
                <a:alpha val="69804"/>
              </a:srgbClr>
            </a:solidFill>
            <a:ln>
              <a:solidFill>
                <a:srgbClr val="005B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80808"/>
                  </a:solidFill>
                </a:rPr>
                <a:t>COSY/AD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080808"/>
                  </a:solidFill>
                </a:rPr>
                <a:t>beam axis</a:t>
              </a:r>
            </a:p>
          </p:txBody>
        </p:sp>
        <p:sp>
          <p:nvSpPr>
            <p:cNvPr id="28" name="AutoShape 12">
              <a:extLst>
                <a:ext uri="{FF2B5EF4-FFF2-40B4-BE49-F238E27FC236}">
                  <a16:creationId xmlns:a16="http://schemas.microsoft.com/office/drawing/2014/main" id="{E0C70FCC-D47C-0EF6-A637-4A8769FFC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21" y="1639863"/>
              <a:ext cx="1357312" cy="843202"/>
            </a:xfrm>
            <a:prstGeom prst="wedgeRectCallout">
              <a:avLst>
                <a:gd name="adj1" fmla="val -6704"/>
                <a:gd name="adj2" fmla="val 135093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/>
                <a:t>Electric power</a:t>
              </a:r>
            </a:p>
          </p:txBody>
        </p:sp>
        <p:sp>
          <p:nvSpPr>
            <p:cNvPr id="29" name="AutoShape 12">
              <a:extLst>
                <a:ext uri="{FF2B5EF4-FFF2-40B4-BE49-F238E27FC236}">
                  <a16:creationId xmlns:a16="http://schemas.microsoft.com/office/drawing/2014/main" id="{D547E30A-5566-AA04-07A4-8E2BF8D489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8345" y="1782751"/>
              <a:ext cx="1285875" cy="843202"/>
            </a:xfrm>
            <a:prstGeom prst="wedgeRectCallout">
              <a:avLst>
                <a:gd name="adj1" fmla="val -11361"/>
                <a:gd name="adj2" fmla="val 127481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/>
                <a:t>Cooling water</a:t>
              </a:r>
            </a:p>
          </p:txBody>
        </p:sp>
        <p:sp>
          <p:nvSpPr>
            <p:cNvPr id="30" name="Rechteck 15">
              <a:extLst>
                <a:ext uri="{FF2B5EF4-FFF2-40B4-BE49-F238E27FC236}">
                  <a16:creationId xmlns:a16="http://schemas.microsoft.com/office/drawing/2014/main" id="{5DC93F98-2A94-7884-4EAC-9FF73A7A0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0536" y="2516175"/>
              <a:ext cx="138178" cy="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</p:grpSp>
      <p:sp>
        <p:nvSpPr>
          <p:cNvPr id="34" name="AutoShape 12">
            <a:extLst>
              <a:ext uri="{FF2B5EF4-FFF2-40B4-BE49-F238E27FC236}">
                <a16:creationId xmlns:a16="http://schemas.microsoft.com/office/drawing/2014/main" id="{921C2396-506F-334C-0782-0FDBE1B7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231" y="5889466"/>
            <a:ext cx="1959833" cy="707886"/>
          </a:xfrm>
          <a:prstGeom prst="wedgeRectCallout">
            <a:avLst>
              <a:gd name="adj1" fmla="val -103198"/>
              <a:gd name="adj2" fmla="val -300641"/>
            </a:avLst>
          </a:prstGeom>
          <a:solidFill>
            <a:srgbClr val="FFFF00">
              <a:alpha val="69803"/>
            </a:srgbClr>
          </a:solidFill>
          <a:ln w="28575">
            <a:solidFill>
              <a:srgbClr val="005B8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2000" b="1" dirty="0"/>
              <a:t>Target Gas </a:t>
            </a:r>
            <a:r>
              <a:rPr lang="en-US" altLang="it-IT" sz="2000" b="1" dirty="0" err="1"/>
              <a:t>Analyser</a:t>
            </a:r>
            <a:r>
              <a:rPr lang="en-US" altLang="it-IT" sz="2000" b="1" dirty="0"/>
              <a:t>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E65E22F-BED2-4CF9-BA18-2CCA4A565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4866" y="4131636"/>
            <a:ext cx="4059187" cy="26295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33900A2-183F-4D3A-ACDC-048209475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624"/>
            <a:ext cx="12095777" cy="792088"/>
          </a:xfrm>
        </p:spPr>
        <p:txBody>
          <a:bodyPr/>
          <a:lstStyle/>
          <a:p>
            <a:r>
              <a:rPr lang="it-IT" dirty="0"/>
              <a:t>Upgrading for filtering studies of </a:t>
            </a:r>
            <a:r>
              <a:rPr lang="it-IT" dirty="0" err="1"/>
              <a:t>antiprotons</a:t>
            </a:r>
            <a:br>
              <a:rPr lang="it-IT" dirty="0"/>
            </a:br>
            <a:r>
              <a:rPr lang="it-IT" sz="2800" dirty="0">
                <a:solidFill>
                  <a:srgbClr val="0432FF"/>
                </a:solidFill>
              </a:rPr>
              <a:t>test on </a:t>
            </a:r>
            <a:r>
              <a:rPr lang="it-IT" sz="2800" dirty="0" err="1">
                <a:solidFill>
                  <a:srgbClr val="0432FF"/>
                </a:solidFill>
              </a:rPr>
              <a:t>p</a:t>
            </a:r>
            <a:r>
              <a:rPr lang="it-IT" sz="2800" dirty="0">
                <a:solidFill>
                  <a:srgbClr val="0432FF"/>
                </a:solidFill>
              </a:rPr>
              <a:t> 2005-2017 COSY (FZJ) – </a:t>
            </a:r>
            <a:r>
              <a:rPr lang="it-IT" sz="2800" dirty="0" err="1">
                <a:solidFill>
                  <a:srgbClr val="0432FF"/>
                </a:solidFill>
              </a:rPr>
              <a:t>proposal</a:t>
            </a:r>
            <a:r>
              <a:rPr lang="it-IT" sz="2800" dirty="0">
                <a:solidFill>
                  <a:srgbClr val="0432FF"/>
                </a:solidFill>
              </a:rPr>
              <a:t> for AD (CERN) </a:t>
            </a:r>
            <a:endParaRPr lang="it-IT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53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0CED4CB-013B-7D82-5B10-F89856F9A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61" y="822570"/>
            <a:ext cx="7772400" cy="563473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929CEA5-6145-EBAA-DCFD-02AAD040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44624"/>
            <a:ext cx="11463064" cy="562074"/>
          </a:xfrm>
        </p:spPr>
        <p:txBody>
          <a:bodyPr/>
          <a:lstStyle/>
          <a:p>
            <a:r>
              <a:rPr lang="it-IT" sz="2800" dirty="0" err="1"/>
              <a:t>Difference</a:t>
            </a:r>
            <a:r>
              <a:rPr lang="it-IT" sz="2800" dirty="0"/>
              <a:t> after </a:t>
            </a:r>
            <a:r>
              <a:rPr lang="it-IT" sz="2800" dirty="0" err="1"/>
              <a:t>bake</a:t>
            </a:r>
            <a:r>
              <a:rPr lang="it-IT" sz="2800" dirty="0"/>
              <a:t>-out and help from </a:t>
            </a:r>
            <a:r>
              <a:rPr lang="it-IT" sz="2800" dirty="0" err="1"/>
              <a:t>Cryopumps</a:t>
            </a:r>
            <a:endParaRPr lang="it-IT" sz="28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EE260D-4433-C348-36C0-523B0B8B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40</a:t>
            </a:fld>
            <a:endParaRPr lang="it-IT" alt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83E2B8-641E-7BBB-80E1-142BA91AD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500" y="4265867"/>
            <a:ext cx="4297667" cy="2032302"/>
          </a:xfrm>
          <a:prstGeom prst="rect">
            <a:avLst/>
          </a:prstGeom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FF73AFD-8786-403C-4494-A942D922494B}"/>
              </a:ext>
            </a:extLst>
          </p:cNvPr>
          <p:cNvCxnSpPr>
            <a:cxnSpLocks/>
          </p:cNvCxnSpPr>
          <p:nvPr/>
        </p:nvCxnSpPr>
        <p:spPr>
          <a:xfrm flipV="1">
            <a:off x="9336360" y="5834413"/>
            <a:ext cx="1411044" cy="7883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CB6A2F1-697D-F31A-2B97-3602A1BC2E49}"/>
              </a:ext>
            </a:extLst>
          </p:cNvPr>
          <p:cNvCxnSpPr>
            <a:cxnSpLocks/>
          </p:cNvCxnSpPr>
          <p:nvPr/>
        </p:nvCxnSpPr>
        <p:spPr>
          <a:xfrm flipV="1">
            <a:off x="6748901" y="6635898"/>
            <a:ext cx="2671032" cy="44779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362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A443D5-31E9-3135-F657-050E49F0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Ti Ball flashing </a:t>
            </a:r>
            <a:r>
              <a:rPr lang="it-IT" dirty="0" err="1"/>
              <a:t>improve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little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3A77A1E-77FB-1052-09DE-44E134730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06698"/>
            <a:ext cx="8438728" cy="603872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0C786F-71D0-FAA2-930E-C5797D10A152}"/>
              </a:ext>
            </a:extLst>
          </p:cNvPr>
          <p:cNvSpPr txBox="1"/>
          <p:nvPr/>
        </p:nvSpPr>
        <p:spPr>
          <a:xfrm>
            <a:off x="1271464" y="1628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BRP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0DA7A75-8C39-53BB-1095-F1CA84EFD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8" y="2621653"/>
            <a:ext cx="4216600" cy="4191723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2B747FC-F5B8-DE5C-A049-822290F2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41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123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507E1A-A9BD-9467-343C-8EB001186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11928648" cy="562074"/>
          </a:xfrm>
        </p:spPr>
        <p:txBody>
          <a:bodyPr/>
          <a:lstStyle/>
          <a:p>
            <a:r>
              <a:rPr lang="it-IT" dirty="0"/>
              <a:t>Back-streaming of He and Capability to pump down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D55BCF-6F6C-1E1A-54E8-AA188A5DB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42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61CB293-F557-5F3E-DCA4-D15B904BB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3" y="689283"/>
            <a:ext cx="7992889" cy="612409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2B4AA9D-39F7-376F-9E17-F40793C1E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6360" y="1077095"/>
            <a:ext cx="2570076" cy="5677306"/>
          </a:xfrm>
          <a:prstGeom prst="rect">
            <a:avLst/>
          </a:prstGeom>
          <a:ln w="50800">
            <a:solidFill>
              <a:schemeClr val="tx1"/>
            </a:solidFill>
            <a:headEnd type="stealth"/>
            <a:tailEnd type="none"/>
          </a:ln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FD66737-9DD7-FC50-D34F-1D73E7D8DA69}"/>
              </a:ext>
            </a:extLst>
          </p:cNvPr>
          <p:cNvCxnSpPr/>
          <p:nvPr/>
        </p:nvCxnSpPr>
        <p:spPr>
          <a:xfrm>
            <a:off x="10209784" y="6309320"/>
            <a:ext cx="638744" cy="0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83C4DAC-25B2-0893-DCE4-CDDE4D04F856}"/>
              </a:ext>
            </a:extLst>
          </p:cNvPr>
          <p:cNvSpPr txBox="1"/>
          <p:nvPr/>
        </p:nvSpPr>
        <p:spPr>
          <a:xfrm>
            <a:off x="11064552" y="6093296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He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51C5C8A-2E30-37D7-55A2-A739CF405A3E}"/>
              </a:ext>
            </a:extLst>
          </p:cNvPr>
          <p:cNvCxnSpPr>
            <a:cxnSpLocks/>
          </p:cNvCxnSpPr>
          <p:nvPr/>
        </p:nvCxnSpPr>
        <p:spPr>
          <a:xfrm>
            <a:off x="9912424" y="5907405"/>
            <a:ext cx="0" cy="37178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47262AF3-E0F4-9D58-AF96-1A373515C098}"/>
              </a:ext>
            </a:extLst>
          </p:cNvPr>
          <p:cNvCxnSpPr>
            <a:cxnSpLocks/>
          </p:cNvCxnSpPr>
          <p:nvPr/>
        </p:nvCxnSpPr>
        <p:spPr>
          <a:xfrm>
            <a:off x="10416480" y="5157192"/>
            <a:ext cx="0" cy="37178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449EBC7-4C2B-A8CB-A48A-8A4EDBBE6E1D}"/>
              </a:ext>
            </a:extLst>
          </p:cNvPr>
          <p:cNvCxnSpPr>
            <a:cxnSpLocks/>
          </p:cNvCxnSpPr>
          <p:nvPr/>
        </p:nvCxnSpPr>
        <p:spPr>
          <a:xfrm>
            <a:off x="10420184" y="3933056"/>
            <a:ext cx="0" cy="371782"/>
          </a:xfrm>
          <a:prstGeom prst="straightConnector1">
            <a:avLst/>
          </a:prstGeom>
          <a:ln w="50800">
            <a:solidFill>
              <a:srgbClr val="FF0000"/>
            </a:solidFill>
            <a:prstDash val="sysDash"/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A7D0E8-E5E4-4904-4B95-2FAA239BC190}"/>
              </a:ext>
            </a:extLst>
          </p:cNvPr>
          <p:cNvSpPr txBox="1"/>
          <p:nvPr/>
        </p:nvSpPr>
        <p:spPr>
          <a:xfrm>
            <a:off x="1271464" y="198884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</p:spTree>
    <p:extLst>
      <p:ext uri="{BB962C8B-B14F-4D97-AF65-F5344CB8AC3E}">
        <p14:creationId xmlns:p14="http://schemas.microsoft.com/office/powerpoint/2010/main" val="3825967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B6C95F-C06F-DB70-D9D1-896EFC47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Solution: NEG pumps </a:t>
            </a:r>
            <a:r>
              <a:rPr lang="it-IT" dirty="0" err="1"/>
              <a:t>mainly</a:t>
            </a:r>
            <a:r>
              <a:rPr lang="it-IT" dirty="0"/>
              <a:t> for TGA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AFD4E0B-6394-5973-5659-5FB8DF83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43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AB53A2D-2A97-AC7D-05EC-98D130FCB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92696"/>
            <a:ext cx="7772400" cy="473491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DA23C34-02E1-D831-DA38-312E03EB4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016" y="2621653"/>
            <a:ext cx="4216600" cy="419172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7CDA17-F7E5-F314-F8A7-EA077AF72BC6}"/>
              </a:ext>
            </a:extLst>
          </p:cNvPr>
          <p:cNvSpPr txBox="1"/>
          <p:nvPr/>
        </p:nvSpPr>
        <p:spPr>
          <a:xfrm>
            <a:off x="8129440" y="644679"/>
            <a:ext cx="3419526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problem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protect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cannot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overcome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temperature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Higher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70  </a:t>
            </a:r>
            <a:r>
              <a:rPr lang="it-IT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903ED8-39F7-16AD-6C7B-9610B1BCF6F8}"/>
              </a:ext>
            </a:extLst>
          </p:cNvPr>
          <p:cNvSpPr txBox="1"/>
          <p:nvPr/>
        </p:nvSpPr>
        <p:spPr>
          <a:xfrm>
            <a:off x="119336" y="5501228"/>
            <a:ext cx="791468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These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temperatures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are in the range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bake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out of the TGA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need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cool down the flange of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sextupole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permanent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magnets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regeneration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NEG pump,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done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bake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-out.</a:t>
            </a:r>
          </a:p>
        </p:txBody>
      </p:sp>
    </p:spTree>
    <p:extLst>
      <p:ext uri="{BB962C8B-B14F-4D97-AF65-F5344CB8AC3E}">
        <p14:creationId xmlns:p14="http://schemas.microsoft.com/office/powerpoint/2010/main" val="4055960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9BC2D4-67EA-CDB2-8930-E91A90AB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Measurements</a:t>
            </a:r>
            <a:r>
              <a:rPr lang="it-IT" dirty="0"/>
              <a:t> of </a:t>
            </a:r>
            <a:r>
              <a:rPr lang="it-IT" dirty="0" err="1"/>
              <a:t>pumping</a:t>
            </a:r>
            <a:r>
              <a:rPr lang="it-IT" dirty="0"/>
              <a:t> Speed o NEG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6D641A-87CF-F0C6-66DB-720E9E9B0B7A}"/>
              </a:ext>
            </a:extLst>
          </p:cNvPr>
          <p:cNvSpPr txBox="1"/>
          <p:nvPr/>
        </p:nvSpPr>
        <p:spPr>
          <a:xfrm>
            <a:off x="130298" y="966330"/>
            <a:ext cx="109728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activating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NEG,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preliminarily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pumping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speed of the turbo pump alone,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hich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400" i="1" dirty="0">
                <a:effectLst/>
                <a:highlight>
                  <a:srgbClr val="FFFF00"/>
                </a:highlight>
                <a:latin typeface="Times"/>
              </a:rPr>
              <a:t>S</a:t>
            </a:r>
            <a:r>
              <a:rPr lang="it-IT" sz="2400" i="1" baseline="-25000" dirty="0">
                <a:effectLst/>
                <a:highlight>
                  <a:srgbClr val="FFFF00"/>
                </a:highlight>
                <a:latin typeface="Times"/>
              </a:rPr>
              <a:t>turbo</a:t>
            </a:r>
            <a:r>
              <a:rPr lang="it-IT" sz="2400" i="1" dirty="0">
                <a:effectLst/>
                <a:highlight>
                  <a:srgbClr val="FFFF00"/>
                </a:highlight>
                <a:latin typeface="Times"/>
              </a:rPr>
              <a:t> = </a:t>
            </a:r>
            <a:r>
              <a:rPr lang="it-IT" sz="2400" dirty="0">
                <a:effectLst/>
                <a:highlight>
                  <a:srgbClr val="FFFF00"/>
                </a:highlight>
                <a:latin typeface="Times"/>
              </a:rPr>
              <a:t>122 + 3 l/</a:t>
            </a:r>
            <a:r>
              <a:rPr lang="it-IT" sz="2400" dirty="0" err="1">
                <a:effectLst/>
                <a:highlight>
                  <a:srgbClr val="FFFF00"/>
                </a:highlight>
                <a:latin typeface="Times"/>
              </a:rPr>
              <a:t>s</a:t>
            </a:r>
            <a:r>
              <a:rPr lang="it-IT" sz="2400" i="1" dirty="0">
                <a:effectLst/>
                <a:highlight>
                  <a:srgbClr val="FFFF00"/>
                </a:highlight>
                <a:latin typeface="Times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After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activaation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NEG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pumping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speed of the NEG and the turbo and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i="1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  <a:r>
              <a:rPr lang="it-IT" sz="2400" baseline="-25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+turbo</a:t>
            </a:r>
            <a:r>
              <a:rPr lang="it-IT" sz="24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910 </a:t>
            </a:r>
            <a:r>
              <a:rPr lang="it-IT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70 l/s.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DAEAC4-14C5-2698-FB79-8DE62F7A7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12" y="2780928"/>
            <a:ext cx="6350559" cy="407707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E4848F-7495-8BE6-C968-BFE31F166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44</a:t>
            </a:fld>
            <a:endParaRPr lang="it-IT" alt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7771F5-70AE-B0E0-77D5-86947EDE57BE}"/>
              </a:ext>
            </a:extLst>
          </p:cNvPr>
          <p:cNvSpPr txBox="1"/>
          <p:nvPr/>
        </p:nvSpPr>
        <p:spPr>
          <a:xfrm>
            <a:off x="166270" y="2595270"/>
            <a:ext cx="567767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pumping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speed of the NEG alone (with the valve on the turbo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closed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i="1" baseline="-25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  <a:r>
              <a:rPr lang="it-IT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= 50 </a:t>
            </a:r>
            <a:r>
              <a:rPr lang="it-IT" sz="2400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20 l/</a:t>
            </a:r>
            <a:r>
              <a:rPr lang="it-IT" sz="24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from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simple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subtraction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it-IT" sz="2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i="1" baseline="-25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  <a:r>
              <a:rPr lang="it-IT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it-IT" sz="2400" i="1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baseline="-25000" dirty="0" err="1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NEG</a:t>
            </a:r>
            <a:r>
              <a:rPr lang="it-IT" sz="2400" i="1" baseline="-25000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&amp;turbo</a:t>
            </a:r>
            <a:r>
              <a:rPr lang="it-IT" sz="2400" baseline="-25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it-IT" sz="2400" i="1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i="1" baseline="-250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turbo</a:t>
            </a:r>
            <a:r>
              <a:rPr lang="it-IT" sz="2400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~ 780 + 70 l/s.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8AC6C81-4B98-A9DC-ADDD-F2904D8CF3EC}"/>
              </a:ext>
            </a:extLst>
          </p:cNvPr>
          <p:cNvSpPr txBox="1"/>
          <p:nvPr/>
        </p:nvSpPr>
        <p:spPr>
          <a:xfrm>
            <a:off x="263352" y="501362"/>
            <a:ext cx="612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SAES </a:t>
            </a:r>
            <a:r>
              <a:rPr lang="it-IT" sz="2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Capacitorr</a:t>
            </a:r>
            <a:r>
              <a:rPr lang="it-IT" sz="2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2000 for TGA </a:t>
            </a:r>
            <a:endParaRPr lang="it-IT" sz="2800" dirty="0">
              <a:highlight>
                <a:srgbClr val="FFFF00"/>
              </a:highligh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BAB2FE-055E-8E4A-FE04-9F4F61C59C8F}"/>
              </a:ext>
            </a:extLst>
          </p:cNvPr>
          <p:cNvSpPr txBox="1"/>
          <p:nvPr/>
        </p:nvSpPr>
        <p:spPr>
          <a:xfrm>
            <a:off x="130298" y="4962874"/>
            <a:ext cx="5677670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Anyhow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good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turbo pump on the TGA,</a:t>
            </a:r>
          </a:p>
          <a:p>
            <a:pPr algn="ctr"/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cyopumps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10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mbar l s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sampled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expect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mbar in the TGA.</a:t>
            </a:r>
          </a:p>
        </p:txBody>
      </p:sp>
    </p:spTree>
    <p:extLst>
      <p:ext uri="{BB962C8B-B14F-4D97-AF65-F5344CB8AC3E}">
        <p14:creationId xmlns:p14="http://schemas.microsoft.com/office/powerpoint/2010/main" val="2722055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B246CA-44C8-4659-6B08-3FE5959C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7" y="44624"/>
            <a:ext cx="11300013" cy="562074"/>
          </a:xfrm>
        </p:spPr>
        <p:txBody>
          <a:bodyPr/>
          <a:lstStyle/>
          <a:p>
            <a:r>
              <a:rPr lang="it-IT" dirty="0" err="1"/>
              <a:t>Commissioning</a:t>
            </a:r>
            <a:r>
              <a:rPr lang="it-IT" dirty="0"/>
              <a:t> of NEG PUMPS on TGA and BRP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A6EE48D-1DA4-6757-2708-F09BE4B0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45</a:t>
            </a:fld>
            <a:endParaRPr lang="it-IT" alt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FA2F73-3F6C-08E3-0B6E-8DDA9A1F9B1E}"/>
              </a:ext>
            </a:extLst>
          </p:cNvPr>
          <p:cNvSpPr txBox="1"/>
          <p:nvPr/>
        </p:nvSpPr>
        <p:spPr>
          <a:xfrm>
            <a:off x="282387" y="908720"/>
            <a:ext cx="612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NEG SAES </a:t>
            </a:r>
            <a:r>
              <a:rPr lang="it-IT" sz="2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Capacitorr</a:t>
            </a:r>
            <a:r>
              <a:rPr lang="it-IT" sz="2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2000 for TGA </a:t>
            </a:r>
            <a:endParaRPr lang="it-IT" sz="2800" dirty="0">
              <a:highlight>
                <a:srgbClr val="FFFF00"/>
              </a:highligh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035AC3-AEAF-344C-983D-CDB439C67C5B}"/>
              </a:ext>
            </a:extLst>
          </p:cNvPr>
          <p:cNvSpPr txBox="1"/>
          <p:nvPr/>
        </p:nvSpPr>
        <p:spPr>
          <a:xfrm>
            <a:off x="8255520" y="6051123"/>
            <a:ext cx="331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GP 50 2F per BRP.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2ED4E2-D099-66F1-A5C9-20DD361DFDF2}"/>
              </a:ext>
            </a:extLst>
          </p:cNvPr>
          <p:cNvSpPr txBox="1"/>
          <p:nvPr/>
        </p:nvSpPr>
        <p:spPr>
          <a:xfrm>
            <a:off x="407368" y="1701604"/>
            <a:ext cx="11645887" cy="41549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After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installation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activation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NEG pump in the TGA, opening the valve on the target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with the ABS in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operation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pressure in the TGA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it-IT" sz="24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1.6 10</a:t>
            </a:r>
            <a:r>
              <a:rPr lang="it-IT" sz="24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mbar,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meanwhile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target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pressure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3.5 10</a:t>
            </a:r>
            <a:r>
              <a:rPr lang="it-IT" sz="24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mbar.</a:t>
            </a:r>
          </a:p>
          <a:p>
            <a:pPr algn="ctr"/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2010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TGA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chamber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pumped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by the TSP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werecorded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range of </a:t>
            </a:r>
          </a:p>
          <a:p>
            <a:pPr algn="ctr"/>
            <a:r>
              <a:rPr lang="it-IT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it-IT" sz="2400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= 2.5 10</a:t>
            </a:r>
            <a:r>
              <a:rPr lang="it-IT" sz="24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mbar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3.5 10</a:t>
            </a:r>
            <a:r>
              <a:rPr lang="it-IT" sz="24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mbar.</a:t>
            </a:r>
          </a:p>
          <a:p>
            <a:pPr algn="ctr"/>
            <a:endParaRPr lang="it-IT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accuracy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reproducibility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gauge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installed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TGA, </a:t>
            </a:r>
          </a:p>
          <a:p>
            <a:pPr algn="ctr"/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evident</a:t>
            </a:r>
            <a:endParaRPr lang="it-IT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improved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pumping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speed of one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magnitude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it-IT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211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A325D2-509E-367D-04E0-38B130A4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Stationary</a:t>
            </a:r>
            <a:r>
              <a:rPr lang="it-IT" dirty="0"/>
              <a:t> vacuum with </a:t>
            </a:r>
            <a:r>
              <a:rPr lang="it-IT" dirty="0" err="1"/>
              <a:t>cryopumps</a:t>
            </a:r>
            <a:r>
              <a:rPr lang="it-IT" dirty="0"/>
              <a:t> 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5EC1C7-F9BE-28DD-2CFF-D26C1775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46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7A8D0D-9A71-B6A2-63E8-732F2650B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68" y="620688"/>
            <a:ext cx="11713402" cy="3879357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6D872BAF-E7C2-E348-595E-D160A00E610B}"/>
              </a:ext>
            </a:extLst>
          </p:cNvPr>
          <p:cNvSpPr txBox="1">
            <a:spLocks/>
          </p:cNvSpPr>
          <p:nvPr/>
        </p:nvSpPr>
        <p:spPr bwMode="auto">
          <a:xfrm>
            <a:off x="119336" y="4522538"/>
            <a:ext cx="6696744" cy="2146822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ion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gauge are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below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minimum reading,</a:t>
            </a:r>
          </a:p>
          <a:p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-pumps are running and the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valve</a:t>
            </a:r>
          </a:p>
          <a:p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open.</a:t>
            </a:r>
          </a:p>
          <a:p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-pumps are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pumping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BRP Chamber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bellow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CF40 10 cm long  and a gate valve CF40.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73228ED-AF36-87C9-55C4-F60EA1C4D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715" y="4520271"/>
            <a:ext cx="4849182" cy="229310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1A13EF-23CB-B242-6014-139F33175C5F}"/>
              </a:ext>
            </a:extLst>
          </p:cNvPr>
          <p:cNvSpPr txBox="1"/>
          <p:nvPr/>
        </p:nvSpPr>
        <p:spPr>
          <a:xfrm>
            <a:off x="1775520" y="198884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B27243-43B1-7669-257F-D3731780A1B7}"/>
              </a:ext>
            </a:extLst>
          </p:cNvPr>
          <p:cNvSpPr txBox="1"/>
          <p:nvPr/>
        </p:nvSpPr>
        <p:spPr>
          <a:xfrm>
            <a:off x="9984432" y="692696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TGA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&lt; 5 10</a:t>
            </a:r>
            <a:r>
              <a:rPr lang="it-IT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-10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44270F-1257-6222-D8D6-22B96AEF2CA0}"/>
              </a:ext>
            </a:extLst>
          </p:cNvPr>
          <p:cNvSpPr txBox="1"/>
          <p:nvPr/>
        </p:nvSpPr>
        <p:spPr>
          <a:xfrm>
            <a:off x="9940453" y="1130918"/>
            <a:ext cx="19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&lt; 5 10</a:t>
            </a:r>
            <a:r>
              <a:rPr lang="it-IT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-10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79257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57A5DD-CBE5-3784-019D-60F8186E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8288" y="1014692"/>
            <a:ext cx="3384376" cy="2070100"/>
          </a:xfrm>
          <a:solidFill>
            <a:srgbClr val="FFFF00">
              <a:alpha val="80000"/>
            </a:srgbClr>
          </a:solidFill>
        </p:spPr>
        <p:txBody>
          <a:bodyPr/>
          <a:lstStyle/>
          <a:p>
            <a:r>
              <a:rPr lang="it-IT" sz="2400" dirty="0" err="1">
                <a:solidFill>
                  <a:srgbClr val="0432FF"/>
                </a:solidFill>
              </a:rPr>
              <a:t>Evidence</a:t>
            </a:r>
            <a:r>
              <a:rPr lang="it-IT" sz="2400" dirty="0">
                <a:solidFill>
                  <a:srgbClr val="0432FF"/>
                </a:solidFill>
              </a:rPr>
              <a:t> of </a:t>
            </a:r>
            <a:br>
              <a:rPr lang="it-IT" sz="2400" dirty="0">
                <a:solidFill>
                  <a:srgbClr val="0432FF"/>
                </a:solidFill>
              </a:rPr>
            </a:br>
            <a:r>
              <a:rPr lang="it-IT" sz="2400" dirty="0" err="1">
                <a:solidFill>
                  <a:srgbClr val="0432FF"/>
                </a:solidFill>
              </a:rPr>
              <a:t>backgrounG</a:t>
            </a:r>
            <a:r>
              <a:rPr lang="it-IT" sz="2400" dirty="0">
                <a:solidFill>
                  <a:srgbClr val="0432FF"/>
                </a:solidFill>
              </a:rPr>
              <a:t> from TGA to BRP,</a:t>
            </a:r>
            <a:br>
              <a:rPr lang="it-IT" sz="2400" dirty="0">
                <a:solidFill>
                  <a:srgbClr val="0432FF"/>
                </a:solidFill>
              </a:rPr>
            </a:br>
            <a:r>
              <a:rPr lang="it-IT" sz="2400" dirty="0" err="1">
                <a:solidFill>
                  <a:srgbClr val="0432FF"/>
                </a:solidFill>
              </a:rPr>
              <a:t>not</a:t>
            </a:r>
            <a:r>
              <a:rPr lang="it-IT" sz="2400" dirty="0">
                <a:solidFill>
                  <a:srgbClr val="0432FF"/>
                </a:solidFill>
              </a:rPr>
              <a:t> on the </a:t>
            </a:r>
            <a:r>
              <a:rPr lang="it-IT" sz="2400" dirty="0" err="1">
                <a:solidFill>
                  <a:srgbClr val="0432FF"/>
                </a:solidFill>
              </a:rPr>
              <a:t>ion</a:t>
            </a:r>
            <a:r>
              <a:rPr lang="it-IT" sz="2400" dirty="0">
                <a:solidFill>
                  <a:srgbClr val="0432FF"/>
                </a:solidFill>
              </a:rPr>
              <a:t> gauge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71AAA4-E81B-D92F-4934-D3187D48C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44624"/>
            <a:ext cx="8705232" cy="66247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61D548-2F74-4C9C-46C8-45ED6B9E8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9128" y="4730996"/>
            <a:ext cx="5105400" cy="2070100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4EE03293-652B-A1F3-A7C6-F99BB70662D4}"/>
              </a:ext>
            </a:extLst>
          </p:cNvPr>
          <p:cNvCxnSpPr>
            <a:cxnSpLocks/>
          </p:cNvCxnSpPr>
          <p:nvPr/>
        </p:nvCxnSpPr>
        <p:spPr>
          <a:xfrm>
            <a:off x="10972766" y="4293096"/>
            <a:ext cx="0" cy="7920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60FFC9-E38C-A768-3C02-E5F6AE94B5C5}"/>
              </a:ext>
            </a:extLst>
          </p:cNvPr>
          <p:cNvSpPr txBox="1"/>
          <p:nvPr/>
        </p:nvSpPr>
        <p:spPr>
          <a:xfrm>
            <a:off x="10010547" y="3789040"/>
            <a:ext cx="1924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Separation</a:t>
            </a:r>
            <a:r>
              <a:rPr lang="it-IT" dirty="0">
                <a:solidFill>
                  <a:srgbClr val="FF0000"/>
                </a:solidFill>
              </a:rPr>
              <a:t> Valve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98B1475-3866-077B-CFCC-85CF73C35CF1}"/>
              </a:ext>
            </a:extLst>
          </p:cNvPr>
          <p:cNvSpPr txBox="1"/>
          <p:nvPr/>
        </p:nvSpPr>
        <p:spPr>
          <a:xfrm>
            <a:off x="1127448" y="155679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BRP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238437-ED86-A2A6-31E8-B0F1C8BAD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47</a:t>
            </a:fld>
            <a:endParaRPr lang="it-IT" alt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31681F4-64D9-4FCD-93F2-3D7F5E8EDBA2}"/>
              </a:ext>
            </a:extLst>
          </p:cNvPr>
          <p:cNvSpPr txBox="1">
            <a:spLocks/>
          </p:cNvSpPr>
          <p:nvPr/>
        </p:nvSpPr>
        <p:spPr bwMode="auto">
          <a:xfrm>
            <a:off x="8824568" y="53141"/>
            <a:ext cx="3359299" cy="855579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>
                <a:solidFill>
                  <a:srgbClr val="0432FF"/>
                </a:solidFill>
                <a:highlight>
                  <a:srgbClr val="FFFF00"/>
                </a:highlight>
              </a:rPr>
              <a:t>Continous mode: </a:t>
            </a:r>
            <a:endParaRPr lang="it-IT" sz="24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AB6D2F-8DCC-84C3-96E5-4E39507C5D84}"/>
              </a:ext>
            </a:extLst>
          </p:cNvPr>
          <p:cNvSpPr txBox="1"/>
          <p:nvPr/>
        </p:nvSpPr>
        <p:spPr>
          <a:xfrm>
            <a:off x="7680176" y="468914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Baked</a:t>
            </a:r>
            <a:endParaRPr lang="it-IT" dirty="0">
              <a:solidFill>
                <a:srgbClr val="FF0000"/>
              </a:solidFill>
              <a:highlight>
                <a:srgbClr val="FFFF00"/>
              </a:highlight>
              <a:latin typeface="Lucida Calligraphy" panose="03010101010101010101" pitchFamily="66" charset="77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A90CE3C-28B1-DB14-3FB0-A1F08CA8A791}"/>
              </a:ext>
            </a:extLst>
          </p:cNvPr>
          <p:cNvSpPr txBox="1"/>
          <p:nvPr/>
        </p:nvSpPr>
        <p:spPr>
          <a:xfrm>
            <a:off x="11143592" y="462242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highlight>
                  <a:srgbClr val="FFFF00"/>
                </a:highlight>
                <a:latin typeface="Lucida Calligraphy" panose="03010101010101010101" pitchFamily="66" charset="77"/>
              </a:rPr>
              <a:t>Baked</a:t>
            </a:r>
            <a:endParaRPr lang="it-IT" dirty="0">
              <a:solidFill>
                <a:srgbClr val="FF0000"/>
              </a:solidFill>
              <a:highlight>
                <a:srgbClr val="FFFF00"/>
              </a:highlight>
              <a:latin typeface="Lucida Calligraphy" panose="03010101010101010101" pitchFamily="66" charset="77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BBE0E44-5CDA-96AB-4022-FFB7D4660BB0}"/>
              </a:ext>
            </a:extLst>
          </p:cNvPr>
          <p:cNvSpPr txBox="1"/>
          <p:nvPr/>
        </p:nvSpPr>
        <p:spPr>
          <a:xfrm>
            <a:off x="8688288" y="4391441"/>
            <a:ext cx="18549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¬</a:t>
            </a:r>
            <a:r>
              <a:rPr lang="it-IT" dirty="0">
                <a:effectLst/>
              </a:rPr>
              <a:t> </a:t>
            </a:r>
            <a:r>
              <a:rPr lang="it-IT" dirty="0"/>
              <a:t>Not </a:t>
            </a:r>
            <a:r>
              <a:rPr lang="it-IT" dirty="0" err="1"/>
              <a:t>Baked</a:t>
            </a:r>
            <a:r>
              <a:rPr lang="it-IT" sz="1800" b="1" dirty="0">
                <a:effectLst/>
                <a:latin typeface="Symbol" pitchFamily="2" charset="2"/>
                <a:ea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D1B7B5F-FF3E-FE19-69E4-28838A5C55A2}"/>
              </a:ext>
            </a:extLst>
          </p:cNvPr>
          <p:cNvSpPr txBox="1"/>
          <p:nvPr/>
        </p:nvSpPr>
        <p:spPr>
          <a:xfrm>
            <a:off x="6655756" y="3912710"/>
            <a:ext cx="1629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Lucida Calligraphy" panose="03010101010101010101" pitchFamily="66" charset="77"/>
              </a:rPr>
              <a:t>Target</a:t>
            </a:r>
            <a:r>
              <a:rPr lang="it-IT" dirty="0">
                <a:solidFill>
                  <a:srgbClr val="FF0000"/>
                </a:solidFill>
              </a:rPr>
              <a:t> Valve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6888094F-43DB-B2DE-BC79-42D3A88CD212}"/>
              </a:ext>
            </a:extLst>
          </p:cNvPr>
          <p:cNvCxnSpPr>
            <a:cxnSpLocks/>
          </p:cNvCxnSpPr>
          <p:nvPr/>
        </p:nvCxnSpPr>
        <p:spPr>
          <a:xfrm>
            <a:off x="7465046" y="4266384"/>
            <a:ext cx="0" cy="79208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0F6C997-89BE-B03A-2DDC-E181B1BE63E0}"/>
              </a:ext>
            </a:extLst>
          </p:cNvPr>
          <p:cNvSpPr txBox="1"/>
          <p:nvPr/>
        </p:nvSpPr>
        <p:spPr>
          <a:xfrm>
            <a:off x="6573177" y="997327"/>
            <a:ext cx="209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i="1" baseline="-25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  <a:r>
              <a:rPr lang="it-IT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3.5 10</a:t>
            </a:r>
            <a:r>
              <a:rPr lang="it-IT" baseline="300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-9 </a:t>
            </a:r>
            <a:r>
              <a:rPr lang="it-IT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25972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9990312-06CC-5E52-A339-576E96B8A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5" y="693832"/>
            <a:ext cx="9792763" cy="345524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5D1A316-2F83-688D-A948-F2753E8A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Checking BRP </a:t>
            </a:r>
            <a:r>
              <a:rPr lang="it-IT" dirty="0" err="1"/>
              <a:t>pumping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C842C74-59F1-0D87-2BD3-F9916BA9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48</a:t>
            </a:fld>
            <a:endParaRPr lang="it-IT" alt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31A89552-D8CB-BFF9-4570-681E44A0E2B9}"/>
              </a:ext>
            </a:extLst>
          </p:cNvPr>
          <p:cNvSpPr txBox="1">
            <a:spLocks/>
          </p:cNvSpPr>
          <p:nvPr/>
        </p:nvSpPr>
        <p:spPr bwMode="auto">
          <a:xfrm>
            <a:off x="119336" y="4522538"/>
            <a:ext cx="4871392" cy="1930798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BRP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pumped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endParaRPr lang="it-IT" sz="2400" b="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bellow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valve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conductance</a:t>
            </a:r>
            <a:endParaRPr lang="it-IT" sz="2400" b="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the TGA </a:t>
            </a:r>
            <a:r>
              <a:rPr lang="it-IT" sz="2400" b="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pumping</a:t>
            </a:r>
            <a:r>
              <a:rPr lang="it-IT" sz="2400" b="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system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BB3FCAA-FBBE-CCB4-AAAF-B65AF8B960F8}"/>
              </a:ext>
            </a:extLst>
          </p:cNvPr>
          <p:cNvSpPr txBox="1"/>
          <p:nvPr/>
        </p:nvSpPr>
        <p:spPr>
          <a:xfrm>
            <a:off x="1980461" y="197954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BRP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39818BF4-5DAA-23A6-EBBD-2E2205FC6E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986" y="4005064"/>
            <a:ext cx="4849182" cy="2293105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5AC1E932-1C0E-2D1E-FAE9-A1F34BC46D7B}"/>
              </a:ext>
            </a:extLst>
          </p:cNvPr>
          <p:cNvCxnSpPr>
            <a:cxnSpLocks/>
          </p:cNvCxnSpPr>
          <p:nvPr/>
        </p:nvCxnSpPr>
        <p:spPr>
          <a:xfrm flipV="1">
            <a:off x="9336360" y="5834413"/>
            <a:ext cx="1411044" cy="788309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E706C26-28FF-FF4B-3B8B-01A46C69F685}"/>
              </a:ext>
            </a:extLst>
          </p:cNvPr>
          <p:cNvSpPr txBox="1"/>
          <p:nvPr/>
        </p:nvSpPr>
        <p:spPr>
          <a:xfrm>
            <a:off x="6744072" y="6311345"/>
            <a:ext cx="19244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Separation</a:t>
            </a:r>
            <a:r>
              <a:rPr lang="it-IT" dirty="0">
                <a:solidFill>
                  <a:srgbClr val="FF0000"/>
                </a:solidFill>
              </a:rPr>
              <a:t> Valve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AA8B5C5D-233F-7CC9-E9C2-926B3F6A5787}"/>
              </a:ext>
            </a:extLst>
          </p:cNvPr>
          <p:cNvCxnSpPr>
            <a:cxnSpLocks/>
          </p:cNvCxnSpPr>
          <p:nvPr/>
        </p:nvCxnSpPr>
        <p:spPr>
          <a:xfrm flipV="1">
            <a:off x="6748901" y="6635898"/>
            <a:ext cx="2671032" cy="44779"/>
          </a:xfrm>
          <a:prstGeom prst="straightConnector1">
            <a:avLst/>
          </a:prstGeom>
          <a:ln w="508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3341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6B635A-C761-47BD-E2F5-FE07E0B31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1463064" cy="562074"/>
          </a:xfrm>
        </p:spPr>
        <p:txBody>
          <a:bodyPr/>
          <a:lstStyle/>
          <a:p>
            <a:r>
              <a:rPr lang="it-IT" dirty="0"/>
              <a:t>Opening the Target Valve and switching on ABS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84700D-A96B-27BD-5C6C-849720736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49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879FED-5D94-C4B7-BA34-640EFDB6C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594906"/>
            <a:ext cx="8928992" cy="310309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D022382-2835-3131-51FF-8F1F06A39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3697997"/>
            <a:ext cx="9033938" cy="298235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0F24A9-D687-91C1-5828-8FE89233131F}"/>
              </a:ext>
            </a:extLst>
          </p:cNvPr>
          <p:cNvSpPr txBox="1"/>
          <p:nvPr/>
        </p:nvSpPr>
        <p:spPr>
          <a:xfrm>
            <a:off x="2999656" y="233958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(40 kHz)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AAA936E-27F5-BC27-AC7E-795E9EA69E23}"/>
              </a:ext>
            </a:extLst>
          </p:cNvPr>
          <p:cNvSpPr txBox="1"/>
          <p:nvPr/>
        </p:nvSpPr>
        <p:spPr>
          <a:xfrm>
            <a:off x="3038726" y="428380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it-IT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(1.6 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412B8FC-5834-CE38-9DE8-AC488AC1E9F9}"/>
              </a:ext>
            </a:extLst>
          </p:cNvPr>
          <p:cNvSpPr txBox="1"/>
          <p:nvPr/>
        </p:nvSpPr>
        <p:spPr>
          <a:xfrm>
            <a:off x="1332389" y="1628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B32527-D0B2-2DE8-873E-A90A6F9BCC45}"/>
              </a:ext>
            </a:extLst>
          </p:cNvPr>
          <p:cNvSpPr txBox="1"/>
          <p:nvPr/>
        </p:nvSpPr>
        <p:spPr>
          <a:xfrm>
            <a:off x="1364082" y="45651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8C98E66-36D2-DE8E-0679-5D53465A2820}"/>
              </a:ext>
            </a:extLst>
          </p:cNvPr>
          <p:cNvSpPr/>
          <p:nvPr/>
        </p:nvSpPr>
        <p:spPr>
          <a:xfrm>
            <a:off x="356439" y="1041822"/>
            <a:ext cx="11663064" cy="26561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8CA93D6-A64A-5C9C-0181-68747056F787}"/>
              </a:ext>
            </a:extLst>
          </p:cNvPr>
          <p:cNvSpPr/>
          <p:nvPr/>
        </p:nvSpPr>
        <p:spPr>
          <a:xfrm>
            <a:off x="263352" y="3941177"/>
            <a:ext cx="11663064" cy="2656175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18F20423-1704-C244-BDB9-CA781653D0C6}"/>
              </a:ext>
            </a:extLst>
          </p:cNvPr>
          <p:cNvGrpSpPr/>
          <p:nvPr/>
        </p:nvGrpSpPr>
        <p:grpSpPr>
          <a:xfrm>
            <a:off x="7752184" y="2852936"/>
            <a:ext cx="4239877" cy="2004974"/>
            <a:chOff x="7968207" y="3039560"/>
            <a:chExt cx="4239877" cy="2004974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4E8B937-3873-E11A-C042-672DCB864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68207" y="3039560"/>
              <a:ext cx="4239877" cy="2004974"/>
            </a:xfrm>
            <a:prstGeom prst="rect">
              <a:avLst/>
            </a:prstGeom>
          </p:spPr>
        </p:pic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275E2256-A8C8-2AB4-9835-EE2AE798F688}"/>
                </a:ext>
              </a:extLst>
            </p:cNvPr>
            <p:cNvCxnSpPr>
              <a:cxnSpLocks/>
            </p:cNvCxnSpPr>
            <p:nvPr/>
          </p:nvCxnSpPr>
          <p:spPr>
            <a:xfrm>
              <a:off x="8544272" y="3635732"/>
              <a:ext cx="0" cy="64807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C783FC1A-EA59-7C3E-AD46-788F63588663}"/>
                </a:ext>
              </a:extLst>
            </p:cNvPr>
            <p:cNvSpPr txBox="1"/>
            <p:nvPr/>
          </p:nvSpPr>
          <p:spPr>
            <a:xfrm>
              <a:off x="7968208" y="3491716"/>
              <a:ext cx="14500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Target Valve</a:t>
              </a:r>
            </a:p>
          </p:txBody>
        </p:sp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FD1C572-7676-E743-07B4-FB10496A5A88}"/>
              </a:ext>
            </a:extLst>
          </p:cNvPr>
          <p:cNvSpPr txBox="1"/>
          <p:nvPr/>
        </p:nvSpPr>
        <p:spPr>
          <a:xfrm>
            <a:off x="8301737" y="1048668"/>
            <a:ext cx="3507179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on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BG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Target Chamber:</a:t>
            </a:r>
          </a:p>
          <a:p>
            <a:pPr algn="ctr"/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5 10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DFD5356-7EF1-7D97-014A-5F7F0E73F6E5}"/>
              </a:ext>
            </a:extLst>
          </p:cNvPr>
          <p:cNvSpPr txBox="1"/>
          <p:nvPr/>
        </p:nvSpPr>
        <p:spPr>
          <a:xfrm>
            <a:off x="8116775" y="4802376"/>
            <a:ext cx="3942746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on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influence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ABS on</a:t>
            </a:r>
          </a:p>
          <a:p>
            <a:pPr algn="ctr"/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Target Chamber:</a:t>
            </a:r>
          </a:p>
          <a:p>
            <a:pPr algn="ctr"/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TGA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1.6 10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mbar</a:t>
            </a:r>
          </a:p>
          <a:p>
            <a:pPr algn="ctr"/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5 10</a:t>
            </a:r>
            <a:r>
              <a:rPr lang="it-IT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 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mbar</a:t>
            </a:r>
            <a:endParaRPr lang="it-IT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8CF2866-120B-197A-FD96-3C9C18DB195B}"/>
              </a:ext>
            </a:extLst>
          </p:cNvPr>
          <p:cNvSpPr txBox="1"/>
          <p:nvPr/>
        </p:nvSpPr>
        <p:spPr>
          <a:xfrm>
            <a:off x="6543397" y="1109237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(156 kHz)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D2280C2-23E9-BE5C-1A93-E8F593056693}"/>
              </a:ext>
            </a:extLst>
          </p:cNvPr>
          <p:cNvSpPr txBox="1"/>
          <p:nvPr/>
        </p:nvSpPr>
        <p:spPr>
          <a:xfrm>
            <a:off x="6543397" y="1611733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(108 kHz)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7EED516-C1BB-DC8E-F38D-DB9BAEA53079}"/>
              </a:ext>
            </a:extLst>
          </p:cNvPr>
          <p:cNvSpPr txBox="1"/>
          <p:nvPr/>
        </p:nvSpPr>
        <p:spPr>
          <a:xfrm>
            <a:off x="3110301" y="2889870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(35 kHz)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029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2943AB-E5DD-9639-74E9-62B4CD33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9687"/>
            <a:ext cx="11463064" cy="906284"/>
          </a:xfrm>
        </p:spPr>
        <p:txBody>
          <a:bodyPr/>
          <a:lstStyle/>
          <a:p>
            <a:r>
              <a:rPr lang="it-IT" dirty="0" err="1"/>
              <a:t>Easily</a:t>
            </a:r>
            <a:r>
              <a:rPr lang="it-IT" dirty="0"/>
              <a:t>  </a:t>
            </a:r>
            <a:r>
              <a:rPr lang="it-IT" dirty="0" err="1"/>
              <a:t>moved</a:t>
            </a:r>
            <a:r>
              <a:rPr lang="it-IT" dirty="0"/>
              <a:t> on the </a:t>
            </a:r>
            <a:r>
              <a:rPr lang="it-IT" dirty="0" err="1"/>
              <a:t>beamline</a:t>
            </a:r>
            <a:br>
              <a:rPr lang="it-IT" sz="2800" dirty="0">
                <a:solidFill>
                  <a:srgbClr val="0432FF"/>
                </a:solidFill>
              </a:rPr>
            </a:br>
            <a:r>
              <a:rPr lang="it-IT" sz="2800" dirty="0" err="1">
                <a:solidFill>
                  <a:srgbClr val="0432FF"/>
                </a:solidFill>
              </a:rPr>
              <a:t>properly</a:t>
            </a:r>
            <a:r>
              <a:rPr lang="it-IT" sz="2800" dirty="0">
                <a:solidFill>
                  <a:srgbClr val="0432FF"/>
                </a:solidFill>
              </a:rPr>
              <a:t> </a:t>
            </a:r>
            <a:r>
              <a:rPr lang="it-IT" sz="2800" dirty="0" err="1">
                <a:solidFill>
                  <a:srgbClr val="0432FF"/>
                </a:solidFill>
              </a:rPr>
              <a:t>designed</a:t>
            </a:r>
            <a:r>
              <a:rPr lang="it-IT" sz="2800" dirty="0">
                <a:solidFill>
                  <a:srgbClr val="0432FF"/>
                </a:solidFill>
              </a:rPr>
              <a:t> for the </a:t>
            </a:r>
            <a:r>
              <a:rPr lang="it-IT" sz="2800" dirty="0" err="1">
                <a:solidFill>
                  <a:srgbClr val="0432FF"/>
                </a:solidFill>
              </a:rPr>
              <a:t>installation</a:t>
            </a:r>
            <a:r>
              <a:rPr lang="it-IT" sz="2800" dirty="0">
                <a:solidFill>
                  <a:srgbClr val="0432FF"/>
                </a:solidFill>
              </a:rPr>
              <a:t> </a:t>
            </a:r>
            <a:r>
              <a:rPr lang="it-IT" sz="2800" dirty="0" err="1">
                <a:solidFill>
                  <a:srgbClr val="0432FF"/>
                </a:solidFill>
              </a:rPr>
              <a:t>at</a:t>
            </a:r>
            <a:r>
              <a:rPr lang="it-IT" sz="2800" dirty="0">
                <a:solidFill>
                  <a:srgbClr val="0432FF"/>
                </a:solidFill>
              </a:rPr>
              <a:t> COSY and </a:t>
            </a:r>
            <a:r>
              <a:rPr lang="it-IT" sz="2800" dirty="0" err="1">
                <a:solidFill>
                  <a:srgbClr val="0432FF"/>
                </a:solidFill>
              </a:rPr>
              <a:t>at</a:t>
            </a:r>
            <a:r>
              <a:rPr lang="it-IT" sz="2800" dirty="0">
                <a:solidFill>
                  <a:srgbClr val="0432FF"/>
                </a:solidFill>
              </a:rPr>
              <a:t> AD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DC5475A-28B6-8EA3-18EE-9637A0BF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</a:t>
            </a:fld>
            <a:endParaRPr lang="it-IT" altLang="it-IT" dirty="0"/>
          </a:p>
        </p:txBody>
      </p:sp>
      <p:pic>
        <p:nvPicPr>
          <p:cNvPr id="5" name="Picture 5" descr="PAX_CERNAD_Bild2">
            <a:extLst>
              <a:ext uri="{FF2B5EF4-FFF2-40B4-BE49-F238E27FC236}">
                <a16:creationId xmlns:a16="http://schemas.microsoft.com/office/drawing/2014/main" id="{802D5273-037F-AD63-BF03-031D05A00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2045" r="5676" b="12595"/>
          <a:stretch>
            <a:fillRect/>
          </a:stretch>
        </p:blipFill>
        <p:spPr bwMode="auto">
          <a:xfrm>
            <a:off x="1358900" y="1165225"/>
            <a:ext cx="6864350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7">
            <a:extLst>
              <a:ext uri="{FF2B5EF4-FFF2-40B4-BE49-F238E27FC236}">
                <a16:creationId xmlns:a16="http://schemas.microsoft.com/office/drawing/2014/main" id="{2D60AD96-E677-6B1B-BBE7-FC8F2BB64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763" y="1274763"/>
            <a:ext cx="2352675" cy="369887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/>
              <a:t>Atomic Beam Source</a:t>
            </a:r>
          </a:p>
        </p:txBody>
      </p:sp>
      <p:sp>
        <p:nvSpPr>
          <p:cNvPr id="8" name="Textfeld 8">
            <a:extLst>
              <a:ext uri="{FF2B5EF4-FFF2-40B4-BE49-F238E27FC236}">
                <a16:creationId xmlns:a16="http://schemas.microsoft.com/office/drawing/2014/main" id="{C1A35861-083B-D38B-FE90-8D7CDFABB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113" y="5229225"/>
            <a:ext cx="2946400" cy="935038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/>
              <a:t>Six additional quadrupoles:</a:t>
            </a:r>
          </a:p>
          <a:p>
            <a:pPr eaLnBrk="1" hangingPunct="1">
              <a:buFontTx/>
              <a:buChar char="-"/>
            </a:pPr>
            <a:r>
              <a:rPr lang="en-US" altLang="it-IT"/>
              <a:t>4 from COSY</a:t>
            </a:r>
          </a:p>
          <a:p>
            <a:pPr eaLnBrk="1" hangingPunct="1">
              <a:buFontTx/>
              <a:buChar char="-"/>
            </a:pPr>
            <a:r>
              <a:rPr lang="en-US" altLang="it-IT"/>
              <a:t>2 from CELSIUS</a:t>
            </a:r>
          </a:p>
        </p:txBody>
      </p:sp>
      <p:sp>
        <p:nvSpPr>
          <p:cNvPr id="9" name="Rechteck 9">
            <a:extLst>
              <a:ext uri="{FF2B5EF4-FFF2-40B4-BE49-F238E27FC236}">
                <a16:creationId xmlns:a16="http://schemas.microsoft.com/office/drawing/2014/main" id="{0654FA0A-8A21-5A7D-BD9D-02B6B3E5E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1500" y="3940175"/>
            <a:ext cx="2921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10" name="Rechteck 10">
            <a:extLst>
              <a:ext uri="{FF2B5EF4-FFF2-40B4-BE49-F238E27FC236}">
                <a16:creationId xmlns:a16="http://schemas.microsoft.com/office/drawing/2014/main" id="{B02FC3E5-6A6E-233D-D44A-69FC5E018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163" y="3903663"/>
            <a:ext cx="2921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11" name="Rechteck 13">
            <a:extLst>
              <a:ext uri="{FF2B5EF4-FFF2-40B4-BE49-F238E27FC236}">
                <a16:creationId xmlns:a16="http://schemas.microsoft.com/office/drawing/2014/main" id="{ADA1CC3A-B4D6-4758-7302-EAD317AF5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3867150"/>
            <a:ext cx="2921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cxnSp>
        <p:nvCxnSpPr>
          <p:cNvPr id="12" name="Gerade Verbindung mit Pfeil 15">
            <a:extLst>
              <a:ext uri="{FF2B5EF4-FFF2-40B4-BE49-F238E27FC236}">
                <a16:creationId xmlns:a16="http://schemas.microsoft.com/office/drawing/2014/main" id="{B1BF6C48-F251-5C52-89B7-2D3EB54F3020}"/>
              </a:ext>
            </a:extLst>
          </p:cNvPr>
          <p:cNvCxnSpPr>
            <a:cxnSpLocks noChangeShapeType="1"/>
            <a:stCxn id="8" idx="0"/>
            <a:endCxn id="10" idx="2"/>
          </p:cNvCxnSpPr>
          <p:nvPr/>
        </p:nvCxnSpPr>
        <p:spPr bwMode="auto">
          <a:xfrm flipH="1" flipV="1">
            <a:off x="3732213" y="4275138"/>
            <a:ext cx="800100" cy="944562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arrow" w="med" len="med"/>
              </a14:hiddenLine>
            </a:ext>
          </a:extLst>
        </p:spPr>
      </p:cxnSp>
      <p:cxnSp>
        <p:nvCxnSpPr>
          <p:cNvPr id="13" name="Gerade Verbindung mit Pfeil 17">
            <a:extLst>
              <a:ext uri="{FF2B5EF4-FFF2-40B4-BE49-F238E27FC236}">
                <a16:creationId xmlns:a16="http://schemas.microsoft.com/office/drawing/2014/main" id="{EB98757A-4BB1-925F-E297-D114EE78F045}"/>
              </a:ext>
            </a:extLst>
          </p:cNvPr>
          <p:cNvCxnSpPr>
            <a:cxnSpLocks noChangeShapeType="1"/>
            <a:stCxn id="8" idx="0"/>
            <a:endCxn id="9" idx="2"/>
          </p:cNvCxnSpPr>
          <p:nvPr/>
        </p:nvCxnSpPr>
        <p:spPr bwMode="auto">
          <a:xfrm flipH="1" flipV="1">
            <a:off x="3257550" y="4311650"/>
            <a:ext cx="1274763" cy="908050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Gerade Verbindung mit Pfeil 21">
            <a:extLst>
              <a:ext uri="{FF2B5EF4-FFF2-40B4-BE49-F238E27FC236}">
                <a16:creationId xmlns:a16="http://schemas.microsoft.com/office/drawing/2014/main" id="{43473877-C30E-639F-C742-1668D8C2A14F}"/>
              </a:ext>
            </a:extLst>
          </p:cNvPr>
          <p:cNvCxnSpPr>
            <a:cxnSpLocks noChangeShapeType="1"/>
            <a:stCxn id="8" idx="0"/>
            <a:endCxn id="10" idx="2"/>
          </p:cNvCxnSpPr>
          <p:nvPr/>
        </p:nvCxnSpPr>
        <p:spPr bwMode="auto">
          <a:xfrm flipH="1" flipV="1">
            <a:off x="3732213" y="4275138"/>
            <a:ext cx="800100" cy="944562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Gerade Verbindung mit Pfeil 24">
            <a:extLst>
              <a:ext uri="{FF2B5EF4-FFF2-40B4-BE49-F238E27FC236}">
                <a16:creationId xmlns:a16="http://schemas.microsoft.com/office/drawing/2014/main" id="{A07BECA2-EA14-522D-A8C9-8C4F45022F3D}"/>
              </a:ext>
            </a:extLst>
          </p:cNvPr>
          <p:cNvCxnSpPr>
            <a:cxnSpLocks noChangeShapeType="1"/>
            <a:stCxn id="8" idx="0"/>
            <a:endCxn id="11" idx="2"/>
          </p:cNvCxnSpPr>
          <p:nvPr/>
        </p:nvCxnSpPr>
        <p:spPr bwMode="auto">
          <a:xfrm flipH="1" flipV="1">
            <a:off x="4206875" y="4238625"/>
            <a:ext cx="325438" cy="981075"/>
          </a:xfrm>
          <a:prstGeom prst="straightConnector1">
            <a:avLst/>
          </a:prstGeom>
          <a:noFill/>
          <a:ln w="28575" algn="ctr">
            <a:solidFill>
              <a:srgbClr val="FFC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Rechteck 27">
            <a:extLst>
              <a:ext uri="{FF2B5EF4-FFF2-40B4-BE49-F238E27FC236}">
                <a16:creationId xmlns:a16="http://schemas.microsoft.com/office/drawing/2014/main" id="{5827A7C3-E2C6-9000-392B-C907A044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8100" y="2181225"/>
            <a:ext cx="33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cxnSp>
        <p:nvCxnSpPr>
          <p:cNvPr id="17" name="Gerade Verbindung mit Pfeil 28">
            <a:extLst>
              <a:ext uri="{FF2B5EF4-FFF2-40B4-BE49-F238E27FC236}">
                <a16:creationId xmlns:a16="http://schemas.microsoft.com/office/drawing/2014/main" id="{CE94D9C4-717E-C1E2-6C06-B1716AF561AB}"/>
              </a:ext>
            </a:extLst>
          </p:cNvPr>
          <p:cNvCxnSpPr>
            <a:stCxn id="7" idx="2"/>
            <a:endCxn id="16" idx="0"/>
          </p:cNvCxnSpPr>
          <p:nvPr/>
        </p:nvCxnSpPr>
        <p:spPr bwMode="auto">
          <a:xfrm rot="5400000">
            <a:off x="5630862" y="1296988"/>
            <a:ext cx="536575" cy="123190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feld 38">
            <a:extLst>
              <a:ext uri="{FF2B5EF4-FFF2-40B4-BE49-F238E27FC236}">
                <a16:creationId xmlns:a16="http://schemas.microsoft.com/office/drawing/2014/main" id="{0838AF50-DB8D-40A6-8BA4-EFD660239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731" y="5327650"/>
            <a:ext cx="2454519" cy="923330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dirty="0"/>
              <a:t>Target Gas </a:t>
            </a:r>
            <a:r>
              <a:rPr lang="en-US" altLang="it-IT" dirty="0" err="1"/>
              <a:t>Analyser</a:t>
            </a:r>
            <a:r>
              <a:rPr lang="en-US" altLang="it-IT" dirty="0"/>
              <a:t> </a:t>
            </a:r>
          </a:p>
          <a:p>
            <a:pPr algn="ctr" eaLnBrk="1" hangingPunct="1"/>
            <a:r>
              <a:rPr lang="en-US" altLang="it-IT" dirty="0"/>
              <a:t>and </a:t>
            </a:r>
          </a:p>
          <a:p>
            <a:pPr algn="ctr" eaLnBrk="1" hangingPunct="1"/>
            <a:r>
              <a:rPr lang="en-US" altLang="it-IT" dirty="0" err="1"/>
              <a:t>Breit</a:t>
            </a:r>
            <a:r>
              <a:rPr lang="en-US" altLang="it-IT" dirty="0"/>
              <a:t>-Rabi Polarimeter</a:t>
            </a:r>
          </a:p>
        </p:txBody>
      </p:sp>
      <p:cxnSp>
        <p:nvCxnSpPr>
          <p:cNvPr id="19" name="Gerade Verbindung mit Pfeil 39">
            <a:extLst>
              <a:ext uri="{FF2B5EF4-FFF2-40B4-BE49-F238E27FC236}">
                <a16:creationId xmlns:a16="http://schemas.microsoft.com/office/drawing/2014/main" id="{32D0064F-81C3-8993-D85F-E488DE057F16}"/>
              </a:ext>
            </a:extLst>
          </p:cNvPr>
          <p:cNvCxnSpPr>
            <a:stCxn id="18" idx="0"/>
            <a:endCxn id="20" idx="3"/>
          </p:cNvCxnSpPr>
          <p:nvPr/>
        </p:nvCxnSpPr>
        <p:spPr bwMode="auto">
          <a:xfrm flipH="1" flipV="1">
            <a:off x="6070600" y="4344988"/>
            <a:ext cx="1703391" cy="982662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hteck 40">
            <a:extLst>
              <a:ext uri="{FF2B5EF4-FFF2-40B4-BE49-F238E27FC236}">
                <a16:creationId xmlns:a16="http://schemas.microsoft.com/office/drawing/2014/main" id="{D73F8E65-67F1-4A35-9083-9D8183CF7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0400" y="4159250"/>
            <a:ext cx="33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sp>
        <p:nvSpPr>
          <p:cNvPr id="21" name="Textfeld 46">
            <a:extLst>
              <a:ext uri="{FF2B5EF4-FFF2-40B4-BE49-F238E27FC236}">
                <a16:creationId xmlns:a16="http://schemas.microsoft.com/office/drawing/2014/main" id="{F14AD3C3-B181-1FE1-B540-AF9FB39B0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311275"/>
            <a:ext cx="3294063" cy="646113"/>
          </a:xfrm>
          <a:prstGeom prst="rect">
            <a:avLst/>
          </a:prstGeom>
          <a:solidFill>
            <a:schemeClr val="bg1"/>
          </a:solidFill>
          <a:ln w="1905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/>
              <a:t>Target chamber:</a:t>
            </a:r>
          </a:p>
          <a:p>
            <a:pPr eaLnBrk="1" hangingPunct="1"/>
            <a:r>
              <a:rPr lang="en-US" altLang="it-IT"/>
              <a:t>Detector system + storage cell</a:t>
            </a:r>
          </a:p>
        </p:txBody>
      </p:sp>
      <p:cxnSp>
        <p:nvCxnSpPr>
          <p:cNvPr id="22" name="Gerade Verbindung mit Pfeil 47">
            <a:extLst>
              <a:ext uri="{FF2B5EF4-FFF2-40B4-BE49-F238E27FC236}">
                <a16:creationId xmlns:a16="http://schemas.microsoft.com/office/drawing/2014/main" id="{97254CD2-74E9-F1CB-9D5E-9111A2195A39}"/>
              </a:ext>
            </a:extLst>
          </p:cNvPr>
          <p:cNvCxnSpPr>
            <a:stCxn id="21" idx="2"/>
            <a:endCxn id="23" idx="0"/>
          </p:cNvCxnSpPr>
          <p:nvPr/>
        </p:nvCxnSpPr>
        <p:spPr bwMode="auto">
          <a:xfrm rot="16200000" flipH="1">
            <a:off x="2706687" y="1527176"/>
            <a:ext cx="1508125" cy="2368550"/>
          </a:xfrm>
          <a:prstGeom prst="straightConnector1">
            <a:avLst/>
          </a:prstGeom>
          <a:ln w="28575">
            <a:solidFill>
              <a:srgbClr val="FFC00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hteck 48">
            <a:extLst>
              <a:ext uri="{FF2B5EF4-FFF2-40B4-BE49-F238E27FC236}">
                <a16:creationId xmlns:a16="http://schemas.microsoft.com/office/drawing/2014/main" id="{B48E97B5-6C1C-7D0D-A53E-91520458D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3465513"/>
            <a:ext cx="3667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it-IT"/>
          </a:p>
        </p:txBody>
      </p:sp>
      <p:cxnSp>
        <p:nvCxnSpPr>
          <p:cNvPr id="24" name="Gerade Verbindung mit Pfeil 25">
            <a:extLst>
              <a:ext uri="{FF2B5EF4-FFF2-40B4-BE49-F238E27FC236}">
                <a16:creationId xmlns:a16="http://schemas.microsoft.com/office/drawing/2014/main" id="{6847F6C9-8A55-ED95-21EF-A175A0B6237D}"/>
              </a:ext>
            </a:extLst>
          </p:cNvPr>
          <p:cNvCxnSpPr/>
          <p:nvPr/>
        </p:nvCxnSpPr>
        <p:spPr bwMode="auto">
          <a:xfrm rot="10800000" flipV="1">
            <a:off x="957263" y="4451350"/>
            <a:ext cx="693737" cy="219075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bject 4">
            <a:extLst>
              <a:ext uri="{FF2B5EF4-FFF2-40B4-BE49-F238E27FC236}">
                <a16:creationId xmlns:a16="http://schemas.microsoft.com/office/drawing/2014/main" id="{EF16A20C-CC64-4D48-6CF4-A37405A86731}"/>
              </a:ext>
            </a:extLst>
          </p:cNvPr>
          <p:cNvSpPr/>
          <p:nvPr/>
        </p:nvSpPr>
        <p:spPr>
          <a:xfrm>
            <a:off x="9064625" y="4159250"/>
            <a:ext cx="3021998" cy="25757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5DBB146-837A-465E-5A35-B94DA1BDA923}"/>
              </a:ext>
            </a:extLst>
          </p:cNvPr>
          <p:cNvSpPr txBox="1"/>
          <p:nvPr/>
        </p:nvSpPr>
        <p:spPr>
          <a:xfrm>
            <a:off x="8521446" y="1534879"/>
            <a:ext cx="3493002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tabLst>
                <a:tab pos="235585" algn="l"/>
              </a:tabLst>
            </a:pPr>
            <a:r>
              <a:rPr lang="it-IT" sz="1800" dirty="0">
                <a:latin typeface="Comic Sans MS"/>
                <a:cs typeface="Comic Sans MS"/>
              </a:rPr>
              <a:t>Momentum: &lt;3.7 GeV/c</a:t>
            </a: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lang="it-IT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35585" algn="l"/>
              </a:tabLst>
            </a:pPr>
            <a:r>
              <a:rPr lang="it-IT" sz="700" spc="20" dirty="0">
                <a:latin typeface="Wingdings"/>
                <a:cs typeface="Wingdings"/>
              </a:rPr>
              <a:t>l</a:t>
            </a:r>
            <a:r>
              <a:rPr lang="it-IT" sz="700" dirty="0">
                <a:latin typeface="Helvetica"/>
                <a:cs typeface="Helvetica"/>
              </a:rPr>
              <a:t> 	</a:t>
            </a:r>
            <a:r>
              <a:rPr lang="it-IT" sz="1800" dirty="0" err="1">
                <a:latin typeface="Comic Sans MS"/>
                <a:cs typeface="Comic Sans MS"/>
              </a:rPr>
              <a:t>Circumference</a:t>
            </a:r>
            <a:r>
              <a:rPr lang="it-IT" sz="1800" dirty="0">
                <a:latin typeface="Comic Sans MS"/>
                <a:cs typeface="Comic Sans MS"/>
              </a:rPr>
              <a:t>: 183 m</a:t>
            </a:r>
          </a:p>
          <a:p>
            <a:pPr>
              <a:lnSpc>
                <a:spcPct val="100000"/>
              </a:lnSpc>
              <a:spcBef>
                <a:spcPts val="46"/>
              </a:spcBef>
            </a:pPr>
            <a:endParaRPr lang="it-IT"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35585" algn="l"/>
              </a:tabLst>
            </a:pPr>
            <a:r>
              <a:rPr lang="it-IT" sz="700" spc="20" dirty="0">
                <a:latin typeface="Wingdings"/>
                <a:cs typeface="Wingdings"/>
              </a:rPr>
              <a:t>l</a:t>
            </a:r>
            <a:r>
              <a:rPr lang="it-IT" sz="700" dirty="0">
                <a:latin typeface="Helvetica"/>
                <a:cs typeface="Helvetica"/>
              </a:rPr>
              <a:t> 	</a:t>
            </a:r>
            <a:r>
              <a:rPr lang="it-IT" sz="1800" b="1" dirty="0" err="1">
                <a:latin typeface="Comic Sans MS"/>
                <a:cs typeface="Comic Sans MS"/>
              </a:rPr>
              <a:t>Pola</a:t>
            </a:r>
            <a:r>
              <a:rPr lang="it-IT" sz="1800" b="1" spc="-5" dirty="0" err="1">
                <a:latin typeface="Comic Sans MS"/>
                <a:cs typeface="Comic Sans MS"/>
              </a:rPr>
              <a:t>r</a:t>
            </a:r>
            <a:r>
              <a:rPr lang="it-IT" sz="1800" b="1" dirty="0" err="1">
                <a:latin typeface="Comic Sans MS"/>
                <a:cs typeface="Comic Sans MS"/>
              </a:rPr>
              <a:t>i</a:t>
            </a:r>
            <a:r>
              <a:rPr lang="it-IT" sz="1800" b="1" spc="-5" dirty="0" err="1">
                <a:latin typeface="Comic Sans MS"/>
                <a:cs typeface="Comic Sans MS"/>
              </a:rPr>
              <a:t>ze</a:t>
            </a:r>
            <a:r>
              <a:rPr lang="it-IT" sz="1800" b="1" dirty="0" err="1">
                <a:latin typeface="Comic Sans MS"/>
                <a:cs typeface="Comic Sans MS"/>
              </a:rPr>
              <a:t>d</a:t>
            </a:r>
            <a:r>
              <a:rPr lang="it-IT" sz="1800" b="1" spc="-250" dirty="0">
                <a:latin typeface="Comic Sans MS"/>
                <a:cs typeface="Comic Sans MS"/>
              </a:rPr>
              <a:t> </a:t>
            </a:r>
            <a:r>
              <a:rPr lang="it-IT" sz="1800" dirty="0" err="1">
                <a:latin typeface="Comic Sans MS"/>
                <a:cs typeface="Comic Sans MS"/>
              </a:rPr>
              <a:t>pr</a:t>
            </a:r>
            <a:r>
              <a:rPr lang="it-IT" sz="1800" spc="-5" dirty="0" err="1">
                <a:latin typeface="Comic Sans MS"/>
                <a:cs typeface="Comic Sans MS"/>
              </a:rPr>
              <a:t>oto</a:t>
            </a:r>
            <a:r>
              <a:rPr lang="it-IT" sz="1800" dirty="0" err="1">
                <a:latin typeface="Comic Sans MS"/>
                <a:cs typeface="Comic Sans MS"/>
              </a:rPr>
              <a:t>n</a:t>
            </a:r>
            <a:r>
              <a:rPr lang="it-IT" sz="1800" dirty="0">
                <a:latin typeface="Comic Sans MS"/>
                <a:cs typeface="Comic Sans MS"/>
              </a:rPr>
              <a:t> and </a:t>
            </a:r>
            <a:r>
              <a:rPr lang="it-IT" sz="1800" b="1" dirty="0" err="1">
                <a:latin typeface="Comic Sans MS"/>
                <a:cs typeface="Comic Sans MS"/>
              </a:rPr>
              <a:t>deuteron</a:t>
            </a:r>
            <a:endParaRPr lang="it-IT" sz="1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650357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7ECF4-4BA8-C4C8-D04D-02C1208B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Tuning on of mass ... </a:t>
            </a:r>
            <a:r>
              <a:rPr lang="it-IT" dirty="0" err="1"/>
              <a:t>our</a:t>
            </a:r>
            <a:r>
              <a:rPr lang="it-IT" dirty="0"/>
              <a:t> ROI (</a:t>
            </a:r>
            <a:r>
              <a:rPr lang="it-IT" dirty="0" err="1"/>
              <a:t>region</a:t>
            </a:r>
            <a:r>
              <a:rPr lang="it-IT" dirty="0"/>
              <a:t> of </a:t>
            </a:r>
            <a:r>
              <a:rPr lang="it-IT" dirty="0" err="1"/>
              <a:t>interest</a:t>
            </a:r>
            <a:r>
              <a:rPr lang="it-IT" dirty="0"/>
              <a:t>)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B8B73E4-2FC9-A29F-521A-A9D0A132D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5" y="568200"/>
            <a:ext cx="6363974" cy="507910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C15E98D-D3D7-FAAF-5862-2DF6A467027A}"/>
              </a:ext>
            </a:extLst>
          </p:cNvPr>
          <p:cNvSpPr txBox="1"/>
          <p:nvPr/>
        </p:nvSpPr>
        <p:spPr>
          <a:xfrm>
            <a:off x="3338828" y="123305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dirty="0">
                <a:solidFill>
                  <a:schemeClr val="bg1"/>
                </a:solidFill>
              </a:rPr>
              <a:t>/</a:t>
            </a:r>
            <a:r>
              <a:rPr lang="it-IT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endParaRPr lang="it-IT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7C09A6-D126-01F2-D2EE-84942971E03B}"/>
              </a:ext>
            </a:extLst>
          </p:cNvPr>
          <p:cNvSpPr txBox="1"/>
          <p:nvPr/>
        </p:nvSpPr>
        <p:spPr>
          <a:xfrm>
            <a:off x="8700764" y="1295182"/>
            <a:ext cx="200407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 err="1"/>
              <a:t>Injecting</a:t>
            </a:r>
            <a:r>
              <a:rPr lang="it-IT" sz="2800" dirty="0"/>
              <a:t> </a:t>
            </a:r>
            <a:r>
              <a:rPr lang="it-IT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t-I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D6CF24-5441-246B-1435-176FEDC793B7}"/>
              </a:ext>
            </a:extLst>
          </p:cNvPr>
          <p:cNvSpPr txBox="1"/>
          <p:nvPr/>
        </p:nvSpPr>
        <p:spPr>
          <a:xfrm>
            <a:off x="2063552" y="15567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548B01-F80A-F202-17E4-5D75D879443C}"/>
              </a:ext>
            </a:extLst>
          </p:cNvPr>
          <p:cNvSpPr txBox="1"/>
          <p:nvPr/>
        </p:nvSpPr>
        <p:spPr>
          <a:xfrm>
            <a:off x="2038678" y="198884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8E5BBE8-A07F-3655-7CC2-B0F2B09600EB}"/>
              </a:ext>
            </a:extLst>
          </p:cNvPr>
          <p:cNvSpPr txBox="1"/>
          <p:nvPr/>
        </p:nvSpPr>
        <p:spPr>
          <a:xfrm>
            <a:off x="2191078" y="148478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E2B1B3-9AAD-81EF-4905-FF3009D17BAA}"/>
              </a:ext>
            </a:extLst>
          </p:cNvPr>
          <p:cNvSpPr txBox="1"/>
          <p:nvPr/>
        </p:nvSpPr>
        <p:spPr>
          <a:xfrm>
            <a:off x="2355564" y="184482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C8739D8-A8BB-A147-A19A-069CD3CCC5A1}"/>
              </a:ext>
            </a:extLst>
          </p:cNvPr>
          <p:cNvSpPr txBox="1"/>
          <p:nvPr/>
        </p:nvSpPr>
        <p:spPr>
          <a:xfrm>
            <a:off x="2499580" y="148478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8E9B48D-67CB-E686-645D-DF4EB2B75D22}"/>
              </a:ext>
            </a:extLst>
          </p:cNvPr>
          <p:cNvSpPr txBox="1"/>
          <p:nvPr/>
        </p:nvSpPr>
        <p:spPr>
          <a:xfrm>
            <a:off x="4704450" y="124901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BD6DE5-0556-3AE7-61F9-DAE368828814}"/>
              </a:ext>
            </a:extLst>
          </p:cNvPr>
          <p:cNvSpPr txBox="1"/>
          <p:nvPr/>
        </p:nvSpPr>
        <p:spPr>
          <a:xfrm>
            <a:off x="4920474" y="175307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B1ABE6-B8C1-63A2-BD57-EE6C78836253}"/>
              </a:ext>
            </a:extLst>
          </p:cNvPr>
          <p:cNvSpPr txBox="1"/>
          <p:nvPr/>
        </p:nvSpPr>
        <p:spPr>
          <a:xfrm>
            <a:off x="5087888" y="218511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61AD5EB-F578-4C33-82AD-0B3940E4D792}"/>
              </a:ext>
            </a:extLst>
          </p:cNvPr>
          <p:cNvSpPr txBox="1"/>
          <p:nvPr/>
        </p:nvSpPr>
        <p:spPr>
          <a:xfrm>
            <a:off x="4503964" y="190695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7FA1A84E-AC16-4EBC-5FE5-3B40C9DE0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12" y="2024814"/>
            <a:ext cx="6499407" cy="4751149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1B63D3-FB98-D1D7-2213-EEE8CFC41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0440" y="6453336"/>
            <a:ext cx="420032" cy="365125"/>
          </a:xfrm>
        </p:spPr>
        <p:txBody>
          <a:bodyPr/>
          <a:lstStyle/>
          <a:p>
            <a:fld id="{E5266196-879A-5F43-935D-EC0CC8C816F2}" type="slidenum">
              <a:rPr lang="it-IT" altLang="it-IT" smtClean="0"/>
              <a:pPr/>
              <a:t>50</a:t>
            </a:fld>
            <a:endParaRPr lang="it-IT" alt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76156BB-209B-6A42-B93F-13C77BBE5B15}"/>
              </a:ext>
            </a:extLst>
          </p:cNvPr>
          <p:cNvSpPr txBox="1"/>
          <p:nvPr/>
        </p:nvSpPr>
        <p:spPr>
          <a:xfrm>
            <a:off x="4410355" y="227066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16F7AA7-4ECD-925D-11E0-5E20AB9C3E1A}"/>
              </a:ext>
            </a:extLst>
          </p:cNvPr>
          <p:cNvSpPr txBox="1"/>
          <p:nvPr/>
        </p:nvSpPr>
        <p:spPr>
          <a:xfrm>
            <a:off x="4209869" y="23390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87C4521-BB32-467F-01F8-9108A2466001}"/>
              </a:ext>
            </a:extLst>
          </p:cNvPr>
          <p:cNvSpPr txBox="1"/>
          <p:nvPr/>
        </p:nvSpPr>
        <p:spPr>
          <a:xfrm>
            <a:off x="4046523" y="2407204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25B07C-8BC7-84CE-6804-081586B85F19}"/>
              </a:ext>
            </a:extLst>
          </p:cNvPr>
          <p:cNvSpPr txBox="1"/>
          <p:nvPr/>
        </p:nvSpPr>
        <p:spPr>
          <a:xfrm>
            <a:off x="900341" y="161950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</a:t>
            </a:r>
          </a:p>
        </p:txBody>
      </p:sp>
    </p:spTree>
    <p:extLst>
      <p:ext uri="{BB962C8B-B14F-4D97-AF65-F5344CB8AC3E}">
        <p14:creationId xmlns:p14="http://schemas.microsoft.com/office/powerpoint/2010/main" val="23342298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F09A7B-1F36-4B45-BBB6-3FE8AFAF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highlight>
                  <a:srgbClr val="73FEFF"/>
                </a:highlight>
              </a:rPr>
              <a:t>Chopped</a:t>
            </a:r>
            <a:r>
              <a:rPr lang="it-IT" dirty="0">
                <a:highlight>
                  <a:srgbClr val="73FEFF"/>
                </a:highlight>
              </a:rPr>
              <a:t> Mode</a:t>
            </a:r>
            <a:r>
              <a:rPr lang="it-IT" dirty="0"/>
              <a:t>: monitoring the ABS </a:t>
            </a:r>
            <a:r>
              <a:rPr lang="it-IT" dirty="0" err="1"/>
              <a:t>perfomance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5AC373-C96B-23A9-9430-26FEF251F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040" y="908720"/>
            <a:ext cx="4388885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2800" dirty="0"/>
              <a:t>The </a:t>
            </a:r>
            <a:r>
              <a:rPr lang="it-IT" sz="2800" dirty="0" err="1"/>
              <a:t>atomic</a:t>
            </a:r>
            <a:r>
              <a:rPr lang="it-IT" sz="2800" dirty="0"/>
              <a:t> </a:t>
            </a:r>
            <a:r>
              <a:rPr lang="it-IT" sz="2800" dirty="0" err="1"/>
              <a:t>flux</a:t>
            </a:r>
            <a:r>
              <a:rPr lang="it-IT" sz="2800"/>
              <a:t> </a:t>
            </a:r>
            <a:r>
              <a:rPr lang="it-IT" sz="2800" i="1">
                <a:latin typeface="Symbol" pitchFamily="2" charset="2"/>
              </a:rPr>
              <a:t>F</a:t>
            </a:r>
            <a:r>
              <a:rPr lang="it-IT" sz="2800" i="1" baseline="-25000"/>
              <a:t>a</a:t>
            </a:r>
            <a:r>
              <a:rPr lang="it-IT" sz="2800"/>
              <a:t> </a:t>
            </a:r>
            <a:r>
              <a:rPr lang="it-IT" sz="2800" dirty="0"/>
              <a:t>originate </a:t>
            </a:r>
            <a:r>
              <a:rPr lang="it-IT" sz="2800" dirty="0" err="1"/>
              <a:t>esclusively</a:t>
            </a:r>
            <a:r>
              <a:rPr lang="it-IT" sz="2800" dirty="0"/>
              <a:t> from  ABS.</a:t>
            </a:r>
            <a:br>
              <a:rPr lang="it-IT" sz="2800" dirty="0"/>
            </a:br>
            <a:r>
              <a:rPr lang="it-IT" sz="2800" dirty="0"/>
              <a:t>From the dissociative </a:t>
            </a:r>
            <a:r>
              <a:rPr lang="it-IT" sz="2800" dirty="0" err="1"/>
              <a:t>ionization</a:t>
            </a:r>
            <a:r>
              <a:rPr lang="it-IT" sz="2800" dirty="0"/>
              <a:t> in the target can be </a:t>
            </a:r>
            <a:r>
              <a:rPr lang="it-IT" sz="2800" dirty="0" err="1"/>
              <a:t>neglected</a:t>
            </a:r>
            <a:r>
              <a:rPr lang="it-IT" sz="2800" dirty="0"/>
              <a:t>.</a:t>
            </a:r>
          </a:p>
          <a:p>
            <a:pPr marL="0" indent="0" algn="ctr">
              <a:buNone/>
            </a:pPr>
            <a:r>
              <a:rPr lang="it-IT" sz="2800" dirty="0" err="1"/>
              <a:t>Measured</a:t>
            </a:r>
            <a:r>
              <a:rPr lang="it-IT" sz="2800" dirty="0"/>
              <a:t> just </a:t>
            </a:r>
            <a:r>
              <a:rPr lang="it-IT" sz="2800" dirty="0" err="1"/>
              <a:t>feeding</a:t>
            </a:r>
            <a:r>
              <a:rPr lang="it-IT" sz="2800" dirty="0"/>
              <a:t> </a:t>
            </a:r>
            <a:r>
              <a:rPr lang="it-IT" sz="2800" dirty="0" err="1"/>
              <a:t>molecular</a:t>
            </a:r>
            <a:r>
              <a:rPr lang="it-IT" sz="2800" dirty="0"/>
              <a:t> </a:t>
            </a:r>
            <a:r>
              <a:rPr lang="it-IT" sz="2800" dirty="0" err="1"/>
              <a:t>atoms</a:t>
            </a:r>
            <a:r>
              <a:rPr lang="it-IT" sz="2800" dirty="0"/>
              <a:t> in the </a:t>
            </a:r>
            <a:r>
              <a:rPr lang="it-IT" sz="2800" dirty="0" err="1"/>
              <a:t>cell</a:t>
            </a:r>
            <a:r>
              <a:rPr lang="it-IT" sz="2800" dirty="0"/>
              <a:t> </a:t>
            </a:r>
          </a:p>
          <a:p>
            <a:pPr marL="0" indent="0" algn="ctr">
              <a:buNone/>
            </a:pPr>
            <a:r>
              <a:rPr lang="it-IT" sz="2800" dirty="0"/>
              <a:t>1 % </a:t>
            </a:r>
            <a:r>
              <a:rPr lang="it-IT" sz="2800" dirty="0" err="1"/>
              <a:t>has</a:t>
            </a:r>
            <a:r>
              <a:rPr lang="it-IT" sz="2800" dirty="0"/>
              <a:t> to be </a:t>
            </a:r>
            <a:r>
              <a:rPr lang="it-IT" sz="2800" dirty="0" err="1"/>
              <a:t>subtracted</a:t>
            </a:r>
            <a:r>
              <a:rPr lang="it-IT" sz="2800" dirty="0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DE22E5C-2ED6-F84A-B13C-695BDA36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51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FC543E-AE93-2BD0-9A66-CD2D7206D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59" y="908720"/>
            <a:ext cx="7440435" cy="532859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D47F9B-63CB-D0A9-B6B7-AF76A73C10B7}"/>
              </a:ext>
            </a:extLst>
          </p:cNvPr>
          <p:cNvSpPr txBox="1"/>
          <p:nvPr/>
        </p:nvSpPr>
        <p:spPr>
          <a:xfrm rot="19446159">
            <a:off x="5311170" y="1549844"/>
            <a:ext cx="1569660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ABS Injection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1C466CB2-8B0B-B1EC-C5CA-9DFC305CEAB5}"/>
              </a:ext>
            </a:extLst>
          </p:cNvPr>
          <p:cNvCxnSpPr>
            <a:stCxn id="6" idx="1"/>
          </p:cNvCxnSpPr>
          <p:nvPr/>
        </p:nvCxnSpPr>
        <p:spPr>
          <a:xfrm flipH="1">
            <a:off x="4087034" y="2194683"/>
            <a:ext cx="1373200" cy="51823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F7C41B77-79EB-1A09-C1FA-675739AA3B5D}"/>
              </a:ext>
            </a:extLst>
          </p:cNvPr>
          <p:cNvSpPr/>
          <p:nvPr/>
        </p:nvSpPr>
        <p:spPr>
          <a:xfrm rot="18660563">
            <a:off x="2447516" y="1829878"/>
            <a:ext cx="72008" cy="78348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FB718A9-4C07-F5BD-1A8C-BEA90680C7C0}"/>
              </a:ext>
            </a:extLst>
          </p:cNvPr>
          <p:cNvSpPr txBox="1"/>
          <p:nvPr/>
        </p:nvSpPr>
        <p:spPr>
          <a:xfrm>
            <a:off x="2195112" y="163537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extension tube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72DEAB7-919E-1392-0356-8C4A9732F2C3}"/>
              </a:ext>
            </a:extLst>
          </p:cNvPr>
          <p:cNvCxnSpPr>
            <a:cxnSpLocks/>
          </p:cNvCxnSpPr>
          <p:nvPr/>
        </p:nvCxnSpPr>
        <p:spPr>
          <a:xfrm flipH="1" flipV="1">
            <a:off x="1631504" y="1412776"/>
            <a:ext cx="463062" cy="475223"/>
          </a:xfrm>
          <a:prstGeom prst="straightConnector1">
            <a:avLst/>
          </a:prstGeom>
          <a:ln w="508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F50B247-A311-4755-06B2-3EFA63FCAD6A}"/>
              </a:ext>
            </a:extLst>
          </p:cNvPr>
          <p:cNvSpPr txBox="1"/>
          <p:nvPr/>
        </p:nvSpPr>
        <p:spPr>
          <a:xfrm rot="2774577">
            <a:off x="316737" y="1210340"/>
            <a:ext cx="1531188" cy="923330"/>
          </a:xfrm>
          <a:prstGeom prst="rect">
            <a:avLst/>
          </a:prstGeom>
          <a:solidFill>
            <a:srgbClr val="FFFF00"/>
          </a:solidFill>
          <a:ln w="50800"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Sampled</a:t>
            </a:r>
            <a:r>
              <a:rPr lang="it-IT" dirty="0"/>
              <a:t> gas</a:t>
            </a:r>
          </a:p>
          <a:p>
            <a:pPr algn="ctr"/>
            <a:r>
              <a:rPr lang="it-IT" dirty="0"/>
              <a:t>To TGA </a:t>
            </a:r>
          </a:p>
          <a:p>
            <a:pPr algn="ctr"/>
            <a:r>
              <a:rPr lang="it-IT" dirty="0"/>
              <a:t>and BRP</a:t>
            </a:r>
          </a:p>
        </p:txBody>
      </p:sp>
    </p:spTree>
    <p:extLst>
      <p:ext uri="{BB962C8B-B14F-4D97-AF65-F5344CB8AC3E}">
        <p14:creationId xmlns:p14="http://schemas.microsoft.com/office/powerpoint/2010/main" val="120216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12A8160-F5F0-61A6-321C-A729C2529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" y="1260194"/>
            <a:ext cx="7216546" cy="55342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40491A-5776-D362-14A6-C6D821DAA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248" y="764704"/>
            <a:ext cx="3200400" cy="2984500"/>
          </a:xfrm>
          <a:prstGeom prst="rect">
            <a:avLst/>
          </a:prstGeom>
          <a:ln w="50800">
            <a:solidFill>
              <a:srgbClr val="FF0000"/>
            </a:solidFill>
            <a:prstDash val="sysDot"/>
          </a:ln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02392CDA-EBCC-9257-4F15-7AAC14C3D555}"/>
              </a:ext>
            </a:extLst>
          </p:cNvPr>
          <p:cNvSpPr/>
          <p:nvPr/>
        </p:nvSpPr>
        <p:spPr>
          <a:xfrm>
            <a:off x="2085848" y="1772816"/>
            <a:ext cx="1584176" cy="1179989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D98B4E8-AD43-B7AB-4D09-06DF22B05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538" y="3422217"/>
            <a:ext cx="4908142" cy="336620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D9DC11-07B7-3E04-BEAE-3C6E84A4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52</a:t>
            </a:fld>
            <a:endParaRPr lang="it-IT" alt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BA593379-CA7D-E606-C4CF-EEFC2B8D89D1}"/>
              </a:ext>
            </a:extLst>
          </p:cNvPr>
          <p:cNvSpPr txBox="1">
            <a:spLocks/>
          </p:cNvSpPr>
          <p:nvPr/>
        </p:nvSpPr>
        <p:spPr bwMode="auto">
          <a:xfrm>
            <a:off x="191344" y="44624"/>
            <a:ext cx="10972800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>
                <a:highlight>
                  <a:srgbClr val="73FEFF"/>
                </a:highlight>
              </a:rPr>
              <a:t>Chopped Mode</a:t>
            </a:r>
            <a:r>
              <a:rPr lang="it-IT"/>
              <a:t>: monitoring the ABS perfomance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1528B06-974B-4FAD-6288-CE23C065DCA7}"/>
              </a:ext>
            </a:extLst>
          </p:cNvPr>
          <p:cNvSpPr txBox="1"/>
          <p:nvPr/>
        </p:nvSpPr>
        <p:spPr>
          <a:xfrm>
            <a:off x="5640573" y="5949280"/>
            <a:ext cx="136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BRP </a:t>
            </a:r>
            <a:r>
              <a:rPr lang="it-IT" dirty="0" err="1">
                <a:highlight>
                  <a:srgbClr val="FFFF00"/>
                </a:highlight>
              </a:rPr>
              <a:t>Signal</a:t>
            </a:r>
            <a:endParaRPr lang="it-IT" dirty="0">
              <a:highlight>
                <a:srgbClr val="FFFF00"/>
              </a:highligh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6AE7BB-6854-CC74-4F1B-3D5E943247B4}"/>
              </a:ext>
            </a:extLst>
          </p:cNvPr>
          <p:cNvSpPr txBox="1"/>
          <p:nvPr/>
        </p:nvSpPr>
        <p:spPr>
          <a:xfrm>
            <a:off x="8750194" y="890862"/>
            <a:ext cx="1415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TGA  </a:t>
            </a:r>
            <a:r>
              <a:rPr lang="it-IT" dirty="0" err="1">
                <a:highlight>
                  <a:srgbClr val="FFFF00"/>
                </a:highlight>
              </a:rPr>
              <a:t>Signal</a:t>
            </a:r>
            <a:endParaRPr lang="it-IT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36210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6D7D3B-3217-BBCA-2282-FE52C3914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864096"/>
          </a:xfrm>
        </p:spPr>
        <p:txBody>
          <a:bodyPr/>
          <a:lstStyle/>
          <a:p>
            <a:r>
              <a:rPr lang="it-IT" dirty="0"/>
              <a:t>accurate </a:t>
            </a:r>
            <a:r>
              <a:rPr lang="it-IT" dirty="0" err="1"/>
              <a:t>measurements</a:t>
            </a:r>
            <a:r>
              <a:rPr lang="it-IT" dirty="0"/>
              <a:t> of </a:t>
            </a:r>
            <a:br>
              <a:rPr lang="it-IT" dirty="0"/>
            </a:br>
            <a:r>
              <a:rPr lang="it-IT" dirty="0"/>
              <a:t> </a:t>
            </a:r>
            <a:r>
              <a:rPr lang="it-IT" dirty="0" err="1"/>
              <a:t>Atomic</a:t>
            </a:r>
            <a:r>
              <a:rPr lang="it-IT" dirty="0"/>
              <a:t> and </a:t>
            </a:r>
            <a:r>
              <a:rPr lang="it-IT" dirty="0" err="1"/>
              <a:t>molecular</a:t>
            </a:r>
            <a:r>
              <a:rPr lang="it-IT" dirty="0"/>
              <a:t> </a:t>
            </a:r>
            <a:r>
              <a:rPr lang="it-IT" dirty="0" err="1"/>
              <a:t>fraction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0E822A88-0C99-BE66-F060-1BD23B93C6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1344" y="1085438"/>
                <a:ext cx="11809311" cy="3712605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it-IT" sz="2800" dirty="0">
                    <a:solidFill>
                      <a:schemeClr val="tx1"/>
                    </a:solidFill>
                  </a:rPr>
                  <a:t>The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measure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atomic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>
                    <a:solidFill>
                      <a:schemeClr val="tx1"/>
                    </a:solidFill>
                  </a:rPr>
                  <a:t>(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molecular</a:t>
                </a:r>
                <a:r>
                  <a:rPr lang="it-IT" sz="2800" dirty="0">
                    <a:solidFill>
                      <a:schemeClr val="tx1"/>
                    </a:solidFill>
                  </a:rPr>
                  <a:t>)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signal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i="1" dirty="0">
                    <a:solidFill>
                      <a:srgbClr val="FF0000"/>
                    </a:solidFill>
                  </a:rPr>
                  <a:t>S</a:t>
                </a:r>
                <a:r>
                  <a:rPr lang="it-IT" sz="2800" i="1" baseline="-25000" dirty="0">
                    <a:solidFill>
                      <a:srgbClr val="FF0000"/>
                    </a:solidFill>
                  </a:rPr>
                  <a:t>a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>
                    <a:solidFill>
                      <a:schemeClr val="tx1"/>
                    </a:solidFill>
                  </a:rPr>
                  <a:t>(</a:t>
                </a:r>
                <a:r>
                  <a:rPr lang="it-IT" sz="2800" i="1" dirty="0">
                    <a:solidFill>
                      <a:srgbClr val="FF0000"/>
                    </a:solidFill>
                  </a:rPr>
                  <a:t>S</a:t>
                </a:r>
                <a:r>
                  <a:rPr lang="it-IT" sz="2800" i="1" baseline="-25000" dirty="0">
                    <a:solidFill>
                      <a:srgbClr val="FF0000"/>
                    </a:solidFill>
                  </a:rPr>
                  <a:t>m</a:t>
                </a:r>
                <a:r>
                  <a:rPr lang="it-IT" sz="2800" dirty="0">
                    <a:solidFill>
                      <a:schemeClr val="tx1"/>
                    </a:solidFill>
                  </a:rPr>
                  <a:t>)</a:t>
                </a:r>
                <a:r>
                  <a:rPr lang="it-IT" sz="2800" dirty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is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b="1" dirty="0" err="1">
                    <a:solidFill>
                      <a:schemeClr val="tx1"/>
                    </a:solidFill>
                  </a:rPr>
                  <a:t>proportional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it-IT" sz="2800" dirty="0">
                    <a:solidFill>
                      <a:schemeClr val="tx1"/>
                    </a:solidFill>
                  </a:rPr>
                  <a:t>to the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corresponding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dirty="0" err="1">
                    <a:solidFill>
                      <a:srgbClr val="0432FF"/>
                    </a:solidFill>
                  </a:rPr>
                  <a:t>flux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i="1" dirty="0">
                    <a:solidFill>
                      <a:srgbClr val="0432FF"/>
                    </a:solidFill>
                    <a:latin typeface="Symbol" pitchFamily="2" charset="2"/>
                  </a:rPr>
                  <a:t>F</a:t>
                </a:r>
                <a:r>
                  <a:rPr lang="it-IT" sz="2800" i="1" baseline="-25000" dirty="0">
                    <a:solidFill>
                      <a:srgbClr val="0432FF"/>
                    </a:solidFill>
                  </a:rPr>
                  <a:t>a</a:t>
                </a:r>
                <a:r>
                  <a:rPr lang="it-IT" sz="2800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dirty="0">
                    <a:solidFill>
                      <a:schemeClr val="tx1"/>
                    </a:solidFill>
                  </a:rPr>
                  <a:t>(</a:t>
                </a:r>
                <a:r>
                  <a:rPr lang="it-IT" sz="2800" i="1" dirty="0">
                    <a:solidFill>
                      <a:srgbClr val="0432FF"/>
                    </a:solidFill>
                    <a:latin typeface="Symbol" pitchFamily="2" charset="2"/>
                  </a:rPr>
                  <a:t>F</a:t>
                </a:r>
                <a:r>
                  <a:rPr lang="it-IT" sz="2800" i="1" baseline="-25000" dirty="0">
                    <a:solidFill>
                      <a:srgbClr val="0432FF"/>
                    </a:solidFill>
                  </a:rPr>
                  <a:t>m</a:t>
                </a:r>
                <a:r>
                  <a:rPr lang="it-IT" sz="2800" dirty="0">
                    <a:solidFill>
                      <a:schemeClr val="tx1"/>
                    </a:solidFill>
                  </a:rPr>
                  <a:t>) 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into</a:t>
                </a:r>
                <a:r>
                  <a:rPr lang="it-IT" sz="2800" dirty="0">
                    <a:solidFill>
                      <a:schemeClr val="tx1"/>
                    </a:solidFill>
                  </a:rPr>
                  <a:t> the TGA, </a:t>
                </a:r>
              </a:p>
              <a:p>
                <a:pPr marL="0" indent="0" algn="ctr">
                  <a:buNone/>
                </a:pPr>
                <a:r>
                  <a:rPr lang="it-IT" sz="2800" dirty="0">
                    <a:solidFill>
                      <a:schemeClr val="tx1"/>
                    </a:solidFill>
                  </a:rPr>
                  <a:t>the </a:t>
                </a:r>
                <a:r>
                  <a:rPr lang="it-IT" sz="2800" dirty="0" err="1">
                    <a:solidFill>
                      <a:srgbClr val="138625"/>
                    </a:solidFill>
                  </a:rPr>
                  <a:t>ionization</a:t>
                </a:r>
                <a:r>
                  <a:rPr lang="it-IT" sz="2800" dirty="0">
                    <a:solidFill>
                      <a:srgbClr val="138625"/>
                    </a:solidFill>
                  </a:rPr>
                  <a:t> cross-</a:t>
                </a:r>
                <a:r>
                  <a:rPr lang="it-IT" sz="2800" dirty="0" err="1">
                    <a:solidFill>
                      <a:srgbClr val="138625"/>
                    </a:solidFill>
                  </a:rPr>
                  <a:t>section</a:t>
                </a:r>
                <a:r>
                  <a:rPr lang="it-IT" sz="2800" dirty="0">
                    <a:solidFill>
                      <a:srgbClr val="138625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 smtClean="0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 smtClean="0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sz="2800" b="0" i="1" smtClean="0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</a:rPr>
                          <m:t>𝑖𝑜𝑛</m:t>
                        </m:r>
                      </m:sup>
                    </m:sSubSup>
                  </m:oMath>
                </a14:m>
                <a:r>
                  <a:rPr lang="it-IT" sz="2800" dirty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 smtClean="0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sz="2800" i="1">
                            <a:solidFill>
                              <a:srgbClr val="138625"/>
                            </a:solidFill>
                            <a:latin typeface="Cambria Math" panose="02040503050406030204" pitchFamily="18" charset="0"/>
                          </a:rPr>
                          <m:t>𝑖𝑜𝑛</m:t>
                        </m:r>
                      </m:sup>
                    </m:sSubSup>
                  </m:oMath>
                </a14:m>
                <a:r>
                  <a:rPr lang="it-IT" sz="2800" dirty="0">
                    <a:solidFill>
                      <a:schemeClr val="tx1"/>
                    </a:solidFill>
                  </a:rPr>
                  <a:t>),</a:t>
                </a:r>
              </a:p>
              <a:p>
                <a:pPr marL="0" indent="0" algn="ctr">
                  <a:buNone/>
                </a:pPr>
                <a:r>
                  <a:rPr lang="it-IT" sz="2800" dirty="0">
                    <a:solidFill>
                      <a:schemeClr val="tx1"/>
                    </a:solidFill>
                  </a:rPr>
                  <a:t> the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detection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probability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𝑖𝑜𝑛</m:t>
                        </m:r>
                      </m:sup>
                    </m:sSubSup>
                  </m:oMath>
                </a14:m>
                <a:r>
                  <a:rPr lang="it-IT" sz="2800" dirty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𝑖𝑜𝑛</m:t>
                        </m:r>
                      </m:sup>
                    </m:sSubSup>
                    <m:r>
                      <a:rPr lang="it-IT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it-IT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0" indent="0" algn="ctr">
                  <a:buNone/>
                </a:pPr>
                <a:r>
                  <a:rPr lang="it-IT" sz="2800" dirty="0">
                    <a:solidFill>
                      <a:schemeClr val="tx1"/>
                    </a:solidFill>
                  </a:rPr>
                  <a:t>the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mean</a:t>
                </a:r>
                <a:r>
                  <a:rPr lang="it-IT" sz="2800" dirty="0">
                    <a:solidFill>
                      <a:schemeClr val="tx1"/>
                    </a:solidFill>
                  </a:rPr>
                  <a:t> inverse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velocity</a:t>
                </a:r>
                <a:r>
                  <a:rPr lang="it-IT" sz="2800" dirty="0">
                    <a:solidFill>
                      <a:schemeClr val="tx1"/>
                    </a:solidFill>
                  </a:rPr>
                  <a:t> of the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particles</a:t>
                </a:r>
                <a:r>
                  <a:rPr lang="it-IT" sz="2800" dirty="0">
                    <a:solidFill>
                      <a:schemeClr val="tx1"/>
                    </a:solidFill>
                  </a:rPr>
                  <a:t> &lt;1</a:t>
                </a:r>
                <a:r>
                  <a:rPr lang="it-IT" sz="2800" i="1" dirty="0">
                    <a:solidFill>
                      <a:schemeClr val="tx1"/>
                    </a:solidFill>
                  </a:rPr>
                  <a:t>/v</a:t>
                </a:r>
                <a:r>
                  <a:rPr lang="it-IT" sz="2800" i="1" baseline="-25000" dirty="0">
                    <a:solidFill>
                      <a:schemeClr val="tx1"/>
                    </a:solidFill>
                  </a:rPr>
                  <a:t>a</a:t>
                </a:r>
                <a:r>
                  <a:rPr lang="it-IT" sz="2800" i="1" dirty="0">
                    <a:solidFill>
                      <a:schemeClr val="tx1"/>
                    </a:solidFill>
                  </a:rPr>
                  <a:t>&gt; </a:t>
                </a:r>
                <a:r>
                  <a:rPr lang="it-IT" sz="2800" dirty="0">
                    <a:solidFill>
                      <a:schemeClr val="tx1"/>
                    </a:solidFill>
                  </a:rPr>
                  <a:t>(&lt;1</a:t>
                </a:r>
                <a:r>
                  <a:rPr lang="it-IT" sz="2800" i="1" dirty="0">
                    <a:solidFill>
                      <a:schemeClr val="tx1"/>
                    </a:solidFill>
                  </a:rPr>
                  <a:t>/</a:t>
                </a:r>
                <a:r>
                  <a:rPr lang="it-IT" sz="2800" i="1" dirty="0" err="1">
                    <a:solidFill>
                      <a:schemeClr val="tx1"/>
                    </a:solidFill>
                  </a:rPr>
                  <a:t>v</a:t>
                </a:r>
                <a:r>
                  <a:rPr lang="it-IT" sz="2800" i="1" baseline="-25000" dirty="0" err="1">
                    <a:solidFill>
                      <a:schemeClr val="tx1"/>
                    </a:solidFill>
                  </a:rPr>
                  <a:t>m</a:t>
                </a:r>
                <a:r>
                  <a:rPr lang="it-IT" sz="2800" i="1" dirty="0">
                    <a:solidFill>
                      <a:schemeClr val="tx1"/>
                    </a:solidFill>
                  </a:rPr>
                  <a:t>&gt;</a:t>
                </a:r>
                <a:r>
                  <a:rPr lang="it-IT" sz="2800" dirty="0">
                    <a:solidFill>
                      <a:schemeClr val="tx1"/>
                    </a:solidFill>
                  </a:rPr>
                  <a:t>),</a:t>
                </a:r>
              </a:p>
              <a:p>
                <a:pPr marL="0" indent="0" algn="ctr">
                  <a:buNone/>
                </a:pPr>
                <a:r>
                  <a:rPr lang="it-IT" sz="2800" dirty="0" err="1">
                    <a:solidFill>
                      <a:schemeClr val="tx1"/>
                    </a:solidFill>
                  </a:rPr>
                  <a:t>will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depend</a:t>
                </a:r>
                <a:r>
                  <a:rPr lang="it-IT" sz="2800" dirty="0">
                    <a:solidFill>
                      <a:schemeClr val="tx1"/>
                    </a:solidFill>
                  </a:rPr>
                  <a:t> on the </a:t>
                </a:r>
                <a:r>
                  <a:rPr lang="it-IT" sz="2800" dirty="0" err="1">
                    <a:solidFill>
                      <a:schemeClr val="accent6">
                        <a:lumMod val="75000"/>
                      </a:schemeClr>
                    </a:solidFill>
                  </a:rPr>
                  <a:t>frienging</a:t>
                </a:r>
                <a:r>
                  <a:rPr lang="it-IT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accent6">
                        <a:lumMod val="75000"/>
                      </a:schemeClr>
                    </a:solidFill>
                  </a:rPr>
                  <a:t>magnetic</a:t>
                </a:r>
                <a:r>
                  <a:rPr lang="it-IT" sz="2800" dirty="0">
                    <a:solidFill>
                      <a:schemeClr val="accent6">
                        <a:lumMod val="75000"/>
                      </a:schemeClr>
                    </a:solidFill>
                  </a:rPr>
                  <a:t> field </a:t>
                </a:r>
                <a:r>
                  <a:rPr lang="it-IT" sz="2800" dirty="0">
                    <a:solidFill>
                      <a:schemeClr val="tx1"/>
                    </a:solidFill>
                  </a:rPr>
                  <a:t>(</a:t>
                </a:r>
                <a:r>
                  <a:rPr lang="it-IT" sz="2800" i="1" dirty="0">
                    <a:solidFill>
                      <a:schemeClr val="tx1"/>
                    </a:solidFill>
                  </a:rPr>
                  <a:t>B</a:t>
                </a:r>
                <a:r>
                  <a:rPr lang="it-IT" sz="2800" dirty="0">
                    <a:solidFill>
                      <a:schemeClr val="tx1"/>
                    </a:solidFill>
                  </a:rPr>
                  <a:t>) of the target, and on the </a:t>
                </a:r>
                <a:r>
                  <a:rPr lang="it-IT" sz="2800" dirty="0" err="1">
                    <a:solidFill>
                      <a:schemeClr val="accent6">
                        <a:lumMod val="75000"/>
                      </a:schemeClr>
                    </a:solidFill>
                  </a:rPr>
                  <a:t>emission</a:t>
                </a:r>
                <a:r>
                  <a:rPr lang="it-IT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accent6">
                        <a:lumMod val="75000"/>
                      </a:schemeClr>
                    </a:solidFill>
                  </a:rPr>
                  <a:t>current</a:t>
                </a:r>
                <a:r>
                  <a:rPr lang="it-IT" sz="28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sz="2800" dirty="0">
                    <a:solidFill>
                      <a:schemeClr val="tx1"/>
                    </a:solidFill>
                  </a:rPr>
                  <a:t>(</a:t>
                </a:r>
                <a:r>
                  <a:rPr lang="it-IT" sz="2800" i="1" dirty="0" err="1">
                    <a:solidFill>
                      <a:schemeClr val="tx1"/>
                    </a:solidFill>
                  </a:rPr>
                  <a:t>I</a:t>
                </a:r>
                <a:r>
                  <a:rPr lang="it-IT" sz="2800" i="1" baseline="-25000" dirty="0" err="1">
                    <a:solidFill>
                      <a:schemeClr val="tx1"/>
                    </a:solidFill>
                  </a:rPr>
                  <a:t>em</a:t>
                </a:r>
                <a:r>
                  <a:rPr lang="it-IT" sz="2800" dirty="0">
                    <a:solidFill>
                      <a:schemeClr val="tx1"/>
                    </a:solidFill>
                  </a:rPr>
                  <a:t>) from the electron gun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which</a:t>
                </a:r>
                <a:r>
                  <a:rPr lang="it-IT" sz="2800" dirty="0">
                    <a:solidFill>
                      <a:schemeClr val="tx1"/>
                    </a:solidFill>
                  </a:rPr>
                  <a:t>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we</a:t>
                </a:r>
                <a:r>
                  <a:rPr lang="it-IT" sz="2800" dirty="0">
                    <a:solidFill>
                      <a:schemeClr val="tx1"/>
                    </a:solidFill>
                  </a:rPr>
                  <a:t> indicate </a:t>
                </a:r>
                <a:r>
                  <a:rPr lang="it-IT" sz="2800" dirty="0" err="1">
                    <a:solidFill>
                      <a:schemeClr val="tx1"/>
                    </a:solidFill>
                  </a:rPr>
                  <a:t>as</a:t>
                </a:r>
                <a:r>
                  <a:rPr lang="it-IT" sz="28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sz="2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it-IT" sz="2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it-IT" sz="28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8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28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𝑒𝑚</m:t>
                            </m:r>
                          </m:sub>
                        </m:sSub>
                      </m:e>
                    </m:d>
                  </m:oMath>
                </a14:m>
                <a:endParaRPr lang="it-IT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0E822A88-0C99-BE66-F060-1BD23B93C6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44" y="1085438"/>
                <a:ext cx="11809311" cy="3712605"/>
              </a:xfrm>
              <a:blipFill>
                <a:blip r:embed="rId2"/>
                <a:stretch>
                  <a:fillRect l="-536" t="-1706" r="-536" b="-3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DA70013-82FE-1B78-FEFF-30F80EC16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53</a:t>
            </a:fld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49A602C4-7179-7760-E459-6726574FBC5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74076" y="5262386"/>
                <a:ext cx="11188824" cy="1215752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600" kern="1200">
                    <a:solidFill>
                      <a:srgbClr val="00B050"/>
                    </a:solidFill>
                    <a:latin typeface="Times New Roman" pitchFamily="18" charset="0"/>
                    <a:ea typeface="ＭＳ Ｐゴシック" charset="0"/>
                    <a:cs typeface="Times New Roman" pitchFamily="18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3200" kern="120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C00000"/>
                    </a:solidFill>
                    <a:latin typeface="Times New Roman" pitchFamily="18" charset="0"/>
                    <a:ea typeface="Times New Roman" charset="0"/>
                    <a:cs typeface="Times New Roman" pitchFamily="18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rgbClr val="00B0F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it-IT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3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r>
                            <a:rPr lang="it-IT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∝</m:t>
                          </m:r>
                          <m:r>
                            <a:rPr lang="it-IT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it-IT" sz="32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32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it-IT" sz="32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sz="32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32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𝑒𝑚</m:t>
                                  </m:r>
                                </m:sub>
                              </m:sSub>
                            </m:e>
                          </m:d>
                          <m:sSubSup>
                            <m:sSubSupPr>
                              <m:ctrlPr>
                                <a:rPr lang="it-IT" sz="3200" i="1" smtClean="0">
                                  <a:solidFill>
                                    <a:srgbClr val="13862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3200" i="1">
                                  <a:solidFill>
                                    <a:srgbClr val="13862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3200" i="1">
                                  <a:solidFill>
                                    <a:srgbClr val="138625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it-IT" sz="3200" i="1" smtClean="0">
                                  <a:solidFill>
                                    <a:srgbClr val="138625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3200" i="1" smtClean="0">
                                  <a:solidFill>
                                    <a:srgbClr val="138625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it-IT" sz="3200" i="1">
                                  <a:solidFill>
                                    <a:srgbClr val="138625"/>
                                  </a:solidFill>
                                  <a:latin typeface="Cambria Math" panose="02040503050406030204" pitchFamily="18" charset="0"/>
                                </a:rPr>
                                <m:t>𝑖𝑜𝑛</m:t>
                              </m:r>
                            </m:sup>
                          </m:sSubSup>
                          <m:r>
                            <a:rPr lang="it-IT" sz="3200" b="0" i="1" smtClean="0">
                              <a:solidFill>
                                <a:srgbClr val="138625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it-IT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it-IT" sz="3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𝑖𝑜𝑛</m:t>
                          </m:r>
                        </m:sup>
                      </m:sSubSup>
                      <m:d>
                        <m:dPr>
                          <m:begChr m:val="⟨"/>
                          <m:endChr m:val="⟩"/>
                          <m:ctrlPr>
                            <a:rPr lang="it-IT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it-IT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3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b>
                        <m:sSubPr>
                          <m:ctrlPr>
                            <a:rPr lang="el-GR" sz="3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it-IT" sz="3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it-IT" sz="3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3200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it-IT" sz="3200" i="1" dirty="0">
                  <a:solidFill>
                    <a:schemeClr val="tx1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it-IT" sz="32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49A602C4-7179-7760-E459-6726574FB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4076" y="5262386"/>
                <a:ext cx="11188824" cy="1215752"/>
              </a:xfrm>
              <a:prstGeom prst="rect">
                <a:avLst/>
              </a:prstGeom>
              <a:blipFill>
                <a:blip r:embed="rId3"/>
                <a:stretch>
                  <a:fillRect b="-51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77890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927361-0AB3-A1C7-B531-017ABFAC5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44624"/>
            <a:ext cx="11247040" cy="562074"/>
          </a:xfrm>
        </p:spPr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interest</a:t>
            </a:r>
            <a:r>
              <a:rPr lang="it-IT" dirty="0"/>
              <a:t>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nucleon</a:t>
            </a:r>
            <a:r>
              <a:rPr lang="it-IT" dirty="0"/>
              <a:t> in the 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98EA780-59BD-DC63-79CE-54DB5297FD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983" y="606698"/>
                <a:ext cx="12207489" cy="625130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dirty="0"/>
                  <a:t>For H and D the degree of </a:t>
                </a:r>
                <a:r>
                  <a:rPr lang="it-IT" dirty="0" err="1"/>
                  <a:t>dissociation</a:t>
                </a:r>
                <a:r>
                  <a:rPr lang="it-IT" dirty="0"/>
                  <a:t> </a:t>
                </a:r>
                <a:r>
                  <a:rPr lang="it-IT" dirty="0" err="1"/>
                  <a:t>measured</a:t>
                </a:r>
                <a:r>
                  <a:rPr lang="it-IT" dirty="0"/>
                  <a:t> by TGA </a:t>
                </a:r>
                <a:r>
                  <a:rPr lang="it-IT" dirty="0" err="1"/>
                  <a:t>using</a:t>
                </a:r>
                <a:r>
                  <a:rPr lang="it-IT" dirty="0"/>
                  <a:t> </a:t>
                </a:r>
                <a:r>
                  <a:rPr lang="it-IT" dirty="0" err="1">
                    <a:highlight>
                      <a:srgbClr val="FFFF00"/>
                    </a:highlight>
                  </a:rPr>
                  <a:t>nucleon</a:t>
                </a:r>
                <a:r>
                  <a:rPr lang="it-IT" dirty="0">
                    <a:highlight>
                      <a:srgbClr val="FFFF00"/>
                    </a:highlight>
                  </a:rPr>
                  <a:t> flow rates </a:t>
                </a:r>
                <a:r>
                  <a:rPr lang="it-IT" dirty="0" err="1">
                    <a:highlight>
                      <a:srgbClr val="FFFF00"/>
                    </a:highlight>
                  </a:rPr>
                  <a:t>is</a:t>
                </a:r>
                <a:r>
                  <a:rPr lang="it-IT" dirty="0">
                    <a:highlight>
                      <a:srgbClr val="FFFF00"/>
                    </a:highlight>
                  </a:rPr>
                  <a:t> </a:t>
                </a:r>
                <a:r>
                  <a:rPr lang="it-IT" dirty="0" err="1">
                    <a:highlight>
                      <a:srgbClr val="FFFF00"/>
                    </a:highlight>
                  </a:rPr>
                  <a:t>defined</a:t>
                </a:r>
                <a:r>
                  <a:rPr lang="it-IT" dirty="0">
                    <a:highlight>
                      <a:srgbClr val="FFFF00"/>
                    </a:highlight>
                  </a:rPr>
                  <a:t> </a:t>
                </a:r>
                <a:r>
                  <a:rPr lang="it-IT" dirty="0" err="1">
                    <a:highlight>
                      <a:srgbClr val="FFFF00"/>
                    </a:highlight>
                  </a:rPr>
                  <a:t>as</a:t>
                </a:r>
                <a:r>
                  <a:rPr lang="it-IT" dirty="0">
                    <a:highlight>
                      <a:srgbClr val="FFFF00"/>
                    </a:highlight>
                  </a:rPr>
                  <a:t>:</a:t>
                </a:r>
              </a:p>
              <a:p>
                <a:pPr marL="0" indent="0" algn="ctr">
                  <a:buNone/>
                </a:pPr>
                <a:r>
                  <a:rPr lang="it-IT" i="1" dirty="0" err="1">
                    <a:latin typeface="Symbol" pitchFamily="2" charset="2"/>
                  </a:rPr>
                  <a:t>a</a:t>
                </a:r>
                <a:r>
                  <a:rPr lang="it-IT" i="1" baseline="30000" dirty="0" err="1"/>
                  <a:t>TGA</a:t>
                </a:r>
                <a:r>
                  <a:rPr lang="it-IT" i="1" baseline="30000" dirty="0"/>
                  <a:t> </a:t>
                </a:r>
                <a:r>
                  <a:rPr lang="it-IT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𝑇𝐺𝐴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𝑇𝐺𝐴</m:t>
                            </m:r>
                          </m:sup>
                        </m:sSub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  <m:sup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𝑇𝐺𝐴</m:t>
                            </m:r>
                          </m:sup>
                        </m:sSubSup>
                      </m:den>
                    </m:f>
                  </m:oMath>
                </a14:m>
                <a:endParaRPr lang="it-IT" i="1" dirty="0"/>
              </a:p>
              <a:p>
                <a:pPr marL="0" indent="0" algn="ctr">
                  <a:buNone/>
                </a:pPr>
                <a:r>
                  <a:rPr lang="it-IT" dirty="0" err="1"/>
                  <a:t>where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i="1" dirty="0"/>
                  <a:t>  </a:t>
                </a:r>
                <a:r>
                  <a:rPr lang="it-IT" dirty="0"/>
                  <a:t>flow rate of </a:t>
                </a:r>
                <a:r>
                  <a:rPr lang="it-IT" dirty="0" err="1"/>
                  <a:t>nucleons</a:t>
                </a:r>
                <a:r>
                  <a:rPr lang="it-IT" dirty="0"/>
                  <a:t> coming from </a:t>
                </a:r>
                <a:r>
                  <a:rPr lang="it-IT" dirty="0" err="1"/>
                  <a:t>atoms</a:t>
                </a:r>
                <a:r>
                  <a:rPr lang="it-IT" dirty="0"/>
                  <a:t>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i="1" dirty="0"/>
                  <a:t> </a:t>
                </a:r>
                <a:r>
                  <a:rPr lang="it-IT" dirty="0"/>
                  <a:t>flow rate of </a:t>
                </a:r>
                <a:r>
                  <a:rPr lang="it-IT" dirty="0" err="1"/>
                  <a:t>nucleons</a:t>
                </a:r>
                <a:r>
                  <a:rPr lang="it-IT" dirty="0"/>
                  <a:t> coming from </a:t>
                </a:r>
                <a:r>
                  <a:rPr lang="it-IT" dirty="0" err="1"/>
                  <a:t>molecules</a:t>
                </a:r>
                <a:r>
                  <a:rPr lang="it-IT" dirty="0"/>
                  <a:t>.</a:t>
                </a:r>
              </a:p>
              <a:p>
                <a:pPr marL="0" indent="0" algn="ctr">
                  <a:buNone/>
                </a:pPr>
                <a:r>
                  <a:rPr lang="it-IT" dirty="0"/>
                  <a:t>Flow rate of </a:t>
                </a:r>
                <a:r>
                  <a:rPr lang="it-IT" dirty="0" err="1"/>
                  <a:t>nucleons</a:t>
                </a:r>
                <a:r>
                  <a:rPr lang="it-IT" dirty="0"/>
                  <a:t> are </a:t>
                </a:r>
                <a:r>
                  <a:rPr lang="it-IT" dirty="0" err="1"/>
                  <a:t>related</a:t>
                </a:r>
                <a:r>
                  <a:rPr lang="it-IT" dirty="0"/>
                  <a:t>  to </a:t>
                </a:r>
                <a:r>
                  <a:rPr lang="it-IT" dirty="0" err="1"/>
                  <a:t>atomic</a:t>
                </a:r>
                <a:r>
                  <a:rPr lang="it-IT" dirty="0"/>
                  <a:t> and </a:t>
                </a:r>
                <a:r>
                  <a:rPr lang="it-IT" dirty="0" err="1"/>
                  <a:t>molecular</a:t>
                </a:r>
                <a:r>
                  <a:rPr lang="it-IT" dirty="0"/>
                  <a:t> flow rates</a:t>
                </a:r>
                <a:r>
                  <a:rPr lang="it-IT" i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i="1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i="1" dirty="0"/>
                  <a:t> </a:t>
                </a:r>
                <a:r>
                  <a:rPr lang="it-IT" dirty="0" err="1"/>
                  <a:t>as</a:t>
                </a:r>
                <a:r>
                  <a:rPr lang="it-IT" dirty="0"/>
                  <a:t> follow: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i="1" dirty="0"/>
                  <a:t>,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= </m:t>
                    </m:r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i="1" dirty="0"/>
                  <a:t>.</a:t>
                </a:r>
              </a:p>
              <a:p>
                <a:pPr marL="0" indent="0" algn="ctr">
                  <a:buNone/>
                </a:pPr>
                <a:endParaRPr lang="it-IT" i="1" dirty="0"/>
              </a:p>
              <a:p>
                <a:pPr marL="0" indent="0" algn="ctr">
                  <a:buNone/>
                </a:pPr>
                <a:endParaRPr lang="it-IT" i="1" dirty="0"/>
              </a:p>
              <a:p>
                <a:pPr marL="0" indent="0" algn="ctr">
                  <a:buNone/>
                </a:pPr>
                <a:endParaRPr lang="it-IT" i="1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98EA780-59BD-DC63-79CE-54DB5297F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983" y="606698"/>
                <a:ext cx="12207489" cy="6251302"/>
              </a:xfrm>
              <a:blipFill>
                <a:blip r:embed="rId2"/>
                <a:stretch>
                  <a:fillRect l="-1455" t="-1626" r="-832" b="-26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32D61D-FE17-7372-55D4-1CF680EC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54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8731158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0927361-0AB3-A1C7-B531-017ABFAC587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5360" y="44624"/>
                <a:ext cx="11247040" cy="562074"/>
              </a:xfrm>
            </p:spPr>
            <p:txBody>
              <a:bodyPr/>
              <a:lstStyle/>
              <a:p>
                <a:r>
                  <a:rPr lang="it-IT" dirty="0"/>
                  <a:t>From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it-IT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it-IT" dirty="0"/>
                  <a:t> ...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it-IT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it-IT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: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10927361-0AB3-A1C7-B531-017ABFAC5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5360" y="44624"/>
                <a:ext cx="11247040" cy="562074"/>
              </a:xfrm>
              <a:blipFill>
                <a:blip r:embed="rId2"/>
                <a:stretch>
                  <a:fillRect t="-11111" b="-377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98EA780-59BD-DC63-79CE-54DB5297FD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336" y="764705"/>
                <a:ext cx="12360696" cy="324036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𝑇𝐺𝐴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𝑇𝐺𝐴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𝑇𝐺𝐴</m:t>
                              </m:r>
                            </m:sup>
                          </m:sSubSup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  <m:sup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𝑇𝐺𝐴</m:t>
                              </m:r>
                            </m:sup>
                          </m:sSubSup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</m:sSub>
                                </m:e>
                              </m:d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it-IT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0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it-IT" sz="2000" i="1" smtClean="0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</m:sSub>
                                </m:e>
                              </m:d>
                              <m:sSubSup>
                                <m:sSubSupPr>
                                  <m:ctrlPr>
                                    <a:rPr lang="it-IT" sz="2000" i="1" smtClean="0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20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den>
                          </m:f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f>
                            <m:fPr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it-IT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000" i="1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it-IT" sz="20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accent6">
                                              <a:lumMod val="7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𝑒𝑚</m:t>
                                      </m:r>
                                    </m:sub>
                                  </m:sSub>
                                </m:e>
                              </m:d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it-IT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den>
                          </m:f>
                        </m:den>
                      </m:f>
                    </m:oMath>
                  </m:oMathPara>
                </a14:m>
                <a:endParaRPr lang="it-IT" sz="2000" i="1" dirty="0"/>
              </a:p>
              <a:p>
                <a:pPr marL="0" indent="0">
                  <a:buNone/>
                </a:pPr>
                <a:endParaRPr lang="it-IT" sz="2000" i="1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𝑇𝐺𝐴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f>
                            <m:f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sz="20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0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</m:den>
                          </m:f>
                          <m:f>
                            <m:f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sSub>
                            <m:sSubPr>
                              <m:ctrlP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000" i="1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98EA780-59BD-DC63-79CE-54DB5297FD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336" y="764705"/>
                <a:ext cx="12360696" cy="324036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E32D61D-FE17-7372-55D4-1CF680EC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55</a:t>
            </a:fld>
            <a:endParaRPr lang="it-IT" alt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812E6F4B-756A-3127-EA41-D8B8E0B7F0B8}"/>
              </a:ext>
            </a:extLst>
          </p:cNvPr>
          <p:cNvSpPr txBox="1">
            <a:spLocks/>
          </p:cNvSpPr>
          <p:nvPr/>
        </p:nvSpPr>
        <p:spPr bwMode="auto">
          <a:xfrm>
            <a:off x="676164" y="4159258"/>
            <a:ext cx="11247040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/>
              <a:t>for </a:t>
            </a:r>
            <a:r>
              <a:rPr lang="it-IT" dirty="0" err="1"/>
              <a:t>atoms</a:t>
            </a:r>
            <a:r>
              <a:rPr lang="it-IT" dirty="0"/>
              <a:t> and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thermalized</a:t>
            </a:r>
            <a:r>
              <a:rPr lang="it-IT" dirty="0"/>
              <a:t> on </a:t>
            </a:r>
            <a:r>
              <a:rPr lang="it-IT" dirty="0" err="1"/>
              <a:t>ext</a:t>
            </a:r>
            <a:r>
              <a:rPr lang="it-IT" dirty="0"/>
              <a:t>. tube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F748752-BCB4-6954-8615-EA9361755F4B}"/>
                  </a:ext>
                </a:extLst>
              </p:cNvPr>
              <p:cNvSpPr txBox="1"/>
              <p:nvPr/>
            </p:nvSpPr>
            <p:spPr>
              <a:xfrm>
                <a:off x="136164" y="5346780"/>
                <a:ext cx="3993529" cy="8183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From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it-IT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𝑒𝑥𝑡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⟨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>
                          <a:latin typeface="Cambria Math" panose="02040503050406030204" pitchFamily="18" charset="0"/>
                        </a:rPr>
                        <m:t>then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F748752-BCB4-6954-8615-EA9361755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64" y="5346780"/>
                <a:ext cx="3993529" cy="818366"/>
              </a:xfrm>
              <a:prstGeom prst="rect">
                <a:avLst/>
              </a:prstGeom>
              <a:blipFill>
                <a:blip r:embed="rId4"/>
                <a:stretch>
                  <a:fillRect l="-1587" r="-9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277B4E6-51EB-0D32-2F72-0F64066EB97B}"/>
                  </a:ext>
                </a:extLst>
              </p:cNvPr>
              <p:cNvSpPr txBox="1"/>
              <p:nvPr/>
            </p:nvSpPr>
            <p:spPr>
              <a:xfrm>
                <a:off x="4224825" y="5268135"/>
                <a:ext cx="7488832" cy="12766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𝑇𝐺𝐴</m:t>
                          </m:r>
                        </m:sup>
                      </m:sSup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it-IT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f>
                            <m:fPr>
                              <m:ctrlPr>
                                <a:rPr lang="it-IT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it-IT" sz="24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it-IT" sz="24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solidFill>
                                        <a:srgbClr val="138625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it-IT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it-IT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it-IT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  <m:sup>
                                  <m:r>
                                    <a:rPr lang="it-IT" sz="24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𝑖𝑜𝑛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it-IT" sz="24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5277B4E6-51EB-0D32-2F72-0F64066EB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825" y="5268135"/>
                <a:ext cx="7488832" cy="12766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133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2B9EAC-DBF6-40D4-080F-BB91CF907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k </a:t>
            </a:r>
            <a:r>
              <a:rPr lang="it-IT" dirty="0" err="1"/>
              <a:t>calibration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38E83ED-2175-950B-310A-07FFCBDE64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1384" y="585178"/>
                <a:ext cx="11305256" cy="54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3200" dirty="0"/>
                  <a:t>Assuming the ABS </a:t>
                </a:r>
                <a:r>
                  <a:rPr lang="it-IT" sz="3200" dirty="0" err="1"/>
                  <a:t>flux</a:t>
                </a:r>
                <a:r>
                  <a:rPr lang="it-IT" sz="3200" dirty="0"/>
                  <a:t> </a:t>
                </a:r>
                <a:r>
                  <a:rPr lang="it-IT" sz="3200" dirty="0" err="1"/>
                  <a:t>constant</a:t>
                </a:r>
                <a:r>
                  <a:rPr lang="it-IT" sz="3200" dirty="0"/>
                  <a:t> and no </a:t>
                </a:r>
                <a:r>
                  <a:rPr lang="it-IT" sz="3200" dirty="0" err="1"/>
                  <a:t>change</a:t>
                </a:r>
                <a:r>
                  <a:rPr lang="it-IT" sz="3200" dirty="0"/>
                  <a:t> in temperature and </a:t>
                </a:r>
                <a:r>
                  <a:rPr lang="it-IT" sz="3200" dirty="0" err="1"/>
                  <a:t>current</a:t>
                </a:r>
                <a:r>
                  <a:rPr lang="it-IT" sz="3200" dirty="0"/>
                  <a:t> </a:t>
                </a:r>
                <a:r>
                  <a:rPr lang="it-IT" sz="3200" dirty="0" err="1"/>
                  <a:t>emission</a:t>
                </a:r>
                <a:r>
                  <a:rPr lang="it-IT" sz="3200" dirty="0"/>
                  <a:t> (o </a:t>
                </a:r>
                <a:r>
                  <a:rPr lang="it-IT" sz="3200" dirty="0" err="1"/>
                  <a:t>using</a:t>
                </a:r>
                <a:r>
                  <a:rPr lang="it-IT" sz="3200" dirty="0"/>
                  <a:t> the </a:t>
                </a:r>
                <a:r>
                  <a:rPr lang="it-IT" sz="3200" dirty="0" err="1"/>
                  <a:t>normalized</a:t>
                </a:r>
                <a:r>
                  <a:rPr lang="it-IT" sz="3200" dirty="0"/>
                  <a:t> </a:t>
                </a:r>
                <a:r>
                  <a:rPr lang="it-IT" sz="3200" dirty="0" err="1"/>
                  <a:t>signal</a:t>
                </a:r>
                <a:r>
                  <a:rPr lang="it-IT" sz="3200" dirty="0"/>
                  <a:t> </a:t>
                </a:r>
                <a:r>
                  <a:rPr lang="it-IT" sz="3200" i="1" dirty="0" err="1"/>
                  <a:t>S</a:t>
                </a:r>
                <a:r>
                  <a:rPr lang="it-IT" sz="3200" dirty="0"/>
                  <a:t>/</a:t>
                </a:r>
                <a:r>
                  <a:rPr lang="it-IT" sz="3200" i="1" dirty="0" err="1"/>
                  <a:t>I</a:t>
                </a:r>
                <a:r>
                  <a:rPr lang="it-IT" sz="3200" i="1" baseline="-25000" dirty="0" err="1"/>
                  <a:t>emiss</a:t>
                </a:r>
                <a:r>
                  <a:rPr lang="it-IT" sz="3200" i="1" baseline="-25000" dirty="0"/>
                  <a:t> </a:t>
                </a:r>
                <a:r>
                  <a:rPr lang="it-IT" sz="3200" dirty="0"/>
                  <a:t>and</a:t>
                </a:r>
                <a:r>
                  <a:rPr lang="it-IT" sz="3200" i="1" baseline="-25000" dirty="0"/>
                  <a:t> </a:t>
                </a:r>
                <a:r>
                  <a:rPr lang="it-IT" sz="3200" i="1" dirty="0"/>
                  <a:t>T</a:t>
                </a:r>
                <a:r>
                  <a:rPr lang="it-IT" sz="3200" dirty="0"/>
                  <a:t> </a:t>
                </a:r>
                <a:r>
                  <a:rPr lang="it-IT" sz="3200" dirty="0" err="1"/>
                  <a:t>correction</a:t>
                </a:r>
                <a:r>
                  <a:rPr lang="it-IT" sz="3200" dirty="0"/>
                  <a:t>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it-IT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it-IT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𝑡𝑜𝑡</m:t>
                            </m:r>
                          </m:sub>
                          <m:sup>
                            <m:r>
                              <a:rPr lang="it-IT" sz="3200" i="1">
                                <a:latin typeface="Cambria Math" panose="02040503050406030204" pitchFamily="18" charset="0"/>
                              </a:rPr>
                              <m:t>𝑇𝐺𝐴</m:t>
                            </m:r>
                          </m:sup>
                        </m:sSubSup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  <m:r>
                      <a:rPr lang="it-IT" sz="3200" b="0" i="1" smtClean="0"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it-IT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  <m:r>
                      <a:rPr lang="it-IT" sz="3200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it-IT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sz="3200" dirty="0"/>
                  <a:t>+2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𝑇𝐺𝐴</m:t>
                        </m:r>
                      </m:sup>
                    </m:sSubSup>
                  </m:oMath>
                </a14:m>
                <a:r>
                  <a:rPr lang="it-IT" sz="32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32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it-IT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it-IT" sz="3200" i="1"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it-IT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it-IT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sz="3200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it-IT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it-IT" sz="3200" dirty="0"/>
              </a:p>
              <a:p>
                <a:pPr marL="0" indent="0">
                  <a:buNone/>
                </a:pPr>
                <a:r>
                  <a:rPr lang="it-IT" sz="3200" dirty="0"/>
                  <a:t>In HERMES </a:t>
                </a:r>
                <a:r>
                  <a:rPr lang="it-IT" sz="3200" dirty="0" err="1"/>
                  <a:t>changing</a:t>
                </a:r>
                <a:r>
                  <a:rPr lang="it-IT" sz="3200" dirty="0"/>
                  <a:t> (on </a:t>
                </a:r>
                <a:r>
                  <a:rPr lang="it-IT" sz="3200" dirty="0" err="1"/>
                  <a:t>purpose</a:t>
                </a:r>
                <a:r>
                  <a:rPr lang="it-IT" sz="3200" dirty="0"/>
                  <a:t>) the </a:t>
                </a:r>
                <a:r>
                  <a:rPr lang="it-IT" sz="3200" i="1" dirty="0"/>
                  <a:t>T</a:t>
                </a:r>
                <a:r>
                  <a:rPr lang="it-IT" sz="3200" dirty="0"/>
                  <a:t> of the </a:t>
                </a:r>
                <a:r>
                  <a:rPr lang="it-IT" sz="3200" dirty="0" err="1"/>
                  <a:t>cell</a:t>
                </a:r>
                <a:r>
                  <a:rPr lang="it-IT" sz="3200" dirty="0"/>
                  <a:t>, </a:t>
                </a:r>
                <a:r>
                  <a:rPr lang="it-IT" sz="3200" dirty="0" err="1"/>
                  <a:t>we</a:t>
                </a:r>
                <a:r>
                  <a:rPr lang="it-IT" sz="3200" dirty="0"/>
                  <a:t> </a:t>
                </a:r>
                <a:r>
                  <a:rPr lang="it-IT" sz="3200" dirty="0" err="1"/>
                  <a:t>change</a:t>
                </a:r>
                <a:r>
                  <a:rPr lang="it-IT" sz="3200" dirty="0"/>
                  <a:t> the </a:t>
                </a:r>
                <a:r>
                  <a:rPr lang="it-IT" sz="3200" dirty="0" err="1"/>
                  <a:t>recombination</a:t>
                </a:r>
                <a:r>
                  <a:rPr lang="it-IT" sz="3200" dirty="0"/>
                  <a:t> </a:t>
                </a:r>
                <a:r>
                  <a:rPr lang="it-IT" sz="3200" dirty="0" err="1"/>
                  <a:t>then</a:t>
                </a:r>
                <a:r>
                  <a:rPr lang="it-IT" sz="3200" dirty="0"/>
                  <a:t> </a:t>
                </a:r>
                <a:r>
                  <a:rPr lang="it-IT" sz="3200" dirty="0" err="1"/>
                  <a:t>we</a:t>
                </a:r>
                <a:r>
                  <a:rPr lang="it-IT" sz="3200" dirty="0"/>
                  <a:t> </a:t>
                </a:r>
                <a:r>
                  <a:rPr lang="it-IT" sz="3200" dirty="0" err="1"/>
                  <a:t>change</a:t>
                </a:r>
                <a:r>
                  <a:rPr lang="it-IT" sz="3200" dirty="0"/>
                  <a:t> for the </a:t>
                </a:r>
                <a:r>
                  <a:rPr lang="it-IT" sz="3200" dirty="0" err="1"/>
                  <a:t>same</a:t>
                </a:r>
                <a:r>
                  <a:rPr lang="it-IT" sz="3200" dirty="0"/>
                  <a:t> flow the </a:t>
                </a:r>
                <a:r>
                  <a:rPr lang="it-IT" sz="3200" i="1" dirty="0"/>
                  <a:t>S</a:t>
                </a:r>
                <a:r>
                  <a:rPr lang="it-IT" sz="3200" i="1" baseline="-25000" dirty="0"/>
                  <a:t>a</a:t>
                </a:r>
                <a:r>
                  <a:rPr lang="it-IT" sz="3200" dirty="0"/>
                  <a:t> and </a:t>
                </a:r>
                <a:r>
                  <a:rPr lang="it-IT" sz="3200" i="1" dirty="0"/>
                  <a:t>S</a:t>
                </a:r>
                <a:r>
                  <a:rPr lang="it-IT" sz="3200" i="1" baseline="-25000" dirty="0"/>
                  <a:t>m </a:t>
                </a:r>
                <a:r>
                  <a:rPr lang="it-IT" sz="3200" dirty="0"/>
                  <a:t>ratio.</a:t>
                </a:r>
              </a:p>
              <a:p>
                <a:pPr marL="0" indent="0">
                  <a:buNone/>
                </a:pPr>
                <a:r>
                  <a:rPr lang="it-IT" sz="3200" dirty="0" err="1"/>
                  <a:t>Correction</a:t>
                </a:r>
                <a:r>
                  <a:rPr lang="it-IT" sz="3200" dirty="0"/>
                  <a:t> are </a:t>
                </a:r>
                <a:r>
                  <a:rPr lang="it-IT" sz="3200" dirty="0" err="1"/>
                  <a:t>needed</a:t>
                </a:r>
                <a:r>
                  <a:rPr lang="it-IT" sz="3200" dirty="0"/>
                  <a:t> with </a:t>
                </a:r>
                <a:r>
                  <a:rPr lang="it-IT" sz="3200" dirty="0" err="1"/>
                  <a:t>respect</a:t>
                </a:r>
                <a:r>
                  <a:rPr lang="it-IT" sz="3200" dirty="0"/>
                  <a:t> to  the temperature of the extension tube  and </a:t>
                </a:r>
                <a:r>
                  <a:rPr lang="it-IT" sz="3200" dirty="0" err="1"/>
                  <a:t>emission</a:t>
                </a:r>
                <a:r>
                  <a:rPr lang="it-IT" sz="3200" dirty="0"/>
                  <a:t> </a:t>
                </a:r>
                <a:r>
                  <a:rPr lang="it-IT" sz="3200" dirty="0" err="1"/>
                  <a:t>current</a:t>
                </a:r>
                <a:r>
                  <a:rPr lang="it-IT" sz="3200" dirty="0"/>
                  <a:t>.</a:t>
                </a:r>
              </a:p>
              <a:p>
                <a:pPr marL="0" indent="0">
                  <a:buNone/>
                </a:pPr>
                <a:r>
                  <a:rPr lang="it-IT" sz="3200" dirty="0"/>
                  <a:t>But </a:t>
                </a:r>
                <a:r>
                  <a:rPr lang="it-IT" sz="3200" dirty="0" err="1"/>
                  <a:t>we</a:t>
                </a:r>
                <a:r>
                  <a:rPr lang="it-IT" sz="3200" dirty="0"/>
                  <a:t> are </a:t>
                </a:r>
                <a:r>
                  <a:rPr lang="it-IT" sz="3200" dirty="0" err="1"/>
                  <a:t>able</a:t>
                </a:r>
                <a:r>
                  <a:rPr lang="it-IT" sz="3200" dirty="0"/>
                  <a:t> to </a:t>
                </a:r>
                <a:r>
                  <a:rPr lang="it-IT" sz="3200" dirty="0" err="1"/>
                  <a:t>provide</a:t>
                </a:r>
                <a:r>
                  <a:rPr lang="it-IT" sz="3200" dirty="0"/>
                  <a:t> </a:t>
                </a:r>
                <a:r>
                  <a:rPr lang="it-IT" sz="3200" dirty="0" err="1"/>
                  <a:t>average</a:t>
                </a:r>
                <a:r>
                  <a:rPr lang="it-IT" sz="3200" dirty="0"/>
                  <a:t> </a:t>
                </a:r>
                <a:r>
                  <a:rPr lang="it-IT" sz="3200" dirty="0" err="1"/>
                  <a:t>calibration</a:t>
                </a:r>
                <a:r>
                  <a:rPr lang="it-IT" sz="3200" dirty="0"/>
                  <a:t> over the </a:t>
                </a:r>
                <a:r>
                  <a:rPr lang="it-IT" sz="3200" dirty="0" err="1"/>
                  <a:t>runs</a:t>
                </a:r>
                <a:endParaRPr lang="it-IT" sz="3200" dirty="0"/>
              </a:p>
              <a:p>
                <a:pPr marL="0" indent="0">
                  <a:buNone/>
                </a:pPr>
                <a:r>
                  <a:rPr lang="it-IT" sz="3200" dirty="0"/>
                  <a:t>for </a:t>
                </a:r>
                <a:r>
                  <a:rPr lang="it-IT" sz="3200" dirty="0" err="1"/>
                  <a:t>Hydrogen</a:t>
                </a:r>
                <a:r>
                  <a:rPr lang="it-IT" sz="3200" dirty="0"/>
                  <a:t> and </a:t>
                </a:r>
                <a:r>
                  <a:rPr lang="it-IT" sz="3200" dirty="0" err="1"/>
                  <a:t>Deuterium</a:t>
                </a:r>
                <a:r>
                  <a:rPr lang="it-IT" sz="3200" dirty="0"/>
                  <a:t>:</a:t>
                </a:r>
              </a:p>
              <a:p>
                <a:pPr marL="0" indent="0">
                  <a:buNone/>
                </a:pPr>
                <a:endParaRPr lang="it-IT" sz="3200" dirty="0"/>
              </a:p>
              <a:p>
                <a:pPr marL="0" indent="0">
                  <a:buNone/>
                </a:pPr>
                <a:endParaRPr lang="it-IT" sz="3200" dirty="0"/>
              </a:p>
              <a:p>
                <a:pPr marL="0" indent="0">
                  <a:buNone/>
                </a:pPr>
                <a:endParaRPr lang="it-IT" sz="32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38E83ED-2175-950B-310A-07FFCBDE64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1384" y="585178"/>
                <a:ext cx="11305256" cy="5400600"/>
              </a:xfrm>
              <a:blipFill>
                <a:blip r:embed="rId2"/>
                <a:stretch>
                  <a:fillRect l="-1347" t="-1643" r="-1459" b="-539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9D4321-77F4-C919-D6C3-38686C77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56</a:t>
            </a:fld>
            <a:endParaRPr lang="it-IT" alt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50D1055-1DCE-FD7A-DA99-822C2ED56079}"/>
              </a:ext>
            </a:extLst>
          </p:cNvPr>
          <p:cNvSpPr txBox="1"/>
          <p:nvPr/>
        </p:nvSpPr>
        <p:spPr>
          <a:xfrm>
            <a:off x="2622132" y="5982379"/>
            <a:ext cx="694773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0.5507 </a:t>
            </a:r>
            <a:r>
              <a:rPr lang="it-IT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0.0023</a:t>
            </a:r>
          </a:p>
          <a:p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 </a:t>
            </a:r>
            <a:r>
              <a:rPr lang="it-I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Deuterium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0.861 </a:t>
            </a:r>
            <a:r>
              <a:rPr lang="it-IT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it-I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0.015</a:t>
            </a:r>
          </a:p>
        </p:txBody>
      </p:sp>
    </p:spTree>
    <p:extLst>
      <p:ext uri="{BB962C8B-B14F-4D97-AF65-F5344CB8AC3E}">
        <p14:creationId xmlns:p14="http://schemas.microsoft.com/office/powerpoint/2010/main" val="32254447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E7914-16F7-352D-9D1D-138BC9D8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40" y="44624"/>
            <a:ext cx="3888432" cy="2808312"/>
          </a:xfrm>
        </p:spPr>
        <p:txBody>
          <a:bodyPr/>
          <a:lstStyle/>
          <a:p>
            <a:r>
              <a:rPr lang="it-IT" dirty="0"/>
              <a:t>Just</a:t>
            </a:r>
            <a:br>
              <a:rPr lang="it-IT" dirty="0"/>
            </a:br>
            <a:r>
              <a:rPr lang="it-IT" dirty="0" err="1"/>
              <a:t>showing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a </a:t>
            </a:r>
            <a:r>
              <a:rPr lang="it-IT" dirty="0" err="1"/>
              <a:t>tipical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k </a:t>
            </a:r>
            <a:r>
              <a:rPr lang="it-IT" dirty="0" err="1"/>
              <a:t>calibration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/>
              <a:t>for </a:t>
            </a:r>
            <a:r>
              <a:rPr lang="it-IT" dirty="0" err="1"/>
              <a:t>Deuterium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554735-3D7A-3441-EE94-576164A66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57</a:t>
            </a:fld>
            <a:endParaRPr lang="it-IT" alt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D7DBAE-AD88-57E5-6A12-00AE41941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0"/>
            <a:ext cx="815882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1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F74EEC-CE58-6F9E-62CD-565150B8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12192000" cy="1008112"/>
          </a:xfrm>
        </p:spPr>
        <p:txBody>
          <a:bodyPr/>
          <a:lstStyle/>
          <a:p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distinguish</a:t>
            </a:r>
            <a:r>
              <a:rPr lang="it-IT" dirty="0"/>
              <a:t> and </a:t>
            </a:r>
            <a:r>
              <a:rPr lang="it-IT" dirty="0" err="1"/>
              <a:t>measure</a:t>
            </a:r>
            <a:r>
              <a:rPr lang="it-IT" dirty="0"/>
              <a:t>  </a:t>
            </a:r>
            <a:r>
              <a:rPr lang="it-IT" dirty="0" err="1"/>
              <a:t>other</a:t>
            </a:r>
            <a:r>
              <a:rPr lang="it-IT" dirty="0"/>
              <a:t>  </a:t>
            </a:r>
            <a:r>
              <a:rPr lang="it-IT" dirty="0" err="1"/>
              <a:t>contributions</a:t>
            </a:r>
            <a:r>
              <a:rPr lang="it-IT" dirty="0"/>
              <a:t> to </a:t>
            </a:r>
            <a:r>
              <a:rPr lang="it-IT" dirty="0" err="1"/>
              <a:t>molecules</a:t>
            </a:r>
            <a:r>
              <a:rPr lang="it-IT" dirty="0"/>
              <a:t> </a:t>
            </a:r>
            <a:r>
              <a:rPr lang="it-IT" dirty="0" err="1"/>
              <a:t>counting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0609E7-64A0-3B57-F3A9-32C3F1348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52736"/>
            <a:ext cx="1188132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i="1" dirty="0"/>
              <a:t> </a:t>
            </a:r>
            <a:r>
              <a:rPr lang="it-IT" dirty="0"/>
              <a:t>Flow of </a:t>
            </a:r>
            <a:r>
              <a:rPr lang="it-IT" dirty="0" err="1"/>
              <a:t>molecules</a:t>
            </a:r>
            <a:r>
              <a:rPr lang="it-IT" dirty="0"/>
              <a:t> coming from the target </a:t>
            </a:r>
            <a:r>
              <a:rPr lang="it-IT" dirty="0" err="1"/>
              <a:t>chamber</a:t>
            </a:r>
            <a:r>
              <a:rPr lang="it-IT" dirty="0"/>
              <a:t> </a:t>
            </a:r>
            <a:r>
              <a:rPr lang="it-IT" i="1" dirty="0" err="1">
                <a:latin typeface="Symbol" pitchFamily="2" charset="2"/>
              </a:rPr>
              <a:t>f</a:t>
            </a:r>
            <a:r>
              <a:rPr lang="it-IT" i="1" baseline="-25000" dirty="0" err="1"/>
              <a:t>rg</a:t>
            </a:r>
            <a:r>
              <a:rPr lang="it-IT" dirty="0"/>
              <a:t>, </a:t>
            </a:r>
            <a:r>
              <a:rPr lang="it-IT" dirty="0" err="1"/>
              <a:t>through</a:t>
            </a:r>
            <a:r>
              <a:rPr lang="it-IT" dirty="0"/>
              <a:t> the </a:t>
            </a:r>
            <a:r>
              <a:rPr lang="it-IT" dirty="0" err="1"/>
              <a:t>cell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can be </a:t>
            </a:r>
            <a:r>
              <a:rPr lang="it-IT" dirty="0" err="1"/>
              <a:t>measured</a:t>
            </a:r>
            <a:r>
              <a:rPr lang="it-IT" dirty="0"/>
              <a:t> by </a:t>
            </a:r>
            <a:r>
              <a:rPr lang="it-IT" dirty="0" err="1"/>
              <a:t>feeding</a:t>
            </a:r>
            <a:r>
              <a:rPr lang="it-IT" dirty="0"/>
              <a:t> gas in the </a:t>
            </a:r>
            <a:r>
              <a:rPr lang="it-IT" dirty="0" err="1"/>
              <a:t>chamber</a:t>
            </a:r>
            <a:r>
              <a:rPr lang="it-IT" dirty="0"/>
              <a:t> of the target </a:t>
            </a:r>
            <a:r>
              <a:rPr lang="it-IT" dirty="0" err="1"/>
              <a:t>at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pressure </a:t>
            </a:r>
            <a:r>
              <a:rPr lang="it-IT" dirty="0" err="1"/>
              <a:t>read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atomic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injection.</a:t>
            </a:r>
          </a:p>
          <a:p>
            <a:pPr marL="0" indent="0" algn="ctr">
              <a:buNone/>
            </a:pPr>
            <a:r>
              <a:rPr lang="it-IT" dirty="0" err="1"/>
              <a:t>Ballistic</a:t>
            </a:r>
            <a:r>
              <a:rPr lang="it-IT" dirty="0"/>
              <a:t> flow from ABS </a:t>
            </a:r>
            <a:r>
              <a:rPr lang="it-IT" i="1" dirty="0" err="1">
                <a:latin typeface="Symbol" pitchFamily="2" charset="2"/>
              </a:rPr>
              <a:t>f</a:t>
            </a:r>
            <a:r>
              <a:rPr lang="it-IT" i="1" baseline="-25000" dirty="0" err="1"/>
              <a:t>ball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 can be </a:t>
            </a:r>
            <a:r>
              <a:rPr lang="it-IT" dirty="0" err="1"/>
              <a:t>determined</a:t>
            </a:r>
            <a:r>
              <a:rPr lang="it-IT" dirty="0"/>
              <a:t> by </a:t>
            </a:r>
            <a:r>
              <a:rPr lang="it-IT" dirty="0" err="1"/>
              <a:t>feeding</a:t>
            </a:r>
            <a:r>
              <a:rPr lang="it-IT" dirty="0"/>
              <a:t> in the </a:t>
            </a:r>
            <a:r>
              <a:rPr lang="it-IT" dirty="0" err="1"/>
              <a:t>cell</a:t>
            </a:r>
            <a:r>
              <a:rPr lang="it-IT" dirty="0"/>
              <a:t>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of ABS,  the </a:t>
            </a:r>
            <a:r>
              <a:rPr lang="it-IT" dirty="0" err="1"/>
              <a:t>ballist</a:t>
            </a:r>
            <a:r>
              <a:rPr lang="it-IT" dirty="0"/>
              <a:t> flow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constant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919A25-4D6D-4FBD-EE07-16433C58D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58</a:t>
            </a:fld>
            <a:endParaRPr lang="it-IT" alt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132C39-1354-98E4-66BC-BCE1956C865A}"/>
              </a:ext>
            </a:extLst>
          </p:cNvPr>
          <p:cNvSpPr txBox="1"/>
          <p:nvPr/>
        </p:nvSpPr>
        <p:spPr>
          <a:xfrm>
            <a:off x="570161" y="5878925"/>
            <a:ext cx="1112368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/>
              <a:t>C. </a:t>
            </a:r>
            <a:r>
              <a:rPr lang="it-IT" sz="2000" dirty="0" err="1"/>
              <a:t>Baumgarten</a:t>
            </a:r>
            <a:r>
              <a:rPr lang="it-IT" sz="2000" dirty="0"/>
              <a:t> et al. </a:t>
            </a:r>
            <a:r>
              <a:rPr lang="it-IT" sz="2000" i="1" dirty="0"/>
              <a:t>A gas </a:t>
            </a:r>
            <a:r>
              <a:rPr lang="it-IT" sz="2000" i="1" dirty="0" err="1"/>
              <a:t>analyzer</a:t>
            </a:r>
            <a:r>
              <a:rPr lang="it-IT" sz="2000" i="1" dirty="0"/>
              <a:t> for the </a:t>
            </a:r>
            <a:r>
              <a:rPr lang="it-IT" sz="2000" i="1" dirty="0" err="1"/>
              <a:t>internal</a:t>
            </a:r>
            <a:r>
              <a:rPr lang="it-IT" sz="2000" i="1" dirty="0"/>
              <a:t> </a:t>
            </a:r>
            <a:r>
              <a:rPr lang="it-IT" sz="2000" i="1" dirty="0" err="1"/>
              <a:t>polarized</a:t>
            </a:r>
            <a:r>
              <a:rPr lang="it-IT" sz="2000" i="1" dirty="0"/>
              <a:t> target of the HERMES </a:t>
            </a:r>
            <a:r>
              <a:rPr lang="it-IT" sz="2000" i="1" dirty="0" err="1"/>
              <a:t>experiment</a:t>
            </a:r>
            <a:r>
              <a:rPr lang="it-IT" sz="2000" i="1" dirty="0"/>
              <a:t> </a:t>
            </a:r>
          </a:p>
          <a:p>
            <a:r>
              <a:rPr lang="it-IT" sz="2000" dirty="0"/>
              <a:t>NIMA </a:t>
            </a:r>
            <a:r>
              <a:rPr lang="it-IT" sz="2000" b="1" dirty="0"/>
              <a:t>508</a:t>
            </a:r>
            <a:r>
              <a:rPr lang="it-IT" sz="2000" dirty="0"/>
              <a:t> (2003) 268-275</a:t>
            </a:r>
          </a:p>
        </p:txBody>
      </p:sp>
    </p:spTree>
    <p:extLst>
      <p:ext uri="{BB962C8B-B14F-4D97-AF65-F5344CB8AC3E}">
        <p14:creationId xmlns:p14="http://schemas.microsoft.com/office/powerpoint/2010/main" val="1360225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71C444-9502-9D2C-C7FB-A9B5A569F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498991"/>
          </a:xfrm>
        </p:spPr>
        <p:txBody>
          <a:bodyPr/>
          <a:lstStyle/>
          <a:p>
            <a:r>
              <a:rPr lang="it-IT" dirty="0"/>
              <a:t>Quantum state </a:t>
            </a:r>
            <a:r>
              <a:rPr lang="it-IT" dirty="0" err="1"/>
              <a:t>populations</a:t>
            </a:r>
            <a:r>
              <a:rPr lang="it-IT" dirty="0"/>
              <a:t>: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9066DEA-A5DB-B296-9473-EF8186EC6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59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5AD709-DC40-B492-0DE9-E525A6474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97" y="1102432"/>
            <a:ext cx="4881480" cy="465313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42BFF79-2EA6-3CC2-E6D6-B7D687AE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869" y="1102432"/>
            <a:ext cx="4706531" cy="4540479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69E7BC48-7BC9-76C7-499A-7012AC5A111C}"/>
              </a:ext>
            </a:extLst>
          </p:cNvPr>
          <p:cNvSpPr txBox="1">
            <a:spLocks/>
          </p:cNvSpPr>
          <p:nvPr/>
        </p:nvSpPr>
        <p:spPr bwMode="auto">
          <a:xfrm>
            <a:off x="630826" y="5620599"/>
            <a:ext cx="10972800" cy="832737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Breit-Rabi</a:t>
            </a: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diagram</a:t>
            </a:r>
            <a:r>
              <a:rPr lang="it-IT" sz="2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H and D</a:t>
            </a:r>
          </a:p>
          <a:p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 and D, for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simplicity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I’ll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more </a:t>
            </a:r>
            <a:r>
              <a:rPr lang="it-IT" sz="24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details</a:t>
            </a:r>
            <a:r>
              <a:rPr lang="it-IT" sz="24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H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8DAFC5D-D678-D64E-1DB1-F2FE47DF2493}"/>
              </a:ext>
            </a:extLst>
          </p:cNvPr>
          <p:cNvSpPr txBox="1">
            <a:spLocks/>
          </p:cNvSpPr>
          <p:nvPr/>
        </p:nvSpPr>
        <p:spPr bwMode="auto">
          <a:xfrm>
            <a:off x="1991544" y="1484784"/>
            <a:ext cx="913892" cy="788113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/>
              <a:t>H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18DDFE7A-5D9B-433F-DC29-FBD902A09E54}"/>
              </a:ext>
            </a:extLst>
          </p:cNvPr>
          <p:cNvSpPr txBox="1">
            <a:spLocks/>
          </p:cNvSpPr>
          <p:nvPr/>
        </p:nvSpPr>
        <p:spPr bwMode="auto">
          <a:xfrm>
            <a:off x="7896200" y="1305256"/>
            <a:ext cx="913892" cy="788113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/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D158E0D-9CCD-4C64-95FE-72F1BE72825E}"/>
                  </a:ext>
                </a:extLst>
              </p:cNvPr>
              <p:cNvSpPr txBox="1"/>
              <p:nvPr/>
            </p:nvSpPr>
            <p:spPr>
              <a:xfrm>
                <a:off x="610972" y="5169431"/>
                <a:ext cx="16703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50.7 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CD158E0D-9CCD-4C64-95FE-72F1BE728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72" y="5169431"/>
                <a:ext cx="1670329" cy="369332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7710754-A7FC-1DA0-9970-EC9D685A8C6D}"/>
                  </a:ext>
                </a:extLst>
              </p:cNvPr>
              <p:cNvSpPr txBox="1"/>
              <p:nvPr/>
            </p:nvSpPr>
            <p:spPr>
              <a:xfrm>
                <a:off x="7392144" y="5169431"/>
                <a:ext cx="17133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0" smtClean="0">
                          <a:latin typeface="Cambria Math" panose="02040503050406030204" pitchFamily="18" charset="0"/>
                        </a:rPr>
                        <m:t>11.7  </m:t>
                      </m:r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mT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97710754-A7FC-1DA0-9970-EC9D685A8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2144" y="5169431"/>
                <a:ext cx="1713353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olo 1">
            <a:extLst>
              <a:ext uri="{FF2B5EF4-FFF2-40B4-BE49-F238E27FC236}">
                <a16:creationId xmlns:a16="http://schemas.microsoft.com/office/drawing/2014/main" id="{40ED3377-05E3-7EDE-F708-2FEB341BCDC0}"/>
              </a:ext>
            </a:extLst>
          </p:cNvPr>
          <p:cNvSpPr txBox="1">
            <a:spLocks/>
          </p:cNvSpPr>
          <p:nvPr/>
        </p:nvSpPr>
        <p:spPr bwMode="auto">
          <a:xfrm>
            <a:off x="623392" y="620688"/>
            <a:ext cx="10972800" cy="495140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 dirty="0">
                <a:solidFill>
                  <a:srgbClr val="0432FF"/>
                </a:solidFill>
              </a:rPr>
              <a:t>a </a:t>
            </a:r>
            <a:r>
              <a:rPr lang="it-IT" sz="2400" dirty="0" err="1">
                <a:solidFill>
                  <a:srgbClr val="0432FF"/>
                </a:solidFill>
              </a:rPr>
              <a:t>scheme</a:t>
            </a:r>
            <a:r>
              <a:rPr lang="it-IT" sz="2400" dirty="0">
                <a:solidFill>
                  <a:srgbClr val="0432FF"/>
                </a:solidFill>
              </a:rPr>
              <a:t> of </a:t>
            </a:r>
            <a:r>
              <a:rPr lang="it-IT" sz="2400" dirty="0" err="1">
                <a:solidFill>
                  <a:srgbClr val="0432FF"/>
                </a:solidFill>
              </a:rPr>
              <a:t>hyperfinestates</a:t>
            </a:r>
            <a:r>
              <a:rPr lang="it-IT" sz="2400" dirty="0">
                <a:solidFill>
                  <a:srgbClr val="0432FF"/>
                </a:solidFill>
              </a:rPr>
              <a:t> (</a:t>
            </a:r>
            <a:r>
              <a:rPr lang="it-IT" sz="2400" dirty="0" err="1">
                <a:solidFill>
                  <a:srgbClr val="0432FF"/>
                </a:solidFill>
              </a:rPr>
              <a:t>hps</a:t>
            </a:r>
            <a:r>
              <a:rPr lang="it-IT" sz="2400" dirty="0">
                <a:solidFill>
                  <a:srgbClr val="0432FF"/>
                </a:solidFill>
              </a:rPr>
              <a:t>) of H and D</a:t>
            </a:r>
          </a:p>
        </p:txBody>
      </p:sp>
    </p:spTree>
    <p:extLst>
      <p:ext uri="{BB962C8B-B14F-4D97-AF65-F5344CB8AC3E}">
        <p14:creationId xmlns:p14="http://schemas.microsoft.com/office/powerpoint/2010/main" val="111399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17">
            <a:extLst>
              <a:ext uri="{FF2B5EF4-FFF2-40B4-BE49-F238E27FC236}">
                <a16:creationId xmlns:a16="http://schemas.microsoft.com/office/drawing/2014/main" id="{B1D08C2E-4DFD-91AA-C904-549334ECD27D}"/>
              </a:ext>
            </a:extLst>
          </p:cNvPr>
          <p:cNvGrpSpPr>
            <a:grpSpLocks/>
          </p:cNvGrpSpPr>
          <p:nvPr/>
        </p:nvGrpSpPr>
        <p:grpSpPr bwMode="auto">
          <a:xfrm>
            <a:off x="335360" y="836712"/>
            <a:ext cx="9761849" cy="5847840"/>
            <a:chOff x="1214438" y="1571625"/>
            <a:chExt cx="8401936" cy="4822559"/>
          </a:xfrm>
        </p:grpSpPr>
        <p:pic>
          <p:nvPicPr>
            <p:cNvPr id="12" name="Picture 2" descr="Z:\Diplomarbeit\images\BRP ABS side view wide 1000x707.jpg">
              <a:extLst>
                <a:ext uri="{FF2B5EF4-FFF2-40B4-BE49-F238E27FC236}">
                  <a16:creationId xmlns:a16="http://schemas.microsoft.com/office/drawing/2014/main" id="{0F810A57-03BC-C2C5-648F-42E55D80E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438" y="1571625"/>
              <a:ext cx="6715125" cy="474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ight Arrow 7">
              <a:extLst>
                <a:ext uri="{FF2B5EF4-FFF2-40B4-BE49-F238E27FC236}">
                  <a16:creationId xmlns:a16="http://schemas.microsoft.com/office/drawing/2014/main" id="{F93ED930-FB84-1D33-A9B4-A4A27AD0C3BF}"/>
                </a:ext>
              </a:extLst>
            </p:cNvPr>
            <p:cNvSpPr/>
            <p:nvPr/>
          </p:nvSpPr>
          <p:spPr>
            <a:xfrm rot="21100156">
              <a:off x="2036633" y="4565471"/>
              <a:ext cx="1928826" cy="642942"/>
            </a:xfrm>
            <a:prstGeom prst="rightArrow">
              <a:avLst>
                <a:gd name="adj1" fmla="val 38755"/>
                <a:gd name="adj2" fmla="val 72020"/>
              </a:avLst>
            </a:prstGeom>
            <a:solidFill>
              <a:srgbClr val="8EFA00"/>
            </a:solidFill>
            <a:ln>
              <a:solidFill>
                <a:srgbClr val="FF0000"/>
              </a:solidFill>
            </a:ln>
            <a:scene3d>
              <a:camera prst="orthographicFront">
                <a:rot lat="21551951" lon="7382751" rev="12396543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AutoShape 12">
              <a:extLst>
                <a:ext uri="{FF2B5EF4-FFF2-40B4-BE49-F238E27FC236}">
                  <a16:creationId xmlns:a16="http://schemas.microsoft.com/office/drawing/2014/main" id="{4FA7A7B4-B687-638F-5991-79E0368F3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9317" y="1639863"/>
              <a:ext cx="1357313" cy="476593"/>
            </a:xfrm>
            <a:prstGeom prst="wedgeRectCallout">
              <a:avLst>
                <a:gd name="adj1" fmla="val 121199"/>
                <a:gd name="adj2" fmla="val 193366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/>
                <a:t>ABS</a:t>
              </a:r>
            </a:p>
          </p:txBody>
        </p:sp>
        <p:sp>
          <p:nvSpPr>
            <p:cNvPr id="19" name="AutoShape 12">
              <a:extLst>
                <a:ext uri="{FF2B5EF4-FFF2-40B4-BE49-F238E27FC236}">
                  <a16:creationId xmlns:a16="http://schemas.microsoft.com/office/drawing/2014/main" id="{1F08FF25-3569-8C86-0C56-0CAAA29AC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2706" y="5550982"/>
              <a:ext cx="1408113" cy="843202"/>
            </a:xfrm>
            <a:prstGeom prst="wedgeRectCallout">
              <a:avLst>
                <a:gd name="adj1" fmla="val -46449"/>
                <a:gd name="adj2" fmla="val -208599"/>
              </a:avLst>
            </a:prstGeom>
            <a:solidFill>
              <a:srgbClr val="FFFF00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/>
                <a:t>Target</a:t>
              </a:r>
            </a:p>
            <a:p>
              <a:pPr algn="ctr" eaLnBrk="1" hangingPunct="1"/>
              <a:r>
                <a:rPr lang="en-US" altLang="it-IT" sz="2000" b="1"/>
                <a:t>chamber</a:t>
              </a:r>
            </a:p>
          </p:txBody>
        </p:sp>
        <p:sp>
          <p:nvSpPr>
            <p:cNvPr id="20" name="AutoShape 12">
              <a:extLst>
                <a:ext uri="{FF2B5EF4-FFF2-40B4-BE49-F238E27FC236}">
                  <a16:creationId xmlns:a16="http://schemas.microsoft.com/office/drawing/2014/main" id="{BF474751-100C-A9A5-05D3-2CD08715A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9563" y="4929100"/>
              <a:ext cx="1686811" cy="583775"/>
            </a:xfrm>
            <a:prstGeom prst="wedgeRectCallout">
              <a:avLst>
                <a:gd name="adj1" fmla="val -185394"/>
                <a:gd name="adj2" fmla="val -162458"/>
              </a:avLst>
            </a:prstGeom>
            <a:solidFill>
              <a:srgbClr val="FFFF00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 dirty="0" err="1"/>
                <a:t>Breit</a:t>
              </a:r>
              <a:r>
                <a:rPr lang="en-US" altLang="it-IT" sz="2000" b="1" dirty="0"/>
                <a:t>-Rabi</a:t>
              </a:r>
            </a:p>
            <a:p>
              <a:pPr algn="ctr" eaLnBrk="1" hangingPunct="1"/>
              <a:r>
                <a:rPr lang="en-US" altLang="it-IT" sz="2000" b="1" dirty="0"/>
                <a:t>polarimeter</a:t>
              </a:r>
            </a:p>
          </p:txBody>
        </p:sp>
        <p:sp>
          <p:nvSpPr>
            <p:cNvPr id="21" name="Rectangle 9">
              <a:extLst>
                <a:ext uri="{FF2B5EF4-FFF2-40B4-BE49-F238E27FC236}">
                  <a16:creationId xmlns:a16="http://schemas.microsoft.com/office/drawing/2014/main" id="{D1150EAE-2247-B3A2-7D8C-6136BA0F5502}"/>
                </a:ext>
              </a:extLst>
            </p:cNvPr>
            <p:cNvSpPr/>
            <p:nvPr/>
          </p:nvSpPr>
          <p:spPr>
            <a:xfrm>
              <a:off x="1322239" y="5327718"/>
              <a:ext cx="2197950" cy="843599"/>
            </a:xfrm>
            <a:prstGeom prst="rect">
              <a:avLst/>
            </a:prstGeom>
            <a:solidFill>
              <a:srgbClr val="DCDCDC">
                <a:alpha val="69804"/>
              </a:srgbClr>
            </a:solidFill>
            <a:ln>
              <a:solidFill>
                <a:srgbClr val="005B8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80808"/>
                  </a:solidFill>
                </a:rPr>
                <a:t>COSY/AD</a:t>
              </a:r>
            </a:p>
            <a:p>
              <a:pPr>
                <a:defRPr/>
              </a:pPr>
              <a:r>
                <a:rPr lang="en-US" sz="2000" b="1" dirty="0">
                  <a:solidFill>
                    <a:srgbClr val="080808"/>
                  </a:solidFill>
                </a:rPr>
                <a:t>beam axis</a:t>
              </a:r>
            </a:p>
          </p:txBody>
        </p:sp>
        <p:sp>
          <p:nvSpPr>
            <p:cNvPr id="22" name="AutoShape 12">
              <a:extLst>
                <a:ext uri="{FF2B5EF4-FFF2-40B4-BE49-F238E27FC236}">
                  <a16:creationId xmlns:a16="http://schemas.microsoft.com/office/drawing/2014/main" id="{886847E7-F9C7-C321-0E72-F6BF5940E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2721" y="1639863"/>
              <a:ext cx="1357312" cy="843202"/>
            </a:xfrm>
            <a:prstGeom prst="wedgeRectCallout">
              <a:avLst>
                <a:gd name="adj1" fmla="val -6704"/>
                <a:gd name="adj2" fmla="val 135093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/>
                <a:t>Electric power</a:t>
              </a:r>
            </a:p>
          </p:txBody>
        </p:sp>
        <p:sp>
          <p:nvSpPr>
            <p:cNvPr id="23" name="AutoShape 12">
              <a:extLst>
                <a:ext uri="{FF2B5EF4-FFF2-40B4-BE49-F238E27FC236}">
                  <a16:creationId xmlns:a16="http://schemas.microsoft.com/office/drawing/2014/main" id="{AAEF7DA2-8167-0EB0-9E85-8418DC573B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8345" y="1782751"/>
              <a:ext cx="1285875" cy="843202"/>
            </a:xfrm>
            <a:prstGeom prst="wedgeRectCallout">
              <a:avLst>
                <a:gd name="adj1" fmla="val -11361"/>
                <a:gd name="adj2" fmla="val 127481"/>
              </a:avLst>
            </a:prstGeom>
            <a:solidFill>
              <a:srgbClr val="DCDCDC">
                <a:alpha val="69803"/>
              </a:srgbClr>
            </a:solidFill>
            <a:ln w="28575">
              <a:solidFill>
                <a:srgbClr val="005B8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2000" b="1"/>
                <a:t>Cooling water</a:t>
              </a:r>
            </a:p>
          </p:txBody>
        </p:sp>
        <p:sp>
          <p:nvSpPr>
            <p:cNvPr id="24" name="Rechteck 15">
              <a:extLst>
                <a:ext uri="{FF2B5EF4-FFF2-40B4-BE49-F238E27FC236}">
                  <a16:creationId xmlns:a16="http://schemas.microsoft.com/office/drawing/2014/main" id="{41C8AFBB-1179-2175-4311-FC6B8AEC3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0536" y="2516175"/>
              <a:ext cx="138178" cy="1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54C946DD-488B-4F4F-F180-D91BB260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8614"/>
            <a:ext cx="10972800" cy="562074"/>
          </a:xfrm>
        </p:spPr>
        <p:txBody>
          <a:bodyPr/>
          <a:lstStyle/>
          <a:p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Polarised</a:t>
            </a:r>
            <a:r>
              <a:rPr lang="it-IT" dirty="0"/>
              <a:t> Target – PAX SCHEME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8B53493-F2D7-0C56-FF72-8F87777F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224E5EA-2429-F10B-8B49-214996533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674" y="653413"/>
            <a:ext cx="6868470" cy="59766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A52C42-17A7-4A9B-4E6A-5473AD860941}"/>
              </a:ext>
            </a:extLst>
          </p:cNvPr>
          <p:cNvSpPr txBox="1"/>
          <p:nvPr/>
        </p:nvSpPr>
        <p:spPr>
          <a:xfrm>
            <a:off x="7207497" y="2740757"/>
            <a:ext cx="463062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dirty="0"/>
              <a:t>QMA </a:t>
            </a:r>
            <a:r>
              <a:rPr lang="it-IT" dirty="0" err="1"/>
              <a:t>at</a:t>
            </a:r>
            <a:r>
              <a:rPr lang="it-IT" dirty="0"/>
              <a:t> the end of the Target Gas Analyzer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EBE7F6-D306-D66C-4DBA-13CE514C8F12}"/>
              </a:ext>
            </a:extLst>
          </p:cNvPr>
          <p:cNvSpPr txBox="1"/>
          <p:nvPr/>
        </p:nvSpPr>
        <p:spPr>
          <a:xfrm>
            <a:off x="7370029" y="6369084"/>
            <a:ext cx="4630627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dirty="0"/>
              <a:t>QMA </a:t>
            </a:r>
            <a:r>
              <a:rPr lang="it-IT" dirty="0" err="1"/>
              <a:t>at</a:t>
            </a:r>
            <a:r>
              <a:rPr lang="it-IT" dirty="0"/>
              <a:t> the end of the Target Gas Analyzer 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02B40AE-85B9-6A02-3D32-E456FBD30A98}"/>
              </a:ext>
            </a:extLst>
          </p:cNvPr>
          <p:cNvCxnSpPr/>
          <p:nvPr/>
        </p:nvCxnSpPr>
        <p:spPr>
          <a:xfrm flipH="1">
            <a:off x="4082278" y="3066611"/>
            <a:ext cx="3024336" cy="1802549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483FF1E-12B3-3715-1DB9-7B57B0EEEE7C}"/>
              </a:ext>
            </a:extLst>
          </p:cNvPr>
          <p:cNvCxnSpPr>
            <a:cxnSpLocks/>
          </p:cNvCxnSpPr>
          <p:nvPr/>
        </p:nvCxnSpPr>
        <p:spPr>
          <a:xfrm flipH="1" flipV="1">
            <a:off x="6551352" y="5565340"/>
            <a:ext cx="817147" cy="84348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FC47D78C-F78B-0EBC-48BF-E7DC0CF31469}"/>
              </a:ext>
            </a:extLst>
          </p:cNvPr>
          <p:cNvCxnSpPr>
            <a:cxnSpLocks/>
          </p:cNvCxnSpPr>
          <p:nvPr/>
        </p:nvCxnSpPr>
        <p:spPr>
          <a:xfrm flipH="1">
            <a:off x="3972404" y="3580912"/>
            <a:ext cx="3820119" cy="1504272"/>
          </a:xfrm>
          <a:prstGeom prst="straightConnector1">
            <a:avLst/>
          </a:prstGeom>
          <a:ln w="38100">
            <a:solidFill>
              <a:srgbClr val="1386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DE50A50-1F39-4452-146D-0A7D3D79135F}"/>
              </a:ext>
            </a:extLst>
          </p:cNvPr>
          <p:cNvCxnSpPr>
            <a:cxnSpLocks/>
          </p:cNvCxnSpPr>
          <p:nvPr/>
        </p:nvCxnSpPr>
        <p:spPr>
          <a:xfrm flipH="1" flipV="1">
            <a:off x="6330404" y="5157192"/>
            <a:ext cx="1284657" cy="781351"/>
          </a:xfrm>
          <a:prstGeom prst="straightConnector1">
            <a:avLst/>
          </a:prstGeom>
          <a:ln w="38100">
            <a:solidFill>
              <a:srgbClr val="13862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8783EF9-85C9-2039-71ED-E0742BC7C254}"/>
              </a:ext>
            </a:extLst>
          </p:cNvPr>
          <p:cNvSpPr txBox="1"/>
          <p:nvPr/>
        </p:nvSpPr>
        <p:spPr>
          <a:xfrm>
            <a:off x="7543038" y="3218417"/>
            <a:ext cx="4506426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138625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dirty="0"/>
              <a:t>TGA Chopper for background </a:t>
            </a:r>
            <a:r>
              <a:rPr lang="it-IT" dirty="0" err="1"/>
              <a:t>subtraction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EBA8B1D-0250-11C1-D029-D59A21C146CC}"/>
              </a:ext>
            </a:extLst>
          </p:cNvPr>
          <p:cNvSpPr txBox="1"/>
          <p:nvPr/>
        </p:nvSpPr>
        <p:spPr>
          <a:xfrm>
            <a:off x="7224100" y="4365104"/>
            <a:ext cx="5002933" cy="1477328"/>
          </a:xfrm>
          <a:prstGeom prst="rect">
            <a:avLst/>
          </a:prstGeom>
          <a:solidFill>
            <a:srgbClr val="FFFF00"/>
          </a:solidFill>
          <a:ln w="508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The </a:t>
            </a:r>
            <a:r>
              <a:rPr lang="it-IT" dirty="0" err="1"/>
              <a:t>Breit-Rabi</a:t>
            </a:r>
            <a:r>
              <a:rPr lang="it-IT" dirty="0"/>
              <a:t> </a:t>
            </a:r>
            <a:r>
              <a:rPr lang="it-IT" dirty="0" err="1"/>
              <a:t>Polarimeter</a:t>
            </a:r>
            <a:r>
              <a:rPr lang="it-IT" dirty="0"/>
              <a:t> </a:t>
            </a:r>
            <a:r>
              <a:rPr lang="it-IT" dirty="0" err="1"/>
              <a:t>allows</a:t>
            </a:r>
            <a:r>
              <a:rPr lang="it-IT" dirty="0"/>
              <a:t> to  monitor, to </a:t>
            </a:r>
            <a:r>
              <a:rPr lang="it-IT" dirty="0" err="1"/>
              <a:t>tune</a:t>
            </a:r>
            <a:r>
              <a:rPr lang="it-IT" dirty="0"/>
              <a:t> the RF </a:t>
            </a:r>
            <a:r>
              <a:rPr lang="it-IT" dirty="0" err="1"/>
              <a:t>transitions</a:t>
            </a:r>
            <a:r>
              <a:rPr lang="it-IT" dirty="0"/>
              <a:t> and  </a:t>
            </a:r>
            <a:r>
              <a:rPr lang="it-IT" dirty="0" err="1"/>
              <a:t>finally</a:t>
            </a:r>
            <a:r>
              <a:rPr lang="it-IT" dirty="0"/>
              <a:t>  to </a:t>
            </a:r>
            <a:r>
              <a:rPr lang="it-IT" dirty="0" err="1"/>
              <a:t>measure</a:t>
            </a:r>
            <a:r>
              <a:rPr lang="it-IT" dirty="0"/>
              <a:t>  the  </a:t>
            </a:r>
            <a:r>
              <a:rPr lang="it-IT" dirty="0" err="1"/>
              <a:t>population</a:t>
            </a:r>
            <a:r>
              <a:rPr lang="it-IT" dirty="0"/>
              <a:t> of quantum </a:t>
            </a:r>
            <a:r>
              <a:rPr lang="it-IT" dirty="0" err="1"/>
              <a:t>states</a:t>
            </a:r>
            <a:r>
              <a:rPr lang="it-IT" dirty="0"/>
              <a:t> and </a:t>
            </a:r>
            <a:r>
              <a:rPr lang="it-IT" dirty="0" err="1"/>
              <a:t>provides</a:t>
            </a:r>
            <a:r>
              <a:rPr lang="it-IT" dirty="0"/>
              <a:t> the </a:t>
            </a:r>
            <a:r>
              <a:rPr lang="it-IT" dirty="0" err="1"/>
              <a:t>polarisation</a:t>
            </a:r>
            <a:r>
              <a:rPr lang="it-IT" dirty="0"/>
              <a:t> of the </a:t>
            </a:r>
            <a:r>
              <a:rPr lang="it-IT" dirty="0" err="1"/>
              <a:t>sampled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. 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9C3D16C-4FDB-EFA3-B5A1-F5BAED85DC85}"/>
              </a:ext>
            </a:extLst>
          </p:cNvPr>
          <p:cNvSpPr txBox="1"/>
          <p:nvPr/>
        </p:nvSpPr>
        <p:spPr>
          <a:xfrm>
            <a:off x="7615061" y="5902828"/>
            <a:ext cx="4463722" cy="369332"/>
          </a:xfrm>
          <a:prstGeom prst="rect">
            <a:avLst/>
          </a:prstGeom>
          <a:solidFill>
            <a:srgbClr val="FFFF00"/>
          </a:solidFill>
          <a:ln w="38100">
            <a:solidFill>
              <a:srgbClr val="138625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dirty="0"/>
              <a:t>BRP chopper for background </a:t>
            </a:r>
            <a:r>
              <a:rPr lang="it-IT" dirty="0" err="1"/>
              <a:t>subtraction</a:t>
            </a:r>
            <a:endParaRPr lang="it-IT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74647AE5-548E-E7A8-8E03-BE5813CD9092}"/>
              </a:ext>
            </a:extLst>
          </p:cNvPr>
          <p:cNvGrpSpPr/>
          <p:nvPr/>
        </p:nvGrpSpPr>
        <p:grpSpPr>
          <a:xfrm>
            <a:off x="4612289" y="605314"/>
            <a:ext cx="7617253" cy="3302467"/>
            <a:chOff x="4612289" y="605314"/>
            <a:chExt cx="7617253" cy="3302467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52AF9EFC-703F-B1CC-99C3-981F93F4AE4E}"/>
                </a:ext>
              </a:extLst>
            </p:cNvPr>
            <p:cNvSpPr txBox="1"/>
            <p:nvPr/>
          </p:nvSpPr>
          <p:spPr>
            <a:xfrm>
              <a:off x="6816080" y="605314"/>
              <a:ext cx="5413462" cy="2031325"/>
            </a:xfrm>
            <a:prstGeom prst="rect">
              <a:avLst/>
            </a:prstGeom>
            <a:solidFill>
              <a:srgbClr val="FFFF00"/>
            </a:solidFill>
            <a:ln w="50800">
              <a:solidFill>
                <a:srgbClr val="0432FF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The </a:t>
              </a:r>
              <a:r>
                <a:rPr lang="it-IT" dirty="0">
                  <a:solidFill>
                    <a:srgbClr val="FF0000"/>
                  </a:solidFill>
                </a:rPr>
                <a:t>Target Gas </a:t>
              </a:r>
              <a:r>
                <a:rPr lang="it-IT" dirty="0" err="1">
                  <a:solidFill>
                    <a:srgbClr val="FF0000"/>
                  </a:solidFill>
                </a:rPr>
                <a:t>Analyser</a:t>
              </a:r>
              <a:r>
                <a:rPr lang="it-IT" dirty="0">
                  <a:solidFill>
                    <a:srgbClr val="FF0000"/>
                  </a:solidFill>
                </a:rPr>
                <a:t> (TGA)  </a:t>
              </a:r>
              <a:r>
                <a:rPr lang="it-IT" dirty="0" err="1"/>
                <a:t>allows</a:t>
              </a:r>
              <a:r>
                <a:rPr lang="it-IT" dirty="0"/>
                <a:t> to </a:t>
              </a:r>
            </a:p>
            <a:p>
              <a:pPr algn="ctr"/>
              <a:r>
                <a:rPr lang="it-IT" dirty="0"/>
                <a:t>monitor and </a:t>
              </a:r>
              <a:r>
                <a:rPr lang="it-IT" dirty="0" err="1"/>
                <a:t>measure</a:t>
              </a:r>
              <a:r>
                <a:rPr lang="it-IT" dirty="0"/>
                <a:t> </a:t>
              </a:r>
              <a:r>
                <a:rPr lang="it-IT" dirty="0" err="1">
                  <a:solidFill>
                    <a:srgbClr val="FF0000"/>
                  </a:solidFill>
                </a:rPr>
                <a:t>atomic</a:t>
              </a:r>
              <a:r>
                <a:rPr lang="it-IT" dirty="0"/>
                <a:t> and </a:t>
              </a:r>
              <a:r>
                <a:rPr lang="it-IT" dirty="0" err="1">
                  <a:solidFill>
                    <a:srgbClr val="FF0000"/>
                  </a:solidFill>
                </a:rPr>
                <a:t>molecular</a:t>
              </a:r>
              <a:endParaRPr lang="it-IT" dirty="0">
                <a:solidFill>
                  <a:srgbClr val="FF0000"/>
                </a:solidFill>
              </a:endParaRPr>
            </a:p>
            <a:p>
              <a:pPr algn="ctr"/>
              <a:r>
                <a:rPr lang="it-IT" dirty="0" err="1">
                  <a:solidFill>
                    <a:srgbClr val="FF0000"/>
                  </a:solidFill>
                </a:rPr>
                <a:t>composition</a:t>
              </a:r>
              <a:r>
                <a:rPr lang="it-IT" dirty="0"/>
                <a:t> of </a:t>
              </a:r>
              <a:r>
                <a:rPr lang="it-IT" dirty="0" err="1"/>
                <a:t>sampled</a:t>
              </a:r>
              <a:r>
                <a:rPr lang="it-IT" dirty="0"/>
                <a:t> </a:t>
              </a:r>
              <a:r>
                <a:rPr lang="it-IT" dirty="0" err="1"/>
                <a:t>beam</a:t>
              </a:r>
              <a:r>
                <a:rPr lang="it-IT" dirty="0"/>
                <a:t> from the </a:t>
              </a:r>
            </a:p>
            <a:p>
              <a:pPr algn="ctr"/>
              <a:r>
                <a:rPr lang="it-IT" dirty="0" err="1"/>
                <a:t>accumulation</a:t>
              </a:r>
              <a:r>
                <a:rPr lang="it-IT" dirty="0"/>
                <a:t> </a:t>
              </a:r>
              <a:r>
                <a:rPr lang="it-IT" dirty="0" err="1"/>
                <a:t>cell</a:t>
              </a:r>
              <a:r>
                <a:rPr lang="it-IT" dirty="0"/>
                <a:t>, </a:t>
              </a:r>
              <a:r>
                <a:rPr lang="it-IT" dirty="0" err="1"/>
                <a:t>it</a:t>
              </a:r>
              <a:r>
                <a:rPr lang="it-IT" dirty="0"/>
                <a:t> </a:t>
              </a:r>
              <a:r>
                <a:rPr lang="it-IT" dirty="0" err="1"/>
                <a:t>allows</a:t>
              </a:r>
              <a:r>
                <a:rPr lang="it-IT" dirty="0"/>
                <a:t> </a:t>
              </a:r>
              <a:r>
                <a:rPr lang="it-IT" dirty="0" err="1"/>
                <a:t>also</a:t>
              </a:r>
              <a:r>
                <a:rPr lang="it-IT" dirty="0"/>
                <a:t> to</a:t>
              </a:r>
            </a:p>
            <a:p>
              <a:pPr algn="ctr"/>
              <a:r>
                <a:rPr lang="it-IT" dirty="0" err="1"/>
                <a:t>distinguish</a:t>
              </a:r>
              <a:r>
                <a:rPr lang="it-IT" dirty="0"/>
                <a:t> </a:t>
              </a:r>
              <a:r>
                <a:rPr lang="it-IT" dirty="0" err="1"/>
                <a:t>between</a:t>
              </a:r>
              <a:r>
                <a:rPr lang="it-IT" dirty="0"/>
                <a:t> the </a:t>
              </a:r>
              <a:r>
                <a:rPr lang="it-IT" dirty="0" err="1">
                  <a:solidFill>
                    <a:srgbClr val="FF0000"/>
                  </a:solidFill>
                </a:rPr>
                <a:t>backgroung</a:t>
              </a:r>
              <a:r>
                <a:rPr lang="it-IT" dirty="0">
                  <a:solidFill>
                    <a:srgbClr val="FF0000"/>
                  </a:solidFill>
                </a:rPr>
                <a:t> (BG) </a:t>
              </a:r>
              <a:r>
                <a:rPr lang="it-IT" dirty="0"/>
                <a:t>from the</a:t>
              </a:r>
            </a:p>
            <a:p>
              <a:pPr algn="ctr"/>
              <a:r>
                <a:rPr lang="it-IT" dirty="0"/>
                <a:t>TGA </a:t>
              </a:r>
              <a:r>
                <a:rPr lang="it-IT" dirty="0" err="1"/>
                <a:t>chamber</a:t>
              </a:r>
              <a:r>
                <a:rPr lang="it-IT" dirty="0"/>
                <a:t> </a:t>
              </a:r>
              <a:r>
                <a:rPr lang="it-IT" dirty="0" err="1"/>
                <a:t>itself</a:t>
              </a:r>
              <a:r>
                <a:rPr lang="it-IT" dirty="0"/>
                <a:t>, from the Cell Chamber,</a:t>
              </a:r>
            </a:p>
            <a:p>
              <a:pPr algn="ctr"/>
              <a:r>
                <a:rPr lang="it-IT" dirty="0"/>
                <a:t>and </a:t>
              </a:r>
              <a:r>
                <a:rPr lang="it-IT" dirty="0" err="1"/>
                <a:t>ballistic</a:t>
              </a:r>
              <a:r>
                <a:rPr lang="it-IT" dirty="0"/>
                <a:t> flow from ABS. 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A976E2B1-7368-8911-FB50-7614F89629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2289" y="2178809"/>
              <a:ext cx="2231602" cy="1728972"/>
            </a:xfrm>
            <a:prstGeom prst="straightConnector1">
              <a:avLst/>
            </a:prstGeom>
            <a:ln w="38100">
              <a:solidFill>
                <a:srgbClr val="0432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6160E011-4DC9-C88D-39A8-A387A2AB3814}"/>
              </a:ext>
            </a:extLst>
          </p:cNvPr>
          <p:cNvCxnSpPr>
            <a:cxnSpLocks/>
          </p:cNvCxnSpPr>
          <p:nvPr/>
        </p:nvCxnSpPr>
        <p:spPr>
          <a:xfrm flipH="1">
            <a:off x="6373890" y="5573604"/>
            <a:ext cx="874970" cy="363773"/>
          </a:xfrm>
          <a:prstGeom prst="straightConnector1">
            <a:avLst/>
          </a:prstGeom>
          <a:ln w="38100">
            <a:solidFill>
              <a:srgbClr val="7030A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>
            <a:extLst>
              <a:ext uri="{FF2B5EF4-FFF2-40B4-BE49-F238E27FC236}">
                <a16:creationId xmlns:a16="http://schemas.microsoft.com/office/drawing/2014/main" id="{60BF2D98-907E-9378-7ACA-C06F5B959785}"/>
              </a:ext>
            </a:extLst>
          </p:cNvPr>
          <p:cNvSpPr/>
          <p:nvPr/>
        </p:nvSpPr>
        <p:spPr>
          <a:xfrm>
            <a:off x="609600" y="764704"/>
            <a:ext cx="4002689" cy="3240360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8AA5D36D-45FE-D867-7591-B4EA737EA11C}"/>
              </a:ext>
            </a:extLst>
          </p:cNvPr>
          <p:cNvSpPr/>
          <p:nvPr/>
        </p:nvSpPr>
        <p:spPr>
          <a:xfrm>
            <a:off x="551384" y="4005064"/>
            <a:ext cx="2675788" cy="2684481"/>
          </a:xfrm>
          <a:prstGeom prst="rect">
            <a:avLst/>
          </a:prstGeom>
          <a:noFill/>
          <a:ln w="50800">
            <a:solidFill>
              <a:srgbClr val="13862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9F74F54-C3DE-41A8-366E-C298C0368560}"/>
              </a:ext>
            </a:extLst>
          </p:cNvPr>
          <p:cNvSpPr txBox="1"/>
          <p:nvPr/>
        </p:nvSpPr>
        <p:spPr>
          <a:xfrm>
            <a:off x="4664452" y="764704"/>
            <a:ext cx="1915909" cy="923330"/>
          </a:xfrm>
          <a:prstGeom prst="rect">
            <a:avLst/>
          </a:prstGeom>
          <a:noFill/>
          <a:ln w="50800"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Production of </a:t>
            </a: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nuclear</a:t>
            </a:r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polarized</a:t>
            </a:r>
            <a:r>
              <a:rPr lang="it-IT" dirty="0">
                <a:solidFill>
                  <a:srgbClr val="FF0000"/>
                </a:solidFill>
              </a:rPr>
              <a:t> H or D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41A890A-766B-9959-B986-C1013763AC2A}"/>
              </a:ext>
            </a:extLst>
          </p:cNvPr>
          <p:cNvSpPr txBox="1"/>
          <p:nvPr/>
        </p:nvSpPr>
        <p:spPr>
          <a:xfrm>
            <a:off x="1600603" y="6225068"/>
            <a:ext cx="1569660" cy="369332"/>
          </a:xfrm>
          <a:prstGeom prst="rect">
            <a:avLst/>
          </a:prstGeom>
          <a:noFill/>
          <a:ln w="50800">
            <a:solidFill>
              <a:srgbClr val="138625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138625"/>
                </a:solidFill>
              </a:rPr>
              <a:t>Accumulation</a:t>
            </a:r>
            <a:endParaRPr lang="it-IT" dirty="0">
              <a:solidFill>
                <a:srgbClr val="138625"/>
              </a:solidFill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D62E916F-9402-769B-2B05-F104F6BEBBCA}"/>
              </a:ext>
            </a:extLst>
          </p:cNvPr>
          <p:cNvSpPr/>
          <p:nvPr/>
        </p:nvSpPr>
        <p:spPr>
          <a:xfrm>
            <a:off x="3214503" y="3429559"/>
            <a:ext cx="4128345" cy="3240360"/>
          </a:xfrm>
          <a:prstGeom prst="rect">
            <a:avLst/>
          </a:prstGeom>
          <a:noFill/>
          <a:ln w="50800">
            <a:solidFill>
              <a:srgbClr val="0432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328936B-E274-8BEB-0DDE-8AA208AA8092}"/>
              </a:ext>
            </a:extLst>
          </p:cNvPr>
          <p:cNvSpPr txBox="1"/>
          <p:nvPr/>
        </p:nvSpPr>
        <p:spPr>
          <a:xfrm>
            <a:off x="5891292" y="3030061"/>
            <a:ext cx="1377300" cy="369332"/>
          </a:xfrm>
          <a:prstGeom prst="rect">
            <a:avLst/>
          </a:prstGeom>
          <a:noFill/>
          <a:ln w="50800">
            <a:solidFill>
              <a:srgbClr val="0432FF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432FF"/>
                </a:solidFill>
              </a:rPr>
              <a:t>Diagnostics</a:t>
            </a:r>
            <a:endParaRPr lang="it-IT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0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5" grpId="0" animBg="1"/>
      <p:bldP spid="14" grpId="0" animBg="1"/>
      <p:bldP spid="18" grpId="0" animBg="1"/>
      <p:bldP spid="26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8B25CE57-C833-9A23-67EB-1BCAB9234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156" y="3513656"/>
            <a:ext cx="7772400" cy="317771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E6995A9-C422-B80B-7708-76E1AD474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1463064" cy="562074"/>
          </a:xfrm>
        </p:spPr>
        <p:txBody>
          <a:bodyPr/>
          <a:lstStyle/>
          <a:p>
            <a:r>
              <a:rPr lang="it-IT" dirty="0"/>
              <a:t>Quantum state </a:t>
            </a:r>
            <a:r>
              <a:rPr lang="it-IT" dirty="0" err="1"/>
              <a:t>selection</a:t>
            </a:r>
            <a:r>
              <a:rPr lang="it-IT" dirty="0"/>
              <a:t> (Stern-Gerlach and rot)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040F5B-E03D-D931-16C0-F72956217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60</a:t>
            </a:fld>
            <a:endParaRPr lang="it-IT" alt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8874C06-FE9A-2F33-5A6A-E5662491D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715928"/>
            <a:ext cx="6043265" cy="244532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6D9222-0954-A8A0-2584-BC80A21E83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624" y="586887"/>
            <a:ext cx="5753108" cy="27034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17EDA6-CC25-FCF1-286D-4EA72C243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59" y="3161248"/>
            <a:ext cx="3757069" cy="3581323"/>
          </a:xfrm>
          <a:prstGeom prst="rect">
            <a:avLst/>
          </a:prstGeom>
        </p:spPr>
      </p:pic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B54D4277-89B6-9777-D0B7-D9B372C43D24}"/>
              </a:ext>
            </a:extLst>
          </p:cNvPr>
          <p:cNvCxnSpPr/>
          <p:nvPr/>
        </p:nvCxnSpPr>
        <p:spPr>
          <a:xfrm>
            <a:off x="2783632" y="5102512"/>
            <a:ext cx="1008112" cy="1008112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2CC5A0ED-9DC2-C45C-A15D-3F6E4C0E1B77}"/>
              </a:ext>
            </a:extLst>
          </p:cNvPr>
          <p:cNvCxnSpPr>
            <a:cxnSpLocks/>
          </p:cNvCxnSpPr>
          <p:nvPr/>
        </p:nvCxnSpPr>
        <p:spPr>
          <a:xfrm flipV="1">
            <a:off x="2855640" y="5102512"/>
            <a:ext cx="936104" cy="1008112"/>
          </a:xfrm>
          <a:prstGeom prst="line">
            <a:avLst/>
          </a:prstGeom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>
            <a:extLst>
              <a:ext uri="{FF2B5EF4-FFF2-40B4-BE49-F238E27FC236}">
                <a16:creationId xmlns:a16="http://schemas.microsoft.com/office/drawing/2014/main" id="{64644FC7-69D5-7CD9-18AD-8CC9FCB7A37D}"/>
              </a:ext>
            </a:extLst>
          </p:cNvPr>
          <p:cNvSpPr/>
          <p:nvPr/>
        </p:nvSpPr>
        <p:spPr>
          <a:xfrm>
            <a:off x="2279576" y="908720"/>
            <a:ext cx="864096" cy="525812"/>
          </a:xfrm>
          <a:prstGeom prst="ellipse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FA3F329-CE7B-29BB-E656-A981835F0944}"/>
              </a:ext>
            </a:extLst>
          </p:cNvPr>
          <p:cNvSpPr txBox="1"/>
          <p:nvPr/>
        </p:nvSpPr>
        <p:spPr>
          <a:xfrm>
            <a:off x="5951984" y="3212976"/>
            <a:ext cx="598112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With </a:t>
            </a:r>
            <a:r>
              <a:rPr lang="it-IT" dirty="0" err="1"/>
              <a:t>proper</a:t>
            </a:r>
            <a:r>
              <a:rPr lang="it-IT" dirty="0"/>
              <a:t> RF </a:t>
            </a:r>
            <a:r>
              <a:rPr lang="it-IT" dirty="0" err="1"/>
              <a:t>transition</a:t>
            </a:r>
            <a:r>
              <a:rPr lang="it-IT" dirty="0"/>
              <a:t> </a:t>
            </a:r>
            <a:r>
              <a:rPr lang="it-IT" dirty="0" err="1"/>
              <a:t>units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can rotate the </a:t>
            </a:r>
            <a:r>
              <a:rPr lang="it-IT" dirty="0" err="1"/>
              <a:t>angular</a:t>
            </a:r>
            <a:r>
              <a:rPr lang="it-IT" dirty="0"/>
              <a:t> </a:t>
            </a:r>
          </a:p>
          <a:p>
            <a:r>
              <a:rPr lang="it-IT" dirty="0" err="1"/>
              <a:t>momentum</a:t>
            </a:r>
            <a:r>
              <a:rPr lang="it-IT" dirty="0"/>
              <a:t> of the </a:t>
            </a:r>
            <a:r>
              <a:rPr lang="it-IT" dirty="0" err="1"/>
              <a:t>atoms</a:t>
            </a:r>
            <a:r>
              <a:rPr lang="it-IT" dirty="0"/>
              <a:t> and with a 2nd </a:t>
            </a:r>
            <a:r>
              <a:rPr lang="it-IT" dirty="0" err="1"/>
              <a:t>sextupole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26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BA76BE9-9339-30C7-7AD6-DD0A2783B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238" y="3688894"/>
            <a:ext cx="6231195" cy="3034497"/>
          </a:xfrm>
          <a:prstGeom prst="rect">
            <a:avLst/>
          </a:prstGeom>
          <a:ln w="44450">
            <a:solidFill>
              <a:srgbClr val="0432FF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143D502-D1D0-4767-3597-9BB49F9F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4" y="0"/>
            <a:ext cx="4935234" cy="562074"/>
          </a:xfrm>
        </p:spPr>
        <p:txBody>
          <a:bodyPr/>
          <a:lstStyle/>
          <a:p>
            <a:pPr algn="l"/>
            <a:r>
              <a:rPr lang="it-IT" dirty="0"/>
              <a:t>RF </a:t>
            </a:r>
            <a:r>
              <a:rPr lang="it-IT" dirty="0" err="1"/>
              <a:t>transitions</a:t>
            </a:r>
            <a:r>
              <a:rPr lang="it-IT" dirty="0"/>
              <a:t> MFT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1E43A7-FCAC-9E03-B12F-F93435A7D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256" y="-43472"/>
            <a:ext cx="6696744" cy="30845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479227A-FD6D-4F0A-79B0-C3D318EDF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3" y="3688894"/>
            <a:ext cx="5778186" cy="3001119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976FBFC9-F0D5-2AEE-B2F7-8CE7D02D80E2}"/>
              </a:ext>
            </a:extLst>
          </p:cNvPr>
          <p:cNvSpPr txBox="1">
            <a:spLocks/>
          </p:cNvSpPr>
          <p:nvPr/>
        </p:nvSpPr>
        <p:spPr bwMode="auto">
          <a:xfrm>
            <a:off x="623392" y="3688894"/>
            <a:ext cx="913892" cy="788113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/>
              <a:t>H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F8BB8A-39CD-825E-3870-D6FD8AF6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61</a:t>
            </a:fld>
            <a:endParaRPr lang="it-IT" altLang="it-IT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470B7398-17BD-C62C-C181-FD1D7F15B685}"/>
              </a:ext>
            </a:extLst>
          </p:cNvPr>
          <p:cNvSpPr txBox="1">
            <a:spLocks/>
          </p:cNvSpPr>
          <p:nvPr/>
        </p:nvSpPr>
        <p:spPr bwMode="auto">
          <a:xfrm>
            <a:off x="10671198" y="3717032"/>
            <a:ext cx="913892" cy="788113"/>
          </a:xfrm>
          <a:prstGeom prst="rect">
            <a:avLst/>
          </a:prstGeom>
          <a:solidFill>
            <a:srgbClr val="92D050">
              <a:alpha val="80000"/>
            </a:srgbClr>
          </a:solidFill>
          <a:ln w="5080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>
                <a:solidFill>
                  <a:srgbClr val="0432FF"/>
                </a:solidFill>
              </a:rPr>
              <a:t>D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08C4C7CE-4765-FAA4-C89D-35E8C96735BB}"/>
              </a:ext>
            </a:extLst>
          </p:cNvPr>
          <p:cNvSpPr txBox="1">
            <a:spLocks/>
          </p:cNvSpPr>
          <p:nvPr/>
        </p:nvSpPr>
        <p:spPr bwMode="auto">
          <a:xfrm>
            <a:off x="128584" y="1772816"/>
            <a:ext cx="6399463" cy="1776791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pPr algn="just"/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b="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4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b="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</a:t>
            </a:r>
            <a:r>
              <a:rPr lang="it-IT" sz="24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it-IT" sz="2400" b="0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i="1" dirty="0" err="1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n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be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overimposed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H and D.</a:t>
            </a:r>
          </a:p>
          <a:p>
            <a:pPr algn="just"/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use the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for RF generator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modules</a:t>
            </a:r>
            <a:r>
              <a:rPr lang="it-IT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H and D.</a:t>
            </a:r>
          </a:p>
        </p:txBody>
      </p:sp>
    </p:spTree>
    <p:extLst>
      <p:ext uri="{BB962C8B-B14F-4D97-AF65-F5344CB8AC3E}">
        <p14:creationId xmlns:p14="http://schemas.microsoft.com/office/powerpoint/2010/main" val="17341946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43D502-D1D0-4767-3597-9BB49F9F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4" y="0"/>
            <a:ext cx="4935234" cy="562074"/>
          </a:xfrm>
        </p:spPr>
        <p:txBody>
          <a:bodyPr/>
          <a:lstStyle/>
          <a:p>
            <a:pPr algn="l"/>
            <a:r>
              <a:rPr lang="it-IT" dirty="0"/>
              <a:t>RF </a:t>
            </a:r>
            <a:r>
              <a:rPr lang="it-IT" dirty="0" err="1"/>
              <a:t>transitions</a:t>
            </a:r>
            <a:r>
              <a:rPr lang="it-IT" dirty="0"/>
              <a:t> MFT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F1E43A7-FCAC-9E03-B12F-F93435A7D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256" y="-43472"/>
            <a:ext cx="6696744" cy="308451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F8BB8A-39CD-825E-3870-D6FD8AF66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62</a:t>
            </a:fld>
            <a:endParaRPr lang="it-IT" alt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5BAEC0-C824-F440-5463-42FC091F9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8" y="2924944"/>
            <a:ext cx="6600056" cy="37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83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D23845F-87E3-86D3-EE1A-9B002BF55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302" y="3547232"/>
            <a:ext cx="6367215" cy="3010802"/>
          </a:xfrm>
          <a:prstGeom prst="rect">
            <a:avLst/>
          </a:prstGeom>
          <a:ln w="50800">
            <a:solidFill>
              <a:srgbClr val="0432FF"/>
            </a:solidFill>
          </a:ln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C78A11-D89C-26FD-722F-1077ED274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63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A6CC04-9A9D-E382-7871-3094FAFCD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576" y="63358"/>
            <a:ext cx="8064896" cy="276952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B403B3B-1AC9-6514-E9D8-3C30B8F0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11659"/>
            <a:ext cx="4896544" cy="562074"/>
          </a:xfrm>
        </p:spPr>
        <p:txBody>
          <a:bodyPr/>
          <a:lstStyle/>
          <a:p>
            <a:r>
              <a:rPr lang="it-IT" dirty="0"/>
              <a:t>RF </a:t>
            </a:r>
            <a:r>
              <a:rPr lang="it-IT" dirty="0" err="1"/>
              <a:t>transitions</a:t>
            </a:r>
            <a:r>
              <a:rPr lang="it-IT" dirty="0"/>
              <a:t> (SFT)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EF8A56-4984-1737-20E5-E1767A283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936" y="3573016"/>
            <a:ext cx="5592296" cy="301080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1849A129-1391-4083-4AB8-E21821348124}"/>
              </a:ext>
            </a:extLst>
          </p:cNvPr>
          <p:cNvSpPr txBox="1">
            <a:spLocks/>
          </p:cNvSpPr>
          <p:nvPr/>
        </p:nvSpPr>
        <p:spPr bwMode="auto">
          <a:xfrm>
            <a:off x="983432" y="3547232"/>
            <a:ext cx="913892" cy="788113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/>
              <a:t>H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CCA97790-54AA-DB1F-F453-08CD40CB7D1A}"/>
              </a:ext>
            </a:extLst>
          </p:cNvPr>
          <p:cNvSpPr txBox="1">
            <a:spLocks/>
          </p:cNvSpPr>
          <p:nvPr/>
        </p:nvSpPr>
        <p:spPr bwMode="auto">
          <a:xfrm>
            <a:off x="9552384" y="3645024"/>
            <a:ext cx="913892" cy="788113"/>
          </a:xfrm>
          <a:prstGeom prst="rect">
            <a:avLst/>
          </a:prstGeom>
          <a:solidFill>
            <a:srgbClr val="92D050">
              <a:alpha val="80000"/>
            </a:srgbClr>
          </a:solidFill>
          <a:ln w="5080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>
                <a:solidFill>
                  <a:srgbClr val="0432FF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0818392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48C1577A-D1CD-90F3-337A-51320E1A2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3" y="750714"/>
            <a:ext cx="5781721" cy="3686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057E8E2-BE02-6759-9429-A6835A746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Type</a:t>
            </a:r>
            <a:r>
              <a:rPr lang="it-IT" dirty="0"/>
              <a:t> of </a:t>
            </a:r>
            <a:r>
              <a:rPr lang="it-IT" dirty="0" err="1"/>
              <a:t>transition</a:t>
            </a:r>
            <a:r>
              <a:rPr lang="it-IT" dirty="0"/>
              <a:t> </a:t>
            </a:r>
            <a:r>
              <a:rPr lang="it-IT" dirty="0" err="1"/>
              <a:t>depending</a:t>
            </a:r>
            <a:r>
              <a:rPr lang="it-IT" dirty="0"/>
              <a:t> on </a:t>
            </a:r>
            <a:r>
              <a:rPr lang="it-IT" dirty="0" err="1"/>
              <a:t>oscillating</a:t>
            </a:r>
            <a:r>
              <a:rPr lang="it-IT" dirty="0"/>
              <a:t> B</a:t>
            </a:r>
            <a:r>
              <a:rPr lang="it-IT" baseline="-25000" dirty="0"/>
              <a:t>HF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84BFA69-E3C0-2110-DA63-23699C9D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64</a:t>
            </a:fld>
            <a:endParaRPr lang="it-IT" altLang="it-IT" dirty="0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7476C174-5312-F75E-5E10-41AFA279C17B}"/>
              </a:ext>
            </a:extLst>
          </p:cNvPr>
          <p:cNvCxnSpPr>
            <a:cxnSpLocks/>
          </p:cNvCxnSpPr>
          <p:nvPr/>
        </p:nvCxnSpPr>
        <p:spPr>
          <a:xfrm flipV="1">
            <a:off x="3092483" y="2418799"/>
            <a:ext cx="660324" cy="720080"/>
          </a:xfrm>
          <a:prstGeom prst="straightConnector1">
            <a:avLst/>
          </a:prstGeom>
          <a:ln w="50800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73AE6E21-FEF7-FA28-28BC-48E6CEFB7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82" y="4235214"/>
            <a:ext cx="6387893" cy="2536065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AB7671C1-F703-C713-EB5B-715AAA7A4882}"/>
              </a:ext>
            </a:extLst>
          </p:cNvPr>
          <p:cNvSpPr txBox="1">
            <a:spLocks/>
          </p:cNvSpPr>
          <p:nvPr/>
        </p:nvSpPr>
        <p:spPr bwMode="auto">
          <a:xfrm>
            <a:off x="2279576" y="2420888"/>
            <a:ext cx="1296144" cy="7881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b="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endParaRPr lang="it-IT" sz="2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DBEFC10-351A-C527-A77A-D89C9AAB9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584" y="665074"/>
            <a:ext cx="5702002" cy="384404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AD39F18-7B76-4877-ECD1-E240BBDCBF16}"/>
              </a:ext>
            </a:extLst>
          </p:cNvPr>
          <p:cNvCxnSpPr>
            <a:cxnSpLocks/>
          </p:cNvCxnSpPr>
          <p:nvPr/>
        </p:nvCxnSpPr>
        <p:spPr>
          <a:xfrm>
            <a:off x="8328248" y="2418799"/>
            <a:ext cx="1656184" cy="0"/>
          </a:xfrm>
          <a:prstGeom prst="straightConnector1">
            <a:avLst/>
          </a:prstGeom>
          <a:ln w="53975">
            <a:solidFill>
              <a:srgbClr val="FF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olo 1">
            <a:extLst>
              <a:ext uri="{FF2B5EF4-FFF2-40B4-BE49-F238E27FC236}">
                <a16:creationId xmlns:a16="http://schemas.microsoft.com/office/drawing/2014/main" id="{5F6C2CF8-5284-BE84-F28E-32D2BA64A11B}"/>
              </a:ext>
            </a:extLst>
          </p:cNvPr>
          <p:cNvSpPr txBox="1">
            <a:spLocks/>
          </p:cNvSpPr>
          <p:nvPr/>
        </p:nvSpPr>
        <p:spPr bwMode="auto">
          <a:xfrm>
            <a:off x="7411936" y="2170847"/>
            <a:ext cx="1296144" cy="78811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2400" b="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</a:t>
            </a:r>
            <a:endParaRPr lang="it-IT" sz="2400" b="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8570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F2804C-50E2-34A4-2B1E-C8242210A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Dual </a:t>
            </a:r>
            <a:r>
              <a:rPr lang="it-IT" dirty="0" err="1"/>
              <a:t>Cavity</a:t>
            </a:r>
            <a:r>
              <a:rPr lang="it-IT" dirty="0"/>
              <a:t> for H and D use SFT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B880FE-6C6E-8A13-4019-31A5C5468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65</a:t>
            </a:fld>
            <a:endParaRPr lang="it-IT" altLang="it-IT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0B3311B-8558-8FC4-AC25-D7D2A4027B23}"/>
              </a:ext>
            </a:extLst>
          </p:cNvPr>
          <p:cNvSpPr txBox="1">
            <a:spLocks/>
          </p:cNvSpPr>
          <p:nvPr/>
        </p:nvSpPr>
        <p:spPr bwMode="auto">
          <a:xfrm>
            <a:off x="334458" y="731243"/>
            <a:ext cx="11378166" cy="590465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600" kern="1200">
                <a:solidFill>
                  <a:srgbClr val="00B05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200" kern="1200">
                <a:solidFill>
                  <a:srgbClr val="00206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C0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00B0F0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Match existing geometry in the BRP, no  change in volume occupied by the cavity</a:t>
            </a:r>
          </a:p>
          <a:p>
            <a:r>
              <a:rPr lang="en-US" sz="2800"/>
              <a:t>Oscillating field (</a:t>
            </a:r>
            <a:r>
              <a:rPr lang="en-US" sz="2800" i="1"/>
              <a:t>B</a:t>
            </a:r>
            <a:r>
              <a:rPr lang="en-US" sz="2800" i="1" baseline="-25000"/>
              <a:t>HF</a:t>
            </a:r>
            <a:r>
              <a:rPr lang="en-US" sz="2800"/>
              <a:t>) at 45</a:t>
            </a:r>
            <a:r>
              <a:rPr lang="en-US" sz="2800" baseline="30000"/>
              <a:t>o </a:t>
            </a:r>
            <a:r>
              <a:rPr lang="en-US" sz="2800"/>
              <a:t> respect to the static Field and to beam axis (previously along)</a:t>
            </a:r>
          </a:p>
          <a:p>
            <a:endParaRPr lang="it-IT" dirty="0"/>
          </a:p>
        </p:txBody>
      </p:sp>
      <p:grpSp>
        <p:nvGrpSpPr>
          <p:cNvPr id="25" name="Group 18">
            <a:extLst>
              <a:ext uri="{FF2B5EF4-FFF2-40B4-BE49-F238E27FC236}">
                <a16:creationId xmlns:a16="http://schemas.microsoft.com/office/drawing/2014/main" id="{131FAD47-4AFD-C753-4FFE-AD352D42730D}"/>
              </a:ext>
            </a:extLst>
          </p:cNvPr>
          <p:cNvGrpSpPr/>
          <p:nvPr/>
        </p:nvGrpSpPr>
        <p:grpSpPr>
          <a:xfrm>
            <a:off x="-36512" y="3068960"/>
            <a:ext cx="5760640" cy="3672407"/>
            <a:chOff x="611560" y="3212977"/>
            <a:chExt cx="5760640" cy="3672407"/>
          </a:xfrm>
        </p:grpSpPr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D611A250-AB42-14E8-79EE-93DF6F6D8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3212977"/>
              <a:ext cx="5760640" cy="3672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Connector 6">
              <a:extLst>
                <a:ext uri="{FF2B5EF4-FFF2-40B4-BE49-F238E27FC236}">
                  <a16:creationId xmlns:a16="http://schemas.microsoft.com/office/drawing/2014/main" id="{EB965892-F38D-CCAA-11A0-5EE7AE885962}"/>
                </a:ext>
              </a:extLst>
            </p:cNvPr>
            <p:cNvCxnSpPr/>
            <p:nvPr/>
          </p:nvCxnSpPr>
          <p:spPr>
            <a:xfrm>
              <a:off x="2411760" y="4005064"/>
              <a:ext cx="2520280" cy="1872208"/>
            </a:xfrm>
            <a:prstGeom prst="line">
              <a:avLst/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14">
              <a:extLst>
                <a:ext uri="{FF2B5EF4-FFF2-40B4-BE49-F238E27FC236}">
                  <a16:creationId xmlns:a16="http://schemas.microsoft.com/office/drawing/2014/main" id="{A8437083-9987-6860-18BB-B569569E1437}"/>
                </a:ext>
              </a:extLst>
            </p:cNvPr>
            <p:cNvCxnSpPr/>
            <p:nvPr/>
          </p:nvCxnSpPr>
          <p:spPr>
            <a:xfrm flipV="1">
              <a:off x="3779912" y="4437112"/>
              <a:ext cx="576064" cy="576064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19">
            <a:extLst>
              <a:ext uri="{FF2B5EF4-FFF2-40B4-BE49-F238E27FC236}">
                <a16:creationId xmlns:a16="http://schemas.microsoft.com/office/drawing/2014/main" id="{62EB1EA2-4690-657D-5BB6-78DCFB5C9344}"/>
              </a:ext>
            </a:extLst>
          </p:cNvPr>
          <p:cNvSpPr txBox="1"/>
          <p:nvPr/>
        </p:nvSpPr>
        <p:spPr>
          <a:xfrm>
            <a:off x="6000260" y="2636912"/>
            <a:ext cx="5424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Push-Pull excitation of the two rods, we have </a:t>
            </a:r>
          </a:p>
          <a:p>
            <a:r>
              <a:rPr lang="en-US" sz="2000" dirty="0"/>
              <a:t>a </a:t>
            </a:r>
            <a:r>
              <a:rPr lang="en-US" sz="2000" i="1" dirty="0">
                <a:solidFill>
                  <a:srgbClr val="FF0000"/>
                </a:solidFill>
              </a:rPr>
              <a:t>B</a:t>
            </a:r>
            <a:r>
              <a:rPr lang="en-US" sz="2000" i="1" baseline="-25000" dirty="0">
                <a:solidFill>
                  <a:srgbClr val="FF0000"/>
                </a:solidFill>
              </a:rPr>
              <a:t>HF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ortoghonal</a:t>
            </a:r>
            <a:r>
              <a:rPr lang="en-US" sz="2000" dirty="0">
                <a:solidFill>
                  <a:srgbClr val="FF0000"/>
                </a:solidFill>
              </a:rPr>
              <a:t> to the axis of the rods</a:t>
            </a:r>
            <a:endParaRPr lang="it-IT" sz="2000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1">
            <a:extLst>
              <a:ext uri="{FF2B5EF4-FFF2-40B4-BE49-F238E27FC236}">
                <a16:creationId xmlns:a16="http://schemas.microsoft.com/office/drawing/2014/main" id="{74E0A97D-AE67-0937-FDD7-66F452167756}"/>
              </a:ext>
            </a:extLst>
          </p:cNvPr>
          <p:cNvCxnSpPr/>
          <p:nvPr/>
        </p:nvCxnSpPr>
        <p:spPr>
          <a:xfrm flipV="1">
            <a:off x="5580112" y="3140968"/>
            <a:ext cx="0" cy="3456384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6D84F30-F6F0-21E3-1C04-0D7E7B64AA71}"/>
              </a:ext>
            </a:extLst>
          </p:cNvPr>
          <p:cNvCxnSpPr/>
          <p:nvPr/>
        </p:nvCxnSpPr>
        <p:spPr>
          <a:xfrm flipV="1">
            <a:off x="5580112" y="4114240"/>
            <a:ext cx="1080120" cy="1114962"/>
          </a:xfrm>
          <a:prstGeom prst="straightConnector1">
            <a:avLst/>
          </a:prstGeom>
          <a:ln w="508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2">
            <a:extLst>
              <a:ext uri="{FF2B5EF4-FFF2-40B4-BE49-F238E27FC236}">
                <a16:creationId xmlns:a16="http://schemas.microsoft.com/office/drawing/2014/main" id="{9ED528EC-B2BA-BACB-063D-B40C3D826D9B}"/>
              </a:ext>
            </a:extLst>
          </p:cNvPr>
          <p:cNvSpPr/>
          <p:nvPr/>
        </p:nvSpPr>
        <p:spPr>
          <a:xfrm>
            <a:off x="6516216" y="4293096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i="1" baseline="-25000" dirty="0">
                <a:solidFill>
                  <a:srgbClr val="FF0000"/>
                </a:solidFill>
              </a:rPr>
              <a:t>HF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3">
            <a:extLst>
              <a:ext uri="{FF2B5EF4-FFF2-40B4-BE49-F238E27FC236}">
                <a16:creationId xmlns:a16="http://schemas.microsoft.com/office/drawing/2014/main" id="{E5AC7B68-7AE3-9C97-4EDA-C6F865147652}"/>
              </a:ext>
            </a:extLst>
          </p:cNvPr>
          <p:cNvCxnSpPr/>
          <p:nvPr/>
        </p:nvCxnSpPr>
        <p:spPr>
          <a:xfrm flipV="1">
            <a:off x="5580112" y="5229200"/>
            <a:ext cx="1080120" cy="2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5">
            <a:extLst>
              <a:ext uri="{FF2B5EF4-FFF2-40B4-BE49-F238E27FC236}">
                <a16:creationId xmlns:a16="http://schemas.microsoft.com/office/drawing/2014/main" id="{1BF95E0B-2E98-79D5-949A-E086FED5E328}"/>
              </a:ext>
            </a:extLst>
          </p:cNvPr>
          <p:cNvCxnSpPr/>
          <p:nvPr/>
        </p:nvCxnSpPr>
        <p:spPr>
          <a:xfrm flipV="1">
            <a:off x="5580112" y="4005064"/>
            <a:ext cx="0" cy="1224138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7">
            <a:extLst>
              <a:ext uri="{FF2B5EF4-FFF2-40B4-BE49-F238E27FC236}">
                <a16:creationId xmlns:a16="http://schemas.microsoft.com/office/drawing/2014/main" id="{2EF535FF-907B-9D43-2DBC-F40CB74A4B95}"/>
              </a:ext>
            </a:extLst>
          </p:cNvPr>
          <p:cNvSpPr/>
          <p:nvPr/>
        </p:nvSpPr>
        <p:spPr>
          <a:xfrm>
            <a:off x="5868144" y="5301208"/>
            <a:ext cx="69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i="1" baseline="-25000" dirty="0">
                <a:solidFill>
                  <a:srgbClr val="FF0000"/>
                </a:solidFill>
              </a:rPr>
              <a:t>HF</a:t>
            </a:r>
            <a:r>
              <a:rPr lang="en-US" i="1" baseline="-25000" dirty="0"/>
              <a:t> </a:t>
            </a:r>
            <a:r>
              <a:rPr lang="en-US" i="1" baseline="-25000" dirty="0">
                <a:solidFill>
                  <a:srgbClr val="FF0000"/>
                </a:solidFill>
              </a:rPr>
              <a:t>┴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6" name="Rectangle 38">
            <a:extLst>
              <a:ext uri="{FF2B5EF4-FFF2-40B4-BE49-F238E27FC236}">
                <a16:creationId xmlns:a16="http://schemas.microsoft.com/office/drawing/2014/main" id="{E812FED5-7034-342B-83CE-B064DB5544CC}"/>
              </a:ext>
            </a:extLst>
          </p:cNvPr>
          <p:cNvSpPr/>
          <p:nvPr/>
        </p:nvSpPr>
        <p:spPr>
          <a:xfrm>
            <a:off x="5580112" y="4221088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i="1" baseline="-25000" dirty="0">
                <a:solidFill>
                  <a:srgbClr val="FF0000"/>
                </a:solidFill>
              </a:rPr>
              <a:t>HF║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7" name="Rectangle 32">
            <a:extLst>
              <a:ext uri="{FF2B5EF4-FFF2-40B4-BE49-F238E27FC236}">
                <a16:creationId xmlns:a16="http://schemas.microsoft.com/office/drawing/2014/main" id="{6573D695-BB20-9B51-0D16-98E4C78EDD1B}"/>
              </a:ext>
            </a:extLst>
          </p:cNvPr>
          <p:cNvSpPr/>
          <p:nvPr/>
        </p:nvSpPr>
        <p:spPr>
          <a:xfrm>
            <a:off x="5560954" y="6047999"/>
            <a:ext cx="44807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Axis of </a:t>
            </a:r>
            <a:r>
              <a:rPr lang="en-US" sz="2400" b="1" i="1" dirty="0"/>
              <a:t>B</a:t>
            </a:r>
            <a:r>
              <a:rPr lang="en-US" sz="2400" b="1" dirty="0"/>
              <a:t> static and gradient </a:t>
            </a:r>
            <a:r>
              <a:rPr lang="en-US" sz="2400" b="1" baseline="-25000" dirty="0"/>
              <a:t> </a:t>
            </a:r>
            <a:endParaRPr lang="it-IT" sz="2400" b="1" dirty="0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324868C8-89B9-E19D-646A-BE4C780A16CE}"/>
              </a:ext>
            </a:extLst>
          </p:cNvPr>
          <p:cNvSpPr txBox="1"/>
          <p:nvPr/>
        </p:nvSpPr>
        <p:spPr>
          <a:xfrm>
            <a:off x="7174650" y="4096815"/>
            <a:ext cx="3889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To </a:t>
            </a:r>
            <a:r>
              <a:rPr lang="it-IT" sz="2400" dirty="0" err="1"/>
              <a:t>excite</a:t>
            </a:r>
            <a:r>
              <a:rPr lang="it-IT" sz="2400" dirty="0"/>
              <a:t> </a:t>
            </a:r>
            <a:r>
              <a:rPr lang="it-IT" sz="2400" dirty="0" err="1"/>
              <a:t>both</a:t>
            </a:r>
            <a:endParaRPr lang="it-IT" sz="2400" dirty="0"/>
          </a:p>
          <a:p>
            <a:pPr algn="ctr"/>
            <a:r>
              <a:rPr lang="it-IT" sz="2400" i="1" dirty="0">
                <a:latin typeface="Symbol" panose="05050102010706020507" pitchFamily="18" charset="2"/>
              </a:rPr>
              <a:t>s</a:t>
            </a:r>
            <a:r>
              <a:rPr lang="it-IT" sz="2400" dirty="0"/>
              <a:t> and </a:t>
            </a:r>
          </a:p>
          <a:p>
            <a:pPr algn="ctr"/>
            <a:r>
              <a:rPr lang="it-IT" sz="2400" i="1" dirty="0">
                <a:latin typeface="Symbol" panose="05050102010706020507" pitchFamily="18" charset="2"/>
              </a:rPr>
              <a:t>p </a:t>
            </a:r>
            <a:r>
              <a:rPr lang="it-IT" sz="2400" dirty="0"/>
              <a:t>HF </a:t>
            </a:r>
            <a:r>
              <a:rPr lang="it-IT" sz="2400" dirty="0" err="1"/>
              <a:t>transitions</a:t>
            </a:r>
            <a:r>
              <a:rPr lang="it-IT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44849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8229600" cy="1143000"/>
          </a:xfrm>
        </p:spPr>
        <p:txBody>
          <a:bodyPr/>
          <a:lstStyle/>
          <a:p>
            <a:r>
              <a:rPr lang="en-US" dirty="0"/>
              <a:t>Dual Cavity</a:t>
            </a:r>
            <a:endParaRPr lang="it-IT" dirty="0"/>
          </a:p>
        </p:txBody>
      </p:sp>
      <p:sp>
        <p:nvSpPr>
          <p:cNvPr id="30" name="TextBox 29"/>
          <p:cNvSpPr txBox="1"/>
          <p:nvPr/>
        </p:nvSpPr>
        <p:spPr>
          <a:xfrm>
            <a:off x="2279576" y="548680"/>
            <a:ext cx="1223412" cy="400110"/>
          </a:xfrm>
          <a:prstGeom prst="rect">
            <a:avLst/>
          </a:prstGeom>
          <a:solidFill>
            <a:srgbClr val="FFFF00">
              <a:alpha val="4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H.  RF in</a:t>
            </a:r>
            <a:endParaRPr lang="it-IT" sz="2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824192" y="4437112"/>
            <a:ext cx="2731838" cy="40011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Site for D  RF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Pick-up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3575720" y="2852936"/>
            <a:ext cx="4320480" cy="2232248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9836162">
            <a:off x="5192770" y="3817192"/>
            <a:ext cx="1904587" cy="369332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 tunable rod </a:t>
            </a:r>
            <a:endParaRPr lang="it-IT" i="1" dirty="0"/>
          </a:p>
        </p:txBody>
      </p:sp>
      <p:sp>
        <p:nvSpPr>
          <p:cNvPr id="46" name="TextBox 45"/>
          <p:cNvSpPr txBox="1"/>
          <p:nvPr/>
        </p:nvSpPr>
        <p:spPr>
          <a:xfrm rot="20373272">
            <a:off x="5933744" y="5167021"/>
            <a:ext cx="1606244" cy="369332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 tunable rod </a:t>
            </a:r>
            <a:endParaRPr lang="it-IT" dirty="0"/>
          </a:p>
        </p:txBody>
      </p:sp>
      <p:sp>
        <p:nvSpPr>
          <p:cNvPr id="51" name="TextBox 50"/>
          <p:cNvSpPr txBox="1"/>
          <p:nvPr/>
        </p:nvSpPr>
        <p:spPr>
          <a:xfrm>
            <a:off x="7248128" y="404664"/>
            <a:ext cx="3168352" cy="400110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H fixed rod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47529" y="6237312"/>
            <a:ext cx="2832827" cy="400110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Site for H  RF Pick-Up</a:t>
            </a:r>
            <a:endParaRPr lang="it-IT" sz="20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1692652" y="443406"/>
            <a:ext cx="1173847" cy="40011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D.  RF in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847523">
            <a:off x="3279328" y="1026544"/>
            <a:ext cx="423862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>
            <a:off x="3287688" y="908720"/>
            <a:ext cx="2016224" cy="1296144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423592" y="1412776"/>
            <a:ext cx="2376264" cy="1296144"/>
          </a:xfrm>
          <a:prstGeom prst="straightConnector1">
            <a:avLst/>
          </a:prstGeom>
          <a:ln w="38100">
            <a:solidFill>
              <a:srgbClr val="FF66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2927648" y="4869160"/>
            <a:ext cx="2376264" cy="129614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3" idx="1"/>
          </p:cNvCxnSpPr>
          <p:nvPr/>
        </p:nvCxnSpPr>
        <p:spPr>
          <a:xfrm flipH="1" flipV="1">
            <a:off x="5879976" y="4293097"/>
            <a:ext cx="1944216" cy="344071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5375920" y="836712"/>
            <a:ext cx="2448272" cy="1368152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6096000" y="836712"/>
            <a:ext cx="1944216" cy="1872208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5951984" y="5229200"/>
            <a:ext cx="2880320" cy="1008112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176120" y="6237312"/>
            <a:ext cx="2088232" cy="400110"/>
          </a:xfrm>
          <a:prstGeom prst="rect">
            <a:avLst/>
          </a:prstGeom>
          <a:solidFill>
            <a:srgbClr val="FFFF0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 </a:t>
            </a:r>
            <a:r>
              <a:rPr lang="en-US" sz="2000" b="1" dirty="0" err="1"/>
              <a:t>rotable</a:t>
            </a:r>
            <a:r>
              <a:rPr lang="en-US" sz="2000" b="1" dirty="0"/>
              <a:t> rods</a:t>
            </a:r>
            <a:endParaRPr lang="it-IT" sz="2000" b="1" dirty="0"/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5159896" y="4581128"/>
            <a:ext cx="2664296" cy="1656184"/>
          </a:xfrm>
          <a:prstGeom prst="straightConnector1">
            <a:avLst/>
          </a:prstGeom>
          <a:ln w="38100">
            <a:solidFill>
              <a:srgbClr val="FFFF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499648" y="1340768"/>
            <a:ext cx="3168352" cy="400110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 fixed rods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6456040" y="1756848"/>
            <a:ext cx="2520280" cy="102408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4871864" y="1772816"/>
            <a:ext cx="3024336" cy="108012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4367808" y="6237312"/>
            <a:ext cx="2664296" cy="400110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rotable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rods</a:t>
            </a:r>
            <a:endParaRPr lang="it-IT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 flipV="1">
            <a:off x="4799856" y="4869161"/>
            <a:ext cx="504056" cy="1152127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6312024" y="4653137"/>
            <a:ext cx="0" cy="1512169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8832304" y="2996953"/>
            <a:ext cx="186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err="1"/>
              <a:t>lin</a:t>
            </a:r>
            <a:r>
              <a:rPr lang="it-IT" sz="2400" dirty="0"/>
              <a:t> = 44 mm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804651-27BD-F8EA-5FF2-C81D43A1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752" y="3933055"/>
            <a:ext cx="4118248" cy="2885405"/>
          </a:xfrm>
        </p:spPr>
        <p:txBody>
          <a:bodyPr/>
          <a:lstStyle/>
          <a:p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 tuning the </a:t>
            </a:r>
            <a:r>
              <a:rPr lang="it-IT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Source for </a:t>
            </a:r>
            <a:b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injection</a:t>
            </a:r>
            <a:b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state |1&gt; in the </a:t>
            </a:r>
            <a:r>
              <a:rPr lang="it-IT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D4C387-ACCD-72D6-FE85-1D378528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67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0C67D3-60E0-FA3C-713E-034DD9EB0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612428"/>
            <a:ext cx="7772400" cy="6217920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F28AB3AA-3472-162E-275C-A206DD1EA920}"/>
              </a:ext>
            </a:extLst>
          </p:cNvPr>
          <p:cNvSpPr txBox="1">
            <a:spLocks/>
          </p:cNvSpPr>
          <p:nvPr/>
        </p:nvSpPr>
        <p:spPr bwMode="auto">
          <a:xfrm>
            <a:off x="767408" y="27652"/>
            <a:ext cx="10972800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3200" dirty="0">
                <a:solidFill>
                  <a:srgbClr val="FF0000"/>
                </a:solidFill>
                <a:highlight>
                  <a:srgbClr val="73FEFF"/>
                </a:highlight>
                <a:latin typeface="Lucida Calligraphy" panose="03010101010101010101" pitchFamily="66" charset="77"/>
              </a:rPr>
              <a:t>CHOPPED MODE </a:t>
            </a:r>
            <a:r>
              <a:rPr lang="it-IT" dirty="0"/>
              <a:t>ABS MFT SCAN - BRP OFF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3C03B0D-B6DB-B614-D6FD-F851D5AF8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1065990"/>
            <a:ext cx="6638528" cy="271413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E0F354-D26A-E2F0-14E3-9F4346D3CEBF}"/>
              </a:ext>
            </a:extLst>
          </p:cNvPr>
          <p:cNvSpPr txBox="1"/>
          <p:nvPr/>
        </p:nvSpPr>
        <p:spPr>
          <a:xfrm>
            <a:off x="2928377" y="4633391"/>
            <a:ext cx="10073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 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441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A15F011-D656-1541-D8E8-E106D8D27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589726"/>
            <a:ext cx="7772400" cy="620806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0EF0483-877A-956E-6234-851A8398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752" y="4283652"/>
            <a:ext cx="5492928" cy="24577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804651-27BD-F8EA-5FF2-C81D43A1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703" y="636125"/>
            <a:ext cx="4118248" cy="2885405"/>
          </a:xfrm>
        </p:spPr>
        <p:txBody>
          <a:bodyPr/>
          <a:lstStyle/>
          <a:p>
            <a:r>
              <a:rPr lang="it-IT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Injecting</a:t>
            </a: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 |1&gt; and tuning the MFT 13 of </a:t>
            </a:r>
            <a:b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D4C387-ACCD-72D6-FE85-1D378528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68</a:t>
            </a:fld>
            <a:endParaRPr lang="it-IT" alt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28AB3AA-3472-162E-275C-A206DD1EA920}"/>
              </a:ext>
            </a:extLst>
          </p:cNvPr>
          <p:cNvSpPr txBox="1">
            <a:spLocks/>
          </p:cNvSpPr>
          <p:nvPr/>
        </p:nvSpPr>
        <p:spPr bwMode="auto">
          <a:xfrm>
            <a:off x="767408" y="27652"/>
            <a:ext cx="11305256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3200" dirty="0">
                <a:solidFill>
                  <a:srgbClr val="FF0000"/>
                </a:solidFill>
                <a:highlight>
                  <a:srgbClr val="73FEFF"/>
                </a:highlight>
                <a:latin typeface="Lucida Calligraphy" panose="03010101010101010101" pitchFamily="66" charset="77"/>
              </a:rPr>
              <a:t>CHOPPED MODE </a:t>
            </a:r>
            <a:r>
              <a:rPr lang="it-IT" dirty="0"/>
              <a:t>ABS MFT </a:t>
            </a:r>
            <a:r>
              <a:rPr lang="it-IT" dirty="0" err="1"/>
              <a:t>at</a:t>
            </a:r>
            <a:r>
              <a:rPr lang="it-IT" dirty="0"/>
              <a:t> |1&gt; - BRP MFT 13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B4B041-50EB-7229-D93D-F36DB2CD966F}"/>
              </a:ext>
            </a:extLst>
          </p:cNvPr>
          <p:cNvSpPr txBox="1"/>
          <p:nvPr/>
        </p:nvSpPr>
        <p:spPr>
          <a:xfrm>
            <a:off x="3720465" y="4509120"/>
            <a:ext cx="1007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</a:p>
          <a:p>
            <a:pPr algn="ctr"/>
            <a:r>
              <a:rPr lang="it-I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MFT 13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CB2B85-97E0-88BF-E2DB-DD9044140FA6}"/>
              </a:ext>
            </a:extLst>
          </p:cNvPr>
          <p:cNvSpPr txBox="1"/>
          <p:nvPr/>
        </p:nvSpPr>
        <p:spPr>
          <a:xfrm>
            <a:off x="8472264" y="3573016"/>
            <a:ext cx="31470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dirty="0" err="1"/>
              <a:t>Sextupole</a:t>
            </a:r>
            <a:r>
              <a:rPr lang="it-IT" dirty="0"/>
              <a:t> </a:t>
            </a:r>
            <a:r>
              <a:rPr lang="it-IT" dirty="0" err="1"/>
              <a:t>Magnests</a:t>
            </a:r>
            <a:r>
              <a:rPr lang="it-IT" dirty="0"/>
              <a:t> </a:t>
            </a:r>
            <a:r>
              <a:rPr lang="it-IT" dirty="0" err="1"/>
              <a:t>defocus</a:t>
            </a:r>
            <a:endParaRPr lang="it-IT" dirty="0"/>
          </a:p>
          <a:p>
            <a:pPr algn="ctr"/>
            <a:r>
              <a:rPr lang="it-IT" dirty="0"/>
              <a:t>|3&gt; and |4&gt;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71112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D2CEB3E-C6C8-E0B1-0317-AC544154F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49" y="636125"/>
            <a:ext cx="7772400" cy="58752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0EF0483-877A-956E-6234-851A83980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752" y="4283652"/>
            <a:ext cx="5492928" cy="24577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804651-27BD-F8EA-5FF2-C81D43A1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703" y="636125"/>
            <a:ext cx="4118248" cy="2885405"/>
          </a:xfrm>
        </p:spPr>
        <p:txBody>
          <a:bodyPr/>
          <a:lstStyle/>
          <a:p>
            <a:r>
              <a:rPr lang="it-IT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Injecting</a:t>
            </a: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 |1&gt; and tuning the SFT 14 of </a:t>
            </a:r>
            <a:b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D4C387-ACCD-72D6-FE85-1D378528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69</a:t>
            </a:fld>
            <a:endParaRPr lang="it-IT" alt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28AB3AA-3472-162E-275C-A206DD1EA920}"/>
              </a:ext>
            </a:extLst>
          </p:cNvPr>
          <p:cNvSpPr txBox="1">
            <a:spLocks/>
          </p:cNvSpPr>
          <p:nvPr/>
        </p:nvSpPr>
        <p:spPr bwMode="auto">
          <a:xfrm>
            <a:off x="767408" y="27652"/>
            <a:ext cx="11305256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3200" dirty="0">
                <a:solidFill>
                  <a:srgbClr val="FF0000"/>
                </a:solidFill>
                <a:highlight>
                  <a:srgbClr val="73FEFF"/>
                </a:highlight>
                <a:latin typeface="Lucida Calligraphy" panose="03010101010101010101" pitchFamily="66" charset="77"/>
              </a:rPr>
              <a:t>CHOPPED MODE </a:t>
            </a:r>
            <a:r>
              <a:rPr lang="it-IT" dirty="0"/>
              <a:t>ABS </a:t>
            </a:r>
            <a:r>
              <a:rPr lang="it-IT" dirty="0" err="1"/>
              <a:t>inj</a:t>
            </a:r>
            <a:r>
              <a:rPr lang="it-IT" dirty="0"/>
              <a:t>. |1&gt; - BRP SFT 14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B4B041-50EB-7229-D93D-F36DB2CD966F}"/>
              </a:ext>
            </a:extLst>
          </p:cNvPr>
          <p:cNvSpPr txBox="1"/>
          <p:nvPr/>
        </p:nvSpPr>
        <p:spPr>
          <a:xfrm>
            <a:off x="3143672" y="5145851"/>
            <a:ext cx="10073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BRP SFT 14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CB2B85-97E0-88BF-E2DB-DD9044140FA6}"/>
              </a:ext>
            </a:extLst>
          </p:cNvPr>
          <p:cNvSpPr txBox="1"/>
          <p:nvPr/>
        </p:nvSpPr>
        <p:spPr>
          <a:xfrm>
            <a:off x="8472264" y="3573016"/>
            <a:ext cx="31470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Sextupole</a:t>
            </a:r>
            <a:r>
              <a:rPr lang="it-IT" dirty="0"/>
              <a:t> </a:t>
            </a:r>
            <a:r>
              <a:rPr lang="it-IT" dirty="0" err="1"/>
              <a:t>Magnests</a:t>
            </a:r>
            <a:r>
              <a:rPr lang="it-IT" dirty="0"/>
              <a:t> </a:t>
            </a:r>
            <a:r>
              <a:rPr lang="it-IT" dirty="0" err="1"/>
              <a:t>defocus</a:t>
            </a:r>
            <a:endParaRPr lang="it-IT" dirty="0"/>
          </a:p>
          <a:p>
            <a:r>
              <a:rPr lang="it-IT" dirty="0"/>
              <a:t>|3&gt; and |4&gt; </a:t>
            </a:r>
            <a:r>
              <a:rPr lang="it-IT" dirty="0" err="1"/>
              <a:t>states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067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CC3366C6-7480-7E1F-C693-A48542C18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175" y="3831629"/>
                <a:ext cx="8375650" cy="1039812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lt1"/>
                          </a:solidFill>
                          <a:latin typeface="Cambria Math" panose="02040503050406030204" pitchFamily="18" charset="0"/>
                          <a:ea typeface="+mn-ea"/>
                        </a:rPr>
                        <m:t>𝑏</m:t>
                      </m:r>
                    </m:oMath>
                  </m:oMathPara>
                </a14:m>
                <a:endParaRPr lang="it-IT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mc:Choice>
        <mc:Fallback xmlns="">
          <p:sp>
            <p:nvSpPr>
              <p:cNvPr id="34" name="Rettangolo 33">
                <a:extLst>
                  <a:ext uri="{FF2B5EF4-FFF2-40B4-BE49-F238E27FC236}">
                    <a16:creationId xmlns:a16="http://schemas.microsoft.com/office/drawing/2014/main" id="{CC3366C6-7480-7E1F-C693-A48542C18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7175" y="3831629"/>
                <a:ext cx="8375650" cy="103981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ttangolo 38">
            <a:extLst>
              <a:ext uri="{FF2B5EF4-FFF2-40B4-BE49-F238E27FC236}">
                <a16:creationId xmlns:a16="http://schemas.microsoft.com/office/drawing/2014/main" id="{E76CBFB3-36D0-AEE8-5CDA-1A5CADCCC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043291"/>
            <a:ext cx="8667750" cy="175418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ABC9DEB-F804-365E-574B-66485D79C4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7537806"/>
              </p:ext>
            </p:extLst>
          </p:nvPr>
        </p:nvGraphicFramePr>
        <p:xfrm>
          <a:off x="335360" y="2247013"/>
          <a:ext cx="4004681" cy="118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5059600" imgH="11112500" progId="Equation.3">
                  <p:embed/>
                </p:oleObj>
              </mc:Choice>
              <mc:Fallback>
                <p:oleObj name="Equation" r:id="rId3" imgW="45059600" imgH="11112500" progId="Equation.3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ABC9DEB-F804-365E-574B-66485D79C4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360" y="2247013"/>
                        <a:ext cx="4004681" cy="118198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B93EE9E-7B5D-E4D2-9009-5335D2E1A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4216112"/>
              </p:ext>
            </p:extLst>
          </p:nvPr>
        </p:nvGraphicFramePr>
        <p:xfrm>
          <a:off x="271462" y="829494"/>
          <a:ext cx="2447925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8719800" imgH="9359900" progId="Equation.3">
                  <p:embed/>
                </p:oleObj>
              </mc:Choice>
              <mc:Fallback>
                <p:oleObj name="Equation" r:id="rId5" imgW="18719800" imgH="9359900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B93EE9E-7B5D-E4D2-9009-5335D2E1A3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" y="829494"/>
                        <a:ext cx="2447925" cy="6556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EA2C03E-17E6-8256-8A6C-9764806FB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5209455"/>
            <a:ext cx="24939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400" i="1" dirty="0">
                <a:solidFill>
                  <a:srgbClr val="008000"/>
                </a:solidFill>
              </a:rPr>
              <a:t>ingoing at/s=</a:t>
            </a:r>
            <a:r>
              <a:rPr lang="en-US" altLang="it-IT" sz="1400" i="1" dirty="0" err="1">
                <a:solidFill>
                  <a:srgbClr val="008000"/>
                </a:solidFill>
              </a:rPr>
              <a:t>outgooing</a:t>
            </a:r>
            <a:r>
              <a:rPr lang="en-US" altLang="it-IT" sz="1400" i="1" dirty="0">
                <a:solidFill>
                  <a:srgbClr val="008000"/>
                </a:solidFill>
              </a:rPr>
              <a:t> at/s </a:t>
            </a:r>
            <a:endParaRPr lang="it-IT" altLang="it-IT" sz="1400" i="1" dirty="0">
              <a:solidFill>
                <a:srgbClr val="008000"/>
              </a:solidFill>
            </a:endParaRPr>
          </a:p>
        </p:txBody>
      </p:sp>
      <p:graphicFrame>
        <p:nvGraphicFramePr>
          <p:cNvPr id="13" name="Object 15">
            <a:extLst>
              <a:ext uri="{FF2B5EF4-FFF2-40B4-BE49-F238E27FC236}">
                <a16:creationId xmlns:a16="http://schemas.microsoft.com/office/drawing/2014/main" id="{98DC8185-6BAF-A510-35F5-75DF1606F4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4588" y="5753100"/>
          <a:ext cx="2135187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551400" imgH="4102100" progId="Equation.3">
                  <p:embed/>
                </p:oleObj>
              </mc:Choice>
              <mc:Fallback>
                <p:oleObj name="Equation" r:id="rId7" imgW="17551400" imgH="4102100" progId="Equation.3">
                  <p:embed/>
                  <p:pic>
                    <p:nvPicPr>
                      <p:cNvPr id="13" name="Object 15">
                        <a:extLst>
                          <a:ext uri="{FF2B5EF4-FFF2-40B4-BE49-F238E27FC236}">
                            <a16:creationId xmlns:a16="http://schemas.microsoft.com/office/drawing/2014/main" id="{98DC8185-6BAF-A510-35F5-75DF1606F4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4588" y="5753100"/>
                        <a:ext cx="2135187" cy="2667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8">
            <a:extLst>
              <a:ext uri="{FF2B5EF4-FFF2-40B4-BE49-F238E27FC236}">
                <a16:creationId xmlns:a16="http://schemas.microsoft.com/office/drawing/2014/main" id="{8AEE7D13-29DE-F8A8-1AE3-4CF9B8A45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00" y="1033304"/>
            <a:ext cx="3116263" cy="369887"/>
          </a:xfrm>
          <a:prstGeom prst="rect">
            <a:avLst/>
          </a:prstGeom>
          <a:solidFill>
            <a:schemeClr val="bg1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/>
              <a:t>Free atomic beam (Target)</a:t>
            </a:r>
          </a:p>
        </p:txBody>
      </p:sp>
      <p:sp>
        <p:nvSpPr>
          <p:cNvPr id="24" name="Text Box 28">
            <a:extLst>
              <a:ext uri="{FF2B5EF4-FFF2-40B4-BE49-F238E27FC236}">
                <a16:creationId xmlns:a16="http://schemas.microsoft.com/office/drawing/2014/main" id="{FDD61275-1D57-EE97-0CDF-05F064E95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826" y="1708099"/>
            <a:ext cx="402328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 dirty="0" err="1">
                <a:solidFill>
                  <a:srgbClr val="008000"/>
                </a:solidFill>
              </a:rPr>
              <a:t>Accumulated</a:t>
            </a:r>
            <a:r>
              <a:rPr lang="it-IT" altLang="it-IT" sz="1800" b="1" i="1" dirty="0">
                <a:solidFill>
                  <a:srgbClr val="008000"/>
                </a:solidFill>
              </a:rPr>
              <a:t> </a:t>
            </a:r>
            <a:r>
              <a:rPr lang="it-IT" altLang="it-IT" sz="1800" b="1" i="1" dirty="0" err="1">
                <a:solidFill>
                  <a:srgbClr val="008000"/>
                </a:solidFill>
              </a:rPr>
              <a:t>atomic</a:t>
            </a:r>
            <a:r>
              <a:rPr lang="it-IT" altLang="it-IT" sz="1800" b="1" i="1" dirty="0">
                <a:solidFill>
                  <a:srgbClr val="008000"/>
                </a:solidFill>
              </a:rPr>
              <a:t> </a:t>
            </a:r>
            <a:r>
              <a:rPr lang="it-IT" altLang="it-IT" sz="1800" b="1" i="1" dirty="0" err="1">
                <a:solidFill>
                  <a:srgbClr val="008000"/>
                </a:solidFill>
              </a:rPr>
              <a:t>beam</a:t>
            </a:r>
            <a:r>
              <a:rPr lang="it-IT" altLang="it-IT" sz="1800" b="1" i="1" dirty="0">
                <a:solidFill>
                  <a:srgbClr val="008000"/>
                </a:solidFill>
              </a:rPr>
              <a:t> (Target)</a:t>
            </a:r>
          </a:p>
        </p:txBody>
      </p:sp>
      <p:graphicFrame>
        <p:nvGraphicFramePr>
          <p:cNvPr id="25" name="Object 30">
            <a:extLst>
              <a:ext uri="{FF2B5EF4-FFF2-40B4-BE49-F238E27FC236}">
                <a16:creationId xmlns:a16="http://schemas.microsoft.com/office/drawing/2014/main" id="{BB999FAA-36B0-396F-47B8-96BF69E84B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060995"/>
              </p:ext>
            </p:extLst>
          </p:nvPr>
        </p:nvGraphicFramePr>
        <p:xfrm>
          <a:off x="5940425" y="3972915"/>
          <a:ext cx="2457450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19200" imgH="279400" progId="Equation.3">
                  <p:embed/>
                </p:oleObj>
              </mc:Choice>
              <mc:Fallback>
                <p:oleObj name="Equation" r:id="rId9" imgW="1219200" imgH="279400" progId="Equation.3">
                  <p:embed/>
                  <p:pic>
                    <p:nvPicPr>
                      <p:cNvPr id="25" name="Object 30">
                        <a:extLst>
                          <a:ext uri="{FF2B5EF4-FFF2-40B4-BE49-F238E27FC236}">
                            <a16:creationId xmlns:a16="http://schemas.microsoft.com/office/drawing/2014/main" id="{BB999FAA-36B0-396F-47B8-96BF69E84B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972915"/>
                        <a:ext cx="2457450" cy="4429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CasellaDiTesto 1">
            <a:extLst>
              <a:ext uri="{FF2B5EF4-FFF2-40B4-BE49-F238E27FC236}">
                <a16:creationId xmlns:a16="http://schemas.microsoft.com/office/drawing/2014/main" id="{3303B58E-53B5-0B8B-16F3-76B83B783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492" y="587094"/>
            <a:ext cx="2018501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 err="1">
                <a:solidFill>
                  <a:schemeClr val="tx1"/>
                </a:solidFill>
              </a:rPr>
              <a:t>accelerated</a:t>
            </a:r>
            <a:r>
              <a:rPr lang="it-IT" altLang="it-IT" sz="1800" dirty="0">
                <a:solidFill>
                  <a:schemeClr val="tx1"/>
                </a:solidFill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</a:rPr>
              <a:t>beam</a:t>
            </a:r>
            <a:endParaRPr lang="it-IT" altLang="it-IT" sz="1800" dirty="0">
              <a:solidFill>
                <a:schemeClr val="tx1"/>
              </a:solidFill>
            </a:endParaRP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A82308D8-A9F6-524E-F3CF-AEC7F2D4ECD4}"/>
              </a:ext>
            </a:extLst>
          </p:cNvPr>
          <p:cNvGrpSpPr/>
          <p:nvPr/>
        </p:nvGrpSpPr>
        <p:grpSpPr>
          <a:xfrm>
            <a:off x="4621262" y="765399"/>
            <a:ext cx="2482850" cy="2798538"/>
            <a:chOff x="3419475" y="765399"/>
            <a:chExt cx="2482850" cy="2798538"/>
          </a:xfrm>
        </p:grpSpPr>
        <p:sp>
          <p:nvSpPr>
            <p:cNvPr id="42" name="Rettangolo 41">
              <a:extLst>
                <a:ext uri="{FF2B5EF4-FFF2-40B4-BE49-F238E27FC236}">
                  <a16:creationId xmlns:a16="http://schemas.microsoft.com/office/drawing/2014/main" id="{771EEE92-FD23-1DFE-AC60-867AD802AF8D}"/>
                </a:ext>
              </a:extLst>
            </p:cNvPr>
            <p:cNvSpPr/>
            <p:nvPr/>
          </p:nvSpPr>
          <p:spPr>
            <a:xfrm>
              <a:off x="3419475" y="1676400"/>
              <a:ext cx="2482850" cy="1752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7">
              <a:extLst>
                <a:ext uri="{FF2B5EF4-FFF2-40B4-BE49-F238E27FC236}">
                  <a16:creationId xmlns:a16="http://schemas.microsoft.com/office/drawing/2014/main" id="{4FDBA63F-6F0B-DC00-0F9E-5D5AF82BC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1052736"/>
              <a:ext cx="2232025" cy="2159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v"/>
                <a:defRPr sz="2800">
                  <a:solidFill>
                    <a:srgbClr val="0000CC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CC00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chemeClr val="tx1"/>
                </a:solidFill>
              </a:endParaRPr>
            </a:p>
          </p:txBody>
        </p:sp>
        <p:sp>
          <p:nvSpPr>
            <p:cNvPr id="16" name="Line 19">
              <a:extLst>
                <a:ext uri="{FF2B5EF4-FFF2-40B4-BE49-F238E27FC236}">
                  <a16:creationId xmlns:a16="http://schemas.microsoft.com/office/drawing/2014/main" id="{F6780C9D-30DD-6A89-329B-B3EBBA673A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765399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20">
              <a:extLst>
                <a:ext uri="{FF2B5EF4-FFF2-40B4-BE49-F238E27FC236}">
                  <a16:creationId xmlns:a16="http://schemas.microsoft.com/office/drawing/2014/main" id="{42038A44-1680-5D0B-F738-595249409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9736" y="1268760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22">
              <a:extLst>
                <a:ext uri="{FF2B5EF4-FFF2-40B4-BE49-F238E27FC236}">
                  <a16:creationId xmlns:a16="http://schemas.microsoft.com/office/drawing/2014/main" id="{7DA6E57E-BD78-9605-316F-BFDE4BB0E9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76825" y="1770063"/>
              <a:ext cx="11113" cy="14430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59735E88-C8A7-57C0-34CF-75E503FF06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2138" y="1676400"/>
              <a:ext cx="0" cy="1587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Line 25">
              <a:extLst>
                <a:ext uri="{FF2B5EF4-FFF2-40B4-BE49-F238E27FC236}">
                  <a16:creationId xmlns:a16="http://schemas.microsoft.com/office/drawing/2014/main" id="{9AB1B820-3AA8-90FB-CC46-4A96A29E89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84763" y="1700213"/>
              <a:ext cx="576262" cy="6477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Line 26">
              <a:extLst>
                <a:ext uri="{FF2B5EF4-FFF2-40B4-BE49-F238E27FC236}">
                  <a16:creationId xmlns:a16="http://schemas.microsoft.com/office/drawing/2014/main" id="{5A0EAF97-80D1-E5C7-673B-1DE95E48D8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6825" y="2589213"/>
              <a:ext cx="576263" cy="64770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id="{22D14108-23FC-766B-B7F3-BCC6236A76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41952" y="1013060"/>
              <a:ext cx="15873" cy="255087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26" name="Rectangle 17">
              <a:extLst>
                <a:ext uri="{FF2B5EF4-FFF2-40B4-BE49-F238E27FC236}">
                  <a16:creationId xmlns:a16="http://schemas.microsoft.com/office/drawing/2014/main" id="{DF20900C-5CF6-FF91-2515-BA3353D7C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9013" y="2352675"/>
              <a:ext cx="1543050" cy="215900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v"/>
                <a:defRPr sz="2800">
                  <a:solidFill>
                    <a:srgbClr val="0000CC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Ø"/>
                <a:defRPr sz="2400">
                  <a:solidFill>
                    <a:srgbClr val="CC0099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solidFill>
                  <a:schemeClr val="tx1"/>
                </a:solidFill>
              </a:endParaRPr>
            </a:p>
          </p:txBody>
        </p:sp>
        <p:sp>
          <p:nvSpPr>
            <p:cNvPr id="29" name="Line 22">
              <a:extLst>
                <a:ext uri="{FF2B5EF4-FFF2-40B4-BE49-F238E27FC236}">
                  <a16:creationId xmlns:a16="http://schemas.microsoft.com/office/drawing/2014/main" id="{86C6E908-D631-CFB2-978C-237EA207C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2150" y="2300288"/>
              <a:ext cx="576263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363EBA67-1F4A-15D8-4A48-2DC0350A33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08500" y="2614613"/>
              <a:ext cx="576263" cy="15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9DE14DF0-0C53-F42D-EF9E-5CC4136C1028}"/>
                </a:ext>
              </a:extLst>
            </p:cNvPr>
            <p:cNvSpPr/>
            <p:nvPr/>
          </p:nvSpPr>
          <p:spPr>
            <a:xfrm>
              <a:off x="5010150" y="2378075"/>
              <a:ext cx="146050" cy="1619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sp>
        <p:nvSpPr>
          <p:cNvPr id="32" name="CasellaDiTesto 34">
            <a:extLst>
              <a:ext uri="{FF2B5EF4-FFF2-40B4-BE49-F238E27FC236}">
                <a16:creationId xmlns:a16="http://schemas.microsoft.com/office/drawing/2014/main" id="{4FBEBE1A-1D18-A558-81A1-4946AF0EB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3954463"/>
            <a:ext cx="236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Thickness of the target of  the free beam </a:t>
            </a:r>
            <a:r>
              <a:rPr lang="it-IT" altLang="it-IT" sz="1800" b="1" i="1"/>
              <a:t>t</a:t>
            </a:r>
            <a:r>
              <a:rPr lang="it-IT" altLang="it-IT" sz="1800" b="1" i="1" baseline="-25000"/>
              <a:t>b</a:t>
            </a:r>
          </a:p>
        </p:txBody>
      </p:sp>
      <p:sp>
        <p:nvSpPr>
          <p:cNvPr id="33" name="CasellaDiTesto 7">
            <a:extLst>
              <a:ext uri="{FF2B5EF4-FFF2-40B4-BE49-F238E27FC236}">
                <a16:creationId xmlns:a16="http://schemas.microsoft.com/office/drawing/2014/main" id="{B468D715-808D-73D2-3BBD-9A35D37C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6157913"/>
            <a:ext cx="238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008000"/>
                </a:solidFill>
              </a:rPr>
              <a:t>1.5  10</a:t>
            </a:r>
            <a:r>
              <a:rPr lang="it-IT" altLang="it-IT" sz="2400" baseline="30000">
                <a:solidFill>
                  <a:srgbClr val="008000"/>
                </a:solidFill>
              </a:rPr>
              <a:t>14 </a:t>
            </a:r>
            <a:r>
              <a:rPr lang="it-IT" altLang="it-IT" sz="2400">
                <a:solidFill>
                  <a:srgbClr val="008000"/>
                </a:solidFill>
              </a:rPr>
              <a:t>At cm</a:t>
            </a:r>
            <a:r>
              <a:rPr lang="it-IT" altLang="it-IT" sz="2400" baseline="30000">
                <a:solidFill>
                  <a:srgbClr val="008000"/>
                </a:solidFill>
              </a:rPr>
              <a:t>-2</a:t>
            </a:r>
            <a:endParaRPr lang="it-IT" altLang="it-IT" sz="2400">
              <a:solidFill>
                <a:srgbClr val="008000"/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80E7315B-5697-BA0E-B25D-5C7135CDA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63" y="5118100"/>
            <a:ext cx="2778125" cy="1601788"/>
          </a:xfrm>
          <a:prstGeom prst="rect">
            <a:avLst/>
          </a:prstGeom>
          <a:noFill/>
          <a:ln w="38100">
            <a:solidFill>
              <a:srgbClr val="008000"/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CasellaDiTesto 40">
            <a:extLst>
              <a:ext uri="{FF2B5EF4-FFF2-40B4-BE49-F238E27FC236}">
                <a16:creationId xmlns:a16="http://schemas.microsoft.com/office/drawing/2014/main" id="{0DC42AAC-C664-0B4A-C796-4F9A42498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5068888"/>
            <a:ext cx="28257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 err="1">
                <a:solidFill>
                  <a:srgbClr val="008000"/>
                </a:solidFill>
              </a:rPr>
              <a:t>Integrated</a:t>
            </a:r>
            <a:r>
              <a:rPr lang="it-IT" altLang="it-IT" sz="1600" b="1" dirty="0">
                <a:solidFill>
                  <a:srgbClr val="008000"/>
                </a:solidFill>
              </a:rPr>
              <a:t> </a:t>
            </a:r>
            <a:r>
              <a:rPr lang="it-IT" altLang="it-IT" sz="1600" b="1" dirty="0" err="1">
                <a:solidFill>
                  <a:srgbClr val="008000"/>
                </a:solidFill>
              </a:rPr>
              <a:t>thickness</a:t>
            </a:r>
            <a:r>
              <a:rPr lang="it-IT" altLang="it-IT" sz="1600" b="1" dirty="0">
                <a:solidFill>
                  <a:srgbClr val="008000"/>
                </a:solidFill>
              </a:rPr>
              <a:t> (</a:t>
            </a:r>
            <a:r>
              <a:rPr lang="it-IT" altLang="it-IT" sz="1600" b="1" i="1" dirty="0" err="1">
                <a:solidFill>
                  <a:srgbClr val="008000"/>
                </a:solidFill>
              </a:rPr>
              <a:t>t</a:t>
            </a:r>
            <a:r>
              <a:rPr lang="it-IT" altLang="it-IT" sz="1600" b="1" i="1" baseline="-25000" dirty="0" err="1">
                <a:solidFill>
                  <a:srgbClr val="008000"/>
                </a:solidFill>
              </a:rPr>
              <a:t>c</a:t>
            </a:r>
            <a:r>
              <a:rPr lang="it-IT" altLang="it-IT" sz="1600" b="1" dirty="0">
                <a:solidFill>
                  <a:srgbClr val="008000"/>
                </a:solidFill>
              </a:rPr>
              <a:t>) of the target </a:t>
            </a:r>
            <a:r>
              <a:rPr lang="it-IT" altLang="it-IT" sz="1600" b="1" dirty="0" err="1">
                <a:solidFill>
                  <a:srgbClr val="008000"/>
                </a:solidFill>
              </a:rPr>
              <a:t>along</a:t>
            </a:r>
            <a:r>
              <a:rPr lang="it-IT" altLang="it-IT" sz="1600" b="1" dirty="0">
                <a:solidFill>
                  <a:srgbClr val="008000"/>
                </a:solidFill>
              </a:rPr>
              <a:t> the </a:t>
            </a:r>
            <a:r>
              <a:rPr lang="it-IT" altLang="it-IT" sz="1600" b="1" dirty="0" err="1">
                <a:solidFill>
                  <a:srgbClr val="008000"/>
                </a:solidFill>
              </a:rPr>
              <a:t>cell</a:t>
            </a:r>
            <a:endParaRPr lang="it-IT" altLang="it-IT" sz="1600" b="1" dirty="0">
              <a:solidFill>
                <a:srgbClr val="008000"/>
              </a:solidFill>
            </a:endParaRPr>
          </a:p>
        </p:txBody>
      </p:sp>
      <p:sp>
        <p:nvSpPr>
          <p:cNvPr id="37" name="CasellaDiTesto 41">
            <a:extLst>
              <a:ext uri="{FF2B5EF4-FFF2-40B4-BE49-F238E27FC236}">
                <a16:creationId xmlns:a16="http://schemas.microsoft.com/office/drawing/2014/main" id="{F08F31DC-E3CF-D520-2EB6-4E4F60509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0138" y="4371975"/>
            <a:ext cx="19780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dirty="0"/>
              <a:t>2.6  10</a:t>
            </a:r>
            <a:r>
              <a:rPr lang="it-IT" altLang="it-IT" sz="2000" baseline="30000" dirty="0"/>
              <a:t>11 </a:t>
            </a:r>
            <a:r>
              <a:rPr lang="it-IT" altLang="it-IT" sz="2000" dirty="0"/>
              <a:t>At cm</a:t>
            </a:r>
            <a:r>
              <a:rPr lang="it-IT" altLang="it-IT" sz="2000" baseline="30000" dirty="0"/>
              <a:t>-2</a:t>
            </a:r>
            <a:endParaRPr lang="it-IT" altLang="it-IT" sz="2000" dirty="0"/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BF669988-C80D-438D-069B-CBB25B994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5108575"/>
            <a:ext cx="2779713" cy="1601788"/>
          </a:xfrm>
          <a:prstGeom prst="rect">
            <a:avLst/>
          </a:prstGeom>
          <a:noFill/>
          <a:ln w="38100">
            <a:solidFill>
              <a:srgbClr val="008000"/>
            </a:solidFill>
            <a:prstDash val="dash"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it-IT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1" name="CasellaDiTesto 1">
            <a:extLst>
              <a:ext uri="{FF2B5EF4-FFF2-40B4-BE49-F238E27FC236}">
                <a16:creationId xmlns:a16="http://schemas.microsoft.com/office/drawing/2014/main" id="{2F487F32-AA2D-C958-D3AC-B9E0EC5AA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5" y="5172075"/>
            <a:ext cx="1495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i="1">
                <a:solidFill>
                  <a:schemeClr val="tx1"/>
                </a:solidFill>
              </a:rPr>
              <a:t>Elliptical cell </a:t>
            </a:r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9028ABC0-5CE0-C333-7CC6-CB5694BF0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7833" y="3824484"/>
            <a:ext cx="228780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 dirty="0"/>
              <a:t>Free </a:t>
            </a:r>
            <a:r>
              <a:rPr lang="it-IT" altLang="it-IT" sz="1800" b="1" i="1" dirty="0" err="1"/>
              <a:t>atomic</a:t>
            </a:r>
            <a:r>
              <a:rPr lang="it-IT" altLang="it-IT" sz="1800" b="1" i="1" dirty="0"/>
              <a:t> </a:t>
            </a:r>
            <a:r>
              <a:rPr lang="it-IT" altLang="it-IT" sz="1800" b="1" i="1" dirty="0" err="1"/>
              <a:t>beam</a:t>
            </a:r>
            <a:r>
              <a:rPr lang="it-IT" altLang="it-IT" sz="1800" b="1" i="1" dirty="0"/>
              <a:t>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C90E0C95-83FD-7731-EBC4-BF90C3A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9686"/>
            <a:ext cx="11463064" cy="536389"/>
          </a:xfrm>
        </p:spPr>
        <p:txBody>
          <a:bodyPr/>
          <a:lstStyle/>
          <a:p>
            <a:r>
              <a:rPr lang="it-IT" dirty="0"/>
              <a:t>WHY an </a:t>
            </a:r>
            <a:r>
              <a:rPr lang="it-IT" dirty="0" err="1"/>
              <a:t>accumulation</a:t>
            </a:r>
            <a:r>
              <a:rPr lang="it-IT" dirty="0"/>
              <a:t> </a:t>
            </a:r>
            <a:r>
              <a:rPr lang="it-IT" dirty="0" err="1"/>
              <a:t>cell</a:t>
            </a:r>
            <a:r>
              <a:rPr lang="it-IT" dirty="0"/>
              <a:t>? </a:t>
            </a:r>
            <a:r>
              <a:rPr lang="it-IT" dirty="0" err="1"/>
              <a:t>Increasing</a:t>
            </a:r>
            <a:r>
              <a:rPr lang="it-IT" dirty="0"/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64F6601F-C2D6-8037-C8CF-F87B0ACDC2FE}"/>
                  </a:ext>
                </a:extLst>
              </p:cNvPr>
              <p:cNvSpPr txBox="1"/>
              <p:nvPr/>
            </p:nvSpPr>
            <p:spPr>
              <a:xfrm>
                <a:off x="8353104" y="2232474"/>
                <a:ext cx="3661259" cy="13094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=1.445 </m:t>
                      </m:r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cm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den>
                      </m:f>
                      <m:limUpp>
                        <m:limUp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groupChr>
                            <m:groupChrPr>
                              <m:chr m:val="⏞"/>
                              <m:pos m:val="top"/>
                              <m:vertJc m:val="bot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limLow>
                                <m:limLowPr>
                                  <m:ctrlP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groupChr>
                                    <m:groupChrPr>
                                      <m:chr m:val="⏟"/>
                                      <m:ctrlP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groupChrPr>
                                    <m:e>
                                      <m:r>
                                        <a:rPr lang="it-IT" sz="2000" b="0" i="1" smtClean="0">
                                          <a:latin typeface="Cambria Math" panose="02040503050406030204" pitchFamily="18" charset="0"/>
                                        </a:rPr>
                                        <m:t>=</m:t>
                                      </m:r>
                                    </m:e>
                                  </m:groupChr>
                                </m:e>
                                <m:lim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it-IT" sz="20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lim>
                              </m:limLow>
                            </m:e>
                          </m:groupCh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=100 </m:t>
                          </m:r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lim>
                      </m:limUp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it-IT" sz="2000" b="0" i="1" dirty="0">
                  <a:latin typeface="Cambria Math" panose="02040503050406030204" pitchFamily="18" charset="0"/>
                </a:endParaRPr>
              </a:p>
              <a:p>
                <a:pPr algn="ctr"/>
                <a:r>
                  <a:rPr lang="it-IT" sz="2000" b="0" dirty="0"/>
                  <a:t>=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1.445 10 </m:t>
                    </m:r>
                    <m:r>
                      <a:rPr lang="it-IT" sz="2000" b="0" i="1" baseline="3000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it-IT" sz="2000" dirty="0"/>
                  <a:t> cm s</a:t>
                </a:r>
                <a:r>
                  <a:rPr lang="it-IT" sz="2000" baseline="30000" dirty="0"/>
                  <a:t>-1</a:t>
                </a:r>
                <a:r>
                  <a:rPr lang="it-IT" sz="2000" dirty="0"/>
                  <a:t> </a:t>
                </a:r>
                <a:endParaRPr lang="it-IT" sz="2000" baseline="30000" dirty="0"/>
              </a:p>
            </p:txBody>
          </p:sp>
        </mc:Choice>
        <mc:Fallback xmlns="">
          <p:sp>
            <p:nvSpPr>
              <p:cNvPr id="43" name="CasellaDiTesto 42">
                <a:extLst>
                  <a:ext uri="{FF2B5EF4-FFF2-40B4-BE49-F238E27FC236}">
                    <a16:creationId xmlns:a16="http://schemas.microsoft.com/office/drawing/2014/main" id="{64F6601F-C2D6-8037-C8CF-F87B0ACDC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104" y="2232474"/>
                <a:ext cx="3661259" cy="1309461"/>
              </a:xfrm>
              <a:prstGeom prst="rect">
                <a:avLst/>
              </a:prstGeom>
              <a:blipFill>
                <a:blip r:embed="rId11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CC99E1E-1876-2627-B21F-6F28D2CBE3C6}"/>
                  </a:ext>
                </a:extLst>
              </p:cNvPr>
              <p:cNvSpPr txBox="1"/>
              <p:nvPr/>
            </p:nvSpPr>
            <p:spPr>
              <a:xfrm>
                <a:off x="3487226" y="3919799"/>
                <a:ext cx="1845698" cy="84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7CC99E1E-1876-2627-B21F-6F28D2CBE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7226" y="3919799"/>
                <a:ext cx="1845698" cy="846194"/>
              </a:xfrm>
              <a:prstGeom prst="rect">
                <a:avLst/>
              </a:prstGeom>
              <a:blipFill>
                <a:blip r:embed="rId12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F6C40A81-B0C8-C9D9-1CA1-ED009F40A21F}"/>
                  </a:ext>
                </a:extLst>
              </p:cNvPr>
              <p:cNvSpPr txBox="1"/>
              <p:nvPr/>
            </p:nvSpPr>
            <p:spPr>
              <a:xfrm>
                <a:off x="737310" y="5547850"/>
                <a:ext cx="17534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𝑐𝑒𝑙𝑙</m:t>
                          </m:r>
                        </m:sub>
                      </m:sSub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F6C40A81-B0C8-C9D9-1CA1-ED009F40A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0" y="5547850"/>
                <a:ext cx="1753429" cy="461665"/>
              </a:xfrm>
              <a:prstGeom prst="rect">
                <a:avLst/>
              </a:prstGeom>
              <a:blipFill>
                <a:blip r:embed="rId13"/>
                <a:stretch>
                  <a:fillRect b="-1842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2ED5547D-3C15-D964-4D79-D7E68439544A}"/>
                  </a:ext>
                </a:extLst>
              </p:cNvPr>
              <p:cNvSpPr txBox="1"/>
              <p:nvPr/>
            </p:nvSpPr>
            <p:spPr>
              <a:xfrm>
                <a:off x="737309" y="6117721"/>
                <a:ext cx="18421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0" name="CasellaDiTesto 39">
                <a:extLst>
                  <a:ext uri="{FF2B5EF4-FFF2-40B4-BE49-F238E27FC236}">
                    <a16:creationId xmlns:a16="http://schemas.microsoft.com/office/drawing/2014/main" id="{2ED5547D-3C15-D964-4D79-D7E684395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09" y="6117721"/>
                <a:ext cx="1842171" cy="461665"/>
              </a:xfrm>
              <a:prstGeom prst="rect">
                <a:avLst/>
              </a:prstGeom>
              <a:blipFill>
                <a:blip r:embed="rId14"/>
                <a:stretch>
                  <a:fillRect b="-243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19711969-3BA2-CB37-C384-E7A434B79C87}"/>
                  </a:ext>
                </a:extLst>
              </p:cNvPr>
              <p:cNvSpPr txBox="1"/>
              <p:nvPr/>
            </p:nvSpPr>
            <p:spPr>
              <a:xfrm>
                <a:off x="3176969" y="5805264"/>
                <a:ext cx="2669000" cy="84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𝑐𝑒𝑙𝑙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45" name="CasellaDiTesto 44">
                <a:extLst>
                  <a:ext uri="{FF2B5EF4-FFF2-40B4-BE49-F238E27FC236}">
                    <a16:creationId xmlns:a16="http://schemas.microsoft.com/office/drawing/2014/main" id="{19711969-3BA2-CB37-C384-E7A434B79C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6969" y="5805264"/>
                <a:ext cx="2669000" cy="846194"/>
              </a:xfrm>
              <a:prstGeom prst="rect">
                <a:avLst/>
              </a:prstGeom>
              <a:blipFill>
                <a:blip r:embed="rId15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34F0DD2-1E71-3AB0-EDD6-66E6D8153720}"/>
              </a:ext>
            </a:extLst>
          </p:cNvPr>
          <p:cNvSpPr txBox="1"/>
          <p:nvPr/>
        </p:nvSpPr>
        <p:spPr>
          <a:xfrm>
            <a:off x="4571782" y="620688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48" name="Text Box 28">
            <a:extLst>
              <a:ext uri="{FF2B5EF4-FFF2-40B4-BE49-F238E27FC236}">
                <a16:creationId xmlns:a16="http://schemas.microsoft.com/office/drawing/2014/main" id="{233B2177-3981-9986-DC15-E9B805EBA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4720" y="5409350"/>
            <a:ext cx="3108543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00C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Ø"/>
              <a:defRPr sz="2400">
                <a:solidFill>
                  <a:srgbClr val="CC00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 dirty="0" err="1">
                <a:solidFill>
                  <a:srgbClr val="008000"/>
                </a:solidFill>
              </a:rPr>
              <a:t>Accumulated</a:t>
            </a:r>
            <a:r>
              <a:rPr lang="it-IT" altLang="it-IT" sz="1800" b="1" i="1" dirty="0">
                <a:solidFill>
                  <a:srgbClr val="008000"/>
                </a:solidFill>
              </a:rPr>
              <a:t> </a:t>
            </a:r>
            <a:r>
              <a:rPr lang="it-IT" altLang="it-IT" sz="1800" b="1" i="1" dirty="0" err="1">
                <a:solidFill>
                  <a:srgbClr val="008000"/>
                </a:solidFill>
              </a:rPr>
              <a:t>atomic</a:t>
            </a:r>
            <a:r>
              <a:rPr lang="it-IT" altLang="it-IT" sz="1800" b="1" i="1" dirty="0">
                <a:solidFill>
                  <a:srgbClr val="008000"/>
                </a:solidFill>
              </a:rPr>
              <a:t> </a:t>
            </a:r>
            <a:r>
              <a:rPr lang="it-IT" altLang="it-IT" sz="1800" b="1" i="1" dirty="0" err="1">
                <a:solidFill>
                  <a:srgbClr val="008000"/>
                </a:solidFill>
              </a:rPr>
              <a:t>beam</a:t>
            </a:r>
            <a:endParaRPr lang="it-IT" altLang="it-IT" sz="1800" b="1" i="1" dirty="0">
              <a:solidFill>
                <a:srgbClr val="008000"/>
              </a:solidFill>
            </a:endParaRP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1A82CB60-8886-1E5E-2718-8401400B5F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023026"/>
              </p:ext>
            </p:extLst>
          </p:nvPr>
        </p:nvGraphicFramePr>
        <p:xfrm>
          <a:off x="8732001" y="6112426"/>
          <a:ext cx="3470832" cy="461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1734700" imgH="15798800" progId="Equation.3">
                  <p:embed/>
                </p:oleObj>
              </mc:Choice>
              <mc:Fallback>
                <p:oleObj name="Equation" r:id="rId16" imgW="61734700" imgH="15798800" progId="Equation.3">
                  <p:embed/>
                  <p:pic>
                    <p:nvPicPr>
                      <p:cNvPr id="8" name="Object 5">
                        <a:extLst>
                          <a:ext uri="{FF2B5EF4-FFF2-40B4-BE49-F238E27FC236}">
                            <a16:creationId xmlns:a16="http://schemas.microsoft.com/office/drawing/2014/main" id="{1A82CB60-8886-1E5E-2718-8401400B5F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2001" y="6112426"/>
                        <a:ext cx="3470832" cy="4619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A27E1B-066F-9670-47F1-77E6A86B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</a:t>
            </a:fld>
            <a:endParaRPr lang="it-IT" alt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35A0D10-6B3C-EEEB-6567-8560C133973A}"/>
                  </a:ext>
                </a:extLst>
              </p:cNvPr>
              <p:cNvSpPr txBox="1"/>
              <p:nvPr/>
            </p:nvSpPr>
            <p:spPr>
              <a:xfrm>
                <a:off x="9533570" y="4451686"/>
                <a:ext cx="1388393" cy="8218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~600 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835A0D10-6B3C-EEEB-6567-8560C13397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3570" y="4451686"/>
                <a:ext cx="1388393" cy="821892"/>
              </a:xfrm>
              <a:prstGeom prst="rect">
                <a:avLst/>
              </a:prstGeom>
              <a:blipFill>
                <a:blip r:embed="rId18"/>
                <a:stretch>
                  <a:fillRect r="-901" b="-30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50412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60EF0483-877A-956E-6234-851A8398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752" y="4283652"/>
            <a:ext cx="5492928" cy="245771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804651-27BD-F8EA-5FF2-C81D43A1E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1703" y="636125"/>
            <a:ext cx="4118248" cy="2885405"/>
          </a:xfrm>
        </p:spPr>
        <p:txBody>
          <a:bodyPr/>
          <a:lstStyle/>
          <a:p>
            <a:r>
              <a:rPr lang="it-IT" sz="2800" dirty="0" err="1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Injecting</a:t>
            </a: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 |2&gt; and tuning the SFT 24 of </a:t>
            </a:r>
            <a:b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D4C387-ACCD-72D6-FE85-1D378528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70</a:t>
            </a:fld>
            <a:endParaRPr lang="it-IT" altLang="it-IT" dirty="0"/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F28AB3AA-3472-162E-275C-A206DD1EA920}"/>
              </a:ext>
            </a:extLst>
          </p:cNvPr>
          <p:cNvSpPr txBox="1">
            <a:spLocks/>
          </p:cNvSpPr>
          <p:nvPr/>
        </p:nvSpPr>
        <p:spPr bwMode="auto">
          <a:xfrm>
            <a:off x="767408" y="27652"/>
            <a:ext cx="11305256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3200" dirty="0">
                <a:solidFill>
                  <a:srgbClr val="FF0000"/>
                </a:solidFill>
                <a:highlight>
                  <a:srgbClr val="73FEFF"/>
                </a:highlight>
                <a:latin typeface="Lucida Calligraphy" panose="03010101010101010101" pitchFamily="66" charset="77"/>
              </a:rPr>
              <a:t>CHOPPED MODE </a:t>
            </a:r>
            <a:r>
              <a:rPr lang="it-IT" dirty="0"/>
              <a:t>ABS  |2&gt; - BRP SFT 24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0B4B041-50EB-7229-D93D-F36DB2CD966F}"/>
              </a:ext>
            </a:extLst>
          </p:cNvPr>
          <p:cNvSpPr txBox="1"/>
          <p:nvPr/>
        </p:nvSpPr>
        <p:spPr>
          <a:xfrm>
            <a:off x="3720465" y="4725144"/>
            <a:ext cx="1007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MFT 13 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CB2B85-97E0-88BF-E2DB-DD9044140FA6}"/>
              </a:ext>
            </a:extLst>
          </p:cNvPr>
          <p:cNvSpPr txBox="1"/>
          <p:nvPr/>
        </p:nvSpPr>
        <p:spPr>
          <a:xfrm>
            <a:off x="8327319" y="3548697"/>
            <a:ext cx="31470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/>
              <a:t>Sextupole</a:t>
            </a:r>
            <a:r>
              <a:rPr lang="it-IT" dirty="0"/>
              <a:t> </a:t>
            </a:r>
            <a:r>
              <a:rPr lang="it-IT" dirty="0" err="1"/>
              <a:t>Magnests</a:t>
            </a:r>
            <a:r>
              <a:rPr lang="it-IT" dirty="0"/>
              <a:t> </a:t>
            </a:r>
            <a:r>
              <a:rPr lang="it-IT" dirty="0" err="1"/>
              <a:t>defocus</a:t>
            </a:r>
            <a:endParaRPr lang="it-IT" dirty="0"/>
          </a:p>
          <a:p>
            <a:r>
              <a:rPr lang="it-IT" dirty="0"/>
              <a:t>|3&gt; and |4&gt; </a:t>
            </a:r>
            <a:r>
              <a:rPr lang="it-IT" dirty="0" err="1"/>
              <a:t>states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885664-2647-61F5-6B24-CFB2E33D9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9" y="599250"/>
            <a:ext cx="6818037" cy="51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421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0ED61F-1376-AF6E-2367-177921947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BRP SFT - </a:t>
            </a:r>
            <a:r>
              <a:rPr lang="it-IT" dirty="0" err="1"/>
              <a:t>Behavior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B615DD-54EF-7F22-0841-F53CFC1B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71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A07180E-4E0A-C2A6-DBF5-949C9FF93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606698"/>
            <a:ext cx="8208912" cy="60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367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09039C4-AC2C-6246-54C8-B4116EA88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5" y="-10429"/>
            <a:ext cx="7862664" cy="5558659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166D235-ED5A-0265-9F1A-67D51ECD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000" y="597942"/>
            <a:ext cx="3829119" cy="597716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6ED585-7042-12E6-3ACB-A12D248D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72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69749B5-296F-C7EA-ECE3-E71B61C0F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581314"/>
            <a:ext cx="7430616" cy="315427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CB785D7-0FDE-56AA-52ED-6B8D0A7C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238928" cy="562074"/>
          </a:xfrm>
        </p:spPr>
        <p:txBody>
          <a:bodyPr/>
          <a:lstStyle/>
          <a:p>
            <a:r>
              <a:rPr lang="it-IT" dirty="0"/>
              <a:t>SFT dual </a:t>
            </a:r>
            <a:r>
              <a:rPr lang="it-IT" dirty="0" err="1"/>
              <a:t>Cavity</a:t>
            </a:r>
            <a:r>
              <a:rPr lang="it-IT" dirty="0"/>
              <a:t> for H and  D </a:t>
            </a:r>
            <a:r>
              <a:rPr lang="it-IT" dirty="0" err="1"/>
              <a:t>cavity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106190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B3CCA-FDF8-8BCD-AA13-5A079F1B9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tuning to be </a:t>
            </a:r>
            <a:r>
              <a:rPr lang="it-IT" dirty="0" err="1"/>
              <a:t>performed</a:t>
            </a:r>
            <a:r>
              <a:rPr lang="it-IT" dirty="0"/>
              <a:t> for ABS and BRP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318EF2-E29D-4CA0-4007-0F85D186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73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3660F27-B049-5E6B-AB5F-749B11538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18" y="687815"/>
            <a:ext cx="2736304" cy="52647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061CF35-CFE2-FA4D-ABE5-5E4FCF034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277" y="687815"/>
            <a:ext cx="8546387" cy="4826094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60AEAB5-C441-799F-8FF8-49B2CFA2F2E6}"/>
              </a:ext>
            </a:extLst>
          </p:cNvPr>
          <p:cNvSpPr txBox="1">
            <a:spLocks/>
          </p:cNvSpPr>
          <p:nvPr/>
        </p:nvSpPr>
        <p:spPr bwMode="auto">
          <a:xfrm>
            <a:off x="655572" y="6011023"/>
            <a:ext cx="10972800" cy="562074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simplest</a:t>
            </a:r>
            <a:r>
              <a:rPr lang="it-IT" dirty="0"/>
              <a:t> for </a:t>
            </a:r>
            <a:r>
              <a:rPr lang="it-IT" dirty="0" err="1"/>
              <a:t>polarized</a:t>
            </a:r>
            <a:r>
              <a:rPr lang="it-IT" dirty="0"/>
              <a:t> H.</a:t>
            </a:r>
          </a:p>
        </p:txBody>
      </p:sp>
    </p:spTree>
    <p:extLst>
      <p:ext uri="{BB962C8B-B14F-4D97-AF65-F5344CB8AC3E}">
        <p14:creationId xmlns:p14="http://schemas.microsoft.com/office/powerpoint/2010/main" val="5639142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9C9CCE-910E-6AB0-601B-6AEF23082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562074"/>
          </a:xfrm>
        </p:spPr>
        <p:txBody>
          <a:bodyPr/>
          <a:lstStyle/>
          <a:p>
            <a:r>
              <a:rPr lang="it-IT" dirty="0"/>
              <a:t>BRP </a:t>
            </a:r>
            <a:r>
              <a:rPr lang="it-IT" dirty="0" err="1"/>
              <a:t>calibration</a:t>
            </a:r>
            <a:r>
              <a:rPr lang="it-IT" dirty="0"/>
              <a:t> </a:t>
            </a:r>
            <a:r>
              <a:rPr lang="it-IT" dirty="0" err="1"/>
              <a:t>requires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of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ED089A-9FE1-71C9-FB7F-21DC878A1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74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E8F983-4326-21AB-C90F-D46FA2F99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65" y="1223514"/>
            <a:ext cx="4686300" cy="5359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B15E066-FF33-F2B7-6438-86C29B48D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872" y="1627001"/>
            <a:ext cx="7022854" cy="259408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CD0121-24A3-C4DC-81AA-274223F5620A}"/>
              </a:ext>
            </a:extLst>
          </p:cNvPr>
          <p:cNvSpPr txBox="1"/>
          <p:nvPr/>
        </p:nvSpPr>
        <p:spPr>
          <a:xfrm>
            <a:off x="8184232" y="5014815"/>
            <a:ext cx="156324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it-IT" sz="2400" i="1" dirty="0" err="1">
                <a:latin typeface="Symbol" pitchFamily="2" charset="2"/>
                <a:cs typeface="Times New Roman" panose="02020603050405020304" pitchFamily="18" charset="0"/>
              </a:rPr>
              <a:t>S</a:t>
            </a:r>
            <a:r>
              <a:rPr lang="it-IT" sz="2400" i="1" dirty="0">
                <a:latin typeface="Symbol" pitchFamily="2" charset="2"/>
                <a:cs typeface="Times New Roman" panose="02020603050405020304" pitchFamily="18" charset="0"/>
              </a:rPr>
              <a:t> 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sz="2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it-IT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sz="24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sz="24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C6114D2-B002-85F1-A135-C961DE7DC12A}"/>
              </a:ext>
            </a:extLst>
          </p:cNvPr>
          <p:cNvSpPr txBox="1"/>
          <p:nvPr/>
        </p:nvSpPr>
        <p:spPr>
          <a:xfrm>
            <a:off x="5214469" y="4292904"/>
            <a:ext cx="66697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BRP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signals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 set of  linear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four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hyperfine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intensities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it-IT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4B7822-42A5-D6BD-5C07-B3C57FE1EFB4}"/>
              </a:ext>
            </a:extLst>
          </p:cNvPr>
          <p:cNvSpPr txBox="1"/>
          <p:nvPr/>
        </p:nvSpPr>
        <p:spPr>
          <a:xfrm>
            <a:off x="5114007" y="5476480"/>
            <a:ext cx="65331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it-IT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matrix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measurements,which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transition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efficiencies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transmission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probabilities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hyperfine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t-IT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D575A23-C62D-42C7-75BA-1C4C77FDA6E6}"/>
              </a:ext>
            </a:extLst>
          </p:cNvPr>
          <p:cNvSpPr txBox="1"/>
          <p:nvPr/>
        </p:nvSpPr>
        <p:spPr>
          <a:xfrm>
            <a:off x="264166" y="6093296"/>
            <a:ext cx="1196630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800" dirty="0"/>
              <a:t>C. </a:t>
            </a:r>
            <a:r>
              <a:rPr lang="it-IT" sz="1800" dirty="0" err="1"/>
              <a:t>Baumgarten</a:t>
            </a:r>
            <a:r>
              <a:rPr lang="it-IT" sz="1800" dirty="0"/>
              <a:t> et al.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atomic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nuclear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polarization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 the HERMES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gaseous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polarized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Hydrogen</a:t>
            </a:r>
            <a:r>
              <a:rPr lang="it-IT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deuterium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target </a:t>
            </a:r>
            <a:r>
              <a:rPr lang="it-IT" sz="1800" dirty="0"/>
              <a:t>NIMA </a:t>
            </a:r>
            <a:r>
              <a:rPr lang="it-IT" sz="1800" b="1" dirty="0"/>
              <a:t>482</a:t>
            </a:r>
            <a:r>
              <a:rPr lang="it-IT" sz="1800" dirty="0"/>
              <a:t> (2002) 606-618.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817744A7-9FC9-91BA-C97F-DA9A7B6295E0}"/>
              </a:ext>
            </a:extLst>
          </p:cNvPr>
          <p:cNvSpPr txBox="1">
            <a:spLocks/>
          </p:cNvSpPr>
          <p:nvPr/>
        </p:nvSpPr>
        <p:spPr bwMode="auto">
          <a:xfrm>
            <a:off x="1556792" y="679830"/>
            <a:ext cx="9723784" cy="1020978"/>
          </a:xfrm>
          <a:prstGeom prst="rect">
            <a:avLst/>
          </a:prstGeom>
          <a:solidFill>
            <a:srgbClr val="FFFD78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FF0000"/>
                </a:solidFill>
                <a:latin typeface="Lucida Calligraphy" panose="03010101010101010101" pitchFamily="66" charset="77"/>
                <a:ea typeface="ＭＳ Ｐゴシック" charset="0"/>
                <a:cs typeface="Lucida Calligraphy" panose="03010101010101010101" pitchFamily="66" charset="77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latin typeface="Calibri" pitchFamily="34" charset="0"/>
              </a:defRPr>
            </a:lvl9pPr>
          </a:lstStyle>
          <a:p>
            <a:r>
              <a:rPr lang="it-IT" sz="2400" dirty="0" err="1">
                <a:solidFill>
                  <a:srgbClr val="0432FF"/>
                </a:solidFill>
              </a:rPr>
              <a:t>efficiencies</a:t>
            </a:r>
            <a:r>
              <a:rPr lang="it-IT" sz="2400" dirty="0">
                <a:solidFill>
                  <a:srgbClr val="0432FF"/>
                </a:solidFill>
              </a:rPr>
              <a:t> and transmission </a:t>
            </a:r>
            <a:r>
              <a:rPr lang="it-IT" sz="2400" dirty="0" err="1">
                <a:solidFill>
                  <a:srgbClr val="0432FF"/>
                </a:solidFill>
              </a:rPr>
              <a:t>probabilities</a:t>
            </a:r>
            <a:r>
              <a:rPr lang="it-IT" sz="2400" dirty="0">
                <a:solidFill>
                  <a:srgbClr val="0432FF"/>
                </a:solidFill>
              </a:rPr>
              <a:t> </a:t>
            </a:r>
          </a:p>
          <a:p>
            <a:r>
              <a:rPr lang="it-IT" sz="2400" dirty="0">
                <a:solidFill>
                  <a:srgbClr val="0432FF"/>
                </a:solidFill>
              </a:rPr>
              <a:t>(11 </a:t>
            </a:r>
            <a:r>
              <a:rPr lang="it-IT" sz="2400" dirty="0" err="1">
                <a:solidFill>
                  <a:srgbClr val="0432FF"/>
                </a:solidFill>
              </a:rPr>
              <a:t>unknowns</a:t>
            </a:r>
            <a:r>
              <a:rPr lang="it-IT" sz="2400" dirty="0">
                <a:solidFill>
                  <a:srgbClr val="0432FF"/>
                </a:solidFill>
              </a:rPr>
              <a:t> for H, 40 for D))</a:t>
            </a:r>
          </a:p>
          <a:p>
            <a:endParaRPr lang="it-IT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3105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0EAAD-BF08-46AC-DF4F-951C87B1D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Polarization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injecting</a:t>
            </a:r>
            <a:r>
              <a:rPr lang="it-IT" dirty="0"/>
              <a:t> state </a:t>
            </a:r>
            <a:r>
              <a:rPr lang="it-IT" b="0" i="1" dirty="0"/>
              <a:t>\1&gt;.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A89D09-7ED8-85B3-E25C-991598612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75</a:t>
            </a:fld>
            <a:endParaRPr lang="it-IT" alt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F30812B-C785-A435-B030-3FA3D7D5E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607509"/>
            <a:ext cx="8208912" cy="60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570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B10DAB-46BD-7996-ED6B-601295925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443437">
            <a:off x="524768" y="2237011"/>
            <a:ext cx="10972800" cy="1898840"/>
          </a:xfrm>
        </p:spPr>
        <p:txBody>
          <a:bodyPr/>
          <a:lstStyle/>
          <a:p>
            <a:r>
              <a:rPr lang="it-IT" sz="4000" dirty="0"/>
              <a:t>The following slides are</a:t>
            </a:r>
            <a:br>
              <a:rPr lang="it-IT" sz="4000" dirty="0"/>
            </a:br>
            <a:r>
              <a:rPr lang="it-IT" sz="4000" dirty="0" err="1"/>
              <a:t>Spares</a:t>
            </a:r>
            <a:r>
              <a:rPr lang="it-IT" sz="4000" dirty="0"/>
              <a:t>, under </a:t>
            </a:r>
            <a:r>
              <a:rPr lang="it-IT" sz="4000" dirty="0" err="1"/>
              <a:t>construction</a:t>
            </a:r>
            <a:r>
              <a:rPr lang="it-IT" sz="4000" dirty="0"/>
              <a:t>, </a:t>
            </a:r>
            <a:br>
              <a:rPr lang="it-IT" sz="4000" dirty="0"/>
            </a:br>
            <a:r>
              <a:rPr lang="it-IT" sz="4000" dirty="0"/>
              <a:t>or </a:t>
            </a:r>
            <a:r>
              <a:rPr lang="it-IT" sz="4000" dirty="0" err="1"/>
              <a:t>still</a:t>
            </a:r>
            <a:r>
              <a:rPr lang="it-IT" sz="4000" dirty="0"/>
              <a:t> under brainstorming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37859E-50FA-5D82-37CB-F91BEE90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76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047353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5121A8-C9BC-6CB4-9C87-81A09149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BRP vacuum check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58EBE5-C12D-857B-A3FD-27D56764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77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717843-AE05-A930-7FE0-5A81ABE71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592" y="712273"/>
            <a:ext cx="7772400" cy="592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419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7D965C-8E8A-220B-1AF8-B6CD90C1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Measurements</a:t>
            </a:r>
            <a:r>
              <a:rPr lang="it-IT" dirty="0"/>
              <a:t> of the Cell </a:t>
            </a:r>
            <a:r>
              <a:rPr lang="it-IT" dirty="0" err="1"/>
              <a:t>Conductance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FA30DEF-ACDA-BD2E-5071-670C6F54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78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ECF00F5-9EEB-02DB-C80F-70EC0C13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493543"/>
            <a:ext cx="8278688" cy="60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566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17C28-062D-E249-2F77-E1254292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Ionization</a:t>
            </a:r>
            <a:r>
              <a:rPr lang="it-IT" dirty="0"/>
              <a:t> cross </a:t>
            </a:r>
            <a:r>
              <a:rPr lang="it-IT" dirty="0" err="1"/>
              <a:t>section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D8330E-2B23-631F-3B14-9814B158D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79</a:t>
            </a:fld>
            <a:endParaRPr lang="it-IT" altLang="it-IT" dirty="0"/>
          </a:p>
        </p:txBody>
      </p:sp>
      <p:pic>
        <p:nvPicPr>
          <p:cNvPr id="5" name="Picture 3" descr="Table8-1">
            <a:extLst>
              <a:ext uri="{FF2B5EF4-FFF2-40B4-BE49-F238E27FC236}">
                <a16:creationId xmlns:a16="http://schemas.microsoft.com/office/drawing/2014/main" id="{9D0FDA36-A4BF-CEC7-F0F5-1338D26B6B5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908720"/>
            <a:ext cx="3132138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D70C9DB-537C-94D0-A6BB-C747090A9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66" y="1412776"/>
            <a:ext cx="532923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F383FA3-55E4-7DCC-1CE0-4CE919B0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1" y="274638"/>
            <a:ext cx="9302751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82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B8FC3B-80FD-30E3-608A-EA59FA61C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</a:t>
            </a:r>
            <a:r>
              <a:rPr lang="it-IT" dirty="0" err="1"/>
              <a:t>macroscopic</a:t>
            </a:r>
            <a:r>
              <a:rPr lang="it-IT" dirty="0"/>
              <a:t> to </a:t>
            </a:r>
            <a:r>
              <a:rPr lang="it-IT" dirty="0" err="1"/>
              <a:t>microscopic</a:t>
            </a:r>
            <a:r>
              <a:rPr lang="it-IT" dirty="0"/>
              <a:t> </a:t>
            </a:r>
            <a:r>
              <a:rPr lang="it-IT" dirty="0" err="1"/>
              <a:t>quantities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4DC74EC-5D81-4E39-8C84-C4A3182D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8</a:t>
            </a:fld>
            <a:endParaRPr lang="it-IT" altLang="it-IT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81244D44-2501-E3CD-C003-9C31E982F4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659167"/>
              </p:ext>
            </p:extLst>
          </p:nvPr>
        </p:nvGraphicFramePr>
        <p:xfrm>
          <a:off x="3935760" y="656463"/>
          <a:ext cx="4983163" cy="83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93900" imgH="495300" progId="Equation.3">
                  <p:embed/>
                </p:oleObj>
              </mc:Choice>
              <mc:Fallback>
                <p:oleObj name="Equation" r:id="rId2" imgW="1993900" imgH="495300" progId="Equation.3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81244D44-2501-E3CD-C003-9C31E982F4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760" y="656463"/>
                        <a:ext cx="4983163" cy="8366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495E832A-2382-C086-5215-6A4A16F24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800437"/>
            <a:ext cx="3121367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Times New Roman" pitchFamily="18" charset="0"/>
              </a:rPr>
              <a:t>Throughput </a:t>
            </a:r>
            <a:r>
              <a:rPr lang="en-US" sz="3200" i="1" dirty="0">
                <a:solidFill>
                  <a:srgbClr val="33CC33"/>
                </a:solidFill>
                <a:ea typeface="+mn-ea"/>
                <a:cs typeface="Times New Roman" pitchFamily="18" charset="0"/>
              </a:rPr>
              <a:t>Q</a:t>
            </a:r>
            <a:r>
              <a:rPr lang="en-US" sz="3200" b="1" i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mercialScript BT" pitchFamily="66" charset="0"/>
                <a:ea typeface="+mn-ea"/>
              </a:rPr>
              <a:t>: </a:t>
            </a:r>
            <a:endParaRPr lang="en-GB" sz="3200" b="1" i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mercialScript BT" pitchFamily="66" charset="0"/>
              <a:ea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2">
                <a:extLst>
                  <a:ext uri="{FF2B5EF4-FFF2-40B4-BE49-F238E27FC236}">
                    <a16:creationId xmlns:a16="http://schemas.microsoft.com/office/drawing/2014/main" id="{6014BCD5-1547-1C95-8558-287F92A2AD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9336" y="1507623"/>
                <a:ext cx="11787100" cy="347042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it-IT" sz="2800" dirty="0">
                    <a:highlight>
                      <a:srgbClr val="FFFF00"/>
                    </a:highlight>
                  </a:rPr>
                  <a:t>Stationary </a:t>
                </a:r>
                <a:r>
                  <a:rPr lang="it-IT" sz="2800" dirty="0" err="1">
                    <a:highlight>
                      <a:srgbClr val="FFFF00"/>
                    </a:highlight>
                  </a:rPr>
                  <a:t>condition</a:t>
                </a:r>
                <a:r>
                  <a:rPr lang="it-IT" sz="2800" dirty="0">
                    <a:highlight>
                      <a:srgbClr val="FFFF00"/>
                    </a:highlight>
                  </a:rPr>
                  <a:t> </a:t>
                </a:r>
                <a:r>
                  <a:rPr lang="it-IT" sz="2800" i="1" dirty="0" err="1"/>
                  <a:t>p</a:t>
                </a:r>
                <a:r>
                  <a:rPr lang="it-IT" sz="2800" dirty="0"/>
                  <a:t> cost:   </a:t>
                </a:r>
                <a14:m>
                  <m:oMath xmlns:m="http://schemas.openxmlformats.org/officeDocument/2006/math"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it-IT" sz="280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800" i="1" dirty="0">
                        <a:latin typeface="Cambria Math" panose="02040503050406030204" pitchFamily="18" charset="0"/>
                      </a:rPr>
                      <m:t>𝑝</m:t>
                    </m:r>
                    <m:f>
                      <m:f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</m:oMath>
                </a14:m>
                <a:r>
                  <a:rPr lang="it-IT" sz="2800" dirty="0"/>
                  <a:t>=</a:t>
                </a:r>
                <a:r>
                  <a:rPr lang="it-IT" sz="2800" i="1" dirty="0" err="1"/>
                  <a:t>p</a:t>
                </a:r>
                <a:r>
                  <a:rPr lang="it-IT" sz="2800" i="1" dirty="0"/>
                  <a:t> </a:t>
                </a:r>
                <a:r>
                  <a:rPr lang="it-IT" sz="2800" i="1" dirty="0" err="1"/>
                  <a:t>S</a:t>
                </a:r>
                <a:r>
                  <a:rPr lang="it-IT" sz="2800" i="1" dirty="0"/>
                  <a:t>    </a:t>
                </a:r>
                <a:r>
                  <a:rPr lang="it-IT" sz="2800" dirty="0"/>
                  <a:t>(1)</a:t>
                </a:r>
                <a:endParaRPr lang="it-IT" sz="2800" i="1" dirty="0"/>
              </a:p>
              <a:p>
                <a:pPr marL="0" indent="0">
                  <a:buNone/>
                </a:pPr>
                <a:r>
                  <a:rPr lang="it-IT" sz="2800" i="1" dirty="0"/>
                  <a:t>				Q</a:t>
                </a:r>
                <a:r>
                  <a:rPr lang="it-IT" sz="2800" baseline="-25000" dirty="0"/>
                  <a:t>12</a:t>
                </a:r>
                <a:r>
                  <a:rPr lang="it-IT" sz="2800" i="1" dirty="0"/>
                  <a:t>=</a:t>
                </a:r>
                <a:r>
                  <a:rPr lang="it-IT" sz="2800" dirty="0">
                    <a:latin typeface="Symbol" pitchFamily="2" charset="2"/>
                  </a:rPr>
                  <a:t>(</a:t>
                </a:r>
                <a:r>
                  <a:rPr lang="it-IT" sz="2800" i="1" dirty="0"/>
                  <a:t>p</a:t>
                </a:r>
                <a:r>
                  <a:rPr lang="it-IT" sz="2800" baseline="-25000" dirty="0"/>
                  <a:t>1</a:t>
                </a:r>
                <a:r>
                  <a:rPr lang="it-IT" sz="2800" dirty="0"/>
                  <a:t> – </a:t>
                </a:r>
                <a:r>
                  <a:rPr lang="it-IT" sz="2800" i="1" dirty="0"/>
                  <a:t>p</a:t>
                </a:r>
                <a:r>
                  <a:rPr lang="it-IT" sz="2800" i="1" baseline="-25000" dirty="0"/>
                  <a:t>2</a:t>
                </a:r>
                <a:r>
                  <a:rPr lang="it-IT" sz="2800" dirty="0"/>
                  <a:t>) </a:t>
                </a:r>
                <a:r>
                  <a:rPr lang="it-IT" sz="2800" i="1" dirty="0"/>
                  <a:t>C    </a:t>
                </a:r>
                <a:r>
                  <a:rPr lang="it-IT" sz="2800" dirty="0"/>
                  <a:t>(2)</a:t>
                </a:r>
              </a:p>
              <a:p>
                <a:pPr marL="0" indent="0" algn="ctr">
                  <a:buNone/>
                </a:pPr>
                <a:r>
                  <a:rPr lang="it-IT" sz="2800" b="0" dirty="0">
                    <a:solidFill>
                      <a:srgbClr val="FF0000"/>
                    </a:solidFill>
                  </a:rPr>
                  <a:t>(1) Macro</a:t>
                </a:r>
                <a:r>
                  <a:rPr lang="it-IT" sz="2800" b="0" dirty="0"/>
                  <a:t> </a:t>
                </a:r>
                <a14:m>
                  <m:oMath xmlns:m="http://schemas.openxmlformats.org/officeDocument/2006/math"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𝑁𝑘𝑇</m:t>
                        </m:r>
                      </m:e>
                    </m:d>
                    <m:limUpp>
                      <m:limUpp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groupChr>
                          <m:groupChrPr>
                            <m:chr m:val="⏞"/>
                            <m:pos m:val="top"/>
                            <m:vertJc m:val="bot"/>
                            <m:ctrlPr>
                              <a:rPr lang="it-IT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brk/>
                              </m:rPr>
                              <a:rPr lang="it-IT" sz="2800" b="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groupChr>
                      </m:e>
                      <m:lim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cost</m:t>
                        </m:r>
                      </m:lim>
                    </m:limUpp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𝑘𝑇</m:t>
                    </m:r>
                    <m:f>
                      <m:f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𝑛𝑘𝑇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800" dirty="0"/>
                  <a:t>; </a:t>
                </a:r>
                <a:r>
                  <a:rPr lang="it-IT" sz="2800" dirty="0">
                    <a:solidFill>
                      <a:srgbClr val="0432FF"/>
                    </a:solidFill>
                  </a:rPr>
                  <a:t>micro</a:t>
                </a:r>
                <a14:m>
                  <m:oMath xmlns:m="http://schemas.openxmlformats.org/officeDocument/2006/math">
                    <m:r>
                      <a:rPr lang="it-IT" sz="280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it-IT" sz="2800" dirty="0">
                            <a:solidFill>
                              <a:srgbClr val="FF0000"/>
                            </a:solidFill>
                          </a:rPr>
                          <m:t>Macro</m:t>
                        </m:r>
                      </m:num>
                      <m:den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𝑘𝑇</m:t>
                        </m:r>
                      </m:den>
                    </m:f>
                    <m:r>
                      <m:rPr>
                        <m:nor/>
                      </m:rPr>
                      <a:rPr lang="it-IT" sz="2800" b="0" i="0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it-IT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it-IT" sz="2800" dirty="0"/>
                  <a:t>=</a:t>
                </a:r>
                <a:r>
                  <a:rPr lang="it-IT" sz="2800" i="1" dirty="0" err="1"/>
                  <a:t>n</a:t>
                </a:r>
                <a:r>
                  <a:rPr lang="it-IT" sz="2800" i="1" dirty="0"/>
                  <a:t> </a:t>
                </a:r>
                <a:r>
                  <a:rPr lang="it-IT" sz="2800" i="1" dirty="0" err="1"/>
                  <a:t>S</a:t>
                </a:r>
                <a:endParaRPr lang="it-IT" sz="2800" dirty="0"/>
              </a:p>
              <a:p>
                <a:pPr marL="0" indent="0" algn="ctr">
                  <a:buNone/>
                </a:pPr>
                <a:endParaRPr lang="it-IT" sz="2800" b="0" dirty="0">
                  <a:solidFill>
                    <a:srgbClr val="FF0000"/>
                  </a:solidFill>
                </a:endParaRPr>
              </a:p>
              <a:p>
                <a:pPr marL="0" indent="0" algn="ctr">
                  <a:buNone/>
                </a:pPr>
                <a:r>
                  <a:rPr lang="it-IT" sz="2800" b="0" dirty="0">
                    <a:solidFill>
                      <a:srgbClr val="FF0000"/>
                    </a:solidFill>
                  </a:rPr>
                  <a:t>(2) Macro</a:t>
                </a:r>
                <a:r>
                  <a:rPr lang="it-IT" sz="2800" b="0" dirty="0"/>
                  <a:t> </a:t>
                </a:r>
                <a14:m>
                  <m:oMath xmlns:m="http://schemas.openxmlformats.org/officeDocument/2006/math"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𝑘𝑇</m:t>
                    </m:r>
                    <m:f>
                      <m:f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it-IT" sz="2800" i="1" dirty="0"/>
                  <a:t>=</a:t>
                </a:r>
                <a:r>
                  <a:rPr lang="it-IT" sz="2800" dirty="0"/>
                  <a:t>(</a:t>
                </a:r>
                <a:r>
                  <a:rPr lang="it-IT" sz="2800" i="1" dirty="0"/>
                  <a:t>n</a:t>
                </a:r>
                <a:r>
                  <a:rPr lang="it-IT" sz="2800" baseline="-25000" dirty="0"/>
                  <a:t>1</a:t>
                </a:r>
                <a:r>
                  <a:rPr lang="it-IT" sz="2800" i="1" dirty="0"/>
                  <a:t>kT – n</a:t>
                </a:r>
                <a:r>
                  <a:rPr lang="it-IT" sz="2800" baseline="-25000" dirty="0"/>
                  <a:t>2</a:t>
                </a:r>
                <a:r>
                  <a:rPr lang="it-IT" sz="2800" i="1" dirty="0"/>
                  <a:t>kT</a:t>
                </a:r>
                <a:r>
                  <a:rPr lang="it-IT" sz="2800" dirty="0"/>
                  <a:t>)</a:t>
                </a:r>
                <a:r>
                  <a:rPr lang="it-IT" sz="2800" i="1" dirty="0"/>
                  <a:t>C; </a:t>
                </a:r>
                <a:r>
                  <a:rPr lang="it-IT" sz="2800" dirty="0">
                    <a:solidFill>
                      <a:srgbClr val="0432FF"/>
                    </a:solidFill>
                  </a:rPr>
                  <a:t>micro</a:t>
                </a:r>
                <a:r>
                  <a:rPr lang="it-IT" sz="2800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it-IT" sz="2800" i="1" dirty="0"/>
                  <a:t>=</a:t>
                </a:r>
                <a:r>
                  <a:rPr lang="it-IT" sz="2800" dirty="0"/>
                  <a:t>(</a:t>
                </a:r>
                <a:r>
                  <a:rPr lang="it-IT" sz="2800" i="1" dirty="0"/>
                  <a:t>n</a:t>
                </a:r>
                <a:r>
                  <a:rPr lang="it-IT" sz="2800" baseline="-25000" dirty="0"/>
                  <a:t>1</a:t>
                </a:r>
                <a:r>
                  <a:rPr lang="it-IT" sz="2800" i="1" dirty="0"/>
                  <a:t> – n</a:t>
                </a:r>
                <a:r>
                  <a:rPr lang="it-IT" sz="2800" baseline="-25000" dirty="0"/>
                  <a:t>2</a:t>
                </a:r>
                <a:r>
                  <a:rPr lang="it-IT" sz="2800" dirty="0"/>
                  <a:t>) </a:t>
                </a:r>
                <a:r>
                  <a:rPr lang="it-IT" sz="2800" i="1" dirty="0"/>
                  <a:t>C</a:t>
                </a:r>
              </a:p>
              <a:p>
                <a:pPr marL="0" indent="0" algn="ctr">
                  <a:buNone/>
                </a:pPr>
                <a:endParaRPr lang="it-IT" sz="2800" dirty="0"/>
              </a:p>
            </p:txBody>
          </p:sp>
        </mc:Choice>
        <mc:Fallback xmlns="">
          <p:sp>
            <p:nvSpPr>
              <p:cNvPr id="6" name="Segnaposto contenuto 2">
                <a:extLst>
                  <a:ext uri="{FF2B5EF4-FFF2-40B4-BE49-F238E27FC236}">
                    <a16:creationId xmlns:a16="http://schemas.microsoft.com/office/drawing/2014/main" id="{6014BCD5-1547-1C95-8558-287F92A2AD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9336" y="1507623"/>
                <a:ext cx="11787100" cy="3470420"/>
              </a:xfrm>
              <a:blipFill>
                <a:blip r:embed="rId4"/>
                <a:stretch>
                  <a:fillRect l="-1076" r="-861" b="-10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709CFA-24E5-26A9-179E-544D5B50B5EF}"/>
              </a:ext>
            </a:extLst>
          </p:cNvPr>
          <p:cNvSpPr txBox="1"/>
          <p:nvPr/>
        </p:nvSpPr>
        <p:spPr>
          <a:xfrm>
            <a:off x="9192344" y="790664"/>
            <a:ext cx="167706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800" dirty="0"/>
              <a:t>mbar l s</a:t>
            </a:r>
            <a:r>
              <a:rPr lang="it-IT" sz="2800" baseline="30000" dirty="0"/>
              <a:t>-1</a:t>
            </a:r>
            <a:endParaRPr lang="it-IT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egnaposto contenuto 2">
                <a:extLst>
                  <a:ext uri="{FF2B5EF4-FFF2-40B4-BE49-F238E27FC236}">
                    <a16:creationId xmlns:a16="http://schemas.microsoft.com/office/drawing/2014/main" id="{70EDBB64-6179-B67D-4E8E-2EEBABE0B8D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5117533"/>
                <a:ext cx="11296836" cy="1635844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600" kern="1200">
                    <a:solidFill>
                      <a:srgbClr val="00B050"/>
                    </a:solidFill>
                    <a:latin typeface="Times New Roman" pitchFamily="18" charset="0"/>
                    <a:ea typeface="ＭＳ Ｐゴシック" charset="0"/>
                    <a:cs typeface="Times New Roman" pitchFamily="18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3200" kern="1200">
                    <a:solidFill>
                      <a:srgbClr val="00206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C00000"/>
                    </a:solidFill>
                    <a:latin typeface="Times New Roman" pitchFamily="18" charset="0"/>
                    <a:ea typeface="Times New Roman" charset="0"/>
                    <a:cs typeface="Times New Roman" pitchFamily="18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rgbClr val="00B0F0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charset="0"/>
                    <a:cs typeface="Times New Roman" panose="02020603050405020304" pitchFamily="18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2800" dirty="0">
                    <a:highlight>
                      <a:srgbClr val="FFFF00"/>
                    </a:highlight>
                  </a:rPr>
                  <a:t>Transitory </a:t>
                </a:r>
                <a:r>
                  <a:rPr lang="it-IT" sz="2800" dirty="0"/>
                  <a:t>cost </a:t>
                </a:r>
                <a:r>
                  <a:rPr lang="it-IT" sz="2800" i="1" dirty="0"/>
                  <a:t>V</a:t>
                </a:r>
                <a:r>
                  <a:rPr lang="it-IT" sz="2800" dirty="0"/>
                  <a:t> (vessel)   </a:t>
                </a:r>
                <a14:m>
                  <m:oMath xmlns:m="http://schemas.openxmlformats.org/officeDocument/2006/math"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it-IT" sz="280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dirty="0" smtClean="0">
                            <a:latin typeface="Cambria Math" panose="02040503050406030204" pitchFamily="18" charset="0"/>
                          </a:rPr>
                          <m:t>𝑝𝑉</m:t>
                        </m:r>
                      </m:e>
                    </m:d>
                    <m:limUpp>
                      <m:limUppPr>
                        <m:ctrlPr>
                          <a:rPr lang="it-IT" sz="2800" i="1" dirty="0" smtClean="0">
                            <a:latin typeface="Cambria Math" panose="02040503050406030204" pitchFamily="18" charset="0"/>
                          </a:rPr>
                        </m:ctrlPr>
                      </m:limUppPr>
                      <m:e>
                        <m:groupChr>
                          <m:groupChrPr>
                            <m:chr m:val="⏞"/>
                            <m:pos m:val="top"/>
                            <m:vertJc m:val="bot"/>
                            <m:ctrlPr>
                              <a:rPr lang="it-IT" sz="2800" i="1" dirty="0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brk/>
                              </m:rPr>
                              <a:rPr lang="it-IT" sz="2800" b="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</m:groupChr>
                      </m:e>
                      <m:lim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it-IT" sz="2800" b="0" i="0" dirty="0" smtClean="0">
                            <a:latin typeface="Cambria Math" panose="02040503050406030204" pitchFamily="18" charset="0"/>
                          </a:rPr>
                          <m:t>cost</m:t>
                        </m:r>
                      </m:lim>
                    </m:limUpp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𝑉</m:t>
                    </m:r>
                    <m:f>
                      <m:f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sz="2800" b="0" i="0" dirty="0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 b="0" i="0" dirty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 b="0" i="0" dirty="0" smtClean="0">
                        <a:latin typeface="Cambria Math" panose="02040503050406030204" pitchFamily="18" charset="0"/>
                      </a:rPr>
                      <m:t>vessel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it-IT" sz="2800" b="0" i="0" dirty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 b="0" i="0" dirty="0" smtClean="0">
                        <a:latin typeface="Cambria Math" panose="02040503050406030204" pitchFamily="18" charset="0"/>
                      </a:rPr>
                      <m:t>pressure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 b="0" i="0" dirty="0" smtClean="0">
                        <a:latin typeface="Cambria Math" panose="02040503050406030204" pitchFamily="18" charset="0"/>
                      </a:rPr>
                      <m:t>decreases</m:t>
                    </m:r>
                    <m:r>
                      <a:rPr lang="it-IT" sz="28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800" i="1" dirty="0"/>
                  <a:t>Q =- V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dirty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it-IT" sz="2800" dirty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a:rPr lang="it-IT" sz="2800" i="1" dirty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d>
                      <m:dPr>
                        <m:ctrlPr>
                          <a:rPr lang="it-IT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it-IT" sz="2800" i="1" dirty="0"/>
                  <a:t> = </a:t>
                </a:r>
                <a:r>
                  <a:rPr lang="it-IT" sz="2800" i="1" dirty="0" err="1"/>
                  <a:t>pS</a:t>
                </a:r>
                <a:r>
                  <a:rPr lang="it-IT" sz="2800" i="1" dirty="0"/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it-IT" sz="2800" i="1" dirty="0"/>
                  <a:t>			</a:t>
                </a:r>
              </a:p>
            </p:txBody>
          </p:sp>
        </mc:Choice>
        <mc:Fallback xmlns="">
          <p:sp>
            <p:nvSpPr>
              <p:cNvPr id="13" name="Segnaposto contenuto 2">
                <a:extLst>
                  <a:ext uri="{FF2B5EF4-FFF2-40B4-BE49-F238E27FC236}">
                    <a16:creationId xmlns:a16="http://schemas.microsoft.com/office/drawing/2014/main" id="{70EDBB64-6179-B67D-4E8E-2EEBABE0B8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5117533"/>
                <a:ext cx="11296836" cy="1635844"/>
              </a:xfrm>
              <a:prstGeom prst="rect">
                <a:avLst/>
              </a:prstGeom>
              <a:blipFill>
                <a:blip r:embed="rId5"/>
                <a:stretch>
                  <a:fillRect l="-12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6767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D0AD3-4F8D-4C1B-7C5C-BFAA928F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Relative </a:t>
            </a:r>
            <a:r>
              <a:rPr lang="it-IT" dirty="0" err="1"/>
              <a:t>Ionization</a:t>
            </a:r>
            <a:r>
              <a:rPr lang="it-IT" dirty="0"/>
              <a:t> </a:t>
            </a:r>
            <a:r>
              <a:rPr lang="it-IT" dirty="0" err="1"/>
              <a:t>Probability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88948B9-D82C-1512-E0B9-9B065E78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80</a:t>
            </a:fld>
            <a:endParaRPr lang="it-IT" altLang="it-IT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7BD201C-F53A-5C35-D4C2-11D361AA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651273"/>
            <a:ext cx="8389853" cy="61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4482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D0B0DF-BC79-61FB-26A4-AA9277F8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3744" y="44623"/>
            <a:ext cx="3618656" cy="1269467"/>
          </a:xfrm>
        </p:spPr>
        <p:txBody>
          <a:bodyPr/>
          <a:lstStyle/>
          <a:p>
            <a:r>
              <a:rPr lang="it-IT" dirty="0"/>
              <a:t>SEM</a:t>
            </a:r>
            <a:br>
              <a:rPr lang="it-IT" dirty="0"/>
            </a:br>
            <a:r>
              <a:rPr lang="it-IT" dirty="0"/>
              <a:t>or CEM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9655D37-D8E0-71CC-92B6-8221D46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81</a:t>
            </a:fld>
            <a:endParaRPr lang="it-IT" alt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E950229-C515-12CA-FA74-1AAFA97B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44623"/>
            <a:ext cx="7772400" cy="5515309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7E644F88-E9C1-C398-8BC0-D64E196CE6A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700808"/>
            <a:ext cx="407639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FD9619-0496-7443-A631-752550A8E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3692488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D2CB1C-F172-D34B-4DB3-03DED9ED9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624971"/>
            <a:ext cx="29464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62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>
            <a:extLst>
              <a:ext uri="{FF2B5EF4-FFF2-40B4-BE49-F238E27FC236}">
                <a16:creationId xmlns:a16="http://schemas.microsoft.com/office/drawing/2014/main" id="{8F28187F-EC98-E567-7EDE-D8A60FCD62CD}"/>
              </a:ext>
            </a:extLst>
          </p:cNvPr>
          <p:cNvSpPr/>
          <p:nvPr/>
        </p:nvSpPr>
        <p:spPr>
          <a:xfrm>
            <a:off x="4379370" y="734310"/>
            <a:ext cx="3839294" cy="18552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A5FBBE3-0ADE-2D8C-17A6-7DB6F6B92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Microscopy</a:t>
            </a:r>
            <a:r>
              <a:rPr lang="it-IT" dirty="0"/>
              <a:t> </a:t>
            </a:r>
            <a:r>
              <a:rPr lang="it-IT" dirty="0" err="1"/>
              <a:t>derivation</a:t>
            </a:r>
            <a:r>
              <a:rPr lang="it-IT" dirty="0"/>
              <a:t> of Master </a:t>
            </a:r>
            <a:r>
              <a:rPr lang="it-IT" dirty="0" err="1"/>
              <a:t>equations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55C07FA-3BDE-EF98-5295-737929C7B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6196-879A-5F43-935D-EC0CC8C816F2}" type="slidenum">
              <a:rPr lang="it-IT" altLang="it-IT" smtClean="0"/>
              <a:pPr/>
              <a:t>9</a:t>
            </a:fld>
            <a:endParaRPr lang="it-IT" altLang="it-IT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1F8D37-FDA8-10EE-D368-D38D06DF21C1}"/>
              </a:ext>
            </a:extLst>
          </p:cNvPr>
          <p:cNvGrpSpPr>
            <a:grpSpLocks/>
          </p:cNvGrpSpPr>
          <p:nvPr/>
        </p:nvGrpSpPr>
        <p:grpSpPr bwMode="auto">
          <a:xfrm>
            <a:off x="4703579" y="1171778"/>
            <a:ext cx="3190875" cy="1296942"/>
            <a:chOff x="675" y="385"/>
            <a:chExt cx="1855" cy="1089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7A57661-2B38-6673-47CC-FA84A7C4EF3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" y="589"/>
              <a:ext cx="1731" cy="182"/>
            </a:xfrm>
            <a:custGeom>
              <a:avLst/>
              <a:gdLst>
                <a:gd name="T0" fmla="*/ 0 w 1731"/>
                <a:gd name="T1" fmla="*/ 159 h 182"/>
                <a:gd name="T2" fmla="*/ 635 w 1731"/>
                <a:gd name="T3" fmla="*/ 159 h 182"/>
                <a:gd name="T4" fmla="*/ 862 w 1731"/>
                <a:gd name="T5" fmla="*/ 23 h 182"/>
                <a:gd name="T6" fmla="*/ 1587 w 1731"/>
                <a:gd name="T7" fmla="*/ 23 h 182"/>
                <a:gd name="T8" fmla="*/ 1724 w 1731"/>
                <a:gd name="T9" fmla="*/ 23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1"/>
                <a:gd name="T16" fmla="*/ 0 h 182"/>
                <a:gd name="T17" fmla="*/ 1731 w 1731"/>
                <a:gd name="T18" fmla="*/ 182 h 1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1" h="182">
                  <a:moveTo>
                    <a:pt x="0" y="159"/>
                  </a:moveTo>
                  <a:cubicBezTo>
                    <a:pt x="245" y="170"/>
                    <a:pt x="491" y="182"/>
                    <a:pt x="635" y="159"/>
                  </a:cubicBezTo>
                  <a:cubicBezTo>
                    <a:pt x="779" y="136"/>
                    <a:pt x="703" y="46"/>
                    <a:pt x="862" y="23"/>
                  </a:cubicBezTo>
                  <a:cubicBezTo>
                    <a:pt x="1021" y="0"/>
                    <a:pt x="1443" y="23"/>
                    <a:pt x="1587" y="23"/>
                  </a:cubicBezTo>
                  <a:cubicBezTo>
                    <a:pt x="1731" y="23"/>
                    <a:pt x="1701" y="23"/>
                    <a:pt x="1724" y="23"/>
                  </a:cubicBezTo>
                </a:path>
              </a:pathLst>
            </a:custGeom>
            <a:grp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A459E20-8643-5882-0E79-99D86A1DE50E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799" y="1065"/>
              <a:ext cx="1731" cy="182"/>
            </a:xfrm>
            <a:custGeom>
              <a:avLst/>
              <a:gdLst>
                <a:gd name="T0" fmla="*/ 0 w 1731"/>
                <a:gd name="T1" fmla="*/ 159 h 182"/>
                <a:gd name="T2" fmla="*/ 635 w 1731"/>
                <a:gd name="T3" fmla="*/ 159 h 182"/>
                <a:gd name="T4" fmla="*/ 862 w 1731"/>
                <a:gd name="T5" fmla="*/ 23 h 182"/>
                <a:gd name="T6" fmla="*/ 1587 w 1731"/>
                <a:gd name="T7" fmla="*/ 23 h 182"/>
                <a:gd name="T8" fmla="*/ 1724 w 1731"/>
                <a:gd name="T9" fmla="*/ 23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31"/>
                <a:gd name="T16" fmla="*/ 0 h 182"/>
                <a:gd name="T17" fmla="*/ 1731 w 1731"/>
                <a:gd name="T18" fmla="*/ 182 h 18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31" h="182">
                  <a:moveTo>
                    <a:pt x="0" y="159"/>
                  </a:moveTo>
                  <a:cubicBezTo>
                    <a:pt x="245" y="170"/>
                    <a:pt x="491" y="182"/>
                    <a:pt x="635" y="159"/>
                  </a:cubicBezTo>
                  <a:cubicBezTo>
                    <a:pt x="779" y="136"/>
                    <a:pt x="703" y="46"/>
                    <a:pt x="862" y="23"/>
                  </a:cubicBezTo>
                  <a:cubicBezTo>
                    <a:pt x="1021" y="0"/>
                    <a:pt x="1443" y="23"/>
                    <a:pt x="1587" y="23"/>
                  </a:cubicBezTo>
                  <a:cubicBezTo>
                    <a:pt x="1731" y="23"/>
                    <a:pt x="1701" y="23"/>
                    <a:pt x="1724" y="23"/>
                  </a:cubicBezTo>
                </a:path>
              </a:pathLst>
            </a:custGeom>
            <a:grp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557954DC-D1D4-2E3F-BD55-DC71DD59DC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431"/>
              <a:ext cx="0" cy="1043"/>
            </a:xfrm>
            <a:prstGeom prst="line">
              <a:avLst/>
            </a:prstGeom>
            <a:grp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3F0F0ADB-EA28-391B-F364-2616872DD6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24" y="385"/>
              <a:ext cx="0" cy="1043"/>
            </a:xfrm>
            <a:prstGeom prst="line">
              <a:avLst/>
            </a:prstGeom>
            <a:grpFill/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C096BB16-8DAE-3FCC-933E-FB3293C1D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" y="666"/>
              <a:ext cx="331" cy="439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itchFamily="2" charset="2"/>
                <a:buChar char="Ø"/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v"/>
                <a:defRPr sz="2800">
                  <a:solidFill>
                    <a:srgbClr val="008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ü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800" i="1" dirty="0">
                  <a:solidFill>
                    <a:schemeClr val="tx1"/>
                  </a:solidFill>
                </a:rPr>
                <a:t>A</a:t>
              </a:r>
              <a:r>
                <a:rPr lang="en-US" altLang="it-IT" sz="2800" baseline="-25000" dirty="0">
                  <a:solidFill>
                    <a:schemeClr val="tx1"/>
                  </a:solidFill>
                </a:rPr>
                <a:t>1</a:t>
              </a:r>
              <a:endParaRPr lang="it-IT" altLang="it-IT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028204DC-42C2-D505-797D-203E6C7F6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7" y="666"/>
              <a:ext cx="331" cy="4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Wingdings" pitchFamily="2" charset="2"/>
                <a:buChar char="Ø"/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Font typeface="Wingdings" pitchFamily="2" charset="2"/>
                <a:buChar char="v"/>
                <a:defRPr sz="2800">
                  <a:solidFill>
                    <a:srgbClr val="008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ü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2800" i="1" dirty="0">
                  <a:solidFill>
                    <a:schemeClr val="tx1"/>
                  </a:solidFill>
                </a:rPr>
                <a:t>A</a:t>
              </a:r>
              <a:r>
                <a:rPr lang="en-US" altLang="it-IT" sz="2800" baseline="-25000" dirty="0">
                  <a:solidFill>
                    <a:schemeClr val="tx1"/>
                  </a:solidFill>
                </a:rPr>
                <a:t>2</a:t>
              </a:r>
              <a:endParaRPr lang="it-IT" altLang="it-IT" sz="280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12" name="Object 12">
            <a:extLst>
              <a:ext uri="{FF2B5EF4-FFF2-40B4-BE49-F238E27FC236}">
                <a16:creationId xmlns:a16="http://schemas.microsoft.com/office/drawing/2014/main" id="{7D86E121-5D1F-3E78-C75F-12F31CBD72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7912034"/>
              </p:ext>
            </p:extLst>
          </p:nvPr>
        </p:nvGraphicFramePr>
        <p:xfrm>
          <a:off x="658813" y="1082675"/>
          <a:ext cx="2030412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304000" imgH="10528300" progId="Equation.3">
                  <p:embed/>
                </p:oleObj>
              </mc:Choice>
              <mc:Fallback>
                <p:oleObj name="Equation" r:id="rId2" imgW="19304000" imgH="10528300" progId="Equation.3">
                  <p:embed/>
                  <p:pic>
                    <p:nvPicPr>
                      <p:cNvPr id="12" name="Object 12">
                        <a:extLst>
                          <a:ext uri="{FF2B5EF4-FFF2-40B4-BE49-F238E27FC236}">
                            <a16:creationId xmlns:a16="http://schemas.microsoft.com/office/drawing/2014/main" id="{7D86E121-5D1F-3E78-C75F-12F31CBD72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1082675"/>
                        <a:ext cx="2030412" cy="1022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12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3">
            <a:extLst>
              <a:ext uri="{FF2B5EF4-FFF2-40B4-BE49-F238E27FC236}">
                <a16:creationId xmlns:a16="http://schemas.microsoft.com/office/drawing/2014/main" id="{D1B6ABBF-345F-C7E3-9C81-6BCDD4A372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9994118"/>
              </p:ext>
            </p:extLst>
          </p:nvPr>
        </p:nvGraphicFramePr>
        <p:xfrm>
          <a:off x="9733219" y="1173964"/>
          <a:ext cx="2122487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300" imgH="495300" progId="Equation.3">
                  <p:embed/>
                </p:oleObj>
              </mc:Choice>
              <mc:Fallback>
                <p:oleObj name="Equation" r:id="rId4" imgW="876300" imgH="495300" progId="Equation.3">
                  <p:embed/>
                  <p:pic>
                    <p:nvPicPr>
                      <p:cNvPr id="13" name="Object 13">
                        <a:extLst>
                          <a:ext uri="{FF2B5EF4-FFF2-40B4-BE49-F238E27FC236}">
                            <a16:creationId xmlns:a16="http://schemas.microsoft.com/office/drawing/2014/main" id="{D1B6ABBF-345F-C7E3-9C81-6BCDD4A372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33219" y="1173964"/>
                        <a:ext cx="2122487" cy="1108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12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4">
            <a:extLst>
              <a:ext uri="{FF2B5EF4-FFF2-40B4-BE49-F238E27FC236}">
                <a16:creationId xmlns:a16="http://schemas.microsoft.com/office/drawing/2014/main" id="{A83AB65C-C1D5-6E3D-C8BE-23F5696054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797971"/>
              </p:ext>
            </p:extLst>
          </p:nvPr>
        </p:nvGraphicFramePr>
        <p:xfrm>
          <a:off x="4500563" y="2805113"/>
          <a:ext cx="23415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3698200" imgH="5854700" progId="Equation.3">
                  <p:embed/>
                </p:oleObj>
              </mc:Choice>
              <mc:Fallback>
                <p:oleObj name="Equation" r:id="rId6" imgW="23698200" imgH="5854700" progId="Equation.3">
                  <p:embed/>
                  <p:pic>
                    <p:nvPicPr>
                      <p:cNvPr id="14" name="Object 14">
                        <a:extLst>
                          <a:ext uri="{FF2B5EF4-FFF2-40B4-BE49-F238E27FC236}">
                            <a16:creationId xmlns:a16="http://schemas.microsoft.com/office/drawing/2014/main" id="{A83AB65C-C1D5-6E3D-C8BE-23F5696054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2805113"/>
                        <a:ext cx="2341562" cy="533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127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5">
            <a:extLst>
              <a:ext uri="{FF2B5EF4-FFF2-40B4-BE49-F238E27FC236}">
                <a16:creationId xmlns:a16="http://schemas.microsoft.com/office/drawing/2014/main" id="{550F1780-4ECF-4BB0-3EBD-3F93AE70B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2898775"/>
            <a:ext cx="3327400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i="1">
                <a:solidFill>
                  <a:srgbClr val="008000"/>
                </a:solidFill>
              </a:rPr>
              <a:t>Stationary condition</a:t>
            </a:r>
          </a:p>
        </p:txBody>
      </p:sp>
      <p:graphicFrame>
        <p:nvGraphicFramePr>
          <p:cNvPr id="16" name="Object 16">
            <a:extLst>
              <a:ext uri="{FF2B5EF4-FFF2-40B4-BE49-F238E27FC236}">
                <a16:creationId xmlns:a16="http://schemas.microsoft.com/office/drawing/2014/main" id="{3E9FA8F4-C3CF-CB01-AABD-5C106A4134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824259"/>
              </p:ext>
            </p:extLst>
          </p:nvPr>
        </p:nvGraphicFramePr>
        <p:xfrm>
          <a:off x="839788" y="4397375"/>
          <a:ext cx="2319337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6911300" imgH="5270500" progId="Equation.3">
                  <p:embed/>
                </p:oleObj>
              </mc:Choice>
              <mc:Fallback>
                <p:oleObj name="Equation" r:id="rId8" imgW="26911300" imgH="5270500" progId="Equation.3">
                  <p:embed/>
                  <p:pic>
                    <p:nvPicPr>
                      <p:cNvPr id="16" name="Object 16">
                        <a:extLst>
                          <a:ext uri="{FF2B5EF4-FFF2-40B4-BE49-F238E27FC236}">
                            <a16:creationId xmlns:a16="http://schemas.microsoft.com/office/drawing/2014/main" id="{3E9FA8F4-C3CF-CB01-AABD-5C106A4134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9788" y="4397375"/>
                        <a:ext cx="2319337" cy="4191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12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7">
            <a:extLst>
              <a:ext uri="{FF2B5EF4-FFF2-40B4-BE49-F238E27FC236}">
                <a16:creationId xmlns:a16="http://schemas.microsoft.com/office/drawing/2014/main" id="{C501449D-1E13-374A-FC33-82E2C8DB0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025" y="3752850"/>
            <a:ext cx="7904163" cy="461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3399"/>
                </a:solidFill>
                <a:latin typeface="Lucida Calligraphy" panose="03010101010101010101" pitchFamily="66" charset="77"/>
              </a:rPr>
              <a:t>Effective flow torwards less molecular density:</a:t>
            </a:r>
            <a:endParaRPr lang="it-IT" altLang="it-IT" sz="2400" b="1">
              <a:solidFill>
                <a:schemeClr val="tx1"/>
              </a:solidFill>
              <a:latin typeface="Lucida Calligraphy" panose="03010101010101010101" pitchFamily="66" charset="77"/>
            </a:endParaRPr>
          </a:p>
        </p:txBody>
      </p:sp>
      <p:graphicFrame>
        <p:nvGraphicFramePr>
          <p:cNvPr id="18" name="Object 18">
            <a:extLst>
              <a:ext uri="{FF2B5EF4-FFF2-40B4-BE49-F238E27FC236}">
                <a16:creationId xmlns:a16="http://schemas.microsoft.com/office/drawing/2014/main" id="{AF7118BB-D6E0-55A6-BC73-72AE26BC74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769965"/>
              </p:ext>
            </p:extLst>
          </p:nvPr>
        </p:nvGraphicFramePr>
        <p:xfrm>
          <a:off x="3895725" y="4418013"/>
          <a:ext cx="211455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4574500" imgH="9067800" progId="Equation.3">
                  <p:embed/>
                </p:oleObj>
              </mc:Choice>
              <mc:Fallback>
                <p:oleObj name="Equation" r:id="rId10" imgW="24574500" imgH="9067800" progId="Equation.3">
                  <p:embed/>
                  <p:pic>
                    <p:nvPicPr>
                      <p:cNvPr id="18" name="Object 18">
                        <a:extLst>
                          <a:ext uri="{FF2B5EF4-FFF2-40B4-BE49-F238E27FC236}">
                            <a16:creationId xmlns:a16="http://schemas.microsoft.com/office/drawing/2014/main" id="{AF7118BB-D6E0-55A6-BC73-72AE26BC74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4418013"/>
                        <a:ext cx="2114550" cy="7207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1275">
                        <a:solidFill>
                          <a:srgbClr val="00008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9">
            <a:extLst>
              <a:ext uri="{FF2B5EF4-FFF2-40B4-BE49-F238E27FC236}">
                <a16:creationId xmlns:a16="http://schemas.microsoft.com/office/drawing/2014/main" id="{DC6CFD2C-66C5-AFE5-C9B2-5C1C774698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579926"/>
              </p:ext>
            </p:extLst>
          </p:nvPr>
        </p:nvGraphicFramePr>
        <p:xfrm>
          <a:off x="5846763" y="5673725"/>
          <a:ext cx="320675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1013400" imgH="4978400" progId="Equation.3">
                  <p:embed/>
                </p:oleObj>
              </mc:Choice>
              <mc:Fallback>
                <p:oleObj name="Equation" r:id="rId12" imgW="31013400" imgH="4978400" progId="Equation.3">
                  <p:embed/>
                  <p:pic>
                    <p:nvPicPr>
                      <p:cNvPr id="19" name="Object 19">
                        <a:extLst>
                          <a:ext uri="{FF2B5EF4-FFF2-40B4-BE49-F238E27FC236}">
                            <a16:creationId xmlns:a16="http://schemas.microsoft.com/office/drawing/2014/main" id="{DC6CFD2C-66C5-AFE5-C9B2-5C1C774698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5673725"/>
                        <a:ext cx="3206750" cy="4746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412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0">
            <a:extLst>
              <a:ext uri="{FF2B5EF4-FFF2-40B4-BE49-F238E27FC236}">
                <a16:creationId xmlns:a16="http://schemas.microsoft.com/office/drawing/2014/main" id="{9E3A8440-8595-1A1F-6703-4D99E6E71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650" y="5275263"/>
            <a:ext cx="3316288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Ø"/>
              <a:defRPr sz="320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v"/>
              <a:defRPr sz="280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ü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solidFill>
                  <a:schemeClr val="tx1"/>
                </a:solidFill>
              </a:rPr>
              <a:t>As a result we derive:</a:t>
            </a:r>
          </a:p>
        </p:txBody>
      </p:sp>
      <p:graphicFrame>
        <p:nvGraphicFramePr>
          <p:cNvPr id="21" name="Object 24">
            <a:extLst>
              <a:ext uri="{FF2B5EF4-FFF2-40B4-BE49-F238E27FC236}">
                <a16:creationId xmlns:a16="http://schemas.microsoft.com/office/drawing/2014/main" id="{4D77FDD4-7796-679E-F4E9-089056922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015118"/>
              </p:ext>
            </p:extLst>
          </p:nvPr>
        </p:nvGraphicFramePr>
        <p:xfrm>
          <a:off x="6838950" y="4483100"/>
          <a:ext cx="884238" cy="54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44500" imgH="355600" progId="Equation.3">
                  <p:embed/>
                </p:oleObj>
              </mc:Choice>
              <mc:Fallback>
                <p:oleObj name="Equation" r:id="rId14" imgW="444500" imgH="355600" progId="Equation.3">
                  <p:embed/>
                  <p:pic>
                    <p:nvPicPr>
                      <p:cNvPr id="21" name="Object 24">
                        <a:extLst>
                          <a:ext uri="{FF2B5EF4-FFF2-40B4-BE49-F238E27FC236}">
                            <a16:creationId xmlns:a16="http://schemas.microsoft.com/office/drawing/2014/main" id="{4D77FDD4-7796-679E-F4E9-0890569226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8950" y="4483100"/>
                        <a:ext cx="884238" cy="547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728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_1_Introduzione_alla_fisica_quantistica" id="{07850648-6FD2-F84C-B4E8-CDA87D5C62B2}" vid="{DB2DB888-A011-1F42-AC20-3A0E9D5B122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di Office</Template>
  <TotalTime>2906</TotalTime>
  <Words>4180</Words>
  <Application>Microsoft Macintosh PowerPoint</Application>
  <PresentationFormat>Widescreen</PresentationFormat>
  <Paragraphs>687</Paragraphs>
  <Slides>81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81</vt:i4>
      </vt:variant>
    </vt:vector>
  </HeadingPairs>
  <TitlesOfParts>
    <vt:vector size="100" baseType="lpstr">
      <vt:lpstr>ＭＳ Ｐゴシック</vt:lpstr>
      <vt:lpstr>Arial</vt:lpstr>
      <vt:lpstr>Calibri</vt:lpstr>
      <vt:lpstr>Cambria Math</vt:lpstr>
      <vt:lpstr>Comic Sans MS</vt:lpstr>
      <vt:lpstr>CommercialScript BT</vt:lpstr>
      <vt:lpstr>Helvetica</vt:lpstr>
      <vt:lpstr>LiberationSans-Bold</vt:lpstr>
      <vt:lpstr>Lucida Calligraphy</vt:lpstr>
      <vt:lpstr>Symbol</vt:lpstr>
      <vt:lpstr>Times</vt:lpstr>
      <vt:lpstr>Times New Roman</vt:lpstr>
      <vt:lpstr>Ubuntu</vt:lpstr>
      <vt:lpstr>Ubuntu-Bold</vt:lpstr>
      <vt:lpstr>Wingdings</vt:lpstr>
      <vt:lpstr>Tema di Office</vt:lpstr>
      <vt:lpstr>Equation</vt:lpstr>
      <vt:lpstr>Graph</vt:lpstr>
      <vt:lpstr>Equazione</vt:lpstr>
      <vt:lpstr>QMA for  monitoring and precise measurements of ...</vt:lpstr>
      <vt:lpstr>Some uses (experiments) of  polarised nuclear target</vt:lpstr>
      <vt:lpstr>The HERMES polarized nuclear target</vt:lpstr>
      <vt:lpstr>Upgrading for filtering studies of antiprotons test on p 2005-2017 COSY (FZJ) – proposal for AD (CERN) </vt:lpstr>
      <vt:lpstr>Easily  moved on the beamline properly designed for the installation at COSY and at AD</vt:lpstr>
      <vt:lpstr>Nuclear Polarised Target – PAX SCHEME</vt:lpstr>
      <vt:lpstr>WHY an accumulation cell? Increasing ttarget</vt:lpstr>
      <vt:lpstr>From macroscopic to microscopic quantities</vt:lpstr>
      <vt:lpstr>Microscopy derivation of Master equations</vt:lpstr>
      <vt:lpstr>If Q is the conserved quantity in vacuum systems  </vt:lpstr>
      <vt:lpstr>Measuring Pcal</vt:lpstr>
      <vt:lpstr>Measuring V cal</vt:lpstr>
      <vt:lpstr>But  model indipendent starting from the definition</vt:lpstr>
      <vt:lpstr>Test on a Q cal  </vt:lpstr>
      <vt:lpstr>How you can measure IABS?</vt:lpstr>
      <vt:lpstr>Unpolarized gas feeding system (HERMES)</vt:lpstr>
      <vt:lpstr>SMOG 2 injection upstream LHCb </vt:lpstr>
      <vt:lpstr>Cell thickness seen by the LHCb detector</vt:lpstr>
      <vt:lpstr>It is possible to measure the conductance of the cell</vt:lpstr>
      <vt:lpstr>Stationary systems: distributed throughput</vt:lpstr>
      <vt:lpstr>Checking if the cell close well</vt:lpstr>
      <vt:lpstr>Target polarisation</vt:lpstr>
      <vt:lpstr>Presentazione standard di PowerPoint</vt:lpstr>
      <vt:lpstr>The diagnostics system inner components scheme</vt:lpstr>
      <vt:lpstr>The atoms and  molecules counting devices</vt:lpstr>
      <vt:lpstr>Spectrometer QMA 400 Pfeiffers Balzers</vt:lpstr>
      <vt:lpstr>We need to check the stability of our tuning for the QMAs</vt:lpstr>
      <vt:lpstr>Tuning of ion optics parameters</vt:lpstr>
      <vt:lpstr>Target gas analyser</vt:lpstr>
      <vt:lpstr>Schemes of data acquisition and signal processing</vt:lpstr>
      <vt:lpstr>Scheme of DAQ </vt:lpstr>
      <vt:lpstr>The different uses of the QMA in TGA and BRP </vt:lpstr>
      <vt:lpstr>Continous mode: vacuum and bake-out effectiveness </vt:lpstr>
      <vt:lpstr>I can have confidence on bake-out procedure</vt:lpstr>
      <vt:lpstr>Continous mode: vacuum and bake-out effectiveness </vt:lpstr>
      <vt:lpstr>Bake out Elements and Temperatures  in the real world</vt:lpstr>
      <vt:lpstr>Continous mode: vacuum and bake-out effectiveness </vt:lpstr>
      <vt:lpstr>Bake-out and conditioning, seasoning ...</vt:lpstr>
      <vt:lpstr>Continous mode: </vt:lpstr>
      <vt:lpstr>Difference after bake-out and help from Cryopumps</vt:lpstr>
      <vt:lpstr>Ti Ball flashing improve very little</vt:lpstr>
      <vt:lpstr>Back-streaming of He and Capability to pump down</vt:lpstr>
      <vt:lpstr>Solution: NEG pumps mainly for TGA</vt:lpstr>
      <vt:lpstr>Measurements of pumping Speed o NEG</vt:lpstr>
      <vt:lpstr>Commissioning of NEG PUMPS on TGA and BRP </vt:lpstr>
      <vt:lpstr>Stationary vacuum with cryopumps on</vt:lpstr>
      <vt:lpstr>Evidence of  backgrounG from TGA to BRP, not on the ion gauge</vt:lpstr>
      <vt:lpstr>Checking BRP pumping </vt:lpstr>
      <vt:lpstr>Opening the Target Valve and switching on ABS</vt:lpstr>
      <vt:lpstr>Tuning on of mass ... our ROI (region of interest) </vt:lpstr>
      <vt:lpstr>Chopped Mode: monitoring the ABS perfomance</vt:lpstr>
      <vt:lpstr>Presentazione standard di PowerPoint</vt:lpstr>
      <vt:lpstr>accurate measurements of   Atomic and molecular fraction</vt:lpstr>
      <vt:lpstr>Our interest the number of nucleon in the target</vt:lpstr>
      <vt:lpstr>From the  S_(a,m)∝ ... Φ_(a,m)  :</vt:lpstr>
      <vt:lpstr>k calibration</vt:lpstr>
      <vt:lpstr>Just showing  a tipical  k calibration  for Deuterium </vt:lpstr>
      <vt:lpstr>We have to distinguish and measure  other  contributions to molecules counting</vt:lpstr>
      <vt:lpstr>Quantum state populations:</vt:lpstr>
      <vt:lpstr>Quantum state selection (Stern-Gerlach and rot)</vt:lpstr>
      <vt:lpstr>RF transitions MFT </vt:lpstr>
      <vt:lpstr>RF transitions MFT </vt:lpstr>
      <vt:lpstr>RF transitions (SFT) </vt:lpstr>
      <vt:lpstr>Type of transition depending on oscillating BHF</vt:lpstr>
      <vt:lpstr>Dual Cavity for H and D use SFT</vt:lpstr>
      <vt:lpstr>Dual Cavity</vt:lpstr>
      <vt:lpstr>First tuning the Atomic beam Source for   the injection of state |1&gt; in the cell.</vt:lpstr>
      <vt:lpstr>Injecting state |1&gt; and tuning the MFT 13 of  BRP</vt:lpstr>
      <vt:lpstr>Injecting state |1&gt; and tuning the SFT 14 of  BRP</vt:lpstr>
      <vt:lpstr>Injecting state |2&gt; and tuning the SFT 24 of  BRP</vt:lpstr>
      <vt:lpstr>BRP SFT - Behavior</vt:lpstr>
      <vt:lpstr>SFT dual Cavity for H and  D cavity</vt:lpstr>
      <vt:lpstr>The tuning to be performed for ABS and BRP</vt:lpstr>
      <vt:lpstr>BRP calibration requires measurements of</vt:lpstr>
      <vt:lpstr>Polarization measurements injecting state \1&gt;.</vt:lpstr>
      <vt:lpstr>The following slides are Spares, under construction,  or still under brainstorming</vt:lpstr>
      <vt:lpstr>BRP vacuum check</vt:lpstr>
      <vt:lpstr>Measurements of the Cell Conductance</vt:lpstr>
      <vt:lpstr>Ionization cross section</vt:lpstr>
      <vt:lpstr>Relative Ionization Probability</vt:lpstr>
      <vt:lpstr>SEM or CEM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Ciullo Giuseppe</dc:creator>
  <cp:lastModifiedBy>Ciullo Giuseppe</cp:lastModifiedBy>
  <cp:revision>116</cp:revision>
  <cp:lastPrinted>2024-06-06T12:47:00Z</cp:lastPrinted>
  <dcterms:created xsi:type="dcterms:W3CDTF">2024-05-31T18:57:35Z</dcterms:created>
  <dcterms:modified xsi:type="dcterms:W3CDTF">2024-06-12T11:44:23Z</dcterms:modified>
</cp:coreProperties>
</file>