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96" r:id="rId4"/>
    <p:sldId id="271" r:id="rId5"/>
    <p:sldId id="260" r:id="rId6"/>
    <p:sldId id="265" r:id="rId7"/>
    <p:sldId id="273" r:id="rId8"/>
    <p:sldId id="295" r:id="rId9"/>
    <p:sldId id="276" r:id="rId10"/>
    <p:sldId id="277" r:id="rId11"/>
    <p:sldId id="281" r:id="rId12"/>
    <p:sldId id="286" r:id="rId13"/>
    <p:sldId id="278" r:id="rId14"/>
    <p:sldId id="282" r:id="rId15"/>
    <p:sldId id="274" r:id="rId16"/>
    <p:sldId id="284" r:id="rId17"/>
    <p:sldId id="285" r:id="rId18"/>
    <p:sldId id="283" r:id="rId19"/>
    <p:sldId id="287" r:id="rId20"/>
    <p:sldId id="289" r:id="rId21"/>
    <p:sldId id="288" r:id="rId22"/>
    <p:sldId id="290" r:id="rId23"/>
    <p:sldId id="291" r:id="rId24"/>
    <p:sldId id="292" r:id="rId25"/>
    <p:sldId id="279" r:id="rId26"/>
    <p:sldId id="293" r:id="rId27"/>
    <p:sldId id="294" r:id="rId28"/>
    <p:sldId id="262" r:id="rId29"/>
    <p:sldId id="258" r:id="rId30"/>
    <p:sldId id="261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3061F-8958-4957-BBE8-1858B626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ED0EFC-BF7B-40FF-90C5-A95FEEC72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6EC292-40DC-487A-B5AF-E4E0FC9C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9F626-64A0-4B0E-8C3E-E7B002F6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E1F82A-37E3-4DBC-A5C2-F9493054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700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BCF99-73BB-4DD5-ADDB-5F014A38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32A44F-6215-48D5-B769-8300FD0A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CBCFC0-11DD-49FB-932B-566B9E5A7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659DEA-E8E6-425E-87FA-A791CBBDA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A94D55-9371-4418-9F99-9CC033C1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052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997E2F4-33AE-40D4-A96F-8B0E29B28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2A83F5-072F-48B2-9BB3-5A825D113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230A38-669B-472A-9167-902A37D0D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19CEBD-5CD3-46DE-A409-EF357F01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968DB6-DC81-4EB2-B578-6FC931B4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415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D4C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68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948335" y="6403681"/>
            <a:ext cx="10325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09.09.2021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247" y="6403681"/>
            <a:ext cx="82100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0903" y="6403681"/>
            <a:ext cx="60573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666CAD2-B358-4308-AA34-833FE662FB74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73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60B27-50C1-448D-8E8A-8191C69DD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E851D0-D399-45B3-B924-D79A6578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20978E-E30D-4FBF-897E-E6AFAC9D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099D54-B8D6-4656-A98A-A01C67CF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3BE22A-7C55-4C74-8AFD-7B7AFC51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6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3C523-8C74-4BF4-A305-3210C0C0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0F6E72-F57D-4A92-B3D3-B396DC0CE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703C0-5CCB-4A2D-82E1-74A5136B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145488-D4FC-4EFA-8DAD-889C0F49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89B383-3E14-49E6-8031-84130B9C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747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3B60A-D5D1-4908-825D-C07A28B0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2C5F9D-3A6D-493C-8D6F-0B59ADF65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0960C6-BD55-40A0-B9FB-A5D6BB701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730008-F4B9-4889-9502-B9B4E312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F033AE-0C72-43F7-B201-B40E2A935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E8CB33-1BDE-4E44-AA79-AC581606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283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EB362-7354-44C1-B47A-803F3FE3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C303FB-D3B3-461B-BC6A-8A44FB910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9153DC-9A9C-4DFD-9E6A-8771CFCD3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1760DD-9BBB-40F0-9FE8-FADDC0ED0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0ABDA9-25F1-4988-B10E-47880A54B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DA2C27-DF7B-40A7-88DB-0659D9C6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172B76C-2C8B-494A-BCAB-4400658D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0339D45-85CF-4143-9945-8A891FB0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929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41711-84B4-45A9-9E07-D32C772E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4CE6B3-4D7D-485F-966F-9ABB92A40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DF0745-145F-4A72-867A-326BFAA5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7053A2-4F92-49B8-B700-277C9C79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403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5EFA86-2E3A-48DD-8E85-AF66B1C0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82688E-0452-4A8E-B687-CA02B9D5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57B7CF-D208-4087-9F86-960F027D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187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1F8F7-20C1-4CFA-AB11-5D077B71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D2C88-AB82-4C89-8437-6B45C994A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B23AD8-01E0-46A6-B920-4BFDA3ACC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12490-B8C9-45FB-8C68-18C6A694B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0FC553-6778-4A8F-9206-3466185B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7CE9A7-8C73-4471-8F11-05A520A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613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3FDD3-769B-423F-A36B-061BD7F3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591E3FD-4F28-4CBA-85D6-913F03299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DD5C11-87B5-4B76-B515-7DAD38E4E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CAF51E-E425-4422-97BA-8A837911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DF8F63-656C-495B-A448-25D94294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62ABE0-AC1E-4E38-AB83-E451AD74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648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384D99-C263-4F3D-956A-03720651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5DA51F-2844-40AE-860D-CD2C7EBA9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3F0A42-10B1-40AD-B250-87833B3DC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D9D67-2CA4-4383-A922-A98BBFDB777B}" type="datetimeFigureOut">
              <a:rPr lang="de-CH" smtClean="0"/>
              <a:t>11.06.2024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9EB261-731A-47BF-B6C2-F7AE58BBB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6C8213-A6D1-4D81-A4EA-8471B309D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DC37-A15D-41C4-A0BB-7930C0DAFFA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429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sa.int/spaceinimages/Images/2014/06/Antarctic_aurora" TargetMode="Externa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tiff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t.com/int/de/home/products/Laboratory_Weighing_Solutions/microbalances.html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Albert_Einstein" TargetMode="External"/><Relationship Id="rId3" Type="http://schemas.openxmlformats.org/officeDocument/2006/relationships/hyperlink" Target="https://de.wikipedia.org/wiki/Walter_Grotrian" TargetMode="External"/><Relationship Id="rId7" Type="http://schemas.openxmlformats.org/officeDocument/2006/relationships/hyperlink" Target="https://de.wikipedia.org/wiki/Hertha_Sponer" TargetMode="External"/><Relationship Id="rId12" Type="http://schemas.openxmlformats.org/officeDocument/2006/relationships/hyperlink" Target="https://de.wikipedia.org/wiki/Otto_Hahn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Gustav_Hertz" TargetMode="External"/><Relationship Id="rId11" Type="http://schemas.openxmlformats.org/officeDocument/2006/relationships/hyperlink" Target="https://de.wikipedia.org/wiki/Fritz_Haber" TargetMode="External"/><Relationship Id="rId5" Type="http://schemas.openxmlformats.org/officeDocument/2006/relationships/hyperlink" Target="https://de.wikipedia.org/wiki/Peter_Pringsheim" TargetMode="External"/><Relationship Id="rId10" Type="http://schemas.openxmlformats.org/officeDocument/2006/relationships/hyperlink" Target="https://de.wikipedia.org/wiki/Lise_Meitner" TargetMode="External"/><Relationship Id="rId4" Type="http://schemas.openxmlformats.org/officeDocument/2006/relationships/hyperlink" Target="https://de.wikipedia.org/wiki/Wilhelm_H._Westphal_(Physiker)" TargetMode="External"/><Relationship Id="rId9" Type="http://schemas.openxmlformats.org/officeDocument/2006/relationships/hyperlink" Target="https://de.wikipedia.org/wiki/James_Franc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Albert_Einstein" TargetMode="External"/><Relationship Id="rId3" Type="http://schemas.openxmlformats.org/officeDocument/2006/relationships/hyperlink" Target="https://de.wikipedia.org/wiki/Walter_Grotrian" TargetMode="External"/><Relationship Id="rId7" Type="http://schemas.openxmlformats.org/officeDocument/2006/relationships/hyperlink" Target="https://de.wikipedia.org/wiki/Hertha_Sponer" TargetMode="External"/><Relationship Id="rId12" Type="http://schemas.openxmlformats.org/officeDocument/2006/relationships/hyperlink" Target="https://de.wikipedia.org/wiki/Otto_Hahn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Gustav_Hertz" TargetMode="External"/><Relationship Id="rId11" Type="http://schemas.openxmlformats.org/officeDocument/2006/relationships/hyperlink" Target="https://de.wikipedia.org/wiki/Fritz_Haber" TargetMode="External"/><Relationship Id="rId5" Type="http://schemas.openxmlformats.org/officeDocument/2006/relationships/hyperlink" Target="https://de.wikipedia.org/wiki/Peter_Pringsheim" TargetMode="External"/><Relationship Id="rId10" Type="http://schemas.openxmlformats.org/officeDocument/2006/relationships/hyperlink" Target="https://de.wikipedia.org/wiki/Lise_Meitner" TargetMode="External"/><Relationship Id="rId4" Type="http://schemas.openxmlformats.org/officeDocument/2006/relationships/hyperlink" Target="https://de.wikipedia.org/wiki/Wilhelm_H._Westphal_(Physiker)" TargetMode="External"/><Relationship Id="rId9" Type="http://schemas.openxmlformats.org/officeDocument/2006/relationships/hyperlink" Target="https://de.wikipedia.org/wiki/James_Franc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5ADC2E-8A35-4349-9033-68BC9A6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42BBA87-3713-4F54-B2E6-0C8FE4B2800B}"/>
              </a:ext>
            </a:extLst>
          </p:cNvPr>
          <p:cNvSpPr txBox="1"/>
          <p:nvPr/>
        </p:nvSpPr>
        <p:spPr>
          <a:xfrm>
            <a:off x="102745" y="82202"/>
            <a:ext cx="3897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dirty="0">
                <a:solidFill>
                  <a:schemeClr val="bg1"/>
                </a:solidFill>
              </a:rPr>
              <a:t>IONIZATION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1A59A2-0576-408E-9A99-E25ACE2D1997}"/>
              </a:ext>
            </a:extLst>
          </p:cNvPr>
          <p:cNvSpPr txBox="1"/>
          <p:nvPr/>
        </p:nvSpPr>
        <p:spPr>
          <a:xfrm>
            <a:off x="9284000" y="82202"/>
            <a:ext cx="28052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dirty="0">
                <a:solidFill>
                  <a:schemeClr val="bg1"/>
                </a:solidFill>
              </a:rPr>
              <a:t>GAUGES</a:t>
            </a:r>
          </a:p>
        </p:txBody>
      </p:sp>
    </p:spTree>
    <p:extLst>
      <p:ext uri="{BB962C8B-B14F-4D97-AF65-F5344CB8AC3E}">
        <p14:creationId xmlns:p14="http://schemas.microsoft.com/office/powerpoint/2010/main" val="107029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93F4423-65DB-44D8-895A-9CA91D7A037D}"/>
              </a:ext>
            </a:extLst>
          </p:cNvPr>
          <p:cNvSpPr/>
          <p:nvPr/>
        </p:nvSpPr>
        <p:spPr>
          <a:xfrm>
            <a:off x="6159145" y="4504879"/>
            <a:ext cx="614056" cy="533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FB5DE64-FEEB-43DB-81EA-54F6B09B1F47}"/>
              </a:ext>
            </a:extLst>
          </p:cNvPr>
          <p:cNvSpPr/>
          <p:nvPr/>
        </p:nvSpPr>
        <p:spPr>
          <a:xfrm>
            <a:off x="10463562" y="693515"/>
            <a:ext cx="1759928" cy="56691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SINK!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3BC27BD-6AD2-4B7C-BEDA-48A1D9590134}"/>
              </a:ext>
            </a:extLst>
          </p:cNvPr>
          <p:cNvSpPr/>
          <p:nvPr/>
        </p:nvSpPr>
        <p:spPr>
          <a:xfrm>
            <a:off x="14234" y="2326535"/>
            <a:ext cx="1759928" cy="27226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SOURCE!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Challenges of Ion Gauges: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F7A732-F469-48A1-BBE7-1AB9C2C73D46}"/>
              </a:ext>
            </a:extLst>
          </p:cNvPr>
          <p:cNvSpPr/>
          <p:nvPr/>
        </p:nvSpPr>
        <p:spPr>
          <a:xfrm>
            <a:off x="1123950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E24D520-6C6C-47C5-8006-203E1C4F6D30}"/>
              </a:ext>
            </a:extLst>
          </p:cNvPr>
          <p:cNvSpPr/>
          <p:nvPr/>
        </p:nvSpPr>
        <p:spPr>
          <a:xfrm>
            <a:off x="2374431" y="3523470"/>
            <a:ext cx="1746607" cy="32877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5F80F30D-9635-4989-9559-E9DA51687FFC}"/>
              </a:ext>
            </a:extLst>
          </p:cNvPr>
          <p:cNvSpPr/>
          <p:nvPr/>
        </p:nvSpPr>
        <p:spPr>
          <a:xfrm>
            <a:off x="8143978" y="3523470"/>
            <a:ext cx="1746607" cy="32877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A349F8-6FF7-4BE2-950A-B97352EF320C}"/>
              </a:ext>
            </a:extLst>
          </p:cNvPr>
          <p:cNvSpPr/>
          <p:nvPr/>
        </p:nvSpPr>
        <p:spPr>
          <a:xfrm>
            <a:off x="4540332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756308-D63E-40E5-A5CC-98D6818D74E4}"/>
              </a:ext>
            </a:extLst>
          </p:cNvPr>
          <p:cNvSpPr/>
          <p:nvPr/>
        </p:nvSpPr>
        <p:spPr>
          <a:xfrm>
            <a:off x="11207414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217E1A2-8E5A-4C23-BC89-C656C9C12F37}"/>
              </a:ext>
            </a:extLst>
          </p:cNvPr>
          <p:cNvSpPr/>
          <p:nvPr/>
        </p:nvSpPr>
        <p:spPr>
          <a:xfrm>
            <a:off x="11650894" y="1171254"/>
            <a:ext cx="551380" cy="48185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EF8CF53-E163-49BC-91F1-138DCAABB060}"/>
              </a:ext>
            </a:extLst>
          </p:cNvPr>
          <p:cNvGrpSpPr/>
          <p:nvPr/>
        </p:nvGrpSpPr>
        <p:grpSpPr>
          <a:xfrm>
            <a:off x="5432592" y="3048004"/>
            <a:ext cx="2089184" cy="1348436"/>
            <a:chOff x="4980533" y="4085692"/>
            <a:chExt cx="2089184" cy="134843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48CCB3C-4BAE-4AD7-9709-77C7B8ADABC6}"/>
                </a:ext>
              </a:extLst>
            </p:cNvPr>
            <p:cNvSpPr/>
            <p:nvPr/>
          </p:nvSpPr>
          <p:spPr>
            <a:xfrm>
              <a:off x="4980533" y="4714128"/>
              <a:ext cx="720000" cy="72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H</a:t>
              </a:r>
              <a:endParaRPr lang="de-CH" baseline="30000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E13DBCA-2C47-4114-B189-D709064A7FD7}"/>
                </a:ext>
              </a:extLst>
            </p:cNvPr>
            <p:cNvSpPr/>
            <p:nvPr/>
          </p:nvSpPr>
          <p:spPr>
            <a:xfrm>
              <a:off x="6349717" y="4714128"/>
              <a:ext cx="720000" cy="72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H</a:t>
              </a:r>
              <a:endParaRPr lang="de-CH" baseline="300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2CE983B-6C9C-469C-8FA5-09E11F180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1837" y="4085692"/>
              <a:ext cx="972000" cy="972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O</a:t>
              </a:r>
              <a:endParaRPr lang="de-CH" baseline="30000" dirty="0"/>
            </a:p>
          </p:txBody>
        </p:sp>
      </p:grp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711D1189-ACC0-4CF4-A28E-C321EDFCDFCD}"/>
              </a:ext>
            </a:extLst>
          </p:cNvPr>
          <p:cNvSpPr/>
          <p:nvPr/>
        </p:nvSpPr>
        <p:spPr>
          <a:xfrm flipV="1">
            <a:off x="6055825" y="1350437"/>
            <a:ext cx="842481" cy="15924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57A427-3429-4C11-8832-96899621594D}"/>
              </a:ext>
            </a:extLst>
          </p:cNvPr>
          <p:cNvSpPr txBox="1"/>
          <p:nvPr/>
        </p:nvSpPr>
        <p:spPr>
          <a:xfrm>
            <a:off x="6952074" y="1387011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I</a:t>
            </a:r>
            <a:r>
              <a:rPr lang="de-CH" sz="2400" baseline="30000" dirty="0"/>
              <a:t>+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CD53E9-C563-4FE3-83C1-2EA31451DF25}"/>
              </a:ext>
            </a:extLst>
          </p:cNvPr>
          <p:cNvSpPr txBox="1"/>
          <p:nvPr/>
        </p:nvSpPr>
        <p:spPr>
          <a:xfrm>
            <a:off x="2933158" y="3799730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/>
              <a:t>I</a:t>
            </a:r>
            <a:r>
              <a:rPr lang="de-CH" sz="2400" baseline="30000" dirty="0" err="1"/>
              <a:t>e</a:t>
            </a:r>
            <a:endParaRPr lang="de-CH" sz="2400" baseline="30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F16137-AE65-4D9E-8D08-6F6D26295889}"/>
              </a:ext>
            </a:extLst>
          </p:cNvPr>
          <p:cNvSpPr txBox="1"/>
          <p:nvPr/>
        </p:nvSpPr>
        <p:spPr>
          <a:xfrm>
            <a:off x="5474912" y="2818365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Symbol" panose="05050102010706020507" pitchFamily="18" charset="2"/>
              </a:rPr>
              <a:t></a:t>
            </a:r>
            <a:endParaRPr lang="de-CH" sz="2400" baseline="30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346A9A8-04FA-48FD-8522-C841F22261B3}"/>
              </a:ext>
            </a:extLst>
          </p:cNvPr>
          <p:cNvSpPr txBox="1"/>
          <p:nvPr/>
        </p:nvSpPr>
        <p:spPr>
          <a:xfrm>
            <a:off x="4864273" y="3908466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Q</a:t>
            </a:r>
            <a:r>
              <a:rPr lang="de-CH" sz="2400" baseline="-25000" dirty="0"/>
              <a:t>i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60A0A73-0378-455A-9820-5493C6E65D3D}"/>
              </a:ext>
            </a:extLst>
          </p:cNvPr>
          <p:cNvCxnSpPr>
            <a:cxnSpLocks/>
          </p:cNvCxnSpPr>
          <p:nvPr/>
        </p:nvCxnSpPr>
        <p:spPr>
          <a:xfrm flipH="1">
            <a:off x="3000055" y="4520635"/>
            <a:ext cx="67090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6EF735DD-9DE3-4F8A-9C18-EE0C4FE4B2DA}"/>
              </a:ext>
            </a:extLst>
          </p:cNvPr>
          <p:cNvSpPr txBox="1"/>
          <p:nvPr/>
        </p:nvSpPr>
        <p:spPr>
          <a:xfrm>
            <a:off x="6326060" y="4515265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Symbol" panose="05050102010706020507" pitchFamily="18" charset="2"/>
              </a:rPr>
              <a:t>L</a:t>
            </a:r>
            <a:endParaRPr lang="de-CH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25839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DE2A226-B97A-4B05-898E-329C63D43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81108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5A178B-F63D-4B58-89CA-22D25F966B17}"/>
              </a:ext>
            </a:extLst>
          </p:cNvPr>
          <p:cNvSpPr txBox="1"/>
          <p:nvPr/>
        </p:nvSpPr>
        <p:spPr>
          <a:xfrm>
            <a:off x="7724775" y="438149"/>
            <a:ext cx="167640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 Cage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818F1E-2962-4700-9F21-2A0D04DBAD49}"/>
              </a:ext>
            </a:extLst>
          </p:cNvPr>
          <p:cNvSpPr txBox="1"/>
          <p:nvPr/>
        </p:nvSpPr>
        <p:spPr>
          <a:xfrm>
            <a:off x="8105774" y="2935843"/>
            <a:ext cx="278130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Cathode (Yttria on Iridium)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A6F8FB42-97C6-4C9B-8E75-1F05EEDEA128}"/>
              </a:ext>
            </a:extLst>
          </p:cNvPr>
          <p:cNvCxnSpPr>
            <a:cxnSpLocks/>
          </p:cNvCxnSpPr>
          <p:nvPr/>
        </p:nvCxnSpPr>
        <p:spPr>
          <a:xfrm flipH="1">
            <a:off x="7258050" y="676275"/>
            <a:ext cx="466725" cy="1253610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922A625-8180-4988-BC51-2782625ECF5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91412" y="3120509"/>
            <a:ext cx="614362" cy="30849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DB4563F8-ED07-4324-82A9-28ADF1A893F5}"/>
              </a:ext>
            </a:extLst>
          </p:cNvPr>
          <p:cNvSpPr txBox="1"/>
          <p:nvPr/>
        </p:nvSpPr>
        <p:spPr>
          <a:xfrm>
            <a:off x="8334374" y="3939658"/>
            <a:ext cx="278130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Repeller</a:t>
            </a:r>
            <a:r>
              <a:rPr lang="en-US" dirty="0"/>
              <a:t> “Ion Optics”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B7AD2CC-1B0F-4D52-AA9C-C6EC0AB70FC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181725" y="4762500"/>
            <a:ext cx="228600" cy="104989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F5EA4D60-F522-4AC7-ABE1-8C727C931AF8}"/>
              </a:ext>
            </a:extLst>
          </p:cNvPr>
          <p:cNvSpPr txBox="1"/>
          <p:nvPr/>
        </p:nvSpPr>
        <p:spPr>
          <a:xfrm>
            <a:off x="4638674" y="5812393"/>
            <a:ext cx="308610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Entrance to reflector and trap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FF86445-25BF-4583-95C6-2F3B3620EF3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491412" y="4124324"/>
            <a:ext cx="842962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58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DE2A226-B97A-4B05-898E-329C63D43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81108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5A178B-F63D-4B58-89CA-22D25F966B17}"/>
              </a:ext>
            </a:extLst>
          </p:cNvPr>
          <p:cNvSpPr txBox="1"/>
          <p:nvPr/>
        </p:nvSpPr>
        <p:spPr>
          <a:xfrm>
            <a:off x="7724775" y="438149"/>
            <a:ext cx="167640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 Cage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818F1E-2962-4700-9F21-2A0D04DBAD49}"/>
              </a:ext>
            </a:extLst>
          </p:cNvPr>
          <p:cNvSpPr txBox="1"/>
          <p:nvPr/>
        </p:nvSpPr>
        <p:spPr>
          <a:xfrm>
            <a:off x="8105774" y="2935843"/>
            <a:ext cx="278130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Cathode (Yttria on Iridium)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A6F8FB42-97C6-4C9B-8E75-1F05EEDEA128}"/>
              </a:ext>
            </a:extLst>
          </p:cNvPr>
          <p:cNvCxnSpPr>
            <a:stCxn id="2" idx="1"/>
          </p:cNvCxnSpPr>
          <p:nvPr/>
        </p:nvCxnSpPr>
        <p:spPr>
          <a:xfrm flipH="1">
            <a:off x="7258050" y="622815"/>
            <a:ext cx="466725" cy="1253610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922A625-8180-4988-BC51-2782625ECF5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91412" y="3120509"/>
            <a:ext cx="614362" cy="30849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DB4563F8-ED07-4324-82A9-28ADF1A893F5}"/>
              </a:ext>
            </a:extLst>
          </p:cNvPr>
          <p:cNvSpPr txBox="1"/>
          <p:nvPr/>
        </p:nvSpPr>
        <p:spPr>
          <a:xfrm>
            <a:off x="8334374" y="3939658"/>
            <a:ext cx="278130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Repeller</a:t>
            </a:r>
            <a:r>
              <a:rPr lang="en-US" dirty="0"/>
              <a:t> “Ion Optics”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B7AD2CC-1B0F-4D52-AA9C-C6EC0AB70FC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181725" y="4762500"/>
            <a:ext cx="228600" cy="104989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F5EA4D60-F522-4AC7-ABE1-8C727C931AF8}"/>
              </a:ext>
            </a:extLst>
          </p:cNvPr>
          <p:cNvSpPr txBox="1"/>
          <p:nvPr/>
        </p:nvSpPr>
        <p:spPr>
          <a:xfrm>
            <a:off x="4638674" y="5812393"/>
            <a:ext cx="3086101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Entrance to reflector and trap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FF86445-25BF-4583-95C6-2F3B3620EF3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491412" y="4124324"/>
            <a:ext cx="842962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ADE88368-34E8-423A-B9A1-123170733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E637FFE-3786-422D-9013-C1AA12115B97}"/>
              </a:ext>
            </a:extLst>
          </p:cNvPr>
          <p:cNvSpPr txBox="1"/>
          <p:nvPr/>
        </p:nvSpPr>
        <p:spPr>
          <a:xfrm>
            <a:off x="3157536" y="438149"/>
            <a:ext cx="130969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reflector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B59BA7-5C47-4A2E-B758-A6CCD90F5282}"/>
              </a:ext>
            </a:extLst>
          </p:cNvPr>
          <p:cNvSpPr txBox="1"/>
          <p:nvPr/>
        </p:nvSpPr>
        <p:spPr>
          <a:xfrm>
            <a:off x="3812381" y="3131580"/>
            <a:ext cx="130969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Ion trap 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D639C08-6E21-4E65-82B6-61B900C589D4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467226" y="622815"/>
            <a:ext cx="2419349" cy="422792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C005747-425F-45CC-A548-365451EAF7B6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122071" y="2247900"/>
            <a:ext cx="1354929" cy="106834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6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DE2A226-B97A-4B05-898E-329C63D43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8110888"/>
          </a:xfrm>
          <a:prstGeom prst="rect">
            <a:avLst/>
          </a:prstGeom>
        </p:spPr>
      </p:pic>
      <p:pic>
        <p:nvPicPr>
          <p:cNvPr id="7" name="Picture 5" descr="C:\Users\jfox\Documents\Fox Files\20190326 SEM Images of Filaments for Ken\20190326 Single Filament IS After Usage\Hot Spot EDS 01_SED.JPG">
            <a:extLst>
              <a:ext uri="{FF2B5EF4-FFF2-40B4-BE49-F238E27FC236}">
                <a16:creationId xmlns:a16="http://schemas.microsoft.com/office/drawing/2014/main" id="{92199C59-A5ED-4AE6-928F-364808A1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" y="-1"/>
            <a:ext cx="8022793" cy="66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jfox\Documents\Fox Files\20190326 SEM Images of Filaments for Ken\20190326 Single Filament IS After Usage\Hot Spot EDS 01_001.JPG">
            <a:extLst>
              <a:ext uri="{FF2B5EF4-FFF2-40B4-BE49-F238E27FC236}">
                <a16:creationId xmlns:a16="http://schemas.microsoft.com/office/drawing/2014/main" id="{02E6EBF9-365B-4F18-9981-A7CF1A62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76" y="4522385"/>
            <a:ext cx="10124031" cy="23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914A713-F32D-4501-B3F9-60784B2DB299}"/>
              </a:ext>
            </a:extLst>
          </p:cNvPr>
          <p:cNvSpPr txBox="1"/>
          <p:nvPr/>
        </p:nvSpPr>
        <p:spPr>
          <a:xfrm>
            <a:off x="216003" y="418515"/>
            <a:ext cx="7203972" cy="14773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Filament (Cathode) surface</a:t>
            </a:r>
          </a:p>
          <a:p>
            <a:r>
              <a:rPr lang="en-US" dirty="0"/>
              <a:t>Extracted Current follows an Arrhenius equation proportional to surface times temperature square times work function in the exponent.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3D2EEE-5B57-4CF1-A638-6A688347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393" y="1336665"/>
            <a:ext cx="1611191" cy="5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7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beam dump!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40EA48-E670-4A66-9043-1D2C22996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Most of the energy put in is unused!</a:t>
            </a:r>
          </a:p>
          <a:p>
            <a:endParaRPr lang="en-US" dirty="0"/>
          </a:p>
          <a:p>
            <a:r>
              <a:rPr lang="en-US" dirty="0"/>
              <a:t>Thermal pain – degassing</a:t>
            </a:r>
          </a:p>
          <a:p>
            <a:r>
              <a:rPr lang="en-US" dirty="0"/>
              <a:t>Radiation – </a:t>
            </a:r>
            <a:r>
              <a:rPr lang="en-US" dirty="0" err="1"/>
              <a:t>xray</a:t>
            </a:r>
            <a:r>
              <a:rPr lang="en-US" dirty="0"/>
              <a:t> induced effects as photo effect and desorption</a:t>
            </a:r>
          </a:p>
          <a:p>
            <a:r>
              <a:rPr lang="en-US" dirty="0"/>
              <a:t>Lost electrons cause anything not suitable for a measurement</a:t>
            </a:r>
          </a:p>
          <a:p>
            <a:r>
              <a:rPr lang="en-US" dirty="0"/>
              <a:t>By products OMG!</a:t>
            </a:r>
          </a:p>
          <a:p>
            <a:endParaRPr lang="en-US" dirty="0"/>
          </a:p>
          <a:p>
            <a:r>
              <a:rPr lang="en-US" dirty="0"/>
              <a:t>There are solutions for certain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340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dirty="0"/>
              <a:t>Sensitivity /Torr or /mbar</a:t>
            </a:r>
            <a:endParaRPr lang="en-US" b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AE0F717-8EFE-4A91-A3FD-735FB486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1" y="-1"/>
            <a:ext cx="4857750" cy="34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dirty="0"/>
              <a:t>Sensitivity /Torr or /mbar</a:t>
            </a:r>
            <a:endParaRPr lang="en-US" b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AE0F717-8EFE-4A91-A3FD-735FB486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707" y="0"/>
            <a:ext cx="2769294" cy="199072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E58BB6F-AEC0-44BA-B713-4D6BA5C8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10" y="2794480"/>
            <a:ext cx="5531134" cy="3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14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dirty="0"/>
              <a:t>Sensitivity /Torr or /mbar</a:t>
            </a:r>
            <a:endParaRPr lang="en-US" b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AE0F717-8EFE-4A91-A3FD-735FB486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707" y="0"/>
            <a:ext cx="2769294" cy="199072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E58BB6F-AEC0-44BA-B713-4D6BA5C8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10" y="2794480"/>
            <a:ext cx="5531134" cy="36196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F1E102-DED8-4020-A5D6-0BA0F70BC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9" y="2794480"/>
            <a:ext cx="5430850" cy="3988322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2AE1EC4-7B11-49AC-8F1E-7E37EB3724F0}"/>
              </a:ext>
            </a:extLst>
          </p:cNvPr>
          <p:cNvGrpSpPr/>
          <p:nvPr/>
        </p:nvGrpSpPr>
        <p:grpSpPr>
          <a:xfrm>
            <a:off x="2924175" y="3743325"/>
            <a:ext cx="4562475" cy="2438400"/>
            <a:chOff x="2924175" y="3743325"/>
            <a:chExt cx="4562475" cy="2438400"/>
          </a:xfrm>
        </p:grpSpPr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405B4B8D-292B-49E2-91E1-61DA74854BD6}"/>
                </a:ext>
              </a:extLst>
            </p:cNvPr>
            <p:cNvCxnSpPr>
              <a:cxnSpLocks/>
            </p:cNvCxnSpPr>
            <p:nvPr/>
          </p:nvCxnSpPr>
          <p:spPr>
            <a:xfrm>
              <a:off x="2924175" y="3743325"/>
              <a:ext cx="4562475" cy="48577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A308055B-0AC4-4E8F-8E69-728BB93DB952}"/>
                </a:ext>
              </a:extLst>
            </p:cNvPr>
            <p:cNvCxnSpPr>
              <a:cxnSpLocks/>
            </p:cNvCxnSpPr>
            <p:nvPr/>
          </p:nvCxnSpPr>
          <p:spPr>
            <a:xfrm>
              <a:off x="2924175" y="4381500"/>
              <a:ext cx="4381500" cy="53340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B55E1667-6B43-4C95-B75A-D9750F2DC5CA}"/>
                </a:ext>
              </a:extLst>
            </p:cNvPr>
            <p:cNvCxnSpPr>
              <a:cxnSpLocks/>
            </p:cNvCxnSpPr>
            <p:nvPr/>
          </p:nvCxnSpPr>
          <p:spPr>
            <a:xfrm>
              <a:off x="3009900" y="5067300"/>
              <a:ext cx="4210050" cy="161925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0157D098-2592-4CB1-B2FE-1ECC2BD6027C}"/>
                </a:ext>
              </a:extLst>
            </p:cNvPr>
            <p:cNvCxnSpPr>
              <a:cxnSpLocks/>
            </p:cNvCxnSpPr>
            <p:nvPr/>
          </p:nvCxnSpPr>
          <p:spPr>
            <a:xfrm>
              <a:off x="3009900" y="5838825"/>
              <a:ext cx="4295775" cy="3429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01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Solutions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92CB2D-61FA-4433-8DA1-BB8A1E2B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10" y="887082"/>
            <a:ext cx="3180397" cy="47720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034E3A-88FA-46A7-9D84-C6284EFDC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5" y="1659866"/>
            <a:ext cx="2655105" cy="39992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386AE3-28C3-4D7B-B75C-E78D0BD93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07" y="742949"/>
            <a:ext cx="2490815" cy="43148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02075FC-28DF-4130-8520-A8BF7A5F4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50" y="301294"/>
            <a:ext cx="3674850" cy="519813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B553731-0C07-4CAA-AA71-A54051EB21AE}"/>
              </a:ext>
            </a:extLst>
          </p:cNvPr>
          <p:cNvSpPr txBox="1"/>
          <p:nvPr/>
        </p:nvSpPr>
        <p:spPr>
          <a:xfrm>
            <a:off x="552450" y="5829300"/>
            <a:ext cx="1119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IE514				IE414			MAG070			MAG084</a:t>
            </a:r>
          </a:p>
        </p:txBody>
      </p:sp>
    </p:spTree>
    <p:extLst>
      <p:ext uri="{BB962C8B-B14F-4D97-AF65-F5344CB8AC3E}">
        <p14:creationId xmlns:p14="http://schemas.microsoft.com/office/powerpoint/2010/main" val="2583838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Solutions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9BB6A-A731-480C-8A7F-3893ACD9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71" y="0"/>
            <a:ext cx="3987657" cy="685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B0071B1-F432-4977-A1FD-BFAAB1B98B03}"/>
              </a:ext>
            </a:extLst>
          </p:cNvPr>
          <p:cNvSpPr txBox="1"/>
          <p:nvPr/>
        </p:nvSpPr>
        <p:spPr>
          <a:xfrm>
            <a:off x="7829550" y="806585"/>
            <a:ext cx="3848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BPG550</a:t>
            </a:r>
          </a:p>
          <a:p>
            <a:endParaRPr lang="en-US" dirty="0"/>
          </a:p>
          <a:p>
            <a:r>
              <a:rPr lang="en-US" dirty="0"/>
              <a:t>Can do everything on your fingerprint</a:t>
            </a:r>
          </a:p>
          <a:p>
            <a:endParaRPr lang="en-US" dirty="0"/>
          </a:p>
          <a:p>
            <a:r>
              <a:rPr lang="en-US" dirty="0"/>
              <a:t>Industrial Gauge fits for many applications in your everyday life </a:t>
            </a:r>
          </a:p>
        </p:txBody>
      </p:sp>
    </p:spTree>
    <p:extLst>
      <p:ext uri="{BB962C8B-B14F-4D97-AF65-F5344CB8AC3E}">
        <p14:creationId xmlns:p14="http://schemas.microsoft.com/office/powerpoint/2010/main" val="213400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3E5856-1F99-49C2-81F1-67A8C12A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96"/>
            <a:ext cx="12192000" cy="6467308"/>
          </a:xfrm>
          <a:prstGeom prst="rect">
            <a:avLst/>
          </a:prstGeom>
        </p:spPr>
      </p:pic>
      <p:sp>
        <p:nvSpPr>
          <p:cNvPr id="793" name="Rechteck 792">
            <a:extLst>
              <a:ext uri="{FF2B5EF4-FFF2-40B4-BE49-F238E27FC236}">
                <a16:creationId xmlns:a16="http://schemas.microsoft.com/office/drawing/2014/main" id="{81080C33-1F6B-42B4-BD7D-C6DA19939B8D}"/>
              </a:ext>
            </a:extLst>
          </p:cNvPr>
          <p:cNvSpPr/>
          <p:nvPr/>
        </p:nvSpPr>
        <p:spPr>
          <a:xfrm>
            <a:off x="9153525" y="195346"/>
            <a:ext cx="3038475" cy="510055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BAAA22-F077-42FC-ADD6-8EA8206B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8813" y="195346"/>
            <a:ext cx="3043187" cy="5071979"/>
          </a:xfrm>
          <a:prstGeom prst="rect">
            <a:avLst/>
          </a:prstGeom>
        </p:spPr>
      </p:pic>
      <p:sp>
        <p:nvSpPr>
          <p:cNvPr id="795" name="Textfeld 794">
            <a:extLst>
              <a:ext uri="{FF2B5EF4-FFF2-40B4-BE49-F238E27FC236}">
                <a16:creationId xmlns:a16="http://schemas.microsoft.com/office/drawing/2014/main" id="{AD4A6449-31A0-4C88-B718-6D87BEA3D4D7}"/>
              </a:ext>
            </a:extLst>
          </p:cNvPr>
          <p:cNvSpPr txBox="1"/>
          <p:nvPr/>
        </p:nvSpPr>
        <p:spPr>
          <a:xfrm>
            <a:off x="76200" y="5815697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http://www.esa.int/spaceinimages/Images/2014/06/Antarctic_auror</a:t>
            </a:r>
            <a:r>
              <a:rPr lang="de-CH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de-CH" dirty="0">
              <a:solidFill>
                <a:srgbClr val="0070C0"/>
              </a:solidFill>
            </a:endParaRPr>
          </a:p>
          <a:p>
            <a:r>
              <a:rPr lang="de-CH" dirty="0">
                <a:solidFill>
                  <a:srgbClr val="0070C0"/>
                </a:solidFill>
              </a:rPr>
              <a:t>https://commons.wikimedia.org/wiki/File:Earth%27s_atmosphere.svg</a:t>
            </a:r>
          </a:p>
        </p:txBody>
      </p:sp>
      <p:sp>
        <p:nvSpPr>
          <p:cNvPr id="798" name="Textfeld 797">
            <a:extLst>
              <a:ext uri="{FF2B5EF4-FFF2-40B4-BE49-F238E27FC236}">
                <a16:creationId xmlns:a16="http://schemas.microsoft.com/office/drawing/2014/main" id="{756A48F3-1297-43CC-8903-9847F40DC607}"/>
              </a:ext>
            </a:extLst>
          </p:cNvPr>
          <p:cNvSpPr txBox="1"/>
          <p:nvPr/>
        </p:nvSpPr>
        <p:spPr>
          <a:xfrm>
            <a:off x="7941494" y="3371850"/>
            <a:ext cx="1495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10-6 mbar</a:t>
            </a:r>
          </a:p>
          <a:p>
            <a:endParaRPr lang="de-CH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10-3 mbar</a:t>
            </a:r>
          </a:p>
          <a:p>
            <a:endParaRPr lang="de-CH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 mbar</a:t>
            </a:r>
          </a:p>
          <a:p>
            <a:endParaRPr lang="de-CH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CH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1000 mbar</a:t>
            </a:r>
          </a:p>
        </p:txBody>
      </p:sp>
    </p:spTree>
    <p:extLst>
      <p:ext uri="{BB962C8B-B14F-4D97-AF65-F5344CB8AC3E}">
        <p14:creationId xmlns:p14="http://schemas.microsoft.com/office/powerpoint/2010/main" val="116769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Cold Cathodes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F7F35A-AADA-4467-9258-45A6871C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81" y="171364"/>
            <a:ext cx="6585288" cy="33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9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Cold Cathodes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F7F35A-AADA-4467-9258-45A6871C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81" y="171364"/>
            <a:ext cx="6585288" cy="333392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A90AB81-840F-4A27-8670-FCB7682F3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6882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Goodies about:</a:t>
            </a:r>
          </a:p>
          <a:p>
            <a:endParaRPr lang="en-US" dirty="0"/>
          </a:p>
          <a:p>
            <a:r>
              <a:rPr lang="en-US" dirty="0"/>
              <a:t>They actually pump gas, forget desorption</a:t>
            </a:r>
          </a:p>
          <a:p>
            <a:r>
              <a:rPr lang="en-US" dirty="0"/>
              <a:t>Super stable in low vac</a:t>
            </a:r>
          </a:p>
          <a:p>
            <a:r>
              <a:rPr lang="en-US" dirty="0"/>
              <a:t>Excellent suitability for Hydrogen environment (@low pressures only!!)</a:t>
            </a:r>
          </a:p>
        </p:txBody>
      </p:sp>
    </p:spTree>
    <p:extLst>
      <p:ext uri="{BB962C8B-B14F-4D97-AF65-F5344CB8AC3E}">
        <p14:creationId xmlns:p14="http://schemas.microsoft.com/office/powerpoint/2010/main" val="769559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Cold Cathodes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F7F35A-AADA-4467-9258-45A6871C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81" y="171364"/>
            <a:ext cx="6585288" cy="333392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A90AB81-840F-4A27-8670-FCB7682F3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6882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Goodies about:</a:t>
            </a:r>
          </a:p>
          <a:p>
            <a:endParaRPr lang="en-US" dirty="0"/>
          </a:p>
          <a:p>
            <a:r>
              <a:rPr lang="en-US" dirty="0"/>
              <a:t>They actually pump gas, forget desorption</a:t>
            </a:r>
          </a:p>
          <a:p>
            <a:r>
              <a:rPr lang="en-US" dirty="0"/>
              <a:t>Super stable in low vac</a:t>
            </a:r>
          </a:p>
          <a:p>
            <a:r>
              <a:rPr lang="en-US" dirty="0"/>
              <a:t>Excellent suitability for Hydrogen environment (@low pressures only!!)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…and they make light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5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Cold Cathodes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6819AC-1E06-4774-9DF4-209462FE3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t="24012" r="24360" b="14190"/>
          <a:stretch/>
        </p:blipFill>
        <p:spPr>
          <a:xfrm>
            <a:off x="361950" y="1326883"/>
            <a:ext cx="6318668" cy="50482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20FF58-FF52-48A8-91CE-99B1C3284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07" y="7772"/>
            <a:ext cx="3698943" cy="68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30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12004"/>
            <a:ext cx="10515600" cy="1325563"/>
          </a:xfrm>
        </p:spPr>
        <p:txBody>
          <a:bodyPr/>
          <a:lstStyle/>
          <a:p>
            <a:r>
              <a:rPr lang="en-US" b="0" dirty="0"/>
              <a:t>Cold Cathodes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20FF58-FF52-48A8-91CE-99B1C328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832" y="7772"/>
            <a:ext cx="3698943" cy="68502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9761FD1-482C-4152-B44A-E192EB077CC2}"/>
              </a:ext>
            </a:extLst>
          </p:cNvPr>
          <p:cNvSpPr txBox="1"/>
          <p:nvPr/>
        </p:nvSpPr>
        <p:spPr>
          <a:xfrm>
            <a:off x="2171700" y="3771899"/>
            <a:ext cx="167640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Cold Cathode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92EAA19-BB3C-47CA-BAC3-B0F8657068F7}"/>
              </a:ext>
            </a:extLst>
          </p:cNvPr>
          <p:cNvSpPr txBox="1"/>
          <p:nvPr/>
        </p:nvSpPr>
        <p:spPr>
          <a:xfrm>
            <a:off x="8439150" y="3059667"/>
            <a:ext cx="290437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Optical Readout (Window)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661711-D83D-40F9-9B6B-EB2E012D42E4}"/>
              </a:ext>
            </a:extLst>
          </p:cNvPr>
          <p:cNvSpPr txBox="1"/>
          <p:nvPr/>
        </p:nvSpPr>
        <p:spPr>
          <a:xfrm>
            <a:off x="1943100" y="2716769"/>
            <a:ext cx="1971675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Electrical Readout</a:t>
            </a:r>
          </a:p>
          <a:p>
            <a:r>
              <a:rPr lang="en-US" dirty="0"/>
              <a:t>(Feedthrough)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5639B55-C8A5-48F9-89AF-7471A9FFDA7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172200" y="3244333"/>
            <a:ext cx="2266950" cy="108467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81EB6B8-C05E-414A-8942-A2CC2F439A3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914775" y="3039935"/>
            <a:ext cx="2009775" cy="4616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C66DD55-60D8-4C76-8F89-E8AEBE5F407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848100" y="3956565"/>
            <a:ext cx="1832043" cy="8203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B353FCF-8926-421A-8B02-6E0FBD955FE9}"/>
              </a:ext>
            </a:extLst>
          </p:cNvPr>
          <p:cNvSpPr txBox="1"/>
          <p:nvPr/>
        </p:nvSpPr>
        <p:spPr>
          <a:xfrm>
            <a:off x="8439150" y="2267433"/>
            <a:ext cx="290437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Spectrometer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6DAD55C-7597-4872-B453-267CB02A932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172200" y="2452099"/>
            <a:ext cx="2266950" cy="18466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948EBD17-9ACB-4D0D-B33D-6BF60209C487}"/>
              </a:ext>
            </a:extLst>
          </p:cNvPr>
          <p:cNvSpPr txBox="1"/>
          <p:nvPr/>
        </p:nvSpPr>
        <p:spPr>
          <a:xfrm>
            <a:off x="8439150" y="1143483"/>
            <a:ext cx="290437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Electronics &amp; Software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89C64A3-953D-4F5A-9888-15BA9FEA766C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096000" y="1328149"/>
            <a:ext cx="2343150" cy="58126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B49D997C-2845-4EB3-AD5B-3417CA5A82F4}"/>
              </a:ext>
            </a:extLst>
          </p:cNvPr>
          <p:cNvSpPr txBox="1"/>
          <p:nvPr/>
        </p:nvSpPr>
        <p:spPr>
          <a:xfrm>
            <a:off x="6820274" y="6480896"/>
            <a:ext cx="537172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Sometimes it is good to know what is in there</a:t>
            </a:r>
          </a:p>
        </p:txBody>
      </p:sp>
    </p:spTree>
    <p:extLst>
      <p:ext uri="{BB962C8B-B14F-4D97-AF65-F5344CB8AC3E}">
        <p14:creationId xmlns:p14="http://schemas.microsoft.com/office/powerpoint/2010/main" val="373571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Science of Ionization Gauges?</a:t>
            </a:r>
          </a:p>
        </p:txBody>
      </p:sp>
      <p:pic>
        <p:nvPicPr>
          <p:cNvPr id="16" name="Inhaltsplatzhalter 9">
            <a:extLst>
              <a:ext uri="{FF2B5EF4-FFF2-40B4-BE49-F238E27FC236}">
                <a16:creationId xmlns:a16="http://schemas.microsoft.com/office/drawing/2014/main" id="{BF75E774-FD0A-43A3-A1D3-981DE7038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8" b="18008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71699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3"/>
          </a:xfrm>
        </p:spPr>
        <p:txBody>
          <a:bodyPr/>
          <a:lstStyle/>
          <a:p>
            <a:r>
              <a:rPr lang="en-US" b="0" dirty="0"/>
              <a:t>Think about surfaces!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B66C91-D233-4DC3-BCA5-7FEC042EA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5" t="30996" b="14372"/>
          <a:stretch/>
        </p:blipFill>
        <p:spPr>
          <a:xfrm>
            <a:off x="6353175" y="0"/>
            <a:ext cx="6381750" cy="6858000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76B2EA9-2DCB-4316-AB39-CCDBFDFB2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495800" cy="456882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Desorption / Diffusion</a:t>
            </a:r>
          </a:p>
          <a:p>
            <a:r>
              <a:rPr lang="en-US" dirty="0"/>
              <a:t>Chemical Reactions</a:t>
            </a:r>
          </a:p>
          <a:p>
            <a:r>
              <a:rPr lang="en-US" dirty="0"/>
              <a:t>Particles on surfaces</a:t>
            </a:r>
          </a:p>
          <a:p>
            <a:r>
              <a:rPr lang="en-US" dirty="0"/>
              <a:t>Sealing of porous surfaces</a:t>
            </a:r>
          </a:p>
          <a:p>
            <a:r>
              <a:rPr lang="en-US" dirty="0"/>
              <a:t>Surface area reduction</a:t>
            </a:r>
          </a:p>
          <a:p>
            <a:r>
              <a:rPr lang="en-US" dirty="0"/>
              <a:t>Cosmetics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83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3"/>
          </a:xfrm>
        </p:spPr>
        <p:txBody>
          <a:bodyPr/>
          <a:lstStyle/>
          <a:p>
            <a:r>
              <a:rPr lang="en-US" dirty="0"/>
              <a:t>ALD on Vacuum Components</a:t>
            </a:r>
            <a:endParaRPr lang="en-US" b="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76B2EA9-2DCB-4316-AB39-CCDBFDFB2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53" y="1423556"/>
            <a:ext cx="2136622" cy="456766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  <a:p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  <a:p>
            <a:r>
              <a:rPr lang="en-US" dirty="0"/>
              <a:t>SiO</a:t>
            </a:r>
            <a:r>
              <a:rPr lang="en-US" baseline="-25000" dirty="0"/>
              <a:t>2</a:t>
            </a:r>
          </a:p>
          <a:p>
            <a:r>
              <a:rPr lang="en-US" dirty="0"/>
              <a:t>YF</a:t>
            </a:r>
            <a:r>
              <a:rPr lang="en-US" baseline="-25000" dirty="0"/>
              <a:t>3</a:t>
            </a:r>
          </a:p>
          <a:p>
            <a:r>
              <a:rPr lang="en-US" dirty="0" err="1"/>
              <a:t>AlN</a:t>
            </a:r>
            <a:endParaRPr lang="en-US" dirty="0"/>
          </a:p>
          <a:p>
            <a:r>
              <a:rPr lang="en-US" dirty="0"/>
              <a:t>HfO</a:t>
            </a:r>
            <a:r>
              <a:rPr lang="en-US" baseline="-25000" dirty="0"/>
              <a:t>2</a:t>
            </a:r>
          </a:p>
          <a:p>
            <a:r>
              <a:rPr lang="en-US" dirty="0"/>
              <a:t>TiO</a:t>
            </a:r>
            <a:r>
              <a:rPr lang="en-US" baseline="-25000" dirty="0"/>
              <a:t>2</a:t>
            </a:r>
          </a:p>
          <a:p>
            <a:r>
              <a:rPr lang="en-US" dirty="0"/>
              <a:t>MgF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\\empa.emp-eaw.ch\data\Bck_MessData\Vol1_Th\Analytik\Personal\Mikhail\SEM ALD\ALD 2-9-16, Al2O3-Y2O3\ALD 2-9-16, Al2O3-Y2O3_q024.tif">
            <a:extLst>
              <a:ext uri="{FF2B5EF4-FFF2-40B4-BE49-F238E27FC236}">
                <a16:creationId xmlns:a16="http://schemas.microsoft.com/office/drawing/2014/main" id="{148A5654-D71D-474C-8BF9-DE60FC3B4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3025" y="1423556"/>
            <a:ext cx="3333102" cy="19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56">
            <a:extLst>
              <a:ext uri="{FF2B5EF4-FFF2-40B4-BE49-F238E27FC236}">
                <a16:creationId xmlns:a16="http://schemas.microsoft.com/office/drawing/2014/main" id="{559B84E0-E6C4-40A0-A939-D9741317CA43}"/>
              </a:ext>
            </a:extLst>
          </p:cNvPr>
          <p:cNvCxnSpPr/>
          <p:nvPr/>
        </p:nvCxnSpPr>
        <p:spPr>
          <a:xfrm>
            <a:off x="5735277" y="3004891"/>
            <a:ext cx="4659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8">
            <a:extLst>
              <a:ext uri="{FF2B5EF4-FFF2-40B4-BE49-F238E27FC236}">
                <a16:creationId xmlns:a16="http://schemas.microsoft.com/office/drawing/2014/main" id="{3B5607B5-A358-4685-B937-BC1BFBC1851A}"/>
              </a:ext>
            </a:extLst>
          </p:cNvPr>
          <p:cNvSpPr/>
          <p:nvPr/>
        </p:nvSpPr>
        <p:spPr>
          <a:xfrm>
            <a:off x="5347695" y="2582283"/>
            <a:ext cx="113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</a:rPr>
              <a:t>500 nm</a:t>
            </a:r>
          </a:p>
        </p:txBody>
      </p:sp>
      <p:pic>
        <p:nvPicPr>
          <p:cNvPr id="9" name="Picture 8" descr="\\empa.emp-eaw.ch\data\Bck_MessData\Vol1_Th\Strukturierung\Personal\Carlos\Y2O3\500c @ 200C YMeCp 3x 900ms_q004.tif">
            <a:extLst>
              <a:ext uri="{FF2B5EF4-FFF2-40B4-BE49-F238E27FC236}">
                <a16:creationId xmlns:a16="http://schemas.microsoft.com/office/drawing/2014/main" id="{42221DC8-6832-4A5C-8B51-50674E153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09"/>
          <a:stretch/>
        </p:blipFill>
        <p:spPr bwMode="auto">
          <a:xfrm>
            <a:off x="3154868" y="3199499"/>
            <a:ext cx="3333102" cy="19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empa.emp-eaw.ch\data\Bck_MessData\Vol1_Th\Analytik\Personal\Mikhail\SEM-ALD\ALD 29-09-16, Al2O3-YF3\SEM-201216\ALD 29-09-16, Al2O3-YF3, SEM-201216, cross-section, MNP_q009.tif">
            <a:extLst>
              <a:ext uri="{FF2B5EF4-FFF2-40B4-BE49-F238E27FC236}">
                <a16:creationId xmlns:a16="http://schemas.microsoft.com/office/drawing/2014/main" id="{BC9237AD-10D3-422E-83C1-279856619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004"/>
          <a:stretch/>
        </p:blipFill>
        <p:spPr bwMode="auto">
          <a:xfrm rot="10800000">
            <a:off x="3154861" y="4851466"/>
            <a:ext cx="3331266" cy="19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8">
            <a:extLst>
              <a:ext uri="{FF2B5EF4-FFF2-40B4-BE49-F238E27FC236}">
                <a16:creationId xmlns:a16="http://schemas.microsoft.com/office/drawing/2014/main" id="{D52CDD60-9211-43D5-B383-E7A24DE1D193}"/>
              </a:ext>
            </a:extLst>
          </p:cNvPr>
          <p:cNvSpPr/>
          <p:nvPr/>
        </p:nvSpPr>
        <p:spPr>
          <a:xfrm>
            <a:off x="3311678" y="1572946"/>
            <a:ext cx="113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</a:rPr>
              <a:t>Multilayers</a:t>
            </a:r>
          </a:p>
        </p:txBody>
      </p:sp>
      <p:sp>
        <p:nvSpPr>
          <p:cNvPr id="12" name="Rectangle 58">
            <a:extLst>
              <a:ext uri="{FF2B5EF4-FFF2-40B4-BE49-F238E27FC236}">
                <a16:creationId xmlns:a16="http://schemas.microsoft.com/office/drawing/2014/main" id="{78DA94E9-0F72-47A3-8635-26FFF4D80A40}"/>
              </a:ext>
            </a:extLst>
          </p:cNvPr>
          <p:cNvSpPr/>
          <p:nvPr/>
        </p:nvSpPr>
        <p:spPr>
          <a:xfrm>
            <a:off x="3311678" y="3414933"/>
            <a:ext cx="1186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</a:rPr>
              <a:t>Monolayers</a:t>
            </a:r>
          </a:p>
        </p:txBody>
      </p:sp>
      <p:sp>
        <p:nvSpPr>
          <p:cNvPr id="13" name="Rectangle 58">
            <a:extLst>
              <a:ext uri="{FF2B5EF4-FFF2-40B4-BE49-F238E27FC236}">
                <a16:creationId xmlns:a16="http://schemas.microsoft.com/office/drawing/2014/main" id="{C1846535-FFFB-4BFD-9238-5BC782240BA2}"/>
              </a:ext>
            </a:extLst>
          </p:cNvPr>
          <p:cNvSpPr/>
          <p:nvPr/>
        </p:nvSpPr>
        <p:spPr>
          <a:xfrm>
            <a:off x="4550821" y="6098787"/>
            <a:ext cx="17309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</a:rPr>
              <a:t>Oxides and Fluorides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D1E31C-9A40-4D08-B404-5F7B878F48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t="21365" r="14877" b="8964"/>
          <a:stretch/>
        </p:blipFill>
        <p:spPr>
          <a:xfrm>
            <a:off x="6604187" y="1451661"/>
            <a:ext cx="5105060" cy="34956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BC2F497-703D-4EFE-89A3-6695A59632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992"/>
          <a:stretch/>
        </p:blipFill>
        <p:spPr>
          <a:xfrm>
            <a:off x="6604187" y="3753435"/>
            <a:ext cx="5112774" cy="299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8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251B967-0FA6-46D8-9F07-F947378C6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2" b="190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84B6A7-2B4D-4E02-94EA-D5CD142B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89" y="2123547"/>
            <a:ext cx="9452621" cy="26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Low pressure Gauges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40EA48-E670-4A66-9043-1D2C22996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Pressure is the perpendicular force per area. Measuring force gets really hard at 10</a:t>
            </a:r>
            <a:r>
              <a:rPr lang="en-US" baseline="30000" dirty="0"/>
              <a:t>-8</a:t>
            </a:r>
            <a:r>
              <a:rPr lang="en-US" dirty="0"/>
              <a:t> mbar </a:t>
            </a:r>
            <a:r>
              <a:rPr lang="en-US" dirty="0">
                <a:sym typeface="Symbol" panose="05050102010706020507" pitchFamily="18" charset="2"/>
              </a:rPr>
              <a:t> 10 ng / cm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. (Resolution of good micro scale is 100 ng, see </a:t>
            </a:r>
            <a:r>
              <a:rPr lang="en-US" sz="2000" dirty="0">
                <a:sym typeface="Symbol" panose="05050102010706020507" pitchFamily="18" charset="2"/>
                <a:hlinkClick r:id="rId2"/>
              </a:rPr>
              <a:t>https://www.mt.com/int/de/home/products/Laboratory_Weighing_Solutions/microbalances.html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  <a:p>
            <a:r>
              <a:rPr lang="en-US" dirty="0"/>
              <a:t>Pressure is Force / Area. In a ideal gas p = </a:t>
            </a:r>
            <a:r>
              <a:rPr lang="en-US" dirty="0" err="1"/>
              <a:t>nkT</a:t>
            </a:r>
            <a:r>
              <a:rPr lang="en-US" dirty="0"/>
              <a:t>, n = number density, k = Boltzmann c., T = Temperature, if isotropic movement of particles!</a:t>
            </a:r>
          </a:p>
          <a:p>
            <a:r>
              <a:rPr lang="en-US" dirty="0"/>
              <a:t>.. And there is no pressure in a tube if the mean free path is &gt; object dimensions. </a:t>
            </a:r>
          </a:p>
        </p:txBody>
      </p:sp>
    </p:spTree>
    <p:extLst>
      <p:ext uri="{BB962C8B-B14F-4D97-AF65-F5344CB8AC3E}">
        <p14:creationId xmlns:p14="http://schemas.microsoft.com/office/powerpoint/2010/main" val="3123884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D48C1B-0ACB-4A6E-9D2E-7F89B347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342" y="2035103"/>
            <a:ext cx="7093315" cy="27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/>
          <a:lstStyle/>
          <a:p>
            <a:r>
              <a:rPr lang="en-US" b="0" dirty="0"/>
              <a:t>Low pressure Gauges, experimental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D3D36C-9ED6-4690-ADE5-19AEFE5B8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" y="1585913"/>
            <a:ext cx="6886203" cy="45908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B4D46F-74A0-4115-BA05-2BBE8CCA6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2533650"/>
            <a:ext cx="5460999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80DE4E-9519-4EB7-95FF-CA8BF35C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" y="-3416"/>
            <a:ext cx="12155424" cy="64251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A434381-7061-47BF-865E-0DDB62A8CD2F}"/>
              </a:ext>
            </a:extLst>
          </p:cNvPr>
          <p:cNvSpPr txBox="1"/>
          <p:nvPr/>
        </p:nvSpPr>
        <p:spPr>
          <a:xfrm>
            <a:off x="180594" y="5960103"/>
            <a:ext cx="1183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  <a:effectLst/>
              </a:rPr>
              <a:t>Berliner Physiker und Chemiker 1920. Stehend </a:t>
            </a:r>
            <a:r>
              <a:rPr lang="de-CH" dirty="0" err="1">
                <a:solidFill>
                  <a:schemeClr val="bg1"/>
                </a:solidFill>
                <a:effectLst/>
              </a:rPr>
              <a:t>vlnr</a:t>
            </a:r>
            <a:r>
              <a:rPr lang="de-CH" dirty="0">
                <a:solidFill>
                  <a:schemeClr val="bg1"/>
                </a:solidFill>
                <a:effectLst/>
              </a:rPr>
              <a:t>: </a:t>
            </a:r>
            <a:r>
              <a:rPr lang="de-CH" dirty="0">
                <a:solidFill>
                  <a:schemeClr val="bg1"/>
                </a:solidFill>
                <a:effectLst/>
                <a:hlinkClick r:id="rId3" tooltip="Walter Grotri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Walter </a:t>
            </a:r>
            <a:r>
              <a:rPr lang="de-CH" dirty="0" err="1">
                <a:solidFill>
                  <a:schemeClr val="bg1"/>
                </a:solidFill>
                <a:effectLst/>
                <a:hlinkClick r:id="rId3" tooltip="Walter Grotri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Grotrian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4" tooltip="Wilhelm H. Westphal (Physiker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Wilhelm Westphal</a:t>
            </a:r>
            <a:r>
              <a:rPr lang="de-CH" dirty="0">
                <a:solidFill>
                  <a:schemeClr val="bg1"/>
                </a:solidFill>
                <a:effectLst/>
              </a:rPr>
              <a:t>, Otto von Baeyer, </a:t>
            </a:r>
            <a:r>
              <a:rPr lang="de-CH" dirty="0">
                <a:solidFill>
                  <a:schemeClr val="bg1"/>
                </a:solidFill>
                <a:effectLst/>
                <a:hlinkClick r:id="rId5" tooltip="Peter Pringshei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Pringsheim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6" tooltip="Gustav Hert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Gustav Hertz</a:t>
            </a:r>
            <a:r>
              <a:rPr lang="de-CH" dirty="0">
                <a:solidFill>
                  <a:schemeClr val="bg1"/>
                </a:solidFill>
                <a:effectLst/>
              </a:rPr>
              <a:t>. Sitzend </a:t>
            </a:r>
            <a:r>
              <a:rPr lang="de-CH" dirty="0" err="1">
                <a:solidFill>
                  <a:schemeClr val="bg1"/>
                </a:solidFill>
                <a:effectLst/>
              </a:rPr>
              <a:t>vlnr</a:t>
            </a:r>
            <a:r>
              <a:rPr lang="de-CH" dirty="0">
                <a:solidFill>
                  <a:schemeClr val="bg1"/>
                </a:solidFill>
                <a:effectLst/>
              </a:rPr>
              <a:t>: </a:t>
            </a:r>
            <a:r>
              <a:rPr lang="de-CH" dirty="0">
                <a:solidFill>
                  <a:schemeClr val="bg1"/>
                </a:solidFill>
                <a:effectLst/>
                <a:hlinkClick r:id="rId7" tooltip="Hertha Spo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Hertha </a:t>
            </a:r>
            <a:r>
              <a:rPr lang="de-CH" dirty="0" err="1">
                <a:solidFill>
                  <a:schemeClr val="bg1"/>
                </a:solidFill>
                <a:effectLst/>
                <a:hlinkClick r:id="rId7" tooltip="Hertha Spo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Sponer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8" tooltip="Albert Einste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Albert Einstein</a:t>
            </a:r>
            <a:r>
              <a:rPr lang="de-CH" dirty="0">
                <a:solidFill>
                  <a:schemeClr val="bg1"/>
                </a:solidFill>
                <a:effectLst/>
              </a:rPr>
              <a:t>, Ingrid und </a:t>
            </a:r>
            <a:r>
              <a:rPr lang="de-CH" dirty="0">
                <a:solidFill>
                  <a:schemeClr val="bg1"/>
                </a:solidFill>
                <a:effectLst/>
                <a:hlinkClick r:id="rId9" tooltip="James Franc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Franck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10" tooltip="Lise Meit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Lise Meitner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11" tooltip="Fritz Hab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Fritz Haber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12" tooltip="Otto Hah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Otto Hahn</a:t>
            </a:r>
            <a:r>
              <a:rPr lang="de-CH" dirty="0">
                <a:solidFill>
                  <a:schemeClr val="bg1"/>
                </a:solidFill>
                <a:effectLst/>
              </a:rPr>
              <a:t>.</a:t>
            </a:r>
          </a:p>
          <a:p>
            <a:r>
              <a:rPr lang="de-CH" dirty="0">
                <a:solidFill>
                  <a:schemeClr val="bg1"/>
                </a:solidFill>
                <a:effectLst/>
              </a:rPr>
              <a:t>https://commons.wikimedia.org/wiki/File:Berliner_Physiker_u_Chemiker_1920.jpg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1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80DE4E-9519-4EB7-95FF-CA8BF35C4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"/>
          <a:stretch/>
        </p:blipFill>
        <p:spPr>
          <a:xfrm>
            <a:off x="59384" y="-3416"/>
            <a:ext cx="12155424" cy="596351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A434381-7061-47BF-865E-0DDB62A8CD2F}"/>
              </a:ext>
            </a:extLst>
          </p:cNvPr>
          <p:cNvSpPr txBox="1"/>
          <p:nvPr/>
        </p:nvSpPr>
        <p:spPr>
          <a:xfrm>
            <a:off x="180594" y="5960103"/>
            <a:ext cx="1183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  <a:effectLst/>
              </a:rPr>
              <a:t>Berliner Physiker und Chemiker 1920. Stehend </a:t>
            </a:r>
            <a:r>
              <a:rPr lang="de-CH" dirty="0" err="1">
                <a:solidFill>
                  <a:schemeClr val="bg1"/>
                </a:solidFill>
                <a:effectLst/>
              </a:rPr>
              <a:t>vlnr</a:t>
            </a:r>
            <a:r>
              <a:rPr lang="de-CH" dirty="0">
                <a:solidFill>
                  <a:schemeClr val="bg1"/>
                </a:solidFill>
                <a:effectLst/>
              </a:rPr>
              <a:t>: </a:t>
            </a:r>
            <a:r>
              <a:rPr lang="de-CH" dirty="0">
                <a:solidFill>
                  <a:schemeClr val="bg1"/>
                </a:solidFill>
                <a:effectLst/>
                <a:hlinkClick r:id="rId3" tooltip="Walter Grotri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Walter </a:t>
            </a:r>
            <a:r>
              <a:rPr lang="de-CH" dirty="0" err="1">
                <a:solidFill>
                  <a:schemeClr val="bg1"/>
                </a:solidFill>
                <a:effectLst/>
                <a:hlinkClick r:id="rId3" tooltip="Walter Grotri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Grotrian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4" tooltip="Wilhelm H. Westphal (Physiker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Wilhelm Westphal</a:t>
            </a:r>
            <a:r>
              <a:rPr lang="de-CH" dirty="0">
                <a:solidFill>
                  <a:schemeClr val="bg1"/>
                </a:solidFill>
                <a:effectLst/>
              </a:rPr>
              <a:t>, Otto von Baeyer, </a:t>
            </a:r>
            <a:r>
              <a:rPr lang="de-CH" dirty="0">
                <a:solidFill>
                  <a:schemeClr val="bg1"/>
                </a:solidFill>
                <a:effectLst/>
                <a:hlinkClick r:id="rId5" tooltip="Peter Pringshei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Pringsheim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6" tooltip="Gustav Hert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Gustav Hertz</a:t>
            </a:r>
            <a:r>
              <a:rPr lang="de-CH" dirty="0">
                <a:solidFill>
                  <a:schemeClr val="bg1"/>
                </a:solidFill>
                <a:effectLst/>
              </a:rPr>
              <a:t>. Sitzend </a:t>
            </a:r>
            <a:r>
              <a:rPr lang="de-CH" dirty="0" err="1">
                <a:solidFill>
                  <a:schemeClr val="bg1"/>
                </a:solidFill>
                <a:effectLst/>
              </a:rPr>
              <a:t>vlnr</a:t>
            </a:r>
            <a:r>
              <a:rPr lang="de-CH" dirty="0">
                <a:solidFill>
                  <a:schemeClr val="bg1"/>
                </a:solidFill>
                <a:effectLst/>
              </a:rPr>
              <a:t>: </a:t>
            </a:r>
            <a:r>
              <a:rPr lang="de-CH" dirty="0">
                <a:solidFill>
                  <a:schemeClr val="bg1"/>
                </a:solidFill>
                <a:effectLst/>
                <a:hlinkClick r:id="rId7" tooltip="Hertha Spo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Hertha </a:t>
            </a:r>
            <a:r>
              <a:rPr lang="de-CH" dirty="0" err="1">
                <a:solidFill>
                  <a:schemeClr val="bg1"/>
                </a:solidFill>
                <a:effectLst/>
                <a:hlinkClick r:id="rId7" tooltip="Hertha Spo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Sponer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8" tooltip="Albert Einste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Albert Einstein</a:t>
            </a:r>
            <a:r>
              <a:rPr lang="de-CH" dirty="0">
                <a:solidFill>
                  <a:schemeClr val="bg1"/>
                </a:solidFill>
                <a:effectLst/>
              </a:rPr>
              <a:t>, Ingrid und </a:t>
            </a:r>
            <a:r>
              <a:rPr lang="de-CH" dirty="0">
                <a:solidFill>
                  <a:schemeClr val="bg1"/>
                </a:solidFill>
                <a:effectLst/>
                <a:hlinkClick r:id="rId9" tooltip="James Franc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Franck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10" tooltip="Lise Meit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Lise Meitner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11" tooltip="Fritz Hab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Fritz Haber</a:t>
            </a:r>
            <a:r>
              <a:rPr lang="de-CH" dirty="0">
                <a:solidFill>
                  <a:schemeClr val="bg1"/>
                </a:solidFill>
                <a:effectLst/>
              </a:rPr>
              <a:t>, </a:t>
            </a:r>
            <a:r>
              <a:rPr lang="de-CH" dirty="0">
                <a:solidFill>
                  <a:schemeClr val="bg1"/>
                </a:solidFill>
                <a:effectLst/>
                <a:hlinkClick r:id="rId12" tooltip="Otto Hah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Otto Hahn</a:t>
            </a:r>
            <a:r>
              <a:rPr lang="de-CH" dirty="0">
                <a:solidFill>
                  <a:schemeClr val="bg1"/>
                </a:solidFill>
                <a:effectLst/>
              </a:rPr>
              <a:t>.</a:t>
            </a:r>
          </a:p>
          <a:p>
            <a:r>
              <a:rPr lang="de-CH" dirty="0">
                <a:solidFill>
                  <a:schemeClr val="bg1"/>
                </a:solidFill>
                <a:effectLst/>
              </a:rPr>
              <a:t>https://commons.wikimedia.org/wiki/File:Berliner_Physiker_u_Chemiker_1920.jpg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409672-C23E-487F-9019-317BE70E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0" t="1928" r="30717" b="61900"/>
          <a:stretch/>
        </p:blipFill>
        <p:spPr>
          <a:xfrm>
            <a:off x="6229350" y="123824"/>
            <a:ext cx="2247900" cy="232410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0AB442-E7C5-4D8F-AD24-C9E86087C207}"/>
              </a:ext>
            </a:extLst>
          </p:cNvPr>
          <p:cNvSpPr txBox="1"/>
          <p:nvPr/>
        </p:nvSpPr>
        <p:spPr>
          <a:xfrm>
            <a:off x="6229351" y="2457449"/>
            <a:ext cx="22479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Otto von Baeyer, Inventor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Ion Gauge 1909, </a:t>
            </a:r>
            <a:r>
              <a:rPr lang="de-CH" sz="1800" b="0" i="0" u="none" strike="noStrike" baseline="0" dirty="0">
                <a:latin typeface="TimesNewRoman"/>
              </a:rPr>
              <a:t>Phys. Z. </a:t>
            </a:r>
            <a:r>
              <a:rPr lang="de-CH" sz="1800" b="1" i="0" u="none" strike="noStrike" baseline="0" dirty="0">
                <a:latin typeface="Times New Roman" panose="02020603050405020304" pitchFamily="18" charset="0"/>
              </a:rPr>
              <a:t>10 </a:t>
            </a:r>
            <a:r>
              <a:rPr lang="de-CH" sz="1800" b="0" i="0" u="none" strike="noStrike" baseline="0" dirty="0">
                <a:latin typeface="TimesNewRoman"/>
              </a:rPr>
              <a:t>(1909) 168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28651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>
            <a:normAutofit/>
          </a:bodyPr>
          <a:lstStyle/>
          <a:p>
            <a:r>
              <a:rPr lang="en-US" b="0" dirty="0"/>
              <a:t>Who is talking?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F39B750-CE06-420D-8DDF-5F7E41A48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26" y="1257299"/>
            <a:ext cx="6028687" cy="553402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282BB7A-384B-4624-91BC-2F4C8EF9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124450" cy="45688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Urs Waelchli</a:t>
            </a:r>
          </a:p>
          <a:p>
            <a:pPr marL="0" indent="0">
              <a:buNone/>
            </a:pPr>
            <a:r>
              <a:rPr lang="en-US" dirty="0"/>
              <a:t>CTO INFICON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INFICON</a:t>
            </a:r>
          </a:p>
          <a:p>
            <a:pPr marL="0" indent="0">
              <a:buNone/>
            </a:pPr>
            <a:r>
              <a:rPr lang="en-US" dirty="0" err="1"/>
              <a:t>Balzers</a:t>
            </a:r>
            <a:r>
              <a:rPr lang="en-US" dirty="0"/>
              <a:t> &amp; </a:t>
            </a:r>
            <a:r>
              <a:rPr lang="en-US" dirty="0" err="1"/>
              <a:t>Leybold</a:t>
            </a:r>
            <a:r>
              <a:rPr lang="en-US" dirty="0"/>
              <a:t> Instrumentation</a:t>
            </a:r>
          </a:p>
          <a:p>
            <a:pPr marL="0" indent="0">
              <a:buNone/>
            </a:pPr>
            <a:r>
              <a:rPr lang="en-US" dirty="0" err="1"/>
              <a:t>Balzers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IMI Stockholm / ESA</a:t>
            </a:r>
          </a:p>
          <a:p>
            <a:pPr marL="0" indent="0">
              <a:buNone/>
            </a:pPr>
            <a:r>
              <a:rPr lang="en-US" dirty="0"/>
              <a:t>Univ. Bern Physics</a:t>
            </a:r>
          </a:p>
        </p:txBody>
      </p:sp>
    </p:spTree>
    <p:extLst>
      <p:ext uri="{BB962C8B-B14F-4D97-AF65-F5344CB8AC3E}">
        <p14:creationId xmlns:p14="http://schemas.microsoft.com/office/powerpoint/2010/main" val="828926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Science of Ionization Gauges?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F7A732-F469-48A1-BBE7-1AB9C2C73D46}"/>
              </a:ext>
            </a:extLst>
          </p:cNvPr>
          <p:cNvSpPr/>
          <p:nvPr/>
        </p:nvSpPr>
        <p:spPr>
          <a:xfrm>
            <a:off x="1123950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E24D520-6C6C-47C5-8006-203E1C4F6D30}"/>
              </a:ext>
            </a:extLst>
          </p:cNvPr>
          <p:cNvSpPr/>
          <p:nvPr/>
        </p:nvSpPr>
        <p:spPr>
          <a:xfrm>
            <a:off x="2374431" y="3523470"/>
            <a:ext cx="1746607" cy="32877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5F80F30D-9635-4989-9559-E9DA51687FFC}"/>
              </a:ext>
            </a:extLst>
          </p:cNvPr>
          <p:cNvSpPr/>
          <p:nvPr/>
        </p:nvSpPr>
        <p:spPr>
          <a:xfrm>
            <a:off x="8143978" y="3523470"/>
            <a:ext cx="1746607" cy="32877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A349F8-6FF7-4BE2-950A-B97352EF320C}"/>
              </a:ext>
            </a:extLst>
          </p:cNvPr>
          <p:cNvSpPr/>
          <p:nvPr/>
        </p:nvSpPr>
        <p:spPr>
          <a:xfrm>
            <a:off x="4540332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756308-D63E-40E5-A5CC-98D6818D74E4}"/>
              </a:ext>
            </a:extLst>
          </p:cNvPr>
          <p:cNvSpPr/>
          <p:nvPr/>
        </p:nvSpPr>
        <p:spPr>
          <a:xfrm>
            <a:off x="11207414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217E1A2-8E5A-4C23-BC89-C656C9C12F37}"/>
              </a:ext>
            </a:extLst>
          </p:cNvPr>
          <p:cNvSpPr/>
          <p:nvPr/>
        </p:nvSpPr>
        <p:spPr>
          <a:xfrm>
            <a:off x="11650894" y="1171254"/>
            <a:ext cx="551380" cy="48185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EF8CF53-E163-49BC-91F1-138DCAABB060}"/>
              </a:ext>
            </a:extLst>
          </p:cNvPr>
          <p:cNvGrpSpPr/>
          <p:nvPr/>
        </p:nvGrpSpPr>
        <p:grpSpPr>
          <a:xfrm>
            <a:off x="5432592" y="3048004"/>
            <a:ext cx="2089184" cy="1348436"/>
            <a:chOff x="4980533" y="4085692"/>
            <a:chExt cx="2089184" cy="134843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48CCB3C-4BAE-4AD7-9709-77C7B8ADABC6}"/>
                </a:ext>
              </a:extLst>
            </p:cNvPr>
            <p:cNvSpPr/>
            <p:nvPr/>
          </p:nvSpPr>
          <p:spPr>
            <a:xfrm>
              <a:off x="4980533" y="4714128"/>
              <a:ext cx="720000" cy="72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H</a:t>
              </a:r>
              <a:endParaRPr lang="de-CH" baseline="30000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E13DBCA-2C47-4114-B189-D709064A7FD7}"/>
                </a:ext>
              </a:extLst>
            </p:cNvPr>
            <p:cNvSpPr/>
            <p:nvPr/>
          </p:nvSpPr>
          <p:spPr>
            <a:xfrm>
              <a:off x="6349717" y="4714128"/>
              <a:ext cx="720000" cy="72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H</a:t>
              </a:r>
              <a:endParaRPr lang="de-CH" baseline="300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2CE983B-6C9C-469C-8FA5-09E11F180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1837" y="4085692"/>
              <a:ext cx="972000" cy="972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O</a:t>
              </a:r>
              <a:endParaRPr lang="de-CH" baseline="30000" dirty="0"/>
            </a:p>
          </p:txBody>
        </p:sp>
      </p:grp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711D1189-ACC0-4CF4-A28E-C321EDFCDFCD}"/>
              </a:ext>
            </a:extLst>
          </p:cNvPr>
          <p:cNvSpPr/>
          <p:nvPr/>
        </p:nvSpPr>
        <p:spPr>
          <a:xfrm flipV="1">
            <a:off x="6055825" y="1350437"/>
            <a:ext cx="842481" cy="15924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57A427-3429-4C11-8832-96899621594D}"/>
              </a:ext>
            </a:extLst>
          </p:cNvPr>
          <p:cNvSpPr txBox="1"/>
          <p:nvPr/>
        </p:nvSpPr>
        <p:spPr>
          <a:xfrm>
            <a:off x="6952074" y="1387011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I</a:t>
            </a:r>
            <a:r>
              <a:rPr lang="de-CH" sz="2400" baseline="30000" dirty="0"/>
              <a:t>+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CD53E9-C563-4FE3-83C1-2EA31451DF25}"/>
              </a:ext>
            </a:extLst>
          </p:cNvPr>
          <p:cNvSpPr txBox="1"/>
          <p:nvPr/>
        </p:nvSpPr>
        <p:spPr>
          <a:xfrm>
            <a:off x="2933158" y="3799730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/>
              <a:t>I</a:t>
            </a:r>
            <a:r>
              <a:rPr lang="de-CH" sz="2400" baseline="30000" dirty="0" err="1"/>
              <a:t>e</a:t>
            </a:r>
            <a:endParaRPr lang="de-CH" sz="2400" baseline="30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F16137-AE65-4D9E-8D08-6F6D26295889}"/>
              </a:ext>
            </a:extLst>
          </p:cNvPr>
          <p:cNvSpPr txBox="1"/>
          <p:nvPr/>
        </p:nvSpPr>
        <p:spPr>
          <a:xfrm>
            <a:off x="5474912" y="2818365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Symbol" panose="05050102010706020507" pitchFamily="18" charset="2"/>
              </a:rPr>
              <a:t></a:t>
            </a:r>
            <a:endParaRPr lang="de-CH" sz="2400" baseline="30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346A9A8-04FA-48FD-8522-C841F22261B3}"/>
              </a:ext>
            </a:extLst>
          </p:cNvPr>
          <p:cNvSpPr txBox="1"/>
          <p:nvPr/>
        </p:nvSpPr>
        <p:spPr>
          <a:xfrm>
            <a:off x="4864273" y="3908466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Q</a:t>
            </a:r>
            <a:r>
              <a:rPr lang="de-CH" sz="2400" baseline="-25000" dirty="0"/>
              <a:t>i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60A0A73-0378-455A-9820-5493C6E65D3D}"/>
              </a:ext>
            </a:extLst>
          </p:cNvPr>
          <p:cNvCxnSpPr>
            <a:cxnSpLocks/>
          </p:cNvCxnSpPr>
          <p:nvPr/>
        </p:nvCxnSpPr>
        <p:spPr>
          <a:xfrm flipH="1">
            <a:off x="3000055" y="4520635"/>
            <a:ext cx="67090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6EF735DD-9DE3-4F8A-9C18-EE0C4FE4B2DA}"/>
              </a:ext>
            </a:extLst>
          </p:cNvPr>
          <p:cNvSpPr txBox="1"/>
          <p:nvPr/>
        </p:nvSpPr>
        <p:spPr>
          <a:xfrm>
            <a:off x="6326060" y="4515265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Symbol" panose="05050102010706020507" pitchFamily="18" charset="2"/>
              </a:rPr>
              <a:t>L</a:t>
            </a:r>
            <a:endParaRPr lang="de-CH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163588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7AD9-54B7-4B27-935E-CAD2D5BA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26" y="334303"/>
            <a:ext cx="10515600" cy="1325563"/>
          </a:xfrm>
        </p:spPr>
        <p:txBody>
          <a:bodyPr/>
          <a:lstStyle/>
          <a:p>
            <a:r>
              <a:rPr lang="en-US" b="0" dirty="0"/>
              <a:t>Science of Ionization Gauges?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F7A732-F469-48A1-BBE7-1AB9C2C73D46}"/>
              </a:ext>
            </a:extLst>
          </p:cNvPr>
          <p:cNvSpPr/>
          <p:nvPr/>
        </p:nvSpPr>
        <p:spPr>
          <a:xfrm>
            <a:off x="1123950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E24D520-6C6C-47C5-8006-203E1C4F6D30}"/>
              </a:ext>
            </a:extLst>
          </p:cNvPr>
          <p:cNvSpPr/>
          <p:nvPr/>
        </p:nvSpPr>
        <p:spPr>
          <a:xfrm>
            <a:off x="2374431" y="3523470"/>
            <a:ext cx="1746607" cy="32877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5F80F30D-9635-4989-9559-E9DA51687FFC}"/>
              </a:ext>
            </a:extLst>
          </p:cNvPr>
          <p:cNvSpPr/>
          <p:nvPr/>
        </p:nvSpPr>
        <p:spPr>
          <a:xfrm>
            <a:off x="8143978" y="3523470"/>
            <a:ext cx="1746607" cy="32877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A349F8-6FF7-4BE2-950A-B97352EF320C}"/>
              </a:ext>
            </a:extLst>
          </p:cNvPr>
          <p:cNvSpPr/>
          <p:nvPr/>
        </p:nvSpPr>
        <p:spPr>
          <a:xfrm>
            <a:off x="4540332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756308-D63E-40E5-A5CC-98D6818D74E4}"/>
              </a:ext>
            </a:extLst>
          </p:cNvPr>
          <p:cNvSpPr/>
          <p:nvPr/>
        </p:nvSpPr>
        <p:spPr>
          <a:xfrm>
            <a:off x="11207414" y="3441845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</a:t>
            </a:r>
            <a:r>
              <a:rPr lang="de-CH" baseline="30000" dirty="0"/>
              <a:t>-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217E1A2-8E5A-4C23-BC89-C656C9C12F37}"/>
              </a:ext>
            </a:extLst>
          </p:cNvPr>
          <p:cNvSpPr/>
          <p:nvPr/>
        </p:nvSpPr>
        <p:spPr>
          <a:xfrm>
            <a:off x="11650894" y="1171254"/>
            <a:ext cx="551380" cy="48185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EF8CF53-E163-49BC-91F1-138DCAABB060}"/>
              </a:ext>
            </a:extLst>
          </p:cNvPr>
          <p:cNvGrpSpPr/>
          <p:nvPr/>
        </p:nvGrpSpPr>
        <p:grpSpPr>
          <a:xfrm>
            <a:off x="5432592" y="3048004"/>
            <a:ext cx="2089184" cy="1348436"/>
            <a:chOff x="4980533" y="4085692"/>
            <a:chExt cx="2089184" cy="134843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48CCB3C-4BAE-4AD7-9709-77C7B8ADABC6}"/>
                </a:ext>
              </a:extLst>
            </p:cNvPr>
            <p:cNvSpPr/>
            <p:nvPr/>
          </p:nvSpPr>
          <p:spPr>
            <a:xfrm>
              <a:off x="4980533" y="4714128"/>
              <a:ext cx="720000" cy="72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H</a:t>
              </a:r>
              <a:endParaRPr lang="de-CH" baseline="30000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E13DBCA-2C47-4114-B189-D709064A7FD7}"/>
                </a:ext>
              </a:extLst>
            </p:cNvPr>
            <p:cNvSpPr/>
            <p:nvPr/>
          </p:nvSpPr>
          <p:spPr>
            <a:xfrm>
              <a:off x="6349717" y="4714128"/>
              <a:ext cx="720000" cy="720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H</a:t>
              </a:r>
              <a:endParaRPr lang="de-CH" baseline="300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2CE983B-6C9C-469C-8FA5-09E11F180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1837" y="4085692"/>
              <a:ext cx="972000" cy="972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O</a:t>
              </a:r>
              <a:endParaRPr lang="de-CH" baseline="30000" dirty="0"/>
            </a:p>
          </p:txBody>
        </p:sp>
      </p:grp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711D1189-ACC0-4CF4-A28E-C321EDFCDFCD}"/>
              </a:ext>
            </a:extLst>
          </p:cNvPr>
          <p:cNvSpPr/>
          <p:nvPr/>
        </p:nvSpPr>
        <p:spPr>
          <a:xfrm flipV="1">
            <a:off x="6055825" y="1350437"/>
            <a:ext cx="842481" cy="15924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57A427-3429-4C11-8832-96899621594D}"/>
              </a:ext>
            </a:extLst>
          </p:cNvPr>
          <p:cNvSpPr txBox="1"/>
          <p:nvPr/>
        </p:nvSpPr>
        <p:spPr>
          <a:xfrm>
            <a:off x="6952074" y="1387011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I</a:t>
            </a:r>
            <a:r>
              <a:rPr lang="de-CH" sz="2400" baseline="30000" dirty="0"/>
              <a:t>+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CD53E9-C563-4FE3-83C1-2EA31451DF25}"/>
              </a:ext>
            </a:extLst>
          </p:cNvPr>
          <p:cNvSpPr txBox="1"/>
          <p:nvPr/>
        </p:nvSpPr>
        <p:spPr>
          <a:xfrm>
            <a:off x="2933158" y="3799730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/>
              <a:t>I</a:t>
            </a:r>
            <a:r>
              <a:rPr lang="de-CH" sz="2400" baseline="30000" dirty="0" err="1"/>
              <a:t>e</a:t>
            </a:r>
            <a:endParaRPr lang="de-CH" sz="2400" baseline="30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F16137-AE65-4D9E-8D08-6F6D26295889}"/>
              </a:ext>
            </a:extLst>
          </p:cNvPr>
          <p:cNvSpPr txBox="1"/>
          <p:nvPr/>
        </p:nvSpPr>
        <p:spPr>
          <a:xfrm>
            <a:off x="5474912" y="2818365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Symbol" panose="05050102010706020507" pitchFamily="18" charset="2"/>
              </a:rPr>
              <a:t></a:t>
            </a:r>
            <a:endParaRPr lang="de-CH" sz="2400" baseline="30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346A9A8-04FA-48FD-8522-C841F22261B3}"/>
              </a:ext>
            </a:extLst>
          </p:cNvPr>
          <p:cNvSpPr txBox="1"/>
          <p:nvPr/>
        </p:nvSpPr>
        <p:spPr>
          <a:xfrm>
            <a:off x="4864273" y="3908466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Q</a:t>
            </a:r>
            <a:r>
              <a:rPr lang="de-CH" sz="2400" baseline="-25000" dirty="0"/>
              <a:t>i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60A0A73-0378-455A-9820-5493C6E65D3D}"/>
              </a:ext>
            </a:extLst>
          </p:cNvPr>
          <p:cNvCxnSpPr>
            <a:cxnSpLocks/>
          </p:cNvCxnSpPr>
          <p:nvPr/>
        </p:nvCxnSpPr>
        <p:spPr>
          <a:xfrm flipH="1">
            <a:off x="3000055" y="4520635"/>
            <a:ext cx="67090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6EF735DD-9DE3-4F8A-9C18-EE0C4FE4B2DA}"/>
              </a:ext>
            </a:extLst>
          </p:cNvPr>
          <p:cNvSpPr txBox="1"/>
          <p:nvPr/>
        </p:nvSpPr>
        <p:spPr>
          <a:xfrm>
            <a:off x="6326060" y="4515265"/>
            <a:ext cx="43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ym typeface="Symbol" panose="05050102010706020507" pitchFamily="18" charset="2"/>
              </a:rPr>
              <a:t>L</a:t>
            </a:r>
            <a:endParaRPr lang="de-CH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855AF9E9-EE86-41B5-8BF4-E664FD59D942}"/>
                  </a:ext>
                </a:extLst>
              </p:cNvPr>
              <p:cNvSpPr txBox="1"/>
              <p:nvPr/>
            </p:nvSpPr>
            <p:spPr>
              <a:xfrm>
                <a:off x="3452120" y="4558881"/>
                <a:ext cx="604120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Ionization: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de-CH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CH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CH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de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</m:oMath>
                  </m:oMathPara>
                </a14:m>
                <a:endParaRPr lang="de-CH" sz="2400" b="0" dirty="0">
                  <a:ea typeface="Cambria Math" panose="02040503050406030204" pitchFamily="18" charset="0"/>
                </a:endParaRPr>
              </a:p>
              <a:p>
                <a:endParaRPr lang="de-CH" sz="2400" b="0" dirty="0">
                  <a:ea typeface="Cambria Math" panose="02040503050406030204" pitchFamily="18" charset="0"/>
                </a:endParaRPr>
              </a:p>
              <a:p>
                <a:r>
                  <a:rPr lang="en-US" sz="2400" dirty="0"/>
                  <a:t>Ion Current = Extraction Prob. x Ionization Prob. x Path Length x Electron Current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855AF9E9-EE86-41B5-8BF4-E664FD59D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120" y="4558881"/>
                <a:ext cx="6041205" cy="2308324"/>
              </a:xfrm>
              <a:prstGeom prst="rect">
                <a:avLst/>
              </a:prstGeom>
              <a:blipFill>
                <a:blip r:embed="rId2"/>
                <a:stretch>
                  <a:fillRect l="-1514" t="-2111" b="-501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504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Office PowerPoint</Application>
  <PresentationFormat>Breitbild</PresentationFormat>
  <Paragraphs>183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TimesNewRoman</vt:lpstr>
      <vt:lpstr>Arial</vt:lpstr>
      <vt:lpstr>Calibri</vt:lpstr>
      <vt:lpstr>Calibri Light</vt:lpstr>
      <vt:lpstr>Cambria Math</vt:lpstr>
      <vt:lpstr>Times New Roman</vt:lpstr>
      <vt:lpstr>Office</vt:lpstr>
      <vt:lpstr>PowerPoint-Präsentation</vt:lpstr>
      <vt:lpstr>PowerPoint-Präsentation</vt:lpstr>
      <vt:lpstr>Low pressure Gauges</vt:lpstr>
      <vt:lpstr>Low pressure Gauges, experimental</vt:lpstr>
      <vt:lpstr>PowerPoint-Präsentation</vt:lpstr>
      <vt:lpstr>PowerPoint-Präsentation</vt:lpstr>
      <vt:lpstr>Who is talking?</vt:lpstr>
      <vt:lpstr>Science of Ionization Gauges?</vt:lpstr>
      <vt:lpstr>Science of Ionization Gauges?</vt:lpstr>
      <vt:lpstr>Challenges of Ion Gauges:</vt:lpstr>
      <vt:lpstr>PowerPoint-Präsentation</vt:lpstr>
      <vt:lpstr>PowerPoint-Präsentation</vt:lpstr>
      <vt:lpstr>PowerPoint-Präsentation</vt:lpstr>
      <vt:lpstr>The beam dump!</vt:lpstr>
      <vt:lpstr>Sensitivity /Torr or /mbar</vt:lpstr>
      <vt:lpstr>Sensitivity /Torr or /mbar</vt:lpstr>
      <vt:lpstr>Sensitivity /Torr or /mbar</vt:lpstr>
      <vt:lpstr>Solutions</vt:lpstr>
      <vt:lpstr>Solutions</vt:lpstr>
      <vt:lpstr>Cold Cathodes</vt:lpstr>
      <vt:lpstr>Cold Cathodes</vt:lpstr>
      <vt:lpstr>Cold Cathodes</vt:lpstr>
      <vt:lpstr>Cold Cathodes</vt:lpstr>
      <vt:lpstr>Cold Cathodes</vt:lpstr>
      <vt:lpstr>Science of Ionization Gauges?</vt:lpstr>
      <vt:lpstr>Think about surfaces!</vt:lpstr>
      <vt:lpstr>ALD on Vacuum Components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Urs Wälchli</dc:creator>
  <cp:lastModifiedBy>Urs Wälchli</cp:lastModifiedBy>
  <cp:revision>53</cp:revision>
  <dcterms:created xsi:type="dcterms:W3CDTF">2024-04-30T10:16:15Z</dcterms:created>
  <dcterms:modified xsi:type="dcterms:W3CDTF">2024-06-11T08:33:36Z</dcterms:modified>
</cp:coreProperties>
</file>