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4"/>
  </p:sldMasterIdLst>
  <p:notesMasterIdLst>
    <p:notesMasterId r:id="rId41"/>
  </p:notesMasterIdLst>
  <p:sldIdLst>
    <p:sldId id="266" r:id="rId5"/>
    <p:sldId id="267" r:id="rId6"/>
    <p:sldId id="268" r:id="rId7"/>
    <p:sldId id="269" r:id="rId8"/>
    <p:sldId id="288" r:id="rId9"/>
    <p:sldId id="323" r:id="rId10"/>
    <p:sldId id="289" r:id="rId11"/>
    <p:sldId id="290" r:id="rId12"/>
    <p:sldId id="291" r:id="rId13"/>
    <p:sldId id="292" r:id="rId14"/>
    <p:sldId id="293" r:id="rId15"/>
    <p:sldId id="297" r:id="rId16"/>
    <p:sldId id="296" r:id="rId17"/>
    <p:sldId id="294" r:id="rId18"/>
    <p:sldId id="295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24" r:id="rId27"/>
    <p:sldId id="305" r:id="rId28"/>
    <p:sldId id="306" r:id="rId29"/>
    <p:sldId id="308" r:id="rId30"/>
    <p:sldId id="307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4472C4"/>
    <a:srgbClr val="E9404A"/>
    <a:srgbClr val="6C1F77"/>
    <a:srgbClr val="E85F28"/>
    <a:srgbClr val="008B94"/>
    <a:srgbClr val="018701"/>
    <a:srgbClr val="DEEBF7"/>
    <a:srgbClr val="C0E0C0"/>
    <a:srgbClr val="008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4599F94E-CEE6-441E-89CC-EB005ECD8F06}">
      <a14:m xmlns:a14="http://schemas.microsoft.com/office/drawing/2010/main">
        <m:mathPr xmlns:m="http://schemas.openxmlformats.org/officeDocument/2006/math">
          <m:brkBin m:val="before"/>
          <m:brkBinSub m:val="--"/>
        </m:mathPr>
      </a14:m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F17666-59C2-4890-BEEE-45171A3270DE}" v="292" dt="2024-06-07T23:43:36.595"/>
    <p1510:client id="{780C8ED9-AEBC-4A96-81E7-3A8FCB80345E}" v="427" dt="2024-06-07T16:36:34.6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RepartoTecnologiedelVuoto/Shared%20Documents/Vacuum%20Doc/Outgassing/Seven%20Chamber/Cartel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Degassaggio rispetto </a:t>
            </a:r>
            <a:br>
              <a:rPr lang="en-US"/>
            </a:br>
            <a:r>
              <a:rPr lang="en-US"/>
              <a:t>a q</a:t>
            </a:r>
            <a:r>
              <a:rPr lang="en-US" baseline="-25000"/>
              <a:t>304L</a:t>
            </a:r>
            <a:r>
              <a:rPr lang="en-US"/>
              <a:t>=10</a:t>
            </a:r>
            <a:r>
              <a:rPr lang="en-US" baseline="30000"/>
              <a:t>-11</a:t>
            </a:r>
            <a:r>
              <a:rPr lang="en-US"/>
              <a:t> mbar lt/s-cm2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Foglio2!$A$2:$A$8</c:f>
              <c:strCache>
                <c:ptCount val="7"/>
                <c:pt idx="0">
                  <c:v>Ti</c:v>
                </c:pt>
                <c:pt idx="1">
                  <c:v>Al</c:v>
                </c:pt>
                <c:pt idx="2">
                  <c:v>316L-XHV</c:v>
                </c:pt>
                <c:pt idx="3">
                  <c:v>316LN-XHV</c:v>
                </c:pt>
                <c:pt idx="4">
                  <c:v>316L</c:v>
                </c:pt>
                <c:pt idx="5">
                  <c:v>316LN</c:v>
                </c:pt>
                <c:pt idx="6">
                  <c:v>304L</c:v>
                </c:pt>
              </c:strCache>
            </c:strRef>
          </c:cat>
          <c:val>
            <c:numRef>
              <c:f>Foglio2!$E$2:$E$8</c:f>
              <c:numCache>
                <c:formatCode>0.0E+00</c:formatCode>
                <c:ptCount val="7"/>
                <c:pt idx="0">
                  <c:v>2.5000000000000001E-3</c:v>
                </c:pt>
                <c:pt idx="1">
                  <c:v>5.5000000000000005E-3</c:v>
                </c:pt>
                <c:pt idx="2">
                  <c:v>5.1000000000000004E-3</c:v>
                </c:pt>
                <c:pt idx="3">
                  <c:v>9.9000000000000008E-3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2A-4328-B28A-B1FBDC2B53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50539040"/>
        <c:axId val="1350539456"/>
      </c:barChart>
      <c:barChart>
        <c:barDir val="col"/>
        <c:grouping val="clustered"/>
        <c:varyColors val="0"/>
        <c:ser>
          <c:idx val="1"/>
          <c:order val="1"/>
          <c:tx>
            <c:strRef>
              <c:f>Foglio2!$G$2:$G$8</c:f>
              <c:strCache>
                <c:ptCount val="7"/>
                <c:pt idx="0">
                  <c:v>376.00</c:v>
                </c:pt>
                <c:pt idx="1">
                  <c:v>170.91</c:v>
                </c:pt>
                <c:pt idx="2">
                  <c:v>184.31</c:v>
                </c:pt>
                <c:pt idx="3">
                  <c:v>94.95</c:v>
                </c:pt>
                <c:pt idx="4">
                  <c:v>316L</c:v>
                </c:pt>
                <c:pt idx="5">
                  <c:v>316LN</c:v>
                </c:pt>
                <c:pt idx="6">
                  <c:v>304L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Foglio2!$K$2:$K$8</c:f>
              <c:numCache>
                <c:formatCode>0.00E+00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0.0E+00">
                  <c:v>0.65</c:v>
                </c:pt>
                <c:pt idx="5" formatCode="0.0E+00">
                  <c:v>0.7</c:v>
                </c:pt>
                <c:pt idx="6" formatCode="0.0E+00">
                  <c:v>0.94000000000000017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2A-4328-B28A-B1FBDC2B53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3505520"/>
        <c:axId val="1183502608"/>
      </c:barChart>
      <c:catAx>
        <c:axId val="135053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0539456"/>
        <c:crosses val="autoZero"/>
        <c:auto val="1"/>
        <c:lblAlgn val="ctr"/>
        <c:lblOffset val="100"/>
        <c:noMultiLvlLbl val="0"/>
      </c:catAx>
      <c:valAx>
        <c:axId val="1350539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0539040"/>
        <c:crosses val="autoZero"/>
        <c:crossBetween val="between"/>
      </c:valAx>
      <c:valAx>
        <c:axId val="1183502608"/>
        <c:scaling>
          <c:orientation val="minMax"/>
        </c:scaling>
        <c:delete val="0"/>
        <c:axPos val="r"/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3505520"/>
        <c:crosses val="max"/>
        <c:crossBetween val="between"/>
      </c:valAx>
      <c:catAx>
        <c:axId val="1183505520"/>
        <c:scaling>
          <c:orientation val="minMax"/>
        </c:scaling>
        <c:delete val="1"/>
        <c:axPos val="b"/>
        <c:majorTickMark val="out"/>
        <c:minorTickMark val="none"/>
        <c:tickLblPos val="nextTo"/>
        <c:crossAx val="11835026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8D346-985D-4FF7-9D9B-C6B2B79B1A17}" type="datetimeFigureOut">
              <a:rPr lang="en-US" smtClean="0"/>
              <a:t>6/15/2024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265FE-406E-42AD-A533-40C7D243D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6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65FE-406E-42AD-A533-40C7D243DB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55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65FE-406E-42AD-A533-40C7D243DB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24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65FE-406E-42AD-A533-40C7D243DB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62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9BCF69-F1B1-00F4-32DA-E21296D05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9979865-6994-4887-AF7E-F9CE2113E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7AABA1-5148-A397-2DB9-F766D850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1217-AFED-4484-8F49-0AC6AE745F7B}" type="datetimeFigureOut">
              <a:rPr lang="it-IT" smtClean="0"/>
              <a:t>15/06/2024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830B0F-33B4-643D-A607-7FB1DD0D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0C01A6-F383-9251-8F07-C07C1C19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D811-4AD8-44D8-BFC8-CFD3AD0357E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76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C0FC99-C275-E812-B19D-E5D76FA3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90" y="261158"/>
            <a:ext cx="10515600" cy="419879"/>
          </a:xfrm>
        </p:spPr>
        <p:txBody>
          <a:bodyPr/>
          <a:lstStyle>
            <a:lvl1pPr>
              <a:defRPr b="1">
                <a:solidFill>
                  <a:srgbClr val="E3061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19DD29-9074-343A-F76E-19CE27091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90" y="1253331"/>
            <a:ext cx="10515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AE9D90-704C-814A-437B-B83EACD9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1217-AFED-4484-8F49-0AC6AE745F7B}" type="datetimeFigureOut">
              <a:rPr lang="it-IT" smtClean="0"/>
              <a:t>15/06/2024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167A1F-A5CF-1FC9-5D03-D19CBE65E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69D23A-3EDB-840B-8736-FEBC4EB2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3D811-4AD8-44D8-BFC8-CFD3AD0357E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21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36381A-9D05-9EBB-8874-FB9C95FB3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 b="1">
                <a:solidFill>
                  <a:srgbClr val="E30613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9F29A6-3D35-F4CA-B49F-4D8BE8248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B9A848-64E0-8FA7-0CC4-4EB49ED90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3B198-C06D-4658-B8E4-86B8F0EBFECF}" type="datetimeFigureOut">
              <a:rPr lang="it-IT" smtClean="0"/>
              <a:t>15/06/2024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61C1C6-3FB4-8D5E-00AC-C6E3B66CD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0F3894-06B9-C203-A337-67E774F31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2F72B-F665-4C89-83F9-1B85FB44827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232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4793D0B-6232-9C84-78E5-94B879162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9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DF101B-2158-94B3-1CA2-A69B1A9E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216D6F-75BD-8837-BF06-199807B501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81217-AFED-4484-8F49-0AC6AE745F7B}" type="datetimeFigureOut">
              <a:rPr lang="it-IT" smtClean="0"/>
              <a:t>15/06/2024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B6E04E-86BB-D566-2450-7CDF53575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BADE7-3244-DD1F-5B19-EB6B1062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3D811-4AD8-44D8-BFC8-CFD3AD0357E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19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3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11" Type="http://schemas.openxmlformats.org/officeDocument/2006/relationships/image" Target="../media/image41.png"/><Relationship Id="rId5" Type="http://schemas.openxmlformats.org/officeDocument/2006/relationships/image" Target="../media/image32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slide" Target="slide18.xml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0.emf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94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5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7.png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9C324F-C919-29A0-2B80-35FF5682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Introduzione al degassaggio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41C789D-7363-E171-89C6-C3869D1F0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3227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E0F35A-C94E-B8F2-A49F-BD57B26ED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Assorbimento chimico su una superficie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8A8083-DCBA-1509-B52A-C17FB6050264}"/>
              </a:ext>
            </a:extLst>
          </p:cNvPr>
          <p:cNvSpPr txBox="1"/>
          <p:nvPr/>
        </p:nvSpPr>
        <p:spPr>
          <a:xfrm>
            <a:off x="4896744" y="1089499"/>
            <a:ext cx="13090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Potenziale LJ 10-4</a:t>
            </a:r>
          </a:p>
          <a:p>
            <a:endParaRPr lang="it-IT" sz="1200"/>
          </a:p>
          <a:p>
            <a:r>
              <a:rPr lang="it-IT" sz="1200" err="1"/>
              <a:t>N</a:t>
            </a:r>
            <a:r>
              <a:rPr lang="it-IT" sz="1200" baseline="-25000" err="1"/>
              <a:t>surf</a:t>
            </a:r>
            <a:r>
              <a:rPr lang="it-IT" sz="1200"/>
              <a:t> = 10</a:t>
            </a:r>
            <a:r>
              <a:rPr lang="it-IT" sz="1200" baseline="30000"/>
              <a:t>15</a:t>
            </a:r>
            <a:r>
              <a:rPr lang="it-IT" sz="1200"/>
              <a:t> </a:t>
            </a:r>
            <a:r>
              <a:rPr lang="it-IT" sz="1200" err="1"/>
              <a:t>at</a:t>
            </a:r>
            <a:r>
              <a:rPr lang="it-IT" sz="1200"/>
              <a:t>/cm</a:t>
            </a:r>
            <a:r>
              <a:rPr lang="it-IT" sz="1200" baseline="30000"/>
              <a:t>2</a:t>
            </a:r>
          </a:p>
          <a:p>
            <a:r>
              <a:rPr lang="it-IT" sz="1200" err="1"/>
              <a:t>q</a:t>
            </a:r>
            <a:r>
              <a:rPr lang="it-IT" sz="1200" baseline="-25000" err="1"/>
              <a:t>c</a:t>
            </a:r>
            <a:r>
              <a:rPr lang="it-IT" sz="1200"/>
              <a:t> = 2 kcal/mol</a:t>
            </a:r>
          </a:p>
          <a:p>
            <a:r>
              <a:rPr lang="it-IT" sz="1200" err="1"/>
              <a:t>q</a:t>
            </a:r>
            <a:r>
              <a:rPr lang="it-IT" sz="1200" baseline="-25000" err="1"/>
              <a:t>p</a:t>
            </a:r>
            <a:r>
              <a:rPr lang="it-IT" sz="1200"/>
              <a:t> = 0.1 kcal/mol</a:t>
            </a:r>
          </a:p>
          <a:p>
            <a:r>
              <a:rPr lang="it-IT" sz="1200" err="1"/>
              <a:t>Z</a:t>
            </a:r>
            <a:r>
              <a:rPr lang="it-IT" sz="1200" baseline="-25000" err="1"/>
              <a:t>c</a:t>
            </a:r>
            <a:r>
              <a:rPr lang="it-IT" sz="1200"/>
              <a:t> = 6 Angstrom</a:t>
            </a:r>
          </a:p>
          <a:p>
            <a:r>
              <a:rPr lang="it-IT" sz="1200" err="1"/>
              <a:t>Z</a:t>
            </a:r>
            <a:r>
              <a:rPr lang="it-IT" sz="1200" baseline="-25000" err="1"/>
              <a:t>p</a:t>
            </a:r>
            <a:r>
              <a:rPr lang="it-IT" sz="1200"/>
              <a:t> = 12 Angstrom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4F1FC45-67E3-1FBD-0420-33A1D87572CA}"/>
              </a:ext>
            </a:extLst>
          </p:cNvPr>
          <p:cNvSpPr txBox="1"/>
          <p:nvPr/>
        </p:nvSpPr>
        <p:spPr>
          <a:xfrm>
            <a:off x="7068323" y="992222"/>
            <a:ext cx="487724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defRPr b="1"/>
            </a:lvl1pPr>
          </a:lstStyle>
          <a:p>
            <a:r>
              <a:rPr lang="it-IT" b="0"/>
              <a:t>Ci sono scambi di elettroni o dissociazione</a:t>
            </a:r>
          </a:p>
          <a:p>
            <a:r>
              <a:rPr lang="it-IT" b="0"/>
              <a:t>C’è una prima buca di potenziale di </a:t>
            </a:r>
            <a:r>
              <a:rPr lang="it-IT" b="0" err="1"/>
              <a:t>fisisorbimento</a:t>
            </a:r>
            <a:endParaRPr lang="it-IT" b="0"/>
          </a:p>
          <a:p>
            <a:r>
              <a:rPr lang="it-IT" b="0"/>
              <a:t>Si crea una buca di potenziale più profonda [10-200 kcal/mol];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C1D6A07-81D8-B737-0215-8C4CB7F3F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90" y="589435"/>
            <a:ext cx="4257675" cy="380047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6B2E44F-CBCA-355A-A8B9-E07096EE1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07" y="4492659"/>
            <a:ext cx="1100589" cy="226806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FA1780D-C896-33A8-1548-E83CFC7FB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795" y="5046679"/>
            <a:ext cx="1021571" cy="1307611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6B33E06-BC98-AC64-8539-467EA8B5B13D}"/>
              </a:ext>
            </a:extLst>
          </p:cNvPr>
          <p:cNvSpPr txBox="1"/>
          <p:nvPr/>
        </p:nvSpPr>
        <p:spPr>
          <a:xfrm>
            <a:off x="2894766" y="6179283"/>
            <a:ext cx="1100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Molecola </a:t>
            </a:r>
            <a:r>
              <a:rPr lang="it-IT" sz="1200" err="1"/>
              <a:t>Fisioadsorbita</a:t>
            </a:r>
            <a:endParaRPr lang="it-IT" sz="12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047DB46-1C2F-EDD1-6273-25AE0276BE73}"/>
              </a:ext>
            </a:extLst>
          </p:cNvPr>
          <p:cNvSpPr txBox="1"/>
          <p:nvPr/>
        </p:nvSpPr>
        <p:spPr>
          <a:xfrm>
            <a:off x="1568249" y="4395838"/>
            <a:ext cx="170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Molecola </a:t>
            </a:r>
            <a:r>
              <a:rPr lang="it-IT" sz="1200" err="1"/>
              <a:t>Chemiadsorbita</a:t>
            </a:r>
            <a:endParaRPr lang="it-IT" sz="1200"/>
          </a:p>
        </p:txBody>
      </p:sp>
      <p:graphicFrame>
        <p:nvGraphicFramePr>
          <p:cNvPr id="20" name="Tabella 20">
            <a:extLst>
              <a:ext uri="{FF2B5EF4-FFF2-40B4-BE49-F238E27FC236}">
                <a16:creationId xmlns:a16="http://schemas.microsoft.com/office/drawing/2014/main" id="{EFA83BCA-A76D-399F-D7EC-0F3A06789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190587"/>
              </p:ext>
            </p:extLst>
          </p:nvPr>
        </p:nvGraphicFramePr>
        <p:xfrm>
          <a:off x="5253841" y="3252588"/>
          <a:ext cx="6523730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369">
                  <a:extLst>
                    <a:ext uri="{9D8B030D-6E8A-4147-A177-3AD203B41FA5}">
                      <a16:colId xmlns:a16="http://schemas.microsoft.com/office/drawing/2014/main" val="124929940"/>
                    </a:ext>
                  </a:extLst>
                </a:gridCol>
                <a:gridCol w="2098076">
                  <a:extLst>
                    <a:ext uri="{9D8B030D-6E8A-4147-A177-3AD203B41FA5}">
                      <a16:colId xmlns:a16="http://schemas.microsoft.com/office/drawing/2014/main" val="3898659156"/>
                    </a:ext>
                  </a:extLst>
                </a:gridCol>
                <a:gridCol w="2716285">
                  <a:extLst>
                    <a:ext uri="{9D8B030D-6E8A-4147-A177-3AD203B41FA5}">
                      <a16:colId xmlns:a16="http://schemas.microsoft.com/office/drawing/2014/main" val="19847364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400"/>
                        <a:t>Proprietà</a:t>
                      </a:r>
                    </a:p>
                  </a:txBody>
                  <a:tcPr>
                    <a:solidFill>
                      <a:srgbClr val="E3061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err="1"/>
                        <a:t>Fisiadsorbimento</a:t>
                      </a:r>
                      <a:endParaRPr lang="it-IT" sz="1400"/>
                    </a:p>
                  </a:txBody>
                  <a:tcPr>
                    <a:solidFill>
                      <a:srgbClr val="E3061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err="1"/>
                        <a:t>Chemiadsorbimento</a:t>
                      </a:r>
                      <a:endParaRPr lang="it-IT" sz="1400"/>
                    </a:p>
                  </a:txBody>
                  <a:tcPr>
                    <a:solidFill>
                      <a:srgbClr val="E30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407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/>
                        <a:t>Tipo di interazione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Legame di Van </a:t>
                      </a:r>
                      <a:r>
                        <a:rPr lang="it-IT" sz="1400" err="1"/>
                        <a:t>der</a:t>
                      </a:r>
                      <a:r>
                        <a:rPr lang="it-IT" sz="1400"/>
                        <a:t> </a:t>
                      </a:r>
                      <a:r>
                        <a:rPr lang="it-IT" sz="1400" err="1"/>
                        <a:t>Waals</a:t>
                      </a:r>
                      <a:r>
                        <a:rPr lang="it-IT" sz="1400"/>
                        <a:t> a lungo raggio (dipolo)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Legame chimico per ibridizzazione degli orbitali elettronici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249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/>
                        <a:t>Energia di legame (calore di adsorbimento q)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1-5 kcal/mol e dipende dalla massa, dalla polarità e dalla polarizzabilità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/>
                        <a:t>10-200 kcal/mol e dipende dal tipo e forza del legame chimico</a:t>
                      </a:r>
                    </a:p>
                    <a:p>
                      <a:endParaRPr lang="it-IT" sz="140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723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/>
                        <a:t>Distanza dalla superficie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1-3 Angstrom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3-10 Angstrom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180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/>
                        <a:t>Specificità del materiale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Dipendenza debole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Dipendenza forte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303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b="1"/>
                        <a:t>Altre proprietà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Non dissociativo, reversibile, veloce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Le molecole devono dissociarsi (o riorganizzarsi), la velocità dipende dall’energia di attivazione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599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0628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7CB02-2A0C-1049-C87F-9702ED2EA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Tempo Medio di Permanenza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8AEB05D2-992D-7D29-6508-DD6651C953BA}"/>
              </a:ext>
            </a:extLst>
          </p:cNvPr>
          <p:cNvGrpSpPr/>
          <p:nvPr/>
        </p:nvGrpSpPr>
        <p:grpSpPr>
          <a:xfrm>
            <a:off x="475890" y="1104642"/>
            <a:ext cx="3982006" cy="3696216"/>
            <a:chOff x="475890" y="1104642"/>
            <a:chExt cx="3982006" cy="3696216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5877183-36C2-6B58-85A7-78552D5BA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890" y="1104642"/>
              <a:ext cx="3982006" cy="3696216"/>
            </a:xfrm>
            <a:prstGeom prst="rect">
              <a:avLst/>
            </a:prstGeom>
          </p:spPr>
        </p:pic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5059F826-379C-349B-7841-A3EC490D4F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925" y="2952750"/>
              <a:ext cx="0" cy="1209675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E0CCDDE7-490E-A4A1-97E0-A9D2BDA6802E}"/>
                </a:ext>
              </a:extLst>
            </p:cNvPr>
            <p:cNvCxnSpPr/>
            <p:nvPr/>
          </p:nvCxnSpPr>
          <p:spPr>
            <a:xfrm flipH="1">
              <a:off x="981075" y="2952750"/>
              <a:ext cx="334327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AD6F5A4C-CC5F-A928-CDD2-291CBC4018F2}"/>
                </a:ext>
              </a:extLst>
            </p:cNvPr>
            <p:cNvSpPr txBox="1"/>
            <p:nvPr/>
          </p:nvSpPr>
          <p:spPr>
            <a:xfrm>
              <a:off x="2013688" y="3059668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>
                  <a:latin typeface="Calibri" panose="020F0502020204030204" pitchFamily="34" charset="0"/>
                  <a:cs typeface="Calibri" panose="020F0502020204030204" pitchFamily="34" charset="0"/>
                </a:rPr>
                <a:t>Δ</a:t>
              </a:r>
              <a:r>
                <a:rPr lang="it-IT" err="1"/>
                <a:t>H</a:t>
              </a:r>
              <a:r>
                <a:rPr lang="it-IT" baseline="-25000" err="1"/>
                <a:t>d</a:t>
              </a:r>
              <a:endParaRPr lang="it-IT" baseline="-25000"/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6C9E498-9156-4624-C586-054B61A5F3FC}"/>
              </a:ext>
            </a:extLst>
          </p:cNvPr>
          <p:cNvSpPr txBox="1"/>
          <p:nvPr/>
        </p:nvSpPr>
        <p:spPr>
          <a:xfrm>
            <a:off x="4985781" y="311705"/>
            <a:ext cx="708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Tempo di permanenza (o tempo di soggiorno) in una buca di potenziale è: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B46C30B4-21A7-1D8E-B3DB-3F24E6ABE8D8}"/>
                  </a:ext>
                </a:extLst>
              </p:cNvPr>
              <p:cNvSpPr txBox="1"/>
              <p:nvPr/>
            </p:nvSpPr>
            <p:spPr>
              <a:xfrm>
                <a:off x="5574078" y="1094220"/>
                <a:ext cx="1322926" cy="426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B46C30B4-21A7-1D8E-B3DB-3F24E6ABE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078" y="1094220"/>
                <a:ext cx="1322926" cy="4269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F5C7CC8-CB00-D1DA-CB7D-A40DEA4E526D}"/>
                  </a:ext>
                </a:extLst>
              </p:cNvPr>
              <p:cNvSpPr txBox="1"/>
              <p:nvPr/>
            </p:nvSpPr>
            <p:spPr>
              <a:xfrm>
                <a:off x="7775061" y="1105633"/>
                <a:ext cx="4293114" cy="8546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/>
                  <a:t> è l’intervallo di tempo medio per cui viene fatto un tentativo di uscita. Oscillazione molecolare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it-IT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F5C7CC8-CB00-D1DA-CB7D-A40DEA4E5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061" y="1105633"/>
                <a:ext cx="4293114" cy="854658"/>
              </a:xfrm>
              <a:prstGeom prst="rect">
                <a:avLst/>
              </a:prstGeom>
              <a:blipFill>
                <a:blip r:embed="rId4"/>
                <a:stretch>
                  <a:fillRect l="-3262" t="-9220" r="-2270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8D8775E8-4FF7-0AF3-E7B8-CF8CA3073F52}"/>
                  </a:ext>
                </a:extLst>
              </p:cNvPr>
              <p:cNvSpPr txBox="1"/>
              <p:nvPr/>
            </p:nvSpPr>
            <p:spPr>
              <a:xfrm>
                <a:off x="7775061" y="2225300"/>
                <a:ext cx="4293114" cy="398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~0.6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𝑘𝑐𝑎𝑙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𝑚𝑜𝑙</m:t>
                        </m:r>
                      </m:den>
                    </m:f>
                  </m:oMath>
                </a14:m>
                <a:r>
                  <a:rPr lang="it-IT"/>
                  <a:t> a 20°C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8D8775E8-4FF7-0AF3-E7B8-CF8CA3073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061" y="2225300"/>
                <a:ext cx="4293114" cy="398955"/>
              </a:xfrm>
              <a:prstGeom prst="rect">
                <a:avLst/>
              </a:prstGeom>
              <a:blipFill>
                <a:blip r:embed="rId5"/>
                <a:stretch>
                  <a:fillRect l="-1844" t="-3077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ella 20">
                <a:extLst>
                  <a:ext uri="{FF2B5EF4-FFF2-40B4-BE49-F238E27FC236}">
                    <a16:creationId xmlns:a16="http://schemas.microsoft.com/office/drawing/2014/main" id="{39EC5F52-EBBE-C9C8-B727-DFE43175B2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1938891"/>
                  </p:ext>
                </p:extLst>
              </p:nvPr>
            </p:nvGraphicFramePr>
            <p:xfrm>
              <a:off x="4829535" y="2873202"/>
              <a:ext cx="7167470" cy="3723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78044">
                      <a:extLst>
                        <a:ext uri="{9D8B030D-6E8A-4147-A177-3AD203B41FA5}">
                          <a16:colId xmlns:a16="http://schemas.microsoft.com/office/drawing/2014/main" val="124929940"/>
                        </a:ext>
                      </a:extLst>
                    </a:gridCol>
                    <a:gridCol w="2979706">
                      <a:extLst>
                        <a:ext uri="{9D8B030D-6E8A-4147-A177-3AD203B41FA5}">
                          <a16:colId xmlns:a16="http://schemas.microsoft.com/office/drawing/2014/main" val="3898659156"/>
                        </a:ext>
                      </a:extLst>
                    </a:gridCol>
                    <a:gridCol w="2309720">
                      <a:extLst>
                        <a:ext uri="{9D8B030D-6E8A-4147-A177-3AD203B41FA5}">
                          <a16:colId xmlns:a16="http://schemas.microsoft.com/office/drawing/2014/main" val="19847364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it-IT" sz="14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400"/>
                        </a:p>
                      </a:txBody>
                      <a:tcPr>
                        <a:solidFill>
                          <a:srgbClr val="E3061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Caso tipico</a:t>
                          </a:r>
                        </a:p>
                      </a:txBody>
                      <a:tcPr>
                        <a:solidFill>
                          <a:srgbClr val="E3061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Tempo di permanenza</a:t>
                          </a:r>
                        </a:p>
                      </a:txBody>
                      <a:tcPr>
                        <a:solidFill>
                          <a:srgbClr val="E3061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540758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100 </a:t>
                          </a:r>
                          <a:r>
                            <a:rPr lang="it-IT" sz="1400" b="1" err="1"/>
                            <a:t>cal</a:t>
                          </a:r>
                          <a:r>
                            <a:rPr lang="it-IT" sz="1400" b="1"/>
                            <a:t>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Elio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1.2 x 10</a:t>
                          </a:r>
                          <a:r>
                            <a:rPr lang="it-IT" sz="1400" baseline="30000"/>
                            <a:t>-13</a:t>
                          </a:r>
                          <a:r>
                            <a:rPr lang="it-IT" sz="1400"/>
                            <a:t> sec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7249172"/>
                      </a:ext>
                    </a:extLst>
                  </a:tr>
                  <a:tr h="135137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1.5 kcal/mol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H</a:t>
                          </a:r>
                          <a:r>
                            <a:rPr lang="it-IT" sz="1400" baseline="-25000"/>
                            <a:t>2</a:t>
                          </a:r>
                          <a:r>
                            <a:rPr lang="it-IT" sz="1400"/>
                            <a:t> (</a:t>
                          </a:r>
                          <a:r>
                            <a:rPr lang="it-IT" sz="1400" err="1"/>
                            <a:t>fisiadsorbimento</a:t>
                          </a:r>
                          <a:r>
                            <a:rPr lang="it-IT" sz="1400"/>
                            <a:t>)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1.2 x 10</a:t>
                          </a:r>
                          <a:r>
                            <a:rPr lang="it-IT" sz="1400" baseline="30000"/>
                            <a:t>-12</a:t>
                          </a:r>
                          <a:r>
                            <a:rPr lang="it-IT" sz="1400"/>
                            <a:t> sec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57236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3.5-4 kcal/mol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Ar, CO, N</a:t>
                          </a:r>
                          <a:r>
                            <a:rPr lang="it-IT" sz="1400" baseline="-25000"/>
                            <a:t>2</a:t>
                          </a:r>
                          <a:r>
                            <a:rPr lang="it-IT" sz="1400"/>
                            <a:t>, CO</a:t>
                          </a:r>
                          <a:r>
                            <a:rPr lang="it-IT" sz="1400" baseline="-25000"/>
                            <a:t>2</a:t>
                          </a:r>
                          <a:r>
                            <a:rPr lang="it-IT" sz="1400"/>
                            <a:t> (</a:t>
                          </a:r>
                          <a:r>
                            <a:rPr lang="it-IT" sz="1400" err="1"/>
                            <a:t>fisiadsorbimento</a:t>
                          </a:r>
                          <a:r>
                            <a:rPr lang="it-IT" sz="1400"/>
                            <a:t>)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1 x 10</a:t>
                          </a:r>
                          <a:r>
                            <a:rPr lang="it-IT" sz="1400" baseline="30000"/>
                            <a:t>-11</a:t>
                          </a:r>
                          <a:r>
                            <a:rPr lang="it-IT" sz="1400"/>
                            <a:t> sec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41807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10-15 kcal/mol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err="1"/>
                            <a:t>chemiadsorbimento</a:t>
                          </a:r>
                          <a:r>
                            <a:rPr lang="it-IT" sz="1400"/>
                            <a:t> debole, </a:t>
                          </a:r>
                          <a:r>
                            <a:rPr lang="it-IT" sz="1400" err="1"/>
                            <a:t>fisiadsorbimento</a:t>
                          </a:r>
                          <a:r>
                            <a:rPr lang="it-IT" sz="1400"/>
                            <a:t> molecole organiche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/>
                            <a:t>3 x 10</a:t>
                          </a:r>
                          <a:r>
                            <a:rPr lang="it-IT" sz="1400" baseline="30000"/>
                            <a:t>-6</a:t>
                          </a:r>
                          <a:r>
                            <a:rPr lang="it-IT" sz="1400"/>
                            <a:t> sec</a:t>
                          </a:r>
                          <a:br>
                            <a:rPr lang="it-IT" sz="1400"/>
                          </a:br>
                          <a:r>
                            <a:rPr lang="it-IT" sz="1400"/>
                            <a:t>2 x 10</a:t>
                          </a:r>
                          <a:r>
                            <a:rPr lang="it-IT" sz="1400" baseline="30000"/>
                            <a:t>-2</a:t>
                          </a:r>
                          <a:r>
                            <a:rPr lang="it-IT" sz="1400"/>
                            <a:t> sec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3035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20 kcal/mol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H</a:t>
                          </a:r>
                          <a:r>
                            <a:rPr lang="it-IT" sz="1400" baseline="-25000"/>
                            <a:t>2</a:t>
                          </a:r>
                          <a:r>
                            <a:rPr lang="it-IT" sz="1400"/>
                            <a:t> (</a:t>
                          </a:r>
                          <a:r>
                            <a:rPr lang="it-IT" sz="1400" err="1"/>
                            <a:t>chemiadsorbimento</a:t>
                          </a:r>
                          <a:r>
                            <a:rPr lang="it-IT" sz="1400"/>
                            <a:t>)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100 sec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05996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25 kcal/mol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40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6 x 10</a:t>
                          </a:r>
                          <a:r>
                            <a:rPr lang="it-IT" sz="1400" baseline="30000"/>
                            <a:t>5</a:t>
                          </a:r>
                          <a:r>
                            <a:rPr lang="it-IT" sz="1400"/>
                            <a:t> sec = 1 sett.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07599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30 kcal/mol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CO </a:t>
                          </a:r>
                          <a:r>
                            <a:rPr lang="it-IT" sz="1400" err="1"/>
                            <a:t>chemiadsorbito</a:t>
                          </a:r>
                          <a:r>
                            <a:rPr lang="it-IT" sz="1400"/>
                            <a:t> su Ni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4 x 10</a:t>
                          </a:r>
                          <a:r>
                            <a:rPr lang="it-IT" sz="1400" baseline="30000"/>
                            <a:t>9</a:t>
                          </a:r>
                          <a:r>
                            <a:rPr lang="it-IT" sz="1400"/>
                            <a:t> sec &gt; 100 anni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41484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40 kcal/mol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40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/>
                            <a:t>10</a:t>
                          </a:r>
                          <a:r>
                            <a:rPr lang="it-IT" sz="1400" baseline="30000"/>
                            <a:t>17</a:t>
                          </a:r>
                          <a:r>
                            <a:rPr lang="it-IT" sz="1400"/>
                            <a:t> sec </a:t>
                          </a:r>
                          <a:r>
                            <a:rPr lang="it-IT" sz="14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≈ età terra</a:t>
                          </a:r>
                          <a:endParaRPr lang="it-IT" sz="140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2326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150 kcal/mol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O </a:t>
                          </a:r>
                          <a:r>
                            <a:rPr lang="it-IT" sz="1400" err="1"/>
                            <a:t>chemiadsorbito</a:t>
                          </a:r>
                          <a:r>
                            <a:rPr lang="it-IT" sz="1400"/>
                            <a:t> su W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/>
                            <a:t>10</a:t>
                          </a:r>
                          <a:r>
                            <a:rPr lang="it-IT" sz="1400" baseline="30000"/>
                            <a:t>1100</a:t>
                          </a:r>
                          <a:r>
                            <a:rPr lang="it-IT" sz="1400"/>
                            <a:t> sec  </a:t>
                          </a:r>
                          <a:r>
                            <a:rPr lang="it-IT" sz="14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&gt; età universo</a:t>
                          </a:r>
                          <a:endParaRPr lang="it-IT" sz="140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40283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ella 20">
                <a:extLst>
                  <a:ext uri="{FF2B5EF4-FFF2-40B4-BE49-F238E27FC236}">
                    <a16:creationId xmlns:a16="http://schemas.microsoft.com/office/drawing/2014/main" id="{39EC5F52-EBBE-C9C8-B727-DFE43175B2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1938891"/>
                  </p:ext>
                </p:extLst>
              </p:nvPr>
            </p:nvGraphicFramePr>
            <p:xfrm>
              <a:off x="4829535" y="2873202"/>
              <a:ext cx="7167470" cy="3723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78044">
                      <a:extLst>
                        <a:ext uri="{9D8B030D-6E8A-4147-A177-3AD203B41FA5}">
                          <a16:colId xmlns:a16="http://schemas.microsoft.com/office/drawing/2014/main" val="124929940"/>
                        </a:ext>
                      </a:extLst>
                    </a:gridCol>
                    <a:gridCol w="2979706">
                      <a:extLst>
                        <a:ext uri="{9D8B030D-6E8A-4147-A177-3AD203B41FA5}">
                          <a16:colId xmlns:a16="http://schemas.microsoft.com/office/drawing/2014/main" val="3898659156"/>
                        </a:ext>
                      </a:extLst>
                    </a:gridCol>
                    <a:gridCol w="2309720">
                      <a:extLst>
                        <a:ext uri="{9D8B030D-6E8A-4147-A177-3AD203B41FA5}">
                          <a16:colId xmlns:a16="http://schemas.microsoft.com/office/drawing/2014/main" val="19847364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25" t="-1639" r="-283442" b="-9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Caso tipico</a:t>
                          </a:r>
                        </a:p>
                      </a:txBody>
                      <a:tcPr>
                        <a:solidFill>
                          <a:srgbClr val="E3061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Tempo di permanenza</a:t>
                          </a:r>
                        </a:p>
                      </a:txBody>
                      <a:tcPr>
                        <a:solidFill>
                          <a:srgbClr val="E3061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540758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100 </a:t>
                          </a:r>
                          <a:r>
                            <a:rPr lang="it-IT" sz="1400" b="1" err="1"/>
                            <a:t>cal</a:t>
                          </a:r>
                          <a:r>
                            <a:rPr lang="it-IT" sz="1400" b="1"/>
                            <a:t>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Elio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1.2 x 10</a:t>
                          </a:r>
                          <a:r>
                            <a:rPr lang="it-IT" sz="1400" baseline="30000"/>
                            <a:t>-13</a:t>
                          </a:r>
                          <a:r>
                            <a:rPr lang="it-IT" sz="1400"/>
                            <a:t> sec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724917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1.5 kcal/mol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H</a:t>
                          </a:r>
                          <a:r>
                            <a:rPr lang="it-IT" sz="1400" baseline="-25000"/>
                            <a:t>2</a:t>
                          </a:r>
                          <a:r>
                            <a:rPr lang="it-IT" sz="1400"/>
                            <a:t> (</a:t>
                          </a:r>
                          <a:r>
                            <a:rPr lang="it-IT" sz="1400" err="1"/>
                            <a:t>fisiadsorbimento</a:t>
                          </a:r>
                          <a:r>
                            <a:rPr lang="it-IT" sz="1400"/>
                            <a:t>)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1.2 x 10</a:t>
                          </a:r>
                          <a:r>
                            <a:rPr lang="it-IT" sz="1400" baseline="30000"/>
                            <a:t>-12</a:t>
                          </a:r>
                          <a:r>
                            <a:rPr lang="it-IT" sz="1400"/>
                            <a:t> sec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57236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3.5-4 kcal/mol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Ar, CO, N</a:t>
                          </a:r>
                          <a:r>
                            <a:rPr lang="it-IT" sz="1400" baseline="-25000"/>
                            <a:t>2</a:t>
                          </a:r>
                          <a:r>
                            <a:rPr lang="it-IT" sz="1400"/>
                            <a:t>, CO</a:t>
                          </a:r>
                          <a:r>
                            <a:rPr lang="it-IT" sz="1400" baseline="-25000"/>
                            <a:t>2</a:t>
                          </a:r>
                          <a:r>
                            <a:rPr lang="it-IT" sz="1400"/>
                            <a:t> (</a:t>
                          </a:r>
                          <a:r>
                            <a:rPr lang="it-IT" sz="1400" err="1"/>
                            <a:t>fisiadsorbimento</a:t>
                          </a:r>
                          <a:r>
                            <a:rPr lang="it-IT" sz="1400"/>
                            <a:t>)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1 x 10</a:t>
                          </a:r>
                          <a:r>
                            <a:rPr lang="it-IT" sz="1400" baseline="30000"/>
                            <a:t>-11</a:t>
                          </a:r>
                          <a:r>
                            <a:rPr lang="it-IT" sz="1400"/>
                            <a:t> sec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418075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10-15 kcal/mol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err="1"/>
                            <a:t>chemiadsorbimento</a:t>
                          </a:r>
                          <a:r>
                            <a:rPr lang="it-IT" sz="1400"/>
                            <a:t> debole, </a:t>
                          </a:r>
                          <a:r>
                            <a:rPr lang="it-IT" sz="1400" err="1"/>
                            <a:t>fisiadsorbimento</a:t>
                          </a:r>
                          <a:r>
                            <a:rPr lang="it-IT" sz="1400"/>
                            <a:t> molecole organiche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/>
                            <a:t>3 x 10</a:t>
                          </a:r>
                          <a:r>
                            <a:rPr lang="it-IT" sz="1400" baseline="30000"/>
                            <a:t>-6</a:t>
                          </a:r>
                          <a:r>
                            <a:rPr lang="it-IT" sz="1400"/>
                            <a:t> sec</a:t>
                          </a:r>
                          <a:br>
                            <a:rPr lang="it-IT" sz="1400"/>
                          </a:br>
                          <a:r>
                            <a:rPr lang="it-IT" sz="1400"/>
                            <a:t>2 x 10</a:t>
                          </a:r>
                          <a:r>
                            <a:rPr lang="it-IT" sz="1400" baseline="30000"/>
                            <a:t>-2</a:t>
                          </a:r>
                          <a:r>
                            <a:rPr lang="it-IT" sz="1400"/>
                            <a:t> sec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3035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20 kcal/mol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H</a:t>
                          </a:r>
                          <a:r>
                            <a:rPr lang="it-IT" sz="1400" baseline="-25000"/>
                            <a:t>2</a:t>
                          </a:r>
                          <a:r>
                            <a:rPr lang="it-IT" sz="1400"/>
                            <a:t> (</a:t>
                          </a:r>
                          <a:r>
                            <a:rPr lang="it-IT" sz="1400" err="1"/>
                            <a:t>chemiadsorbimento</a:t>
                          </a:r>
                          <a:r>
                            <a:rPr lang="it-IT" sz="1400"/>
                            <a:t>)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100 sec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05996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25 kcal/mol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40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6 x 10</a:t>
                          </a:r>
                          <a:r>
                            <a:rPr lang="it-IT" sz="1400" baseline="30000"/>
                            <a:t>5</a:t>
                          </a:r>
                          <a:r>
                            <a:rPr lang="it-IT" sz="1400"/>
                            <a:t> sec = 1 sett.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07599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30 kcal/mol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CO </a:t>
                          </a:r>
                          <a:r>
                            <a:rPr lang="it-IT" sz="1400" err="1"/>
                            <a:t>chemiadsorbito</a:t>
                          </a:r>
                          <a:r>
                            <a:rPr lang="it-IT" sz="1400"/>
                            <a:t> su Ni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4 x 10</a:t>
                          </a:r>
                          <a:r>
                            <a:rPr lang="it-IT" sz="1400" baseline="30000"/>
                            <a:t>9</a:t>
                          </a:r>
                          <a:r>
                            <a:rPr lang="it-IT" sz="1400"/>
                            <a:t> sec &gt; 100 anni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41484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40 kcal/mol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40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/>
                            <a:t>10</a:t>
                          </a:r>
                          <a:r>
                            <a:rPr lang="it-IT" sz="1400" baseline="30000"/>
                            <a:t>17</a:t>
                          </a:r>
                          <a:r>
                            <a:rPr lang="it-IT" sz="1400"/>
                            <a:t> sec </a:t>
                          </a:r>
                          <a:r>
                            <a:rPr lang="it-IT" sz="14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≈ età terra</a:t>
                          </a:r>
                          <a:endParaRPr lang="it-IT" sz="140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2326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sz="1400" b="1"/>
                            <a:t>150 kcal/mol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/>
                            <a:t>O </a:t>
                          </a:r>
                          <a:r>
                            <a:rPr lang="it-IT" sz="1400" err="1"/>
                            <a:t>chemiadsorbito</a:t>
                          </a:r>
                          <a:r>
                            <a:rPr lang="it-IT" sz="1400"/>
                            <a:t> su W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/>
                            <a:t>10</a:t>
                          </a:r>
                          <a:r>
                            <a:rPr lang="it-IT" sz="1400" baseline="30000"/>
                            <a:t>1100</a:t>
                          </a:r>
                          <a:r>
                            <a:rPr lang="it-IT" sz="1400"/>
                            <a:t> sec  </a:t>
                          </a:r>
                          <a:r>
                            <a:rPr lang="it-IT" sz="14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&gt; età universo</a:t>
                          </a:r>
                          <a:endParaRPr lang="it-IT" sz="140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40283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69B81D-9060-4377-A354-F004907288ED}"/>
              </a:ext>
            </a:extLst>
          </p:cNvPr>
          <p:cNvSpPr txBox="1"/>
          <p:nvPr/>
        </p:nvSpPr>
        <p:spPr>
          <a:xfrm>
            <a:off x="3708715" y="5633303"/>
            <a:ext cx="11208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Modello ideale</a:t>
            </a:r>
          </a:p>
          <a:p>
            <a:endParaRPr lang="it-IT" sz="1200"/>
          </a:p>
          <a:p>
            <a:r>
              <a:rPr lang="it-IT" sz="1200"/>
              <a:t>T = 300K</a:t>
            </a:r>
          </a:p>
          <a:p>
            <a:r>
              <a:rPr lang="el-GR" sz="1200"/>
              <a:t>τ</a:t>
            </a:r>
            <a:r>
              <a:rPr lang="it-IT" sz="1200" baseline="-25000"/>
              <a:t>0</a:t>
            </a:r>
            <a:r>
              <a:rPr lang="it-IT" sz="1200"/>
              <a:t> = 10</a:t>
            </a:r>
            <a:r>
              <a:rPr lang="it-IT" sz="1200" baseline="30000"/>
              <a:t>-13</a:t>
            </a:r>
            <a:r>
              <a:rPr lang="it-IT" sz="1200"/>
              <a:t> s</a:t>
            </a:r>
          </a:p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06637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AF0F4E-5267-F000-82A0-56221CC3A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Soluzione Analitica Semplificata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CF21EAC1-DA92-F79B-5BAC-95A4F43808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5890" y="1253331"/>
                <a:ext cx="6563703" cy="3885615"/>
              </a:xfr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E30613"/>
                  </a:buClr>
                  <a:buFont typeface="Wingdings" panose="05000000000000000000" pitchFamily="2" charset="2"/>
                  <a:buChar char="§"/>
                </a:pPr>
                <a:r>
                  <a:rPr lang="it-IT" sz="1800"/>
                  <a:t>La specie adsorbita risiede sulla superficie per un tempo pari a:</a:t>
                </a:r>
                <a:br>
                  <a:rPr lang="it-IT" sz="180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dirty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1800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it-IT" sz="1800"/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E30613"/>
                  </a:buClr>
                  <a:buFont typeface="Wingdings" panose="05000000000000000000" pitchFamily="2" charset="2"/>
                  <a:buChar char="§"/>
                </a:pPr>
                <a:r>
                  <a:rPr lang="it-IT" sz="1800"/>
                  <a:t>Una specie gassosa nel volume prima di essere rimossa dal sistema deve fare almeno </a:t>
                </a:r>
                <a:r>
                  <a:rPr lang="it-IT" sz="1800" i="1"/>
                  <a:t>n</a:t>
                </a:r>
                <a:r>
                  <a:rPr lang="it-IT" sz="1800"/>
                  <a:t> tentativi:</a:t>
                </a:r>
                <a:br>
                  <a:rPr lang="it-IT" sz="1800"/>
                </a:br>
                <a14:m>
                  <m:oMath xmlns:m="http://schemas.openxmlformats.org/officeDocument/2006/math">
                    <m:r>
                      <a:rPr lang="it-IT" sz="1800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=(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sz="180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it-IT" sz="1800">
                        <a:latin typeface="Cambria Math" panose="02040503050406030204" pitchFamily="18" charset="0"/>
                      </a:rPr>
                      <m:t>)/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it-IT" sz="1800"/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E30613"/>
                  </a:buClr>
                  <a:buFont typeface="Wingdings" panose="05000000000000000000" pitchFamily="2" charset="2"/>
                  <a:buChar char="§"/>
                </a:pPr>
                <a:r>
                  <a:rPr lang="it-IT" sz="1800"/>
                  <a:t>Le specie gassose stanno nel sistema per un tempo di circa</a:t>
                </a:r>
                <a:br>
                  <a:rPr lang="it-IT" sz="1800"/>
                </a:br>
                <a:r>
                  <a:rPr lang="it-IT" sz="1800"/>
                  <a:t>		</a:t>
                </a:r>
                <a14:m>
                  <m:oMath xmlns:m="http://schemas.openxmlformats.org/officeDocument/2006/math">
                    <m:r>
                      <a:rPr lang="it-IT" sz="1800">
                        <a:latin typeface="Cambria Math" panose="02040503050406030204" pitchFamily="18" charset="0"/>
                      </a:rPr>
                      <m:t>𝜏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≅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180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it-IT" sz="1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it-IT" sz="180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it-IT" sz="18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num>
                      <m:den>
                        <m:r>
                          <a:rPr lang="it-IT" sz="1800"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  <m:r>
                      <a:rPr lang="it-IT" sz="1800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180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it-IT" sz="1800"/>
                  <a:t> 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E30613"/>
                  </a:buClr>
                  <a:buFont typeface="Wingdings" panose="05000000000000000000" pitchFamily="2" charset="2"/>
                  <a:buChar char="§"/>
                </a:pPr>
                <a:r>
                  <a:rPr lang="it-IT" sz="1800"/>
                  <a:t>La pressione nel sistema è quindi uno svuotamento esponenziale con una costante di tempo pari a </a:t>
                </a:r>
                <a14:m>
                  <m:oMath xmlns:m="http://schemas.openxmlformats.org/officeDocument/2006/math">
                    <m:r>
                      <a:rPr lang="it-IT" sz="180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it-IT" sz="1800"/>
                  <a:t> e con una quantità di molecole iniziali pari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sz="180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it-IT" sz="18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1800"/>
                  <a:t> </a:t>
                </a:r>
                <a:br>
                  <a:rPr lang="it-IT" sz="1800"/>
                </a:br>
                <a14:m>
                  <m:oMath xmlns:m="http://schemas.openxmlformats.org/officeDocument/2006/math">
                    <m:r>
                      <a:rPr lang="it-IT" sz="18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it-IT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1800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it-IT" sz="18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d>
                          <m:d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80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it-IT" sz="180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it-IT" sz="180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</m:e>
                        </m:d>
                        <m:r>
                          <a:rPr lang="it-IT" sz="1800">
                            <a:latin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it-IT" sz="180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80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80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it-IT" sz="180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it-IT" sz="1800">
                                <a:latin typeface="Cambria Math" panose="020405030504060302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it-IT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180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it-IT" sz="18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it-IT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80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it-IT" sz="180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it-IT" sz="180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den>
                            </m:f>
                          </m:den>
                        </m:f>
                      </m:sup>
                    </m:sSup>
                  </m:oMath>
                </a14:m>
                <a:endParaRPr lang="it-IT" sz="180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CF21EAC1-DA92-F79B-5BAC-95A4F43808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5890" y="1253331"/>
                <a:ext cx="6563703" cy="3885615"/>
              </a:xfrm>
              <a:blipFill>
                <a:blip r:embed="rId2"/>
                <a:stretch>
                  <a:fillRect l="-557" t="-1570" r="-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8842C9BA-CA1A-E1BD-1A00-1AD6A561B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085" y="1030013"/>
            <a:ext cx="4152025" cy="4493041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C62D025A-3C36-FA9A-CE7F-B19588BE71F7}"/>
              </a:ext>
            </a:extLst>
          </p:cNvPr>
          <p:cNvCxnSpPr/>
          <p:nvPr/>
        </p:nvCxnSpPr>
        <p:spPr>
          <a:xfrm flipH="1" flipV="1">
            <a:off x="10020300" y="1030013"/>
            <a:ext cx="1562100" cy="2551387"/>
          </a:xfrm>
          <a:prstGeom prst="straightConnector1">
            <a:avLst/>
          </a:prstGeom>
          <a:ln w="19050">
            <a:solidFill>
              <a:srgbClr val="E30613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8B3050D-9622-E699-6D4C-D206536F5252}"/>
              </a:ext>
            </a:extLst>
          </p:cNvPr>
          <p:cNvCxnSpPr>
            <a:cxnSpLocks/>
          </p:cNvCxnSpPr>
          <p:nvPr/>
        </p:nvCxnSpPr>
        <p:spPr>
          <a:xfrm flipH="1">
            <a:off x="8267700" y="1030013"/>
            <a:ext cx="1752600" cy="2980012"/>
          </a:xfrm>
          <a:prstGeom prst="straightConnector1">
            <a:avLst/>
          </a:prstGeom>
          <a:ln w="19050">
            <a:solidFill>
              <a:srgbClr val="E30613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A2165EC-65AB-AAAF-CAC1-C784D26F3666}"/>
              </a:ext>
            </a:extLst>
          </p:cNvPr>
          <p:cNvCxnSpPr>
            <a:cxnSpLocks/>
            <a:endCxn id="4" idx="1"/>
          </p:cNvCxnSpPr>
          <p:nvPr/>
        </p:nvCxnSpPr>
        <p:spPr>
          <a:xfrm flipH="1" flipV="1">
            <a:off x="7564085" y="3276534"/>
            <a:ext cx="703615" cy="744462"/>
          </a:xfrm>
          <a:prstGeom prst="straightConnector1">
            <a:avLst/>
          </a:prstGeom>
          <a:ln w="19050">
            <a:solidFill>
              <a:srgbClr val="E30613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E1A53A9-5231-7240-A834-0D07F75AD940}"/>
              </a:ext>
            </a:extLst>
          </p:cNvPr>
          <p:cNvCxnSpPr>
            <a:cxnSpLocks/>
            <a:stCxn id="4" idx="1"/>
          </p:cNvCxnSpPr>
          <p:nvPr/>
        </p:nvCxnSpPr>
        <p:spPr>
          <a:xfrm flipV="1">
            <a:off x="7564085" y="1059835"/>
            <a:ext cx="1228107" cy="2216699"/>
          </a:xfrm>
          <a:prstGeom prst="straightConnector1">
            <a:avLst/>
          </a:prstGeom>
          <a:ln w="19050">
            <a:solidFill>
              <a:srgbClr val="E30613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BFA45553-A57C-7B1B-F1A5-BCA42AD80B9F}"/>
              </a:ext>
            </a:extLst>
          </p:cNvPr>
          <p:cNvCxnSpPr>
            <a:cxnSpLocks/>
          </p:cNvCxnSpPr>
          <p:nvPr/>
        </p:nvCxnSpPr>
        <p:spPr>
          <a:xfrm>
            <a:off x="8792192" y="1059835"/>
            <a:ext cx="649926" cy="4812195"/>
          </a:xfrm>
          <a:prstGeom prst="straightConnector1">
            <a:avLst/>
          </a:prstGeom>
          <a:ln w="19050">
            <a:solidFill>
              <a:srgbClr val="E30613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5FC3077-793B-8C3C-BC86-C0A05322FBB0}"/>
              </a:ext>
            </a:extLst>
          </p:cNvPr>
          <p:cNvSpPr txBox="1"/>
          <p:nvPr/>
        </p:nvSpPr>
        <p:spPr>
          <a:xfrm>
            <a:off x="475890" y="5903558"/>
            <a:ext cx="10296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Le molecole sono tanto più difficili da rimuove quanto più è profonda la buca di potenziale e tanto più è probabile che la superficie catturi la specie gassosa</a:t>
            </a:r>
          </a:p>
        </p:txBody>
      </p:sp>
      <p:sp>
        <p:nvSpPr>
          <p:cNvPr id="5" name="Freccia a destra 4">
            <a:hlinkClick r:id="rId4" action="ppaction://hlinksldjump"/>
            <a:extLst>
              <a:ext uri="{FF2B5EF4-FFF2-40B4-BE49-F238E27FC236}">
                <a16:creationId xmlns:a16="http://schemas.microsoft.com/office/drawing/2014/main" id="{412E7311-99A1-84C6-8E13-4055CD3C8C8A}"/>
              </a:ext>
            </a:extLst>
          </p:cNvPr>
          <p:cNvSpPr/>
          <p:nvPr/>
        </p:nvSpPr>
        <p:spPr>
          <a:xfrm>
            <a:off x="10865796" y="5983261"/>
            <a:ext cx="836579" cy="565693"/>
          </a:xfrm>
          <a:prstGeom prst="rightArrow">
            <a:avLst/>
          </a:prstGeom>
          <a:solidFill>
            <a:srgbClr val="E306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4345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FCD903-791E-F850-7F2D-A2F16D74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Semplice Modello Matematico per il Degassaggio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68ACF4E-85E7-B8F9-624F-A0D53658E2DB}"/>
                  </a:ext>
                </a:extLst>
              </p:cNvPr>
              <p:cNvSpPr txBox="1"/>
              <p:nvPr/>
            </p:nvSpPr>
            <p:spPr>
              <a:xfrm>
                <a:off x="683325" y="2840876"/>
                <a:ext cx="1501565" cy="574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68ACF4E-85E7-B8F9-624F-A0D53658E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25" y="2840876"/>
                <a:ext cx="1501565" cy="5743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589BF02-6C0E-0F4F-EBD6-7BAE6428BC57}"/>
                  </a:ext>
                </a:extLst>
              </p:cNvPr>
              <p:cNvSpPr txBox="1"/>
              <p:nvPr/>
            </p:nvSpPr>
            <p:spPr>
              <a:xfrm>
                <a:off x="678323" y="1143003"/>
                <a:ext cx="3139706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589BF02-6C0E-0F4F-EBD6-7BAE6428B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23" y="1143003"/>
                <a:ext cx="3139706" cy="525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41BBF51-329F-592F-B3EF-7333CF23E459}"/>
                  </a:ext>
                </a:extLst>
              </p:cNvPr>
              <p:cNvSpPr txBox="1"/>
              <p:nvPr/>
            </p:nvSpPr>
            <p:spPr>
              <a:xfrm>
                <a:off x="683325" y="1937604"/>
                <a:ext cx="2375779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41BBF51-329F-592F-B3EF-7333CF23E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25" y="1937604"/>
                <a:ext cx="2375779" cy="5259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B8900A4-A2B2-682F-01FB-B08F8C1CC9D8}"/>
                  </a:ext>
                </a:extLst>
              </p:cNvPr>
              <p:cNvSpPr txBox="1"/>
              <p:nvPr/>
            </p:nvSpPr>
            <p:spPr>
              <a:xfrm>
                <a:off x="2935392" y="3662127"/>
                <a:ext cx="1145570" cy="5098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B8900A4-A2B2-682F-01FB-B08F8C1CC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92" y="3662127"/>
                <a:ext cx="1145570" cy="5098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>
            <a:extLst>
              <a:ext uri="{FF2B5EF4-FFF2-40B4-BE49-F238E27FC236}">
                <a16:creationId xmlns:a16="http://schemas.microsoft.com/office/drawing/2014/main" id="{D5A72506-1A3B-578E-A59D-4BF780F63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6112" y="1040173"/>
            <a:ext cx="4152025" cy="44930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994F38A-4AB3-0DED-FB4B-E475FD17F8E7}"/>
                  </a:ext>
                </a:extLst>
              </p:cNvPr>
              <p:cNvSpPr txBox="1"/>
              <p:nvPr/>
            </p:nvSpPr>
            <p:spPr>
              <a:xfrm>
                <a:off x="475889" y="5125761"/>
                <a:ext cx="651022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it-IT"/>
                  <a:t> 	#molecole della specie gassosa alla superficie 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994F38A-4AB3-0DED-FB4B-E475FD17F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89" y="5125761"/>
                <a:ext cx="6510221" cy="276999"/>
              </a:xfrm>
              <a:prstGeom prst="rect">
                <a:avLst/>
              </a:prstGeom>
              <a:blipFill>
                <a:blip r:embed="rId7"/>
                <a:stretch>
                  <a:fillRect l="-936" t="-28889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10A65E9-A036-7956-DA5E-4C93582A436A}"/>
                  </a:ext>
                </a:extLst>
              </p:cNvPr>
              <p:cNvSpPr txBox="1"/>
              <p:nvPr/>
            </p:nvSpPr>
            <p:spPr>
              <a:xfrm>
                <a:off x="8933793" y="1879965"/>
                <a:ext cx="158706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10A65E9-A036-7956-DA5E-4C93582A4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3793" y="1879965"/>
                <a:ext cx="1587062" cy="276999"/>
              </a:xfrm>
              <a:prstGeom prst="rect">
                <a:avLst/>
              </a:prstGeom>
              <a:blipFill>
                <a:blip r:embed="rId8"/>
                <a:stretch>
                  <a:fillRect b="-2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5ED691E8-9903-8AF3-4842-FBE7B10F3CA1}"/>
                  </a:ext>
                </a:extLst>
              </p:cNvPr>
              <p:cNvSpPr txBox="1"/>
              <p:nvPr/>
            </p:nvSpPr>
            <p:spPr>
              <a:xfrm>
                <a:off x="7283668" y="2636395"/>
                <a:ext cx="168999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5ED691E8-9903-8AF3-4842-FBE7B10F3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668" y="2636395"/>
                <a:ext cx="1689998" cy="276999"/>
              </a:xfrm>
              <a:prstGeom prst="rect">
                <a:avLst/>
              </a:prstGeom>
              <a:blipFill>
                <a:blip r:embed="rId9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73C54C05-4903-5156-1212-E28AE04BE8AB}"/>
                  </a:ext>
                </a:extLst>
              </p:cNvPr>
              <p:cNvSpPr txBox="1"/>
              <p:nvPr/>
            </p:nvSpPr>
            <p:spPr>
              <a:xfrm>
                <a:off x="8333775" y="5622922"/>
                <a:ext cx="1456698" cy="2984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𝑝𝑉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73C54C05-4903-5156-1212-E28AE04BE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775" y="5622922"/>
                <a:ext cx="1456698" cy="298415"/>
              </a:xfrm>
              <a:prstGeom prst="rect">
                <a:avLst/>
              </a:prstGeom>
              <a:blipFill>
                <a:blip r:embed="rId10"/>
                <a:stretch>
                  <a:fillRect l="-418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5EF6FB88-DF9E-0FBD-38DD-666DB9AB35BE}"/>
                  </a:ext>
                </a:extLst>
              </p:cNvPr>
              <p:cNvSpPr txBox="1"/>
              <p:nvPr/>
            </p:nvSpPr>
            <p:spPr>
              <a:xfrm>
                <a:off x="475890" y="4868752"/>
                <a:ext cx="552986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it-IT"/>
                  <a:t> 	volume e area e temperatura del sistema </a:t>
                </a: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5EF6FB88-DF9E-0FBD-38DD-666DB9AB3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90" y="4868752"/>
                <a:ext cx="5529860" cy="276999"/>
              </a:xfrm>
              <a:prstGeom prst="rect">
                <a:avLst/>
              </a:prstGeom>
              <a:blipFill>
                <a:blip r:embed="rId11"/>
                <a:stretch>
                  <a:fillRect l="-1433" t="-28889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02462390-1DDC-6AE6-B22E-C5E526B4E399}"/>
                  </a:ext>
                </a:extLst>
              </p:cNvPr>
              <p:cNvSpPr txBox="1"/>
              <p:nvPr/>
            </p:nvSpPr>
            <p:spPr>
              <a:xfrm>
                <a:off x="475890" y="5454412"/>
                <a:ext cx="651022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it-IT"/>
                  <a:t> 	velocità di pompaggio (adsorbimento) della superficie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02462390-1DDC-6AE6-B22E-C5E526B4E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90" y="5454412"/>
                <a:ext cx="6510220" cy="276999"/>
              </a:xfrm>
              <a:prstGeom prst="rect">
                <a:avLst/>
              </a:prstGeom>
              <a:blipFill>
                <a:blip r:embed="rId12"/>
                <a:stretch>
                  <a:fillRect l="-1217" t="-28889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07EE277-FF70-BFF6-A797-BF83804764CE}"/>
                  </a:ext>
                </a:extLst>
              </p:cNvPr>
              <p:cNvSpPr txBox="1"/>
              <p:nvPr/>
            </p:nvSpPr>
            <p:spPr>
              <a:xfrm>
                <a:off x="475889" y="5782837"/>
                <a:ext cx="680777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it-IT"/>
                  <a:t> 	fattore di incollaggio </a:t>
                </a: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07EE277-FF70-BFF6-A797-BF8380476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89" y="5782837"/>
                <a:ext cx="6807779" cy="276999"/>
              </a:xfrm>
              <a:prstGeom prst="rect">
                <a:avLst/>
              </a:prstGeom>
              <a:blipFill>
                <a:blip r:embed="rId13"/>
                <a:stretch>
                  <a:fillRect l="-895" t="-28889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0BB2820F-94CF-EBD7-61E1-A37E438B7ECD}"/>
                  </a:ext>
                </a:extLst>
              </p:cNvPr>
              <p:cNvSpPr txBox="1"/>
              <p:nvPr/>
            </p:nvSpPr>
            <p:spPr>
              <a:xfrm>
                <a:off x="680580" y="3784634"/>
                <a:ext cx="168999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0BB2820F-94CF-EBD7-61E1-A37E438B7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0" y="3784634"/>
                <a:ext cx="1689998" cy="276999"/>
              </a:xfrm>
              <a:prstGeom prst="rect">
                <a:avLst/>
              </a:prstGeom>
              <a:blipFill>
                <a:blip r:embed="rId14"/>
                <a:stretch>
                  <a:fillRect l="-3610" t="-222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7E13057-8C8D-7AFE-540C-242DD4AEA77C}"/>
              </a:ext>
            </a:extLst>
          </p:cNvPr>
          <p:cNvSpPr txBox="1"/>
          <p:nvPr/>
        </p:nvSpPr>
        <p:spPr>
          <a:xfrm>
            <a:off x="4083177" y="1221293"/>
            <a:ext cx="224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Equazione del volume</a:t>
            </a:r>
            <a:endParaRPr lang="en-US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1592A77-34D8-2789-DED4-5A84836F5818}"/>
              </a:ext>
            </a:extLst>
          </p:cNvPr>
          <p:cNvSpPr txBox="1"/>
          <p:nvPr/>
        </p:nvSpPr>
        <p:spPr>
          <a:xfrm>
            <a:off x="4083176" y="1992718"/>
            <a:ext cx="262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Equazione della superficie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51CE080A-F7E9-BD0F-F50D-482EA6D7354D}"/>
                  </a:ext>
                </a:extLst>
              </p:cNvPr>
              <p:cNvSpPr txBox="1"/>
              <p:nvPr/>
            </p:nvSpPr>
            <p:spPr>
              <a:xfrm>
                <a:off x="2935392" y="2840876"/>
                <a:ext cx="1322926" cy="426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51CE080A-F7E9-BD0F-F50D-482EA6D73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92" y="2840876"/>
                <a:ext cx="1322926" cy="42691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C1AEC5E-D975-9578-2C98-043B2DE764BA}"/>
              </a:ext>
            </a:extLst>
          </p:cNvPr>
          <p:cNvSpPr txBox="1"/>
          <p:nvPr/>
        </p:nvSpPr>
        <p:spPr>
          <a:xfrm>
            <a:off x="4662690" y="2913394"/>
            <a:ext cx="134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Degassaggio</a:t>
            </a:r>
            <a:endParaRPr lang="en-US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BF97D84C-99A8-BEE7-E9C2-883D7A434396}"/>
              </a:ext>
            </a:extLst>
          </p:cNvPr>
          <p:cNvSpPr txBox="1"/>
          <p:nvPr/>
        </p:nvSpPr>
        <p:spPr>
          <a:xfrm>
            <a:off x="4703081" y="3788230"/>
            <a:ext cx="152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Adsorbimento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B285ED4A-0F2D-64B2-930B-A9AF973624A8}"/>
                  </a:ext>
                </a:extLst>
              </p:cNvPr>
              <p:cNvSpPr txBox="1"/>
              <p:nvPr/>
            </p:nvSpPr>
            <p:spPr>
              <a:xfrm>
                <a:off x="475888" y="6111262"/>
                <a:ext cx="680777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it-IT"/>
                  <a:t> 	tempo medio di permanenza</a:t>
                </a:r>
              </a:p>
            </p:txBody>
          </p:sp>
        </mc:Choice>
        <mc:Fallback xmlns="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B285ED4A-0F2D-64B2-930B-A9AF97362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88" y="6111262"/>
                <a:ext cx="6807779" cy="276999"/>
              </a:xfrm>
              <a:prstGeom prst="rect">
                <a:avLst/>
              </a:prstGeom>
              <a:blipFill>
                <a:blip r:embed="rId16"/>
                <a:stretch>
                  <a:fillRect l="-895" t="-28889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4290D0FA-5B59-4ABF-5209-7E5EBB386579}"/>
                  </a:ext>
                </a:extLst>
              </p:cNvPr>
              <p:cNvSpPr txBox="1"/>
              <p:nvPr/>
            </p:nvSpPr>
            <p:spPr>
              <a:xfrm>
                <a:off x="475888" y="6420765"/>
                <a:ext cx="680777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it-IT"/>
                  <a:t>	barriera energetica per degassaggio</a:t>
                </a:r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4290D0FA-5B59-4ABF-5209-7E5EBB386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88" y="6420765"/>
                <a:ext cx="6807779" cy="276999"/>
              </a:xfrm>
              <a:prstGeom prst="rect">
                <a:avLst/>
              </a:prstGeom>
              <a:blipFill>
                <a:blip r:embed="rId17"/>
                <a:stretch>
                  <a:fillRect l="-1164" t="-2826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co 2">
            <a:extLst>
              <a:ext uri="{FF2B5EF4-FFF2-40B4-BE49-F238E27FC236}">
                <a16:creationId xmlns:a16="http://schemas.microsoft.com/office/drawing/2014/main" id="{85602059-9C97-2EF5-CBDF-CD2F5F21AF66}"/>
              </a:ext>
            </a:extLst>
          </p:cNvPr>
          <p:cNvSpPr/>
          <p:nvPr/>
        </p:nvSpPr>
        <p:spPr>
          <a:xfrm>
            <a:off x="243629" y="1449421"/>
            <a:ext cx="754353" cy="832580"/>
          </a:xfrm>
          <a:prstGeom prst="arc">
            <a:avLst>
              <a:gd name="adj1" fmla="val 5676464"/>
              <a:gd name="adj2" fmla="val 16050022"/>
            </a:avLst>
          </a:prstGeom>
          <a:noFill/>
          <a:ln w="19050">
            <a:solidFill>
              <a:srgbClr val="E30613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E83C754-89D5-E89B-D0B4-986DE6F43459}"/>
              </a:ext>
            </a:extLst>
          </p:cNvPr>
          <p:cNvCxnSpPr/>
          <p:nvPr/>
        </p:nvCxnSpPr>
        <p:spPr>
          <a:xfrm>
            <a:off x="678323" y="1628775"/>
            <a:ext cx="588502" cy="0"/>
          </a:xfrm>
          <a:prstGeom prst="line">
            <a:avLst/>
          </a:prstGeom>
          <a:ln w="19050"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E826E14F-61F4-8076-ED25-7FC8D5A98C96}"/>
              </a:ext>
            </a:extLst>
          </p:cNvPr>
          <p:cNvCxnSpPr>
            <a:cxnSpLocks/>
          </p:cNvCxnSpPr>
          <p:nvPr/>
        </p:nvCxnSpPr>
        <p:spPr>
          <a:xfrm>
            <a:off x="703731" y="2419350"/>
            <a:ext cx="728194" cy="0"/>
          </a:xfrm>
          <a:prstGeom prst="line">
            <a:avLst/>
          </a:prstGeom>
          <a:ln w="19050"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721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2B0991-8B41-2538-0DFF-5594886F3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Pompaggio con strato di </a:t>
            </a:r>
            <a:r>
              <a:rPr lang="it-IT" err="1"/>
              <a:t>adsorbato</a:t>
            </a:r>
            <a:r>
              <a:rPr lang="it-IT"/>
              <a:t> a diverse energie</a:t>
            </a:r>
            <a:endParaRPr lang="en-US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09E3B3D0-29C8-7DB5-5C41-4605F184CBB0}"/>
              </a:ext>
            </a:extLst>
          </p:cNvPr>
          <p:cNvGrpSpPr/>
          <p:nvPr/>
        </p:nvGrpSpPr>
        <p:grpSpPr>
          <a:xfrm>
            <a:off x="100866" y="964113"/>
            <a:ext cx="6520653" cy="5116620"/>
            <a:chOff x="342602" y="964113"/>
            <a:chExt cx="6520653" cy="5116620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781E6D53-606A-7FF5-D526-7AED41839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602" y="964113"/>
              <a:ext cx="6520653" cy="5116620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9D7146A1-25E4-37AD-5448-EDF2CCFFE8E2}"/>
                </a:ext>
              </a:extLst>
            </p:cNvPr>
            <p:cNvSpPr txBox="1"/>
            <p:nvPr/>
          </p:nvSpPr>
          <p:spPr>
            <a:xfrm rot="4720043">
              <a:off x="1704374" y="3979338"/>
              <a:ext cx="148059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1400"/>
                <a:t>Δ</a:t>
              </a:r>
              <a:r>
                <a:rPr lang="it-IT" sz="1400" err="1"/>
                <a:t>H</a:t>
              </a:r>
              <a:r>
                <a:rPr lang="it-IT" sz="1400" baseline="-25000" err="1"/>
                <a:t>d</a:t>
              </a:r>
              <a:r>
                <a:rPr lang="it-IT" sz="1400"/>
                <a:t> = 16 kcal/mol</a:t>
              </a:r>
              <a:endParaRPr lang="en-US" sz="1400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ED30A7A2-8537-EFC8-2CBC-52D93E114E21}"/>
                </a:ext>
              </a:extLst>
            </p:cNvPr>
            <p:cNvSpPr txBox="1"/>
            <p:nvPr/>
          </p:nvSpPr>
          <p:spPr>
            <a:xfrm rot="622818">
              <a:off x="2770927" y="2206979"/>
              <a:ext cx="148059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1400"/>
                <a:t>Δ</a:t>
              </a:r>
              <a:r>
                <a:rPr lang="it-IT" sz="1400" err="1"/>
                <a:t>H</a:t>
              </a:r>
              <a:r>
                <a:rPr lang="it-IT" sz="1400" baseline="-25000" err="1"/>
                <a:t>d</a:t>
              </a:r>
              <a:r>
                <a:rPr lang="it-IT" sz="1400"/>
                <a:t> = 18 kcal/mol</a:t>
              </a:r>
              <a:endParaRPr lang="en-US" sz="1400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4A25393-B21C-DBF3-9C40-11C1D64D1ED4}"/>
                </a:ext>
              </a:extLst>
            </p:cNvPr>
            <p:cNvSpPr txBox="1"/>
            <p:nvPr/>
          </p:nvSpPr>
          <p:spPr>
            <a:xfrm rot="2661186">
              <a:off x="3018169" y="3958638"/>
              <a:ext cx="148059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1400"/>
                <a:t>Δ</a:t>
              </a:r>
              <a:r>
                <a:rPr lang="it-IT" sz="1400" err="1"/>
                <a:t>H</a:t>
              </a:r>
              <a:r>
                <a:rPr lang="it-IT" sz="1400" baseline="-25000" err="1"/>
                <a:t>d</a:t>
              </a:r>
              <a:r>
                <a:rPr lang="it-IT" sz="1400"/>
                <a:t> = 17 kcal/mol</a:t>
              </a:r>
              <a:endParaRPr lang="en-US" sz="140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88CD6428-A392-2DF6-2B87-77C31BE41AB5}"/>
                </a:ext>
              </a:extLst>
            </p:cNvPr>
            <p:cNvSpPr txBox="1"/>
            <p:nvPr/>
          </p:nvSpPr>
          <p:spPr>
            <a:xfrm>
              <a:off x="3785391" y="3039157"/>
              <a:ext cx="148059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1400"/>
                <a:t>Δ</a:t>
              </a:r>
              <a:r>
                <a:rPr lang="it-IT" sz="1400" err="1"/>
                <a:t>H</a:t>
              </a:r>
              <a:r>
                <a:rPr lang="it-IT" sz="1400" baseline="-25000" err="1"/>
                <a:t>d</a:t>
              </a:r>
              <a:r>
                <a:rPr lang="it-IT" sz="1400"/>
                <a:t> = 20 kcal/mol</a:t>
              </a:r>
              <a:endParaRPr lang="en-US" sz="140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C5DD53CB-FF5B-7A4D-5815-A7EBCF29AACA}"/>
                </a:ext>
              </a:extLst>
            </p:cNvPr>
            <p:cNvSpPr txBox="1"/>
            <p:nvPr/>
          </p:nvSpPr>
          <p:spPr>
            <a:xfrm>
              <a:off x="5083498" y="4133226"/>
              <a:ext cx="148059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1400"/>
                <a:t>Δ</a:t>
              </a:r>
              <a:r>
                <a:rPr lang="it-IT" sz="1400" err="1"/>
                <a:t>H</a:t>
              </a:r>
              <a:r>
                <a:rPr lang="it-IT" sz="1400" baseline="-25000" err="1"/>
                <a:t>d</a:t>
              </a:r>
              <a:r>
                <a:rPr lang="it-IT" sz="1400"/>
                <a:t> = 22 kcal/mol</a:t>
              </a:r>
              <a:endParaRPr lang="en-US" sz="1400"/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E893A75-4D66-39B8-E5C2-66A94FA5FDD6}"/>
              </a:ext>
            </a:extLst>
          </p:cNvPr>
          <p:cNvSpPr txBox="1"/>
          <p:nvPr/>
        </p:nvSpPr>
        <p:spPr>
          <a:xfrm>
            <a:off x="7265112" y="1192939"/>
            <a:ext cx="263200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Parametri modello ideale</a:t>
            </a:r>
          </a:p>
          <a:p>
            <a:endParaRPr lang="it-IT" sz="1400"/>
          </a:p>
          <a:p>
            <a:r>
              <a:rPr lang="it-IT" sz="1400" b="1"/>
              <a:t>Gas = H</a:t>
            </a:r>
            <a:r>
              <a:rPr lang="it-IT" sz="1400" b="1" baseline="-25000"/>
              <a:t>2</a:t>
            </a:r>
            <a:r>
              <a:rPr lang="it-IT" sz="1400" b="1"/>
              <a:t>O @ 20°C</a:t>
            </a:r>
          </a:p>
          <a:p>
            <a:r>
              <a:rPr lang="it-IT" sz="1400"/>
              <a:t>V = 1 lt</a:t>
            </a:r>
          </a:p>
          <a:p>
            <a:r>
              <a:rPr lang="it-IT" sz="1400"/>
              <a:t>A = 100 cm</a:t>
            </a:r>
            <a:r>
              <a:rPr lang="it-IT" sz="1400" baseline="30000"/>
              <a:t>2</a:t>
            </a:r>
          </a:p>
          <a:p>
            <a:r>
              <a:rPr lang="it-IT" sz="1400"/>
              <a:t>S = 1 lt/s</a:t>
            </a:r>
          </a:p>
          <a:p>
            <a:r>
              <a:rPr lang="el-GR" sz="1400"/>
              <a:t>α</a:t>
            </a:r>
            <a:r>
              <a:rPr lang="it-IT" sz="1400"/>
              <a:t> = 1 (</a:t>
            </a:r>
            <a:r>
              <a:rPr lang="it-IT" sz="1400" err="1"/>
              <a:t>prob</a:t>
            </a:r>
            <a:r>
              <a:rPr lang="it-IT" sz="1400"/>
              <a:t>. Assorbimento)</a:t>
            </a:r>
          </a:p>
          <a:p>
            <a:r>
              <a:rPr lang="el-GR" sz="1400"/>
              <a:t>τ</a:t>
            </a:r>
            <a:r>
              <a:rPr lang="it-IT" sz="1400" baseline="-25000"/>
              <a:t>0</a:t>
            </a:r>
            <a:r>
              <a:rPr lang="it-IT" sz="1400"/>
              <a:t> = 10</a:t>
            </a:r>
            <a:r>
              <a:rPr lang="it-IT" sz="1400" baseline="30000"/>
              <a:t>-13</a:t>
            </a:r>
            <a:r>
              <a:rPr lang="it-IT" sz="1400"/>
              <a:t> s</a:t>
            </a:r>
          </a:p>
          <a:p>
            <a:r>
              <a:rPr lang="it-IT" sz="1400" err="1"/>
              <a:t>n</a:t>
            </a:r>
            <a:r>
              <a:rPr lang="it-IT" sz="1400" baseline="-25000" err="1"/>
              <a:t>w</a:t>
            </a:r>
            <a:r>
              <a:rPr lang="it-IT" sz="1400"/>
              <a:t>(0) = 1 </a:t>
            </a:r>
            <a:r>
              <a:rPr lang="it-IT" sz="1400" err="1"/>
              <a:t>monolayer</a:t>
            </a:r>
            <a:r>
              <a:rPr lang="it-IT" sz="1400"/>
              <a:t> (10</a:t>
            </a:r>
            <a:r>
              <a:rPr lang="it-IT" sz="1400" baseline="30000"/>
              <a:t>15</a:t>
            </a:r>
            <a:r>
              <a:rPr lang="it-IT" sz="1400"/>
              <a:t> </a:t>
            </a:r>
            <a:r>
              <a:rPr lang="it-IT" sz="1400" err="1"/>
              <a:t>at</a:t>
            </a:r>
            <a:r>
              <a:rPr lang="it-IT" sz="1400"/>
              <a:t>/cm</a:t>
            </a:r>
            <a:r>
              <a:rPr lang="it-IT" sz="1400" baseline="30000"/>
              <a:t>2</a:t>
            </a:r>
            <a:r>
              <a:rPr lang="it-IT" sz="1400"/>
              <a:t>)</a:t>
            </a:r>
          </a:p>
          <a:p>
            <a:endParaRPr lang="en-US" sz="140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6513A6-D43B-6893-99B1-9F9E70F7C9B7}"/>
              </a:ext>
            </a:extLst>
          </p:cNvPr>
          <p:cNvSpPr txBox="1"/>
          <p:nvPr/>
        </p:nvSpPr>
        <p:spPr>
          <a:xfrm>
            <a:off x="6621519" y="3649553"/>
            <a:ext cx="557048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defRPr b="0"/>
            </a:lvl1pPr>
          </a:lstStyle>
          <a:p>
            <a:r>
              <a:rPr lang="it-IT" dirty="0"/>
              <a:t>Specie gassose con energia bassa degassano presto</a:t>
            </a:r>
          </a:p>
          <a:p>
            <a:r>
              <a:rPr lang="it-IT" dirty="0"/>
              <a:t>Specie gassose con energia alta non contribuiscono alla pressione</a:t>
            </a:r>
          </a:p>
          <a:p>
            <a:r>
              <a:rPr lang="it-IT" dirty="0"/>
              <a:t>Energie intermedie 15-25 kcal/mol contribuiscono a una discesa lenta della pressione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B9E5E65-D328-2927-0EF4-358150DAC244}"/>
              </a:ext>
            </a:extLst>
          </p:cNvPr>
          <p:cNvSpPr txBox="1"/>
          <p:nvPr/>
        </p:nvSpPr>
        <p:spPr>
          <a:xfrm>
            <a:off x="5280864" y="5865799"/>
            <a:ext cx="6600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/>
              <a:t>Acqua su acciaio inox e alluminio ha energie 19-23 kcal/mol</a:t>
            </a:r>
          </a:p>
          <a:p>
            <a:r>
              <a:rPr lang="it-IT" sz="2000" b="1"/>
              <a:t>E’ il maggior contributo durante il pompaggio</a:t>
            </a:r>
          </a:p>
        </p:txBody>
      </p:sp>
    </p:spTree>
    <p:extLst>
      <p:ext uri="{BB962C8B-B14F-4D97-AF65-F5344CB8AC3E}">
        <p14:creationId xmlns:p14="http://schemas.microsoft.com/office/powerpoint/2010/main" val="1428805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2B0991-8B41-2538-0DFF-5594886F3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Effetto della temperatura sul degassaggio</a:t>
            </a:r>
            <a:endParaRPr lang="en-US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A2DB5014-51AA-2AAF-9927-660C5097C4E4}"/>
              </a:ext>
            </a:extLst>
          </p:cNvPr>
          <p:cNvGrpSpPr/>
          <p:nvPr/>
        </p:nvGrpSpPr>
        <p:grpSpPr>
          <a:xfrm>
            <a:off x="0" y="913196"/>
            <a:ext cx="6519600" cy="5053024"/>
            <a:chOff x="356526" y="978072"/>
            <a:chExt cx="6519600" cy="5053024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6EEA28B-9591-F6D9-0F2F-F09651163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526" y="978072"/>
              <a:ext cx="6519600" cy="5053024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9D7146A1-25E4-37AD-5448-EDF2CCFFE8E2}"/>
                </a:ext>
              </a:extLst>
            </p:cNvPr>
            <p:cNvSpPr txBox="1"/>
            <p:nvPr/>
          </p:nvSpPr>
          <p:spPr>
            <a:xfrm rot="4272573">
              <a:off x="2045378" y="3459776"/>
              <a:ext cx="148059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1400"/>
                <a:t>Δ</a:t>
              </a:r>
              <a:r>
                <a:rPr lang="it-IT" sz="1400" err="1"/>
                <a:t>H</a:t>
              </a:r>
              <a:r>
                <a:rPr lang="it-IT" sz="1400" baseline="-25000" err="1"/>
                <a:t>d</a:t>
              </a:r>
              <a:r>
                <a:rPr lang="it-IT" sz="1400"/>
                <a:t> = 20 kcal/mol</a:t>
              </a:r>
              <a:endParaRPr lang="en-US" sz="1400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ED30A7A2-8537-EFC8-2CBC-52D93E114E21}"/>
                </a:ext>
              </a:extLst>
            </p:cNvPr>
            <p:cNvSpPr txBox="1"/>
            <p:nvPr/>
          </p:nvSpPr>
          <p:spPr>
            <a:xfrm rot="4273547">
              <a:off x="2431608" y="2885268"/>
              <a:ext cx="148059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1400"/>
                <a:t>Δ</a:t>
              </a:r>
              <a:r>
                <a:rPr lang="it-IT" sz="1400" err="1"/>
                <a:t>H</a:t>
              </a:r>
              <a:r>
                <a:rPr lang="it-IT" sz="1400" baseline="-25000" err="1"/>
                <a:t>d</a:t>
              </a:r>
              <a:r>
                <a:rPr lang="it-IT" sz="1400"/>
                <a:t> = 17 kcal/mol</a:t>
              </a:r>
              <a:endParaRPr lang="en-US" sz="1400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4A25393-B21C-DBF3-9C40-11C1D64D1ED4}"/>
                </a:ext>
              </a:extLst>
            </p:cNvPr>
            <p:cNvSpPr txBox="1"/>
            <p:nvPr/>
          </p:nvSpPr>
          <p:spPr>
            <a:xfrm rot="362610">
              <a:off x="4664361" y="1784284"/>
              <a:ext cx="148059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1400"/>
                <a:t>Δ</a:t>
              </a:r>
              <a:r>
                <a:rPr lang="it-IT" sz="1400" err="1"/>
                <a:t>H</a:t>
              </a:r>
              <a:r>
                <a:rPr lang="it-IT" sz="1400" baseline="-25000" err="1"/>
                <a:t>d</a:t>
              </a:r>
              <a:r>
                <a:rPr lang="it-IT" sz="1400"/>
                <a:t> = 26 kcal/mol</a:t>
              </a:r>
              <a:endParaRPr lang="en-US" sz="140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88CD6428-A392-2DF6-2B87-77C31BE41AB5}"/>
                </a:ext>
              </a:extLst>
            </p:cNvPr>
            <p:cNvSpPr txBox="1"/>
            <p:nvPr/>
          </p:nvSpPr>
          <p:spPr>
            <a:xfrm rot="2831450">
              <a:off x="3892830" y="3091128"/>
              <a:ext cx="148059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sz="1400"/>
                <a:t>Δ</a:t>
              </a:r>
              <a:r>
                <a:rPr lang="it-IT" sz="1400" err="1"/>
                <a:t>H</a:t>
              </a:r>
              <a:r>
                <a:rPr lang="it-IT" sz="1400" baseline="-25000" err="1"/>
                <a:t>d</a:t>
              </a:r>
              <a:r>
                <a:rPr lang="it-IT" sz="1400"/>
                <a:t> = 23 kcal/mol</a:t>
              </a:r>
              <a:endParaRPr lang="en-US" sz="1400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153F5E-E938-08F3-CC38-1C94585EABE7}"/>
              </a:ext>
            </a:extLst>
          </p:cNvPr>
          <p:cNvSpPr txBox="1"/>
          <p:nvPr/>
        </p:nvSpPr>
        <p:spPr>
          <a:xfrm>
            <a:off x="7104992" y="3613664"/>
            <a:ext cx="48662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defRPr b="0"/>
            </a:lvl1pPr>
          </a:lstStyle>
          <a:p>
            <a:r>
              <a:rPr lang="it-IT"/>
              <a:t>Aumentando la temperatura del sistema si accorcia il tempo medio di permanenza</a:t>
            </a:r>
          </a:p>
          <a:p>
            <a:r>
              <a:rPr lang="it-IT"/>
              <a:t>Anche specie gassose con energie elevate hanno una maggiore probabilità di essere rimosse dal sistema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B2F482-56D9-0746-43B1-AC1DEB43BF20}"/>
              </a:ext>
            </a:extLst>
          </p:cNvPr>
          <p:cNvSpPr txBox="1"/>
          <p:nvPr/>
        </p:nvSpPr>
        <p:spPr>
          <a:xfrm>
            <a:off x="7265112" y="1192939"/>
            <a:ext cx="263200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Parametri modello ideale</a:t>
            </a:r>
          </a:p>
          <a:p>
            <a:endParaRPr lang="it-IT" sz="1400"/>
          </a:p>
          <a:p>
            <a:r>
              <a:rPr lang="it-IT" sz="1400" b="1"/>
              <a:t>Gas = H</a:t>
            </a:r>
            <a:r>
              <a:rPr lang="it-IT" sz="1400" b="1" baseline="-25000"/>
              <a:t>2</a:t>
            </a:r>
            <a:r>
              <a:rPr lang="it-IT" sz="1400" b="1"/>
              <a:t>O @ 230°C</a:t>
            </a:r>
          </a:p>
          <a:p>
            <a:r>
              <a:rPr lang="it-IT" sz="1400"/>
              <a:t>V = 1 lt</a:t>
            </a:r>
          </a:p>
          <a:p>
            <a:r>
              <a:rPr lang="it-IT" sz="1400"/>
              <a:t>A = 100 cm</a:t>
            </a:r>
            <a:r>
              <a:rPr lang="it-IT" sz="1400" baseline="30000"/>
              <a:t>2</a:t>
            </a:r>
          </a:p>
          <a:p>
            <a:r>
              <a:rPr lang="it-IT" sz="1400"/>
              <a:t>S = 1 lt/s</a:t>
            </a:r>
          </a:p>
          <a:p>
            <a:r>
              <a:rPr lang="el-GR" sz="1400"/>
              <a:t>α</a:t>
            </a:r>
            <a:r>
              <a:rPr lang="it-IT" sz="1400"/>
              <a:t> = 1 (</a:t>
            </a:r>
            <a:r>
              <a:rPr lang="it-IT" sz="1400" err="1"/>
              <a:t>prob</a:t>
            </a:r>
            <a:r>
              <a:rPr lang="it-IT" sz="1400"/>
              <a:t>. Assorbimento)</a:t>
            </a:r>
          </a:p>
          <a:p>
            <a:r>
              <a:rPr lang="el-GR" sz="1400"/>
              <a:t>τ</a:t>
            </a:r>
            <a:r>
              <a:rPr lang="it-IT" sz="1400" baseline="-25000"/>
              <a:t>0</a:t>
            </a:r>
            <a:r>
              <a:rPr lang="it-IT" sz="1400"/>
              <a:t> = 10</a:t>
            </a:r>
            <a:r>
              <a:rPr lang="it-IT" sz="1400" baseline="30000"/>
              <a:t>-13</a:t>
            </a:r>
            <a:r>
              <a:rPr lang="it-IT" sz="1400"/>
              <a:t> s</a:t>
            </a:r>
          </a:p>
          <a:p>
            <a:r>
              <a:rPr lang="it-IT" sz="1400" err="1"/>
              <a:t>n</a:t>
            </a:r>
            <a:r>
              <a:rPr lang="it-IT" sz="1400" baseline="-25000" err="1"/>
              <a:t>w</a:t>
            </a:r>
            <a:r>
              <a:rPr lang="it-IT" sz="1400"/>
              <a:t>(0) = 1 </a:t>
            </a:r>
            <a:r>
              <a:rPr lang="it-IT" sz="1400" err="1"/>
              <a:t>monolayer</a:t>
            </a:r>
            <a:r>
              <a:rPr lang="it-IT" sz="1400"/>
              <a:t> (10</a:t>
            </a:r>
            <a:r>
              <a:rPr lang="it-IT" sz="1400" baseline="30000"/>
              <a:t>15</a:t>
            </a:r>
            <a:r>
              <a:rPr lang="it-IT" sz="1400"/>
              <a:t> </a:t>
            </a:r>
            <a:r>
              <a:rPr lang="it-IT" sz="1400" err="1"/>
              <a:t>at</a:t>
            </a:r>
            <a:r>
              <a:rPr lang="it-IT" sz="1400"/>
              <a:t>/cm</a:t>
            </a:r>
            <a:r>
              <a:rPr lang="it-IT" sz="1400" baseline="30000"/>
              <a:t>2</a:t>
            </a:r>
            <a:r>
              <a:rPr lang="it-IT" sz="1400"/>
              <a:t>)</a:t>
            </a:r>
          </a:p>
          <a:p>
            <a:endParaRPr lang="en-US" sz="140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EBF9AC6-2FA8-8336-E32F-567050572AD2}"/>
              </a:ext>
            </a:extLst>
          </p:cNvPr>
          <p:cNvSpPr txBox="1"/>
          <p:nvPr/>
        </p:nvSpPr>
        <p:spPr>
          <a:xfrm>
            <a:off x="5696604" y="5966220"/>
            <a:ext cx="627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/>
              <a:t>Desorbimento è indotto da una fonte di energia esterna</a:t>
            </a:r>
          </a:p>
        </p:txBody>
      </p:sp>
    </p:spTree>
    <p:extLst>
      <p:ext uri="{BB962C8B-B14F-4D97-AF65-F5344CB8AC3E}">
        <p14:creationId xmlns:p14="http://schemas.microsoft.com/office/powerpoint/2010/main" val="756504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0AA7C9-ABC7-241F-DCB3-4D1E6A51D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Andamento della pressione nel tempo (1/2)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4EFBFE-2E91-9FA1-D3ED-6D5141AB6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755"/>
            <a:ext cx="4477375" cy="368668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0BBB39C-41CB-390A-AE20-569790FC818D}"/>
              </a:ext>
            </a:extLst>
          </p:cNvPr>
          <p:cNvSpPr txBox="1"/>
          <p:nvPr/>
        </p:nvSpPr>
        <p:spPr>
          <a:xfrm>
            <a:off x="4779998" y="1650139"/>
            <a:ext cx="26320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Parametri modello ideale</a:t>
            </a:r>
          </a:p>
          <a:p>
            <a:endParaRPr lang="it-IT" sz="1400"/>
          </a:p>
          <a:p>
            <a:r>
              <a:rPr lang="it-IT" sz="1400"/>
              <a:t>T = 20°C</a:t>
            </a:r>
          </a:p>
          <a:p>
            <a:r>
              <a:rPr lang="it-IT" sz="1400"/>
              <a:t>V = 5 lt</a:t>
            </a:r>
          </a:p>
          <a:p>
            <a:r>
              <a:rPr lang="it-IT" sz="1400"/>
              <a:t>A = 1 m</a:t>
            </a:r>
            <a:r>
              <a:rPr lang="it-IT" sz="1400" baseline="30000"/>
              <a:t>2</a:t>
            </a:r>
          </a:p>
          <a:p>
            <a:r>
              <a:rPr lang="it-IT" sz="1400"/>
              <a:t>S = 20 lt/s</a:t>
            </a:r>
          </a:p>
          <a:p>
            <a:r>
              <a:rPr lang="el-GR" sz="1400"/>
              <a:t>τ</a:t>
            </a:r>
            <a:r>
              <a:rPr lang="it-IT" sz="1400" baseline="-25000"/>
              <a:t>0</a:t>
            </a:r>
            <a:r>
              <a:rPr lang="it-IT" sz="1400"/>
              <a:t> = 10</a:t>
            </a:r>
            <a:r>
              <a:rPr lang="it-IT" sz="1400" baseline="30000"/>
              <a:t>-13</a:t>
            </a:r>
            <a:r>
              <a:rPr lang="it-IT" sz="1400"/>
              <a:t> s</a:t>
            </a:r>
          </a:p>
          <a:p>
            <a:r>
              <a:rPr lang="it-IT" sz="1400" err="1"/>
              <a:t>n</a:t>
            </a:r>
            <a:r>
              <a:rPr lang="it-IT" sz="1400" baseline="-25000" err="1"/>
              <a:t>w</a:t>
            </a:r>
            <a:r>
              <a:rPr lang="it-IT" sz="1400"/>
              <a:t>(0) = 1 </a:t>
            </a:r>
            <a:r>
              <a:rPr lang="it-IT" sz="1400" err="1"/>
              <a:t>monolayer</a:t>
            </a:r>
            <a:r>
              <a:rPr lang="it-IT" sz="1400"/>
              <a:t> (10</a:t>
            </a:r>
            <a:r>
              <a:rPr lang="it-IT" sz="1400" baseline="30000"/>
              <a:t>15</a:t>
            </a:r>
            <a:r>
              <a:rPr lang="it-IT" sz="1400"/>
              <a:t> </a:t>
            </a:r>
            <a:r>
              <a:rPr lang="it-IT" sz="1400" err="1"/>
              <a:t>at</a:t>
            </a:r>
            <a:r>
              <a:rPr lang="it-IT" sz="1400"/>
              <a:t>/cm</a:t>
            </a:r>
            <a:r>
              <a:rPr lang="it-IT" sz="1400" baseline="30000"/>
              <a:t>2</a:t>
            </a:r>
            <a:r>
              <a:rPr lang="it-IT" sz="1400"/>
              <a:t>)</a:t>
            </a:r>
          </a:p>
          <a:p>
            <a:endParaRPr lang="en-US" sz="140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FE03577-B56F-62D4-7548-7124F8A85405}"/>
              </a:ext>
            </a:extLst>
          </p:cNvPr>
          <p:cNvCxnSpPr/>
          <p:nvPr/>
        </p:nvCxnSpPr>
        <p:spPr>
          <a:xfrm>
            <a:off x="2045384" y="2533650"/>
            <a:ext cx="0" cy="714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429C69C-54F7-FE37-582C-6268F895A4F2}"/>
              </a:ext>
            </a:extLst>
          </p:cNvPr>
          <p:cNvCxnSpPr/>
          <p:nvPr/>
        </p:nvCxnSpPr>
        <p:spPr>
          <a:xfrm>
            <a:off x="1400175" y="1800225"/>
            <a:ext cx="0" cy="714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204B02F-AB8E-393F-3C5D-5D8B8CE6814C}"/>
                  </a:ext>
                </a:extLst>
              </p:cNvPr>
              <p:cNvSpPr txBox="1"/>
              <p:nvPr/>
            </p:nvSpPr>
            <p:spPr>
              <a:xfrm>
                <a:off x="1449333" y="1800225"/>
                <a:ext cx="1960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it-IT" sz="140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204B02F-AB8E-393F-3C5D-5D8B8CE68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333" y="1800225"/>
                <a:ext cx="196079" cy="215444"/>
              </a:xfrm>
              <a:prstGeom prst="rect">
                <a:avLst/>
              </a:prstGeom>
              <a:blipFill>
                <a:blip r:embed="rId3"/>
                <a:stretch>
                  <a:fillRect l="-15625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6BBF20B6-D62C-63E5-4153-4696E29718FC}"/>
                  </a:ext>
                </a:extLst>
              </p:cNvPr>
              <p:cNvSpPr txBox="1"/>
              <p:nvPr/>
            </p:nvSpPr>
            <p:spPr>
              <a:xfrm>
                <a:off x="2081997" y="2472298"/>
                <a:ext cx="21679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it-IT" sz="140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6BBF20B6-D62C-63E5-4153-4696E2971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997" y="2472298"/>
                <a:ext cx="216790" cy="215444"/>
              </a:xfrm>
              <a:prstGeom prst="rect">
                <a:avLst/>
              </a:prstGeom>
              <a:blipFill>
                <a:blip r:embed="rId4"/>
                <a:stretch>
                  <a:fillRect l="-14286" r="-285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1AA5D06-FE10-EB46-F4F7-A64626066CC0}"/>
              </a:ext>
            </a:extLst>
          </p:cNvPr>
          <p:cNvCxnSpPr/>
          <p:nvPr/>
        </p:nvCxnSpPr>
        <p:spPr>
          <a:xfrm>
            <a:off x="3388409" y="3324276"/>
            <a:ext cx="0" cy="714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FB4C2FE-77DC-7956-17F2-A25DB882B7E6}"/>
                  </a:ext>
                </a:extLst>
              </p:cNvPr>
              <p:cNvSpPr txBox="1"/>
              <p:nvPr/>
            </p:nvSpPr>
            <p:spPr>
              <a:xfrm>
                <a:off x="3099857" y="3032581"/>
                <a:ext cx="80746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it-IT" sz="140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4FB4C2FE-77DC-7956-17F2-A25DB882B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857" y="3032581"/>
                <a:ext cx="807464" cy="215444"/>
              </a:xfrm>
              <a:prstGeom prst="rect">
                <a:avLst/>
              </a:prstGeom>
              <a:blipFill>
                <a:blip r:embed="rId5"/>
                <a:stretch>
                  <a:fillRect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62F178-CA06-23D7-C043-ED09E98288D1}"/>
              </a:ext>
            </a:extLst>
          </p:cNvPr>
          <p:cNvSpPr txBox="1"/>
          <p:nvPr/>
        </p:nvSpPr>
        <p:spPr>
          <a:xfrm>
            <a:off x="1165790" y="2986414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/>
              <a:t>k</a:t>
            </a:r>
            <a:r>
              <a:rPr lang="it-IT" sz="1400"/>
              <a:t> = 10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1B0DCB2-FDC2-762D-0FD9-798D7EFC575F}"/>
              </a:ext>
            </a:extLst>
          </p:cNvPr>
          <p:cNvSpPr txBox="1"/>
          <p:nvPr/>
        </p:nvSpPr>
        <p:spPr>
          <a:xfrm>
            <a:off x="1400175" y="3681463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/>
              <a:t>k</a:t>
            </a:r>
            <a:r>
              <a:rPr lang="it-IT" sz="1400"/>
              <a:t> = 1000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egnaposto contenuto 2">
                <a:extLst>
                  <a:ext uri="{FF2B5EF4-FFF2-40B4-BE49-F238E27FC236}">
                    <a16:creationId xmlns:a16="http://schemas.microsoft.com/office/drawing/2014/main" id="{3832ADF9-AA70-7CBF-C0CF-B9F2DEB64E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19481" y="60548"/>
                <a:ext cx="4561303" cy="4789645"/>
              </a:xfr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E30613"/>
                  </a:buClr>
                  <a:buFont typeface="Wingdings" panose="05000000000000000000" pitchFamily="2" charset="2"/>
                  <a:buChar char="§"/>
                </a:pPr>
                <a:r>
                  <a:rPr lang="it-IT" sz="1800"/>
                  <a:t>Inizialmente è svuotato il gas contenuto nel volume con un tempo caratteristico tipico per un sistema con una pompa:</a:t>
                </a:r>
                <a:br>
                  <a:rPr lang="it-IT" sz="180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dirty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800" b="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it-IT" sz="1800" b="0" i="0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1800" b="0" i="0" dirty="0" smtClean="0">
                            <a:latin typeface="Cambria Math" panose="02040503050406030204" pitchFamily="18" charset="0"/>
                          </a:rPr>
                          <m:t>V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it-IT" sz="1800" b="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</m:oMath>
                </a14:m>
                <a:endParaRPr lang="it-IT" sz="1800"/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E30613"/>
                  </a:buClr>
                  <a:buFont typeface="Wingdings" panose="05000000000000000000" pitchFamily="2" charset="2"/>
                  <a:buChar char="§"/>
                </a:pPr>
                <a:r>
                  <a:rPr lang="it-IT" sz="1800"/>
                  <a:t>Successivamente a un tempo maggiore viene svuotato il </a:t>
                </a:r>
                <a:r>
                  <a:rPr lang="it-IT" sz="1800" err="1"/>
                  <a:t>layer</a:t>
                </a:r>
                <a:r>
                  <a:rPr lang="it-IT" sz="1800"/>
                  <a:t> </a:t>
                </a:r>
                <a:r>
                  <a:rPr lang="it-IT" sz="1800" err="1"/>
                  <a:t>adsorbato</a:t>
                </a:r>
                <a:r>
                  <a:rPr lang="it-IT" sz="1800"/>
                  <a:t> con un tempo:</a:t>
                </a:r>
                <a:br>
                  <a:rPr lang="it-IT" sz="180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dirty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800" b="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</m:oMath>
                </a14:m>
                <a:endParaRPr lang="it-IT" sz="1800"/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E30613"/>
                  </a:buClr>
                  <a:buFont typeface="Wingdings" panose="05000000000000000000" pitchFamily="2" charset="2"/>
                  <a:buChar char="§"/>
                </a:pPr>
                <a:r>
                  <a:rPr lang="it-IT" sz="1800"/>
                  <a:t>Se la superficie ha un pompaggio molto maggiore della pompa, ovvero:		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num>
                      <m:den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≫1</m:t>
                    </m:r>
                  </m:oMath>
                </a14:m>
                <a:br>
                  <a:rPr lang="it-IT" sz="1800"/>
                </a:br>
                <a:r>
                  <a:rPr lang="it-IT" sz="1800"/>
                  <a:t>allora il tempo di permanenza di moltiplica per il numero di rimbalzi:</a:t>
                </a:r>
                <a:br>
                  <a:rPr lang="it-IT" sz="1800"/>
                </a:br>
                <a14:m>
                  <m:oMath xmlns:m="http://schemas.openxmlformats.org/officeDocument/2006/math">
                    <m:r>
                      <a:rPr lang="it-IT" sz="1800">
                        <a:latin typeface="Cambria Math" panose="02040503050406030204" pitchFamily="18" charset="0"/>
                      </a:rPr>
                      <m:t>𝜏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≅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180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it-IT" sz="180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1+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sz="18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it-IT" sz="1800"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180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br>
                  <a:rPr lang="it-IT" sz="1800"/>
                </a:br>
                <a:endParaRPr lang="it-IT" sz="1800"/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E30613"/>
                  </a:buClr>
                  <a:buFont typeface="Wingdings" panose="05000000000000000000" pitchFamily="2" charset="2"/>
                  <a:buChar char="§"/>
                </a:pPr>
                <a:r>
                  <a:rPr lang="it-IT" sz="1800"/>
                  <a:t>In questo caso le specie gassose sono così poche che non c’è più l’effetto sul volume.</a:t>
                </a:r>
              </a:p>
            </p:txBody>
          </p:sp>
        </mc:Choice>
        <mc:Fallback xmlns="">
          <p:sp>
            <p:nvSpPr>
              <p:cNvPr id="17" name="Segnaposto contenuto 2">
                <a:extLst>
                  <a:ext uri="{FF2B5EF4-FFF2-40B4-BE49-F238E27FC236}">
                    <a16:creationId xmlns:a16="http://schemas.microsoft.com/office/drawing/2014/main" id="{3832ADF9-AA70-7CBF-C0CF-B9F2DEB64E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19481" y="60548"/>
                <a:ext cx="4561303" cy="4789645"/>
              </a:xfrm>
              <a:blipFill>
                <a:blip r:embed="rId6"/>
                <a:stretch>
                  <a:fillRect l="-936" t="-1272" r="-802" b="-1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E36AF53-13F2-ED7E-3691-8249F6D81693}"/>
              </a:ext>
            </a:extLst>
          </p:cNvPr>
          <p:cNvSpPr txBox="1"/>
          <p:nvPr/>
        </p:nvSpPr>
        <p:spPr>
          <a:xfrm>
            <a:off x="1547372" y="2032237"/>
            <a:ext cx="846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/>
              <a:t>k</a:t>
            </a:r>
            <a:r>
              <a:rPr lang="it-IT" sz="1400"/>
              <a:t> = 0.001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97C395A0-7C39-2A27-77ED-22886A88587A}"/>
                  </a:ext>
                </a:extLst>
              </p:cNvPr>
              <p:cNvSpPr txBox="1"/>
              <p:nvPr/>
            </p:nvSpPr>
            <p:spPr>
              <a:xfrm>
                <a:off x="96667" y="5380920"/>
                <a:ext cx="6006379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/>
                  <a:t>Per ogni punto del grafico al tempo </a:t>
                </a:r>
                <a:r>
                  <a:rPr lang="it-IT" b="1" i="1"/>
                  <a:t>t</a:t>
                </a:r>
                <a:r>
                  <a:rPr lang="it-IT" b="1"/>
                  <a:t> c’è un particolare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𝒎𝒂𝒙</m:t>
                        </m:r>
                      </m:sub>
                    </m:sSub>
                  </m:oMath>
                </a14:m>
                <a:r>
                  <a:rPr lang="it-IT" b="1"/>
                  <a:t> in cui la pressione del sistema è massima.</a:t>
                </a: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97C395A0-7C39-2A27-77ED-22886A885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7" y="5380920"/>
                <a:ext cx="6006379" cy="658514"/>
              </a:xfrm>
              <a:prstGeom prst="rect">
                <a:avLst/>
              </a:prstGeom>
              <a:blipFill>
                <a:blip r:embed="rId7"/>
                <a:stretch>
                  <a:fillRect l="-914" t="-4630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231C5C-07E6-7D2E-20B3-E428D428D347}"/>
              </a:ext>
            </a:extLst>
          </p:cNvPr>
          <p:cNvCxnSpPr>
            <a:cxnSpLocks/>
          </p:cNvCxnSpPr>
          <p:nvPr/>
        </p:nvCxnSpPr>
        <p:spPr>
          <a:xfrm flipH="1" flipV="1">
            <a:off x="1695450" y="2505075"/>
            <a:ext cx="2362200" cy="17907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o 6">
            <a:extLst>
              <a:ext uri="{FF2B5EF4-FFF2-40B4-BE49-F238E27FC236}">
                <a16:creationId xmlns:a16="http://schemas.microsoft.com/office/drawing/2014/main" id="{08A71324-02C1-6D9D-191F-9ED1C76C3F3E}"/>
              </a:ext>
            </a:extLst>
          </p:cNvPr>
          <p:cNvGrpSpPr/>
          <p:nvPr/>
        </p:nvGrpSpPr>
        <p:grpSpPr>
          <a:xfrm>
            <a:off x="6305550" y="5148519"/>
            <a:ext cx="5886450" cy="1725495"/>
            <a:chOff x="6305550" y="5148519"/>
            <a:chExt cx="5886450" cy="1725495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9DBAA22B-CDB5-34FC-95D1-5180AEF18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5550" y="5363001"/>
              <a:ext cx="5886450" cy="151101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A879E2C5-5CFB-CBA0-7EDF-E1BA28CC1281}"/>
                    </a:ext>
                  </a:extLst>
                </p:cNvPr>
                <p:cNvSpPr txBox="1"/>
                <p:nvPr/>
              </p:nvSpPr>
              <p:spPr>
                <a:xfrm>
                  <a:off x="7778177" y="5148519"/>
                  <a:ext cx="1565848" cy="2852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dirty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sz="1200" b="0" i="0" dirty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lang="it-IT" sz="1200" b="0" i="0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it-IT" sz="1200" b="0" i="0" dirty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  <m:r>
                          <a:rPr lang="it-IT" sz="1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≪1</m:t>
                        </m:r>
                      </m:oMath>
                    </m:oMathPara>
                  </a14:m>
                  <a:endParaRPr lang="it-IT" sz="1200"/>
                </a:p>
              </p:txBody>
            </p:sp>
          </mc:Choice>
          <mc:Fallback xmlns=""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A879E2C5-5CFB-CBA0-7EDF-E1BA28CC12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177" y="5148519"/>
                  <a:ext cx="1565848" cy="285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18A68BF9-CEB7-5716-CFF8-090CFCE17F68}"/>
                    </a:ext>
                  </a:extLst>
                </p:cNvPr>
                <p:cNvSpPr txBox="1"/>
                <p:nvPr/>
              </p:nvSpPr>
              <p:spPr>
                <a:xfrm>
                  <a:off x="9894279" y="5577483"/>
                  <a:ext cx="1565848" cy="2852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dirty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sz="1200" b="0" i="0" dirty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lang="it-IT" sz="1200" b="0" i="0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it-IT" sz="1200" b="0" i="0" dirty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  <m:r>
                          <a:rPr lang="it-IT" sz="1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≫1</m:t>
                        </m:r>
                      </m:oMath>
                    </m:oMathPara>
                  </a14:m>
                  <a:endParaRPr lang="it-IT" sz="1200"/>
                </a:p>
              </p:txBody>
            </p:sp>
          </mc:Choice>
          <mc:Fallback xmlns="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18A68BF9-CEB7-5716-CFF8-090CFCE17F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4279" y="5577483"/>
                  <a:ext cx="1565848" cy="28520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Freccia a destra 21">
            <a:hlinkClick r:id="rId11" action="ppaction://hlinksldjump"/>
            <a:extLst>
              <a:ext uri="{FF2B5EF4-FFF2-40B4-BE49-F238E27FC236}">
                <a16:creationId xmlns:a16="http://schemas.microsoft.com/office/drawing/2014/main" id="{7D1ECA4F-7635-8571-C578-3954D121C103}"/>
              </a:ext>
            </a:extLst>
          </p:cNvPr>
          <p:cNvSpPr/>
          <p:nvPr/>
        </p:nvSpPr>
        <p:spPr>
          <a:xfrm>
            <a:off x="11244205" y="4868032"/>
            <a:ext cx="836579" cy="565693"/>
          </a:xfrm>
          <a:prstGeom prst="rightArrow">
            <a:avLst/>
          </a:prstGeom>
          <a:solidFill>
            <a:srgbClr val="E306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30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0AA7C9-ABC7-241F-DCB3-4D1E6A51D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Andamento della pressione nel tempo (2/2)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4EFBFE-2E91-9FA1-D3ED-6D5141AB6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755"/>
            <a:ext cx="4477375" cy="368668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0BBB39C-41CB-390A-AE20-569790FC818D}"/>
              </a:ext>
            </a:extLst>
          </p:cNvPr>
          <p:cNvSpPr txBox="1"/>
          <p:nvPr/>
        </p:nvSpPr>
        <p:spPr>
          <a:xfrm>
            <a:off x="751005" y="4942175"/>
            <a:ext cx="26320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Parametri modello ideale</a:t>
            </a:r>
          </a:p>
          <a:p>
            <a:endParaRPr lang="it-IT" sz="1400"/>
          </a:p>
          <a:p>
            <a:r>
              <a:rPr lang="it-IT" sz="1400"/>
              <a:t>T = 20°C</a:t>
            </a:r>
          </a:p>
          <a:p>
            <a:r>
              <a:rPr lang="it-IT" sz="1400"/>
              <a:t>V = 5 lt</a:t>
            </a:r>
          </a:p>
          <a:p>
            <a:r>
              <a:rPr lang="it-IT" sz="1400"/>
              <a:t>A = 1 m</a:t>
            </a:r>
            <a:r>
              <a:rPr lang="it-IT" sz="1400" baseline="30000"/>
              <a:t>2</a:t>
            </a:r>
          </a:p>
          <a:p>
            <a:r>
              <a:rPr lang="it-IT" sz="1400"/>
              <a:t>S = 20 lt/s</a:t>
            </a:r>
          </a:p>
          <a:p>
            <a:r>
              <a:rPr lang="el-GR" sz="1400"/>
              <a:t>τ</a:t>
            </a:r>
            <a:r>
              <a:rPr lang="it-IT" sz="1400" baseline="-25000"/>
              <a:t>0</a:t>
            </a:r>
            <a:r>
              <a:rPr lang="it-IT" sz="1400"/>
              <a:t> = 10</a:t>
            </a:r>
            <a:r>
              <a:rPr lang="it-IT" sz="1400" baseline="30000"/>
              <a:t>-13</a:t>
            </a:r>
            <a:r>
              <a:rPr lang="it-IT" sz="1400"/>
              <a:t> s</a:t>
            </a:r>
          </a:p>
          <a:p>
            <a:r>
              <a:rPr lang="it-IT" sz="1400" err="1"/>
              <a:t>n</a:t>
            </a:r>
            <a:r>
              <a:rPr lang="it-IT" sz="1400" baseline="-25000" err="1"/>
              <a:t>w</a:t>
            </a:r>
            <a:r>
              <a:rPr lang="it-IT" sz="1400"/>
              <a:t>(0) = 1 </a:t>
            </a:r>
            <a:r>
              <a:rPr lang="it-IT" sz="1400" err="1"/>
              <a:t>monolayer</a:t>
            </a:r>
            <a:r>
              <a:rPr lang="it-IT" sz="1400"/>
              <a:t> (10</a:t>
            </a:r>
            <a:r>
              <a:rPr lang="it-IT" sz="1400" baseline="30000"/>
              <a:t>15</a:t>
            </a:r>
            <a:r>
              <a:rPr lang="it-IT" sz="1400"/>
              <a:t> </a:t>
            </a:r>
            <a:r>
              <a:rPr lang="it-IT" sz="1400" err="1"/>
              <a:t>at</a:t>
            </a:r>
            <a:r>
              <a:rPr lang="it-IT" sz="1400"/>
              <a:t>/cm</a:t>
            </a:r>
            <a:r>
              <a:rPr lang="it-IT" sz="1400" baseline="30000"/>
              <a:t>2</a:t>
            </a:r>
            <a:r>
              <a:rPr lang="it-IT" sz="1400"/>
              <a:t>)</a:t>
            </a:r>
          </a:p>
          <a:p>
            <a:endParaRPr lang="en-US" sz="140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62F178-CA06-23D7-C043-ED09E98288D1}"/>
              </a:ext>
            </a:extLst>
          </p:cNvPr>
          <p:cNvSpPr txBox="1"/>
          <p:nvPr/>
        </p:nvSpPr>
        <p:spPr>
          <a:xfrm>
            <a:off x="1165790" y="2986414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/>
              <a:t>k</a:t>
            </a:r>
            <a:r>
              <a:rPr lang="it-IT" sz="1400"/>
              <a:t> = 10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1B0DCB2-FDC2-762D-0FD9-798D7EFC575F}"/>
              </a:ext>
            </a:extLst>
          </p:cNvPr>
          <p:cNvSpPr txBox="1"/>
          <p:nvPr/>
        </p:nvSpPr>
        <p:spPr>
          <a:xfrm>
            <a:off x="1400175" y="3681463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/>
              <a:t>k</a:t>
            </a:r>
            <a:r>
              <a:rPr lang="it-IT" sz="1400"/>
              <a:t> = 1000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E36AF53-13F2-ED7E-3691-8249F6D81693}"/>
              </a:ext>
            </a:extLst>
          </p:cNvPr>
          <p:cNvSpPr txBox="1"/>
          <p:nvPr/>
        </p:nvSpPr>
        <p:spPr>
          <a:xfrm>
            <a:off x="1547372" y="2032237"/>
            <a:ext cx="846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/>
              <a:t>k</a:t>
            </a:r>
            <a:r>
              <a:rPr lang="it-IT" sz="1400"/>
              <a:t> = 0.001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8C79C595-7834-F75A-FF3F-C535E1E59ABC}"/>
              </a:ext>
            </a:extLst>
          </p:cNvPr>
          <p:cNvCxnSpPr>
            <a:cxnSpLocks/>
          </p:cNvCxnSpPr>
          <p:nvPr/>
        </p:nvCxnSpPr>
        <p:spPr>
          <a:xfrm flipH="1" flipV="1">
            <a:off x="1695450" y="2505075"/>
            <a:ext cx="2362200" cy="179070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7ABA56FE-9688-A408-178C-33B8CAF5E44C}"/>
              </a:ext>
            </a:extLst>
          </p:cNvPr>
          <p:cNvCxnSpPr/>
          <p:nvPr/>
        </p:nvCxnSpPr>
        <p:spPr>
          <a:xfrm>
            <a:off x="2541385" y="2705100"/>
            <a:ext cx="0" cy="714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5F17E08-3B11-2E9D-6220-B5F9B2B8EA83}"/>
                  </a:ext>
                </a:extLst>
              </p:cNvPr>
              <p:cNvSpPr txBox="1"/>
              <p:nvPr/>
            </p:nvSpPr>
            <p:spPr>
              <a:xfrm>
                <a:off x="2577998" y="2643748"/>
                <a:ext cx="39946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it-IT" sz="140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5F17E08-3B11-2E9D-6220-B5F9B2B8E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998" y="2643748"/>
                <a:ext cx="399468" cy="215444"/>
              </a:xfrm>
              <a:prstGeom prst="rect">
                <a:avLst/>
              </a:prstGeom>
              <a:blipFill>
                <a:blip r:embed="rId3"/>
                <a:stretch>
                  <a:fillRect l="-10769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Segnaposto contenuto 2">
                <a:extLst>
                  <a:ext uri="{FF2B5EF4-FFF2-40B4-BE49-F238E27FC236}">
                    <a16:creationId xmlns:a16="http://schemas.microsoft.com/office/drawing/2014/main" id="{C205EF49-8E5C-3510-E8C0-F2F24E015E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53708" y="677916"/>
                <a:ext cx="6548835" cy="4473725"/>
              </a:xfr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E30613"/>
                  </a:buClr>
                  <a:buFont typeface="Wingdings" panose="05000000000000000000" pitchFamily="2" charset="2"/>
                  <a:buChar char="§"/>
                </a:pPr>
                <a:r>
                  <a:rPr lang="it-IT" sz="1800"/>
                  <a:t>Calcolo della derivata di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it-IT" sz="1800"/>
                  <a:t> rispetto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it-IT" sz="1800"/>
                  <a:t> ottengo che</a:t>
                </a:r>
                <a:br>
                  <a:rPr lang="it-IT" sz="1800"/>
                </a:br>
                <a:br>
                  <a:rPr lang="it-IT" sz="180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dirty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800" b="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1800" b="0" i="0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it-IT" sz="1800" b="0" i="0" dirty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it-IT" sz="1800" b="0" i="0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it-IT" sz="1800" b="0" i="0" dirty="0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endParaRPr lang="it-IT" sz="1800"/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E30613"/>
                  </a:buClr>
                  <a:buFont typeface="Wingdings" panose="05000000000000000000" pitchFamily="2" charset="2"/>
                  <a:buChar char="§"/>
                </a:pPr>
                <a:r>
                  <a:rPr lang="it-IT" sz="1800"/>
                  <a:t>Sostituendo questo valore nell’equazione del </a:t>
                </a:r>
                <a:r>
                  <a:rPr lang="it-IT" sz="1800" err="1"/>
                  <a:t>pumpdown</a:t>
                </a:r>
                <a:r>
                  <a:rPr lang="it-IT" sz="1800"/>
                  <a:t> ottengo:</a:t>
                </a:r>
                <a:br>
                  <a:rPr lang="it-IT" sz="180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d>
                      <m:d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it-IT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18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it-IT" sz="18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  <m:r>
                      <a:rPr lang="it-IT" sz="1800" b="0" i="1" dirty="0" smtClean="0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it-IT" sz="1800"/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E30613"/>
                  </a:buClr>
                  <a:buFont typeface="Wingdings" panose="05000000000000000000" pitchFamily="2" charset="2"/>
                  <a:buChar char="§"/>
                </a:pPr>
                <a:r>
                  <a:rPr lang="it-IT" sz="1800"/>
                  <a:t>C’è la dipendenza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it-IT" sz="1800"/>
                  <a:t> con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it-IT" sz="1800"/>
                  <a:t> per le superfici metalliche come nella pratica:</a:t>
                </a:r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Clr>
                    <a:srgbClr val="E30613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p>
                      </m:sSubSup>
                      <m:d>
                        <m:d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sz="18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8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r>
                        <a:rPr lang="it-IT" sz="1800" i="1" dirty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sz="1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it-IT" sz="1800" i="1" dirty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  <m:t>1.5×10</m:t>
                          </m:r>
                        </m:e>
                        <m:sup>
                          <m: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𝑚𝑏𝑎𝑟</m:t>
                      </m:r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𝑙𝑡</m:t>
                      </m:r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1800"/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Clr>
                    <a:srgbClr val="E30613"/>
                  </a:buClr>
                  <a:buFont typeface="Wingdings" panose="05000000000000000000" pitchFamily="2" charset="2"/>
                  <a:buChar char="§"/>
                </a:pPr>
                <a:r>
                  <a:rPr lang="it-IT" sz="1800"/>
                  <a:t>Il sistema equivale a molti sistemi con diversi siti di adsorbimento e con diversi valori di energia o probabilità di adsorbimento. Questa è la condizione peggiore perché possono anche degassare meno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1800"/>
                  <a:t> è per qualche motivo minore di 1 ML).</a:t>
                </a:r>
              </a:p>
            </p:txBody>
          </p:sp>
        </mc:Choice>
        <mc:Fallback xmlns="">
          <p:sp>
            <p:nvSpPr>
              <p:cNvPr id="24" name="Segnaposto contenuto 2">
                <a:extLst>
                  <a:ext uri="{FF2B5EF4-FFF2-40B4-BE49-F238E27FC236}">
                    <a16:creationId xmlns:a16="http://schemas.microsoft.com/office/drawing/2014/main" id="{C205EF49-8E5C-3510-E8C0-F2F24E015E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53708" y="677916"/>
                <a:ext cx="6548835" cy="4473725"/>
              </a:xfrm>
              <a:blipFill>
                <a:blip r:embed="rId4"/>
                <a:stretch>
                  <a:fillRect l="-559" t="-1226" r="-1304" b="-1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po 2">
            <a:extLst>
              <a:ext uri="{FF2B5EF4-FFF2-40B4-BE49-F238E27FC236}">
                <a16:creationId xmlns:a16="http://schemas.microsoft.com/office/drawing/2014/main" id="{E7039195-7A1F-1449-936C-E9D77470EF7A}"/>
              </a:ext>
            </a:extLst>
          </p:cNvPr>
          <p:cNvGrpSpPr/>
          <p:nvPr/>
        </p:nvGrpSpPr>
        <p:grpSpPr>
          <a:xfrm>
            <a:off x="6305550" y="5148519"/>
            <a:ext cx="5886450" cy="1725495"/>
            <a:chOff x="6305550" y="5148519"/>
            <a:chExt cx="5886450" cy="1725495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7F4F86F4-693D-3E32-61DA-CE60C350B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5550" y="5363001"/>
              <a:ext cx="5886450" cy="151101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82EB8EFA-69CC-AA70-77F0-B174C21C7830}"/>
                    </a:ext>
                  </a:extLst>
                </p:cNvPr>
                <p:cNvSpPr txBox="1"/>
                <p:nvPr/>
              </p:nvSpPr>
              <p:spPr>
                <a:xfrm>
                  <a:off x="7778177" y="5148519"/>
                  <a:ext cx="1565848" cy="2852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dirty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sz="1200" b="0" i="0" dirty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lang="it-IT" sz="1200" b="0" i="0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it-IT" sz="1200" b="0" i="0" dirty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  <m:r>
                          <a:rPr lang="it-IT" sz="1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≪1</m:t>
                        </m:r>
                      </m:oMath>
                    </m:oMathPara>
                  </a14:m>
                  <a:endParaRPr lang="it-IT" sz="1200"/>
                </a:p>
              </p:txBody>
            </p:sp>
          </mc:Choice>
          <mc:Fallback xmlns=""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82EB8EFA-69CC-AA70-77F0-B174C21C78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8177" y="5148519"/>
                  <a:ext cx="1565848" cy="28520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D67DA0C2-8B51-7365-CBA4-334D17506447}"/>
                    </a:ext>
                  </a:extLst>
                </p:cNvPr>
                <p:cNvSpPr txBox="1"/>
                <p:nvPr/>
              </p:nvSpPr>
              <p:spPr>
                <a:xfrm>
                  <a:off x="9894279" y="5577483"/>
                  <a:ext cx="1565848" cy="2852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dirty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it-IT" sz="1200" b="0" i="0" dirty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lang="it-IT" sz="1200" b="0" i="0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it-IT" sz="1200" b="0" i="0" dirty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  <m:r>
                          <a:rPr lang="it-IT" sz="1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≫1</m:t>
                        </m:r>
                      </m:oMath>
                    </m:oMathPara>
                  </a14:m>
                  <a:endParaRPr lang="it-IT" sz="1200"/>
                </a:p>
              </p:txBody>
            </p:sp>
          </mc:Choice>
          <mc:Fallback xmlns="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D67DA0C2-8B51-7365-CBA4-334D175064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4279" y="5577483"/>
                  <a:ext cx="1565848" cy="28520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2906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2E647B-6690-10CE-8618-7BE73D8E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Semplice Modello Matematico per il Degassaggio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5BD51B-F70F-9C90-AC86-B73EBF930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90" y="780366"/>
            <a:ext cx="11211285" cy="2049792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</a:pPr>
            <a:r>
              <a:rPr lang="it-IT" sz="1800"/>
              <a:t>I semplici modelli presentati suppongono la presenza di un singolo sito di desorbimento o la coesistenza di molti siti di desorbimento completamente indipendenti.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</a:pPr>
            <a:r>
              <a:rPr lang="it-IT" sz="1800"/>
              <a:t>Inoltre, quando si considera il riassorbimento, la velocità di pompaggio della parete viene assunta costante.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</a:pPr>
            <a:r>
              <a:rPr lang="it-IT" sz="1800"/>
              <a:t>Sono necessari modelli molto più complicati per tenere conto della velocità di pompaggio variabile della parete e dell'interdipendenza della popolazione dei diversi siti di adsorbimento.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</a:pPr>
            <a:r>
              <a:rPr lang="it-IT" sz="1800"/>
              <a:t>Tuttavia, le caratteristiche essenziali del desorbimento sono già considerate dai modelli più semplici: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D84E2F5-11C0-AB8D-5BF6-340D24DE3522}"/>
                  </a:ext>
                </a:extLst>
              </p:cNvPr>
              <p:cNvSpPr txBox="1"/>
              <p:nvPr/>
            </p:nvSpPr>
            <p:spPr>
              <a:xfrm>
                <a:off x="1104359" y="2929487"/>
                <a:ext cx="9258661" cy="3503523"/>
              </a:xfrm>
              <a:prstGeom prst="rect">
                <a:avLst/>
              </a:prstGeom>
              <a:noFill/>
              <a:ln>
                <a:solidFill>
                  <a:srgbClr val="E30613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it-IT" sz="2000"/>
                  <a:t>Il tasso di degassaggio di un singolo sito di desorbimento diminuisce come funzione </a:t>
                </a:r>
                <a:r>
                  <a:rPr lang="it-IT" sz="2000" b="1"/>
                  <a:t>esponenziale del tempo</a:t>
                </a:r>
                <a:r>
                  <a:rPr lang="it-IT" sz="2000"/>
                  <a:t>, il cui tempo di decadimento è il tempo di desorbimento.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it-IT" sz="2000" b="1"/>
                  <a:t>Temperature più elevate </a:t>
                </a:r>
                <a:r>
                  <a:rPr lang="it-IT" sz="2000"/>
                  <a:t>consentono un degassamento più rapido.</a:t>
                </a:r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it-IT" sz="2000"/>
                  <a:t>Il tempo di decadimento aumenta in caso di </a:t>
                </a:r>
                <a:r>
                  <a:rPr lang="it-IT" sz="2000" b="1" err="1"/>
                  <a:t>ripompaggio</a:t>
                </a:r>
                <a:r>
                  <a:rPr lang="it-IT" sz="2000" b="1"/>
                  <a:t> delle pareti</a:t>
                </a:r>
                <a:r>
                  <a:rPr lang="it-IT" sz="2000"/>
                  <a:t>.</a:t>
                </a:r>
              </a:p>
              <a:p>
                <a:pPr marL="342900" indent="-3429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it-IT" sz="2000"/>
                  <a:t>Il tasso di degassamento può avere </a:t>
                </a:r>
                <a:r>
                  <a:rPr lang="it-IT" sz="2000" b="1"/>
                  <a:t>un'evoluzione t</a:t>
                </a:r>
                <a:r>
                  <a:rPr lang="it-IT" sz="2000" b="1" baseline="30000"/>
                  <a:t>-1</a:t>
                </a:r>
                <a:r>
                  <a:rPr lang="it-IT" sz="2000"/>
                  <a:t> solo se si considera il desorbimento simultaneo da molti siti.</a:t>
                </a:r>
              </a:p>
              <a:p>
                <a:pPr marL="342900" indent="-342900">
                  <a:lnSpc>
                    <a:spcPts val="4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it-IT" sz="2000"/>
                  <a:t>Il </a:t>
                </a:r>
                <a:r>
                  <a:rPr lang="it-IT" sz="2000" b="1"/>
                  <a:t>degassaggio specifico massimo a 20°C </a:t>
                </a:r>
                <a:r>
                  <a:rPr lang="it-IT" sz="2000"/>
                  <a:t>è dato dall’espressione:</a:t>
                </a:r>
                <a:br>
                  <a:rPr lang="it-IT" sz="200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𝑚𝑎𝑥</m:t>
                        </m:r>
                      </m:sup>
                    </m:sSubSup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16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i="1" dirty="0">
                                <a:latin typeface="Cambria Math" panose="02040503050406030204" pitchFamily="18" charset="0"/>
                              </a:rPr>
                              <m:t>1.5×10</m:t>
                            </m:r>
                          </m:e>
                          <m:sup>
                            <m:r>
                              <a:rPr lang="it-IT" sz="1600" i="1" dirty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</m:num>
                      <m:den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  <m:r>
                      <a:rPr lang="it-IT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16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it-IT" sz="1600" i="1" dirty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it-IT" sz="1600" i="1" dirty="0">
                                <a:latin typeface="Cambria Math" panose="02040503050406030204" pitchFamily="18" charset="0"/>
                              </a:rPr>
                              <m:t>×10</m:t>
                            </m:r>
                          </m:e>
                          <m:sup>
                            <m:r>
                              <a:rPr lang="it-IT" sz="16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</m:num>
                      <m:den>
                        <m:r>
                          <a:rPr lang="it-IT" sz="16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1600" i="1" dirty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h𝑟</m:t>
                        </m:r>
                        <m:r>
                          <a:rPr lang="it-IT" sz="1600" i="1" dirty="0"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  <m:r>
                      <a:rPr lang="it-IT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it-IT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16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𝑚𝑏𝑎𝑟</m:t>
                            </m:r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600" i="1" dirty="0">
                                <a:latin typeface="Cambria Math" panose="02040503050406030204" pitchFamily="18" charset="0"/>
                              </a:rPr>
                              <m:t>𝑙𝑡</m:t>
                            </m:r>
                          </m:num>
                          <m:den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600" i="1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sSup>
                              <m:sSupPr>
                                <m:ctrlPr>
                                  <a:rPr lang="it-IT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600" i="1" dirty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it-IT" sz="1600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it-IT" sz="200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D84E2F5-11C0-AB8D-5BF6-340D24DE3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359" y="2929487"/>
                <a:ext cx="9258661" cy="3503523"/>
              </a:xfrm>
              <a:prstGeom prst="rect">
                <a:avLst/>
              </a:prstGeom>
              <a:blipFill>
                <a:blip r:embed="rId2"/>
                <a:stretch>
                  <a:fillRect l="-657" t="-1042"/>
                </a:stretch>
              </a:blipFill>
              <a:ln>
                <a:solidFill>
                  <a:srgbClr val="E3061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5978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82EB4A-72B8-8805-9C54-56A3D879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Misure di degassaggio per alcuni materiali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03C724-05E2-3199-7A92-5CD57DFF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2" y="1137862"/>
            <a:ext cx="8097380" cy="538237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9919598-D1A7-B723-06AB-540C56A2D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729" y="261158"/>
            <a:ext cx="4177271" cy="235933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AD80A3F-5012-BE31-952F-3F8894F2E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337" y="3257550"/>
            <a:ext cx="2539402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96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F1BFCB-5006-FCC5-BF49-3CEC9330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Sorgenti di carico gassoso</a:t>
            </a:r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7D77A31-BEDF-7996-0825-71CADB1A0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199" y="186314"/>
            <a:ext cx="5433854" cy="6410528"/>
          </a:xfrm>
          <a:prstGeom prst="rect">
            <a:avLst/>
          </a:prstGeom>
        </p:spPr>
      </p:pic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4DB37E2D-8C13-1D13-06D5-9D28B32FA28C}"/>
              </a:ext>
            </a:extLst>
          </p:cNvPr>
          <p:cNvSpPr txBox="1"/>
          <p:nvPr/>
        </p:nvSpPr>
        <p:spPr>
          <a:xfrm>
            <a:off x="475890" y="887135"/>
            <a:ext cx="5306912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</a:pPr>
            <a:r>
              <a:rPr lang="it-IT" b="1"/>
              <a:t>Gas iniziale</a:t>
            </a:r>
            <a:br>
              <a:rPr lang="it-IT" b="1"/>
            </a:br>
            <a:r>
              <a:rPr lang="it-IT"/>
              <a:t>Rimozione della pressione atmosferica;</a:t>
            </a:r>
            <a:br>
              <a:rPr lang="it-IT"/>
            </a:br>
            <a:r>
              <a:rPr lang="it-IT"/>
              <a:t>Inizialmente dominante;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</a:pPr>
            <a:r>
              <a:rPr lang="it-IT" b="1"/>
              <a:t>Gas di Processo</a:t>
            </a:r>
            <a:br>
              <a:rPr lang="it-IT"/>
            </a:br>
            <a:r>
              <a:rPr lang="it-IT"/>
              <a:t>Utilizzato per innescare fenomeni;</a:t>
            </a:r>
            <a:br>
              <a:rPr lang="it-IT"/>
            </a:br>
            <a:r>
              <a:rPr lang="it-IT"/>
              <a:t>Contributo dominante;</a:t>
            </a:r>
            <a:br>
              <a:rPr lang="it-IT"/>
            </a:br>
            <a:r>
              <a:rPr lang="it-IT"/>
              <a:t>Bisogna conoscere il flusso;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</a:pPr>
            <a:r>
              <a:rPr lang="it-IT" b="1"/>
              <a:t>Perdite di Tenuta</a:t>
            </a:r>
            <a:br>
              <a:rPr lang="it-IT" b="1"/>
            </a:br>
            <a:r>
              <a:rPr lang="it-IT"/>
              <a:t>Idealmente la tenuta è perfetta, ma ci sono difetti;</a:t>
            </a:r>
            <a:br>
              <a:rPr lang="it-IT"/>
            </a:br>
            <a:r>
              <a:rPr lang="it-IT"/>
              <a:t>Difetti nelle pareti, nelle tenute, nelle valvole;</a:t>
            </a:r>
            <a:br>
              <a:rPr lang="it-IT"/>
            </a:br>
            <a:r>
              <a:rPr lang="it-IT"/>
              <a:t>Volumi intrappolati sono fughe virtuali;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</a:pPr>
            <a:r>
              <a:rPr lang="it-IT" b="1"/>
              <a:t>Riflusso o Back-Streaming</a:t>
            </a:r>
            <a:br>
              <a:rPr lang="it-IT"/>
            </a:br>
            <a:r>
              <a:rPr lang="it-IT"/>
              <a:t>Processo di migrazione contrario al pompaggio;</a:t>
            </a:r>
            <a:br>
              <a:rPr lang="it-IT"/>
            </a:br>
            <a:r>
              <a:rPr lang="it-IT"/>
              <a:t>Effetto minimo;</a:t>
            </a:r>
            <a:br>
              <a:rPr lang="it-IT"/>
            </a:br>
            <a:r>
              <a:rPr lang="it-IT"/>
              <a:t>Può essere ridotto con schermi, trappole, …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</a:pPr>
            <a:r>
              <a:rPr lang="it-IT" b="1"/>
              <a:t>Degassaggio dei materiali</a:t>
            </a:r>
            <a:br>
              <a:rPr lang="it-IT"/>
            </a:br>
            <a:r>
              <a:rPr lang="it-IT"/>
              <a:t>Può essere il contributo più importante;</a:t>
            </a:r>
            <a:br>
              <a:rPr lang="it-IT"/>
            </a:br>
            <a:r>
              <a:rPr lang="it-IT"/>
              <a:t>Difficile da stimare e da contrastare;</a:t>
            </a:r>
            <a:br>
              <a:rPr lang="it-IT"/>
            </a:br>
            <a:r>
              <a:rPr lang="it-IT"/>
              <a:t>Include la permeazione delle pareti;</a:t>
            </a:r>
          </a:p>
        </p:txBody>
      </p:sp>
    </p:spTree>
    <p:extLst>
      <p:ext uri="{BB962C8B-B14F-4D97-AF65-F5344CB8AC3E}">
        <p14:creationId xmlns:p14="http://schemas.microsoft.com/office/powerpoint/2010/main" val="1521535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0E4E50-80B2-2646-C1F3-A1D1E3AC9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Evoluzione del degassaggio di H2O in funzione del tempo</a:t>
            </a:r>
          </a:p>
        </p:txBody>
      </p:sp>
      <p:pic>
        <p:nvPicPr>
          <p:cNvPr id="4" name="image1.png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17064" y="1682676"/>
            <a:ext cx="4526131" cy="323131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904A43D-448C-D75F-EA92-E1E6951CB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5"/>
          <a:stretch/>
        </p:blipFill>
        <p:spPr>
          <a:xfrm>
            <a:off x="4357608" y="939247"/>
            <a:ext cx="3917196" cy="399153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29FC97A-2427-955E-D65E-C0756AC8D8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95"/>
          <a:stretch/>
        </p:blipFill>
        <p:spPr>
          <a:xfrm>
            <a:off x="8274804" y="939247"/>
            <a:ext cx="3917196" cy="399153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813536-9CA4-725A-D41D-ECE6E884E5D2}"/>
              </a:ext>
            </a:extLst>
          </p:cNvPr>
          <p:cNvSpPr txBox="1"/>
          <p:nvPr/>
        </p:nvSpPr>
        <p:spPr>
          <a:xfrm rot="16200000">
            <a:off x="3243649" y="2481870"/>
            <a:ext cx="1858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q [mbar lt/s-cm2]</a:t>
            </a:r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404AD4D-CB4E-4E3E-8F2D-0E1024BC59E2}"/>
              </a:ext>
            </a:extLst>
          </p:cNvPr>
          <p:cNvSpPr txBox="1"/>
          <p:nvPr/>
        </p:nvSpPr>
        <p:spPr>
          <a:xfrm>
            <a:off x="4172942" y="5109455"/>
            <a:ext cx="7178230" cy="139730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/>
              <a:t>Titanio e Alluminio sono eccellenti materiali in termini di degassaggio</a:t>
            </a:r>
          </a:p>
          <a:p>
            <a:r>
              <a:rPr lang="it-IT"/>
              <a:t>Tra gli acciai il 316L è il 316LN sono migliori del 304L per t&lt;10hr</a:t>
            </a:r>
          </a:p>
          <a:p>
            <a:r>
              <a:rPr lang="it-IT"/>
              <a:t>L’effetto del trattamento di Vacuum Firing non è particolarmente significativo per il desorbimento  dell’acqua.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87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DB2D12-6843-AD68-81F0-4F64A1079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Effetto dell’esposizione all’ambiente sul degassaggio dell’acqua</a:t>
            </a:r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2120F44-75FC-3321-E95E-6727AF6B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75" y="1052181"/>
            <a:ext cx="7354326" cy="475363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456C097-5CC0-703C-C1CF-B5BE7C8CFA17}"/>
              </a:ext>
            </a:extLst>
          </p:cNvPr>
          <p:cNvSpPr txBox="1"/>
          <p:nvPr/>
        </p:nvSpPr>
        <p:spPr>
          <a:xfrm>
            <a:off x="7743498" y="1295774"/>
            <a:ext cx="3817132" cy="203132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it-IT"/>
            </a:defPPr>
            <a:lvl1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/>
              <a:t>Camera stoccata in condizioni normali per un tempo lungo. Si presume 30%-50% RH</a:t>
            </a:r>
          </a:p>
          <a:p>
            <a:r>
              <a:rPr lang="it-IT"/>
              <a:t>Peggioramento per tempi corti di pompaggio;</a:t>
            </a:r>
          </a:p>
          <a:p>
            <a:r>
              <a:rPr lang="it-IT"/>
              <a:t>Per tempi lunghi le curve si equivalgono.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89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9944CA-5F7E-1B9C-08EF-29EE70FE5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Degassaggio dell’idrogeno dai metalli</a:t>
            </a:r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8A590A-B3DC-734A-65A2-E8AB30376A92}"/>
              </a:ext>
            </a:extLst>
          </p:cNvPr>
          <p:cNvSpPr txBox="1"/>
          <p:nvPr/>
        </p:nvSpPr>
        <p:spPr>
          <a:xfrm>
            <a:off x="214898" y="886526"/>
            <a:ext cx="6210488" cy="2893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it-IT"/>
            </a:defPPr>
            <a:lvl1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/>
              <a:t>Una volta ridotto in modo significativo il degassamento del vapore acqueo, </a:t>
            </a:r>
            <a:r>
              <a:rPr lang="it-IT" b="1"/>
              <a:t>l'idrogeno molecolare</a:t>
            </a:r>
            <a:r>
              <a:rPr lang="it-IT"/>
              <a:t> diventa la principale specie degassata nei metalli.</a:t>
            </a:r>
          </a:p>
          <a:p>
            <a:r>
              <a:rPr lang="it-IT"/>
              <a:t>Il degassaggio è dovuto principalmente alla </a:t>
            </a:r>
            <a:r>
              <a:rPr lang="it-IT" b="1"/>
              <a:t>diffusione spontanea e alla ricombinazione sulla superficie </a:t>
            </a:r>
            <a:r>
              <a:rPr lang="it-IT"/>
              <a:t>dell'idrogeno atomico disciolto nella massa.</a:t>
            </a:r>
          </a:p>
          <a:p>
            <a:r>
              <a:rPr lang="it-IT"/>
              <a:t>In generale, il tasso di degassaggio dell'idrogeno </a:t>
            </a:r>
            <a:r>
              <a:rPr lang="it-IT" b="1"/>
              <a:t>non dipende dalla durata del pompaggio</a:t>
            </a:r>
            <a:r>
              <a:rPr lang="it-IT"/>
              <a:t> e una riduzione irreversibile del suo valore si ottiene riscaldando il recipiente sotto vuoto o in aria.</a:t>
            </a:r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7F2F93E-C364-61C2-B7D6-3D9FD99E5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795" y="1230535"/>
            <a:ext cx="3886022" cy="280982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B06EC3E-73E7-51BA-2849-4EA6E8B554CC}"/>
              </a:ext>
            </a:extLst>
          </p:cNvPr>
          <p:cNvSpPr txBox="1"/>
          <p:nvPr/>
        </p:nvSpPr>
        <p:spPr>
          <a:xfrm>
            <a:off x="7239795" y="549283"/>
            <a:ext cx="456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/>
              <a:t>Aumento della pressione per un test di risalita, dopo alcuni trattamenti termici per eliminare H2O.</a:t>
            </a:r>
            <a:endParaRPr lang="en-US" sz="140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D446E96-8AF9-D6F0-6A8B-4BF80D89C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8" y="4040363"/>
            <a:ext cx="2951117" cy="267954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C9CB6FF-4CF5-2BB9-98E5-6BDC55E695C0}"/>
              </a:ext>
            </a:extLst>
          </p:cNvPr>
          <p:cNvSpPr txBox="1"/>
          <p:nvPr/>
        </p:nvSpPr>
        <p:spPr>
          <a:xfrm>
            <a:off x="3320142" y="5411158"/>
            <a:ext cx="3545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/>
              <a:t>D</a:t>
            </a:r>
            <a:r>
              <a:rPr lang="it-IT"/>
              <a:t>: rateo di diffusione nel materiale</a:t>
            </a:r>
          </a:p>
          <a:p>
            <a:r>
              <a:rPr lang="el-GR" i="1"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l-GR" baseline="-2500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: rateo di desorbimento</a:t>
            </a:r>
          </a:p>
          <a:p>
            <a:r>
              <a:rPr lang="el-GR" i="1"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it-IT" baseline="-2500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: rateo di assorbimento</a:t>
            </a:r>
          </a:p>
          <a:p>
            <a:r>
              <a:rPr lang="it-IT" i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l-GR" baseline="-2500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: rateo di desorbimento</a:t>
            </a:r>
            <a:endParaRPr lang="en-US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F0A165A-C53F-2622-C5B5-6D934EF24B16}"/>
              </a:ext>
            </a:extLst>
          </p:cNvPr>
          <p:cNvSpPr txBox="1"/>
          <p:nvPr/>
        </p:nvSpPr>
        <p:spPr>
          <a:xfrm>
            <a:off x="6683830" y="4321629"/>
            <a:ext cx="5508170" cy="204979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it-IT"/>
            </a:defPPr>
            <a:lvl1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/>
              <a:t>Fattore di incollaggio è circa nullo</a:t>
            </a:r>
            <a:r>
              <a:rPr lang="en-US"/>
              <a:t> e </a:t>
            </a:r>
            <a:r>
              <a:rPr lang="en-US" err="1"/>
              <a:t>l’idrogeno</a:t>
            </a:r>
            <a:r>
              <a:rPr lang="en-US"/>
              <a:t> non </a:t>
            </a:r>
            <a:r>
              <a:rPr lang="en-US" err="1"/>
              <a:t>viene</a:t>
            </a:r>
            <a:r>
              <a:rPr lang="en-US"/>
              <a:t> </a:t>
            </a:r>
            <a:r>
              <a:rPr lang="en-US" err="1"/>
              <a:t>riassorbito</a:t>
            </a:r>
            <a:r>
              <a:rPr lang="en-US"/>
              <a:t>. </a:t>
            </a:r>
            <a:r>
              <a:rPr lang="en-US" b="1" err="1"/>
              <a:t>L’esposizione</a:t>
            </a:r>
            <a:r>
              <a:rPr lang="en-US" b="1"/>
              <a:t> </a:t>
            </a:r>
            <a:r>
              <a:rPr lang="en-US" b="1" err="1"/>
              <a:t>all’aria</a:t>
            </a:r>
            <a:r>
              <a:rPr lang="en-US" b="1"/>
              <a:t> </a:t>
            </a:r>
            <a:r>
              <a:rPr lang="en-US" b="1" err="1"/>
              <a:t>ricarica</a:t>
            </a:r>
            <a:r>
              <a:rPr lang="en-US" b="1"/>
              <a:t> la </a:t>
            </a:r>
            <a:r>
              <a:rPr lang="en-US" b="1" err="1"/>
              <a:t>superficie</a:t>
            </a:r>
            <a:r>
              <a:rPr lang="en-US" b="1"/>
              <a:t> di </a:t>
            </a:r>
            <a:r>
              <a:rPr lang="en-US" b="1" err="1"/>
              <a:t>acqua</a:t>
            </a:r>
            <a:r>
              <a:rPr lang="en-US" b="1"/>
              <a:t>, ma non di </a:t>
            </a:r>
            <a:r>
              <a:rPr lang="en-US" b="1" err="1"/>
              <a:t>idrogeno</a:t>
            </a:r>
            <a:r>
              <a:rPr lang="en-US" b="1"/>
              <a:t>.</a:t>
            </a:r>
          </a:p>
          <a:p>
            <a:r>
              <a:rPr lang="en-US" err="1"/>
              <a:t>Degassaggio</a:t>
            </a:r>
            <a:r>
              <a:rPr lang="en-US"/>
              <a:t> </a:t>
            </a:r>
            <a:r>
              <a:rPr lang="en-US" err="1"/>
              <a:t>costante</a:t>
            </a:r>
            <a:r>
              <a:rPr lang="en-US"/>
              <a:t> </a:t>
            </a:r>
            <a:r>
              <a:rPr lang="en-US" err="1"/>
              <a:t>nel</a:t>
            </a:r>
            <a:r>
              <a:rPr lang="en-US"/>
              <a:t> tempo;</a:t>
            </a:r>
          </a:p>
          <a:p>
            <a:r>
              <a:rPr lang="en-US" b="1" err="1"/>
              <a:t>Cinetica</a:t>
            </a:r>
            <a:r>
              <a:rPr lang="en-US" b="1"/>
              <a:t> </a:t>
            </a:r>
            <a:r>
              <a:rPr lang="en-US" b="1" err="1"/>
              <a:t>Limitata</a:t>
            </a:r>
            <a:r>
              <a:rPr lang="en-US" b="1"/>
              <a:t> </a:t>
            </a:r>
            <a:r>
              <a:rPr lang="en-US" b="1" err="1"/>
              <a:t>dalla</a:t>
            </a:r>
            <a:r>
              <a:rPr lang="en-US" b="1"/>
              <a:t> </a:t>
            </a:r>
            <a:r>
              <a:rPr lang="en-US" b="1" err="1"/>
              <a:t>Diffusione</a:t>
            </a:r>
            <a:r>
              <a:rPr lang="en-US" b="1"/>
              <a:t> (</a:t>
            </a:r>
            <a:r>
              <a:rPr lang="en-US" b="1" err="1"/>
              <a:t>alta</a:t>
            </a:r>
            <a:r>
              <a:rPr lang="en-US" b="1"/>
              <a:t> conc.)</a:t>
            </a:r>
          </a:p>
          <a:p>
            <a:r>
              <a:rPr lang="en-US" err="1"/>
              <a:t>Cinetica</a:t>
            </a:r>
            <a:r>
              <a:rPr lang="en-US"/>
              <a:t> </a:t>
            </a:r>
            <a:r>
              <a:rPr lang="en-US" err="1"/>
              <a:t>Limitata</a:t>
            </a:r>
            <a:r>
              <a:rPr lang="en-US"/>
              <a:t> </a:t>
            </a:r>
            <a:r>
              <a:rPr lang="en-US" err="1"/>
              <a:t>dalla</a:t>
            </a:r>
            <a:r>
              <a:rPr lang="en-US"/>
              <a:t> </a:t>
            </a:r>
            <a:r>
              <a:rPr lang="en-US" err="1"/>
              <a:t>Ricombinazione</a:t>
            </a:r>
            <a:r>
              <a:rPr lang="en-US"/>
              <a:t> (</a:t>
            </a:r>
            <a:r>
              <a:rPr lang="en-US" err="1"/>
              <a:t>bassa</a:t>
            </a:r>
            <a:r>
              <a:rPr lang="en-US"/>
              <a:t> conc.)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158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C21953-9C68-5C1C-6276-F77BBEDE1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Idrogeno nell’acciaio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4764A4F-9BAC-17B5-577F-CEFB30F765B6}"/>
              </a:ext>
            </a:extLst>
          </p:cNvPr>
          <p:cNvSpPr txBox="1"/>
          <p:nvPr/>
        </p:nvSpPr>
        <p:spPr>
          <a:xfrm>
            <a:off x="233464" y="5719864"/>
            <a:ext cx="5538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 1cm</a:t>
            </a:r>
            <a:r>
              <a:rPr lang="it-IT" baseline="30000" dirty="0"/>
              <a:t>3</a:t>
            </a:r>
            <a:r>
              <a:rPr lang="it-IT" dirty="0"/>
              <a:t> di acciaio 1 ppm p/p di H</a:t>
            </a:r>
            <a:r>
              <a:rPr lang="it-IT" baseline="-25000" dirty="0"/>
              <a:t>2</a:t>
            </a:r>
            <a:r>
              <a:rPr lang="it-IT" dirty="0"/>
              <a:t> 	→ 56 ppm </a:t>
            </a:r>
            <a:r>
              <a:rPr lang="it-IT" dirty="0" err="1"/>
              <a:t>at</a:t>
            </a:r>
            <a:r>
              <a:rPr lang="it-IT" dirty="0"/>
              <a:t>/</a:t>
            </a:r>
            <a:r>
              <a:rPr lang="it-IT" dirty="0" err="1"/>
              <a:t>at</a:t>
            </a:r>
            <a:endParaRPr lang="it-IT" dirty="0"/>
          </a:p>
          <a:p>
            <a:r>
              <a:rPr lang="it-IT" dirty="0"/>
              <a:t>				→ 8 µmol</a:t>
            </a:r>
          </a:p>
          <a:p>
            <a:r>
              <a:rPr lang="it-IT" dirty="0"/>
              <a:t>				→ 0.1 mbar 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824A21B0-624B-1597-4552-7191C2514867}"/>
                  </a:ext>
                </a:extLst>
              </p:cNvPr>
              <p:cNvSpPr txBox="1"/>
              <p:nvPr/>
            </p:nvSpPr>
            <p:spPr>
              <a:xfrm>
                <a:off x="5986246" y="4719734"/>
                <a:ext cx="5253618" cy="541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[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𝑚𝑏𝑎𝑟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𝑙𝑡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≅9.7×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𝑚𝑏𝑎𝑟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e>
                      </m:rad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1323</m:t>
                              </m:r>
                            </m:num>
                            <m:den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]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it-IT" sz="160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824A21B0-624B-1597-4552-7191C2514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246" y="4719734"/>
                <a:ext cx="5253618" cy="541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9004450A-9916-7A26-9280-1C7A722BE6CC}"/>
                  </a:ext>
                </a:extLst>
              </p:cNvPr>
              <p:cNvSpPr txBox="1"/>
              <p:nvPr/>
            </p:nvSpPr>
            <p:spPr>
              <a:xfrm>
                <a:off x="8354282" y="1947155"/>
                <a:ext cx="2084032" cy="501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ad>
                        <m:radPr>
                          <m:degHide m:val="on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rad>
                    </m:oMath>
                  </m:oMathPara>
                </a14:m>
                <a:endParaRPr lang="it-IT" sz="160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9004450A-9916-7A26-9280-1C7A722BE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282" y="1947155"/>
                <a:ext cx="2084032" cy="5010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E35FE507-17A3-62F8-1D06-9DF17A2A9CA6}"/>
                  </a:ext>
                </a:extLst>
              </p:cNvPr>
              <p:cNvSpPr txBox="1"/>
              <p:nvPr/>
            </p:nvSpPr>
            <p:spPr>
              <a:xfrm>
                <a:off x="8609224" y="3247978"/>
                <a:ext cx="1829090" cy="3890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2 </m:t>
                              </m:r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it-IT" sz="160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E35FE507-17A3-62F8-1D06-9DF17A2A9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224" y="3247978"/>
                <a:ext cx="1829090" cy="3890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D463E15-0989-FD91-B0AA-673B8FB6E9E7}"/>
              </a:ext>
            </a:extLst>
          </p:cNvPr>
          <p:cNvSpPr txBox="1"/>
          <p:nvPr/>
        </p:nvSpPr>
        <p:spPr>
          <a:xfrm>
            <a:off x="7357673" y="206061"/>
            <a:ext cx="4358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Dissoluzione accompagnata da dissociazione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A433A5C3-9ACA-8232-12DB-62852E75F2E8}"/>
                  </a:ext>
                </a:extLst>
              </p:cNvPr>
              <p:cNvSpPr txBox="1"/>
              <p:nvPr/>
            </p:nvSpPr>
            <p:spPr>
              <a:xfrm>
                <a:off x="8554176" y="782998"/>
                <a:ext cx="16842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⇄2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A433A5C3-9ACA-8232-12DB-62852E75F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4176" y="782998"/>
                <a:ext cx="1684244" cy="276999"/>
              </a:xfrm>
              <a:prstGeom prst="rect">
                <a:avLst/>
              </a:prstGeom>
              <a:blipFill>
                <a:blip r:embed="rId6"/>
                <a:stretch>
                  <a:fillRect l="-2527" t="-2174" r="-433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5CA22DE-B7A3-C9D0-F890-AB57666FFDE6}"/>
              </a:ext>
            </a:extLst>
          </p:cNvPr>
          <p:cNvSpPr txBox="1"/>
          <p:nvPr/>
        </p:nvSpPr>
        <p:spPr>
          <a:xfrm>
            <a:off x="7431707" y="1371050"/>
            <a:ext cx="4212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Legge di </a:t>
            </a:r>
            <a:r>
              <a:rPr lang="it-IT" err="1"/>
              <a:t>Sieverts</a:t>
            </a:r>
            <a:r>
              <a:rPr lang="it-IT"/>
              <a:t> predice la concentrazione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DE110AE-E13C-0449-6E13-5F92A201B062}"/>
              </a:ext>
            </a:extLst>
          </p:cNvPr>
          <p:cNvSpPr txBox="1"/>
          <p:nvPr/>
        </p:nvSpPr>
        <p:spPr>
          <a:xfrm>
            <a:off x="7430673" y="2694227"/>
            <a:ext cx="432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Costante di equilibrio termicamente attivata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921CFC6-0112-1AAE-141D-024DB168C7B8}"/>
              </a:ext>
            </a:extLst>
          </p:cNvPr>
          <p:cNvSpPr txBox="1"/>
          <p:nvPr/>
        </p:nvSpPr>
        <p:spPr>
          <a:xfrm>
            <a:off x="7363113" y="3967844"/>
            <a:ext cx="31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Concentrazioni in unità pratiche</a:t>
            </a: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2097F5E2-C7EE-C6D5-1C59-6B995DDD8A1D}"/>
              </a:ext>
            </a:extLst>
          </p:cNvPr>
          <p:cNvGrpSpPr/>
          <p:nvPr/>
        </p:nvGrpSpPr>
        <p:grpSpPr>
          <a:xfrm>
            <a:off x="70603" y="943583"/>
            <a:ext cx="5984510" cy="4455268"/>
            <a:chOff x="70603" y="943583"/>
            <a:chExt cx="5984510" cy="4455268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DACB5CC-5B83-AB95-20FF-0DA8D9E03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603" y="943583"/>
              <a:ext cx="5984510" cy="4455268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4C372DCD-9154-6DB7-6435-87D0EC443AE4}"/>
                </a:ext>
              </a:extLst>
            </p:cNvPr>
            <p:cNvSpPr txBox="1"/>
            <p:nvPr/>
          </p:nvSpPr>
          <p:spPr>
            <a:xfrm>
              <a:off x="1424526" y="1459149"/>
              <a:ext cx="1085207" cy="288147"/>
            </a:xfrm>
            <a:prstGeom prst="rect">
              <a:avLst/>
            </a:prstGeom>
            <a:noFill/>
          </p:spPr>
          <p:txBody>
            <a:bodyPr wrap="square" lIns="36000" tIns="36000" rIns="54000" bIns="36000" rtlCol="0">
              <a:spAutoFit/>
            </a:bodyPr>
            <a:lstStyle/>
            <a:p>
              <a:pPr algn="ctr"/>
              <a:r>
                <a:rPr lang="it-IT" sz="1400" b="1">
                  <a:solidFill>
                    <a:srgbClr val="C00000"/>
                  </a:solidFill>
                </a:rPr>
                <a:t>1 ppm p/p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C1FAD9A5-1D17-21A0-6B8A-55329FEAC627}"/>
                </a:ext>
              </a:extLst>
            </p:cNvPr>
            <p:cNvSpPr txBox="1"/>
            <p:nvPr/>
          </p:nvSpPr>
          <p:spPr>
            <a:xfrm>
              <a:off x="2994967" y="2394290"/>
              <a:ext cx="1085207" cy="288147"/>
            </a:xfrm>
            <a:prstGeom prst="rect">
              <a:avLst/>
            </a:prstGeom>
            <a:noFill/>
          </p:spPr>
          <p:txBody>
            <a:bodyPr wrap="square" lIns="36000" tIns="36000" rIns="54000" bIns="36000" rtlCol="0">
              <a:spAutoFit/>
            </a:bodyPr>
            <a:lstStyle/>
            <a:p>
              <a:pPr algn="ctr"/>
              <a:r>
                <a:rPr lang="it-IT" sz="1400" b="1">
                  <a:solidFill>
                    <a:srgbClr val="C00000"/>
                  </a:solidFill>
                </a:rPr>
                <a:t>0.1 ppm p/p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12A4C868-1723-BE50-8F2B-7B1B1321EF61}"/>
                </a:ext>
              </a:extLst>
            </p:cNvPr>
            <p:cNvSpPr txBox="1"/>
            <p:nvPr/>
          </p:nvSpPr>
          <p:spPr>
            <a:xfrm>
              <a:off x="1424526" y="2694227"/>
              <a:ext cx="1201942" cy="288147"/>
            </a:xfrm>
            <a:prstGeom prst="rect">
              <a:avLst/>
            </a:prstGeom>
            <a:noFill/>
          </p:spPr>
          <p:txBody>
            <a:bodyPr wrap="square" lIns="36000" tIns="36000" rIns="54000" bIns="36000" rtlCol="0">
              <a:spAutoFit/>
            </a:bodyPr>
            <a:lstStyle/>
            <a:p>
              <a:pPr algn="ctr"/>
              <a:r>
                <a:rPr lang="it-IT" sz="1400" b="1">
                  <a:solidFill>
                    <a:srgbClr val="C00000"/>
                  </a:solidFill>
                </a:rPr>
                <a:t>0.01 ppm p/p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E4131C00-0C60-A80D-AD57-D887F312C02F}"/>
                </a:ext>
              </a:extLst>
            </p:cNvPr>
            <p:cNvSpPr txBox="1"/>
            <p:nvPr/>
          </p:nvSpPr>
          <p:spPr>
            <a:xfrm>
              <a:off x="3537571" y="3926223"/>
              <a:ext cx="1201942" cy="288147"/>
            </a:xfrm>
            <a:prstGeom prst="rect">
              <a:avLst/>
            </a:prstGeom>
            <a:noFill/>
          </p:spPr>
          <p:txBody>
            <a:bodyPr wrap="square" lIns="36000" tIns="36000" rIns="54000" bIns="36000" rtlCol="0">
              <a:spAutoFit/>
            </a:bodyPr>
            <a:lstStyle/>
            <a:p>
              <a:pPr algn="ctr"/>
              <a:r>
                <a:rPr lang="it-IT" sz="1400" b="1">
                  <a:solidFill>
                    <a:srgbClr val="C00000"/>
                  </a:solidFill>
                </a:rPr>
                <a:t>0.001 ppm p/p</a:t>
              </a:r>
            </a:p>
          </p:txBody>
        </p: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29A2963A-239F-78F6-C4BE-EE6FBC776E67}"/>
                </a:ext>
              </a:extLst>
            </p:cNvPr>
            <p:cNvCxnSpPr>
              <a:cxnSpLocks/>
            </p:cNvCxnSpPr>
            <p:nvPr/>
          </p:nvCxnSpPr>
          <p:spPr>
            <a:xfrm>
              <a:off x="5450988" y="1459149"/>
              <a:ext cx="0" cy="3038979"/>
            </a:xfrm>
            <a:prstGeom prst="line">
              <a:avLst/>
            </a:prstGeom>
            <a:ln w="19050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5A6227EB-DF6F-7C39-E088-325C1FADBF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9289" y="4228659"/>
              <a:ext cx="4090449" cy="0"/>
            </a:xfrm>
            <a:prstGeom prst="line">
              <a:avLst/>
            </a:prstGeom>
            <a:ln w="19050"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81986391-CED4-E9EE-222F-F093B4DF7E0C}"/>
              </a:ext>
            </a:extLst>
          </p:cNvPr>
          <p:cNvGrpSpPr/>
          <p:nvPr/>
        </p:nvGrpSpPr>
        <p:grpSpPr>
          <a:xfrm>
            <a:off x="5359736" y="3336455"/>
            <a:ext cx="2066191" cy="961292"/>
            <a:chOff x="5359736" y="3336455"/>
            <a:chExt cx="2066191" cy="961292"/>
          </a:xfrm>
        </p:grpSpPr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0E86A003-D6D1-7F51-536C-56262AED6531}"/>
                </a:ext>
              </a:extLst>
            </p:cNvPr>
            <p:cNvSpPr txBox="1"/>
            <p:nvPr/>
          </p:nvSpPr>
          <p:spPr>
            <a:xfrm>
              <a:off x="5594913" y="3336455"/>
              <a:ext cx="18310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Forno HV a 950°C</a:t>
              </a:r>
            </a:p>
          </p:txBody>
        </p:sp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91F07A71-F10B-3AE0-31A6-964F2EA8B310}"/>
                </a:ext>
              </a:extLst>
            </p:cNvPr>
            <p:cNvSpPr/>
            <p:nvPr/>
          </p:nvSpPr>
          <p:spPr>
            <a:xfrm>
              <a:off x="5359736" y="4153747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7" name="Connettore 2 46">
              <a:extLst>
                <a:ext uri="{FF2B5EF4-FFF2-40B4-BE49-F238E27FC236}">
                  <a16:creationId xmlns:a16="http://schemas.microsoft.com/office/drawing/2014/main" id="{5AC2E318-4ECA-EAF6-9315-0BE862A71C78}"/>
                </a:ext>
              </a:extLst>
            </p:cNvPr>
            <p:cNvCxnSpPr/>
            <p:nvPr/>
          </p:nvCxnSpPr>
          <p:spPr>
            <a:xfrm flipH="1">
              <a:off x="5594913" y="3705787"/>
              <a:ext cx="582151" cy="44672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CB815EA4-DB89-80D1-DF72-87C4DD6C2DF6}"/>
              </a:ext>
            </a:extLst>
          </p:cNvPr>
          <p:cNvCxnSpPr>
            <a:cxnSpLocks/>
          </p:cNvCxnSpPr>
          <p:nvPr/>
        </p:nvCxnSpPr>
        <p:spPr>
          <a:xfrm>
            <a:off x="2025497" y="1406774"/>
            <a:ext cx="0" cy="3038979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701FAE43-222C-7FB3-7503-9AF7AA560CC9}"/>
              </a:ext>
            </a:extLst>
          </p:cNvPr>
          <p:cNvSpPr txBox="1"/>
          <p:nvPr/>
        </p:nvSpPr>
        <p:spPr>
          <a:xfrm>
            <a:off x="475890" y="5042794"/>
            <a:ext cx="107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ambiente</a:t>
            </a:r>
          </a:p>
        </p:txBody>
      </p: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E5E1ACE3-75FE-C3AA-8999-8E2B65E5619B}"/>
              </a:ext>
            </a:extLst>
          </p:cNvPr>
          <p:cNvCxnSpPr>
            <a:cxnSpLocks/>
          </p:cNvCxnSpPr>
          <p:nvPr/>
        </p:nvCxnSpPr>
        <p:spPr>
          <a:xfrm flipV="1">
            <a:off x="1387205" y="3964607"/>
            <a:ext cx="566292" cy="10478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o 3">
            <a:extLst>
              <a:ext uri="{FF2B5EF4-FFF2-40B4-BE49-F238E27FC236}">
                <a16:creationId xmlns:a16="http://schemas.microsoft.com/office/drawing/2014/main" id="{33E42818-1C95-3ACD-C67F-B2B4501BB32A}"/>
              </a:ext>
            </a:extLst>
          </p:cNvPr>
          <p:cNvGrpSpPr/>
          <p:nvPr/>
        </p:nvGrpSpPr>
        <p:grpSpPr>
          <a:xfrm>
            <a:off x="5359736" y="1036750"/>
            <a:ext cx="1821362" cy="1238291"/>
            <a:chOff x="5359736" y="3059456"/>
            <a:chExt cx="1821362" cy="1238291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FA3E9CFE-4ECC-198E-883D-3895539F3496}"/>
                </a:ext>
              </a:extLst>
            </p:cNvPr>
            <p:cNvSpPr txBox="1"/>
            <p:nvPr/>
          </p:nvSpPr>
          <p:spPr>
            <a:xfrm>
              <a:off x="5724674" y="3059456"/>
              <a:ext cx="14564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Fornace a gas</a:t>
              </a:r>
              <a:br>
                <a:rPr lang="it-IT"/>
              </a:br>
              <a:r>
                <a:rPr lang="it-IT"/>
                <a:t> a 1000°C</a:t>
              </a:r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18956DE7-9A6C-CA04-2F3C-5BEF01016324}"/>
                </a:ext>
              </a:extLst>
            </p:cNvPr>
            <p:cNvSpPr/>
            <p:nvPr/>
          </p:nvSpPr>
          <p:spPr>
            <a:xfrm>
              <a:off x="5359736" y="4153747"/>
              <a:ext cx="144000" cy="14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3E924A89-5470-D3BA-5822-CC20412497F4}"/>
                </a:ext>
              </a:extLst>
            </p:cNvPr>
            <p:cNvCxnSpPr/>
            <p:nvPr/>
          </p:nvCxnSpPr>
          <p:spPr>
            <a:xfrm flipH="1">
              <a:off x="5594913" y="3705787"/>
              <a:ext cx="582151" cy="44672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e 7">
            <a:extLst>
              <a:ext uri="{FF2B5EF4-FFF2-40B4-BE49-F238E27FC236}">
                <a16:creationId xmlns:a16="http://schemas.microsoft.com/office/drawing/2014/main" id="{F6C7FA84-2DDA-FAFF-A274-CA3A990AB87A}"/>
              </a:ext>
            </a:extLst>
          </p:cNvPr>
          <p:cNvSpPr/>
          <p:nvPr/>
        </p:nvSpPr>
        <p:spPr>
          <a:xfrm>
            <a:off x="1953497" y="3806318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C4BED78-5E0E-4991-C1CC-545E1D5341C3}"/>
                  </a:ext>
                </a:extLst>
              </p:cNvPr>
              <p:cNvSpPr txBox="1"/>
              <p:nvPr/>
            </p:nvSpPr>
            <p:spPr>
              <a:xfrm>
                <a:off x="7312266" y="5849267"/>
                <a:ext cx="1800722" cy="71074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108000" tIns="108000" rIns="108000" bIns="108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it-IT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2 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it-IT" sz="160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C4BED78-5E0E-4991-C1CC-545E1D534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266" y="5849267"/>
                <a:ext cx="1800722" cy="7107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0A57EFF-EC8B-7FD9-C737-E10DFD8D948F}"/>
              </a:ext>
            </a:extLst>
          </p:cNvPr>
          <p:cNvSpPr txBox="1"/>
          <p:nvPr/>
        </p:nvSpPr>
        <p:spPr>
          <a:xfrm>
            <a:off x="9356005" y="6019973"/>
            <a:ext cx="2645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Degassaggio parete sottile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95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83A559-D2FA-9447-FC7B-964FAABE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Diffusione dell’idrogeno nell’acciaio</a:t>
            </a:r>
            <a:endParaRPr lang="en-US"/>
          </a:p>
        </p:txBody>
      </p:sp>
      <p:pic>
        <p:nvPicPr>
          <p:cNvPr id="4" name="diffusione">
            <a:hlinkClick r:id="" action="ppaction://media"/>
            <a:extLst>
              <a:ext uri="{FF2B5EF4-FFF2-40B4-BE49-F238E27FC236}">
                <a16:creationId xmlns:a16="http://schemas.microsoft.com/office/drawing/2014/main" id="{34CF6112-3910-D623-9CD7-A96E71857F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57945"/>
            <a:ext cx="5538788" cy="435292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BA9EA48-4564-6016-EC5B-258BA2464DB6}"/>
                  </a:ext>
                </a:extLst>
              </p:cNvPr>
              <p:cNvSpPr txBox="1"/>
              <p:nvPr/>
            </p:nvSpPr>
            <p:spPr>
              <a:xfrm>
                <a:off x="6209397" y="880048"/>
                <a:ext cx="1199303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𝐷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BA9EA48-4564-6016-EC5B-258BA2464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397" y="880048"/>
                <a:ext cx="1199303" cy="555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963AF0A-84A3-6AE0-2DD7-78AFCC88FB04}"/>
                  </a:ext>
                </a:extLst>
              </p:cNvPr>
              <p:cNvSpPr txBox="1"/>
              <p:nvPr/>
            </p:nvSpPr>
            <p:spPr>
              <a:xfrm>
                <a:off x="6209397" y="1768167"/>
                <a:ext cx="1909304" cy="66018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108000" tIns="108000" rIns="108000" bIns="108000" rtlCol="0">
                <a:spAutoFit/>
              </a:bodyPr>
              <a:lstStyle>
                <a:defPPr>
                  <a:defRPr lang="it-IT"/>
                </a:defPPr>
                <a:lvl1pPr>
                  <a:defRPr sz="1600" b="0" i="1">
                    <a:latin typeface="Cambria Math" panose="02040503050406030204" pitchFamily="18" charset="0"/>
                    <a:ea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>
                          <a:latin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it-IT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it-IT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it-IT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9963AF0A-84A3-6AE0-2DD7-78AFCC88F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397" y="1768167"/>
                <a:ext cx="1909304" cy="6601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6A2CCFD-BA34-8F20-55DD-0A861CB68237}"/>
              </a:ext>
            </a:extLst>
          </p:cNvPr>
          <p:cNvSpPr txBox="1"/>
          <p:nvPr/>
        </p:nvSpPr>
        <p:spPr>
          <a:xfrm>
            <a:off x="7779475" y="1046789"/>
            <a:ext cx="264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Equazione della diffusione</a:t>
            </a:r>
            <a:endParaRPr lang="en-US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9AC5D07-03E7-F008-1AD1-9F388CC86350}"/>
              </a:ext>
            </a:extLst>
          </p:cNvPr>
          <p:cNvSpPr txBox="1"/>
          <p:nvPr/>
        </p:nvSpPr>
        <p:spPr>
          <a:xfrm>
            <a:off x="8466843" y="1985969"/>
            <a:ext cx="356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Degassaggio specifico alla superficie</a:t>
            </a:r>
            <a:endParaRPr lang="en-US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AE9C54E-0F12-C039-1F0E-9D3EC145B681}"/>
              </a:ext>
            </a:extLst>
          </p:cNvPr>
          <p:cNvSpPr txBox="1"/>
          <p:nvPr/>
        </p:nvSpPr>
        <p:spPr>
          <a:xfrm>
            <a:off x="892277" y="5971308"/>
            <a:ext cx="3754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c</a:t>
            </a:r>
            <a:r>
              <a:rPr lang="it-IT"/>
              <a:t> = </a:t>
            </a:r>
            <a:r>
              <a:rPr lang="it-IT" i="1"/>
              <a:t>c</a:t>
            </a:r>
            <a:r>
              <a:rPr lang="it-IT" baseline="-25000"/>
              <a:t>0</a:t>
            </a:r>
            <a:r>
              <a:rPr lang="it-IT"/>
              <a:t> 	per 0 ≤ </a:t>
            </a:r>
            <a:r>
              <a:rPr lang="it-IT" i="1"/>
              <a:t>x</a:t>
            </a:r>
            <a:r>
              <a:rPr lang="it-IT"/>
              <a:t> ≤ </a:t>
            </a:r>
            <a:r>
              <a:rPr lang="it-IT" i="1"/>
              <a:t>d</a:t>
            </a:r>
            <a:r>
              <a:rPr lang="it-IT"/>
              <a:t>	con </a:t>
            </a:r>
            <a:r>
              <a:rPr lang="it-IT" i="1"/>
              <a:t>t</a:t>
            </a:r>
            <a:r>
              <a:rPr lang="it-IT"/>
              <a:t> = 0</a:t>
            </a:r>
          </a:p>
          <a:p>
            <a:r>
              <a:rPr lang="it-IT" i="1"/>
              <a:t>c</a:t>
            </a:r>
            <a:r>
              <a:rPr lang="it-IT"/>
              <a:t> = 0	per </a:t>
            </a:r>
            <a:r>
              <a:rPr lang="it-IT" i="1"/>
              <a:t>x</a:t>
            </a:r>
            <a:r>
              <a:rPr lang="it-IT"/>
              <a:t> = 0 e </a:t>
            </a:r>
            <a:r>
              <a:rPr lang="it-IT" i="1"/>
              <a:t>x</a:t>
            </a:r>
            <a:r>
              <a:rPr lang="it-IT"/>
              <a:t> = </a:t>
            </a:r>
            <a:r>
              <a:rPr lang="it-IT" i="1"/>
              <a:t>d	</a:t>
            </a:r>
            <a:r>
              <a:rPr lang="it-IT"/>
              <a:t>con</a:t>
            </a:r>
            <a:r>
              <a:rPr lang="it-IT" i="1"/>
              <a:t> t &gt; 0</a:t>
            </a:r>
            <a:endParaRPr lang="en-US" i="1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A32FF3B-A0FA-3AB1-0E6F-F9C075BD5EEC}"/>
              </a:ext>
            </a:extLst>
          </p:cNvPr>
          <p:cNvSpPr txBox="1"/>
          <p:nvPr/>
        </p:nvSpPr>
        <p:spPr>
          <a:xfrm>
            <a:off x="475890" y="5640441"/>
            <a:ext cx="4711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Lastra uniformemente concentrata con continuo svuotamento</a:t>
            </a:r>
            <a:endParaRPr lang="en-US" sz="140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F8497E-CC5D-AE19-B848-C0C9507E44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5012" y="2925148"/>
            <a:ext cx="4695032" cy="3932851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B45D583E-A709-6616-32B1-35147E26D5C4}"/>
              </a:ext>
            </a:extLst>
          </p:cNvPr>
          <p:cNvCxnSpPr>
            <a:cxnSpLocks/>
          </p:cNvCxnSpPr>
          <p:nvPr/>
        </p:nvCxnSpPr>
        <p:spPr>
          <a:xfrm>
            <a:off x="7408700" y="3901440"/>
            <a:ext cx="714014" cy="3834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4633E0F-75FF-B19D-05E3-CFFDCD94217E}"/>
                  </a:ext>
                </a:extLst>
              </p:cNvPr>
              <p:cNvSpPr txBox="1"/>
              <p:nvPr/>
            </p:nvSpPr>
            <p:spPr>
              <a:xfrm>
                <a:off x="6081230" y="3641753"/>
                <a:ext cx="1143968" cy="519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4633E0F-75FF-B19D-05E3-CFFDCD942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230" y="3641753"/>
                <a:ext cx="1143968" cy="51937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423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83A559-D2FA-9447-FC7B-964FAABE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Degassaggio dell’idrogeno nell’acciaio</a:t>
            </a:r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9BAFECC-7344-0409-5B9A-2E3C19D8E941}"/>
              </a:ext>
            </a:extLst>
          </p:cNvPr>
          <p:cNvSpPr txBox="1"/>
          <p:nvPr/>
        </p:nvSpPr>
        <p:spPr>
          <a:xfrm>
            <a:off x="424387" y="1148052"/>
            <a:ext cx="2986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Ci sono due andamenti limite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15424CA-F912-D41F-216B-64C9D92A3AFD}"/>
                  </a:ext>
                </a:extLst>
              </p:cNvPr>
              <p:cNvSpPr txBox="1"/>
              <p:nvPr/>
            </p:nvSpPr>
            <p:spPr>
              <a:xfrm>
                <a:off x="424387" y="1717826"/>
                <a:ext cx="1379417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15424CA-F912-D41F-216B-64C9D92A3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87" y="1717826"/>
                <a:ext cx="1379417" cy="818366"/>
              </a:xfrm>
              <a:prstGeom prst="rect">
                <a:avLst/>
              </a:prstGeom>
              <a:blipFill>
                <a:blip r:embed="rId3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A9B985-C7B9-13CD-60F3-BAA19EC5908E}"/>
              </a:ext>
            </a:extLst>
          </p:cNvPr>
          <p:cNvSpPr txBox="1"/>
          <p:nvPr/>
        </p:nvSpPr>
        <p:spPr>
          <a:xfrm>
            <a:off x="3430394" y="1985954"/>
            <a:ext cx="3334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t &lt; t</a:t>
            </a:r>
            <a:r>
              <a:rPr lang="it-IT" sz="1400" baseline="-25000" dirty="0"/>
              <a:t>o</a:t>
            </a:r>
            <a:r>
              <a:rPr lang="it-IT" sz="1400" dirty="0"/>
              <a:t> (degassaggio con parete semi infinita)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48AC644-B7B6-33F6-7039-20BBF44F4429}"/>
                  </a:ext>
                </a:extLst>
              </p:cNvPr>
              <p:cNvSpPr txBox="1"/>
              <p:nvPr/>
            </p:nvSpPr>
            <p:spPr>
              <a:xfrm>
                <a:off x="462945" y="2784244"/>
                <a:ext cx="1370568" cy="4212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i="1" smtClean="0">
                          <a:latin typeface="Cambria Math" panose="02040503050406030204" pitchFamily="18" charset="0"/>
                        </a:rPr>
                        <m:t>′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48AC644-B7B6-33F6-7039-20BBF44F4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45" y="2784244"/>
                <a:ext cx="1370568" cy="4212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F290960-1509-CDA2-9653-1B2E19737BFE}"/>
              </a:ext>
            </a:extLst>
          </p:cNvPr>
          <p:cNvSpPr txBox="1"/>
          <p:nvPr/>
        </p:nvSpPr>
        <p:spPr>
          <a:xfrm>
            <a:off x="3447141" y="2815681"/>
            <a:ext cx="289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t &gt; t</a:t>
            </a:r>
            <a:r>
              <a:rPr lang="it-IT" sz="1400" baseline="-25000" dirty="0"/>
              <a:t>o</a:t>
            </a:r>
            <a:r>
              <a:rPr lang="it-IT" sz="1400" dirty="0"/>
              <a:t> (degassaggio con parete sottile)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00EBE36-FD76-446D-D2C2-36CB0B83A09A}"/>
                  </a:ext>
                </a:extLst>
              </p:cNvPr>
              <p:cNvSpPr txBox="1"/>
              <p:nvPr/>
            </p:nvSpPr>
            <p:spPr>
              <a:xfrm>
                <a:off x="534668" y="4194136"/>
                <a:ext cx="4438395" cy="62235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108000" tIns="108000" rIns="108000" bIns="108000" rtlCol="0">
                <a:spAutoFit/>
              </a:bodyPr>
              <a:lstStyle>
                <a:defPPr>
                  <a:defRPr lang="it-IT"/>
                </a:defPPr>
                <a:lvl1pPr>
                  <a:defRPr sz="1600" b="0" i="1">
                    <a:latin typeface="Cambria Math" panose="02040503050406030204" pitchFamily="18" charset="0"/>
                    <a:ea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  <m:r>
                        <a:rPr lang="it-IT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it-IT">
                                              <a:latin typeface="Cambria Math" panose="02040503050406030204" pitchFamily="18" charset="0"/>
                                            </a:rPr>
                                            <m:t>𝑏𝑘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it-IT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it-IT">
                                          <a:latin typeface="Cambria Math" panose="02040503050406030204" pitchFamily="18" charset="0"/>
                                        </a:rPr>
                                        <m:t>𝑏𝑘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it-IT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it-IT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it-IT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it-IT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00EBE36-FD76-446D-D2C2-36CB0B83A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68" y="4194136"/>
                <a:ext cx="4438395" cy="6223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8CA3E97-CC04-5CFB-AB47-768BCA37792A}"/>
              </a:ext>
            </a:extLst>
          </p:cNvPr>
          <p:cNvSpPr txBox="1"/>
          <p:nvPr/>
        </p:nvSpPr>
        <p:spPr>
          <a:xfrm>
            <a:off x="261685" y="3474010"/>
            <a:ext cx="6717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Effetto dell’ i-esimo ciclo di degassaggio «rettangolare» alla temperatura </a:t>
            </a:r>
            <a:r>
              <a:rPr lang="it-IT" i="1" dirty="0" err="1"/>
              <a:t>T</a:t>
            </a:r>
            <a:r>
              <a:rPr lang="it-IT" i="1" baseline="-25000" dirty="0" err="1"/>
              <a:t>bk</a:t>
            </a:r>
            <a:r>
              <a:rPr lang="it-IT" dirty="0"/>
              <a:t> e di durata </a:t>
            </a:r>
            <a:r>
              <a:rPr lang="it-IT" i="1" dirty="0" err="1"/>
              <a:t>t</a:t>
            </a:r>
            <a:r>
              <a:rPr lang="it-IT" i="1" baseline="-25000" dirty="0" err="1"/>
              <a:t>bk</a:t>
            </a:r>
            <a:endParaRPr lang="en-US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AD07FF9C-7480-37BC-A24E-FD9CEEDD6C97}"/>
                  </a:ext>
                </a:extLst>
              </p:cNvPr>
              <p:cNvSpPr txBox="1"/>
              <p:nvPr/>
            </p:nvSpPr>
            <p:spPr>
              <a:xfrm>
                <a:off x="2082501" y="2784244"/>
                <a:ext cx="1143968" cy="519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AD07FF9C-7480-37BC-A24E-FD9CEEDD6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501" y="2784244"/>
                <a:ext cx="1143968" cy="5193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CE7853E-3795-CA6E-8191-F0D58F3D7382}"/>
              </a:ext>
            </a:extLst>
          </p:cNvPr>
          <p:cNvSpPr txBox="1"/>
          <p:nvPr/>
        </p:nvSpPr>
        <p:spPr>
          <a:xfrm>
            <a:off x="3447141" y="5167038"/>
            <a:ext cx="190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Numero di Fourier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24B42243-8277-4EBC-4A7A-7775924311ED}"/>
                  </a:ext>
                </a:extLst>
              </p:cNvPr>
              <p:cNvSpPr txBox="1"/>
              <p:nvPr/>
            </p:nvSpPr>
            <p:spPr>
              <a:xfrm>
                <a:off x="520092" y="5029797"/>
                <a:ext cx="2438360" cy="6770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𝑏𝑘</m:t>
                                  </m:r>
                                </m:sub>
                              </m:sSub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𝑏𝑘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24B42243-8277-4EBC-4A7A-777592431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92" y="5029797"/>
                <a:ext cx="2438360" cy="6770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CF0F5ED-A712-D920-BF3F-34B37DA26B57}"/>
                  </a:ext>
                </a:extLst>
              </p:cNvPr>
              <p:cNvSpPr txBox="1"/>
              <p:nvPr/>
            </p:nvSpPr>
            <p:spPr>
              <a:xfrm>
                <a:off x="534668" y="6121822"/>
                <a:ext cx="1697003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𝑏𝑘</m:t>
                                  </m:r>
                                </m:sub>
                              </m:sSub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𝑏𝑘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CF0F5ED-A712-D920-BF3F-34B37DA26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68" y="6121822"/>
                <a:ext cx="1697003" cy="335413"/>
              </a:xfrm>
              <a:prstGeom prst="rect">
                <a:avLst/>
              </a:prstGeom>
              <a:blipFill>
                <a:blip r:embed="rId8"/>
                <a:stretch>
                  <a:fillRect l="-2878" r="-1079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654710-4C8E-89AA-B3DC-C991AB9EBE86}"/>
              </a:ext>
            </a:extLst>
          </p:cNvPr>
          <p:cNvSpPr txBox="1"/>
          <p:nvPr/>
        </p:nvSpPr>
        <p:spPr>
          <a:xfrm>
            <a:off x="3430394" y="6074881"/>
            <a:ext cx="4130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Lunghezza di migrazione dopo un </a:t>
            </a:r>
            <a:r>
              <a:rPr lang="it-IT" err="1"/>
              <a:t>bakeout</a:t>
            </a:r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00509A3-622C-633F-7142-E1188D2CB0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5012" y="2925148"/>
            <a:ext cx="4695032" cy="3932851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12360F9-D0BC-CD22-6AA4-2F9CDCC61CAC}"/>
              </a:ext>
            </a:extLst>
          </p:cNvPr>
          <p:cNvCxnSpPr>
            <a:cxnSpLocks/>
          </p:cNvCxnSpPr>
          <p:nvPr/>
        </p:nvCxnSpPr>
        <p:spPr>
          <a:xfrm>
            <a:off x="10731020" y="2214880"/>
            <a:ext cx="0" cy="19377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46E4A4B1-0DDD-9D5D-0C8F-6839E5646BE9}"/>
                  </a:ext>
                </a:extLst>
              </p:cNvPr>
              <p:cNvSpPr txBox="1"/>
              <p:nvPr/>
            </p:nvSpPr>
            <p:spPr>
              <a:xfrm>
                <a:off x="10094083" y="1477939"/>
                <a:ext cx="1273874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=0.05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46E4A4B1-0DDD-9D5D-0C8F-6839E5646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4083" y="1477939"/>
                <a:ext cx="1273874" cy="5557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A35D94D-E51A-8AE9-FE3B-0CEA9109D55F}"/>
              </a:ext>
            </a:extLst>
          </p:cNvPr>
          <p:cNvSpPr txBox="1"/>
          <p:nvPr/>
        </p:nvSpPr>
        <p:spPr>
          <a:xfrm>
            <a:off x="9791408" y="1021973"/>
            <a:ext cx="20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Tempo caratteristico</a:t>
            </a:r>
            <a:endParaRPr lang="en-US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877E40C-8FB4-7DDA-8558-18E041EAB93F}"/>
              </a:ext>
            </a:extLst>
          </p:cNvPr>
          <p:cNvSpPr txBox="1"/>
          <p:nvPr/>
        </p:nvSpPr>
        <p:spPr>
          <a:xfrm>
            <a:off x="4962679" y="4388901"/>
            <a:ext cx="2016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Fattore di riduzione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71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EBF3A4-FF25-69CB-37AA-711D572CC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Esempio numerico di degassaggio dell’idrogeno</a:t>
            </a:r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A885281-2975-129D-765C-CAA060024E87}"/>
              </a:ext>
            </a:extLst>
          </p:cNvPr>
          <p:cNvSpPr txBox="1"/>
          <p:nvPr/>
        </p:nvSpPr>
        <p:spPr>
          <a:xfrm>
            <a:off x="570986" y="1115654"/>
            <a:ext cx="579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Migrazione di circa 3-4 </a:t>
            </a:r>
            <a:r>
              <a:rPr lang="el-GR" i="1"/>
              <a:t>μ</a:t>
            </a:r>
            <a:r>
              <a:rPr lang="it-IT"/>
              <a:t>m in 24hr @ 20°C ≈ D = 10</a:t>
            </a:r>
            <a:r>
              <a:rPr lang="it-IT" baseline="30000"/>
              <a:t>-12</a:t>
            </a:r>
            <a:r>
              <a:rPr lang="it-IT"/>
              <a:t> cm</a:t>
            </a:r>
            <a:r>
              <a:rPr lang="it-IT" baseline="30000"/>
              <a:t>2</a:t>
            </a:r>
            <a:r>
              <a:rPr lang="it-IT"/>
              <a:t>/s </a:t>
            </a:r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34E7C31-E329-D206-9B03-FDD05B855F39}"/>
              </a:ext>
            </a:extLst>
          </p:cNvPr>
          <p:cNvSpPr txBox="1"/>
          <p:nvPr/>
        </p:nvSpPr>
        <p:spPr>
          <a:xfrm>
            <a:off x="570986" y="1684675"/>
            <a:ext cx="585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Concentrazione 10 </a:t>
            </a:r>
            <a:r>
              <a:rPr lang="it-IT" err="1"/>
              <a:t>wt</a:t>
            </a:r>
            <a:r>
              <a:rPr lang="it-IT"/>
              <a:t> ppm di H @ 20°C ≈ c</a:t>
            </a:r>
            <a:r>
              <a:rPr lang="it-IT" baseline="-25000"/>
              <a:t>0</a:t>
            </a:r>
            <a:r>
              <a:rPr lang="it-IT"/>
              <a:t> = 1 mbar lt/cm</a:t>
            </a:r>
            <a:r>
              <a:rPr lang="it-IT" baseline="30000"/>
              <a:t>3</a:t>
            </a:r>
            <a:r>
              <a:rPr lang="it-IT"/>
              <a:t> </a:t>
            </a:r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6CC46D0-BBFE-EB9D-705E-E81E6A1FCA4B}"/>
              </a:ext>
            </a:extLst>
          </p:cNvPr>
          <p:cNvSpPr txBox="1"/>
          <p:nvPr/>
        </p:nvSpPr>
        <p:spPr>
          <a:xfrm>
            <a:off x="570986" y="2309583"/>
            <a:ext cx="310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Spessore parete SS ≈ d = 3mm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BA4D2A1-71FB-7B0A-9A0D-015291BD56B9}"/>
                  </a:ext>
                </a:extLst>
              </p:cNvPr>
              <p:cNvSpPr txBox="1"/>
              <p:nvPr/>
            </p:nvSpPr>
            <p:spPr>
              <a:xfrm>
                <a:off x="475890" y="2934491"/>
                <a:ext cx="5185971" cy="6481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4∙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−12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∙1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3×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𝑙𝑡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BA4D2A1-71FB-7B0A-9A0D-015291BD5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90" y="2934491"/>
                <a:ext cx="5185971" cy="6481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7DFCE8-0830-70EA-5F5C-21E812EF429D}"/>
              </a:ext>
            </a:extLst>
          </p:cNvPr>
          <p:cNvSpPr txBox="1"/>
          <p:nvPr/>
        </p:nvSpPr>
        <p:spPr>
          <a:xfrm>
            <a:off x="570986" y="3943754"/>
            <a:ext cx="566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Processo della diffusione è basato su una soglia energetica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926A2C7-6B34-3DE0-45C1-421040191D15}"/>
                  </a:ext>
                </a:extLst>
              </p:cNvPr>
              <p:cNvSpPr txBox="1"/>
              <p:nvPr/>
            </p:nvSpPr>
            <p:spPr>
              <a:xfrm>
                <a:off x="681813" y="4718191"/>
                <a:ext cx="2328458" cy="5244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8926A2C7-6B34-3DE0-45C1-421040191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13" y="4718191"/>
                <a:ext cx="2328458" cy="524439"/>
              </a:xfrm>
              <a:prstGeom prst="rect">
                <a:avLst/>
              </a:prstGeom>
              <a:blipFill>
                <a:blip r:embed="rId3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A2161A4-972A-F368-1C6B-F5B7033C1D8F}"/>
              </a:ext>
            </a:extLst>
          </p:cNvPr>
          <p:cNvSpPr txBox="1"/>
          <p:nvPr/>
        </p:nvSpPr>
        <p:spPr>
          <a:xfrm>
            <a:off x="570986" y="5695001"/>
            <a:ext cx="5314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/>
              <a:t>E’ considerato basso?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B8E3D62-780C-F15D-4790-3F9F8486A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061" y="1243118"/>
            <a:ext cx="5314821" cy="4679127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61560F2-A1A9-ED84-34DD-D69E364FD605}"/>
              </a:ext>
            </a:extLst>
          </p:cNvPr>
          <p:cNvSpPr txBox="1"/>
          <p:nvPr/>
        </p:nvSpPr>
        <p:spPr>
          <a:xfrm>
            <a:off x="3228396" y="4718247"/>
            <a:ext cx="36011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/>
              <a:t>E</a:t>
            </a:r>
            <a:r>
              <a:rPr lang="it-IT" sz="1800" baseline="-25000"/>
              <a:t>d</a:t>
            </a:r>
            <a:r>
              <a:rPr lang="it-IT" sz="1800"/>
              <a:t> = 12 kcal/mol (misurato nel 304L)</a:t>
            </a:r>
          </a:p>
          <a:p>
            <a:r>
              <a:rPr lang="it-IT" sz="1800"/>
              <a:t>D</a:t>
            </a:r>
            <a:r>
              <a:rPr lang="it-IT" sz="1800" baseline="-25000"/>
              <a:t>0</a:t>
            </a:r>
            <a:r>
              <a:rPr lang="it-IT" sz="1800"/>
              <a:t> = 4.73x10</a:t>
            </a:r>
            <a:r>
              <a:rPr lang="it-IT" sz="1800" baseline="30000"/>
              <a:t>-7</a:t>
            </a:r>
            <a:r>
              <a:rPr lang="it-IT" sz="1800"/>
              <a:t> cm</a:t>
            </a:r>
            <a:r>
              <a:rPr lang="it-IT" sz="1800" baseline="30000"/>
              <a:t>2</a:t>
            </a:r>
            <a:r>
              <a:rPr lang="it-IT" sz="1800"/>
              <a:t>/s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A6C4BDE-5DBF-ED9F-17A2-2D6D1BAD0A1C}"/>
              </a:ext>
            </a:extLst>
          </p:cNvPr>
          <p:cNvSpPr txBox="1"/>
          <p:nvPr/>
        </p:nvSpPr>
        <p:spPr>
          <a:xfrm>
            <a:off x="6233381" y="6390089"/>
            <a:ext cx="570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Migrazione di circa 1 mm in 24hr @ 300°C ≈ D = 10</a:t>
            </a:r>
            <a:r>
              <a:rPr lang="it-IT" baseline="30000"/>
              <a:t>-7</a:t>
            </a:r>
            <a:r>
              <a:rPr lang="it-IT"/>
              <a:t> cm</a:t>
            </a:r>
            <a:r>
              <a:rPr lang="it-IT" baseline="30000"/>
              <a:t>2</a:t>
            </a:r>
            <a:r>
              <a:rPr lang="it-IT"/>
              <a:t>/s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ECC886D-69C5-9114-8798-6D005E2A3103}"/>
                  </a:ext>
                </a:extLst>
              </p:cNvPr>
              <p:cNvSpPr txBox="1"/>
              <p:nvPr/>
            </p:nvSpPr>
            <p:spPr>
              <a:xfrm>
                <a:off x="681813" y="6226056"/>
                <a:ext cx="2127696" cy="398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~0.6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𝑘𝑐𝑎𝑙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𝑚𝑜𝑙</m:t>
                        </m:r>
                      </m:den>
                    </m:f>
                  </m:oMath>
                </a14:m>
                <a:r>
                  <a:rPr lang="it-IT"/>
                  <a:t> a 20°C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ECC886D-69C5-9114-8798-6D005E2A3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13" y="6226056"/>
                <a:ext cx="2127696" cy="398955"/>
              </a:xfrm>
              <a:prstGeom prst="rect">
                <a:avLst/>
              </a:prstGeom>
              <a:blipFill>
                <a:blip r:embed="rId5"/>
                <a:stretch>
                  <a:fillRect l="-4011" t="-3030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F6E07F9-44A6-334A-78CC-D594F4E6F9C6}"/>
                  </a:ext>
                </a:extLst>
              </p:cNvPr>
              <p:cNvSpPr txBox="1"/>
              <p:nvPr/>
            </p:nvSpPr>
            <p:spPr>
              <a:xfrm>
                <a:off x="8896348" y="407607"/>
                <a:ext cx="1697003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𝑏𝑘</m:t>
                                  </m:r>
                                </m:sub>
                              </m:sSub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𝑏𝑘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F6E07F9-44A6-334A-78CC-D594F4E6F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6348" y="407607"/>
                <a:ext cx="1697003" cy="335413"/>
              </a:xfrm>
              <a:prstGeom prst="rect">
                <a:avLst/>
              </a:prstGeom>
              <a:blipFill>
                <a:blip r:embed="rId6"/>
                <a:stretch>
                  <a:fillRect l="-2867" r="-717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9218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D4A97-368E-FE71-1E88-C62ADF02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Valori di degassaggio dell’idrogeno nei vari materiali</a:t>
            </a:r>
            <a:endParaRPr lang="en-US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4692B729-EBA8-5A48-5AA6-7A0A4B8C4F14}"/>
              </a:ext>
            </a:extLst>
          </p:cNvPr>
          <p:cNvCxnSpPr>
            <a:cxnSpLocks/>
          </p:cNvCxnSpPr>
          <p:nvPr/>
        </p:nvCxnSpPr>
        <p:spPr>
          <a:xfrm flipV="1">
            <a:off x="6442841" y="2007476"/>
            <a:ext cx="0" cy="327922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5DAD713-83FB-52DC-92CA-32127A8B6B4C}"/>
              </a:ext>
            </a:extLst>
          </p:cNvPr>
          <p:cNvCxnSpPr/>
          <p:nvPr/>
        </p:nvCxnSpPr>
        <p:spPr>
          <a:xfrm>
            <a:off x="7031421" y="5927834"/>
            <a:ext cx="236482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0C81086-C7A4-C497-3FB6-B3704D03FF0B}"/>
              </a:ext>
            </a:extLst>
          </p:cNvPr>
          <p:cNvCxnSpPr>
            <a:cxnSpLocks/>
          </p:cNvCxnSpPr>
          <p:nvPr/>
        </p:nvCxnSpPr>
        <p:spPr>
          <a:xfrm flipH="1">
            <a:off x="2575034" y="5927834"/>
            <a:ext cx="27694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BDB315BA-561D-C71B-5315-4EF5699C7C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8955352"/>
              </p:ext>
            </p:extLst>
          </p:nvPr>
        </p:nvGraphicFramePr>
        <p:xfrm>
          <a:off x="1186774" y="1128409"/>
          <a:ext cx="9358010" cy="4426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8585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7BFBBC-C0F3-4D61-D382-DCAAFB749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Degassaggio nei materiali plastici</a:t>
            </a:r>
            <a:endParaRPr lang="en-US"/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3ECFD1F7-F4AE-698F-E917-82C4CA259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90" y="928465"/>
            <a:ext cx="9212387" cy="139730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8575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it-IT"/>
              <a:t>Il degassaggio dei polimeri è molto più elevato di quello dei metalli. Per due ragioni:</a:t>
            </a:r>
          </a:p>
          <a:p>
            <a:r>
              <a:rPr lang="it-IT"/>
              <a:t>un polimero contiene molti più gas di un metallo (</a:t>
            </a:r>
            <a:r>
              <a:rPr lang="it-IT" b="1"/>
              <a:t>SOLUBILITA’</a:t>
            </a:r>
            <a:r>
              <a:rPr lang="it-IT"/>
              <a:t>)</a:t>
            </a:r>
          </a:p>
          <a:p>
            <a:r>
              <a:rPr lang="it-IT"/>
              <a:t>La mobilità dei gas nei polimeri è di ordini di grandezza superiore a quella dei metalli. (</a:t>
            </a:r>
            <a:r>
              <a:rPr lang="it-IT" b="1"/>
              <a:t>DIFFUSIONE</a:t>
            </a:r>
            <a:r>
              <a:rPr lang="it-IT"/>
              <a:t>) </a:t>
            </a:r>
            <a:endParaRPr lang="en-US"/>
          </a:p>
        </p:txBody>
      </p:sp>
      <p:pic>
        <p:nvPicPr>
          <p:cNvPr id="1026" name="Picture 2" descr="FKM / Viton Chemical Formula">
            <a:extLst>
              <a:ext uri="{FF2B5EF4-FFF2-40B4-BE49-F238E27FC236}">
                <a16:creationId xmlns:a16="http://schemas.microsoft.com/office/drawing/2014/main" id="{F12164A4-325F-70F7-B0F8-BF360A1AF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578" y="133780"/>
            <a:ext cx="2300775" cy="122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8E3D44-88B5-3F16-DD33-D445F1D5CDF0}"/>
              </a:ext>
            </a:extLst>
          </p:cNvPr>
          <p:cNvSpPr txBox="1"/>
          <p:nvPr/>
        </p:nvSpPr>
        <p:spPr>
          <a:xfrm>
            <a:off x="273024" y="5950511"/>
            <a:ext cx="9368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I </a:t>
            </a:r>
            <a:r>
              <a:rPr lang="it-IT" sz="1200" dirty="0" err="1"/>
              <a:t>fluoroelastomeri</a:t>
            </a:r>
            <a:r>
              <a:rPr lang="it-IT" sz="1200" dirty="0"/>
              <a:t> o fluorocarburi (FKM), noti anche come </a:t>
            </a:r>
            <a:r>
              <a:rPr lang="it-IT" sz="1200" dirty="0" err="1"/>
              <a:t>Viton</a:t>
            </a:r>
            <a:r>
              <a:rPr lang="it-IT" sz="1200" dirty="0"/>
              <a:t>®, sono polimeri altamente fluorurati adatti all'uso continuo a temperature elevate. Sono disponibili diversi gradi, tra cui copolimeri e </a:t>
            </a:r>
            <a:r>
              <a:rPr lang="it-IT" sz="1200" dirty="0" err="1"/>
              <a:t>terpolimeri</a:t>
            </a:r>
            <a:r>
              <a:rPr lang="it-IT" sz="1200" dirty="0"/>
              <a:t>. I gradi più comuni sono costituiti da tetrafluoroetilene, </a:t>
            </a:r>
            <a:r>
              <a:rPr lang="it-IT" sz="1200" dirty="0" err="1"/>
              <a:t>esafluoropropilene</a:t>
            </a:r>
            <a:r>
              <a:rPr lang="it-IT" sz="1200" dirty="0"/>
              <a:t> e fluoruro di vinilidene.</a:t>
            </a:r>
            <a:endParaRPr lang="en-US" sz="12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4549EA6-FECB-B830-D716-B08FDE553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960" y="1363504"/>
            <a:ext cx="2309060" cy="549449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B451755-14E3-BD23-01CD-568582DD9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90" y="2659415"/>
            <a:ext cx="5382610" cy="313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950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F0F4D6-C2E4-C4EB-7201-5F3A683C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Confronto del degassaggio specifico per alcuni materiali</a:t>
            </a:r>
            <a:endParaRPr lang="en-US"/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09039ED7-9297-3F2A-2100-2605EEE39760}"/>
              </a:ext>
            </a:extLst>
          </p:cNvPr>
          <p:cNvGrpSpPr/>
          <p:nvPr/>
        </p:nvGrpSpPr>
        <p:grpSpPr>
          <a:xfrm>
            <a:off x="475890" y="767255"/>
            <a:ext cx="5412828" cy="5733393"/>
            <a:chOff x="0" y="890353"/>
            <a:chExt cx="5675587" cy="5967649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8AC4738C-7834-3715-70E6-0008577D2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508" y="1006366"/>
              <a:ext cx="5354591" cy="5822731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C2C0EC14-E393-63B8-4077-B6CD6CE14FE0}"/>
                </a:ext>
              </a:extLst>
            </p:cNvPr>
            <p:cNvSpPr/>
            <p:nvPr/>
          </p:nvSpPr>
          <p:spPr>
            <a:xfrm>
              <a:off x="4614042" y="2701158"/>
              <a:ext cx="1061545" cy="36786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22FA1BC2-E489-B5DA-A034-54CACB9C1A8E}"/>
                </a:ext>
              </a:extLst>
            </p:cNvPr>
            <p:cNvSpPr/>
            <p:nvPr/>
          </p:nvSpPr>
          <p:spPr>
            <a:xfrm>
              <a:off x="0" y="903890"/>
              <a:ext cx="693683" cy="54758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940C8B4C-BD50-0B7F-0349-E9C30CE30B2E}"/>
                </a:ext>
              </a:extLst>
            </p:cNvPr>
            <p:cNvSpPr/>
            <p:nvPr/>
          </p:nvSpPr>
          <p:spPr>
            <a:xfrm rot="5400000">
              <a:off x="2431979" y="4423692"/>
              <a:ext cx="478221" cy="4390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6C5AF2D-EBB7-0255-358A-259AEC81F85D}"/>
                </a:ext>
              </a:extLst>
            </p:cNvPr>
            <p:cNvSpPr txBox="1"/>
            <p:nvPr/>
          </p:nvSpPr>
          <p:spPr>
            <a:xfrm>
              <a:off x="262757" y="218862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10</a:t>
              </a:r>
              <a:r>
                <a:rPr lang="it-IT" baseline="30000"/>
                <a:t>-6</a:t>
              </a:r>
              <a:endParaRPr lang="en-US" baseline="30000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680FBD1C-D03B-703C-C366-B5A7D746037B}"/>
                </a:ext>
              </a:extLst>
            </p:cNvPr>
            <p:cNvSpPr txBox="1"/>
            <p:nvPr/>
          </p:nvSpPr>
          <p:spPr>
            <a:xfrm>
              <a:off x="234026" y="6172936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10</a:t>
              </a:r>
              <a:r>
                <a:rPr lang="it-IT" baseline="30000"/>
                <a:t>-9</a:t>
              </a:r>
              <a:endParaRPr lang="en-US" baseline="3000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78864112-88F6-0803-AF53-7D2EAB0D50E3}"/>
                </a:ext>
              </a:extLst>
            </p:cNvPr>
            <p:cNvSpPr txBox="1"/>
            <p:nvPr/>
          </p:nvSpPr>
          <p:spPr>
            <a:xfrm>
              <a:off x="262758" y="4853152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10</a:t>
              </a:r>
              <a:r>
                <a:rPr lang="it-IT" baseline="30000"/>
                <a:t>-8</a:t>
              </a:r>
              <a:endParaRPr lang="en-US" baseline="30000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824E393D-7BF6-A5BA-B3DD-03D95FBAB3ED}"/>
                </a:ext>
              </a:extLst>
            </p:cNvPr>
            <p:cNvSpPr txBox="1"/>
            <p:nvPr/>
          </p:nvSpPr>
          <p:spPr>
            <a:xfrm>
              <a:off x="262758" y="3508408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10</a:t>
              </a:r>
              <a:r>
                <a:rPr lang="it-IT" baseline="30000"/>
                <a:t>-7</a:t>
              </a:r>
              <a:endParaRPr lang="en-US" baseline="3000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5118961F-BBF2-9885-2CA3-33F0E81EF0E0}"/>
                </a:ext>
              </a:extLst>
            </p:cNvPr>
            <p:cNvSpPr txBox="1"/>
            <p:nvPr/>
          </p:nvSpPr>
          <p:spPr>
            <a:xfrm>
              <a:off x="262757" y="890353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10</a:t>
              </a:r>
              <a:r>
                <a:rPr lang="it-IT" baseline="30000"/>
                <a:t>-5</a:t>
              </a:r>
              <a:endParaRPr lang="en-US" baseline="3000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F330F69E-DB1B-A890-60B5-7061C34ADFB8}"/>
                </a:ext>
              </a:extLst>
            </p:cNvPr>
            <p:cNvSpPr txBox="1"/>
            <p:nvPr/>
          </p:nvSpPr>
          <p:spPr>
            <a:xfrm>
              <a:off x="588430" y="6474218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0.1</a:t>
              </a:r>
              <a:endParaRPr lang="en-US" baseline="3000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485171C5-F5AA-9705-A71A-333983D6C1BA}"/>
                </a:ext>
              </a:extLst>
            </p:cNvPr>
            <p:cNvSpPr txBox="1"/>
            <p:nvPr/>
          </p:nvSpPr>
          <p:spPr>
            <a:xfrm>
              <a:off x="2489154" y="645976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</a:t>
              </a:r>
              <a:endParaRPr lang="en-US" baseline="30000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B892734-1372-8486-28E8-8C7E4EE3E554}"/>
                </a:ext>
              </a:extLst>
            </p:cNvPr>
            <p:cNvSpPr txBox="1"/>
            <p:nvPr/>
          </p:nvSpPr>
          <p:spPr>
            <a:xfrm>
              <a:off x="4396438" y="643422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10</a:t>
              </a:r>
              <a:endParaRPr lang="en-US" baseline="30000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98BAEAD-380B-B176-5423-E4A3A9169C65}"/>
              </a:ext>
            </a:extLst>
          </p:cNvPr>
          <p:cNvSpPr txBox="1"/>
          <p:nvPr/>
        </p:nvSpPr>
        <p:spPr>
          <a:xfrm>
            <a:off x="2414840" y="6448341"/>
            <a:ext cx="121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Tempo [</a:t>
            </a:r>
            <a:r>
              <a:rPr lang="it-IT" err="1"/>
              <a:t>hr</a:t>
            </a:r>
            <a:r>
              <a:rPr lang="it-IT"/>
              <a:t>]</a:t>
            </a:r>
            <a:endParaRPr lang="en-US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5A5AEB9-FBF8-4C4C-C950-8983CAA85BA2}"/>
              </a:ext>
            </a:extLst>
          </p:cNvPr>
          <p:cNvSpPr txBox="1"/>
          <p:nvPr/>
        </p:nvSpPr>
        <p:spPr>
          <a:xfrm rot="16200000">
            <a:off x="-1230723" y="3582714"/>
            <a:ext cx="327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Degassaggio Spec. [torr lt/s-cm</a:t>
            </a:r>
            <a:r>
              <a:rPr lang="it-IT" baseline="30000"/>
              <a:t>2</a:t>
            </a:r>
            <a:r>
              <a:rPr lang="it-IT"/>
              <a:t>]</a:t>
            </a:r>
            <a:endParaRPr lang="en-US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8F4D0044-B4A6-F64D-F6C1-D6657D72A546}"/>
              </a:ext>
            </a:extLst>
          </p:cNvPr>
          <p:cNvCxnSpPr>
            <a:cxnSpLocks/>
          </p:cNvCxnSpPr>
          <p:nvPr/>
        </p:nvCxnSpPr>
        <p:spPr>
          <a:xfrm>
            <a:off x="929747" y="3967671"/>
            <a:ext cx="3690263" cy="2559934"/>
          </a:xfrm>
          <a:prstGeom prst="line">
            <a:avLst/>
          </a:prstGeom>
          <a:ln w="38100">
            <a:solidFill>
              <a:srgbClr val="E30613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3673EF2-63AD-CE7F-5F9A-630F06C3D05A}"/>
              </a:ext>
            </a:extLst>
          </p:cNvPr>
          <p:cNvSpPr txBox="1"/>
          <p:nvPr/>
        </p:nvSpPr>
        <p:spPr>
          <a:xfrm rot="2121872">
            <a:off x="1107076" y="5280549"/>
            <a:ext cx="3202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E30613"/>
                </a:solidFill>
              </a:rPr>
              <a:t>modello semplice per H2O</a:t>
            </a:r>
            <a:endParaRPr lang="en-US" sz="1400">
              <a:solidFill>
                <a:srgbClr val="E30613"/>
              </a:solidFill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C3C1B05B-15B3-24C1-6828-C2AD327D8BDA}"/>
              </a:ext>
            </a:extLst>
          </p:cNvPr>
          <p:cNvSpPr txBox="1"/>
          <p:nvPr/>
        </p:nvSpPr>
        <p:spPr>
          <a:xfrm>
            <a:off x="5675915" y="5615538"/>
            <a:ext cx="147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Type I, metals</a:t>
            </a:r>
          </a:p>
        </p:txBody>
      </p:sp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FB09072D-8497-9116-D7D6-5FD49752EC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227651"/>
              </p:ext>
            </p:extLst>
          </p:nvPr>
        </p:nvGraphicFramePr>
        <p:xfrm>
          <a:off x="7395272" y="5543530"/>
          <a:ext cx="1160963" cy="444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6900" imgH="228600" progId="Equation.3">
                  <p:embed/>
                </p:oleObj>
              </mc:Choice>
              <mc:Fallback>
                <p:oleObj name="Equation" r:id="rId3" imgW="596900" imgH="228600" progId="Equation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FB09072D-8497-9116-D7D6-5FD49752EC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5272" y="5543530"/>
                        <a:ext cx="1160963" cy="4446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ight Brace 8">
            <a:extLst>
              <a:ext uri="{FF2B5EF4-FFF2-40B4-BE49-F238E27FC236}">
                <a16:creationId xmlns:a16="http://schemas.microsoft.com/office/drawing/2014/main" id="{B29FF95D-ECBB-5146-9E07-C26539CA399B}"/>
              </a:ext>
            </a:extLst>
          </p:cNvPr>
          <p:cNvSpPr/>
          <p:nvPr/>
        </p:nvSpPr>
        <p:spPr>
          <a:xfrm>
            <a:off x="5109688" y="3188769"/>
            <a:ext cx="296867" cy="64807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145929BA-BA5D-FC2F-0EDF-A7311DB8CD73}"/>
              </a:ext>
            </a:extLst>
          </p:cNvPr>
          <p:cNvSpPr txBox="1"/>
          <p:nvPr/>
        </p:nvSpPr>
        <p:spPr>
          <a:xfrm>
            <a:off x="5545725" y="3332785"/>
            <a:ext cx="159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Type II, plastics</a:t>
            </a:r>
          </a:p>
        </p:txBody>
      </p:sp>
      <p:graphicFrame>
        <p:nvGraphicFramePr>
          <p:cNvPr id="31" name="Object 10">
            <a:extLst>
              <a:ext uri="{FF2B5EF4-FFF2-40B4-BE49-F238E27FC236}">
                <a16:creationId xmlns:a16="http://schemas.microsoft.com/office/drawing/2014/main" id="{619D4EE7-A347-D200-1D1A-E037E34805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221838"/>
              </p:ext>
            </p:extLst>
          </p:nvPr>
        </p:nvGraphicFramePr>
        <p:xfrm>
          <a:off x="7332436" y="3261224"/>
          <a:ext cx="13335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85800" imgH="228600" progId="Equation.3">
                  <p:embed/>
                </p:oleObj>
              </mc:Choice>
              <mc:Fallback>
                <p:oleObj name="Equation" r:id="rId5" imgW="685800" imgH="228600" progId="Equation.3">
                  <p:embed/>
                  <p:pic>
                    <p:nvPicPr>
                      <p:cNvPr id="31" name="Object 10">
                        <a:extLst>
                          <a:ext uri="{FF2B5EF4-FFF2-40B4-BE49-F238E27FC236}">
                            <a16:creationId xmlns:a16="http://schemas.microsoft.com/office/drawing/2014/main" id="{619D4EE7-A347-D200-1D1A-E037E34805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2436" y="3261224"/>
                        <a:ext cx="13335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ight Brace 11">
            <a:extLst>
              <a:ext uri="{FF2B5EF4-FFF2-40B4-BE49-F238E27FC236}">
                <a16:creationId xmlns:a16="http://schemas.microsoft.com/office/drawing/2014/main" id="{8C764A8B-6F56-5ED8-DB09-C9AC3EBA8416}"/>
              </a:ext>
            </a:extLst>
          </p:cNvPr>
          <p:cNvSpPr/>
          <p:nvPr/>
        </p:nvSpPr>
        <p:spPr>
          <a:xfrm>
            <a:off x="5079208" y="2468689"/>
            <a:ext cx="336173" cy="64807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84E5018F-77AA-7B15-48BA-F7CC4AA96B62}"/>
              </a:ext>
            </a:extLst>
          </p:cNvPr>
          <p:cNvSpPr txBox="1"/>
          <p:nvPr/>
        </p:nvSpPr>
        <p:spPr>
          <a:xfrm>
            <a:off x="5530693" y="2612705"/>
            <a:ext cx="165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Type III, plastics</a:t>
            </a:r>
          </a:p>
        </p:txBody>
      </p:sp>
      <p:graphicFrame>
        <p:nvGraphicFramePr>
          <p:cNvPr id="34" name="Object 13">
            <a:extLst>
              <a:ext uri="{FF2B5EF4-FFF2-40B4-BE49-F238E27FC236}">
                <a16:creationId xmlns:a16="http://schemas.microsoft.com/office/drawing/2014/main" id="{F73D027F-E1B3-05E1-24C2-35BA3D44EF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548485"/>
              </p:ext>
            </p:extLst>
          </p:nvPr>
        </p:nvGraphicFramePr>
        <p:xfrm>
          <a:off x="7268936" y="2540499"/>
          <a:ext cx="14319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36600" imgH="228600" progId="Equation.3">
                  <p:embed/>
                </p:oleObj>
              </mc:Choice>
              <mc:Fallback>
                <p:oleObj name="Equation" r:id="rId7" imgW="736600" imgH="228600" progId="Equation.3">
                  <p:embed/>
                  <p:pic>
                    <p:nvPicPr>
                      <p:cNvPr id="34" name="Object 13">
                        <a:extLst>
                          <a:ext uri="{FF2B5EF4-FFF2-40B4-BE49-F238E27FC236}">
                            <a16:creationId xmlns:a16="http://schemas.microsoft.com/office/drawing/2014/main" id="{F73D027F-E1B3-05E1-24C2-35BA3D44EF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8936" y="2540499"/>
                        <a:ext cx="1431925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" name="Group 23">
            <a:extLst>
              <a:ext uri="{FF2B5EF4-FFF2-40B4-BE49-F238E27FC236}">
                <a16:creationId xmlns:a16="http://schemas.microsoft.com/office/drawing/2014/main" id="{79709B55-D572-3E4D-C9D2-12B31636C846}"/>
              </a:ext>
            </a:extLst>
          </p:cNvPr>
          <p:cNvGrpSpPr/>
          <p:nvPr/>
        </p:nvGrpSpPr>
        <p:grpSpPr>
          <a:xfrm>
            <a:off x="5675915" y="758295"/>
            <a:ext cx="6204595" cy="1800200"/>
            <a:chOff x="4427984" y="836712"/>
            <a:chExt cx="4320480" cy="1800200"/>
          </a:xfrm>
        </p:grpSpPr>
        <p:sp>
          <p:nvSpPr>
            <p:cNvPr id="36" name="Rectangle 22">
              <a:extLst>
                <a:ext uri="{FF2B5EF4-FFF2-40B4-BE49-F238E27FC236}">
                  <a16:creationId xmlns:a16="http://schemas.microsoft.com/office/drawing/2014/main" id="{59C2C39A-F3A9-CF44-38F9-56FE61158A99}"/>
                </a:ext>
              </a:extLst>
            </p:cNvPr>
            <p:cNvSpPr/>
            <p:nvPr/>
          </p:nvSpPr>
          <p:spPr>
            <a:xfrm>
              <a:off x="4427984" y="836712"/>
              <a:ext cx="4320480" cy="1800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14">
              <a:extLst>
                <a:ext uri="{FF2B5EF4-FFF2-40B4-BE49-F238E27FC236}">
                  <a16:creationId xmlns:a16="http://schemas.microsoft.com/office/drawing/2014/main" id="{CE909166-3B7A-7CE9-CBA8-DD70A3E9F7D7}"/>
                </a:ext>
              </a:extLst>
            </p:cNvPr>
            <p:cNvSpPr txBox="1"/>
            <p:nvPr/>
          </p:nvSpPr>
          <p:spPr>
            <a:xfrm>
              <a:off x="4427984" y="836712"/>
              <a:ext cx="1651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err="1"/>
                <a:t>Dipendenza</a:t>
              </a:r>
              <a:r>
                <a:rPr lang="en-US" b="1"/>
                <a:t> </a:t>
              </a:r>
              <a:r>
                <a:rPr lang="en-US" b="1" err="1"/>
                <a:t>Temporale</a:t>
              </a:r>
              <a:endParaRPr lang="en-US" b="1"/>
            </a:p>
          </p:txBody>
        </p:sp>
      </p:grpSp>
      <p:grpSp>
        <p:nvGrpSpPr>
          <p:cNvPr id="38" name="Group 24">
            <a:extLst>
              <a:ext uri="{FF2B5EF4-FFF2-40B4-BE49-F238E27FC236}">
                <a16:creationId xmlns:a16="http://schemas.microsoft.com/office/drawing/2014/main" id="{A27C9EB0-8A4D-7C37-EE3C-B0DC11E33F24}"/>
              </a:ext>
            </a:extLst>
          </p:cNvPr>
          <p:cNvGrpSpPr/>
          <p:nvPr/>
        </p:nvGrpSpPr>
        <p:grpSpPr>
          <a:xfrm>
            <a:off x="6607104" y="1137229"/>
            <a:ext cx="4108906" cy="444500"/>
            <a:chOff x="4499992" y="1268760"/>
            <a:chExt cx="4108906" cy="444500"/>
          </a:xfrm>
        </p:grpSpPr>
        <p:graphicFrame>
          <p:nvGraphicFramePr>
            <p:cNvPr id="39" name="Object 173">
              <a:extLst>
                <a:ext uri="{FF2B5EF4-FFF2-40B4-BE49-F238E27FC236}">
                  <a16:creationId xmlns:a16="http://schemas.microsoft.com/office/drawing/2014/main" id="{932642CA-1288-40CC-F368-C6CB7C97AB0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99992" y="1268760"/>
            <a:ext cx="1155700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596900" imgH="228600" progId="Equation.3">
                    <p:embed/>
                  </p:oleObj>
                </mc:Choice>
                <mc:Fallback>
                  <p:oleObj name="Equation" r:id="rId9" imgW="596900" imgH="228600" progId="Equation.3">
                    <p:embed/>
                    <p:pic>
                      <p:nvPicPr>
                        <p:cNvPr id="39" name="Object 173">
                          <a:extLst>
                            <a:ext uri="{FF2B5EF4-FFF2-40B4-BE49-F238E27FC236}">
                              <a16:creationId xmlns:a16="http://schemas.microsoft.com/office/drawing/2014/main" id="{932642CA-1288-40CC-F368-C6CB7C97AB0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9992" y="1268760"/>
                          <a:ext cx="1155700" cy="444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TextBox 16">
              <a:extLst>
                <a:ext uri="{FF2B5EF4-FFF2-40B4-BE49-F238E27FC236}">
                  <a16:creationId xmlns:a16="http://schemas.microsoft.com/office/drawing/2014/main" id="{CDB65EE0-BA04-6DA8-774C-4FCA90CAE4EF}"/>
                </a:ext>
              </a:extLst>
            </p:cNvPr>
            <p:cNvSpPr txBox="1"/>
            <p:nvPr/>
          </p:nvSpPr>
          <p:spPr>
            <a:xfrm>
              <a:off x="6084168" y="1268760"/>
              <a:ext cx="2524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err="1"/>
                <a:t>Desorbimento</a:t>
              </a:r>
              <a:r>
                <a:rPr lang="en-US"/>
                <a:t> </a:t>
              </a:r>
              <a:r>
                <a:rPr lang="en-US" err="1"/>
                <a:t>dell’acqua</a:t>
              </a:r>
              <a:endParaRPr lang="en-US"/>
            </a:p>
          </p:txBody>
        </p:sp>
      </p:grpSp>
      <p:grpSp>
        <p:nvGrpSpPr>
          <p:cNvPr id="41" name="Group 25">
            <a:extLst>
              <a:ext uri="{FF2B5EF4-FFF2-40B4-BE49-F238E27FC236}">
                <a16:creationId xmlns:a16="http://schemas.microsoft.com/office/drawing/2014/main" id="{D8656CCF-F097-3F2A-16B3-358C1AF29F0C}"/>
              </a:ext>
            </a:extLst>
          </p:cNvPr>
          <p:cNvGrpSpPr/>
          <p:nvPr/>
        </p:nvGrpSpPr>
        <p:grpSpPr>
          <a:xfrm>
            <a:off x="6592632" y="1593604"/>
            <a:ext cx="4543191" cy="444500"/>
            <a:chOff x="4499992" y="1700808"/>
            <a:chExt cx="4543191" cy="444500"/>
          </a:xfrm>
        </p:grpSpPr>
        <p:graphicFrame>
          <p:nvGraphicFramePr>
            <p:cNvPr id="42" name="Object 174">
              <a:extLst>
                <a:ext uri="{FF2B5EF4-FFF2-40B4-BE49-F238E27FC236}">
                  <a16:creationId xmlns:a16="http://schemas.microsoft.com/office/drawing/2014/main" id="{6AEEB7D6-15A2-7ECB-D01E-D1738CD8FD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99992" y="1700808"/>
            <a:ext cx="1333500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685800" imgH="228600" progId="Equation.3">
                    <p:embed/>
                  </p:oleObj>
                </mc:Choice>
                <mc:Fallback>
                  <p:oleObj name="Equation" r:id="rId10" imgW="685800" imgH="228600" progId="Equation.3">
                    <p:embed/>
                    <p:pic>
                      <p:nvPicPr>
                        <p:cNvPr id="42" name="Object 174">
                          <a:extLst>
                            <a:ext uri="{FF2B5EF4-FFF2-40B4-BE49-F238E27FC236}">
                              <a16:creationId xmlns:a16="http://schemas.microsoft.com/office/drawing/2014/main" id="{6AEEB7D6-15A2-7ECB-D01E-D1738CD8FD6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9992" y="1700808"/>
                          <a:ext cx="1333500" cy="444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TextBox 18">
              <a:extLst>
                <a:ext uri="{FF2B5EF4-FFF2-40B4-BE49-F238E27FC236}">
                  <a16:creationId xmlns:a16="http://schemas.microsoft.com/office/drawing/2014/main" id="{E17E0652-4461-7D08-7706-E924C42A6DB5}"/>
                </a:ext>
              </a:extLst>
            </p:cNvPr>
            <p:cNvSpPr txBox="1"/>
            <p:nvPr/>
          </p:nvSpPr>
          <p:spPr>
            <a:xfrm>
              <a:off x="6084168" y="1700808"/>
              <a:ext cx="2959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Diffusione</a:t>
              </a:r>
              <a:r>
                <a:rPr lang="en-US" dirty="0"/>
                <a:t> dal volume (</a:t>
              </a:r>
              <a:r>
                <a:rPr lang="en-US" dirty="0" err="1"/>
                <a:t>limite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44" name="Group 26">
            <a:extLst>
              <a:ext uri="{FF2B5EF4-FFF2-40B4-BE49-F238E27FC236}">
                <a16:creationId xmlns:a16="http://schemas.microsoft.com/office/drawing/2014/main" id="{1CE878A9-428B-EFD9-503E-D79DC359CCAF}"/>
              </a:ext>
            </a:extLst>
          </p:cNvPr>
          <p:cNvGrpSpPr/>
          <p:nvPr/>
        </p:nvGrpSpPr>
        <p:grpSpPr>
          <a:xfrm>
            <a:off x="6607104" y="2018566"/>
            <a:ext cx="4114997" cy="444500"/>
            <a:chOff x="4499992" y="2132856"/>
            <a:chExt cx="4114997" cy="444500"/>
          </a:xfrm>
        </p:grpSpPr>
        <p:graphicFrame>
          <p:nvGraphicFramePr>
            <p:cNvPr id="45" name="Object 176">
              <a:extLst>
                <a:ext uri="{FF2B5EF4-FFF2-40B4-BE49-F238E27FC236}">
                  <a16:creationId xmlns:a16="http://schemas.microsoft.com/office/drawing/2014/main" id="{13E556BF-AB3C-759E-DD95-F346919F501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99992" y="2132856"/>
            <a:ext cx="1422400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736600" imgH="228600" progId="Equation.3">
                    <p:embed/>
                  </p:oleObj>
                </mc:Choice>
                <mc:Fallback>
                  <p:oleObj name="Equation" r:id="rId11" imgW="736600" imgH="228600" progId="Equation.3">
                    <p:embed/>
                    <p:pic>
                      <p:nvPicPr>
                        <p:cNvPr id="45" name="Object 176">
                          <a:extLst>
                            <a:ext uri="{FF2B5EF4-FFF2-40B4-BE49-F238E27FC236}">
                              <a16:creationId xmlns:a16="http://schemas.microsoft.com/office/drawing/2014/main" id="{13E556BF-AB3C-759E-DD95-F346919F501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9992" y="2132856"/>
                          <a:ext cx="1422400" cy="444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4FEA7935-2AC6-E37D-D8B4-8F23AB7A3D26}"/>
                </a:ext>
              </a:extLst>
            </p:cNvPr>
            <p:cNvSpPr txBox="1"/>
            <p:nvPr/>
          </p:nvSpPr>
          <p:spPr>
            <a:xfrm>
              <a:off x="6084168" y="2204864"/>
              <a:ext cx="2530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err="1"/>
                <a:t>Svuotamento</a:t>
              </a:r>
              <a:r>
                <a:rPr lang="en-US"/>
                <a:t> del volume</a:t>
              </a:r>
            </a:p>
          </p:txBody>
        </p:sp>
      </p:grpSp>
      <p:sp>
        <p:nvSpPr>
          <p:cNvPr id="47" name="Right Brace 5">
            <a:extLst>
              <a:ext uri="{FF2B5EF4-FFF2-40B4-BE49-F238E27FC236}">
                <a16:creationId xmlns:a16="http://schemas.microsoft.com/office/drawing/2014/main" id="{6B215B72-451A-989D-4572-559C615CFDF6}"/>
              </a:ext>
            </a:extLst>
          </p:cNvPr>
          <p:cNvSpPr/>
          <p:nvPr/>
        </p:nvSpPr>
        <p:spPr>
          <a:xfrm>
            <a:off x="5105569" y="5394104"/>
            <a:ext cx="288032" cy="79208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27CF72-8736-B7B1-9F47-52F303F42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/>
              <a:t>Gas iniziale</a:t>
            </a:r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D896773-7CA8-CF49-C9A1-326A4D69B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61" y="993073"/>
            <a:ext cx="4810796" cy="37629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2DDB638-C9E3-C5E1-20A5-7B962259B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286" y="993073"/>
            <a:ext cx="4810796" cy="37629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9907AD1-49A0-09AC-12CA-8344874D3F3E}"/>
              </a:ext>
            </a:extLst>
          </p:cNvPr>
          <p:cNvSpPr txBox="1"/>
          <p:nvPr/>
        </p:nvSpPr>
        <p:spPr>
          <a:xfrm>
            <a:off x="1702341" y="681037"/>
            <a:ext cx="199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Grafico Log-Lineare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DA3DCC8-CE90-C0ED-C167-508FE8C13631}"/>
              </a:ext>
            </a:extLst>
          </p:cNvPr>
          <p:cNvSpPr txBox="1"/>
          <p:nvPr/>
        </p:nvSpPr>
        <p:spPr>
          <a:xfrm>
            <a:off x="8596009" y="670458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Grafico Log-Log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2388733-61C1-B8D0-DC43-F8833B2A1908}"/>
              </a:ext>
            </a:extLst>
          </p:cNvPr>
          <p:cNvSpPr txBox="1"/>
          <p:nvPr/>
        </p:nvSpPr>
        <p:spPr>
          <a:xfrm>
            <a:off x="475890" y="4945857"/>
            <a:ext cx="114892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defRPr b="1"/>
            </a:lvl1pPr>
          </a:lstStyle>
          <a:p>
            <a:pPr marL="0" indent="0">
              <a:buNone/>
            </a:pPr>
            <a:r>
              <a:rPr lang="it-IT" b="0"/>
              <a:t>La diminuzione della pressione è dovuta alla velocità della pompa S e al volume V della camera secondo la costante di tempo: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A2B6600-FC7B-C727-E0AF-9E0969D2B607}"/>
                  </a:ext>
                </a:extLst>
              </p:cNvPr>
              <p:cNvSpPr txBox="1"/>
              <p:nvPr/>
            </p:nvSpPr>
            <p:spPr>
              <a:xfrm>
                <a:off x="1206919" y="5792031"/>
                <a:ext cx="2106795" cy="5332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A2B6600-FC7B-C727-E0AF-9E0969D2B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919" y="5792031"/>
                <a:ext cx="2106795" cy="5332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ccia a destra 2">
            <a:hlinkClick r:id="rId5" action="ppaction://hlinksldjump"/>
            <a:extLst>
              <a:ext uri="{FF2B5EF4-FFF2-40B4-BE49-F238E27FC236}">
                <a16:creationId xmlns:a16="http://schemas.microsoft.com/office/drawing/2014/main" id="{B3E25C2D-69BC-F2C9-C046-65AEEA263948}"/>
              </a:ext>
            </a:extLst>
          </p:cNvPr>
          <p:cNvSpPr/>
          <p:nvPr/>
        </p:nvSpPr>
        <p:spPr>
          <a:xfrm>
            <a:off x="10865796" y="5983261"/>
            <a:ext cx="836579" cy="565693"/>
          </a:xfrm>
          <a:prstGeom prst="rightArrow">
            <a:avLst/>
          </a:prstGeom>
          <a:solidFill>
            <a:srgbClr val="E306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149C8339-4428-60BC-208C-2A34B8C789B9}"/>
                  </a:ext>
                </a:extLst>
              </p:cNvPr>
              <p:cNvSpPr txBox="1"/>
              <p:nvPr/>
            </p:nvSpPr>
            <p:spPr>
              <a:xfrm>
                <a:off x="7384199" y="5842446"/>
                <a:ext cx="683520" cy="576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149C8339-4428-60BC-208C-2A34B8C78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4199" y="5842446"/>
                <a:ext cx="683520" cy="576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5861ED-9280-6CE2-479C-43D06EB517FD}"/>
              </a:ext>
            </a:extLst>
          </p:cNvPr>
          <p:cNvSpPr txBox="1"/>
          <p:nvPr/>
        </p:nvSpPr>
        <p:spPr>
          <a:xfrm>
            <a:off x="3608281" y="5945936"/>
            <a:ext cx="272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Decadimento esponenziale</a:t>
            </a:r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2F82AB2-ECE8-049D-EC04-67FD164A2CCD}"/>
              </a:ext>
            </a:extLst>
          </p:cNvPr>
          <p:cNvSpPr txBox="1"/>
          <p:nvPr/>
        </p:nvSpPr>
        <p:spPr>
          <a:xfrm>
            <a:off x="8323178" y="5945936"/>
            <a:ext cx="190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Costante di tempo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78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08F93-20E6-37C4-6498-392E410F5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Comportamento di una guarnizione ISO-KF DN 40 in </a:t>
            </a:r>
            <a:r>
              <a:rPr lang="it-IT" err="1"/>
              <a:t>Viton</a:t>
            </a:r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BA4364-C1E7-77C3-57A9-07944F8FF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34" y="1039507"/>
            <a:ext cx="7085726" cy="5456960"/>
          </a:xfrm>
          <a:prstGeom prst="rect">
            <a:avLst/>
          </a:prstGeom>
        </p:spPr>
      </p:pic>
      <p:pic>
        <p:nvPicPr>
          <p:cNvPr id="6" name="diffusioneOR_vuoto">
            <a:hlinkClick r:id="" action="ppaction://media"/>
            <a:extLst>
              <a:ext uri="{FF2B5EF4-FFF2-40B4-BE49-F238E27FC236}">
                <a16:creationId xmlns:a16="http://schemas.microsoft.com/office/drawing/2014/main" id="{8AAAF959-A3E7-8E60-4AB2-DD9EF18F78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9695" y="1688920"/>
            <a:ext cx="5182305" cy="436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3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208F93-20E6-37C4-6498-392E410F5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Comportamento di una guarnizione ISO-KF DN 40 in </a:t>
            </a:r>
            <a:r>
              <a:rPr lang="it-IT" err="1"/>
              <a:t>Viton</a:t>
            </a:r>
            <a:endParaRPr lang="en-US"/>
          </a:p>
        </p:txBody>
      </p:sp>
      <p:pic>
        <p:nvPicPr>
          <p:cNvPr id="3" name="diffusioneOR_pieno">
            <a:hlinkClick r:id="" action="ppaction://media"/>
            <a:extLst>
              <a:ext uri="{FF2B5EF4-FFF2-40B4-BE49-F238E27FC236}">
                <a16:creationId xmlns:a16="http://schemas.microsoft.com/office/drawing/2014/main" id="{C117B9E6-2A3C-DFA8-2E59-CB0A6FC509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16" r="3985"/>
          <a:stretch/>
        </p:blipFill>
        <p:spPr>
          <a:xfrm>
            <a:off x="7112001" y="1880235"/>
            <a:ext cx="5069840" cy="417968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5BA4364-C1E7-77C3-57A9-07944F8FF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34" y="1039507"/>
            <a:ext cx="7085726" cy="54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7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15011F-E93D-EDF2-B637-A429C2125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Permeazione nei materiali</a:t>
            </a:r>
            <a:endParaRPr lang="en-US"/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6CF08C9D-FED8-42C6-933D-CDE2E4EFE5ED}"/>
              </a:ext>
            </a:extLst>
          </p:cNvPr>
          <p:cNvGrpSpPr/>
          <p:nvPr/>
        </p:nvGrpSpPr>
        <p:grpSpPr>
          <a:xfrm>
            <a:off x="9213221" y="2304412"/>
            <a:ext cx="2512923" cy="3250412"/>
            <a:chOff x="7645995" y="3381207"/>
            <a:chExt cx="1797123" cy="2324540"/>
          </a:xfrm>
        </p:grpSpPr>
        <p:grpSp>
          <p:nvGrpSpPr>
            <p:cNvPr id="4" name="object 25">
              <a:extLst>
                <a:ext uri="{FF2B5EF4-FFF2-40B4-BE49-F238E27FC236}">
                  <a16:creationId xmlns:a16="http://schemas.microsoft.com/office/drawing/2014/main" id="{435C96B9-6B8A-0D37-7106-CA04FBE703FD}"/>
                </a:ext>
              </a:extLst>
            </p:cNvPr>
            <p:cNvGrpSpPr/>
            <p:nvPr/>
          </p:nvGrpSpPr>
          <p:grpSpPr>
            <a:xfrm>
              <a:off x="8307259" y="3666352"/>
              <a:ext cx="802691" cy="1671602"/>
              <a:chOff x="7785227" y="4043171"/>
              <a:chExt cx="885190" cy="1843405"/>
            </a:xfrm>
          </p:grpSpPr>
          <p:sp>
            <p:nvSpPr>
              <p:cNvPr id="5" name="object 26">
                <a:extLst>
                  <a:ext uri="{FF2B5EF4-FFF2-40B4-BE49-F238E27FC236}">
                    <a16:creationId xmlns:a16="http://schemas.microsoft.com/office/drawing/2014/main" id="{CF854F99-C643-7C89-4C89-F3C46E9C1452}"/>
                  </a:ext>
                </a:extLst>
              </p:cNvPr>
              <p:cNvSpPr/>
              <p:nvPr/>
            </p:nvSpPr>
            <p:spPr>
              <a:xfrm>
                <a:off x="7795145" y="4138421"/>
                <a:ext cx="504825" cy="1727835"/>
              </a:xfrm>
              <a:custGeom>
                <a:avLst/>
                <a:gdLst/>
                <a:ahLst/>
                <a:cxnLst/>
                <a:rect l="l" t="t" r="r" b="b"/>
                <a:pathLst>
                  <a:path w="504825" h="1727835">
                    <a:moveTo>
                      <a:pt x="504444" y="1295400"/>
                    </a:moveTo>
                    <a:lnTo>
                      <a:pt x="504443" y="0"/>
                    </a:lnTo>
                    <a:lnTo>
                      <a:pt x="0" y="432054"/>
                    </a:lnTo>
                    <a:lnTo>
                      <a:pt x="0" y="1727454"/>
                    </a:lnTo>
                    <a:lnTo>
                      <a:pt x="504444" y="1295400"/>
                    </a:lnTo>
                    <a:close/>
                  </a:path>
                </a:pathLst>
              </a:custGeom>
              <a:solidFill>
                <a:srgbClr val="CCECFF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6" name="object 27">
                <a:extLst>
                  <a:ext uri="{FF2B5EF4-FFF2-40B4-BE49-F238E27FC236}">
                    <a16:creationId xmlns:a16="http://schemas.microsoft.com/office/drawing/2014/main" id="{6093490D-00B1-3B25-4B47-62B0D91882AA}"/>
                  </a:ext>
                </a:extLst>
              </p:cNvPr>
              <p:cNvSpPr/>
              <p:nvPr/>
            </p:nvSpPr>
            <p:spPr>
              <a:xfrm>
                <a:off x="7785227" y="4117859"/>
                <a:ext cx="875030" cy="1769110"/>
              </a:xfrm>
              <a:custGeom>
                <a:avLst/>
                <a:gdLst/>
                <a:ahLst/>
                <a:cxnLst/>
                <a:rect l="l" t="t" r="r" b="b"/>
                <a:pathLst>
                  <a:path w="875029" h="1769110">
                    <a:moveTo>
                      <a:pt x="874776" y="11430"/>
                    </a:moveTo>
                    <a:lnTo>
                      <a:pt x="524256" y="11430"/>
                    </a:lnTo>
                    <a:lnTo>
                      <a:pt x="524256" y="0"/>
                    </a:lnTo>
                    <a:lnTo>
                      <a:pt x="505206" y="16281"/>
                    </a:lnTo>
                    <a:lnTo>
                      <a:pt x="505206" y="41871"/>
                    </a:lnTo>
                    <a:lnTo>
                      <a:pt x="505206" y="1311719"/>
                    </a:lnTo>
                    <a:lnTo>
                      <a:pt x="19050" y="1728114"/>
                    </a:lnTo>
                    <a:lnTo>
                      <a:pt x="19050" y="462534"/>
                    </a:lnTo>
                    <a:lnTo>
                      <a:pt x="370344" y="462534"/>
                    </a:lnTo>
                    <a:lnTo>
                      <a:pt x="370344" y="443484"/>
                    </a:lnTo>
                    <a:lnTo>
                      <a:pt x="35585" y="443484"/>
                    </a:lnTo>
                    <a:lnTo>
                      <a:pt x="505206" y="41871"/>
                    </a:lnTo>
                    <a:lnTo>
                      <a:pt x="505206" y="16281"/>
                    </a:lnTo>
                    <a:lnTo>
                      <a:pt x="0" y="448056"/>
                    </a:lnTo>
                    <a:lnTo>
                      <a:pt x="0" y="1768602"/>
                    </a:lnTo>
                    <a:lnTo>
                      <a:pt x="3810" y="1765338"/>
                    </a:lnTo>
                    <a:lnTo>
                      <a:pt x="12471" y="1757934"/>
                    </a:lnTo>
                    <a:lnTo>
                      <a:pt x="370344" y="1757934"/>
                    </a:lnTo>
                    <a:lnTo>
                      <a:pt x="370344" y="1738884"/>
                    </a:lnTo>
                    <a:lnTo>
                      <a:pt x="34759" y="1738884"/>
                    </a:lnTo>
                    <a:lnTo>
                      <a:pt x="505206" y="1336827"/>
                    </a:lnTo>
                    <a:lnTo>
                      <a:pt x="508254" y="1334211"/>
                    </a:lnTo>
                    <a:lnTo>
                      <a:pt x="518007" y="1325880"/>
                    </a:lnTo>
                    <a:lnTo>
                      <a:pt x="874776" y="1325880"/>
                    </a:lnTo>
                    <a:lnTo>
                      <a:pt x="874776" y="1306830"/>
                    </a:lnTo>
                    <a:lnTo>
                      <a:pt x="524256" y="1306830"/>
                    </a:lnTo>
                    <a:lnTo>
                      <a:pt x="524256" y="30480"/>
                    </a:lnTo>
                    <a:lnTo>
                      <a:pt x="874776" y="30480"/>
                    </a:lnTo>
                    <a:lnTo>
                      <a:pt x="874776" y="1143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pic>
            <p:nvPicPr>
              <p:cNvPr id="7" name="object 28">
                <a:extLst>
                  <a:ext uri="{FF2B5EF4-FFF2-40B4-BE49-F238E27FC236}">
                    <a16:creationId xmlns:a16="http://schemas.microsoft.com/office/drawing/2014/main" id="{02908936-DF5A-6339-9CA9-CC45EB84B182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154047" y="4138421"/>
                <a:ext cx="504443" cy="1727453"/>
              </a:xfrm>
              <a:prstGeom prst="rect">
                <a:avLst/>
              </a:prstGeom>
            </p:spPr>
          </p:pic>
          <p:sp>
            <p:nvSpPr>
              <p:cNvPr id="8" name="object 29">
                <a:extLst>
                  <a:ext uri="{FF2B5EF4-FFF2-40B4-BE49-F238E27FC236}">
                    <a16:creationId xmlns:a16="http://schemas.microsoft.com/office/drawing/2014/main" id="{38B95038-698E-0E2C-87CD-79617F98DDCB}"/>
                  </a:ext>
                </a:extLst>
              </p:cNvPr>
              <p:cNvSpPr/>
              <p:nvPr/>
            </p:nvSpPr>
            <p:spPr>
              <a:xfrm>
                <a:off x="8144142" y="4043183"/>
                <a:ext cx="525780" cy="1843405"/>
              </a:xfrm>
              <a:custGeom>
                <a:avLst/>
                <a:gdLst/>
                <a:ahLst/>
                <a:cxnLst/>
                <a:rect l="l" t="t" r="r" b="b"/>
                <a:pathLst>
                  <a:path w="525779" h="1843404">
                    <a:moveTo>
                      <a:pt x="165354" y="0"/>
                    </a:moveTo>
                    <a:lnTo>
                      <a:pt x="146304" y="0"/>
                    </a:lnTo>
                    <a:lnTo>
                      <a:pt x="146304" y="95250"/>
                    </a:lnTo>
                    <a:lnTo>
                      <a:pt x="165354" y="95250"/>
                    </a:lnTo>
                    <a:lnTo>
                      <a:pt x="165354" y="0"/>
                    </a:lnTo>
                    <a:close/>
                  </a:path>
                  <a:path w="525779" h="1843404">
                    <a:moveTo>
                      <a:pt x="525780" y="0"/>
                    </a:moveTo>
                    <a:lnTo>
                      <a:pt x="506730" y="0"/>
                    </a:lnTo>
                    <a:lnTo>
                      <a:pt x="506730" y="89662"/>
                    </a:lnTo>
                    <a:lnTo>
                      <a:pt x="505206" y="90970"/>
                    </a:lnTo>
                    <a:lnTo>
                      <a:pt x="505206" y="115912"/>
                    </a:lnTo>
                    <a:lnTo>
                      <a:pt x="505206" y="1386395"/>
                    </a:lnTo>
                    <a:lnTo>
                      <a:pt x="19050" y="1802790"/>
                    </a:lnTo>
                    <a:lnTo>
                      <a:pt x="19050" y="532307"/>
                    </a:lnTo>
                    <a:lnTo>
                      <a:pt x="505206" y="115912"/>
                    </a:lnTo>
                    <a:lnTo>
                      <a:pt x="505206" y="90970"/>
                    </a:lnTo>
                    <a:lnTo>
                      <a:pt x="0" y="522732"/>
                    </a:lnTo>
                    <a:lnTo>
                      <a:pt x="0" y="1843278"/>
                    </a:lnTo>
                    <a:lnTo>
                      <a:pt x="3810" y="1840014"/>
                    </a:lnTo>
                    <a:lnTo>
                      <a:pt x="19050" y="1826996"/>
                    </a:lnTo>
                    <a:lnTo>
                      <a:pt x="505206" y="1411503"/>
                    </a:lnTo>
                    <a:lnTo>
                      <a:pt x="508254" y="1408887"/>
                    </a:lnTo>
                    <a:lnTo>
                      <a:pt x="520446" y="1398473"/>
                    </a:lnTo>
                    <a:lnTo>
                      <a:pt x="524256" y="1395222"/>
                    </a:lnTo>
                    <a:lnTo>
                      <a:pt x="524256" y="95250"/>
                    </a:lnTo>
                    <a:lnTo>
                      <a:pt x="525780" y="95250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</p:grpSp>
        <p:sp>
          <p:nvSpPr>
            <p:cNvPr id="9" name="object 30">
              <a:extLst>
                <a:ext uri="{FF2B5EF4-FFF2-40B4-BE49-F238E27FC236}">
                  <a16:creationId xmlns:a16="http://schemas.microsoft.com/office/drawing/2014/main" id="{CB1547BB-7E93-6D02-09D8-74730E01C7DE}"/>
                </a:ext>
              </a:extLst>
            </p:cNvPr>
            <p:cNvSpPr txBox="1"/>
            <p:nvPr/>
          </p:nvSpPr>
          <p:spPr>
            <a:xfrm>
              <a:off x="8060814" y="5537761"/>
              <a:ext cx="773900" cy="167986"/>
            </a:xfrm>
            <a:prstGeom prst="rect">
              <a:avLst/>
            </a:prstGeom>
          </p:spPr>
          <p:txBody>
            <a:bodyPr vert="horz" wrap="square" lIns="0" tIns="11516" rIns="0" bIns="0" rtlCol="0">
              <a:spAutoFit/>
            </a:bodyPr>
            <a:lstStyle/>
            <a:p>
              <a:pPr marL="11516">
                <a:spcBef>
                  <a:spcPts val="91"/>
                </a:spcBef>
              </a:pPr>
              <a:r>
                <a:rPr lang="el-GR" sz="1451">
                  <a:cs typeface="Comic Sans MS"/>
                </a:rPr>
                <a:t>Δ</a:t>
              </a:r>
              <a:r>
                <a:rPr sz="1451">
                  <a:cs typeface="Comic Sans MS"/>
                </a:rPr>
                <a:t>p:</a:t>
              </a:r>
              <a:r>
                <a:rPr sz="1451" spc="-18">
                  <a:cs typeface="Comic Sans MS"/>
                </a:rPr>
                <a:t> </a:t>
              </a:r>
              <a:r>
                <a:rPr sz="1451">
                  <a:cs typeface="Comic Sans MS"/>
                </a:rPr>
                <a:t>1 </a:t>
              </a:r>
              <a:r>
                <a:rPr sz="1451" spc="-23">
                  <a:cs typeface="Comic Sans MS"/>
                </a:rPr>
                <a:t>bar</a:t>
              </a:r>
              <a:endParaRPr sz="1451">
                <a:cs typeface="Comic Sans MS"/>
              </a:endParaRPr>
            </a:p>
          </p:txBody>
        </p:sp>
        <p:sp>
          <p:nvSpPr>
            <p:cNvPr id="10" name="object 31">
              <a:extLst>
                <a:ext uri="{FF2B5EF4-FFF2-40B4-BE49-F238E27FC236}">
                  <a16:creationId xmlns:a16="http://schemas.microsoft.com/office/drawing/2014/main" id="{5D3978CA-2262-B842-F7BD-1DF36CE4DDFD}"/>
                </a:ext>
              </a:extLst>
            </p:cNvPr>
            <p:cNvSpPr txBox="1"/>
            <p:nvPr/>
          </p:nvSpPr>
          <p:spPr>
            <a:xfrm>
              <a:off x="8713793" y="3381207"/>
              <a:ext cx="447411" cy="234895"/>
            </a:xfrm>
            <a:prstGeom prst="rect">
              <a:avLst/>
            </a:prstGeom>
          </p:spPr>
          <p:txBody>
            <a:bodyPr vert="horz" wrap="square" lIns="0" tIns="11516" rIns="0" bIns="0" rtlCol="0">
              <a:spAutoFit/>
            </a:bodyPr>
            <a:lstStyle/>
            <a:p>
              <a:pPr marL="11516">
                <a:spcBef>
                  <a:spcPts val="91"/>
                </a:spcBef>
              </a:pPr>
              <a:r>
                <a:rPr sz="1451">
                  <a:cs typeface="Comic Sans MS"/>
                </a:rPr>
                <a:t>1</a:t>
              </a:r>
              <a:r>
                <a:rPr sz="1451" spc="-5">
                  <a:cs typeface="Comic Sans MS"/>
                </a:rPr>
                <a:t> </a:t>
              </a:r>
              <a:r>
                <a:rPr sz="1451" spc="-23">
                  <a:cs typeface="Comic Sans MS"/>
                </a:rPr>
                <a:t>mm</a:t>
              </a:r>
              <a:endParaRPr sz="1451">
                <a:cs typeface="Comic Sans MS"/>
              </a:endParaRPr>
            </a:p>
          </p:txBody>
        </p:sp>
        <p:sp>
          <p:nvSpPr>
            <p:cNvPr id="11" name="object 32">
              <a:extLst>
                <a:ext uri="{FF2B5EF4-FFF2-40B4-BE49-F238E27FC236}">
                  <a16:creationId xmlns:a16="http://schemas.microsoft.com/office/drawing/2014/main" id="{EB8B77A2-228F-7127-9E26-3630C3B53424}"/>
                </a:ext>
              </a:extLst>
            </p:cNvPr>
            <p:cNvSpPr txBox="1"/>
            <p:nvPr/>
          </p:nvSpPr>
          <p:spPr>
            <a:xfrm>
              <a:off x="9017588" y="5014000"/>
              <a:ext cx="425530" cy="234895"/>
            </a:xfrm>
            <a:prstGeom prst="rect">
              <a:avLst/>
            </a:prstGeom>
          </p:spPr>
          <p:txBody>
            <a:bodyPr vert="horz" wrap="square" lIns="0" tIns="11516" rIns="0" bIns="0" rtlCol="0">
              <a:spAutoFit/>
            </a:bodyPr>
            <a:lstStyle/>
            <a:p>
              <a:pPr marL="34549">
                <a:spcBef>
                  <a:spcPts val="91"/>
                </a:spcBef>
              </a:pPr>
              <a:r>
                <a:rPr sz="1451">
                  <a:cs typeface="Comic Sans MS"/>
                </a:rPr>
                <a:t>1 </a:t>
              </a:r>
              <a:r>
                <a:rPr sz="1451" spc="-23">
                  <a:cs typeface="Comic Sans MS"/>
                </a:rPr>
                <a:t>m</a:t>
              </a:r>
              <a:r>
                <a:rPr sz="1428" spc="-34" baseline="26455">
                  <a:cs typeface="Comic Sans MS"/>
                </a:rPr>
                <a:t>2</a:t>
              </a:r>
              <a:endParaRPr sz="1428" baseline="26455">
                <a:cs typeface="Comic Sans MS"/>
              </a:endParaRPr>
            </a:p>
          </p:txBody>
        </p:sp>
        <p:grpSp>
          <p:nvGrpSpPr>
            <p:cNvPr id="12" name="object 33">
              <a:extLst>
                <a:ext uri="{FF2B5EF4-FFF2-40B4-BE49-F238E27FC236}">
                  <a16:creationId xmlns:a16="http://schemas.microsoft.com/office/drawing/2014/main" id="{069C1074-18E7-5532-30F0-B6E3A0DE98E1}"/>
                </a:ext>
              </a:extLst>
            </p:cNvPr>
            <p:cNvGrpSpPr/>
            <p:nvPr/>
          </p:nvGrpSpPr>
          <p:grpSpPr>
            <a:xfrm>
              <a:off x="7854665" y="4389810"/>
              <a:ext cx="403073" cy="358159"/>
              <a:chOff x="7286117" y="4840985"/>
              <a:chExt cx="444500" cy="394970"/>
            </a:xfrm>
          </p:grpSpPr>
          <p:sp>
            <p:nvSpPr>
              <p:cNvPr id="13" name="object 34">
                <a:extLst>
                  <a:ext uri="{FF2B5EF4-FFF2-40B4-BE49-F238E27FC236}">
                    <a16:creationId xmlns:a16="http://schemas.microsoft.com/office/drawing/2014/main" id="{63D9CCB7-F533-323D-EB03-7F10FCA3F07E}"/>
                  </a:ext>
                </a:extLst>
              </p:cNvPr>
              <p:cNvSpPr/>
              <p:nvPr/>
            </p:nvSpPr>
            <p:spPr>
              <a:xfrm>
                <a:off x="7292225" y="4857749"/>
                <a:ext cx="433070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433070" h="360679">
                    <a:moveTo>
                      <a:pt x="432816" y="270510"/>
                    </a:moveTo>
                    <a:lnTo>
                      <a:pt x="432816" y="89916"/>
                    </a:lnTo>
                    <a:lnTo>
                      <a:pt x="108204" y="89916"/>
                    </a:lnTo>
                    <a:lnTo>
                      <a:pt x="108204" y="0"/>
                    </a:lnTo>
                    <a:lnTo>
                      <a:pt x="0" y="180594"/>
                    </a:lnTo>
                    <a:lnTo>
                      <a:pt x="108204" y="360426"/>
                    </a:lnTo>
                    <a:lnTo>
                      <a:pt x="108204" y="270510"/>
                    </a:lnTo>
                    <a:lnTo>
                      <a:pt x="432816" y="270510"/>
                    </a:lnTo>
                    <a:close/>
                  </a:path>
                </a:pathLst>
              </a:custGeom>
              <a:solidFill>
                <a:srgbClr val="66FF33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14" name="object 35">
                <a:extLst>
                  <a:ext uri="{FF2B5EF4-FFF2-40B4-BE49-F238E27FC236}">
                    <a16:creationId xmlns:a16="http://schemas.microsoft.com/office/drawing/2014/main" id="{3B08C75A-2AF3-D804-7E3F-527090B1BD92}"/>
                  </a:ext>
                </a:extLst>
              </p:cNvPr>
              <p:cNvSpPr/>
              <p:nvPr/>
            </p:nvSpPr>
            <p:spPr>
              <a:xfrm>
                <a:off x="7286117" y="4840985"/>
                <a:ext cx="444500" cy="394970"/>
              </a:xfrm>
              <a:custGeom>
                <a:avLst/>
                <a:gdLst/>
                <a:ahLst/>
                <a:cxnLst/>
                <a:rect l="l" t="t" r="r" b="b"/>
                <a:pathLst>
                  <a:path w="444500" h="394970">
                    <a:moveTo>
                      <a:pt x="118872" y="102108"/>
                    </a:moveTo>
                    <a:lnTo>
                      <a:pt x="118872" y="0"/>
                    </a:lnTo>
                    <a:lnTo>
                      <a:pt x="0" y="197358"/>
                    </a:lnTo>
                    <a:lnTo>
                      <a:pt x="9906" y="213804"/>
                    </a:lnTo>
                    <a:lnTo>
                      <a:pt x="9906" y="194310"/>
                    </a:lnTo>
                    <a:lnTo>
                      <a:pt x="11503" y="196977"/>
                    </a:lnTo>
                    <a:lnTo>
                      <a:pt x="108966" y="34311"/>
                    </a:lnTo>
                    <a:lnTo>
                      <a:pt x="108966" y="16764"/>
                    </a:lnTo>
                    <a:lnTo>
                      <a:pt x="118110" y="19050"/>
                    </a:lnTo>
                    <a:lnTo>
                      <a:pt x="118110" y="102108"/>
                    </a:lnTo>
                    <a:lnTo>
                      <a:pt x="118872" y="102108"/>
                    </a:lnTo>
                    <a:close/>
                  </a:path>
                  <a:path w="444500" h="394970">
                    <a:moveTo>
                      <a:pt x="11503" y="196977"/>
                    </a:moveTo>
                    <a:lnTo>
                      <a:pt x="9906" y="194310"/>
                    </a:lnTo>
                    <a:lnTo>
                      <a:pt x="9906" y="199644"/>
                    </a:lnTo>
                    <a:lnTo>
                      <a:pt x="11503" y="196977"/>
                    </a:lnTo>
                    <a:close/>
                  </a:path>
                  <a:path w="444500" h="394970">
                    <a:moveTo>
                      <a:pt x="118110" y="374904"/>
                    </a:moveTo>
                    <a:lnTo>
                      <a:pt x="11503" y="196977"/>
                    </a:lnTo>
                    <a:lnTo>
                      <a:pt x="9906" y="199644"/>
                    </a:lnTo>
                    <a:lnTo>
                      <a:pt x="9906" y="213804"/>
                    </a:lnTo>
                    <a:lnTo>
                      <a:pt x="108966" y="378269"/>
                    </a:lnTo>
                    <a:lnTo>
                      <a:pt x="108966" y="377190"/>
                    </a:lnTo>
                    <a:lnTo>
                      <a:pt x="118110" y="374904"/>
                    </a:lnTo>
                    <a:close/>
                  </a:path>
                  <a:path w="444500" h="394970">
                    <a:moveTo>
                      <a:pt x="118110" y="19050"/>
                    </a:moveTo>
                    <a:lnTo>
                      <a:pt x="108966" y="16764"/>
                    </a:lnTo>
                    <a:lnTo>
                      <a:pt x="108966" y="34311"/>
                    </a:lnTo>
                    <a:lnTo>
                      <a:pt x="118110" y="19050"/>
                    </a:lnTo>
                    <a:close/>
                  </a:path>
                  <a:path w="444500" h="394970">
                    <a:moveTo>
                      <a:pt x="118110" y="102108"/>
                    </a:moveTo>
                    <a:lnTo>
                      <a:pt x="118110" y="19050"/>
                    </a:lnTo>
                    <a:lnTo>
                      <a:pt x="108966" y="34311"/>
                    </a:lnTo>
                    <a:lnTo>
                      <a:pt x="108966" y="112014"/>
                    </a:lnTo>
                    <a:lnTo>
                      <a:pt x="114300" y="112014"/>
                    </a:lnTo>
                    <a:lnTo>
                      <a:pt x="114300" y="102108"/>
                    </a:lnTo>
                    <a:lnTo>
                      <a:pt x="118110" y="102108"/>
                    </a:lnTo>
                    <a:close/>
                  </a:path>
                  <a:path w="444500" h="394970">
                    <a:moveTo>
                      <a:pt x="438912" y="282702"/>
                    </a:moveTo>
                    <a:lnTo>
                      <a:pt x="108966" y="282702"/>
                    </a:lnTo>
                    <a:lnTo>
                      <a:pt x="108966" y="359642"/>
                    </a:lnTo>
                    <a:lnTo>
                      <a:pt x="114300" y="368545"/>
                    </a:lnTo>
                    <a:lnTo>
                      <a:pt x="114300" y="291846"/>
                    </a:lnTo>
                    <a:lnTo>
                      <a:pt x="118872" y="287274"/>
                    </a:lnTo>
                    <a:lnTo>
                      <a:pt x="118872" y="291846"/>
                    </a:lnTo>
                    <a:lnTo>
                      <a:pt x="434340" y="291846"/>
                    </a:lnTo>
                    <a:lnTo>
                      <a:pt x="434340" y="287274"/>
                    </a:lnTo>
                    <a:lnTo>
                      <a:pt x="438912" y="282702"/>
                    </a:lnTo>
                    <a:close/>
                  </a:path>
                  <a:path w="444500" h="394970">
                    <a:moveTo>
                      <a:pt x="118110" y="393450"/>
                    </a:moveTo>
                    <a:lnTo>
                      <a:pt x="118110" y="374904"/>
                    </a:lnTo>
                    <a:lnTo>
                      <a:pt x="108966" y="377190"/>
                    </a:lnTo>
                    <a:lnTo>
                      <a:pt x="108966" y="378269"/>
                    </a:lnTo>
                    <a:lnTo>
                      <a:pt x="118110" y="393450"/>
                    </a:lnTo>
                    <a:close/>
                  </a:path>
                  <a:path w="444500" h="394970">
                    <a:moveTo>
                      <a:pt x="444246" y="291846"/>
                    </a:moveTo>
                    <a:lnTo>
                      <a:pt x="444246" y="102108"/>
                    </a:lnTo>
                    <a:lnTo>
                      <a:pt x="114300" y="102108"/>
                    </a:lnTo>
                    <a:lnTo>
                      <a:pt x="118872" y="106680"/>
                    </a:lnTo>
                    <a:lnTo>
                      <a:pt x="118872" y="112014"/>
                    </a:lnTo>
                    <a:lnTo>
                      <a:pt x="434340" y="112014"/>
                    </a:lnTo>
                    <a:lnTo>
                      <a:pt x="434340" y="106680"/>
                    </a:lnTo>
                    <a:lnTo>
                      <a:pt x="438912" y="112014"/>
                    </a:lnTo>
                    <a:lnTo>
                      <a:pt x="438912" y="291846"/>
                    </a:lnTo>
                    <a:lnTo>
                      <a:pt x="444246" y="291846"/>
                    </a:lnTo>
                    <a:close/>
                  </a:path>
                  <a:path w="444500" h="394970">
                    <a:moveTo>
                      <a:pt x="118872" y="112014"/>
                    </a:moveTo>
                    <a:lnTo>
                      <a:pt x="118872" y="106680"/>
                    </a:lnTo>
                    <a:lnTo>
                      <a:pt x="114300" y="102108"/>
                    </a:lnTo>
                    <a:lnTo>
                      <a:pt x="114300" y="112014"/>
                    </a:lnTo>
                    <a:lnTo>
                      <a:pt x="118872" y="112014"/>
                    </a:lnTo>
                    <a:close/>
                  </a:path>
                  <a:path w="444500" h="394970">
                    <a:moveTo>
                      <a:pt x="118872" y="291846"/>
                    </a:moveTo>
                    <a:lnTo>
                      <a:pt x="118872" y="287274"/>
                    </a:lnTo>
                    <a:lnTo>
                      <a:pt x="114300" y="291846"/>
                    </a:lnTo>
                    <a:lnTo>
                      <a:pt x="118872" y="291846"/>
                    </a:lnTo>
                    <a:close/>
                  </a:path>
                  <a:path w="444500" h="394970">
                    <a:moveTo>
                      <a:pt x="118872" y="394716"/>
                    </a:moveTo>
                    <a:lnTo>
                      <a:pt x="118872" y="291846"/>
                    </a:lnTo>
                    <a:lnTo>
                      <a:pt x="114300" y="291846"/>
                    </a:lnTo>
                    <a:lnTo>
                      <a:pt x="114300" y="368545"/>
                    </a:lnTo>
                    <a:lnTo>
                      <a:pt x="118110" y="374904"/>
                    </a:lnTo>
                    <a:lnTo>
                      <a:pt x="118110" y="393450"/>
                    </a:lnTo>
                    <a:lnTo>
                      <a:pt x="118872" y="394716"/>
                    </a:lnTo>
                    <a:close/>
                  </a:path>
                  <a:path w="444500" h="394970">
                    <a:moveTo>
                      <a:pt x="438912" y="112014"/>
                    </a:moveTo>
                    <a:lnTo>
                      <a:pt x="434340" y="106680"/>
                    </a:lnTo>
                    <a:lnTo>
                      <a:pt x="434340" y="112014"/>
                    </a:lnTo>
                    <a:lnTo>
                      <a:pt x="438912" y="112014"/>
                    </a:lnTo>
                    <a:close/>
                  </a:path>
                  <a:path w="444500" h="394970">
                    <a:moveTo>
                      <a:pt x="438912" y="282702"/>
                    </a:moveTo>
                    <a:lnTo>
                      <a:pt x="438912" y="112014"/>
                    </a:lnTo>
                    <a:lnTo>
                      <a:pt x="434340" y="112014"/>
                    </a:lnTo>
                    <a:lnTo>
                      <a:pt x="434340" y="282702"/>
                    </a:lnTo>
                    <a:lnTo>
                      <a:pt x="438912" y="282702"/>
                    </a:lnTo>
                    <a:close/>
                  </a:path>
                  <a:path w="444500" h="394970">
                    <a:moveTo>
                      <a:pt x="438912" y="291846"/>
                    </a:moveTo>
                    <a:lnTo>
                      <a:pt x="438912" y="282702"/>
                    </a:lnTo>
                    <a:lnTo>
                      <a:pt x="434340" y="287274"/>
                    </a:lnTo>
                    <a:lnTo>
                      <a:pt x="434340" y="291846"/>
                    </a:lnTo>
                    <a:lnTo>
                      <a:pt x="438912" y="29184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</p:grpSp>
        <p:sp>
          <p:nvSpPr>
            <p:cNvPr id="15" name="object 36">
              <a:extLst>
                <a:ext uri="{FF2B5EF4-FFF2-40B4-BE49-F238E27FC236}">
                  <a16:creationId xmlns:a16="http://schemas.microsoft.com/office/drawing/2014/main" id="{38E3C8A9-A309-8341-4295-034C82CACB0F}"/>
                </a:ext>
              </a:extLst>
            </p:cNvPr>
            <p:cNvSpPr txBox="1"/>
            <p:nvPr/>
          </p:nvSpPr>
          <p:spPr>
            <a:xfrm>
              <a:off x="7645995" y="4993269"/>
              <a:ext cx="519964" cy="234831"/>
            </a:xfrm>
            <a:prstGeom prst="rect">
              <a:avLst/>
            </a:prstGeom>
          </p:spPr>
          <p:txBody>
            <a:bodyPr vert="horz" wrap="square" lIns="0" tIns="11516" rIns="0" bIns="0" rtlCol="0">
              <a:spAutoFit/>
            </a:bodyPr>
            <a:lstStyle/>
            <a:p>
              <a:pPr marL="34549">
                <a:spcBef>
                  <a:spcPts val="91"/>
                </a:spcBef>
              </a:pPr>
              <a:r>
                <a:rPr sz="2176" spc="-14" baseline="13888">
                  <a:cs typeface="Comic Sans MS"/>
                </a:rPr>
                <a:t>Q</a:t>
              </a:r>
              <a:r>
                <a:rPr sz="952" spc="-9">
                  <a:cs typeface="Comic Sans MS"/>
                </a:rPr>
                <a:t>perm</a:t>
              </a:r>
              <a:endParaRPr sz="952">
                <a:cs typeface="Comic Sans MS"/>
              </a:endParaRPr>
            </a:p>
          </p:txBody>
        </p:sp>
        <p:grpSp>
          <p:nvGrpSpPr>
            <p:cNvPr id="16" name="object 37">
              <a:extLst>
                <a:ext uri="{FF2B5EF4-FFF2-40B4-BE49-F238E27FC236}">
                  <a16:creationId xmlns:a16="http://schemas.microsoft.com/office/drawing/2014/main" id="{C9FE79DC-4733-24EC-8FAD-8FDF82F002AF}"/>
                </a:ext>
              </a:extLst>
            </p:cNvPr>
            <p:cNvGrpSpPr/>
            <p:nvPr/>
          </p:nvGrpSpPr>
          <p:grpSpPr>
            <a:xfrm>
              <a:off x="8898751" y="4389810"/>
              <a:ext cx="402497" cy="358159"/>
              <a:chOff x="8437511" y="4840985"/>
              <a:chExt cx="443865" cy="394970"/>
            </a:xfrm>
          </p:grpSpPr>
          <p:sp>
            <p:nvSpPr>
              <p:cNvPr id="17" name="object 38">
                <a:extLst>
                  <a:ext uri="{FF2B5EF4-FFF2-40B4-BE49-F238E27FC236}">
                    <a16:creationId xmlns:a16="http://schemas.microsoft.com/office/drawing/2014/main" id="{6CA2CADD-63D5-F77D-9EF4-AE9B99C5F0AE}"/>
                  </a:ext>
                </a:extLst>
              </p:cNvPr>
              <p:cNvSpPr/>
              <p:nvPr/>
            </p:nvSpPr>
            <p:spPr>
              <a:xfrm>
                <a:off x="8442845" y="4857749"/>
                <a:ext cx="43370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433704" h="360679">
                    <a:moveTo>
                      <a:pt x="433577" y="270510"/>
                    </a:moveTo>
                    <a:lnTo>
                      <a:pt x="433577" y="89916"/>
                    </a:lnTo>
                    <a:lnTo>
                      <a:pt x="108203" y="89916"/>
                    </a:lnTo>
                    <a:lnTo>
                      <a:pt x="108203" y="0"/>
                    </a:lnTo>
                    <a:lnTo>
                      <a:pt x="0" y="180594"/>
                    </a:lnTo>
                    <a:lnTo>
                      <a:pt x="108203" y="360426"/>
                    </a:lnTo>
                    <a:lnTo>
                      <a:pt x="108203" y="270510"/>
                    </a:lnTo>
                    <a:lnTo>
                      <a:pt x="433577" y="270510"/>
                    </a:lnTo>
                    <a:close/>
                  </a:path>
                </a:pathLst>
              </a:custGeom>
              <a:solidFill>
                <a:srgbClr val="66FF33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  <p:sp>
            <p:nvSpPr>
              <p:cNvPr id="18" name="object 39">
                <a:extLst>
                  <a:ext uri="{FF2B5EF4-FFF2-40B4-BE49-F238E27FC236}">
                    <a16:creationId xmlns:a16="http://schemas.microsoft.com/office/drawing/2014/main" id="{9291965C-6320-50E1-0577-BAEB9CA53489}"/>
                  </a:ext>
                </a:extLst>
              </p:cNvPr>
              <p:cNvSpPr/>
              <p:nvPr/>
            </p:nvSpPr>
            <p:spPr>
              <a:xfrm>
                <a:off x="8437511" y="4840985"/>
                <a:ext cx="443865" cy="394970"/>
              </a:xfrm>
              <a:custGeom>
                <a:avLst/>
                <a:gdLst/>
                <a:ahLst/>
                <a:cxnLst/>
                <a:rect l="l" t="t" r="r" b="b"/>
                <a:pathLst>
                  <a:path w="443865" h="394970">
                    <a:moveTo>
                      <a:pt x="118109" y="19050"/>
                    </a:moveTo>
                    <a:lnTo>
                      <a:pt x="118109" y="0"/>
                    </a:lnTo>
                    <a:lnTo>
                      <a:pt x="0" y="197358"/>
                    </a:lnTo>
                    <a:lnTo>
                      <a:pt x="9143" y="212637"/>
                    </a:lnTo>
                    <a:lnTo>
                      <a:pt x="9143" y="194310"/>
                    </a:lnTo>
                    <a:lnTo>
                      <a:pt x="10753" y="196977"/>
                    </a:lnTo>
                    <a:lnTo>
                      <a:pt x="108965" y="34204"/>
                    </a:lnTo>
                    <a:lnTo>
                      <a:pt x="108965" y="16764"/>
                    </a:lnTo>
                    <a:lnTo>
                      <a:pt x="118109" y="19050"/>
                    </a:lnTo>
                    <a:close/>
                  </a:path>
                  <a:path w="443865" h="394970">
                    <a:moveTo>
                      <a:pt x="10753" y="196977"/>
                    </a:moveTo>
                    <a:lnTo>
                      <a:pt x="9143" y="194310"/>
                    </a:lnTo>
                    <a:lnTo>
                      <a:pt x="9143" y="199644"/>
                    </a:lnTo>
                    <a:lnTo>
                      <a:pt x="10753" y="196977"/>
                    </a:lnTo>
                    <a:close/>
                  </a:path>
                  <a:path w="443865" h="394970">
                    <a:moveTo>
                      <a:pt x="118109" y="374904"/>
                    </a:moveTo>
                    <a:lnTo>
                      <a:pt x="10753" y="196977"/>
                    </a:lnTo>
                    <a:lnTo>
                      <a:pt x="9143" y="199644"/>
                    </a:lnTo>
                    <a:lnTo>
                      <a:pt x="9143" y="212637"/>
                    </a:lnTo>
                    <a:lnTo>
                      <a:pt x="108965" y="379436"/>
                    </a:lnTo>
                    <a:lnTo>
                      <a:pt x="108965" y="377190"/>
                    </a:lnTo>
                    <a:lnTo>
                      <a:pt x="118109" y="374904"/>
                    </a:lnTo>
                    <a:close/>
                  </a:path>
                  <a:path w="443865" h="394970">
                    <a:moveTo>
                      <a:pt x="118109" y="19050"/>
                    </a:moveTo>
                    <a:lnTo>
                      <a:pt x="108965" y="16764"/>
                    </a:lnTo>
                    <a:lnTo>
                      <a:pt x="108965" y="34204"/>
                    </a:lnTo>
                    <a:lnTo>
                      <a:pt x="118109" y="19050"/>
                    </a:lnTo>
                    <a:close/>
                  </a:path>
                  <a:path w="443865" h="394970">
                    <a:moveTo>
                      <a:pt x="118109" y="102108"/>
                    </a:moveTo>
                    <a:lnTo>
                      <a:pt x="118109" y="19050"/>
                    </a:lnTo>
                    <a:lnTo>
                      <a:pt x="108965" y="34204"/>
                    </a:lnTo>
                    <a:lnTo>
                      <a:pt x="108965" y="112014"/>
                    </a:lnTo>
                    <a:lnTo>
                      <a:pt x="113537" y="112014"/>
                    </a:lnTo>
                    <a:lnTo>
                      <a:pt x="113537" y="102108"/>
                    </a:lnTo>
                    <a:lnTo>
                      <a:pt x="118109" y="102108"/>
                    </a:lnTo>
                    <a:close/>
                  </a:path>
                  <a:path w="443865" h="394970">
                    <a:moveTo>
                      <a:pt x="438911" y="282702"/>
                    </a:moveTo>
                    <a:lnTo>
                      <a:pt x="108965" y="282702"/>
                    </a:lnTo>
                    <a:lnTo>
                      <a:pt x="108965" y="359749"/>
                    </a:lnTo>
                    <a:lnTo>
                      <a:pt x="113537" y="367326"/>
                    </a:lnTo>
                    <a:lnTo>
                      <a:pt x="113537" y="291846"/>
                    </a:lnTo>
                    <a:lnTo>
                      <a:pt x="118109" y="287274"/>
                    </a:lnTo>
                    <a:lnTo>
                      <a:pt x="118109" y="291846"/>
                    </a:lnTo>
                    <a:lnTo>
                      <a:pt x="433577" y="291846"/>
                    </a:lnTo>
                    <a:lnTo>
                      <a:pt x="433577" y="287274"/>
                    </a:lnTo>
                    <a:lnTo>
                      <a:pt x="438911" y="282702"/>
                    </a:lnTo>
                    <a:close/>
                  </a:path>
                  <a:path w="443865" h="394970">
                    <a:moveTo>
                      <a:pt x="118109" y="394716"/>
                    </a:moveTo>
                    <a:lnTo>
                      <a:pt x="118109" y="374904"/>
                    </a:lnTo>
                    <a:lnTo>
                      <a:pt x="108965" y="377190"/>
                    </a:lnTo>
                    <a:lnTo>
                      <a:pt x="108965" y="379436"/>
                    </a:lnTo>
                    <a:lnTo>
                      <a:pt x="118109" y="394716"/>
                    </a:lnTo>
                    <a:close/>
                  </a:path>
                  <a:path w="443865" h="394970">
                    <a:moveTo>
                      <a:pt x="443483" y="291846"/>
                    </a:moveTo>
                    <a:lnTo>
                      <a:pt x="443483" y="102108"/>
                    </a:lnTo>
                    <a:lnTo>
                      <a:pt x="113537" y="102108"/>
                    </a:lnTo>
                    <a:lnTo>
                      <a:pt x="118109" y="106680"/>
                    </a:lnTo>
                    <a:lnTo>
                      <a:pt x="118109" y="112014"/>
                    </a:lnTo>
                    <a:lnTo>
                      <a:pt x="433577" y="112014"/>
                    </a:lnTo>
                    <a:lnTo>
                      <a:pt x="433577" y="106680"/>
                    </a:lnTo>
                    <a:lnTo>
                      <a:pt x="438911" y="112014"/>
                    </a:lnTo>
                    <a:lnTo>
                      <a:pt x="438911" y="291846"/>
                    </a:lnTo>
                    <a:lnTo>
                      <a:pt x="443483" y="291846"/>
                    </a:lnTo>
                    <a:close/>
                  </a:path>
                  <a:path w="443865" h="394970">
                    <a:moveTo>
                      <a:pt x="118109" y="112014"/>
                    </a:moveTo>
                    <a:lnTo>
                      <a:pt x="118109" y="106680"/>
                    </a:lnTo>
                    <a:lnTo>
                      <a:pt x="113537" y="102108"/>
                    </a:lnTo>
                    <a:lnTo>
                      <a:pt x="113537" y="112014"/>
                    </a:lnTo>
                    <a:lnTo>
                      <a:pt x="118109" y="112014"/>
                    </a:lnTo>
                    <a:close/>
                  </a:path>
                  <a:path w="443865" h="394970">
                    <a:moveTo>
                      <a:pt x="118109" y="291846"/>
                    </a:moveTo>
                    <a:lnTo>
                      <a:pt x="118109" y="287274"/>
                    </a:lnTo>
                    <a:lnTo>
                      <a:pt x="113537" y="291846"/>
                    </a:lnTo>
                    <a:lnTo>
                      <a:pt x="118109" y="291846"/>
                    </a:lnTo>
                    <a:close/>
                  </a:path>
                  <a:path w="443865" h="394970">
                    <a:moveTo>
                      <a:pt x="118109" y="374904"/>
                    </a:moveTo>
                    <a:lnTo>
                      <a:pt x="118109" y="291846"/>
                    </a:lnTo>
                    <a:lnTo>
                      <a:pt x="113537" y="291846"/>
                    </a:lnTo>
                    <a:lnTo>
                      <a:pt x="113537" y="367326"/>
                    </a:lnTo>
                    <a:lnTo>
                      <a:pt x="118109" y="374904"/>
                    </a:lnTo>
                    <a:close/>
                  </a:path>
                  <a:path w="443865" h="394970">
                    <a:moveTo>
                      <a:pt x="438911" y="112014"/>
                    </a:moveTo>
                    <a:lnTo>
                      <a:pt x="433577" y="106680"/>
                    </a:lnTo>
                    <a:lnTo>
                      <a:pt x="433577" y="112014"/>
                    </a:lnTo>
                    <a:lnTo>
                      <a:pt x="438911" y="112014"/>
                    </a:lnTo>
                    <a:close/>
                  </a:path>
                  <a:path w="443865" h="394970">
                    <a:moveTo>
                      <a:pt x="438911" y="282702"/>
                    </a:moveTo>
                    <a:lnTo>
                      <a:pt x="438911" y="112014"/>
                    </a:lnTo>
                    <a:lnTo>
                      <a:pt x="433577" y="112014"/>
                    </a:lnTo>
                    <a:lnTo>
                      <a:pt x="433577" y="282702"/>
                    </a:lnTo>
                    <a:lnTo>
                      <a:pt x="438911" y="282702"/>
                    </a:lnTo>
                    <a:close/>
                  </a:path>
                  <a:path w="443865" h="394970">
                    <a:moveTo>
                      <a:pt x="438911" y="291846"/>
                    </a:moveTo>
                    <a:lnTo>
                      <a:pt x="438911" y="282702"/>
                    </a:lnTo>
                    <a:lnTo>
                      <a:pt x="433577" y="287274"/>
                    </a:lnTo>
                    <a:lnTo>
                      <a:pt x="433577" y="291846"/>
                    </a:lnTo>
                    <a:lnTo>
                      <a:pt x="438911" y="29184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632"/>
              </a:p>
            </p:txBody>
          </p:sp>
        </p:grp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80F96A9-2BDC-4163-ABD7-360396716675}"/>
              </a:ext>
            </a:extLst>
          </p:cNvPr>
          <p:cNvSpPr txBox="1"/>
          <p:nvPr/>
        </p:nvSpPr>
        <p:spPr>
          <a:xfrm>
            <a:off x="385265" y="870441"/>
            <a:ext cx="114214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Il fenomeno della permeazione è la penetrazione e il passaggio di gas attraverso il materiale, da un ambiente a pressione maggiore a uno a pressione minore.</a:t>
            </a:r>
          </a:p>
          <a:p>
            <a:br>
              <a:rPr lang="it-IT" dirty="0"/>
            </a:br>
            <a:r>
              <a:rPr lang="it-IT" dirty="0"/>
              <a:t>Ad esempio, il passaggio attraverso i </a:t>
            </a:r>
            <a:r>
              <a:rPr lang="it-IT" dirty="0" err="1"/>
              <a:t>micropori</a:t>
            </a:r>
            <a:r>
              <a:rPr lang="it-IT" dirty="0"/>
              <a:t> o il materiale sinterizzato, anche se di solito la permeazione è considerata un processo a tre fasi e una combinazione di due effetti: la solubilizzazione e la diffusione.</a:t>
            </a:r>
            <a:br>
              <a:rPr lang="it-IT" dirty="0"/>
            </a:br>
            <a:endParaRPr lang="en-US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F529C2B-EDB2-093F-C56A-2A3ED1E00BE1}"/>
              </a:ext>
            </a:extLst>
          </p:cNvPr>
          <p:cNvSpPr txBox="1"/>
          <p:nvPr/>
        </p:nvSpPr>
        <p:spPr>
          <a:xfrm>
            <a:off x="385264" y="2843554"/>
            <a:ext cx="67572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Il flusso di gas Q (mbar lt/s) che passa attraverso la lastra di area A è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0A96FD5C-5F40-599F-CCEC-FA769F6458D5}"/>
                  </a:ext>
                </a:extLst>
              </p:cNvPr>
              <p:cNvSpPr txBox="1"/>
              <p:nvPr/>
            </p:nvSpPr>
            <p:spPr>
              <a:xfrm>
                <a:off x="879935" y="3388251"/>
                <a:ext cx="2480936" cy="5413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𝑝𝑒𝑟𝑚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h𝑖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𝑙𝑜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0A96FD5C-5F40-599F-CCEC-FA769F645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935" y="3388251"/>
                <a:ext cx="2480936" cy="5413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12">
                <a:extLst>
                  <a:ext uri="{FF2B5EF4-FFF2-40B4-BE49-F238E27FC236}">
                    <a16:creationId xmlns:a16="http://schemas.microsoft.com/office/drawing/2014/main" id="{19F455A5-F3BF-CBCF-6B6D-0CE75242E011}"/>
                  </a:ext>
                </a:extLst>
              </p:cNvPr>
              <p:cNvSpPr txBox="1"/>
              <p:nvPr/>
            </p:nvSpPr>
            <p:spPr bwMode="auto">
              <a:xfrm>
                <a:off x="770800" y="4759758"/>
                <a:ext cx="3986705" cy="5515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𝑝𝑒𝑟𝑚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𝑝𝑎𝑟𝑒𝑡𝑒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6" name="Object 12">
                <a:extLst>
                  <a:ext uri="{FF2B5EF4-FFF2-40B4-BE49-F238E27FC236}">
                    <a16:creationId xmlns:a16="http://schemas.microsoft.com/office/drawing/2014/main" id="{19F455A5-F3BF-CBCF-6B6D-0CE75242E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800" y="4759758"/>
                <a:ext cx="3986705" cy="551543"/>
              </a:xfrm>
              <a:prstGeom prst="rect">
                <a:avLst/>
              </a:prstGeom>
              <a:blipFill>
                <a:blip r:embed="rId4"/>
                <a:stretch>
                  <a:fillRect b="-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13">
            <a:extLst>
              <a:ext uri="{FF2B5EF4-FFF2-40B4-BE49-F238E27FC236}">
                <a16:creationId xmlns:a16="http://schemas.microsoft.com/office/drawing/2014/main" id="{F3F5E2A9-289A-D8A1-0383-58EFE20C4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09" y="4084130"/>
            <a:ext cx="6076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</a:lstStyle>
          <a:p>
            <a:r>
              <a:rPr lang="en-US" altLang="it-IT" err="1"/>
              <a:t>Flusso</a:t>
            </a:r>
            <a:r>
              <a:rPr lang="en-US" altLang="it-IT"/>
              <a:t> per </a:t>
            </a:r>
            <a:r>
              <a:rPr lang="en-US" altLang="it-IT" err="1"/>
              <a:t>unità</a:t>
            </a:r>
            <a:r>
              <a:rPr lang="en-US" altLang="it-IT"/>
              <a:t> di area </a:t>
            </a:r>
            <a:r>
              <a:rPr lang="en-US" altLang="it-IT" err="1"/>
              <a:t>allo</a:t>
            </a:r>
            <a:r>
              <a:rPr lang="en-US" altLang="it-IT"/>
              <a:t> </a:t>
            </a:r>
            <a:r>
              <a:rPr lang="en-US" altLang="it-IT" err="1"/>
              <a:t>stato</a:t>
            </a:r>
            <a:r>
              <a:rPr lang="en-US" altLang="it-IT"/>
              <a:t> </a:t>
            </a:r>
            <a:r>
              <a:rPr lang="en-US" altLang="it-IT" err="1"/>
              <a:t>stazionario</a:t>
            </a:r>
            <a:r>
              <a:rPr lang="en-US" altLang="it-IT"/>
              <a:t> con n = 1 e </a:t>
            </a:r>
            <a:r>
              <a:rPr lang="en-US" altLang="it-IT" i="1" err="1"/>
              <a:t>p</a:t>
            </a:r>
            <a:r>
              <a:rPr lang="en-US" altLang="it-IT" i="1" baseline="-25000" err="1"/>
              <a:t>lo</a:t>
            </a:r>
            <a:r>
              <a:rPr lang="en-US" altLang="it-IT"/>
              <a:t> ≈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id="{53F4986B-1791-A671-55BA-B5EF53208203}"/>
                  </a:ext>
                </a:extLst>
              </p:cNvPr>
              <p:cNvSpPr txBox="1"/>
              <p:nvPr/>
            </p:nvSpPr>
            <p:spPr bwMode="auto">
              <a:xfrm>
                <a:off x="793425" y="6332860"/>
                <a:ext cx="6481135" cy="4288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		</a:t>
                </a:r>
                <a:r>
                  <a:rPr lang="en-US" err="1"/>
                  <a:t>Definizione</a:t>
                </a:r>
                <a:r>
                  <a:rPr lang="en-US"/>
                  <a:t> di </a:t>
                </a:r>
                <a:r>
                  <a:rPr lang="en-US" err="1"/>
                  <a:t>permeabilità</a:t>
                </a:r>
                <a:endParaRPr lang="en-US"/>
              </a:p>
            </p:txBody>
          </p:sp>
        </mc:Choice>
        <mc:Fallback xmlns="">
          <p:sp>
            <p:nvSpPr>
              <p:cNvPr id="31" name="Object 12">
                <a:extLst>
                  <a:ext uri="{FF2B5EF4-FFF2-40B4-BE49-F238E27FC236}">
                    <a16:creationId xmlns:a16="http://schemas.microsoft.com/office/drawing/2014/main" id="{53F4986B-1791-A671-55BA-B5EF53208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3425" y="6332860"/>
                <a:ext cx="6481135" cy="428839"/>
              </a:xfrm>
              <a:prstGeom prst="rect">
                <a:avLst/>
              </a:prstGeom>
              <a:blipFill>
                <a:blip r:embed="rId5"/>
                <a:stretch>
                  <a:fillRect t="-8571" b="-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ttangolo 34">
            <a:extLst>
              <a:ext uri="{FF2B5EF4-FFF2-40B4-BE49-F238E27FC236}">
                <a16:creationId xmlns:a16="http://schemas.microsoft.com/office/drawing/2014/main" id="{A9C0E2F0-2BFE-5C93-6ED1-5058EF64E2DF}"/>
              </a:ext>
            </a:extLst>
          </p:cNvPr>
          <p:cNvSpPr/>
          <p:nvPr/>
        </p:nvSpPr>
        <p:spPr>
          <a:xfrm>
            <a:off x="8117840" y="5842000"/>
            <a:ext cx="3972560" cy="9787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bject 12">
                <a:extLst>
                  <a:ext uri="{FF2B5EF4-FFF2-40B4-BE49-F238E27FC236}">
                    <a16:creationId xmlns:a16="http://schemas.microsoft.com/office/drawing/2014/main" id="{AE654AA1-CC6E-E0A0-8B73-36E577EA3A00}"/>
                  </a:ext>
                </a:extLst>
              </p:cNvPr>
              <p:cNvSpPr txBox="1"/>
              <p:nvPr/>
            </p:nvSpPr>
            <p:spPr bwMode="auto">
              <a:xfrm>
                <a:off x="770800" y="5714871"/>
                <a:ext cx="5265836" cy="4288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𝑝𝑎𝑟𝑒𝑡𝑒</m:t>
                        </m:r>
                      </m:sub>
                    </m:sSub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∙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/>
                  <a:t> 	</a:t>
                </a:r>
                <a:r>
                  <a:rPr lang="en-US" err="1"/>
                  <a:t>Legge</a:t>
                </a:r>
                <a:r>
                  <a:rPr lang="en-US"/>
                  <a:t> di Henry per la </a:t>
                </a:r>
                <a:r>
                  <a:rPr lang="en-US" err="1"/>
                  <a:t>solubilità</a:t>
                </a:r>
                <a:endParaRPr lang="en-US"/>
              </a:p>
            </p:txBody>
          </p:sp>
        </mc:Choice>
        <mc:Fallback xmlns="">
          <p:sp>
            <p:nvSpPr>
              <p:cNvPr id="32" name="Object 12">
                <a:extLst>
                  <a:ext uri="{FF2B5EF4-FFF2-40B4-BE49-F238E27FC236}">
                    <a16:creationId xmlns:a16="http://schemas.microsoft.com/office/drawing/2014/main" id="{AE654AA1-CC6E-E0A0-8B73-36E577EA3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0800" y="5714871"/>
                <a:ext cx="5265836" cy="428839"/>
              </a:xfrm>
              <a:prstGeom prst="rect">
                <a:avLst/>
              </a:prstGeom>
              <a:blipFill>
                <a:blip r:embed="rId6"/>
                <a:stretch>
                  <a:fillRect t="-5634" b="-84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04C5B01-60BF-B854-0950-90FD434746FD}"/>
              </a:ext>
            </a:extLst>
          </p:cNvPr>
          <p:cNvSpPr txBox="1"/>
          <p:nvPr/>
        </p:nvSpPr>
        <p:spPr>
          <a:xfrm>
            <a:off x="8290275" y="5904501"/>
            <a:ext cx="1481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>
                <a:solidFill>
                  <a:srgbClr val="E30613"/>
                </a:solidFill>
              </a:rPr>
              <a:t>Unità di misura</a:t>
            </a:r>
            <a:endParaRPr lang="en-US" sz="1600" b="1">
              <a:solidFill>
                <a:srgbClr val="E30613"/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C13C27ED-F30F-3A36-2B66-2052BF341AB9}"/>
              </a:ext>
            </a:extLst>
          </p:cNvPr>
          <p:cNvSpPr txBox="1"/>
          <p:nvPr/>
        </p:nvSpPr>
        <p:spPr>
          <a:xfrm>
            <a:off x="8290275" y="6332860"/>
            <a:ext cx="3572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[cm</a:t>
            </a:r>
            <a:r>
              <a:rPr lang="it-IT" sz="1400" baseline="30000"/>
              <a:t>2</a:t>
            </a:r>
            <a:r>
              <a:rPr lang="it-IT" sz="1400"/>
              <a:t>/s] = 10</a:t>
            </a:r>
            <a:r>
              <a:rPr lang="it-IT" sz="1600" baseline="30000"/>
              <a:t>5</a:t>
            </a:r>
            <a:r>
              <a:rPr lang="it-IT" sz="1600" baseline="-25000"/>
              <a:t> </a:t>
            </a:r>
            <a:r>
              <a:rPr lang="it-IT" sz="1600"/>
              <a:t>[mbar lt/s cm</a:t>
            </a:r>
            <a:r>
              <a:rPr lang="it-IT" sz="1600" baseline="30000"/>
              <a:t>-2</a:t>
            </a:r>
            <a:r>
              <a:rPr lang="it-IT" sz="1600"/>
              <a:t> mm/m</a:t>
            </a:r>
            <a:r>
              <a:rPr lang="it-IT" sz="1600" baseline="30000"/>
              <a:t>2</a:t>
            </a:r>
            <a:r>
              <a:rPr lang="it-IT" sz="1600"/>
              <a:t> bar</a:t>
            </a:r>
            <a:r>
              <a:rPr lang="it-IT" sz="1600" baseline="30000"/>
              <a:t>-n</a:t>
            </a:r>
            <a:r>
              <a:rPr lang="it-IT" sz="1600"/>
              <a:t>]</a:t>
            </a:r>
            <a:endParaRPr lang="en-US" sz="140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071CE80-38E0-80AF-064C-DAC584C29F7B}"/>
              </a:ext>
            </a:extLst>
          </p:cNvPr>
          <p:cNvSpPr txBox="1"/>
          <p:nvPr/>
        </p:nvSpPr>
        <p:spPr>
          <a:xfrm>
            <a:off x="3614828" y="3541709"/>
            <a:ext cx="395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n</a:t>
            </a:r>
            <a:r>
              <a:rPr lang="it-IT"/>
              <a:t> = 1 o 0.5 a seconda della dissociazione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bject 12">
                <a:extLst>
                  <a:ext uri="{FF2B5EF4-FFF2-40B4-BE49-F238E27FC236}">
                    <a16:creationId xmlns:a16="http://schemas.microsoft.com/office/drawing/2014/main" id="{D70226F1-9AF2-BF86-5346-CD8E387C2490}"/>
                  </a:ext>
                </a:extLst>
              </p:cNvPr>
              <p:cNvSpPr txBox="1"/>
              <p:nvPr/>
            </p:nvSpPr>
            <p:spPr bwMode="auto">
              <a:xfrm>
                <a:off x="6096781" y="4669814"/>
                <a:ext cx="1988434" cy="904272"/>
              </a:xfrm>
              <a:prstGeom prst="rect">
                <a:avLst/>
              </a:prstGeom>
              <a:noFill/>
              <a:ln>
                <a:solidFill>
                  <a:srgbClr val="E30613"/>
                </a:solidFill>
              </a:ln>
            </p:spPr>
            <p:txBody>
              <a:bodyPr lIns="180000" tIns="180000" rIns="180000" bIns="18000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𝑝𝑒𝑟𝑚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7" name="Object 12">
                <a:extLst>
                  <a:ext uri="{FF2B5EF4-FFF2-40B4-BE49-F238E27FC236}">
                    <a16:creationId xmlns:a16="http://schemas.microsoft.com/office/drawing/2014/main" id="{D70226F1-9AF2-BF86-5346-CD8E387C2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781" y="4669814"/>
                <a:ext cx="1988434" cy="90427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E3061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Freccia a destra 37">
            <a:extLst>
              <a:ext uri="{FF2B5EF4-FFF2-40B4-BE49-F238E27FC236}">
                <a16:creationId xmlns:a16="http://schemas.microsoft.com/office/drawing/2014/main" id="{7BC79C65-BA6C-73ED-6D1C-EF0D973745B2}"/>
              </a:ext>
            </a:extLst>
          </p:cNvPr>
          <p:cNvSpPr/>
          <p:nvPr/>
        </p:nvSpPr>
        <p:spPr>
          <a:xfrm>
            <a:off x="5054795" y="4877464"/>
            <a:ext cx="765504" cy="428839"/>
          </a:xfrm>
          <a:prstGeom prst="rightArrow">
            <a:avLst/>
          </a:prstGeom>
          <a:solidFill>
            <a:srgbClr val="E30613"/>
          </a:solidFill>
          <a:ln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28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EEF937-3B9F-45FF-E22D-B3B6C5F4D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Esempio Numerico</a:t>
            </a:r>
            <a:endParaRPr lang="en-US"/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8664122A-86CC-634C-1C5B-5BB705A1EBC5}"/>
              </a:ext>
            </a:extLst>
          </p:cNvPr>
          <p:cNvGrpSpPr/>
          <p:nvPr/>
        </p:nvGrpSpPr>
        <p:grpSpPr>
          <a:xfrm>
            <a:off x="4822345" y="681037"/>
            <a:ext cx="6947735" cy="4465201"/>
            <a:chOff x="2841630" y="773549"/>
            <a:chExt cx="6947735" cy="4465201"/>
          </a:xfrm>
        </p:grpSpPr>
        <p:pic>
          <p:nvPicPr>
            <p:cNvPr id="2050" name="Picture 2" descr="Vacuum technique - LINNEMANN GmbH">
              <a:extLst>
                <a:ext uri="{FF2B5EF4-FFF2-40B4-BE49-F238E27FC236}">
                  <a16:creationId xmlns:a16="http://schemas.microsoft.com/office/drawing/2014/main" id="{861DDD4B-FBA6-A6C3-4D94-6F9F1359E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4750" y="1619250"/>
              <a:ext cx="4762500" cy="3619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E0D65A77-5173-4E46-F1B9-2ED27C97197F}"/>
                </a:ext>
              </a:extLst>
            </p:cNvPr>
            <p:cNvCxnSpPr>
              <a:cxnSpLocks/>
            </p:cNvCxnSpPr>
            <p:nvPr/>
          </p:nvCxnSpPr>
          <p:spPr>
            <a:xfrm>
              <a:off x="8128000" y="2641600"/>
              <a:ext cx="0" cy="155448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1C30A879-554F-0E67-325F-DDBC28937E5D}"/>
                </a:ext>
              </a:extLst>
            </p:cNvPr>
            <p:cNvCxnSpPr/>
            <p:nvPr/>
          </p:nvCxnSpPr>
          <p:spPr>
            <a:xfrm>
              <a:off x="5486400" y="1619250"/>
              <a:ext cx="457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15F7BD59-5975-3E3D-C47D-AF3B0ACB52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8240" y="1619250"/>
              <a:ext cx="4368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F01354A9-9750-3E1B-71F3-D02C0D9A7BD5}"/>
                </a:ext>
              </a:extLst>
            </p:cNvPr>
            <p:cNvCxnSpPr/>
            <p:nvPr/>
          </p:nvCxnSpPr>
          <p:spPr>
            <a:xfrm flipV="1">
              <a:off x="5963920" y="1178560"/>
              <a:ext cx="0" cy="14833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1AFDF3C9-F5B2-AEB3-997C-C3FCD4771E26}"/>
                </a:ext>
              </a:extLst>
            </p:cNvPr>
            <p:cNvCxnSpPr/>
            <p:nvPr/>
          </p:nvCxnSpPr>
          <p:spPr>
            <a:xfrm flipV="1">
              <a:off x="6217920" y="1178560"/>
              <a:ext cx="0" cy="14833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7B5CA0A2-F05C-1AA0-C826-77678054AF3F}"/>
                </a:ext>
              </a:extLst>
            </p:cNvPr>
            <p:cNvCxnSpPr>
              <a:cxnSpLocks/>
            </p:cNvCxnSpPr>
            <p:nvPr/>
          </p:nvCxnSpPr>
          <p:spPr>
            <a:xfrm>
              <a:off x="6217920" y="2641600"/>
              <a:ext cx="21437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A5A8AF80-C21C-04BA-5539-8102B4619AF1}"/>
                </a:ext>
              </a:extLst>
            </p:cNvPr>
            <p:cNvCxnSpPr>
              <a:cxnSpLocks/>
            </p:cNvCxnSpPr>
            <p:nvPr/>
          </p:nvCxnSpPr>
          <p:spPr>
            <a:xfrm>
              <a:off x="6242050" y="4196080"/>
              <a:ext cx="21437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20BE3949-387E-9C6E-8DD7-E77AED8C75C9}"/>
                </a:ext>
              </a:extLst>
            </p:cNvPr>
            <p:cNvCxnSpPr/>
            <p:nvPr/>
          </p:nvCxnSpPr>
          <p:spPr>
            <a:xfrm rot="16200000">
              <a:off x="3940810" y="4626293"/>
              <a:ext cx="457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13C37A09-1ADB-BA9B-235C-4B21ADA71B2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950970" y="3813492"/>
              <a:ext cx="4368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2626463F-8863-6579-C96A-A42CEE889B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2560" y="4397693"/>
              <a:ext cx="21742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BDA926D4-E26D-74DF-AFDA-90D067EBBA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72560" y="4031932"/>
              <a:ext cx="2174240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B0B25ACD-978E-6488-BE98-88E64CE2097D}"/>
                </a:ext>
              </a:extLst>
            </p:cNvPr>
            <p:cNvSpPr txBox="1"/>
            <p:nvPr/>
          </p:nvSpPr>
          <p:spPr>
            <a:xfrm>
              <a:off x="8258177" y="3244334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err="1"/>
                <a:t>R</a:t>
              </a:r>
              <a:r>
                <a:rPr lang="it-IT" i="1" baseline="-25000" err="1"/>
                <a:t>medio</a:t>
              </a:r>
              <a:r>
                <a:rPr lang="it-IT"/>
                <a:t> = 48mm</a:t>
              </a:r>
              <a:endParaRPr lang="en-US"/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A8E45A33-4809-5942-53BE-8EE7A642B179}"/>
                </a:ext>
              </a:extLst>
            </p:cNvPr>
            <p:cNvSpPr txBox="1"/>
            <p:nvPr/>
          </p:nvSpPr>
          <p:spPr>
            <a:xfrm>
              <a:off x="2841630" y="4015106"/>
              <a:ext cx="1208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d</a:t>
              </a:r>
              <a:r>
                <a:rPr lang="it-IT"/>
                <a:t> = 5.3mm</a:t>
              </a:r>
              <a:endParaRPr lang="en-US"/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70F1D540-AC42-9A8C-EEE6-AFBA1894F774}"/>
                </a:ext>
              </a:extLst>
            </p:cNvPr>
            <p:cNvSpPr txBox="1"/>
            <p:nvPr/>
          </p:nvSpPr>
          <p:spPr>
            <a:xfrm>
              <a:off x="5741394" y="773549"/>
              <a:ext cx="1035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h</a:t>
              </a:r>
              <a:r>
                <a:rPr lang="it-IT"/>
                <a:t> = 4mm</a:t>
              </a:r>
              <a:endParaRPr lang="en-US"/>
            </a:p>
          </p:txBody>
        </p: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345BB02-23AD-559E-5BB1-DD0834E44D1D}"/>
              </a:ext>
            </a:extLst>
          </p:cNvPr>
          <p:cNvSpPr txBox="1"/>
          <p:nvPr/>
        </p:nvSpPr>
        <p:spPr>
          <a:xfrm>
            <a:off x="475890" y="1778793"/>
            <a:ext cx="3258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Flangia DN 40 ISO-KF con 50%RH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753D122A-ABB6-C8D8-4D8A-AFA97167D6E4}"/>
                  </a:ext>
                </a:extLst>
              </p:cNvPr>
              <p:cNvSpPr txBox="1"/>
              <p:nvPr/>
            </p:nvSpPr>
            <p:spPr>
              <a:xfrm>
                <a:off x="475890" y="2474882"/>
                <a:ext cx="28112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𝑚𝑒𝑑𝑖𝑜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=6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753D122A-ABB6-C8D8-4D8A-AFA97167D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90" y="2474882"/>
                <a:ext cx="2811282" cy="276999"/>
              </a:xfrm>
              <a:prstGeom prst="rect">
                <a:avLst/>
              </a:prstGeom>
              <a:blipFill>
                <a:blip r:embed="rId3"/>
                <a:stretch>
                  <a:fillRect l="-1518" t="-4444" r="-651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5B47FDEC-1916-2A37-7BE4-F61712689C8E}"/>
                  </a:ext>
                </a:extLst>
              </p:cNvPr>
              <p:cNvSpPr txBox="1"/>
              <p:nvPr/>
            </p:nvSpPr>
            <p:spPr>
              <a:xfrm>
                <a:off x="475890" y="3078638"/>
                <a:ext cx="1858394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5B47FDEC-1916-2A37-7BE4-F61712689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90" y="3078638"/>
                <a:ext cx="1858394" cy="5558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C8EDA843-F3D5-84D8-F8FF-446587BA3C31}"/>
                  </a:ext>
                </a:extLst>
              </p:cNvPr>
              <p:cNvSpPr txBox="1"/>
              <p:nvPr/>
            </p:nvSpPr>
            <p:spPr>
              <a:xfrm>
                <a:off x="475890" y="3961253"/>
                <a:ext cx="2298898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it-IT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𝑅𝐻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%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=11.7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C8EDA843-F3D5-84D8-F8FF-446587BA3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90" y="3961253"/>
                <a:ext cx="2298898" cy="289182"/>
              </a:xfrm>
              <a:prstGeom prst="rect">
                <a:avLst/>
              </a:prstGeom>
              <a:blipFill>
                <a:blip r:embed="rId5"/>
                <a:stretch>
                  <a:fillRect l="-1326" r="-1592"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94F8B36A-FB45-0BBD-29A3-264559E87B26}"/>
                  </a:ext>
                </a:extLst>
              </p:cNvPr>
              <p:cNvSpPr txBox="1"/>
              <p:nvPr/>
            </p:nvSpPr>
            <p:spPr>
              <a:xfrm>
                <a:off x="475890" y="5389682"/>
                <a:ext cx="6439392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𝑝𝑒𝑟𝑚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=3×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∙6∙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11.7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0.53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≅4×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𝑙𝑡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94F8B36A-FB45-0BBD-29A3-264559E87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90" y="5389682"/>
                <a:ext cx="6439392" cy="5259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997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31D151-4CAD-6C9D-7001-644858627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Transiente di Flusso</a:t>
            </a:r>
            <a:endParaRPr lang="en-US"/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DB890090-CE89-636A-7498-A663E3C818DF}"/>
              </a:ext>
            </a:extLst>
          </p:cNvPr>
          <p:cNvGrpSpPr/>
          <p:nvPr/>
        </p:nvGrpSpPr>
        <p:grpSpPr>
          <a:xfrm>
            <a:off x="40640" y="773823"/>
            <a:ext cx="6592585" cy="5589631"/>
            <a:chOff x="40640" y="773823"/>
            <a:chExt cx="6592585" cy="5589631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1AB7341-C1AC-4845-3A98-9F01CF42A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40" y="867049"/>
              <a:ext cx="6592585" cy="5311739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DEEB13C-AB38-C182-59D6-0A541537FF24}"/>
                </a:ext>
              </a:extLst>
            </p:cNvPr>
            <p:cNvSpPr txBox="1"/>
            <p:nvPr/>
          </p:nvSpPr>
          <p:spPr>
            <a:xfrm>
              <a:off x="4486806" y="2274831"/>
              <a:ext cx="1730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4x10</a:t>
              </a:r>
              <a:r>
                <a:rPr lang="it-IT" baseline="30000"/>
                <a:t>-7</a:t>
              </a:r>
              <a:r>
                <a:rPr lang="it-IT"/>
                <a:t> mbar lt/s</a:t>
              </a:r>
              <a:endParaRPr lang="en-US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5ABC5115-2095-E9D5-95DD-D23B4B206BE4}"/>
                </a:ext>
              </a:extLst>
            </p:cNvPr>
            <p:cNvSpPr txBox="1"/>
            <p:nvPr/>
          </p:nvSpPr>
          <p:spPr>
            <a:xfrm>
              <a:off x="1362742" y="1251188"/>
              <a:ext cx="1730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4x10</a:t>
              </a:r>
              <a:r>
                <a:rPr lang="it-IT" baseline="30000"/>
                <a:t>-6</a:t>
              </a:r>
              <a:r>
                <a:rPr lang="it-IT"/>
                <a:t> mbar lt/s</a:t>
              </a:r>
              <a:endParaRPr lang="en-US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BA1A1422-B77F-0FE3-3602-DBE53BE83A43}"/>
                </a:ext>
              </a:extLst>
            </p:cNvPr>
            <p:cNvSpPr txBox="1"/>
            <p:nvPr/>
          </p:nvSpPr>
          <p:spPr>
            <a:xfrm rot="16200000">
              <a:off x="-777886" y="3338252"/>
              <a:ext cx="2391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Degassaggio [mbar lt/s]</a:t>
              </a:r>
              <a:endParaRPr lang="en-US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B2C85299-4CCD-B720-8E48-69F7894ABB08}"/>
                </a:ext>
              </a:extLst>
            </p:cNvPr>
            <p:cNvSpPr txBox="1"/>
            <p:nvPr/>
          </p:nvSpPr>
          <p:spPr>
            <a:xfrm>
              <a:off x="2964782" y="5994122"/>
              <a:ext cx="121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Tempo [</a:t>
              </a:r>
              <a:r>
                <a:rPr lang="it-IT" err="1"/>
                <a:t>hr</a:t>
              </a:r>
              <a:r>
                <a:rPr lang="it-IT"/>
                <a:t>]</a:t>
              </a:r>
              <a:endParaRPr lang="en-US"/>
            </a:p>
          </p:txBody>
        </p:sp>
        <p:cxnSp>
          <p:nvCxnSpPr>
            <p:cNvPr id="16" name="Connettore diritto 15">
              <a:extLst>
                <a:ext uri="{FF2B5EF4-FFF2-40B4-BE49-F238E27FC236}">
                  <a16:creationId xmlns:a16="http://schemas.microsoft.com/office/drawing/2014/main" id="{15F396FD-9F8B-0264-BF69-FD4B0E929EF5}"/>
                </a:ext>
              </a:extLst>
            </p:cNvPr>
            <p:cNvCxnSpPr/>
            <p:nvPr/>
          </p:nvCxnSpPr>
          <p:spPr>
            <a:xfrm>
              <a:off x="1728502" y="5447268"/>
              <a:ext cx="0" cy="2844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A28DB93D-40FD-C3C9-D6BC-1F85072C2D65}"/>
                </a:ext>
              </a:extLst>
            </p:cNvPr>
            <p:cNvSpPr txBox="1"/>
            <p:nvPr/>
          </p:nvSpPr>
          <p:spPr>
            <a:xfrm>
              <a:off x="1532577" y="5061188"/>
              <a:ext cx="766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 sett.</a:t>
              </a:r>
              <a:endParaRPr lang="en-US"/>
            </a:p>
          </p:txBody>
        </p: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AB97A174-8B39-440D-B29B-46C4DBB3CB75}"/>
                </a:ext>
              </a:extLst>
            </p:cNvPr>
            <p:cNvCxnSpPr/>
            <p:nvPr/>
          </p:nvCxnSpPr>
          <p:spPr>
            <a:xfrm>
              <a:off x="3486182" y="5477748"/>
              <a:ext cx="0" cy="2844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94DE38D-250A-3D05-536A-F6524E7A0DF2}"/>
                </a:ext>
              </a:extLst>
            </p:cNvPr>
            <p:cNvSpPr txBox="1"/>
            <p:nvPr/>
          </p:nvSpPr>
          <p:spPr>
            <a:xfrm>
              <a:off x="3290257" y="5091668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 mese</a:t>
              </a:r>
              <a:endParaRPr lang="en-US"/>
            </a:p>
          </p:txBody>
        </p: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C85A09BF-8FC5-8293-D75D-B40FBB7EC292}"/>
                </a:ext>
              </a:extLst>
            </p:cNvPr>
            <p:cNvCxnSpPr/>
            <p:nvPr/>
          </p:nvCxnSpPr>
          <p:spPr>
            <a:xfrm>
              <a:off x="5907556" y="5458503"/>
              <a:ext cx="0" cy="2844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BE31C293-8588-3607-EE07-E2E2EBC17240}"/>
                </a:ext>
              </a:extLst>
            </p:cNvPr>
            <p:cNvSpPr txBox="1"/>
            <p:nvPr/>
          </p:nvSpPr>
          <p:spPr>
            <a:xfrm>
              <a:off x="5313035" y="5069407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2 mesi</a:t>
              </a:r>
              <a:endParaRPr lang="en-US"/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C3A94087-2657-B5C4-3859-CA867C04ABC6}"/>
                </a:ext>
              </a:extLst>
            </p:cNvPr>
            <p:cNvSpPr txBox="1"/>
            <p:nvPr/>
          </p:nvSpPr>
          <p:spPr>
            <a:xfrm>
              <a:off x="4153766" y="773823"/>
              <a:ext cx="2063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Grafico per RH%=50</a:t>
              </a:r>
              <a:endParaRPr lang="en-US"/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8E6B0FCA-AFFB-53FB-132C-0FA4523B3432}"/>
                </a:ext>
              </a:extLst>
            </p:cNvPr>
            <p:cNvSpPr txBox="1"/>
            <p:nvPr/>
          </p:nvSpPr>
          <p:spPr>
            <a:xfrm>
              <a:off x="4439847" y="4422403"/>
              <a:ext cx="1746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4x10</a:t>
              </a:r>
              <a:r>
                <a:rPr lang="it-IT" baseline="30000"/>
                <a:t>-10</a:t>
              </a:r>
              <a:r>
                <a:rPr lang="it-IT"/>
                <a:t> mbar lt/s</a:t>
              </a:r>
              <a:endParaRPr lang="en-US"/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1CAB82AD-41BC-F36A-44FD-0DD90ECAD1F3}"/>
                </a:ext>
              </a:extLst>
            </p:cNvPr>
            <p:cNvSpPr txBox="1"/>
            <p:nvPr/>
          </p:nvSpPr>
          <p:spPr>
            <a:xfrm>
              <a:off x="4805652" y="4029172"/>
              <a:ext cx="1380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Flusso Argon</a:t>
              </a:r>
              <a:endParaRPr lang="en-US"/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21079D6-FCC9-3F92-9613-191D60D9EFA9}"/>
                </a:ext>
              </a:extLst>
            </p:cNvPr>
            <p:cNvSpPr txBox="1"/>
            <p:nvPr/>
          </p:nvSpPr>
          <p:spPr>
            <a:xfrm>
              <a:off x="4781671" y="1839026"/>
              <a:ext cx="1404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Flusso Acqua</a:t>
              </a:r>
              <a:endParaRPr lang="en-US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F89E91F5-335C-4BF1-8C1B-ACF512C72865}"/>
                </a:ext>
              </a:extLst>
            </p:cNvPr>
            <p:cNvSpPr txBox="1"/>
            <p:nvPr/>
          </p:nvSpPr>
          <p:spPr>
            <a:xfrm>
              <a:off x="1218406" y="3530322"/>
              <a:ext cx="1842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3.2x10</a:t>
              </a:r>
              <a:r>
                <a:rPr lang="it-IT" baseline="30000"/>
                <a:t>-9</a:t>
              </a:r>
              <a:r>
                <a:rPr lang="it-IT"/>
                <a:t> mbar lt/s</a:t>
              </a:r>
              <a:endParaRPr lang="en-US"/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5552C56F-1223-9497-2DBA-4917F50DE887}"/>
              </a:ext>
            </a:extLst>
          </p:cNvPr>
          <p:cNvGrpSpPr/>
          <p:nvPr/>
        </p:nvGrpSpPr>
        <p:grpSpPr>
          <a:xfrm>
            <a:off x="6410079" y="3652242"/>
            <a:ext cx="5579449" cy="1437282"/>
            <a:chOff x="6500791" y="3106858"/>
            <a:chExt cx="6226121" cy="1603866"/>
          </a:xfrm>
        </p:grpSpPr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DF2B2AF8-88EC-EE10-D43C-3B2E76477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886" r="72780" b="17143"/>
            <a:stretch/>
          </p:blipFill>
          <p:spPr>
            <a:xfrm>
              <a:off x="6500791" y="3106858"/>
              <a:ext cx="2407899" cy="1601820"/>
            </a:xfrm>
            <a:prstGeom prst="rect">
              <a:avLst/>
            </a:prstGeom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27144BA9-0FEB-C45D-0560-F631D14C8B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162" t="15886" r="28676" b="17143"/>
            <a:stretch/>
          </p:blipFill>
          <p:spPr>
            <a:xfrm>
              <a:off x="8908690" y="3108904"/>
              <a:ext cx="3818222" cy="1601820"/>
            </a:xfrm>
            <a:prstGeom prst="rect">
              <a:avLst/>
            </a:prstGeom>
          </p:spPr>
        </p:pic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5A0D37AD-1944-1800-3BDA-2D6B67ABD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567" y="867049"/>
            <a:ext cx="5599011" cy="2391810"/>
          </a:xfrm>
          <a:prstGeom prst="rect">
            <a:avLst/>
          </a:prstGeom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12271958-C388-D288-8387-23BE95AECA00}"/>
              </a:ext>
            </a:extLst>
          </p:cNvPr>
          <p:cNvSpPr/>
          <p:nvPr/>
        </p:nvSpPr>
        <p:spPr>
          <a:xfrm>
            <a:off x="8567882" y="1544320"/>
            <a:ext cx="608083" cy="1230902"/>
          </a:xfrm>
          <a:prstGeom prst="rect">
            <a:avLst/>
          </a:prstGeom>
          <a:noFill/>
          <a:ln w="19050"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BE884F9C-69D0-89C3-9599-8F7465706553}"/>
              </a:ext>
            </a:extLst>
          </p:cNvPr>
          <p:cNvSpPr/>
          <p:nvPr/>
        </p:nvSpPr>
        <p:spPr>
          <a:xfrm>
            <a:off x="6441112" y="4413744"/>
            <a:ext cx="5324168" cy="320319"/>
          </a:xfrm>
          <a:prstGeom prst="rect">
            <a:avLst/>
          </a:prstGeom>
          <a:noFill/>
          <a:ln w="19050"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128B85E-1983-4028-6EC7-ED4AE768AC0D}"/>
              </a:ext>
            </a:extLst>
          </p:cNvPr>
          <p:cNvSpPr txBox="1"/>
          <p:nvPr/>
        </p:nvSpPr>
        <p:spPr>
          <a:xfrm>
            <a:off x="7301452" y="5362416"/>
            <a:ext cx="335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Alta solubilità dell’acqua nel </a:t>
            </a:r>
            <a:r>
              <a:rPr lang="it-IT" err="1"/>
              <a:t>Viton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81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>
            <a:extLst>
              <a:ext uri="{FF2B5EF4-FFF2-40B4-BE49-F238E27FC236}">
                <a16:creationId xmlns:a16="http://schemas.microsoft.com/office/drawing/2014/main" id="{1A7EE95E-B9A7-2EF4-ED5D-58388162B2DB}"/>
              </a:ext>
            </a:extLst>
          </p:cNvPr>
          <p:cNvGrpSpPr/>
          <p:nvPr/>
        </p:nvGrpSpPr>
        <p:grpSpPr>
          <a:xfrm>
            <a:off x="81280" y="994099"/>
            <a:ext cx="7731754" cy="5824710"/>
            <a:chOff x="81280" y="994099"/>
            <a:chExt cx="7731754" cy="582471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188C452-C3A5-499C-40A8-630464313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280" y="994099"/>
              <a:ext cx="7731754" cy="5824710"/>
            </a:xfrm>
            <a:prstGeom prst="rect">
              <a:avLst/>
            </a:prstGeom>
          </p:spPr>
        </p:pic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436A21E5-AEE9-14E8-2884-509992FD1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0990" y="4480560"/>
              <a:ext cx="0" cy="1602740"/>
            </a:xfrm>
            <a:prstGeom prst="line">
              <a:avLst/>
            </a:prstGeom>
            <a:ln w="28575">
              <a:solidFill>
                <a:srgbClr val="E3061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44B7B8A8-D883-5CC1-F041-F50812DFB0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5360" y="4644390"/>
              <a:ext cx="781050" cy="0"/>
            </a:xfrm>
            <a:prstGeom prst="line">
              <a:avLst/>
            </a:prstGeom>
            <a:ln w="28575">
              <a:solidFill>
                <a:srgbClr val="E3061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5044D583-DF9C-C9C0-E126-A030A5F24085}"/>
                </a:ext>
              </a:extLst>
            </p:cNvPr>
            <p:cNvSpPr txBox="1"/>
            <p:nvPr/>
          </p:nvSpPr>
          <p:spPr>
            <a:xfrm>
              <a:off x="1625548" y="4744093"/>
              <a:ext cx="96398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b="1">
                  <a:solidFill>
                    <a:srgbClr val="E30613"/>
                  </a:solidFill>
                </a:rPr>
                <a:t>4x10</a:t>
              </a:r>
              <a:r>
                <a:rPr lang="it-IT" sz="1200" b="1" baseline="30000">
                  <a:solidFill>
                    <a:srgbClr val="E30613"/>
                  </a:solidFill>
                </a:rPr>
                <a:t>-8</a:t>
              </a:r>
              <a:r>
                <a:rPr lang="it-IT" sz="1200" b="1">
                  <a:solidFill>
                    <a:srgbClr val="E30613"/>
                  </a:solidFill>
                </a:rPr>
                <a:t> cm</a:t>
              </a:r>
              <a:r>
                <a:rPr lang="it-IT" sz="1200" b="1" baseline="30000">
                  <a:solidFill>
                    <a:srgbClr val="E30613"/>
                  </a:solidFill>
                </a:rPr>
                <a:t>2</a:t>
              </a:r>
              <a:r>
                <a:rPr lang="it-IT" sz="1200" b="1">
                  <a:solidFill>
                    <a:srgbClr val="E30613"/>
                  </a:solidFill>
                </a:rPr>
                <a:t>/s</a:t>
              </a:r>
              <a:endParaRPr lang="en-US" sz="1200" b="1">
                <a:solidFill>
                  <a:srgbClr val="E30613"/>
                </a:solidFill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076D3021-458A-2838-D612-A10079573912}"/>
                </a:ext>
              </a:extLst>
            </p:cNvPr>
            <p:cNvSpPr txBox="1"/>
            <p:nvPr/>
          </p:nvSpPr>
          <p:spPr>
            <a:xfrm>
              <a:off x="462587" y="4505890"/>
              <a:ext cx="57099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b="1">
                  <a:solidFill>
                    <a:srgbClr val="E30613"/>
                  </a:solidFill>
                </a:rPr>
                <a:t>4x10</a:t>
              </a:r>
              <a:r>
                <a:rPr lang="it-IT" sz="1200" b="1" baseline="30000">
                  <a:solidFill>
                    <a:srgbClr val="E30613"/>
                  </a:solidFill>
                </a:rPr>
                <a:t>-3</a:t>
              </a:r>
              <a:endParaRPr lang="en-US" sz="1200" b="1">
                <a:solidFill>
                  <a:srgbClr val="E30613"/>
                </a:solidFill>
              </a:endParaRPr>
            </a:p>
          </p:txBody>
        </p: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49BA8A9F-F8E8-BA6F-A60E-BC3942147C0E}"/>
              </a:ext>
            </a:extLst>
          </p:cNvPr>
          <p:cNvSpPr/>
          <p:nvPr/>
        </p:nvSpPr>
        <p:spPr>
          <a:xfrm>
            <a:off x="4979486" y="822960"/>
            <a:ext cx="7131233" cy="21132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6F66108-4309-3111-7E63-AB97FEECA031}"/>
              </a:ext>
            </a:extLst>
          </p:cNvPr>
          <p:cNvSpPr txBox="1"/>
          <p:nvPr/>
        </p:nvSpPr>
        <p:spPr>
          <a:xfrm>
            <a:off x="5096477" y="886311"/>
            <a:ext cx="2659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>
                <a:solidFill>
                  <a:srgbClr val="E30613"/>
                </a:solidFill>
              </a:rPr>
              <a:t>Confronto tra le stime</a:t>
            </a:r>
            <a:endParaRPr lang="en-US" sz="1600" b="1">
              <a:solidFill>
                <a:srgbClr val="E30613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A9B4234-DEBC-3B61-4ADB-918B75A2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Comportamento con la Temperatura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0C63BE6-ED17-2104-FDDF-523E3828922E}"/>
                  </a:ext>
                </a:extLst>
              </p:cNvPr>
              <p:cNvSpPr txBox="1"/>
              <p:nvPr/>
            </p:nvSpPr>
            <p:spPr>
              <a:xfrm>
                <a:off x="5119010" y="1285042"/>
                <a:ext cx="3704797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𝑝𝑒𝑟𝑚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≅4×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𝑙𝑡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0C63BE6-ED17-2104-FDDF-523E38289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010" y="1285042"/>
                <a:ext cx="3704797" cy="5259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FC45E27-7752-7DC7-CA56-984EBF92864A}"/>
              </a:ext>
            </a:extLst>
          </p:cNvPr>
          <p:cNvSpPr txBox="1"/>
          <p:nvPr/>
        </p:nvSpPr>
        <p:spPr>
          <a:xfrm>
            <a:off x="9347200" y="1224865"/>
            <a:ext cx="1728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K = 3x10</a:t>
            </a:r>
            <a:r>
              <a:rPr lang="it-IT" baseline="30000"/>
              <a:t>-6</a:t>
            </a:r>
            <a:r>
              <a:rPr lang="it-IT"/>
              <a:t> cm2/s</a:t>
            </a:r>
          </a:p>
          <a:p>
            <a:r>
              <a:rPr lang="it-IT"/>
              <a:t>RH% = 50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48247778-A58B-1B15-7703-E7CE8D1AA8E4}"/>
                  </a:ext>
                </a:extLst>
              </p:cNvPr>
              <p:cNvSpPr txBox="1"/>
              <p:nvPr/>
            </p:nvSpPr>
            <p:spPr>
              <a:xfrm>
                <a:off x="5119010" y="2152035"/>
                <a:ext cx="3833037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𝑝𝑒𝑟𝑚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II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≅4×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𝑙𝑡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48247778-A58B-1B15-7703-E7CE8D1AA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010" y="2152035"/>
                <a:ext cx="3833037" cy="5259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D40323C-DFFF-411C-572E-D303A4BB44C1}"/>
              </a:ext>
            </a:extLst>
          </p:cNvPr>
          <p:cNvSpPr txBox="1"/>
          <p:nvPr/>
        </p:nvSpPr>
        <p:spPr>
          <a:xfrm>
            <a:off x="9347200" y="2091858"/>
            <a:ext cx="1728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K = 4x10</a:t>
            </a:r>
            <a:r>
              <a:rPr lang="it-IT" baseline="30000"/>
              <a:t>-8</a:t>
            </a:r>
            <a:r>
              <a:rPr lang="it-IT"/>
              <a:t> cm2/s</a:t>
            </a:r>
          </a:p>
          <a:p>
            <a:r>
              <a:rPr lang="it-IT"/>
              <a:t>p = 1000 mbar</a:t>
            </a:r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1CFF94B-FD4E-4C30-3CD8-5BD941165C61}"/>
              </a:ext>
            </a:extLst>
          </p:cNvPr>
          <p:cNvSpPr txBox="1"/>
          <p:nvPr/>
        </p:nvSpPr>
        <p:spPr>
          <a:xfrm>
            <a:off x="7867121" y="4077424"/>
            <a:ext cx="4243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Il grafico tiene conto di un RH%=50 per aria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92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2ABC87-6FB7-5480-6302-FE33E28C2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Confronto con altri materiali</a:t>
            </a:r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60299EF-82E5-FBD3-BA59-301F5AF4C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277" y="158478"/>
            <a:ext cx="6230101" cy="590268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3A90855-F0B4-C1EA-09AA-A0E31B137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240" y="6163839"/>
            <a:ext cx="5992177" cy="535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C042E21-37B3-B193-E704-062C3CBD51A5}"/>
                  </a:ext>
                </a:extLst>
              </p:cNvPr>
              <p:cNvSpPr txBox="1"/>
              <p:nvPr/>
            </p:nvSpPr>
            <p:spPr>
              <a:xfrm>
                <a:off x="-111760" y="1091421"/>
                <a:ext cx="6096000" cy="7209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𝑝𝑒𝑟𝑚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1600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</m:d>
                            </m:sup>
                          </m:sSub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(10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h𝑟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4×10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−6</m:t>
                              </m:r>
                            </m:sup>
                          </m:s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𝑚𝑏𝑎𝑟</m:t>
                          </m:r>
                          <m:f>
                            <m:f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𝑙𝑡</m:t>
                              </m:r>
                            </m:num>
                            <m:den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6 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=6.7×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𝑙𝑡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C042E21-37B3-B193-E704-062C3CBD5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1760" y="1091421"/>
                <a:ext cx="6096000" cy="7209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F2DD880-F07B-9B63-6AC4-81213CD1050C}"/>
                  </a:ext>
                </a:extLst>
              </p:cNvPr>
              <p:cNvSpPr txBox="1"/>
              <p:nvPr/>
            </p:nvSpPr>
            <p:spPr>
              <a:xfrm>
                <a:off x="151976" y="1957029"/>
                <a:ext cx="5713301" cy="64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𝑝𝑒𝑟𝑚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1600" b="0" i="0" smtClean="0">
                                      <a:latin typeface="Cambria Math" panose="02040503050406030204" pitchFamily="18" charset="0"/>
                                    </a:rPr>
                                    <m:t>II</m:t>
                                  </m:r>
                                </m:e>
                              </m:d>
                            </m:sup>
                          </m:sSub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(10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h𝑟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≅1.6×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𝑡𝑜𝑟𝑟</m:t>
                      </m:r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𝑙𝑡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  <m:f>
                        <m:f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𝑙𝑡</m:t>
                          </m:r>
                        </m:num>
                        <m:den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F2DD880-F07B-9B63-6AC4-81213CD10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76" y="1957029"/>
                <a:ext cx="5713301" cy="6454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E0DF6C0-3BEA-0C7F-5A20-FCDD320360CA}"/>
              </a:ext>
            </a:extLst>
          </p:cNvPr>
          <p:cNvSpPr txBox="1"/>
          <p:nvPr/>
        </p:nvSpPr>
        <p:spPr>
          <a:xfrm>
            <a:off x="213360" y="692288"/>
            <a:ext cx="509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Dal grafico confrontiamo il dato a 10hr con le tabelle</a:t>
            </a:r>
            <a:endParaRPr lang="en-US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EF94F5D-D11E-404C-18AC-67BF50FE911A}"/>
              </a:ext>
            </a:extLst>
          </p:cNvPr>
          <p:cNvSpPr/>
          <p:nvPr/>
        </p:nvSpPr>
        <p:spPr>
          <a:xfrm>
            <a:off x="6096000" y="1859280"/>
            <a:ext cx="5394960" cy="720967"/>
          </a:xfrm>
          <a:prstGeom prst="rect">
            <a:avLst/>
          </a:prstGeom>
          <a:noFill/>
          <a:ln w="19050"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469E2F2-3C25-E9CA-DA68-7228DEA9F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19" y="3584212"/>
            <a:ext cx="4968242" cy="267169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9B56A83-CAFF-47E2-523F-ADBF4CBFD6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11" y="6274857"/>
            <a:ext cx="5525584" cy="342638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37E3CFA1-0337-37B9-F454-C33C4C0248E4}"/>
              </a:ext>
            </a:extLst>
          </p:cNvPr>
          <p:cNvSpPr/>
          <p:nvPr/>
        </p:nvSpPr>
        <p:spPr>
          <a:xfrm>
            <a:off x="452119" y="4474463"/>
            <a:ext cx="4900169" cy="201169"/>
          </a:xfrm>
          <a:prstGeom prst="rect">
            <a:avLst/>
          </a:prstGeom>
          <a:noFill/>
          <a:ln w="19050">
            <a:solidFill>
              <a:srgbClr val="E30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5BFC6C9-BDDC-1EE1-29A3-8D23005175CA}"/>
              </a:ext>
            </a:extLst>
          </p:cNvPr>
          <p:cNvSpPr txBox="1"/>
          <p:nvPr/>
        </p:nvSpPr>
        <p:spPr>
          <a:xfrm>
            <a:off x="2217286" y="3848924"/>
            <a:ext cx="25603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/>
              <a:t>(Unità della tabella sono in  mbar lt/s-cm</a:t>
            </a:r>
            <a:r>
              <a:rPr lang="it-IT" sz="1050" b="1" baseline="30000"/>
              <a:t>2</a:t>
            </a:r>
            <a:r>
              <a:rPr lang="it-IT" sz="1050" b="1"/>
              <a:t>)</a:t>
            </a:r>
            <a:endParaRPr lang="en-US" sz="105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937DD34-5D6B-2298-C3AD-CDF5C0E9BEB6}"/>
                  </a:ext>
                </a:extLst>
              </p:cNvPr>
              <p:cNvSpPr txBox="1"/>
              <p:nvPr/>
            </p:nvSpPr>
            <p:spPr>
              <a:xfrm>
                <a:off x="139411" y="2770620"/>
                <a:ext cx="3508029" cy="64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𝑝𝑒𝑟𝑚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1600" b="0" i="0" smtClean="0">
                                      <a:latin typeface="Cambria Math" panose="02040503050406030204" pitchFamily="18" charset="0"/>
                                    </a:rPr>
                                    <m:t>III</m:t>
                                  </m:r>
                                </m:e>
                              </m:d>
                            </m:sup>
                          </m:sSub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(??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h𝑟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≅4×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  <m:f>
                        <m:f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𝑙𝑡</m:t>
                          </m:r>
                        </m:num>
                        <m:den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937DD34-5D6B-2298-C3AD-CDF5C0E9B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11" y="2770620"/>
                <a:ext cx="3508029" cy="6454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65B2F5-D521-3B04-A495-E47C4816B1FE}"/>
              </a:ext>
            </a:extLst>
          </p:cNvPr>
          <p:cNvSpPr txBox="1"/>
          <p:nvPr/>
        </p:nvSpPr>
        <p:spPr>
          <a:xfrm>
            <a:off x="4092356" y="2974150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 = 100 </a:t>
            </a:r>
            <a:r>
              <a:rPr lang="it-IT" dirty="0" err="1"/>
              <a:t>hr</a:t>
            </a:r>
            <a:r>
              <a:rPr lang="it-IT" dirty="0"/>
              <a:t> (?)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991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27CF72-8736-B7B1-9F47-52F303F42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Efficienza di cattura di una pompa (coefficiente Ho)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504F54F-403C-4C88-55DA-C800D9039912}"/>
                  </a:ext>
                </a:extLst>
              </p:cNvPr>
              <p:cNvSpPr txBox="1"/>
              <p:nvPr/>
            </p:nvSpPr>
            <p:spPr>
              <a:xfrm>
                <a:off x="1768212" y="1635851"/>
                <a:ext cx="930448" cy="567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𝐻𝑜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4504F54F-403C-4C88-55DA-C800D9039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212" y="1635851"/>
                <a:ext cx="930448" cy="5674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185B098-66BD-8541-DE03-FC82B78FB462}"/>
                  </a:ext>
                </a:extLst>
              </p:cNvPr>
              <p:cNvSpPr txBox="1"/>
              <p:nvPr/>
            </p:nvSpPr>
            <p:spPr>
              <a:xfrm>
                <a:off x="4145602" y="1635851"/>
                <a:ext cx="1003288" cy="5097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185B098-66BD-8541-DE03-FC82B78FB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5602" y="1635851"/>
                <a:ext cx="1003288" cy="5097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9C64EE-1488-408A-3F5A-2B90459FBEF5}"/>
              </a:ext>
            </a:extLst>
          </p:cNvPr>
          <p:cNvSpPr txBox="1"/>
          <p:nvPr/>
        </p:nvSpPr>
        <p:spPr>
          <a:xfrm>
            <a:off x="458944" y="930978"/>
            <a:ext cx="563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Probabilità di pompaggio o fattore Ho è data dal rapporto: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C8DDD4-080C-E60F-AEBA-5752307B34B2}"/>
              </a:ext>
            </a:extLst>
          </p:cNvPr>
          <p:cNvSpPr txBox="1"/>
          <p:nvPr/>
        </p:nvSpPr>
        <p:spPr>
          <a:xfrm>
            <a:off x="458944" y="2538855"/>
            <a:ext cx="576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/>
              <a:t>Velocità di pompaggio S</a:t>
            </a:r>
            <a:r>
              <a:rPr lang="it-IT" sz="1400" baseline="-25000"/>
              <a:t>0</a:t>
            </a:r>
            <a:r>
              <a:rPr lang="it-IT" sz="1400"/>
              <a:t> per un gas con velocità media c di un apertura di area A, senza nessun riflusso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22AE6AD1-0C92-26AB-E92A-1FE4CAEAC297}"/>
              </a:ext>
            </a:extLst>
          </p:cNvPr>
          <p:cNvSpPr/>
          <p:nvPr/>
        </p:nvSpPr>
        <p:spPr>
          <a:xfrm rot="1747280">
            <a:off x="7695586" y="1548610"/>
            <a:ext cx="1511779" cy="52322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A415999-65A3-9FF5-A4EB-BFB53DA44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553" y="2767688"/>
            <a:ext cx="2015264" cy="3933906"/>
          </a:xfrm>
          <a:prstGeom prst="rect">
            <a:avLst/>
          </a:prstGeom>
        </p:spPr>
      </p:pic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761B845C-67AF-D845-2855-C595A7E9B2DD}"/>
              </a:ext>
            </a:extLst>
          </p:cNvPr>
          <p:cNvSpPr/>
          <p:nvPr/>
        </p:nvSpPr>
        <p:spPr>
          <a:xfrm rot="19599065">
            <a:off x="10615483" y="1890306"/>
            <a:ext cx="643515" cy="2444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A0523AE-92FF-8D7E-743A-B329F0E81ADA}"/>
              </a:ext>
            </a:extLst>
          </p:cNvPr>
          <p:cNvSpPr txBox="1"/>
          <p:nvPr/>
        </p:nvSpPr>
        <p:spPr>
          <a:xfrm>
            <a:off x="388988" y="3268494"/>
            <a:ext cx="27921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Esempio pompa criogenica </a:t>
            </a:r>
          </a:p>
          <a:p>
            <a:endParaRPr lang="it-IT"/>
          </a:p>
          <a:p>
            <a:r>
              <a:rPr lang="it-IT"/>
              <a:t>Flangia DN 200 CF</a:t>
            </a:r>
          </a:p>
          <a:p>
            <a:r>
              <a:rPr lang="it-IT"/>
              <a:t>S</a:t>
            </a:r>
            <a:r>
              <a:rPr lang="it-IT" baseline="-25000"/>
              <a:t>H2O</a:t>
            </a:r>
            <a:r>
              <a:rPr lang="it-IT"/>
              <a:t> = 4600 lt/s</a:t>
            </a:r>
          </a:p>
          <a:p>
            <a:r>
              <a:rPr lang="it-IT"/>
              <a:t>S</a:t>
            </a:r>
            <a:r>
              <a:rPr lang="it-IT" baseline="-25000"/>
              <a:t>H2</a:t>
            </a:r>
            <a:r>
              <a:rPr lang="it-IT"/>
              <a:t> = 2200 lt/s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37AA463-7F64-AAE7-4298-F5B322550DD5}"/>
              </a:ext>
            </a:extLst>
          </p:cNvPr>
          <p:cNvSpPr txBox="1"/>
          <p:nvPr/>
        </p:nvSpPr>
        <p:spPr>
          <a:xfrm>
            <a:off x="388987" y="4854028"/>
            <a:ext cx="71506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Usando la PM dei gas a 20°C, d = 200mm, J = c/4, S</a:t>
            </a:r>
            <a:r>
              <a:rPr lang="it-IT" baseline="-25000"/>
              <a:t>0</a:t>
            </a:r>
            <a:r>
              <a:rPr lang="it-IT"/>
              <a:t> = J A</a:t>
            </a:r>
            <a:r>
              <a:rPr lang="it-IT" baseline="-25000"/>
              <a:t>p</a:t>
            </a:r>
            <a:r>
              <a:rPr lang="it-IT"/>
              <a:t>  si ottiene :</a:t>
            </a:r>
          </a:p>
          <a:p>
            <a:endParaRPr lang="it-IT"/>
          </a:p>
          <a:p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>
                <a:latin typeface="Calibri" panose="020F0502020204030204" pitchFamily="34" charset="0"/>
                <a:cs typeface="Calibri" panose="020F0502020204030204" pitchFamily="34" charset="0"/>
              </a:rPr>
              <a:t>H2O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=14.7 lt/s-cm</a:t>
            </a:r>
            <a:r>
              <a:rPr lang="it-IT" baseline="30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/>
              <a:t>	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→	</a:t>
            </a:r>
            <a:r>
              <a:rPr lang="it-IT"/>
              <a:t>S</a:t>
            </a:r>
            <a:r>
              <a:rPr lang="it-IT" baseline="-25000"/>
              <a:t>0,H2O</a:t>
            </a:r>
            <a:r>
              <a:rPr lang="it-IT"/>
              <a:t> = 4616 lt/s 	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→	P</a:t>
            </a:r>
            <a:r>
              <a:rPr lang="it-IT" baseline="-25000">
                <a:latin typeface="Calibri" panose="020F0502020204030204" pitchFamily="34" charset="0"/>
                <a:cs typeface="Calibri" panose="020F0502020204030204" pitchFamily="34" charset="0"/>
              </a:rPr>
              <a:t>Ho,H2O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 = 99.7% </a:t>
            </a:r>
            <a:endParaRPr lang="it-IT"/>
          </a:p>
          <a:p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baseline="-25000">
                <a:latin typeface="Calibri" panose="020F0502020204030204" pitchFamily="34" charset="0"/>
                <a:cs typeface="Calibri" panose="020F0502020204030204" pitchFamily="34" charset="0"/>
              </a:rPr>
              <a:t>H2 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= 44 lt/s-cm</a:t>
            </a:r>
            <a:r>
              <a:rPr lang="it-IT" baseline="30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/>
              <a:t>	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→	S</a:t>
            </a:r>
            <a:r>
              <a:rPr lang="it-IT" baseline="-25000"/>
              <a:t>0,H2</a:t>
            </a:r>
            <a:r>
              <a:rPr lang="it-IT"/>
              <a:t> = 13850 lt/s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/>
              <a:t>	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→	P</a:t>
            </a:r>
            <a:r>
              <a:rPr lang="it-IT" baseline="-25000">
                <a:latin typeface="Calibri" panose="020F0502020204030204" pitchFamily="34" charset="0"/>
                <a:cs typeface="Calibri" panose="020F0502020204030204" pitchFamily="34" charset="0"/>
              </a:rPr>
              <a:t>Ho,H2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 = 15.9%</a:t>
            </a:r>
            <a:endParaRPr lang="it-IT"/>
          </a:p>
          <a:p>
            <a:endParaRPr lang="it-IT"/>
          </a:p>
          <a:p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6AEE158-565F-7FE0-6A32-A6BBD8FBBA9F}"/>
              </a:ext>
            </a:extLst>
          </p:cNvPr>
          <p:cNvSpPr txBox="1"/>
          <p:nvPr/>
        </p:nvSpPr>
        <p:spPr>
          <a:xfrm rot="19440130">
            <a:off x="10718093" y="2892797"/>
            <a:ext cx="1541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J</a:t>
            </a:r>
            <a:r>
              <a:rPr lang="it-IT" sz="1600" baseline="-25000"/>
              <a:t>H2</a:t>
            </a:r>
            <a:r>
              <a:rPr lang="it-IT" sz="1600"/>
              <a:t> = 37 lt/s-cm2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367DA1E-C2E4-0C04-2BFE-61C9BC5184AA}"/>
              </a:ext>
            </a:extLst>
          </p:cNvPr>
          <p:cNvSpPr txBox="1"/>
          <p:nvPr/>
        </p:nvSpPr>
        <p:spPr>
          <a:xfrm rot="1711593">
            <a:off x="7285059" y="2965961"/>
            <a:ext cx="1541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J</a:t>
            </a:r>
            <a:r>
              <a:rPr lang="it-IT" sz="1600" baseline="-25000"/>
              <a:t>H2</a:t>
            </a:r>
            <a:r>
              <a:rPr lang="it-IT" sz="1600"/>
              <a:t> = 44 lt/s-cm2</a:t>
            </a:r>
          </a:p>
        </p:txBody>
      </p: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4FD8810B-EC8A-6C26-FB97-FB1377D0C1A3}"/>
              </a:ext>
            </a:extLst>
          </p:cNvPr>
          <p:cNvSpPr/>
          <p:nvPr/>
        </p:nvSpPr>
        <p:spPr>
          <a:xfrm rot="19599065">
            <a:off x="10682651" y="2641275"/>
            <a:ext cx="1080000" cy="360000"/>
          </a:xfrm>
          <a:prstGeom prst="righ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3A5FE0A8-92B7-6FF4-E4D3-BE4242A493AD}"/>
              </a:ext>
            </a:extLst>
          </p:cNvPr>
          <p:cNvSpPr/>
          <p:nvPr/>
        </p:nvSpPr>
        <p:spPr>
          <a:xfrm rot="1747280">
            <a:off x="7499737" y="2424983"/>
            <a:ext cx="1511779" cy="523220"/>
          </a:xfrm>
          <a:prstGeom prst="righ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F472DC9-8D2E-B630-DB41-18BAE15A0B76}"/>
              </a:ext>
            </a:extLst>
          </p:cNvPr>
          <p:cNvSpPr txBox="1"/>
          <p:nvPr/>
        </p:nvSpPr>
        <p:spPr>
          <a:xfrm rot="1711593">
            <a:off x="7752071" y="1207729"/>
            <a:ext cx="1786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J</a:t>
            </a:r>
            <a:r>
              <a:rPr lang="it-IT" sz="1600" baseline="-25000"/>
              <a:t>H2O</a:t>
            </a:r>
            <a:r>
              <a:rPr lang="it-IT" sz="1600"/>
              <a:t> = 14.7 lt/s-cm2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F2455A8-0C09-CFB2-E366-C6ADC5F633BE}"/>
              </a:ext>
            </a:extLst>
          </p:cNvPr>
          <p:cNvSpPr txBox="1"/>
          <p:nvPr/>
        </p:nvSpPr>
        <p:spPr>
          <a:xfrm rot="19799064">
            <a:off x="10043758" y="1383740"/>
            <a:ext cx="1786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J</a:t>
            </a:r>
            <a:r>
              <a:rPr lang="it-IT" sz="1600" baseline="-25000"/>
              <a:t>H2O</a:t>
            </a:r>
            <a:r>
              <a:rPr lang="it-IT" sz="1600"/>
              <a:t> = 0.05 lt/s-cm2</a:t>
            </a:r>
          </a:p>
        </p:txBody>
      </p:sp>
    </p:spTree>
    <p:extLst>
      <p:ext uri="{BB962C8B-B14F-4D97-AF65-F5344CB8AC3E}">
        <p14:creationId xmlns:p14="http://schemas.microsoft.com/office/powerpoint/2010/main" val="4152851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2EEA41-1CCC-43A1-3F5E-7F4B384E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Sorgenti di Degassaggio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650BC13-FDB4-EF73-647C-DFCA18940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6" y="1557076"/>
            <a:ext cx="4848902" cy="3743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1EFE451-20C2-BFA2-B7D6-60A010AA91B6}"/>
                  </a:ext>
                </a:extLst>
              </p:cNvPr>
              <p:cNvSpPr txBox="1"/>
              <p:nvPr/>
            </p:nvSpPr>
            <p:spPr>
              <a:xfrm rot="3506126">
                <a:off x="1871050" y="2394201"/>
                <a:ext cx="665247" cy="2234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it-IT" sz="140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1EFE451-20C2-BFA2-B7D6-60A010AA9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506126">
                <a:off x="1871050" y="2394201"/>
                <a:ext cx="665247" cy="223459"/>
              </a:xfrm>
              <a:prstGeom prst="rect">
                <a:avLst/>
              </a:prstGeom>
              <a:blipFill>
                <a:blip r:embed="rId3"/>
                <a:stretch>
                  <a:fillRect l="-1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FB27944-25B7-8A71-243C-38D634871E5C}"/>
                  </a:ext>
                </a:extLst>
              </p:cNvPr>
              <p:cNvSpPr txBox="1"/>
              <p:nvPr/>
            </p:nvSpPr>
            <p:spPr>
              <a:xfrm>
                <a:off x="2669980" y="3816886"/>
                <a:ext cx="53970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it-IT" sz="140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FB27944-25B7-8A71-243C-38D634871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980" y="3816886"/>
                <a:ext cx="539700" cy="215444"/>
              </a:xfrm>
              <a:prstGeom prst="rect">
                <a:avLst/>
              </a:prstGeom>
              <a:blipFill>
                <a:blip r:embed="rId4"/>
                <a:stretch>
                  <a:fillRect l="-7865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32934D0-1907-B378-F0F8-21D94611275F}"/>
                  </a:ext>
                </a:extLst>
              </p:cNvPr>
              <p:cNvSpPr txBox="1"/>
              <p:nvPr/>
            </p:nvSpPr>
            <p:spPr>
              <a:xfrm>
                <a:off x="3970243" y="4144383"/>
                <a:ext cx="44634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sz="140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32934D0-1907-B378-F0F8-21D946112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243" y="4144383"/>
                <a:ext cx="446340" cy="215444"/>
              </a:xfrm>
              <a:prstGeom prst="rect">
                <a:avLst/>
              </a:prstGeom>
              <a:blipFill>
                <a:blip r:embed="rId5"/>
                <a:stretch>
                  <a:fillRect l="-8108" r="-1351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20CB2D70-EB17-BFB5-497F-84A2466FA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725" y="2011898"/>
            <a:ext cx="715327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53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162405-C802-98FF-9709-04C3C251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Schematizzazione della superficie di un metallo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1E8FA16D-9C7F-F687-CFE0-AD298FF3B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t="9492" r="1627" b="6316"/>
          <a:stretch/>
        </p:blipFill>
        <p:spPr bwMode="auto">
          <a:xfrm>
            <a:off x="-1" y="721618"/>
            <a:ext cx="7643191" cy="208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27397592-FFEE-D0D9-956B-07A1F83092B0}"/>
              </a:ext>
            </a:extLst>
          </p:cNvPr>
          <p:cNvGrpSpPr/>
          <p:nvPr/>
        </p:nvGrpSpPr>
        <p:grpSpPr>
          <a:xfrm>
            <a:off x="8027975" y="457200"/>
            <a:ext cx="4107358" cy="3385733"/>
            <a:chOff x="8027975" y="457200"/>
            <a:chExt cx="4107358" cy="3385733"/>
          </a:xfrm>
        </p:grpSpPr>
        <p:pic>
          <p:nvPicPr>
            <p:cNvPr id="1026" name="Picture 2" descr="Metallic grain structures">
              <a:extLst>
                <a:ext uri="{FF2B5EF4-FFF2-40B4-BE49-F238E27FC236}">
                  <a16:creationId xmlns:a16="http://schemas.microsoft.com/office/drawing/2014/main" id="{D716E1C3-10E2-D2B4-B117-6968A6C159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75" y="457200"/>
              <a:ext cx="4107358" cy="308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0D0E8712-8645-1FFD-8D8E-49F1669C0E89}"/>
                </a:ext>
              </a:extLst>
            </p:cNvPr>
            <p:cNvSpPr txBox="1"/>
            <p:nvPr/>
          </p:nvSpPr>
          <p:spPr>
            <a:xfrm>
              <a:off x="8050696" y="3581323"/>
              <a:ext cx="40319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/>
                <a:t>Superficie di rame (incisa chimicamente) per l’evidenziazione dei grani </a:t>
              </a:r>
            </a:p>
          </p:txBody>
        </p:sp>
      </p:grpSp>
      <p:pic>
        <p:nvPicPr>
          <p:cNvPr id="6" name="Picture 4" descr="undefined">
            <a:extLst>
              <a:ext uri="{FF2B5EF4-FFF2-40B4-BE49-F238E27FC236}">
                <a16:creationId xmlns:a16="http://schemas.microsoft.com/office/drawing/2014/main" id="{09C2F1A7-50F7-86FA-5F0E-7125C27A0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921" y="4075044"/>
            <a:ext cx="5639079" cy="270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6C5BEC6-D12D-9A3F-31FE-D1AC0D32DE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3062719"/>
            <a:ext cx="3561326" cy="37952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782B180-16E3-28D3-5EB3-7B8F3744AEFF}"/>
              </a:ext>
            </a:extLst>
          </p:cNvPr>
          <p:cNvSpPr txBox="1"/>
          <p:nvPr/>
        </p:nvSpPr>
        <p:spPr>
          <a:xfrm>
            <a:off x="3771262" y="3616038"/>
            <a:ext cx="196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specie debolmente assorbite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2FCA75C-15F5-2CF0-E17B-07E1ADED855E}"/>
              </a:ext>
            </a:extLst>
          </p:cNvPr>
          <p:cNvSpPr txBox="1"/>
          <p:nvPr/>
        </p:nvSpPr>
        <p:spPr>
          <a:xfrm>
            <a:off x="3753483" y="4635843"/>
            <a:ext cx="2342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molecole di acqua legate con legami forti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ADAC965-F8C2-D62C-8749-1A12C3868433}"/>
              </a:ext>
            </a:extLst>
          </p:cNvPr>
          <p:cNvSpPr txBox="1"/>
          <p:nvPr/>
        </p:nvSpPr>
        <p:spPr>
          <a:xfrm>
            <a:off x="3771262" y="5389433"/>
            <a:ext cx="232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Strato di terminazione a perossidi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926AE3-1C32-3423-5DA6-1C7F9D570257}"/>
              </a:ext>
            </a:extLst>
          </p:cNvPr>
          <p:cNvSpPr txBox="1"/>
          <p:nvPr/>
        </p:nvSpPr>
        <p:spPr>
          <a:xfrm>
            <a:off x="3771262" y="6227510"/>
            <a:ext cx="1725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Ossido metallico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E8057F23-7F10-BCFA-DA3E-59D599CAB8FB}"/>
              </a:ext>
            </a:extLst>
          </p:cNvPr>
          <p:cNvCxnSpPr/>
          <p:nvPr/>
        </p:nvCxnSpPr>
        <p:spPr>
          <a:xfrm>
            <a:off x="3669503" y="6136382"/>
            <a:ext cx="2572271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DED4B2C-27B6-9C92-E7A8-A08EFC7C7E09}"/>
              </a:ext>
            </a:extLst>
          </p:cNvPr>
          <p:cNvCxnSpPr/>
          <p:nvPr/>
        </p:nvCxnSpPr>
        <p:spPr>
          <a:xfrm>
            <a:off x="3571265" y="5329182"/>
            <a:ext cx="2572271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893EDBCD-098D-6C3E-3D8F-BB1A45076928}"/>
              </a:ext>
            </a:extLst>
          </p:cNvPr>
          <p:cNvCxnSpPr/>
          <p:nvPr/>
        </p:nvCxnSpPr>
        <p:spPr>
          <a:xfrm>
            <a:off x="3561326" y="4635843"/>
            <a:ext cx="2572271" cy="0"/>
          </a:xfrm>
          <a:prstGeom prst="line">
            <a:avLst/>
          </a:prstGeom>
          <a:ln w="381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949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64BB57-FC79-9665-EC4F-B31D0301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Interazione Gas-Superfice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E753C45-4A0F-0E83-D523-5C118B283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690" y="1766887"/>
            <a:ext cx="6143625" cy="33242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89D9F29-645F-722C-BBB4-93CBBADAB356}"/>
              </a:ext>
            </a:extLst>
          </p:cNvPr>
          <p:cNvSpPr txBox="1"/>
          <p:nvPr/>
        </p:nvSpPr>
        <p:spPr>
          <a:xfrm>
            <a:off x="314685" y="2529191"/>
            <a:ext cx="4990289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defRPr b="1"/>
            </a:lvl1pPr>
          </a:lstStyle>
          <a:p>
            <a:r>
              <a:rPr lang="it-IT"/>
              <a:t>Adsorbimento: </a:t>
            </a:r>
            <a:r>
              <a:rPr lang="it-IT" b="0"/>
              <a:t>fenomeno che fissa le molecole sulla superficie</a:t>
            </a:r>
          </a:p>
          <a:p>
            <a:r>
              <a:rPr lang="it-IT" err="1"/>
              <a:t>Absorbimento</a:t>
            </a:r>
            <a:r>
              <a:rPr lang="it-IT"/>
              <a:t>: </a:t>
            </a:r>
            <a:r>
              <a:rPr lang="it-IT" b="0"/>
              <a:t>assorbimento diffuso delle molecole e in profondità del materiale</a:t>
            </a:r>
          </a:p>
          <a:p>
            <a:r>
              <a:rPr lang="it-IT"/>
              <a:t>Assorbimento/Desorbimento </a:t>
            </a:r>
            <a:r>
              <a:rPr lang="it-IT" b="0"/>
              <a:t>riferite alle molecole sono dei fenomeni di trasporto generici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1BD0E75-2A9A-00AE-305B-D1B0F82E71E5}"/>
              </a:ext>
            </a:extLst>
          </p:cNvPr>
          <p:cNvSpPr txBox="1"/>
          <p:nvPr/>
        </p:nvSpPr>
        <p:spPr>
          <a:xfrm>
            <a:off x="826086" y="5673512"/>
            <a:ext cx="100299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I fenomeni di adsorbimento o </a:t>
            </a:r>
            <a:r>
              <a:rPr lang="it-IT" err="1"/>
              <a:t>absorbimento</a:t>
            </a:r>
            <a:r>
              <a:rPr lang="it-IT"/>
              <a:t> sono accompagnati dalla </a:t>
            </a:r>
            <a:r>
              <a:rPr lang="it-IT" b="1"/>
              <a:t>formazione di legami </a:t>
            </a:r>
            <a:r>
              <a:rPr lang="it-IT"/>
              <a:t>tra molecole del gas e molecole della superficie che possono essere sia di natura chimica (</a:t>
            </a:r>
            <a:r>
              <a:rPr lang="it-IT" b="1" err="1"/>
              <a:t>chemiassorbimento</a:t>
            </a:r>
            <a:r>
              <a:rPr lang="it-IT"/>
              <a:t>) o fisica (</a:t>
            </a:r>
            <a:r>
              <a:rPr lang="it-IT" b="1"/>
              <a:t>fisisorbimento</a:t>
            </a:r>
            <a:r>
              <a:rPr lang="it-IT"/>
              <a:t>).</a:t>
            </a:r>
            <a:endParaRPr lang="it-IT" b="0"/>
          </a:p>
        </p:txBody>
      </p:sp>
    </p:spTree>
    <p:extLst>
      <p:ext uri="{BB962C8B-B14F-4D97-AF65-F5344CB8AC3E}">
        <p14:creationId xmlns:p14="http://schemas.microsoft.com/office/powerpoint/2010/main" val="122477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D41D09-56C6-3235-C7B6-9FD0559F0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Forze di Dispersione (legame di Van </a:t>
            </a:r>
            <a:r>
              <a:rPr lang="it-IT" err="1"/>
              <a:t>der</a:t>
            </a:r>
            <a:r>
              <a:rPr lang="it-IT"/>
              <a:t> </a:t>
            </a:r>
            <a:r>
              <a:rPr lang="it-IT" err="1"/>
              <a:t>Waals</a:t>
            </a:r>
            <a:r>
              <a:rPr lang="it-IT"/>
              <a:t>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2B09D33-27B2-B7AC-4C2F-A6842BF5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626" y="47153"/>
            <a:ext cx="4344006" cy="338184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0DCF5BD-0CD6-EF19-E31B-871D2FC5C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80" y="1086322"/>
            <a:ext cx="4752975" cy="5372100"/>
          </a:xfrm>
          <a:prstGeom prst="rect">
            <a:avLst/>
          </a:prstGeom>
        </p:spPr>
      </p:pic>
      <p:graphicFrame>
        <p:nvGraphicFramePr>
          <p:cNvPr id="10" name="Tabella 10">
            <a:extLst>
              <a:ext uri="{FF2B5EF4-FFF2-40B4-BE49-F238E27FC236}">
                <a16:creationId xmlns:a16="http://schemas.microsoft.com/office/drawing/2014/main" id="{B3809F98-95EB-8F56-0A15-3C38CB96D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666758"/>
              </p:ext>
            </p:extLst>
          </p:nvPr>
        </p:nvGraphicFramePr>
        <p:xfrm>
          <a:off x="6905723" y="3643005"/>
          <a:ext cx="5040008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039">
                  <a:extLst>
                    <a:ext uri="{9D8B030D-6E8A-4147-A177-3AD203B41FA5}">
                      <a16:colId xmlns:a16="http://schemas.microsoft.com/office/drawing/2014/main" val="583142845"/>
                    </a:ext>
                  </a:extLst>
                </a:gridCol>
                <a:gridCol w="1232675">
                  <a:extLst>
                    <a:ext uri="{9D8B030D-6E8A-4147-A177-3AD203B41FA5}">
                      <a16:colId xmlns:a16="http://schemas.microsoft.com/office/drawing/2014/main" val="4104471427"/>
                    </a:ext>
                  </a:extLst>
                </a:gridCol>
                <a:gridCol w="1468876">
                  <a:extLst>
                    <a:ext uri="{9D8B030D-6E8A-4147-A177-3AD203B41FA5}">
                      <a16:colId xmlns:a16="http://schemas.microsoft.com/office/drawing/2014/main" val="805662605"/>
                    </a:ext>
                  </a:extLst>
                </a:gridCol>
                <a:gridCol w="1342418">
                  <a:extLst>
                    <a:ext uri="{9D8B030D-6E8A-4147-A177-3AD203B41FA5}">
                      <a16:colId xmlns:a16="http://schemas.microsoft.com/office/drawing/2014/main" val="1564884678"/>
                    </a:ext>
                  </a:extLst>
                </a:gridCol>
              </a:tblGrid>
              <a:tr h="723515">
                <a:tc>
                  <a:txBody>
                    <a:bodyPr/>
                    <a:lstStyle/>
                    <a:p>
                      <a:r>
                        <a:rPr lang="it-IT" sz="1600"/>
                        <a:t>Legame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/>
                        <a:t>Buca di potenziale</a:t>
                      </a:r>
                      <a:br>
                        <a:rPr lang="it-IT" sz="1600"/>
                      </a:br>
                      <a:r>
                        <a:rPr lang="it-IT" sz="1600"/>
                        <a:t>[kcal/mol]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/>
                        <a:t>Distanza</a:t>
                      </a:r>
                      <a:br>
                        <a:rPr lang="it-IT" sz="1600"/>
                      </a:br>
                      <a:r>
                        <a:rPr lang="it-IT" sz="1600"/>
                        <a:t>[Angstrom]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/>
                        <a:t>Temperatura Ebollizione @1atm [K]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430615"/>
                  </a:ext>
                </a:extLst>
              </a:tr>
              <a:tr h="294766">
                <a:tc>
                  <a:txBody>
                    <a:bodyPr/>
                    <a:lstStyle/>
                    <a:p>
                      <a:r>
                        <a:rPr lang="it-IT" sz="1600"/>
                        <a:t>He-He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0.020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2.86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5380316"/>
                  </a:ext>
                </a:extLst>
              </a:tr>
              <a:tr h="294766">
                <a:tc>
                  <a:txBody>
                    <a:bodyPr/>
                    <a:lstStyle/>
                    <a:p>
                      <a:r>
                        <a:rPr lang="it-IT" sz="1600"/>
                        <a:t>H</a:t>
                      </a:r>
                      <a:r>
                        <a:rPr lang="it-IT" sz="1600" baseline="-25000"/>
                        <a:t>2</a:t>
                      </a:r>
                      <a:r>
                        <a:rPr lang="it-IT" sz="1600"/>
                        <a:t>-H</a:t>
                      </a:r>
                      <a:r>
                        <a:rPr lang="it-IT" sz="1600" baseline="-250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0.073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3.28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20.4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4545326"/>
                  </a:ext>
                </a:extLst>
              </a:tr>
              <a:tr h="294766">
                <a:tc>
                  <a:txBody>
                    <a:bodyPr/>
                    <a:lstStyle/>
                    <a:p>
                      <a:r>
                        <a:rPr lang="it-IT" sz="1600"/>
                        <a:t>Ne-Ne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0.071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3.12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27.3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0819591"/>
                  </a:ext>
                </a:extLst>
              </a:tr>
              <a:tr h="294766">
                <a:tc>
                  <a:txBody>
                    <a:bodyPr/>
                    <a:lstStyle/>
                    <a:p>
                      <a:r>
                        <a:rPr lang="it-IT" sz="1600"/>
                        <a:t>N</a:t>
                      </a:r>
                      <a:r>
                        <a:rPr lang="it-IT" sz="1600" baseline="-25000"/>
                        <a:t>2</a:t>
                      </a:r>
                      <a:r>
                        <a:rPr lang="it-IT" sz="1600"/>
                        <a:t>-N</a:t>
                      </a:r>
                      <a:r>
                        <a:rPr lang="it-IT" sz="1600" baseline="-250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0.182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4.12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77.4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2922864"/>
                  </a:ext>
                </a:extLst>
              </a:tr>
              <a:tr h="294766">
                <a:tc>
                  <a:txBody>
                    <a:bodyPr/>
                    <a:lstStyle/>
                    <a:p>
                      <a:r>
                        <a:rPr lang="it-IT" sz="1600"/>
                        <a:t>CO-CO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0.219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4.02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81.9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0587523"/>
                  </a:ext>
                </a:extLst>
              </a:tr>
              <a:tr h="294766">
                <a:tc>
                  <a:txBody>
                    <a:bodyPr/>
                    <a:lstStyle/>
                    <a:p>
                      <a:r>
                        <a:rPr lang="it-IT" sz="1600"/>
                        <a:t>Ar-Ar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0.246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3.83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87.4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367022"/>
                  </a:ext>
                </a:extLst>
              </a:tr>
              <a:tr h="294766">
                <a:tc>
                  <a:txBody>
                    <a:bodyPr/>
                    <a:lstStyle/>
                    <a:p>
                      <a:r>
                        <a:rPr lang="it-IT" sz="1600"/>
                        <a:t>CH</a:t>
                      </a:r>
                      <a:r>
                        <a:rPr lang="it-IT" sz="1600" baseline="-25000"/>
                        <a:t>4</a:t>
                      </a:r>
                      <a:r>
                        <a:rPr lang="it-IT" sz="1600"/>
                        <a:t>-CH</a:t>
                      </a:r>
                      <a:r>
                        <a:rPr lang="it-IT" sz="1600" baseline="-250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0.272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4.28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/>
                        <a:t>111.7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849399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BA876D6-58FC-CCA6-2A45-B6D25E6711F6}"/>
                  </a:ext>
                </a:extLst>
              </p:cNvPr>
              <p:cNvSpPr txBox="1"/>
              <p:nvPr/>
            </p:nvSpPr>
            <p:spPr>
              <a:xfrm>
                <a:off x="4633027" y="6258944"/>
                <a:ext cx="2127696" cy="3989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~0.6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𝑘𝑐𝑎𝑙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𝑚𝑜𝑙</m:t>
                        </m:r>
                      </m:den>
                    </m:f>
                  </m:oMath>
                </a14:m>
                <a:r>
                  <a:rPr lang="it-IT"/>
                  <a:t> a 20°C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BA876D6-58FC-CCA6-2A45-B6D25E671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027" y="6258944"/>
                <a:ext cx="2127696" cy="398955"/>
              </a:xfrm>
              <a:prstGeom prst="rect">
                <a:avLst/>
              </a:prstGeom>
              <a:blipFill>
                <a:blip r:embed="rId4"/>
                <a:stretch>
                  <a:fillRect l="-3725" t="-3077" b="-2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3646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F59D7C-78FD-3E48-50FB-16E3258F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Assorbimento fisico su una superficie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8B44A2C-86EC-5078-D967-0B925863D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02" y="1838325"/>
            <a:ext cx="5362575" cy="15906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FCA4906-D1A5-43F5-722B-6CE29C155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023" y="676001"/>
            <a:ext cx="4658375" cy="391532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325CCA7-E10C-0EAF-2409-2E2860CCD0A2}"/>
              </a:ext>
            </a:extLst>
          </p:cNvPr>
          <p:cNvSpPr txBox="1"/>
          <p:nvPr/>
        </p:nvSpPr>
        <p:spPr>
          <a:xfrm>
            <a:off x="531335" y="4702169"/>
            <a:ext cx="1112932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Clr>
                <a:srgbClr val="E30613"/>
              </a:buClr>
              <a:buFont typeface="Wingdings" panose="05000000000000000000" pitchFamily="2" charset="2"/>
              <a:buChar char="§"/>
              <a:defRPr b="1"/>
            </a:lvl1pPr>
          </a:lstStyle>
          <a:p>
            <a:r>
              <a:rPr lang="it-IT" b="0"/>
              <a:t>Non c’è alcun scambio di elettroni o dissociazione</a:t>
            </a:r>
          </a:p>
          <a:p>
            <a:r>
              <a:rPr lang="it-IT" b="0"/>
              <a:t>Una specie gassosa è soggetta a molte forze quando si avvicina a una superficie;</a:t>
            </a:r>
          </a:p>
          <a:p>
            <a:r>
              <a:rPr lang="it-IT" b="0"/>
              <a:t>Si crea una buca di potenziale più profonda [1-5 kcal/mol];</a:t>
            </a:r>
          </a:p>
          <a:p>
            <a:r>
              <a:rPr lang="it-IT" b="0"/>
              <a:t>Dipende dalla specie chimica della superficie e dal grado di saturazione;</a:t>
            </a:r>
          </a:p>
          <a:p>
            <a:r>
              <a:rPr lang="it-IT" b="0"/>
              <a:t>Ad esempio l’Argon gassoso è più stabile su una superficie di grafite, rispetto ad uno strato di argon condensato;</a:t>
            </a:r>
          </a:p>
        </p:txBody>
      </p:sp>
    </p:spTree>
    <p:extLst>
      <p:ext uri="{BB962C8B-B14F-4D97-AF65-F5344CB8AC3E}">
        <p14:creationId xmlns:p14="http://schemas.microsoft.com/office/powerpoint/2010/main" val="32870966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5f3afa-fd47-481b-a473-363835978894">
      <Terms xmlns="http://schemas.microsoft.com/office/infopath/2007/PartnerControls"/>
    </lcf76f155ced4ddcb4097134ff3c332f>
    <TaxCatchAll xmlns="7107c79d-a68b-4ba6-a70e-f3b0dd8d0ac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2A64C42F373004A9708D268C994154F" ma:contentTypeVersion="13" ma:contentTypeDescription="Creare un nuovo documento." ma:contentTypeScope="" ma:versionID="984d7521fcb249b4966431da54f675b1">
  <xsd:schema xmlns:xsd="http://www.w3.org/2001/XMLSchema" xmlns:xs="http://www.w3.org/2001/XMLSchema" xmlns:p="http://schemas.microsoft.com/office/2006/metadata/properties" xmlns:ns2="8f5f3afa-fd47-481b-a473-363835978894" xmlns:ns3="7107c79d-a68b-4ba6-a70e-f3b0dd8d0ac5" targetNamespace="http://schemas.microsoft.com/office/2006/metadata/properties" ma:root="true" ma:fieldsID="9e8903fb56c14b5432831cbb9bc26a92" ns2:_="" ns3:_="">
    <xsd:import namespace="8f5f3afa-fd47-481b-a473-363835978894"/>
    <xsd:import namespace="7107c79d-a68b-4ba6-a70e-f3b0dd8d0a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5f3afa-fd47-481b-a473-3638359788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07c79d-a68b-4ba6-a70e-f3b0dd8d0ac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ddd30cf-9255-421d-8906-899aab4553c4}" ma:internalName="TaxCatchAll" ma:showField="CatchAllData" ma:web="7107c79d-a68b-4ba6-a70e-f3b0dd8d0a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FD4C8F-9CB0-47DD-B34B-1C4CE0C49C6E}">
  <ds:schemaRefs>
    <ds:schemaRef ds:uri="23810e04-a4d8-4687-95b7-fa8937dcfbc2"/>
    <ds:schemaRef ds:uri="c51601a3-872e-4b6e-98b9-6a5e809fbe1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f5f3afa-fd47-481b-a473-363835978894"/>
    <ds:schemaRef ds:uri="7107c79d-a68b-4ba6-a70e-f3b0dd8d0ac5"/>
  </ds:schemaRefs>
</ds:datastoreItem>
</file>

<file path=customXml/itemProps2.xml><?xml version="1.0" encoding="utf-8"?>
<ds:datastoreItem xmlns:ds="http://schemas.openxmlformats.org/officeDocument/2006/customXml" ds:itemID="{ADF25ABD-66A5-47F5-8A16-3334B0C8740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30AEE5-E072-4034-A85B-0C1DFD79CD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5f3afa-fd47-481b-a473-363835978894"/>
    <ds:schemaRef ds:uri="7107c79d-a68b-4ba6-a70e-f3b0dd8d0a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3302</Words>
  <Application>Microsoft Office PowerPoint</Application>
  <PresentationFormat>Widescreen</PresentationFormat>
  <Paragraphs>443</Paragraphs>
  <Slides>36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Tema di Office</vt:lpstr>
      <vt:lpstr>Introduzione al degassaggio</vt:lpstr>
      <vt:lpstr>Sorgenti di carico gassoso</vt:lpstr>
      <vt:lpstr>Gas iniziale</vt:lpstr>
      <vt:lpstr>Efficienza di cattura di una pompa (coefficiente Ho)</vt:lpstr>
      <vt:lpstr>Sorgenti di Degassaggio</vt:lpstr>
      <vt:lpstr>Schematizzazione della superficie di un metallo</vt:lpstr>
      <vt:lpstr>Interazione Gas-Superfice</vt:lpstr>
      <vt:lpstr>Forze di Dispersione (legame di Van der Waals)</vt:lpstr>
      <vt:lpstr>Assorbimento fisico su una superficie</vt:lpstr>
      <vt:lpstr>Assorbimento chimico su una superficie</vt:lpstr>
      <vt:lpstr>Tempo Medio di Permanenza</vt:lpstr>
      <vt:lpstr>Soluzione Analitica Semplificata</vt:lpstr>
      <vt:lpstr>Semplice Modello Matematico per il Degassaggio</vt:lpstr>
      <vt:lpstr>Pompaggio con strato di adsorbato a diverse energie</vt:lpstr>
      <vt:lpstr>Effetto della temperatura sul degassaggio</vt:lpstr>
      <vt:lpstr>Andamento della pressione nel tempo (1/2)</vt:lpstr>
      <vt:lpstr>Andamento della pressione nel tempo (2/2)</vt:lpstr>
      <vt:lpstr>Semplice Modello Matematico per il Degassaggio</vt:lpstr>
      <vt:lpstr>Misure di degassaggio per alcuni materiali</vt:lpstr>
      <vt:lpstr>Evoluzione del degassaggio di H2O in funzione del tempo</vt:lpstr>
      <vt:lpstr>Effetto dell’esposizione all’ambiente sul degassaggio dell’acqua</vt:lpstr>
      <vt:lpstr>Degassaggio dell’idrogeno dai metalli</vt:lpstr>
      <vt:lpstr>Idrogeno nell’acciaio</vt:lpstr>
      <vt:lpstr>Diffusione dell’idrogeno nell’acciaio</vt:lpstr>
      <vt:lpstr>Degassaggio dell’idrogeno nell’acciaio</vt:lpstr>
      <vt:lpstr>Esempio numerico di degassaggio dell’idrogeno</vt:lpstr>
      <vt:lpstr>Valori di degassaggio dell’idrogeno nei vari materiali</vt:lpstr>
      <vt:lpstr>Degassaggio nei materiali plastici</vt:lpstr>
      <vt:lpstr>Confronto del degassaggio specifico per alcuni materiali</vt:lpstr>
      <vt:lpstr>Comportamento di una guarnizione ISO-KF DN 40 in Viton</vt:lpstr>
      <vt:lpstr>Comportamento di una guarnizione ISO-KF DN 40 in Viton</vt:lpstr>
      <vt:lpstr>Permeazione nei materiali</vt:lpstr>
      <vt:lpstr>Esempio Numerico</vt:lpstr>
      <vt:lpstr>Transiente di Flusso</vt:lpstr>
      <vt:lpstr>Comportamento con la Temperatura</vt:lpstr>
      <vt:lpstr>Confronto con altri materiali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Roncolato</dc:creator>
  <cp:lastModifiedBy>Carlo Roncolato</cp:lastModifiedBy>
  <cp:revision>8</cp:revision>
  <dcterms:created xsi:type="dcterms:W3CDTF">2022-08-04T08:01:12Z</dcterms:created>
  <dcterms:modified xsi:type="dcterms:W3CDTF">2024-06-15T11:25:08Z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0x01010002A64C42F373004A9708D268C994154F</vt:lpwstr>
  </property>
</Properties>
</file>