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notesSlides/notesSlide35.xml" ContentType="application/vnd.openxmlformats-officedocument.presentationml.notesSlide+xml"/>
  <Override PartName="/ppt/ink/ink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4" r:id="rId2"/>
    <p:sldMasterId id="2147483686" r:id="rId3"/>
    <p:sldMasterId id="2147483660" r:id="rId4"/>
  </p:sldMasterIdLst>
  <p:notesMasterIdLst>
    <p:notesMasterId r:id="rId54"/>
  </p:notesMasterIdLst>
  <p:handoutMasterIdLst>
    <p:handoutMasterId r:id="rId55"/>
  </p:handoutMasterIdLst>
  <p:sldIdLst>
    <p:sldId id="730" r:id="rId5"/>
    <p:sldId id="731" r:id="rId6"/>
    <p:sldId id="782" r:id="rId7"/>
    <p:sldId id="783" r:id="rId8"/>
    <p:sldId id="784" r:id="rId9"/>
    <p:sldId id="786" r:id="rId10"/>
    <p:sldId id="787" r:id="rId11"/>
    <p:sldId id="789" r:id="rId12"/>
    <p:sldId id="793" r:id="rId13"/>
    <p:sldId id="794" r:id="rId14"/>
    <p:sldId id="790" r:id="rId15"/>
    <p:sldId id="795" r:id="rId16"/>
    <p:sldId id="797" r:id="rId17"/>
    <p:sldId id="798" r:id="rId18"/>
    <p:sldId id="799" r:id="rId19"/>
    <p:sldId id="800" r:id="rId20"/>
    <p:sldId id="805" r:id="rId21"/>
    <p:sldId id="785" r:id="rId22"/>
    <p:sldId id="788" r:id="rId23"/>
    <p:sldId id="791" r:id="rId24"/>
    <p:sldId id="801" r:id="rId25"/>
    <p:sldId id="796" r:id="rId26"/>
    <p:sldId id="803" r:id="rId27"/>
    <p:sldId id="778" r:id="rId28"/>
    <p:sldId id="802" r:id="rId29"/>
    <p:sldId id="804" r:id="rId30"/>
    <p:sldId id="715" r:id="rId31"/>
    <p:sldId id="717" r:id="rId32"/>
    <p:sldId id="745" r:id="rId33"/>
    <p:sldId id="748" r:id="rId34"/>
    <p:sldId id="768" r:id="rId35"/>
    <p:sldId id="770" r:id="rId36"/>
    <p:sldId id="781" r:id="rId37"/>
    <p:sldId id="762" r:id="rId38"/>
    <p:sldId id="754" r:id="rId39"/>
    <p:sldId id="758" r:id="rId40"/>
    <p:sldId id="772" r:id="rId41"/>
    <p:sldId id="773" r:id="rId42"/>
    <p:sldId id="774" r:id="rId43"/>
    <p:sldId id="775" r:id="rId44"/>
    <p:sldId id="776" r:id="rId45"/>
    <p:sldId id="729" r:id="rId46"/>
    <p:sldId id="777" r:id="rId47"/>
    <p:sldId id="743" r:id="rId48"/>
    <p:sldId id="740" r:id="rId49"/>
    <p:sldId id="732" r:id="rId50"/>
    <p:sldId id="716" r:id="rId51"/>
    <p:sldId id="734" r:id="rId52"/>
    <p:sldId id="736" r:id="rId53"/>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32FF"/>
    <a:srgbClr val="FFFF00"/>
    <a:srgbClr val="FFD579"/>
    <a:srgbClr val="FFFD78"/>
    <a:srgbClr val="000000"/>
    <a:srgbClr val="FF85FF"/>
    <a:srgbClr val="25FF13"/>
    <a:srgbClr val="821B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93"/>
    <p:restoredTop sz="86398" autoAdjust="0"/>
  </p:normalViewPr>
  <p:slideViewPr>
    <p:cSldViewPr snapToGrid="0" snapToObjects="1">
      <p:cViewPr varScale="1">
        <p:scale>
          <a:sx n="151" d="100"/>
          <a:sy n="151" d="100"/>
        </p:scale>
        <p:origin x="768" y="176"/>
      </p:cViewPr>
      <p:guideLst>
        <p:guide orient="horz" pos="162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83665D-AC83-CB48-BC0A-B4CD4228519B}" type="datetimeFigureOut">
              <a:rPr lang="it-IT" smtClean="0"/>
              <a:t>10/06/24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22C7EF-A2A0-1245-879B-1EB3B71AD491}" type="slidenum">
              <a:rPr lang="it-IT" smtClean="0"/>
              <a:t>‹N›</a:t>
            </a:fld>
            <a:endParaRPr lang="it-IT"/>
          </a:p>
        </p:txBody>
      </p:sp>
    </p:spTree>
    <p:extLst>
      <p:ext uri="{BB962C8B-B14F-4D97-AF65-F5344CB8AC3E}">
        <p14:creationId xmlns:p14="http://schemas.microsoft.com/office/powerpoint/2010/main" val="193401787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0T09:26:10.075"/>
    </inkml:context>
    <inkml:brush xml:id="br0">
      <inkml:brushProperty name="width" value="0.05" units="cm"/>
      <inkml:brushProperty name="height" value="0.05" units="cm"/>
      <inkml:brushProperty name="color" value="#BB5B18"/>
      <inkml:brushProperty name="inkEffects" value="bronze"/>
      <inkml:brushProperty name="anchorX" value="0"/>
      <inkml:brushProperty name="anchorY" value="0"/>
      <inkml:brushProperty name="scaleFactor" value="0.5"/>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0T09:26:10.075"/>
    </inkml:context>
    <inkml:brush xml:id="br0">
      <inkml:brushProperty name="width" value="0.05" units="cm"/>
      <inkml:brushProperty name="height" value="0.05" units="cm"/>
      <inkml:brushProperty name="color" value="#BB5B18"/>
      <inkml:brushProperty name="inkEffects" value="bronze"/>
      <inkml:brushProperty name="anchorX" value="0"/>
      <inkml:brushProperty name="anchorY" value="0"/>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8084B-478B-394F-8FE0-F741D786CD8E}" type="datetimeFigureOut">
              <a:rPr lang="it-IT" smtClean="0"/>
              <a:t>10/06/24</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FDE0-AEF1-404B-8329-E9D5A5C6DBAD}" type="slidenum">
              <a:rPr lang="it-IT" smtClean="0"/>
              <a:t>‹N›</a:t>
            </a:fld>
            <a:endParaRPr lang="it-IT"/>
          </a:p>
        </p:txBody>
      </p:sp>
    </p:spTree>
    <p:extLst>
      <p:ext uri="{BB962C8B-B14F-4D97-AF65-F5344CB8AC3E}">
        <p14:creationId xmlns:p14="http://schemas.microsoft.com/office/powerpoint/2010/main" val="10806909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a:t>
            </a:fld>
            <a:endParaRPr lang="it-IT"/>
          </a:p>
        </p:txBody>
      </p:sp>
    </p:spTree>
    <p:extLst>
      <p:ext uri="{BB962C8B-B14F-4D97-AF65-F5344CB8AC3E}">
        <p14:creationId xmlns:p14="http://schemas.microsoft.com/office/powerpoint/2010/main" val="114262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10</a:t>
            </a:fld>
            <a:endParaRPr lang="it-IT"/>
          </a:p>
        </p:txBody>
      </p:sp>
    </p:spTree>
    <p:extLst>
      <p:ext uri="{BB962C8B-B14F-4D97-AF65-F5344CB8AC3E}">
        <p14:creationId xmlns:p14="http://schemas.microsoft.com/office/powerpoint/2010/main" val="38927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11</a:t>
            </a:fld>
            <a:endParaRPr lang="it-IT"/>
          </a:p>
        </p:txBody>
      </p:sp>
    </p:spTree>
    <p:extLst>
      <p:ext uri="{BB962C8B-B14F-4D97-AF65-F5344CB8AC3E}">
        <p14:creationId xmlns:p14="http://schemas.microsoft.com/office/powerpoint/2010/main" val="54912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12</a:t>
            </a:fld>
            <a:endParaRPr lang="it-IT"/>
          </a:p>
        </p:txBody>
      </p:sp>
    </p:spTree>
    <p:extLst>
      <p:ext uri="{BB962C8B-B14F-4D97-AF65-F5344CB8AC3E}">
        <p14:creationId xmlns:p14="http://schemas.microsoft.com/office/powerpoint/2010/main" val="1666448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13</a:t>
            </a:fld>
            <a:endParaRPr lang="it-IT"/>
          </a:p>
        </p:txBody>
      </p:sp>
    </p:spTree>
    <p:extLst>
      <p:ext uri="{BB962C8B-B14F-4D97-AF65-F5344CB8AC3E}">
        <p14:creationId xmlns:p14="http://schemas.microsoft.com/office/powerpoint/2010/main" val="3401600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14</a:t>
            </a:fld>
            <a:endParaRPr lang="it-IT"/>
          </a:p>
        </p:txBody>
      </p:sp>
    </p:spTree>
    <p:extLst>
      <p:ext uri="{BB962C8B-B14F-4D97-AF65-F5344CB8AC3E}">
        <p14:creationId xmlns:p14="http://schemas.microsoft.com/office/powerpoint/2010/main" val="100779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15</a:t>
            </a:fld>
            <a:endParaRPr lang="it-IT"/>
          </a:p>
        </p:txBody>
      </p:sp>
    </p:spTree>
    <p:extLst>
      <p:ext uri="{BB962C8B-B14F-4D97-AF65-F5344CB8AC3E}">
        <p14:creationId xmlns:p14="http://schemas.microsoft.com/office/powerpoint/2010/main" val="1372467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16</a:t>
            </a:fld>
            <a:endParaRPr lang="it-IT"/>
          </a:p>
        </p:txBody>
      </p:sp>
    </p:spTree>
    <p:extLst>
      <p:ext uri="{BB962C8B-B14F-4D97-AF65-F5344CB8AC3E}">
        <p14:creationId xmlns:p14="http://schemas.microsoft.com/office/powerpoint/2010/main" val="3058324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17</a:t>
            </a:fld>
            <a:endParaRPr lang="it-IT"/>
          </a:p>
        </p:txBody>
      </p:sp>
    </p:spTree>
    <p:extLst>
      <p:ext uri="{BB962C8B-B14F-4D97-AF65-F5344CB8AC3E}">
        <p14:creationId xmlns:p14="http://schemas.microsoft.com/office/powerpoint/2010/main" val="3277137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18</a:t>
            </a:fld>
            <a:endParaRPr lang="it-IT"/>
          </a:p>
        </p:txBody>
      </p:sp>
    </p:spTree>
    <p:extLst>
      <p:ext uri="{BB962C8B-B14F-4D97-AF65-F5344CB8AC3E}">
        <p14:creationId xmlns:p14="http://schemas.microsoft.com/office/powerpoint/2010/main" val="128722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19</a:t>
            </a:fld>
            <a:endParaRPr lang="it-IT"/>
          </a:p>
        </p:txBody>
      </p:sp>
    </p:spTree>
    <p:extLst>
      <p:ext uri="{BB962C8B-B14F-4D97-AF65-F5344CB8AC3E}">
        <p14:creationId xmlns:p14="http://schemas.microsoft.com/office/powerpoint/2010/main" val="407145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a:t>
            </a:fld>
            <a:endParaRPr lang="it-IT"/>
          </a:p>
        </p:txBody>
      </p:sp>
    </p:spTree>
    <p:extLst>
      <p:ext uri="{BB962C8B-B14F-4D97-AF65-F5344CB8AC3E}">
        <p14:creationId xmlns:p14="http://schemas.microsoft.com/office/powerpoint/2010/main" val="399306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20</a:t>
            </a:fld>
            <a:endParaRPr lang="it-IT"/>
          </a:p>
        </p:txBody>
      </p:sp>
    </p:spTree>
    <p:extLst>
      <p:ext uri="{BB962C8B-B14F-4D97-AF65-F5344CB8AC3E}">
        <p14:creationId xmlns:p14="http://schemas.microsoft.com/office/powerpoint/2010/main" val="2344194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21</a:t>
            </a:fld>
            <a:endParaRPr lang="it-IT"/>
          </a:p>
        </p:txBody>
      </p:sp>
    </p:spTree>
    <p:extLst>
      <p:ext uri="{BB962C8B-B14F-4D97-AF65-F5344CB8AC3E}">
        <p14:creationId xmlns:p14="http://schemas.microsoft.com/office/powerpoint/2010/main" val="40229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22</a:t>
            </a:fld>
            <a:endParaRPr lang="it-IT"/>
          </a:p>
        </p:txBody>
      </p:sp>
    </p:spTree>
    <p:extLst>
      <p:ext uri="{BB962C8B-B14F-4D97-AF65-F5344CB8AC3E}">
        <p14:creationId xmlns:p14="http://schemas.microsoft.com/office/powerpoint/2010/main" val="4069228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23</a:t>
            </a:fld>
            <a:endParaRPr lang="it-IT"/>
          </a:p>
        </p:txBody>
      </p:sp>
    </p:spTree>
    <p:extLst>
      <p:ext uri="{BB962C8B-B14F-4D97-AF65-F5344CB8AC3E}">
        <p14:creationId xmlns:p14="http://schemas.microsoft.com/office/powerpoint/2010/main" val="2667171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24</a:t>
            </a:fld>
            <a:endParaRPr lang="it-IT"/>
          </a:p>
        </p:txBody>
      </p:sp>
    </p:spTree>
    <p:extLst>
      <p:ext uri="{BB962C8B-B14F-4D97-AF65-F5344CB8AC3E}">
        <p14:creationId xmlns:p14="http://schemas.microsoft.com/office/powerpoint/2010/main" val="3885620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25</a:t>
            </a:fld>
            <a:endParaRPr lang="it-IT"/>
          </a:p>
        </p:txBody>
      </p:sp>
    </p:spTree>
    <p:extLst>
      <p:ext uri="{BB962C8B-B14F-4D97-AF65-F5344CB8AC3E}">
        <p14:creationId xmlns:p14="http://schemas.microsoft.com/office/powerpoint/2010/main" val="41223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26</a:t>
            </a:fld>
            <a:endParaRPr lang="it-IT"/>
          </a:p>
        </p:txBody>
      </p:sp>
    </p:spTree>
    <p:extLst>
      <p:ext uri="{BB962C8B-B14F-4D97-AF65-F5344CB8AC3E}">
        <p14:creationId xmlns:p14="http://schemas.microsoft.com/office/powerpoint/2010/main" val="1958058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effectLst/>
                <a:latin typeface="Helvetica" pitchFamily="2" charset="0"/>
              </a:rPr>
              <a:t>TetraFluoromethane</a:t>
            </a:r>
            <a:r>
              <a:rPr lang="it-IT" dirty="0">
                <a:effectLst/>
                <a:latin typeface="Helvetica" pitchFamily="2" charset="0"/>
              </a:rPr>
              <a:t> CF4</a:t>
            </a:r>
          </a:p>
          <a:p>
            <a:r>
              <a:rPr lang="it-IT" dirty="0" err="1">
                <a:effectLst/>
                <a:latin typeface="Helvetica" pitchFamily="2" charset="0"/>
              </a:rPr>
              <a:t>It</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composed</a:t>
            </a:r>
            <a:r>
              <a:rPr lang="it-IT" dirty="0">
                <a:effectLst/>
                <a:latin typeface="Helvetica" pitchFamily="2" charset="0"/>
              </a:rPr>
              <a:t> of 2elements: a </a:t>
            </a:r>
            <a:r>
              <a:rPr lang="it-IT" dirty="0" err="1">
                <a:effectLst/>
                <a:latin typeface="Helvetica" pitchFamily="2" charset="0"/>
              </a:rPr>
              <a:t>drift</a:t>
            </a:r>
            <a:r>
              <a:rPr lang="it-IT" dirty="0">
                <a:effectLst/>
                <a:latin typeface="Helvetica" pitchFamily="2" charset="0"/>
              </a:rPr>
              <a:t>/</a:t>
            </a:r>
            <a:r>
              <a:rPr lang="it-IT" dirty="0" err="1">
                <a:effectLst/>
                <a:latin typeface="Helvetica" pitchFamily="2" charset="0"/>
              </a:rPr>
              <a:t>cathode</a:t>
            </a:r>
            <a:r>
              <a:rPr lang="it-IT" dirty="0">
                <a:effectLst/>
                <a:latin typeface="Helvetica" pitchFamily="2" charset="0"/>
              </a:rPr>
              <a:t> standard PCB and the </a:t>
            </a:r>
            <a:r>
              <a:rPr lang="el-GR" dirty="0">
                <a:effectLst/>
                <a:latin typeface="Helvetica" pitchFamily="2" charset="0"/>
              </a:rPr>
              <a:t>μ-</a:t>
            </a:r>
            <a:r>
              <a:rPr lang="it-IT" dirty="0">
                <a:effectLst/>
                <a:latin typeface="Helvetica" pitchFamily="2" charset="0"/>
              </a:rPr>
              <a:t>RWELL_PCB. The  </a:t>
            </a:r>
            <a:r>
              <a:rPr lang="it-IT" dirty="0" err="1">
                <a:effectLst/>
                <a:latin typeface="Helvetica" pitchFamily="2" charset="0"/>
              </a:rPr>
              <a:t>space</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a:t>
            </a:r>
            <a:r>
              <a:rPr lang="it-IT" dirty="0" err="1">
                <a:effectLst/>
                <a:latin typeface="Helvetica" pitchFamily="2" charset="0"/>
              </a:rPr>
              <a:t>two</a:t>
            </a:r>
            <a:r>
              <a:rPr lang="it-IT" dirty="0">
                <a:effectLst/>
                <a:latin typeface="Helvetica" pitchFamily="2" charset="0"/>
              </a:rPr>
              <a:t> </a:t>
            </a:r>
            <a:r>
              <a:rPr lang="it-IT" dirty="0" err="1">
                <a:effectLst/>
                <a:latin typeface="Helvetica" pitchFamily="2" charset="0"/>
              </a:rPr>
              <a:t>elements</a:t>
            </a:r>
            <a:r>
              <a:rPr lang="it-IT" dirty="0">
                <a:effectLst/>
                <a:latin typeface="Helvetica" pitchFamily="2" charset="0"/>
              </a:rPr>
              <a:t>  </a:t>
            </a:r>
            <a:r>
              <a:rPr lang="it-IT" dirty="0" err="1">
                <a:effectLst/>
                <a:latin typeface="Helvetica" pitchFamily="2" charset="0"/>
              </a:rPr>
              <a:t>defines</a:t>
            </a:r>
            <a:r>
              <a:rPr lang="it-IT" dirty="0">
                <a:effectLst/>
                <a:latin typeface="Helvetica" pitchFamily="2" charset="0"/>
              </a:rPr>
              <a:t> the </a:t>
            </a:r>
            <a:r>
              <a:rPr lang="it-IT" dirty="0" err="1">
                <a:effectLst/>
                <a:latin typeface="Helvetica" pitchFamily="2" charset="0"/>
              </a:rPr>
              <a:t>thickness</a:t>
            </a:r>
            <a:r>
              <a:rPr lang="it-IT" dirty="0">
                <a:effectLst/>
                <a:latin typeface="Helvetica" pitchFamily="2" charset="0"/>
              </a:rPr>
              <a:t> of the gas gap </a:t>
            </a:r>
            <a:r>
              <a:rPr lang="it-IT" dirty="0" err="1">
                <a:effectLst/>
                <a:latin typeface="Helvetica" pitchFamily="2" charset="0"/>
              </a:rPr>
              <a:t>where</a:t>
            </a:r>
            <a:r>
              <a:rPr lang="it-IT" dirty="0">
                <a:effectLst/>
                <a:latin typeface="Helvetica" pitchFamily="2" charset="0"/>
              </a:rPr>
              <a:t>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occurs</a:t>
            </a:r>
            <a:r>
              <a:rPr lang="it-IT" dirty="0">
                <a:effectLst/>
                <a:latin typeface="Helvetica" pitchFamily="2" charset="0"/>
              </a:rPr>
              <a:t> (3/6 mm); the </a:t>
            </a:r>
            <a:r>
              <a:rPr lang="it-IT" dirty="0" err="1">
                <a:effectLst/>
                <a:latin typeface="Helvetica" pitchFamily="2" charset="0"/>
              </a:rPr>
              <a:t>cathode</a:t>
            </a:r>
            <a:r>
              <a:rPr lang="it-IT" dirty="0">
                <a:effectLst/>
                <a:latin typeface="Helvetica" pitchFamily="2" charset="0"/>
              </a:rPr>
              <a:t> </a:t>
            </a:r>
            <a:r>
              <a:rPr lang="it-IT" dirty="0" err="1">
                <a:effectLst/>
                <a:latin typeface="Helvetica" pitchFamily="2" charset="0"/>
              </a:rPr>
              <a:t>establishes</a:t>
            </a:r>
            <a:r>
              <a:rPr lang="it-IT" dirty="0">
                <a:effectLst/>
                <a:latin typeface="Helvetica" pitchFamily="2" charset="0"/>
              </a:rPr>
              <a:t> the electron field to make  the free </a:t>
            </a:r>
            <a:r>
              <a:rPr lang="it-IT" dirty="0" err="1">
                <a:effectLst/>
                <a:latin typeface="Helvetica" pitchFamily="2" charset="0"/>
              </a:rPr>
              <a:t>electrons</a:t>
            </a:r>
            <a:r>
              <a:rPr lang="it-IT" dirty="0">
                <a:effectLst/>
                <a:latin typeface="Helvetica" pitchFamily="2" charset="0"/>
              </a:rPr>
              <a:t> </a:t>
            </a:r>
            <a:r>
              <a:rPr lang="it-IT" dirty="0" err="1">
                <a:effectLst/>
                <a:latin typeface="Helvetica" pitchFamily="2" charset="0"/>
              </a:rPr>
              <a:t>drift</a:t>
            </a:r>
            <a:r>
              <a:rPr lang="it-IT" dirty="0">
                <a:effectLst/>
                <a:latin typeface="Helvetica" pitchFamily="2" charset="0"/>
              </a:rPr>
              <a:t> </a:t>
            </a:r>
            <a:r>
              <a:rPr lang="it-IT" dirty="0" err="1">
                <a:effectLst/>
                <a:latin typeface="Helvetica" pitchFamily="2" charset="0"/>
              </a:rPr>
              <a:t>towards</a:t>
            </a:r>
            <a:r>
              <a:rPr lang="it-IT" dirty="0">
                <a:effectLst/>
                <a:latin typeface="Helvetica" pitchFamily="2" charset="0"/>
              </a:rPr>
              <a:t>  the </a:t>
            </a:r>
            <a:r>
              <a:rPr lang="el-GR" dirty="0">
                <a:effectLst/>
                <a:latin typeface="Helvetica" pitchFamily="2" charset="0"/>
              </a:rPr>
              <a:t>μ-</a:t>
            </a:r>
            <a:r>
              <a:rPr lang="it-IT" dirty="0">
                <a:effectLst/>
                <a:latin typeface="Helvetica" pitchFamily="2" charset="0"/>
              </a:rPr>
              <a:t>RWELL_PCB, the core of the detector. </a:t>
            </a:r>
          </a:p>
          <a:p>
            <a:r>
              <a:rPr lang="it-IT" dirty="0">
                <a:effectLst/>
                <a:latin typeface="Helvetica" pitchFamily="2" charset="0"/>
              </a:rPr>
              <a:t>The  micro-RWELL_PCB, </a:t>
            </a:r>
            <a:r>
              <a:rPr lang="it-IT" dirty="0" err="1">
                <a:effectLst/>
                <a:latin typeface="Helvetica" pitchFamily="2" charset="0"/>
              </a:rPr>
              <a:t>realized</a:t>
            </a:r>
            <a:r>
              <a:rPr lang="it-IT" dirty="0">
                <a:effectLst/>
                <a:latin typeface="Helvetica" pitchFamily="2" charset="0"/>
              </a:rPr>
              <a:t> by </a:t>
            </a:r>
            <a:r>
              <a:rPr lang="it-IT" dirty="0" err="1">
                <a:effectLst/>
                <a:latin typeface="Helvetica" pitchFamily="2" charset="0"/>
              </a:rPr>
              <a:t>means</a:t>
            </a:r>
            <a:r>
              <a:rPr lang="it-IT" dirty="0">
                <a:effectLst/>
                <a:latin typeface="Helvetica" pitchFamily="2" charset="0"/>
              </a:rPr>
              <a:t> of standard photo-</a:t>
            </a:r>
            <a:r>
              <a:rPr lang="it-IT" dirty="0" err="1">
                <a:effectLst/>
                <a:latin typeface="Helvetica" pitchFamily="2" charset="0"/>
              </a:rPr>
              <a:t>lithography</a:t>
            </a:r>
            <a:r>
              <a:rPr lang="it-IT" dirty="0">
                <a:effectLst/>
                <a:latin typeface="Helvetica" pitchFamily="2" charset="0"/>
              </a:rPr>
              <a:t> </a:t>
            </a:r>
            <a:r>
              <a:rPr lang="it-IT" dirty="0" err="1">
                <a:effectLst/>
                <a:latin typeface="Helvetica" pitchFamily="2" charset="0"/>
              </a:rPr>
              <a:t>technology</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composed</a:t>
            </a:r>
            <a:r>
              <a:rPr lang="it-IT" dirty="0">
                <a:effectLst/>
                <a:latin typeface="Helvetica" pitchFamily="2" charset="0"/>
              </a:rPr>
              <a:t> of </a:t>
            </a:r>
            <a:r>
              <a:rPr lang="it-IT" dirty="0" err="1">
                <a:effectLst/>
                <a:latin typeface="Helvetica" pitchFamily="2" charset="0"/>
              </a:rPr>
              <a:t>three</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a:t>
            </a:r>
            <a:r>
              <a:rPr lang="it-IT" dirty="0" err="1">
                <a:effectLst/>
                <a:latin typeface="Helvetica" pitchFamily="2" charset="0"/>
              </a:rPr>
              <a:t>elements</a:t>
            </a:r>
            <a:r>
              <a:rPr lang="it-IT" dirty="0">
                <a:effectLst/>
                <a:latin typeface="Helvetica" pitchFamily="2" charset="0"/>
              </a:rPr>
              <a:t>: a </a:t>
            </a:r>
            <a:r>
              <a:rPr lang="it-IT" dirty="0" err="1">
                <a:effectLst/>
                <a:latin typeface="Helvetica" pitchFamily="2" charset="0"/>
              </a:rPr>
              <a:t>well</a:t>
            </a:r>
            <a:r>
              <a:rPr lang="it-IT" dirty="0">
                <a:effectLst/>
                <a:latin typeface="Helvetica" pitchFamily="2" charset="0"/>
              </a:rPr>
              <a:t> </a:t>
            </a:r>
            <a:r>
              <a:rPr lang="it-IT" dirty="0" err="1">
                <a:effectLst/>
                <a:latin typeface="Helvetica" pitchFamily="2" charset="0"/>
              </a:rPr>
              <a:t>matrix</a:t>
            </a:r>
            <a:r>
              <a:rPr lang="it-IT" dirty="0">
                <a:effectLst/>
                <a:latin typeface="Helvetica" pitchFamily="2" charset="0"/>
              </a:rPr>
              <a:t> </a:t>
            </a:r>
            <a:r>
              <a:rPr lang="it-IT" dirty="0" err="1">
                <a:effectLst/>
                <a:latin typeface="Helvetica" pitchFamily="2" charset="0"/>
              </a:rPr>
              <a:t>patterned</a:t>
            </a:r>
            <a:r>
              <a:rPr lang="it-IT" dirty="0">
                <a:effectLst/>
                <a:latin typeface="Helvetica" pitchFamily="2" charset="0"/>
              </a:rPr>
              <a:t> </a:t>
            </a:r>
            <a:r>
              <a:rPr lang="it-IT" dirty="0" err="1">
                <a:effectLst/>
                <a:latin typeface="Helvetica" pitchFamily="2" charset="0"/>
              </a:rPr>
              <a:t>kapton</a:t>
            </a:r>
            <a:r>
              <a:rPr lang="it-IT" dirty="0">
                <a:effectLst/>
                <a:latin typeface="Helvetica" pitchFamily="2" charset="0"/>
              </a:rPr>
              <a:t> (</a:t>
            </a:r>
            <a:r>
              <a:rPr lang="it-IT" dirty="0" err="1">
                <a:effectLst/>
                <a:latin typeface="Helvetica" pitchFamily="2" charset="0"/>
              </a:rPr>
              <a:t>Apical</a:t>
            </a:r>
            <a:r>
              <a:rPr lang="it-IT" dirty="0">
                <a:effectLst/>
                <a:latin typeface="Helvetica" pitchFamily="2" charset="0"/>
              </a:rPr>
              <a:t>®) </a:t>
            </a:r>
            <a:r>
              <a:rPr lang="it-IT" dirty="0" err="1">
                <a:effectLst/>
                <a:latin typeface="Helvetica" pitchFamily="2" charset="0"/>
              </a:rPr>
              <a:t>foil</a:t>
            </a:r>
            <a:r>
              <a:rPr lang="it-IT" dirty="0">
                <a:solidFill>
                  <a:srgbClr val="0000FF"/>
                </a:solidFill>
                <a:effectLst/>
                <a:latin typeface="Helvetica" pitchFamily="2" charset="0"/>
              </a:rPr>
              <a:t> </a:t>
            </a:r>
            <a:r>
              <a:rPr lang="it-IT" dirty="0" err="1">
                <a:effectLst/>
                <a:latin typeface="Helvetica" pitchFamily="2" charset="0"/>
              </a:rPr>
              <a:t>acting</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amplification</a:t>
            </a:r>
            <a:r>
              <a:rPr lang="it-IT" dirty="0">
                <a:effectLst/>
                <a:latin typeface="Helvetica" pitchFamily="2" charset="0"/>
              </a:rPr>
              <a:t> </a:t>
            </a:r>
            <a:r>
              <a:rPr lang="it-IT" dirty="0" err="1">
                <a:effectLst/>
                <a:latin typeface="Helvetica" pitchFamily="2" charset="0"/>
              </a:rPr>
              <a:t>element</a:t>
            </a:r>
            <a:r>
              <a:rPr lang="it-IT" dirty="0">
                <a:effectLst/>
                <a:latin typeface="Helvetica" pitchFamily="2" charset="0"/>
              </a:rPr>
              <a:t> of the detector; a</a:t>
            </a:r>
          </a:p>
          <a:p>
            <a:r>
              <a:rPr lang="it-IT" dirty="0">
                <a:effectLst/>
                <a:latin typeface="Helvetica" pitchFamily="2" charset="0"/>
              </a:rPr>
              <a:t>resistive </a:t>
            </a:r>
            <a:r>
              <a:rPr lang="it-IT" dirty="0" err="1">
                <a:effectLst/>
                <a:latin typeface="Helvetica" pitchFamily="2" charset="0"/>
              </a:rPr>
              <a:t>layer</a:t>
            </a:r>
            <a:r>
              <a:rPr lang="it-IT" dirty="0">
                <a:effectLst/>
                <a:latin typeface="Helvetica" pitchFamily="2" charset="0"/>
              </a:rPr>
              <a:t> (  = 10-100Mohm/cm2. ) </a:t>
            </a:r>
            <a:r>
              <a:rPr lang="it-IT" dirty="0" err="1">
                <a:effectLst/>
                <a:latin typeface="Helvetica" pitchFamily="2" charset="0"/>
              </a:rPr>
              <a:t>realized</a:t>
            </a:r>
            <a:r>
              <a:rPr lang="it-IT" dirty="0">
                <a:effectLst/>
                <a:latin typeface="Helvetica" pitchFamily="2" charset="0"/>
              </a:rPr>
              <a:t> with a Diamond-Like-Carbon (DLC) film </a:t>
            </a:r>
            <a:r>
              <a:rPr lang="it-IT" dirty="0" err="1">
                <a:effectLst/>
                <a:latin typeface="Helvetica" pitchFamily="2" charset="0"/>
              </a:rPr>
              <a:t>sputtered</a:t>
            </a:r>
            <a:r>
              <a:rPr lang="it-IT" dirty="0">
                <a:effectLst/>
                <a:latin typeface="Helvetica" pitchFamily="2" charset="0"/>
              </a:rPr>
              <a:t> on the bottom side of the </a:t>
            </a:r>
            <a:r>
              <a:rPr lang="it-IT" dirty="0" err="1">
                <a:effectLst/>
                <a:latin typeface="Helvetica" pitchFamily="2" charset="0"/>
              </a:rPr>
              <a:t>kapton</a:t>
            </a:r>
            <a:r>
              <a:rPr lang="it-IT" dirty="0">
                <a:effectLst/>
                <a:latin typeface="Helvetica" pitchFamily="2" charset="0"/>
              </a:rPr>
              <a:t> </a:t>
            </a:r>
            <a:r>
              <a:rPr lang="it-IT" dirty="0" err="1">
                <a:effectLst/>
                <a:latin typeface="Helvetica" pitchFamily="2" charset="0"/>
              </a:rPr>
              <a:t>foil</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discharge</a:t>
            </a:r>
            <a:r>
              <a:rPr lang="it-IT" dirty="0">
                <a:effectLst/>
                <a:latin typeface="Helvetica" pitchFamily="2" charset="0"/>
              </a:rPr>
              <a:t> </a:t>
            </a:r>
            <a:r>
              <a:rPr lang="it-IT" dirty="0" err="1">
                <a:effectLst/>
                <a:latin typeface="Helvetica" pitchFamily="2" charset="0"/>
              </a:rPr>
              <a:t>limitation</a:t>
            </a:r>
            <a:r>
              <a:rPr lang="it-IT" dirty="0">
                <a:effectLst/>
                <a:latin typeface="Helvetica" pitchFamily="2" charset="0"/>
              </a:rPr>
              <a:t> stage; a standard PCB, </a:t>
            </a:r>
            <a:r>
              <a:rPr lang="it-IT" dirty="0" err="1">
                <a:effectLst/>
                <a:latin typeface="Helvetica" pitchFamily="2" charset="0"/>
              </a:rPr>
              <a:t>segmented</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strip, pixel or </a:t>
            </a:r>
            <a:r>
              <a:rPr lang="it-IT" dirty="0" err="1">
                <a:effectLst/>
                <a:latin typeface="Helvetica" pitchFamily="2" charset="0"/>
              </a:rPr>
              <a:t>pad</a:t>
            </a:r>
            <a:r>
              <a:rPr lang="it-IT" dirty="0">
                <a:effectLst/>
                <a:latin typeface="Helvetica" pitchFamily="2" charset="0"/>
              </a:rPr>
              <a:t> </a:t>
            </a:r>
            <a:r>
              <a:rPr lang="it-IT" dirty="0" err="1">
                <a:effectLst/>
                <a:latin typeface="Helvetica" pitchFamily="2" charset="0"/>
              </a:rPr>
              <a:t>electrodes</a:t>
            </a:r>
            <a:r>
              <a:rPr lang="it-IT" dirty="0">
                <a:effectLst/>
                <a:latin typeface="Helvetica" pitchFamily="2" charset="0"/>
              </a:rPr>
              <a:t>, for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purposes</a:t>
            </a:r>
            <a:endParaRPr lang="en-US" noProof="0"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27</a:t>
            </a:fld>
            <a:endParaRPr lang="it-IT"/>
          </a:p>
        </p:txBody>
      </p:sp>
    </p:spTree>
    <p:extLst>
      <p:ext uri="{BB962C8B-B14F-4D97-AF65-F5344CB8AC3E}">
        <p14:creationId xmlns:p14="http://schemas.microsoft.com/office/powerpoint/2010/main" val="3485278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28</a:t>
            </a:fld>
            <a:endParaRPr lang="it-IT"/>
          </a:p>
        </p:txBody>
      </p:sp>
    </p:spTree>
    <p:extLst>
      <p:ext uri="{BB962C8B-B14F-4D97-AF65-F5344CB8AC3E}">
        <p14:creationId xmlns:p14="http://schemas.microsoft.com/office/powerpoint/2010/main" val="841575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29</a:t>
            </a:fld>
            <a:endParaRPr lang="it-IT"/>
          </a:p>
        </p:txBody>
      </p:sp>
    </p:spTree>
    <p:extLst>
      <p:ext uri="{BB962C8B-B14F-4D97-AF65-F5344CB8AC3E}">
        <p14:creationId xmlns:p14="http://schemas.microsoft.com/office/powerpoint/2010/main" val="365356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a:t>
            </a:fld>
            <a:endParaRPr lang="it-IT"/>
          </a:p>
        </p:txBody>
      </p:sp>
    </p:spTree>
    <p:extLst>
      <p:ext uri="{BB962C8B-B14F-4D97-AF65-F5344CB8AC3E}">
        <p14:creationId xmlns:p14="http://schemas.microsoft.com/office/powerpoint/2010/main" val="66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30</a:t>
            </a:fld>
            <a:endParaRPr lang="it-IT"/>
          </a:p>
        </p:txBody>
      </p:sp>
    </p:spTree>
    <p:extLst>
      <p:ext uri="{BB962C8B-B14F-4D97-AF65-F5344CB8AC3E}">
        <p14:creationId xmlns:p14="http://schemas.microsoft.com/office/powerpoint/2010/main" val="3680390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31</a:t>
            </a:fld>
            <a:endParaRPr lang="it-IT"/>
          </a:p>
        </p:txBody>
      </p:sp>
    </p:spTree>
    <p:extLst>
      <p:ext uri="{BB962C8B-B14F-4D97-AF65-F5344CB8AC3E}">
        <p14:creationId xmlns:p14="http://schemas.microsoft.com/office/powerpoint/2010/main" val="40207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32</a:t>
            </a:fld>
            <a:endParaRPr lang="it-IT"/>
          </a:p>
        </p:txBody>
      </p:sp>
    </p:spTree>
    <p:extLst>
      <p:ext uri="{BB962C8B-B14F-4D97-AF65-F5344CB8AC3E}">
        <p14:creationId xmlns:p14="http://schemas.microsoft.com/office/powerpoint/2010/main" val="3447786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33</a:t>
            </a:fld>
            <a:endParaRPr lang="it-IT"/>
          </a:p>
        </p:txBody>
      </p:sp>
    </p:spTree>
    <p:extLst>
      <p:ext uri="{BB962C8B-B14F-4D97-AF65-F5344CB8AC3E}">
        <p14:creationId xmlns:p14="http://schemas.microsoft.com/office/powerpoint/2010/main" val="1798723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effectLst/>
                <a:latin typeface="Helvetica" pitchFamily="2" charset="0"/>
              </a:rPr>
              <a:t>The basic concept of capacitive-sharing readout structures is  composed of a vertical stack of Transfer layers; each layer consists of 5 </a:t>
            </a:r>
            <a:r>
              <a:rPr lang="en-US" noProof="0" err="1">
                <a:effectLst/>
                <a:latin typeface="Helvetica" pitchFamily="2" charset="0"/>
              </a:rPr>
              <a:t>μm</a:t>
            </a:r>
            <a:r>
              <a:rPr lang="en-US" noProof="0">
                <a:effectLst/>
                <a:latin typeface="Helvetica" pitchFamily="2" charset="0"/>
              </a:rPr>
              <a:t> copper (Cu) pads deposited on 50 </a:t>
            </a:r>
            <a:r>
              <a:rPr lang="en-US" noProof="0" err="1">
                <a:effectLst/>
                <a:latin typeface="Helvetica" pitchFamily="2" charset="0"/>
              </a:rPr>
              <a:t>μm</a:t>
            </a:r>
            <a:r>
              <a:rPr lang="en-US" noProof="0">
                <a:effectLst/>
                <a:latin typeface="Helvetica" pitchFamily="2" charset="0"/>
              </a:rPr>
              <a:t> polyimide (Kapton) foils, in this </a:t>
            </a:r>
            <a:r>
              <a:rPr lang="en-US" noProof="0" err="1">
                <a:effectLst/>
                <a:latin typeface="Helvetica" pitchFamily="2" charset="0"/>
              </a:rPr>
              <a:t>prototipe</a:t>
            </a:r>
            <a:r>
              <a:rPr lang="en-US" noProof="0">
                <a:effectLst/>
                <a:latin typeface="Helvetica" pitchFamily="2" charset="0"/>
              </a:rPr>
              <a:t> the  pad sizes are: f 200 </a:t>
            </a:r>
            <a:r>
              <a:rPr lang="en-US" noProof="0" err="1">
                <a:effectLst/>
                <a:latin typeface="Helvetica" pitchFamily="2" charset="0"/>
              </a:rPr>
              <a:t>μm</a:t>
            </a:r>
            <a:r>
              <a:rPr lang="en-US" noProof="0">
                <a:effectLst/>
                <a:latin typeface="Helvetica" pitchFamily="2" charset="0"/>
              </a:rPr>
              <a:t> x¡200 </a:t>
            </a:r>
            <a:r>
              <a:rPr lang="en-US" noProof="0" err="1">
                <a:effectLst/>
                <a:latin typeface="Helvetica" pitchFamily="2" charset="0"/>
              </a:rPr>
              <a:t>μm</a:t>
            </a:r>
            <a:r>
              <a:rPr lang="en-US" noProof="0">
                <a:effectLst/>
                <a:latin typeface="Helvetica" pitchFamily="2" charset="0"/>
              </a:rPr>
              <a:t>, 400 </a:t>
            </a:r>
            <a:r>
              <a:rPr lang="en-US" noProof="0" err="1">
                <a:effectLst/>
                <a:latin typeface="Helvetica" pitchFamily="2" charset="0"/>
              </a:rPr>
              <a:t>μm</a:t>
            </a:r>
            <a:r>
              <a:rPr lang="en-US" noProof="0">
                <a:effectLst/>
                <a:latin typeface="Helvetica" pitchFamily="2" charset="0"/>
              </a:rPr>
              <a:t> x¡400 </a:t>
            </a:r>
            <a:r>
              <a:rPr lang="en-US" noProof="0" err="1">
                <a:effectLst/>
                <a:latin typeface="Helvetica" pitchFamily="2" charset="0"/>
              </a:rPr>
              <a:t>μm</a:t>
            </a:r>
            <a:r>
              <a:rPr lang="en-US" noProof="0">
                <a:effectLst/>
                <a:latin typeface="Helvetica" pitchFamily="2" charset="0"/>
              </a:rPr>
              <a:t>, 800 </a:t>
            </a:r>
            <a:r>
              <a:rPr lang="en-US" noProof="0" err="1">
                <a:effectLst/>
                <a:latin typeface="Helvetica" pitchFamily="2" charset="0"/>
              </a:rPr>
              <a:t>μm</a:t>
            </a:r>
            <a:r>
              <a:rPr lang="en-US" noProof="0">
                <a:effectLst/>
                <a:latin typeface="Helvetica" pitchFamily="2" charset="0"/>
              </a:rPr>
              <a:t> x 800 </a:t>
            </a:r>
            <a:r>
              <a:rPr lang="en-US" noProof="0" err="1">
                <a:effectLst/>
                <a:latin typeface="Helvetica" pitchFamily="2" charset="0"/>
              </a:rPr>
              <a:t>μm</a:t>
            </a:r>
            <a:r>
              <a:rPr lang="en-US" noProof="0">
                <a:effectLst/>
                <a:latin typeface="Helvetica" pitchFamily="2" charset="0"/>
              </a:rPr>
              <a:t> for the three transfer layers</a:t>
            </a:r>
          </a:p>
          <a:p>
            <a:r>
              <a:rPr lang="en-US" noProof="0">
                <a:effectLst/>
                <a:latin typeface="Helvetica" pitchFamily="2" charset="0"/>
              </a:rPr>
              <a:t>respectively. he stack of several such layers can be viewed, in a simple approximation, as a set capacitors in series along the vertical direction as a way to simply describe how charge are transferred from one layer to another. </a:t>
            </a:r>
          </a:p>
          <a:p>
            <a:r>
              <a:rPr lang="it-IT">
                <a:effectLst/>
                <a:latin typeface="Helvetica" pitchFamily="2" charset="0"/>
              </a:rPr>
              <a:t>For </a:t>
            </a:r>
            <a:r>
              <a:rPr lang="it-IT" err="1">
                <a:effectLst/>
                <a:latin typeface="Helvetica" pitchFamily="2" charset="0"/>
              </a:rPr>
              <a:t>n</a:t>
            </a:r>
            <a:r>
              <a:rPr lang="it-IT">
                <a:effectLst/>
                <a:latin typeface="Helvetica" pitchFamily="2" charset="0"/>
              </a:rPr>
              <a:t> </a:t>
            </a:r>
            <a:r>
              <a:rPr lang="it-IT" err="1">
                <a:effectLst/>
                <a:latin typeface="Helvetica" pitchFamily="2" charset="0"/>
              </a:rPr>
              <a:t>layers</a:t>
            </a:r>
            <a:r>
              <a:rPr lang="it-IT">
                <a:effectLst/>
                <a:latin typeface="Helvetica" pitchFamily="2" charset="0"/>
              </a:rPr>
              <a:t>,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pads</a:t>
            </a:r>
            <a:r>
              <a:rPr lang="it-IT">
                <a:effectLst/>
                <a:latin typeface="Helvetica" pitchFamily="2" charset="0"/>
              </a:rPr>
              <a:t> or strips </a:t>
            </a:r>
            <a:r>
              <a:rPr lang="it-IT" err="1">
                <a:effectLst/>
                <a:latin typeface="Helvetica" pitchFamily="2" charset="0"/>
              </a:rPr>
              <a:t>along</a:t>
            </a:r>
            <a:r>
              <a:rPr lang="it-IT">
                <a:effectLst/>
                <a:latin typeface="Helvetica" pitchFamily="2" charset="0"/>
              </a:rPr>
              <a:t> one </a:t>
            </a:r>
            <a:r>
              <a:rPr lang="it-IT" err="1">
                <a:effectLst/>
                <a:latin typeface="Helvetica" pitchFamily="2" charset="0"/>
              </a:rPr>
              <a:t>axis</a:t>
            </a:r>
            <a:r>
              <a:rPr lang="it-IT">
                <a:effectLst/>
                <a:latin typeface="Helvetica" pitchFamily="2" charset="0"/>
              </a:rPr>
              <a:t>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t>
            </a:r>
            <a:r>
              <a:rPr lang="it-IT" err="1">
                <a:effectLst/>
                <a:latin typeface="Helvetica" pitchFamily="2" charset="0"/>
              </a:rPr>
              <a:t>connected</a:t>
            </a:r>
            <a:r>
              <a:rPr lang="it-IT">
                <a:effectLst/>
                <a:latin typeface="Helvetica" pitchFamily="2" charset="0"/>
              </a:rPr>
              <a:t> to the front end </a:t>
            </a:r>
            <a:r>
              <a:rPr lang="it-IT" err="1">
                <a:effectLst/>
                <a:latin typeface="Helvetica" pitchFamily="2" charset="0"/>
              </a:rPr>
              <a:t>electronics</a:t>
            </a:r>
            <a:r>
              <a:rPr lang="it-IT">
                <a:effectLst/>
                <a:latin typeface="Helvetica" pitchFamily="2" charset="0"/>
              </a:rPr>
              <a:t> </a:t>
            </a:r>
            <a:r>
              <a:rPr lang="it-IT" err="1">
                <a:effectLst/>
                <a:latin typeface="Helvetica" pitchFamily="2" charset="0"/>
              </a:rPr>
              <a:t>is</a:t>
            </a:r>
            <a:r>
              <a:rPr lang="it-IT">
                <a:effectLst/>
                <a:latin typeface="Helvetica" pitchFamily="2" charset="0"/>
              </a:rPr>
              <a:t> </a:t>
            </a:r>
            <a:r>
              <a:rPr lang="it-IT" err="1">
                <a:effectLst/>
                <a:latin typeface="Helvetica" pitchFamily="2" charset="0"/>
              </a:rPr>
              <a:t>only</a:t>
            </a:r>
            <a:r>
              <a:rPr lang="it-IT">
                <a:effectLst/>
                <a:latin typeface="Helvetica" pitchFamily="2" charset="0"/>
              </a:rPr>
              <a:t> a </a:t>
            </a:r>
            <a:r>
              <a:rPr lang="it-IT" err="1">
                <a:effectLst/>
                <a:latin typeface="Helvetica" pitchFamily="2" charset="0"/>
              </a:rPr>
              <a:t>fraction</a:t>
            </a:r>
            <a:r>
              <a:rPr lang="it-IT">
                <a:effectLst/>
                <a:latin typeface="Helvetica" pitchFamily="2" charset="0"/>
              </a:rPr>
              <a:t> 1/</a:t>
            </a:r>
            <a:r>
              <a:rPr lang="it-IT" err="1">
                <a:effectLst/>
                <a:latin typeface="Helvetica" pitchFamily="2" charset="0"/>
              </a:rPr>
              <a:t>n</a:t>
            </a:r>
            <a:r>
              <a:rPr lang="it-IT">
                <a:effectLst/>
                <a:latin typeface="Helvetica" pitchFamily="2" charset="0"/>
              </a:rPr>
              <a:t> of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pads</a:t>
            </a:r>
            <a:r>
              <a:rPr lang="it-IT">
                <a:effectLst/>
                <a:latin typeface="Helvetica" pitchFamily="2" charset="0"/>
              </a:rPr>
              <a:t> </a:t>
            </a:r>
            <a:r>
              <a:rPr lang="it-IT" err="1">
                <a:effectLst/>
                <a:latin typeface="Helvetica" pitchFamily="2" charset="0"/>
              </a:rPr>
              <a:t>along</a:t>
            </a:r>
            <a:r>
              <a:rPr lang="it-IT">
                <a:effectLst/>
                <a:latin typeface="Helvetica" pitchFamily="2" charset="0"/>
              </a:rPr>
              <a:t> the </a:t>
            </a:r>
            <a:r>
              <a:rPr lang="it-IT" err="1">
                <a:effectLst/>
                <a:latin typeface="Helvetica" pitchFamily="2" charset="0"/>
              </a:rPr>
              <a:t>same</a:t>
            </a:r>
            <a:r>
              <a:rPr lang="it-IT">
                <a:effectLst/>
                <a:latin typeface="Helvetica" pitchFamily="2" charset="0"/>
              </a:rPr>
              <a:t> </a:t>
            </a:r>
            <a:r>
              <a:rPr lang="it-IT" err="1">
                <a:effectLst/>
                <a:latin typeface="Helvetica" pitchFamily="2" charset="0"/>
              </a:rPr>
              <a:t>axis</a:t>
            </a:r>
            <a:r>
              <a:rPr lang="it-IT">
                <a:effectLst/>
                <a:latin typeface="Helvetica" pitchFamily="2" charset="0"/>
              </a:rPr>
              <a:t> of the first transfer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collecting</a:t>
            </a:r>
            <a:r>
              <a:rPr lang="it-IT">
                <a:effectLst/>
                <a:latin typeface="Helvetica" pitchFamily="2" charset="0"/>
              </a:rPr>
              <a:t> the incoming </a:t>
            </a:r>
            <a:r>
              <a:rPr lang="it-IT" err="1">
                <a:effectLst/>
                <a:latin typeface="Helvetica" pitchFamily="2" charset="0"/>
              </a:rPr>
              <a:t>signal</a:t>
            </a:r>
            <a:r>
              <a:rPr lang="it-IT">
                <a:effectLst/>
                <a:latin typeface="Helvetica" pitchFamily="2" charset="0"/>
              </a:rPr>
              <a:t> from the MPGD </a:t>
            </a:r>
            <a:r>
              <a:rPr lang="it-IT" err="1">
                <a:effectLst/>
                <a:latin typeface="Helvetica" pitchFamily="2" charset="0"/>
              </a:rPr>
              <a:t>amplification</a:t>
            </a:r>
            <a:r>
              <a:rPr lang="it-IT">
                <a:effectLst/>
                <a:latin typeface="Helvetica" pitchFamily="2" charset="0"/>
              </a:rPr>
              <a:t> </a:t>
            </a:r>
            <a:r>
              <a:rPr lang="it-IT" err="1">
                <a:effectLst/>
                <a:latin typeface="Helvetica" pitchFamily="2" charset="0"/>
              </a:rPr>
              <a:t>structure</a:t>
            </a:r>
            <a:r>
              <a:rPr lang="it-IT">
                <a:effectLst/>
                <a:latin typeface="Helvetica" pitchFamily="2" charset="0"/>
              </a:rPr>
              <a:t>. In </a:t>
            </a:r>
            <a:r>
              <a:rPr lang="it-IT" err="1">
                <a:effectLst/>
                <a:latin typeface="Helvetica" pitchFamily="2" charset="0"/>
              </a:rPr>
              <a:t>essence</a:t>
            </a:r>
            <a:r>
              <a:rPr lang="it-IT">
                <a:effectLst/>
                <a:latin typeface="Helvetica" pitchFamily="2" charset="0"/>
              </a:rPr>
              <a:t>,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this</a:t>
            </a:r>
            <a:r>
              <a:rPr lang="it-IT">
                <a:effectLst/>
                <a:latin typeface="Helvetica" pitchFamily="2" charset="0"/>
              </a:rPr>
              <a:t> first transfer </a:t>
            </a:r>
            <a:r>
              <a:rPr lang="it-IT" err="1">
                <a:effectLst/>
                <a:latin typeface="Helvetica" pitchFamily="2" charset="0"/>
              </a:rPr>
              <a:t>layer</a:t>
            </a:r>
            <a:r>
              <a:rPr lang="it-IT">
                <a:effectLst/>
                <a:latin typeface="Helvetica" pitchFamily="2" charset="0"/>
              </a:rPr>
              <a:t> (layer1)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spatial</a:t>
            </a:r>
            <a:r>
              <a:rPr lang="it-IT">
                <a:effectLst/>
                <a:latin typeface="Helvetica" pitchFamily="2" charset="0"/>
              </a:rPr>
              <a:t> </a:t>
            </a:r>
            <a:r>
              <a:rPr lang="it-IT" err="1">
                <a:effectLst/>
                <a:latin typeface="Helvetica" pitchFamily="2" charset="0"/>
              </a:rPr>
              <a:t>resolution</a:t>
            </a:r>
            <a:r>
              <a:rPr lang="it-IT">
                <a:effectLst/>
                <a:latin typeface="Helvetica" pitchFamily="2" charset="0"/>
              </a:rPr>
              <a:t> performance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and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layer</a:t>
            </a:r>
            <a:r>
              <a:rPr lang="it-IT">
                <a:effectLst/>
                <a:latin typeface="Helvetica" pitchFamily="2" charset="0"/>
              </a:rPr>
              <a:t>𝑛)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total</a:t>
            </a:r>
            <a:r>
              <a:rPr lang="it-IT">
                <a:effectLst/>
                <a:latin typeface="Helvetica" pitchFamily="2" charset="0"/>
              </a:rPr>
              <a:t>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electronic</a:t>
            </a:r>
            <a:r>
              <a:rPr lang="it-IT">
                <a:effectLst/>
                <a:latin typeface="Helvetica" pitchFamily="2" charset="0"/>
              </a:rPr>
              <a:t> </a:t>
            </a:r>
            <a:r>
              <a:rPr lang="it-IT" err="1">
                <a:effectLst/>
                <a:latin typeface="Helvetica" pitchFamily="2" charset="0"/>
              </a:rPr>
              <a:t>channels</a:t>
            </a:r>
            <a:r>
              <a:rPr lang="it-IT">
                <a:effectLst/>
                <a:latin typeface="Helvetica" pitchFamily="2" charset="0"/>
              </a:rPr>
              <a:t> </a:t>
            </a:r>
            <a:r>
              <a:rPr lang="it-IT" err="1">
                <a:effectLst/>
                <a:latin typeface="Helvetica" pitchFamily="2" charset="0"/>
              </a:rPr>
              <a:t>required</a:t>
            </a:r>
            <a:r>
              <a:rPr lang="it-IT">
                <a:effectLst/>
                <a:latin typeface="Helvetica" pitchFamily="2" charset="0"/>
              </a:rPr>
              <a:t> to </a:t>
            </a:r>
            <a:r>
              <a:rPr lang="it-IT" err="1">
                <a:effectLst/>
                <a:latin typeface="Helvetica" pitchFamily="2" charset="0"/>
              </a:rPr>
              <a:t>read</a:t>
            </a:r>
            <a:r>
              <a:rPr lang="it-IT">
                <a:effectLst/>
                <a:latin typeface="Helvetica" pitchFamily="2" charset="0"/>
              </a:rPr>
              <a:t> out the detector </a:t>
            </a:r>
            <a:r>
              <a:rPr lang="it-IT" err="1">
                <a:effectLst/>
                <a:latin typeface="Helvetica" pitchFamily="2" charset="0"/>
              </a:rPr>
              <a:t>plane</a:t>
            </a:r>
            <a:endParaRPr lang="it-IT">
              <a:effectLst/>
              <a:latin typeface="Helvetica" pitchFamily="2" charset="0"/>
            </a:endParaRPr>
          </a:p>
          <a:p>
            <a:endParaRPr lang="it-IT">
              <a:effectLst/>
              <a:latin typeface="Helvetica" pitchFamily="2" charset="0"/>
            </a:endParaRPr>
          </a:p>
          <a:p>
            <a:endParaRPr lang="en-US" noProof="0">
              <a:effectLst/>
              <a:latin typeface="Helvetica" pitchFamily="2" charset="0"/>
            </a:endParaRPr>
          </a:p>
          <a:p>
            <a:endParaRPr lang="en-US"/>
          </a:p>
        </p:txBody>
      </p:sp>
      <p:sp>
        <p:nvSpPr>
          <p:cNvPr id="4" name="Segnaposto numero diapositiva 3"/>
          <p:cNvSpPr>
            <a:spLocks noGrp="1"/>
          </p:cNvSpPr>
          <p:nvPr>
            <p:ph type="sldNum" sz="quarter" idx="5"/>
          </p:nvPr>
        </p:nvSpPr>
        <p:spPr/>
        <p:txBody>
          <a:bodyPr/>
          <a:lstStyle/>
          <a:p>
            <a:fld id="{A28EFDE0-AEF1-404B-8329-E9D5A5C6DBAD}" type="slidenum">
              <a:rPr lang="it-IT" smtClean="0"/>
              <a:t>34</a:t>
            </a:fld>
            <a:endParaRPr lang="it-IT"/>
          </a:p>
        </p:txBody>
      </p:sp>
    </p:spTree>
    <p:extLst>
      <p:ext uri="{BB962C8B-B14F-4D97-AF65-F5344CB8AC3E}">
        <p14:creationId xmlns:p14="http://schemas.microsoft.com/office/powerpoint/2010/main" val="1563413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effectLst/>
                <a:latin typeface="Helvetica" pitchFamily="2" charset="0"/>
              </a:rPr>
              <a:t>The basic concept of capacitive-sharing readout structures is  composed of a vertical stack of Transfer layers; each layer consists of 5 </a:t>
            </a:r>
            <a:r>
              <a:rPr lang="en-US" noProof="0" err="1">
                <a:effectLst/>
                <a:latin typeface="Helvetica" pitchFamily="2" charset="0"/>
              </a:rPr>
              <a:t>μm</a:t>
            </a:r>
            <a:r>
              <a:rPr lang="en-US" noProof="0">
                <a:effectLst/>
                <a:latin typeface="Helvetica" pitchFamily="2" charset="0"/>
              </a:rPr>
              <a:t> copper (Cu) pads deposited on 50 </a:t>
            </a:r>
            <a:r>
              <a:rPr lang="en-US" noProof="0" err="1">
                <a:effectLst/>
                <a:latin typeface="Helvetica" pitchFamily="2" charset="0"/>
              </a:rPr>
              <a:t>μm</a:t>
            </a:r>
            <a:r>
              <a:rPr lang="en-US" noProof="0">
                <a:effectLst/>
                <a:latin typeface="Helvetica" pitchFamily="2" charset="0"/>
              </a:rPr>
              <a:t> polyimide (Kapton) foils, in this </a:t>
            </a:r>
            <a:r>
              <a:rPr lang="en-US" noProof="0" err="1">
                <a:effectLst/>
                <a:latin typeface="Helvetica" pitchFamily="2" charset="0"/>
              </a:rPr>
              <a:t>prototipe</a:t>
            </a:r>
            <a:r>
              <a:rPr lang="en-US" noProof="0">
                <a:effectLst/>
                <a:latin typeface="Helvetica" pitchFamily="2" charset="0"/>
              </a:rPr>
              <a:t> the  pad sizes are: f 200 </a:t>
            </a:r>
            <a:r>
              <a:rPr lang="en-US" noProof="0" err="1">
                <a:effectLst/>
                <a:latin typeface="Helvetica" pitchFamily="2" charset="0"/>
              </a:rPr>
              <a:t>μm</a:t>
            </a:r>
            <a:r>
              <a:rPr lang="en-US" noProof="0">
                <a:effectLst/>
                <a:latin typeface="Helvetica" pitchFamily="2" charset="0"/>
              </a:rPr>
              <a:t> x¡200 </a:t>
            </a:r>
            <a:r>
              <a:rPr lang="en-US" noProof="0" err="1">
                <a:effectLst/>
                <a:latin typeface="Helvetica" pitchFamily="2" charset="0"/>
              </a:rPr>
              <a:t>μm</a:t>
            </a:r>
            <a:r>
              <a:rPr lang="en-US" noProof="0">
                <a:effectLst/>
                <a:latin typeface="Helvetica" pitchFamily="2" charset="0"/>
              </a:rPr>
              <a:t>, 400 </a:t>
            </a:r>
            <a:r>
              <a:rPr lang="en-US" noProof="0" err="1">
                <a:effectLst/>
                <a:latin typeface="Helvetica" pitchFamily="2" charset="0"/>
              </a:rPr>
              <a:t>μm</a:t>
            </a:r>
            <a:r>
              <a:rPr lang="en-US" noProof="0">
                <a:effectLst/>
                <a:latin typeface="Helvetica" pitchFamily="2" charset="0"/>
              </a:rPr>
              <a:t> x¡400 </a:t>
            </a:r>
            <a:r>
              <a:rPr lang="en-US" noProof="0" err="1">
                <a:effectLst/>
                <a:latin typeface="Helvetica" pitchFamily="2" charset="0"/>
              </a:rPr>
              <a:t>μm</a:t>
            </a:r>
            <a:r>
              <a:rPr lang="en-US" noProof="0">
                <a:effectLst/>
                <a:latin typeface="Helvetica" pitchFamily="2" charset="0"/>
              </a:rPr>
              <a:t>, 800 </a:t>
            </a:r>
            <a:r>
              <a:rPr lang="en-US" noProof="0" err="1">
                <a:effectLst/>
                <a:latin typeface="Helvetica" pitchFamily="2" charset="0"/>
              </a:rPr>
              <a:t>μm</a:t>
            </a:r>
            <a:r>
              <a:rPr lang="en-US" noProof="0">
                <a:effectLst/>
                <a:latin typeface="Helvetica" pitchFamily="2" charset="0"/>
              </a:rPr>
              <a:t> x 800 </a:t>
            </a:r>
            <a:r>
              <a:rPr lang="en-US" noProof="0" err="1">
                <a:effectLst/>
                <a:latin typeface="Helvetica" pitchFamily="2" charset="0"/>
              </a:rPr>
              <a:t>μm</a:t>
            </a:r>
            <a:r>
              <a:rPr lang="en-US" noProof="0">
                <a:effectLst/>
                <a:latin typeface="Helvetica" pitchFamily="2" charset="0"/>
              </a:rPr>
              <a:t> for the three transfer layers</a:t>
            </a:r>
          </a:p>
          <a:p>
            <a:r>
              <a:rPr lang="en-US" noProof="0">
                <a:effectLst/>
                <a:latin typeface="Helvetica" pitchFamily="2" charset="0"/>
              </a:rPr>
              <a:t>respectively. he stack of several such layers can be viewed, in a simple approximation, as a set capacitors in series along the vertical direction as a way to simply describe how charge are transferred from one layer to another. </a:t>
            </a:r>
          </a:p>
          <a:p>
            <a:r>
              <a:rPr lang="it-IT">
                <a:effectLst/>
                <a:latin typeface="Helvetica" pitchFamily="2" charset="0"/>
              </a:rPr>
              <a:t>For </a:t>
            </a:r>
            <a:r>
              <a:rPr lang="it-IT" err="1">
                <a:effectLst/>
                <a:latin typeface="Helvetica" pitchFamily="2" charset="0"/>
              </a:rPr>
              <a:t>n</a:t>
            </a:r>
            <a:r>
              <a:rPr lang="it-IT">
                <a:effectLst/>
                <a:latin typeface="Helvetica" pitchFamily="2" charset="0"/>
              </a:rPr>
              <a:t> </a:t>
            </a:r>
            <a:r>
              <a:rPr lang="it-IT" err="1">
                <a:effectLst/>
                <a:latin typeface="Helvetica" pitchFamily="2" charset="0"/>
              </a:rPr>
              <a:t>layers</a:t>
            </a:r>
            <a:r>
              <a:rPr lang="it-IT">
                <a:effectLst/>
                <a:latin typeface="Helvetica" pitchFamily="2" charset="0"/>
              </a:rPr>
              <a:t>,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pads</a:t>
            </a:r>
            <a:r>
              <a:rPr lang="it-IT">
                <a:effectLst/>
                <a:latin typeface="Helvetica" pitchFamily="2" charset="0"/>
              </a:rPr>
              <a:t> or strips </a:t>
            </a:r>
            <a:r>
              <a:rPr lang="it-IT" err="1">
                <a:effectLst/>
                <a:latin typeface="Helvetica" pitchFamily="2" charset="0"/>
              </a:rPr>
              <a:t>along</a:t>
            </a:r>
            <a:r>
              <a:rPr lang="it-IT">
                <a:effectLst/>
                <a:latin typeface="Helvetica" pitchFamily="2" charset="0"/>
              </a:rPr>
              <a:t> one </a:t>
            </a:r>
            <a:r>
              <a:rPr lang="it-IT" err="1">
                <a:effectLst/>
                <a:latin typeface="Helvetica" pitchFamily="2" charset="0"/>
              </a:rPr>
              <a:t>axis</a:t>
            </a:r>
            <a:r>
              <a:rPr lang="it-IT">
                <a:effectLst/>
                <a:latin typeface="Helvetica" pitchFamily="2" charset="0"/>
              </a:rPr>
              <a:t>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t>
            </a:r>
            <a:r>
              <a:rPr lang="it-IT" err="1">
                <a:effectLst/>
                <a:latin typeface="Helvetica" pitchFamily="2" charset="0"/>
              </a:rPr>
              <a:t>connected</a:t>
            </a:r>
            <a:r>
              <a:rPr lang="it-IT">
                <a:effectLst/>
                <a:latin typeface="Helvetica" pitchFamily="2" charset="0"/>
              </a:rPr>
              <a:t> to the front end </a:t>
            </a:r>
            <a:r>
              <a:rPr lang="it-IT" err="1">
                <a:effectLst/>
                <a:latin typeface="Helvetica" pitchFamily="2" charset="0"/>
              </a:rPr>
              <a:t>electronics</a:t>
            </a:r>
            <a:r>
              <a:rPr lang="it-IT">
                <a:effectLst/>
                <a:latin typeface="Helvetica" pitchFamily="2" charset="0"/>
              </a:rPr>
              <a:t> </a:t>
            </a:r>
            <a:r>
              <a:rPr lang="it-IT" err="1">
                <a:effectLst/>
                <a:latin typeface="Helvetica" pitchFamily="2" charset="0"/>
              </a:rPr>
              <a:t>is</a:t>
            </a:r>
            <a:r>
              <a:rPr lang="it-IT">
                <a:effectLst/>
                <a:latin typeface="Helvetica" pitchFamily="2" charset="0"/>
              </a:rPr>
              <a:t> </a:t>
            </a:r>
            <a:r>
              <a:rPr lang="it-IT" err="1">
                <a:effectLst/>
                <a:latin typeface="Helvetica" pitchFamily="2" charset="0"/>
              </a:rPr>
              <a:t>only</a:t>
            </a:r>
            <a:r>
              <a:rPr lang="it-IT">
                <a:effectLst/>
                <a:latin typeface="Helvetica" pitchFamily="2" charset="0"/>
              </a:rPr>
              <a:t> a </a:t>
            </a:r>
            <a:r>
              <a:rPr lang="it-IT" err="1">
                <a:effectLst/>
                <a:latin typeface="Helvetica" pitchFamily="2" charset="0"/>
              </a:rPr>
              <a:t>fraction</a:t>
            </a:r>
            <a:r>
              <a:rPr lang="it-IT">
                <a:effectLst/>
                <a:latin typeface="Helvetica" pitchFamily="2" charset="0"/>
              </a:rPr>
              <a:t> 1/</a:t>
            </a:r>
            <a:r>
              <a:rPr lang="it-IT" err="1">
                <a:effectLst/>
                <a:latin typeface="Helvetica" pitchFamily="2" charset="0"/>
              </a:rPr>
              <a:t>n</a:t>
            </a:r>
            <a:r>
              <a:rPr lang="it-IT">
                <a:effectLst/>
                <a:latin typeface="Helvetica" pitchFamily="2" charset="0"/>
              </a:rPr>
              <a:t> of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pads</a:t>
            </a:r>
            <a:r>
              <a:rPr lang="it-IT">
                <a:effectLst/>
                <a:latin typeface="Helvetica" pitchFamily="2" charset="0"/>
              </a:rPr>
              <a:t> </a:t>
            </a:r>
            <a:r>
              <a:rPr lang="it-IT" err="1">
                <a:effectLst/>
                <a:latin typeface="Helvetica" pitchFamily="2" charset="0"/>
              </a:rPr>
              <a:t>along</a:t>
            </a:r>
            <a:r>
              <a:rPr lang="it-IT">
                <a:effectLst/>
                <a:latin typeface="Helvetica" pitchFamily="2" charset="0"/>
              </a:rPr>
              <a:t> the </a:t>
            </a:r>
            <a:r>
              <a:rPr lang="it-IT" err="1">
                <a:effectLst/>
                <a:latin typeface="Helvetica" pitchFamily="2" charset="0"/>
              </a:rPr>
              <a:t>same</a:t>
            </a:r>
            <a:r>
              <a:rPr lang="it-IT">
                <a:effectLst/>
                <a:latin typeface="Helvetica" pitchFamily="2" charset="0"/>
              </a:rPr>
              <a:t> </a:t>
            </a:r>
            <a:r>
              <a:rPr lang="it-IT" err="1">
                <a:effectLst/>
                <a:latin typeface="Helvetica" pitchFamily="2" charset="0"/>
              </a:rPr>
              <a:t>axis</a:t>
            </a:r>
            <a:r>
              <a:rPr lang="it-IT">
                <a:effectLst/>
                <a:latin typeface="Helvetica" pitchFamily="2" charset="0"/>
              </a:rPr>
              <a:t> of the first transfer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collecting</a:t>
            </a:r>
            <a:r>
              <a:rPr lang="it-IT">
                <a:effectLst/>
                <a:latin typeface="Helvetica" pitchFamily="2" charset="0"/>
              </a:rPr>
              <a:t> the incoming </a:t>
            </a:r>
            <a:r>
              <a:rPr lang="it-IT" err="1">
                <a:effectLst/>
                <a:latin typeface="Helvetica" pitchFamily="2" charset="0"/>
              </a:rPr>
              <a:t>signal</a:t>
            </a:r>
            <a:r>
              <a:rPr lang="it-IT">
                <a:effectLst/>
                <a:latin typeface="Helvetica" pitchFamily="2" charset="0"/>
              </a:rPr>
              <a:t> from the MPGD </a:t>
            </a:r>
            <a:r>
              <a:rPr lang="it-IT" err="1">
                <a:effectLst/>
                <a:latin typeface="Helvetica" pitchFamily="2" charset="0"/>
              </a:rPr>
              <a:t>amplification</a:t>
            </a:r>
            <a:r>
              <a:rPr lang="it-IT">
                <a:effectLst/>
                <a:latin typeface="Helvetica" pitchFamily="2" charset="0"/>
              </a:rPr>
              <a:t> </a:t>
            </a:r>
            <a:r>
              <a:rPr lang="it-IT" err="1">
                <a:effectLst/>
                <a:latin typeface="Helvetica" pitchFamily="2" charset="0"/>
              </a:rPr>
              <a:t>structure</a:t>
            </a:r>
            <a:r>
              <a:rPr lang="it-IT">
                <a:effectLst/>
                <a:latin typeface="Helvetica" pitchFamily="2" charset="0"/>
              </a:rPr>
              <a:t>. In </a:t>
            </a:r>
            <a:r>
              <a:rPr lang="it-IT" err="1">
                <a:effectLst/>
                <a:latin typeface="Helvetica" pitchFamily="2" charset="0"/>
              </a:rPr>
              <a:t>essence</a:t>
            </a:r>
            <a:r>
              <a:rPr lang="it-IT">
                <a:effectLst/>
                <a:latin typeface="Helvetica" pitchFamily="2" charset="0"/>
              </a:rPr>
              <a:t>,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this</a:t>
            </a:r>
            <a:r>
              <a:rPr lang="it-IT">
                <a:effectLst/>
                <a:latin typeface="Helvetica" pitchFamily="2" charset="0"/>
              </a:rPr>
              <a:t> first transfer </a:t>
            </a:r>
            <a:r>
              <a:rPr lang="it-IT" err="1">
                <a:effectLst/>
                <a:latin typeface="Helvetica" pitchFamily="2" charset="0"/>
              </a:rPr>
              <a:t>layer</a:t>
            </a:r>
            <a:r>
              <a:rPr lang="it-IT">
                <a:effectLst/>
                <a:latin typeface="Helvetica" pitchFamily="2" charset="0"/>
              </a:rPr>
              <a:t> (layer1)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spatial</a:t>
            </a:r>
            <a:r>
              <a:rPr lang="it-IT">
                <a:effectLst/>
                <a:latin typeface="Helvetica" pitchFamily="2" charset="0"/>
              </a:rPr>
              <a:t> </a:t>
            </a:r>
            <a:r>
              <a:rPr lang="it-IT" err="1">
                <a:effectLst/>
                <a:latin typeface="Helvetica" pitchFamily="2" charset="0"/>
              </a:rPr>
              <a:t>resolution</a:t>
            </a:r>
            <a:r>
              <a:rPr lang="it-IT">
                <a:effectLst/>
                <a:latin typeface="Helvetica" pitchFamily="2" charset="0"/>
              </a:rPr>
              <a:t> performance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and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layer</a:t>
            </a:r>
            <a:r>
              <a:rPr lang="it-IT">
                <a:effectLst/>
                <a:latin typeface="Helvetica" pitchFamily="2" charset="0"/>
              </a:rPr>
              <a:t>𝑛)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total</a:t>
            </a:r>
            <a:r>
              <a:rPr lang="it-IT">
                <a:effectLst/>
                <a:latin typeface="Helvetica" pitchFamily="2" charset="0"/>
              </a:rPr>
              <a:t>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electronic</a:t>
            </a:r>
            <a:r>
              <a:rPr lang="it-IT">
                <a:effectLst/>
                <a:latin typeface="Helvetica" pitchFamily="2" charset="0"/>
              </a:rPr>
              <a:t> </a:t>
            </a:r>
            <a:r>
              <a:rPr lang="it-IT" err="1">
                <a:effectLst/>
                <a:latin typeface="Helvetica" pitchFamily="2" charset="0"/>
              </a:rPr>
              <a:t>channels</a:t>
            </a:r>
            <a:r>
              <a:rPr lang="it-IT">
                <a:effectLst/>
                <a:latin typeface="Helvetica" pitchFamily="2" charset="0"/>
              </a:rPr>
              <a:t> </a:t>
            </a:r>
            <a:r>
              <a:rPr lang="it-IT" err="1">
                <a:effectLst/>
                <a:latin typeface="Helvetica" pitchFamily="2" charset="0"/>
              </a:rPr>
              <a:t>required</a:t>
            </a:r>
            <a:r>
              <a:rPr lang="it-IT">
                <a:effectLst/>
                <a:latin typeface="Helvetica" pitchFamily="2" charset="0"/>
              </a:rPr>
              <a:t> to </a:t>
            </a:r>
            <a:r>
              <a:rPr lang="it-IT" err="1">
                <a:effectLst/>
                <a:latin typeface="Helvetica" pitchFamily="2" charset="0"/>
              </a:rPr>
              <a:t>read</a:t>
            </a:r>
            <a:r>
              <a:rPr lang="it-IT">
                <a:effectLst/>
                <a:latin typeface="Helvetica" pitchFamily="2" charset="0"/>
              </a:rPr>
              <a:t> out the detector </a:t>
            </a:r>
            <a:r>
              <a:rPr lang="it-IT" err="1">
                <a:effectLst/>
                <a:latin typeface="Helvetica" pitchFamily="2" charset="0"/>
              </a:rPr>
              <a:t>plane</a:t>
            </a:r>
            <a:endParaRPr lang="it-IT">
              <a:effectLst/>
              <a:latin typeface="Helvetica" pitchFamily="2" charset="0"/>
            </a:endParaRPr>
          </a:p>
          <a:p>
            <a:endParaRPr lang="it-IT">
              <a:effectLst/>
              <a:latin typeface="Helvetica" pitchFamily="2" charset="0"/>
            </a:endParaRPr>
          </a:p>
          <a:p>
            <a:endParaRPr lang="en-US" noProof="0">
              <a:effectLst/>
              <a:latin typeface="Helvetica" pitchFamily="2" charset="0"/>
            </a:endParaRPr>
          </a:p>
          <a:p>
            <a:endParaRPr lang="en-US"/>
          </a:p>
        </p:txBody>
      </p:sp>
      <p:sp>
        <p:nvSpPr>
          <p:cNvPr id="4" name="Segnaposto numero diapositiva 3"/>
          <p:cNvSpPr>
            <a:spLocks noGrp="1"/>
          </p:cNvSpPr>
          <p:nvPr>
            <p:ph type="sldNum" sz="quarter" idx="5"/>
          </p:nvPr>
        </p:nvSpPr>
        <p:spPr/>
        <p:txBody>
          <a:bodyPr/>
          <a:lstStyle/>
          <a:p>
            <a:fld id="{A28EFDE0-AEF1-404B-8329-E9D5A5C6DBAD}" type="slidenum">
              <a:rPr lang="it-IT" smtClean="0"/>
              <a:t>35</a:t>
            </a:fld>
            <a:endParaRPr lang="it-IT"/>
          </a:p>
        </p:txBody>
      </p:sp>
    </p:spTree>
    <p:extLst>
      <p:ext uri="{BB962C8B-B14F-4D97-AF65-F5344CB8AC3E}">
        <p14:creationId xmlns:p14="http://schemas.microsoft.com/office/powerpoint/2010/main" val="4268182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36</a:t>
            </a:fld>
            <a:endParaRPr lang="it-IT"/>
          </a:p>
        </p:txBody>
      </p:sp>
    </p:spTree>
    <p:extLst>
      <p:ext uri="{BB962C8B-B14F-4D97-AF65-F5344CB8AC3E}">
        <p14:creationId xmlns:p14="http://schemas.microsoft.com/office/powerpoint/2010/main" val="2333912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37</a:t>
            </a:fld>
            <a:endParaRPr lang="it-IT"/>
          </a:p>
        </p:txBody>
      </p:sp>
    </p:spTree>
    <p:extLst>
      <p:ext uri="{BB962C8B-B14F-4D97-AF65-F5344CB8AC3E}">
        <p14:creationId xmlns:p14="http://schemas.microsoft.com/office/powerpoint/2010/main" val="3816506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38</a:t>
            </a:fld>
            <a:endParaRPr lang="it-IT"/>
          </a:p>
        </p:txBody>
      </p:sp>
    </p:spTree>
    <p:extLst>
      <p:ext uri="{BB962C8B-B14F-4D97-AF65-F5344CB8AC3E}">
        <p14:creationId xmlns:p14="http://schemas.microsoft.com/office/powerpoint/2010/main" val="942411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39</a:t>
            </a:fld>
            <a:endParaRPr lang="it-IT"/>
          </a:p>
        </p:txBody>
      </p:sp>
    </p:spTree>
    <p:extLst>
      <p:ext uri="{BB962C8B-B14F-4D97-AF65-F5344CB8AC3E}">
        <p14:creationId xmlns:p14="http://schemas.microsoft.com/office/powerpoint/2010/main" val="20711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a:t>
            </a:fld>
            <a:endParaRPr lang="it-IT"/>
          </a:p>
        </p:txBody>
      </p:sp>
    </p:spTree>
    <p:extLst>
      <p:ext uri="{BB962C8B-B14F-4D97-AF65-F5344CB8AC3E}">
        <p14:creationId xmlns:p14="http://schemas.microsoft.com/office/powerpoint/2010/main" val="1395733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40</a:t>
            </a:fld>
            <a:endParaRPr lang="it-IT"/>
          </a:p>
        </p:txBody>
      </p:sp>
    </p:spTree>
    <p:extLst>
      <p:ext uri="{BB962C8B-B14F-4D97-AF65-F5344CB8AC3E}">
        <p14:creationId xmlns:p14="http://schemas.microsoft.com/office/powerpoint/2010/main" val="1010387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41</a:t>
            </a:fld>
            <a:endParaRPr lang="it-IT"/>
          </a:p>
        </p:txBody>
      </p:sp>
    </p:spTree>
    <p:extLst>
      <p:ext uri="{BB962C8B-B14F-4D97-AF65-F5344CB8AC3E}">
        <p14:creationId xmlns:p14="http://schemas.microsoft.com/office/powerpoint/2010/main" val="1185308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42</a:t>
            </a:fld>
            <a:endParaRPr lang="it-IT"/>
          </a:p>
        </p:txBody>
      </p:sp>
    </p:spTree>
    <p:extLst>
      <p:ext uri="{BB962C8B-B14F-4D97-AF65-F5344CB8AC3E}">
        <p14:creationId xmlns:p14="http://schemas.microsoft.com/office/powerpoint/2010/main" val="1114492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43</a:t>
            </a:fld>
            <a:endParaRPr lang="it-IT"/>
          </a:p>
        </p:txBody>
      </p:sp>
    </p:spTree>
    <p:extLst>
      <p:ext uri="{BB962C8B-B14F-4D97-AF65-F5344CB8AC3E}">
        <p14:creationId xmlns:p14="http://schemas.microsoft.com/office/powerpoint/2010/main" val="2138105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44</a:t>
            </a:fld>
            <a:endParaRPr lang="it-IT"/>
          </a:p>
        </p:txBody>
      </p:sp>
    </p:spTree>
    <p:extLst>
      <p:ext uri="{BB962C8B-B14F-4D97-AF65-F5344CB8AC3E}">
        <p14:creationId xmlns:p14="http://schemas.microsoft.com/office/powerpoint/2010/main" val="3075021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45</a:t>
            </a:fld>
            <a:endParaRPr lang="it-IT"/>
          </a:p>
        </p:txBody>
      </p:sp>
    </p:spTree>
    <p:extLst>
      <p:ext uri="{BB962C8B-B14F-4D97-AF65-F5344CB8AC3E}">
        <p14:creationId xmlns:p14="http://schemas.microsoft.com/office/powerpoint/2010/main" val="3953174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Studies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focused</a:t>
            </a:r>
            <a:r>
              <a:rPr lang="it-IT" dirty="0">
                <a:effectLst/>
                <a:latin typeface="Helvetica" pitchFamily="2" charset="0"/>
              </a:rPr>
              <a:t> on the DLC grounding layout with the </a:t>
            </a:r>
            <a:r>
              <a:rPr lang="it-IT" dirty="0" err="1">
                <a:effectLst/>
                <a:latin typeface="Helvetica" pitchFamily="2" charset="0"/>
              </a:rPr>
              <a:t>purpose</a:t>
            </a:r>
            <a:r>
              <a:rPr lang="it-IT" dirty="0">
                <a:effectLst/>
                <a:latin typeface="Helvetica" pitchFamily="2" charset="0"/>
              </a:rPr>
              <a:t> to </a:t>
            </a:r>
            <a:r>
              <a:rPr lang="it-IT" dirty="0" err="1">
                <a:effectLst/>
                <a:latin typeface="Helvetica" pitchFamily="2" charset="0"/>
              </a:rPr>
              <a:t>increase</a:t>
            </a:r>
            <a:r>
              <a:rPr lang="it-IT" dirty="0">
                <a:effectLst/>
                <a:latin typeface="Helvetica" pitchFamily="2" charset="0"/>
              </a:rPr>
              <a:t> the rate capability </a:t>
            </a:r>
            <a:r>
              <a:rPr lang="it-IT" dirty="0" err="1">
                <a:effectLst/>
                <a:latin typeface="Helvetica" pitchFamily="2" charset="0"/>
              </a:rPr>
              <a:t>while</a:t>
            </a:r>
            <a:r>
              <a:rPr lang="it-IT" dirty="0">
                <a:effectLst/>
                <a:latin typeface="Helvetica" pitchFamily="2" charset="0"/>
              </a:rPr>
              <a:t> </a:t>
            </a:r>
            <a:r>
              <a:rPr lang="it-IT" dirty="0" err="1">
                <a:effectLst/>
                <a:latin typeface="Helvetica" pitchFamily="2" charset="0"/>
              </a:rPr>
              <a:t>maintaining</a:t>
            </a:r>
            <a:r>
              <a:rPr lang="it-IT" dirty="0">
                <a:effectLst/>
                <a:latin typeface="Helvetica" pitchFamily="2" charset="0"/>
              </a:rPr>
              <a:t> a safe</a:t>
            </a:r>
          </a:p>
          <a:p>
            <a:r>
              <a:rPr lang="it-IT" dirty="0" err="1">
                <a:effectLst/>
                <a:latin typeface="Helvetica" pitchFamily="2" charset="0"/>
              </a:rPr>
              <a:t>resistivity</a:t>
            </a:r>
            <a:r>
              <a:rPr lang="it-IT" dirty="0">
                <a:effectLst/>
                <a:latin typeface="Helvetica" pitchFamily="2" charset="0"/>
              </a:rPr>
              <a:t>. In the  first layout the DLC grounding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provided</a:t>
            </a:r>
            <a:r>
              <a:rPr lang="it-IT" dirty="0">
                <a:effectLst/>
                <a:latin typeface="Helvetica" pitchFamily="2" charset="0"/>
              </a:rPr>
              <a:t> </a:t>
            </a:r>
            <a:r>
              <a:rPr lang="it-IT" dirty="0" err="1">
                <a:effectLst/>
                <a:latin typeface="Helvetica" pitchFamily="2" charset="0"/>
              </a:rPr>
              <a:t>all</a:t>
            </a:r>
            <a:r>
              <a:rPr lang="it-IT" dirty="0">
                <a:effectLst/>
                <a:latin typeface="Helvetica" pitchFamily="2" charset="0"/>
              </a:rPr>
              <a:t> </a:t>
            </a:r>
            <a:r>
              <a:rPr lang="it-IT" dirty="0" err="1">
                <a:effectLst/>
                <a:latin typeface="Helvetica" pitchFamily="2" charset="0"/>
              </a:rPr>
              <a:t>around</a:t>
            </a:r>
            <a:r>
              <a:rPr lang="it-IT" dirty="0">
                <a:effectLst/>
                <a:latin typeface="Helvetica" pitchFamily="2" charset="0"/>
              </a:rPr>
              <a:t> the </a:t>
            </a:r>
            <a:r>
              <a:rPr lang="it-IT" dirty="0" err="1">
                <a:effectLst/>
                <a:latin typeface="Helvetica" pitchFamily="2" charset="0"/>
              </a:rPr>
              <a:t>active</a:t>
            </a:r>
            <a:r>
              <a:rPr lang="it-IT" dirty="0">
                <a:effectLst/>
                <a:latin typeface="Helvetica" pitchFamily="2" charset="0"/>
              </a:rPr>
              <a:t> area. </a:t>
            </a:r>
          </a:p>
          <a:p>
            <a:r>
              <a:rPr lang="it-IT" dirty="0">
                <a:effectLst/>
                <a:latin typeface="Helvetica" pitchFamily="2" charset="0"/>
              </a:rPr>
              <a:t>To </a:t>
            </a:r>
            <a:r>
              <a:rPr lang="it-IT" dirty="0" err="1">
                <a:effectLst/>
                <a:latin typeface="Helvetica" pitchFamily="2" charset="0"/>
              </a:rPr>
              <a:t>increase</a:t>
            </a:r>
            <a:r>
              <a:rPr lang="it-IT" dirty="0">
                <a:effectLst/>
                <a:latin typeface="Helvetica" pitchFamily="2" charset="0"/>
              </a:rPr>
              <a:t> the rate capability of the detector </a:t>
            </a:r>
            <a:r>
              <a:rPr lang="it-IT" dirty="0" err="1">
                <a:effectLst/>
                <a:latin typeface="Helvetica" pitchFamily="2" charset="0"/>
              </a:rPr>
              <a:t>it</a:t>
            </a:r>
            <a:r>
              <a:rPr lang="it-IT" dirty="0">
                <a:effectLst/>
                <a:latin typeface="Helvetica" pitchFamily="2" charset="0"/>
              </a:rPr>
              <a:t> </a:t>
            </a:r>
            <a:r>
              <a:rPr lang="it-IT" dirty="0" err="1">
                <a:effectLst/>
                <a:latin typeface="Helvetica" pitchFamily="2" charset="0"/>
              </a:rPr>
              <a:t>was</a:t>
            </a:r>
            <a:r>
              <a:rPr lang="it-IT" dirty="0">
                <a:effectLst/>
                <a:latin typeface="Helvetica" pitchFamily="2" charset="0"/>
              </a:rPr>
              <a:t> </a:t>
            </a:r>
            <a:r>
              <a:rPr lang="it-IT" dirty="0" err="1">
                <a:effectLst/>
                <a:latin typeface="Helvetica" pitchFamily="2" charset="0"/>
              </a:rPr>
              <a:t>introduced</a:t>
            </a:r>
            <a:r>
              <a:rPr lang="it-IT" dirty="0">
                <a:effectLst/>
                <a:latin typeface="Helvetica" pitchFamily="2" charset="0"/>
              </a:rPr>
              <a:t> a grounding network </a:t>
            </a:r>
            <a:r>
              <a:rPr lang="it-IT" dirty="0" err="1">
                <a:effectLst/>
                <a:latin typeface="Helvetica" pitchFamily="2" charset="0"/>
              </a:rPr>
              <a:t>also</a:t>
            </a:r>
            <a:r>
              <a:rPr lang="it-IT" dirty="0">
                <a:effectLst/>
                <a:latin typeface="Helvetica" pitchFamily="2" charset="0"/>
              </a:rPr>
              <a:t> in the </a:t>
            </a:r>
            <a:r>
              <a:rPr lang="it-IT" dirty="0" err="1">
                <a:effectLst/>
                <a:latin typeface="Helvetica" pitchFamily="2" charset="0"/>
              </a:rPr>
              <a:t>active</a:t>
            </a:r>
            <a:r>
              <a:rPr lang="it-IT" dirty="0">
                <a:effectLst/>
                <a:latin typeface="Helvetica" pitchFamily="2" charset="0"/>
              </a:rPr>
              <a:t> area</a:t>
            </a:r>
          </a:p>
          <a:p>
            <a:r>
              <a:rPr lang="it-IT" dirty="0">
                <a:effectLst/>
                <a:latin typeface="Helvetica" pitchFamily="2" charset="0"/>
              </a:rPr>
              <a:t>First </a:t>
            </a:r>
            <a:r>
              <a:rPr lang="it-IT" dirty="0" err="1">
                <a:effectLst/>
                <a:latin typeface="Helvetica" pitchFamily="2" charset="0"/>
              </a:rPr>
              <a:t>evolution</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Double Resistive Layer (DRL) </a:t>
            </a:r>
            <a:r>
              <a:rPr lang="it-IT" dirty="0" err="1">
                <a:effectLst/>
                <a:latin typeface="Helvetica" pitchFamily="2" charset="0"/>
              </a:rPr>
              <a:t>where</a:t>
            </a:r>
            <a:r>
              <a:rPr lang="it-IT" dirty="0">
                <a:effectLst/>
                <a:latin typeface="Helvetica" pitchFamily="2" charset="0"/>
              </a:rPr>
              <a:t> a second resistive </a:t>
            </a:r>
            <a:r>
              <a:rPr lang="it-IT" dirty="0" err="1">
                <a:effectLst/>
                <a:latin typeface="Helvetica" pitchFamily="2" charset="0"/>
              </a:rPr>
              <a:t>layer</a:t>
            </a:r>
            <a:r>
              <a:rPr lang="it-IT" dirty="0">
                <a:effectLst/>
                <a:latin typeface="Helvetica" pitchFamily="2" charset="0"/>
              </a:rPr>
              <a:t>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introduced</a:t>
            </a:r>
            <a:r>
              <a:rPr lang="it-IT" dirty="0">
                <a:effectLst/>
                <a:latin typeface="Helvetica" pitchFamily="2" charset="0"/>
              </a:rPr>
              <a:t>. The </a:t>
            </a:r>
            <a:r>
              <a:rPr lang="it-IT" dirty="0" err="1">
                <a:effectLst/>
                <a:latin typeface="Helvetica" pitchFamily="2" charset="0"/>
              </a:rPr>
              <a:t>two</a:t>
            </a:r>
            <a:r>
              <a:rPr lang="it-IT" dirty="0">
                <a:effectLst/>
                <a:latin typeface="Helvetica" pitchFamily="2" charset="0"/>
              </a:rPr>
              <a:t> </a:t>
            </a:r>
            <a:r>
              <a:rPr lang="it-IT" dirty="0" err="1">
                <a:effectLst/>
                <a:latin typeface="Helvetica" pitchFamily="2" charset="0"/>
              </a:rPr>
              <a:t>layers</a:t>
            </a:r>
            <a:r>
              <a:rPr lang="it-IT" dirty="0">
                <a:effectLst/>
                <a:latin typeface="Helvetica" pitchFamily="2" charset="0"/>
              </a:rPr>
              <a:t> are </a:t>
            </a:r>
            <a:r>
              <a:rPr lang="it-IT" dirty="0" err="1">
                <a:effectLst/>
                <a:latin typeface="Helvetica" pitchFamily="2" charset="0"/>
              </a:rPr>
              <a:t>interleaved</a:t>
            </a:r>
            <a:r>
              <a:rPr lang="it-IT" dirty="0">
                <a:effectLst/>
                <a:latin typeface="Helvetica" pitchFamily="2" charset="0"/>
              </a:rPr>
              <a:t> by a </a:t>
            </a:r>
            <a:r>
              <a:rPr lang="it-IT" dirty="0" err="1">
                <a:effectLst/>
                <a:latin typeface="Helvetica" pitchFamily="2" charset="0"/>
              </a:rPr>
              <a:t>gluing</a:t>
            </a:r>
            <a:r>
              <a:rPr lang="it-IT" dirty="0">
                <a:effectLst/>
                <a:latin typeface="Helvetica" pitchFamily="2" charset="0"/>
              </a:rPr>
              <a:t> film, 50 </a:t>
            </a:r>
            <a:r>
              <a:rPr lang="el-GR" dirty="0">
                <a:effectLst/>
                <a:latin typeface="Helvetica" pitchFamily="2" charset="0"/>
              </a:rPr>
              <a:t>μ</a:t>
            </a:r>
            <a:r>
              <a:rPr lang="it-IT" dirty="0">
                <a:effectLst/>
                <a:latin typeface="Helvetica" pitchFamily="2" charset="0"/>
              </a:rPr>
              <a:t>m</a:t>
            </a:r>
          </a:p>
          <a:p>
            <a:r>
              <a:rPr lang="it-IT" dirty="0" err="1">
                <a:effectLst/>
                <a:latin typeface="Helvetica" pitchFamily="2" charset="0"/>
              </a:rPr>
              <a:t>thin</a:t>
            </a:r>
            <a:r>
              <a:rPr lang="it-IT" dirty="0">
                <a:effectLst/>
                <a:latin typeface="Helvetica" pitchFamily="2" charset="0"/>
              </a:rPr>
              <a:t>, and </a:t>
            </a:r>
            <a:r>
              <a:rPr lang="it-IT" dirty="0" err="1">
                <a:effectLst/>
                <a:latin typeface="Helvetica" pitchFamily="2" charset="0"/>
              </a:rPr>
              <a:t>connected</a:t>
            </a:r>
            <a:r>
              <a:rPr lang="it-IT" dirty="0">
                <a:effectLst/>
                <a:latin typeface="Helvetica" pitchFamily="2" charset="0"/>
              </a:rPr>
              <a:t> by a </a:t>
            </a:r>
            <a:r>
              <a:rPr lang="it-IT" dirty="0" err="1">
                <a:effectLst/>
                <a:latin typeface="Helvetica" pitchFamily="2" charset="0"/>
              </a:rPr>
              <a:t>matrix</a:t>
            </a:r>
            <a:r>
              <a:rPr lang="it-IT" dirty="0">
                <a:effectLst/>
                <a:latin typeface="Helvetica" pitchFamily="2" charset="0"/>
              </a:rPr>
              <a:t> of </a:t>
            </a:r>
            <a:r>
              <a:rPr lang="it-IT" dirty="0" err="1">
                <a:effectLst/>
                <a:latin typeface="Helvetica" pitchFamily="2" charset="0"/>
              </a:rPr>
              <a:t>metalized</a:t>
            </a:r>
            <a:r>
              <a:rPr lang="it-IT" dirty="0">
                <a:effectLst/>
                <a:latin typeface="Helvetica" pitchFamily="2" charset="0"/>
              </a:rPr>
              <a:t> </a:t>
            </a:r>
            <a:r>
              <a:rPr lang="it-IT" dirty="0" err="1">
                <a:effectLst/>
                <a:latin typeface="Helvetica" pitchFamily="2" charset="0"/>
              </a:rPr>
              <a:t>vias</a:t>
            </a:r>
            <a:r>
              <a:rPr lang="it-IT" dirty="0">
                <a:effectLst/>
                <a:latin typeface="Helvetica" pitchFamily="2" charset="0"/>
              </a:rPr>
              <a:t>. The </a:t>
            </a:r>
            <a:r>
              <a:rPr lang="it-IT" dirty="0" err="1">
                <a:effectLst/>
                <a:latin typeface="Helvetica" pitchFamily="2" charset="0"/>
              </a:rPr>
              <a:t>same</a:t>
            </a:r>
            <a:r>
              <a:rPr lang="it-IT" dirty="0">
                <a:effectLst/>
                <a:latin typeface="Helvetica" pitchFamily="2" charset="0"/>
              </a:rPr>
              <a:t> </a:t>
            </a:r>
            <a:r>
              <a:rPr lang="it-IT" dirty="0" err="1">
                <a:effectLst/>
                <a:latin typeface="Helvetica" pitchFamily="2" charset="0"/>
              </a:rPr>
              <a:t>scheme</a:t>
            </a:r>
            <a:r>
              <a:rPr lang="it-IT" dirty="0">
                <a:effectLst/>
                <a:latin typeface="Helvetica" pitchFamily="2" charset="0"/>
              </a:rPr>
              <a:t> </a:t>
            </a:r>
            <a:r>
              <a:rPr lang="it-IT" dirty="0" err="1">
                <a:effectLst/>
                <a:latin typeface="Helvetica" pitchFamily="2" charset="0"/>
              </a:rPr>
              <a:t>applies</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second </a:t>
            </a:r>
            <a:r>
              <a:rPr lang="it-IT" dirty="0" err="1">
                <a:effectLst/>
                <a:latin typeface="Helvetica" pitchFamily="2" charset="0"/>
              </a:rPr>
              <a:t>layer</a:t>
            </a:r>
            <a:r>
              <a:rPr lang="it-IT" dirty="0">
                <a:effectLst/>
                <a:latin typeface="Helvetica" pitchFamily="2" charset="0"/>
              </a:rPr>
              <a:t> and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The last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provides</a:t>
            </a:r>
            <a:r>
              <a:rPr lang="it-IT" dirty="0">
                <a:effectLst/>
                <a:latin typeface="Helvetica" pitchFamily="2" charset="0"/>
              </a:rPr>
              <a:t> the </a:t>
            </a:r>
            <a:r>
              <a:rPr lang="it-IT" dirty="0" err="1">
                <a:effectLst/>
                <a:latin typeface="Helvetica" pitchFamily="2" charset="0"/>
              </a:rPr>
              <a:t>final</a:t>
            </a:r>
            <a:r>
              <a:rPr lang="it-IT" dirty="0">
                <a:effectLst/>
                <a:latin typeface="Helvetica" pitchFamily="2" charset="0"/>
              </a:rPr>
              <a:t> grounding to the </a:t>
            </a:r>
            <a:r>
              <a:rPr lang="it-IT" dirty="0" err="1">
                <a:effectLst/>
                <a:latin typeface="Helvetica" pitchFamily="2" charset="0"/>
              </a:rPr>
              <a:t>whole</a:t>
            </a:r>
            <a:r>
              <a:rPr lang="it-IT" dirty="0">
                <a:effectLst/>
                <a:latin typeface="Helvetica" pitchFamily="2" charset="0"/>
              </a:rPr>
              <a:t> resistive stage.</a:t>
            </a:r>
          </a:p>
          <a:p>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version</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first </a:t>
            </a:r>
            <a:r>
              <a:rPr lang="it-IT" dirty="0" err="1">
                <a:effectLst/>
                <a:latin typeface="Helvetica" pitchFamily="2" charset="0"/>
              </a:rPr>
              <a:t>where</a:t>
            </a:r>
            <a:r>
              <a:rPr lang="it-IT" dirty="0">
                <a:effectLst/>
                <a:latin typeface="Helvetica" pitchFamily="2" charset="0"/>
              </a:rPr>
              <a:t> a </a:t>
            </a:r>
            <a:r>
              <a:rPr lang="it-IT" dirty="0" err="1">
                <a:effectLst/>
                <a:latin typeface="Helvetica" pitchFamily="2" charset="0"/>
              </a:rPr>
              <a:t>particular</a:t>
            </a:r>
            <a:r>
              <a:rPr lang="it-IT" dirty="0">
                <a:effectLst/>
                <a:latin typeface="Helvetica" pitchFamily="2" charset="0"/>
              </a:rPr>
              <a:t> </a:t>
            </a:r>
            <a:r>
              <a:rPr lang="it-IT" dirty="0" err="1">
                <a:effectLst/>
                <a:latin typeface="Helvetica" pitchFamily="2" charset="0"/>
              </a:rPr>
              <a:t>attention</a:t>
            </a:r>
            <a:r>
              <a:rPr lang="it-IT" dirty="0">
                <a:effectLst/>
                <a:latin typeface="Helvetica" pitchFamily="2" charset="0"/>
              </a:rPr>
              <a:t>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paid</a:t>
            </a:r>
            <a:r>
              <a:rPr lang="it-IT" dirty="0">
                <a:effectLst/>
                <a:latin typeface="Helvetica" pitchFamily="2" charset="0"/>
              </a:rPr>
              <a:t> to the minimum </a:t>
            </a:r>
            <a:r>
              <a:rPr lang="it-IT" dirty="0" err="1">
                <a:effectLst/>
                <a:latin typeface="Helvetica" pitchFamily="2" charset="0"/>
              </a:rPr>
              <a:t>distance</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grounding</a:t>
            </a:r>
          </a:p>
          <a:p>
            <a:r>
              <a:rPr lang="it-IT" dirty="0" err="1">
                <a:effectLst/>
                <a:latin typeface="Helvetica" pitchFamily="2" charset="0"/>
              </a:rPr>
              <a:t>node</a:t>
            </a:r>
            <a:r>
              <a:rPr lang="it-IT" dirty="0">
                <a:effectLst/>
                <a:latin typeface="Helvetica" pitchFamily="2" charset="0"/>
              </a:rPr>
              <a:t> and the </a:t>
            </a:r>
            <a:r>
              <a:rPr lang="it-IT" dirty="0" err="1">
                <a:effectLst/>
                <a:latin typeface="Helvetica" pitchFamily="2" charset="0"/>
              </a:rPr>
              <a:t>amplification</a:t>
            </a:r>
            <a:r>
              <a:rPr lang="it-IT" dirty="0">
                <a:effectLst/>
                <a:latin typeface="Helvetica" pitchFamily="2" charset="0"/>
              </a:rPr>
              <a:t> </a:t>
            </a:r>
            <a:r>
              <a:rPr lang="it-IT" dirty="0" err="1">
                <a:effectLst/>
                <a:latin typeface="Helvetica" pitchFamily="2" charset="0"/>
              </a:rPr>
              <a:t>channels</a:t>
            </a:r>
            <a:r>
              <a:rPr lang="it-IT" dirty="0">
                <a:effectLst/>
                <a:latin typeface="Helvetica" pitchFamily="2" charset="0"/>
              </a:rPr>
              <a:t> (DOCA standing for </a:t>
            </a:r>
            <a:r>
              <a:rPr lang="it-IT" dirty="0" err="1">
                <a:effectLst/>
                <a:latin typeface="Helvetica" pitchFamily="2" charset="0"/>
              </a:rPr>
              <a:t>Distance</a:t>
            </a:r>
            <a:r>
              <a:rPr lang="it-IT" dirty="0">
                <a:effectLst/>
                <a:latin typeface="Helvetica" pitchFamily="2" charset="0"/>
              </a:rPr>
              <a:t> Of </a:t>
            </a:r>
            <a:r>
              <a:rPr lang="it-IT" dirty="0" err="1">
                <a:effectLst/>
                <a:latin typeface="Helvetica" pitchFamily="2" charset="0"/>
              </a:rPr>
              <a:t>Closest</a:t>
            </a:r>
            <a:r>
              <a:rPr lang="it-IT" dirty="0">
                <a:effectLst/>
                <a:latin typeface="Helvetica" pitchFamily="2" charset="0"/>
              </a:rPr>
              <a:t> </a:t>
            </a:r>
            <a:r>
              <a:rPr lang="it-IT" dirty="0" err="1">
                <a:effectLst/>
                <a:latin typeface="Helvetica" pitchFamily="2" charset="0"/>
              </a:rPr>
              <a:t>Approach</a:t>
            </a:r>
            <a:r>
              <a:rPr lang="it-IT" dirty="0">
                <a:effectLst/>
                <a:latin typeface="Helvetica" pitchFamily="2" charset="0"/>
              </a:rPr>
              <a:t>). </a:t>
            </a:r>
            <a:r>
              <a:rPr lang="it-IT" dirty="0" err="1">
                <a:effectLst/>
                <a:latin typeface="Helvetica" pitchFamily="2" charset="0"/>
              </a:rPr>
              <a:t>Although</a:t>
            </a:r>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prototype</a:t>
            </a:r>
            <a:r>
              <a:rPr lang="it-IT" dirty="0">
                <a:effectLst/>
                <a:latin typeface="Helvetica" pitchFamily="2" charset="0"/>
              </a:rPr>
              <a:t> </a:t>
            </a:r>
            <a:r>
              <a:rPr lang="it-IT" dirty="0" err="1">
                <a:effectLst/>
                <a:latin typeface="Helvetica" pitchFamily="2" charset="0"/>
              </a:rPr>
              <a:t>exhibited</a:t>
            </a:r>
            <a:r>
              <a:rPr lang="it-IT" dirty="0">
                <a:effectLst/>
                <a:latin typeface="Helvetica" pitchFamily="2" charset="0"/>
              </a:rPr>
              <a:t> a rate capability up to 10 MHz/cm2, </a:t>
            </a:r>
            <a:r>
              <a:rPr lang="it-IT" dirty="0" err="1">
                <a:effectLst/>
                <a:latin typeface="Helvetica" pitchFamily="2" charset="0"/>
              </a:rPr>
              <a:t>its</a:t>
            </a:r>
            <a:endParaRPr lang="it-IT" dirty="0">
              <a:effectLst/>
              <a:latin typeface="Helvetica" pitchFamily="2" charset="0"/>
            </a:endParaRPr>
          </a:p>
          <a:p>
            <a:r>
              <a:rPr lang="it-IT" dirty="0">
                <a:effectLst/>
                <a:latin typeface="Helvetica" pitchFamily="2" charset="0"/>
              </a:rPr>
              <a:t>manufacturing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quite</a:t>
            </a:r>
            <a:r>
              <a:rPr lang="it-IT" dirty="0">
                <a:effectLst/>
                <a:latin typeface="Helvetica" pitchFamily="2" charset="0"/>
              </a:rPr>
              <a:t> </a:t>
            </a:r>
            <a:r>
              <a:rPr lang="it-IT" dirty="0" err="1">
                <a:effectLst/>
                <a:latin typeface="Helvetica" pitchFamily="2" charset="0"/>
              </a:rPr>
              <a:t>complex</a:t>
            </a:r>
            <a:r>
              <a:rPr lang="it-IT" dirty="0">
                <a:effectLst/>
                <a:latin typeface="Helvetica" pitchFamily="2" charset="0"/>
              </a:rPr>
              <a:t> and </a:t>
            </a:r>
            <a:r>
              <a:rPr lang="it-IT" dirty="0" err="1">
                <a:effectLst/>
                <a:latin typeface="Helvetica" pitchFamily="2" charset="0"/>
              </a:rPr>
              <a:t>not</a:t>
            </a:r>
            <a:r>
              <a:rPr lang="it-IT" dirty="0">
                <a:effectLst/>
                <a:latin typeface="Helvetica" pitchFamily="2" charset="0"/>
              </a:rPr>
              <a:t> </a:t>
            </a:r>
            <a:r>
              <a:rPr lang="it-IT" dirty="0" err="1">
                <a:effectLst/>
                <a:latin typeface="Helvetica" pitchFamily="2" charset="0"/>
              </a:rPr>
              <a:t>reliable</a:t>
            </a:r>
            <a:r>
              <a:rPr lang="it-IT" dirty="0">
                <a:effectLst/>
                <a:latin typeface="Helvetica" pitchFamily="2" charset="0"/>
              </a:rPr>
              <a:t> for a </a:t>
            </a:r>
            <a:r>
              <a:rPr lang="it-IT" dirty="0" err="1">
                <a:effectLst/>
                <a:latin typeface="Helvetica" pitchFamily="2" charset="0"/>
              </a:rPr>
              <a:t>technological</a:t>
            </a:r>
            <a:r>
              <a:rPr lang="it-IT" dirty="0">
                <a:effectLst/>
                <a:latin typeface="Helvetica" pitchFamily="2" charset="0"/>
              </a:rPr>
              <a:t> transfer to </a:t>
            </a:r>
            <a:r>
              <a:rPr lang="it-IT" dirty="0" err="1">
                <a:effectLst/>
                <a:latin typeface="Helvetica" pitchFamily="2" charset="0"/>
              </a:rPr>
              <a:t>industry</a:t>
            </a:r>
            <a:endParaRPr lang="it-IT" dirty="0">
              <a:effectLst/>
              <a:latin typeface="Helvetica" pitchFamily="2" charset="0"/>
            </a:endParaRPr>
          </a:p>
          <a:p>
            <a:r>
              <a:rPr lang="it-IT" dirty="0">
                <a:effectLst/>
                <a:latin typeface="Helvetica" pitchFamily="2" charset="0"/>
              </a:rPr>
              <a:t>To </a:t>
            </a:r>
            <a:r>
              <a:rPr lang="it-IT" dirty="0" err="1">
                <a:effectLst/>
                <a:latin typeface="Helvetica" pitchFamily="2" charset="0"/>
              </a:rPr>
              <a:t>meet</a:t>
            </a:r>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request</a:t>
            </a:r>
            <a:r>
              <a:rPr lang="it-IT" dirty="0">
                <a:effectLst/>
                <a:latin typeface="Helvetica" pitchFamily="2" charset="0"/>
              </a:rPr>
              <a:t> a second </a:t>
            </a:r>
            <a:r>
              <a:rPr lang="it-IT" dirty="0" err="1">
                <a:effectLst/>
                <a:latin typeface="Helvetica" pitchFamily="2" charset="0"/>
              </a:rPr>
              <a:t>version</a:t>
            </a:r>
            <a:r>
              <a:rPr lang="it-IT" dirty="0">
                <a:effectLst/>
                <a:latin typeface="Helvetica" pitchFamily="2" charset="0"/>
              </a:rPr>
              <a:t> of the detector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built</a:t>
            </a:r>
            <a:r>
              <a:rPr lang="it-IT" dirty="0">
                <a:effectLst/>
                <a:latin typeface="Helvetica" pitchFamily="2" charset="0"/>
              </a:rPr>
              <a:t> : the Silver </a:t>
            </a:r>
            <a:r>
              <a:rPr lang="it-IT" dirty="0" err="1">
                <a:effectLst/>
                <a:latin typeface="Helvetica" pitchFamily="2" charset="0"/>
              </a:rPr>
              <a:t>Grid</a:t>
            </a:r>
            <a:r>
              <a:rPr lang="it-IT" dirty="0">
                <a:effectLst/>
                <a:latin typeface="Helvetica" pitchFamily="2" charset="0"/>
              </a:rPr>
              <a:t> (SG). The grounding network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created</a:t>
            </a:r>
            <a:r>
              <a:rPr lang="it-IT" dirty="0">
                <a:effectLst/>
                <a:latin typeface="Helvetica" pitchFamily="2" charset="0"/>
              </a:rPr>
              <a:t> with </a:t>
            </a:r>
            <a:r>
              <a:rPr lang="it-IT" dirty="0" err="1">
                <a:effectLst/>
                <a:latin typeface="Helvetica" pitchFamily="2" charset="0"/>
              </a:rPr>
              <a:t>copper</a:t>
            </a:r>
            <a:r>
              <a:rPr lang="it-IT" dirty="0">
                <a:effectLst/>
                <a:latin typeface="Helvetica" pitchFamily="2" charset="0"/>
              </a:rPr>
              <a:t> strips </a:t>
            </a:r>
            <a:r>
              <a:rPr lang="it-IT" dirty="0" err="1">
                <a:effectLst/>
                <a:latin typeface="Helvetica" pitchFamily="2" charset="0"/>
              </a:rPr>
              <a:t>realized</a:t>
            </a:r>
            <a:r>
              <a:rPr lang="it-IT" dirty="0">
                <a:effectLst/>
                <a:latin typeface="Helvetica" pitchFamily="2" charset="0"/>
              </a:rPr>
              <a:t> by </a:t>
            </a:r>
            <a:r>
              <a:rPr lang="it-IT" dirty="0" err="1">
                <a:effectLst/>
                <a:latin typeface="Helvetica" pitchFamily="2" charset="0"/>
              </a:rPr>
              <a:t>photolitography</a:t>
            </a:r>
            <a:r>
              <a:rPr lang="it-IT" dirty="0">
                <a:effectLst/>
                <a:latin typeface="Helvetica" pitchFamily="2" charset="0"/>
              </a:rPr>
              <a:t> </a:t>
            </a:r>
            <a:r>
              <a:rPr lang="it-IT" dirty="0" err="1">
                <a:effectLst/>
                <a:latin typeface="Helvetica" pitchFamily="2" charset="0"/>
              </a:rPr>
              <a:t>below</a:t>
            </a:r>
            <a:r>
              <a:rPr lang="it-IT" dirty="0">
                <a:effectLst/>
                <a:latin typeface="Helvetica" pitchFamily="2" charset="0"/>
              </a:rPr>
              <a:t> the DLC: the base </a:t>
            </a:r>
            <a:r>
              <a:rPr lang="it-IT" dirty="0" err="1">
                <a:effectLst/>
                <a:latin typeface="Helvetica" pitchFamily="2" charset="0"/>
              </a:rPr>
              <a:t>material</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indeed</a:t>
            </a:r>
            <a:r>
              <a:rPr lang="it-IT" dirty="0">
                <a:effectLst/>
                <a:latin typeface="Helvetica" pitchFamily="2" charset="0"/>
              </a:rPr>
              <a:t> a stack of </a:t>
            </a:r>
            <a:r>
              <a:rPr lang="it-IT" dirty="0" err="1">
                <a:effectLst/>
                <a:latin typeface="Helvetica" pitchFamily="2" charset="0"/>
              </a:rPr>
              <a:t>copper</a:t>
            </a:r>
            <a:r>
              <a:rPr lang="it-IT" dirty="0">
                <a:effectLst/>
                <a:latin typeface="Helvetica" pitchFamily="2" charset="0"/>
              </a:rPr>
              <a:t>, </a:t>
            </a:r>
            <a:r>
              <a:rPr lang="it-IT" dirty="0" err="1">
                <a:effectLst/>
                <a:latin typeface="Helvetica" pitchFamily="2" charset="0"/>
              </a:rPr>
              <a:t>kapton</a:t>
            </a:r>
            <a:r>
              <a:rPr lang="it-IT" dirty="0">
                <a:effectLst/>
                <a:latin typeface="Helvetica" pitchFamily="2" charset="0"/>
              </a:rPr>
              <a:t>, DLC and </a:t>
            </a:r>
            <a:r>
              <a:rPr lang="it-IT" dirty="0" err="1">
                <a:effectLst/>
                <a:latin typeface="Helvetica" pitchFamily="2" charset="0"/>
              </a:rPr>
              <a:t>copper</a:t>
            </a:r>
            <a:r>
              <a:rPr lang="it-IT" dirty="0">
                <a:effectLst/>
                <a:latin typeface="Helvetica" pitchFamily="2" charset="0"/>
              </a:rPr>
              <a:t> </a:t>
            </a:r>
            <a:r>
              <a:rPr lang="it-IT" dirty="0" err="1">
                <a:effectLst/>
                <a:latin typeface="Helvetica" pitchFamily="2" charset="0"/>
              </a:rPr>
              <a:t>again</a:t>
            </a:r>
            <a:r>
              <a:rPr lang="it-IT" dirty="0">
                <a:effectLst/>
                <a:latin typeface="Helvetica" pitchFamily="2" charset="0"/>
              </a:rPr>
              <a:t>. To </a:t>
            </a:r>
            <a:r>
              <a:rPr lang="it-IT" dirty="0" err="1">
                <a:effectLst/>
                <a:latin typeface="Helvetica" pitchFamily="2" charset="0"/>
              </a:rPr>
              <a:t>increase</a:t>
            </a:r>
            <a:r>
              <a:rPr lang="it-IT" dirty="0">
                <a:effectLst/>
                <a:latin typeface="Helvetica" pitchFamily="2" charset="0"/>
              </a:rPr>
              <a:t> the DOCA a dead area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present</a:t>
            </a:r>
            <a:r>
              <a:rPr lang="it-IT" dirty="0">
                <a:effectLst/>
                <a:latin typeface="Helvetica" pitchFamily="2" charset="0"/>
              </a:rPr>
              <a:t> </a:t>
            </a:r>
            <a:r>
              <a:rPr lang="it-IT" dirty="0" err="1">
                <a:effectLst/>
                <a:latin typeface="Helvetica" pitchFamily="2" charset="0"/>
              </a:rPr>
              <a:t>above</a:t>
            </a:r>
            <a:r>
              <a:rPr lang="it-IT" dirty="0">
                <a:effectLst/>
                <a:latin typeface="Helvetica" pitchFamily="2" charset="0"/>
              </a:rPr>
              <a:t> the grounding strips. The </a:t>
            </a:r>
            <a:r>
              <a:rPr lang="it-IT" dirty="0" err="1">
                <a:effectLst/>
                <a:latin typeface="Helvetica" pitchFamily="2" charset="0"/>
              </a:rPr>
              <a:t>alignment</a:t>
            </a:r>
            <a:r>
              <a:rPr lang="it-IT" dirty="0">
                <a:effectLst/>
                <a:latin typeface="Helvetica" pitchFamily="2" charset="0"/>
              </a:rPr>
              <a:t> of </a:t>
            </a:r>
            <a:r>
              <a:rPr lang="it-IT" dirty="0" err="1">
                <a:effectLst/>
                <a:latin typeface="Helvetica" pitchFamily="2" charset="0"/>
              </a:rPr>
              <a:t>these</a:t>
            </a:r>
            <a:r>
              <a:rPr lang="it-IT" dirty="0">
                <a:effectLst/>
                <a:latin typeface="Helvetica" pitchFamily="2" charset="0"/>
              </a:rPr>
              <a:t> dead </a:t>
            </a:r>
            <a:r>
              <a:rPr lang="it-IT" dirty="0" err="1">
                <a:effectLst/>
                <a:latin typeface="Helvetica" pitchFamily="2" charset="0"/>
              </a:rPr>
              <a:t>areas</a:t>
            </a:r>
            <a:r>
              <a:rPr lang="it-IT" dirty="0">
                <a:effectLst/>
                <a:latin typeface="Helvetica" pitchFamily="2" charset="0"/>
              </a:rPr>
              <a:t> with the strip can be </a:t>
            </a:r>
            <a:r>
              <a:rPr lang="it-IT" dirty="0" err="1">
                <a:effectLst/>
                <a:latin typeface="Helvetica" pitchFamily="2" charset="0"/>
              </a:rPr>
              <a:t>difficult</a:t>
            </a:r>
            <a:r>
              <a:rPr lang="it-IT" dirty="0">
                <a:effectLst/>
                <a:latin typeface="Helvetica" pitchFamily="2" charset="0"/>
              </a:rPr>
              <a:t> in </a:t>
            </a:r>
            <a:r>
              <a:rPr lang="it-IT" dirty="0" err="1">
                <a:effectLst/>
                <a:latin typeface="Helvetica" pitchFamily="2" charset="0"/>
              </a:rPr>
              <a:t>particular</a:t>
            </a:r>
            <a:endParaRPr lang="it-IT" dirty="0">
              <a:effectLst/>
              <a:latin typeface="Helvetica" pitchFamily="2" charset="0"/>
            </a:endParaRPr>
          </a:p>
          <a:p>
            <a:r>
              <a:rPr lang="it-IT" dirty="0" err="1">
                <a:effectLst/>
                <a:latin typeface="Helvetica" pitchFamily="2" charset="0"/>
              </a:rPr>
              <a:t>when</a:t>
            </a:r>
            <a:r>
              <a:rPr lang="it-IT" dirty="0">
                <a:effectLst/>
                <a:latin typeface="Helvetica" pitchFamily="2" charset="0"/>
              </a:rPr>
              <a:t> </a:t>
            </a:r>
            <a:r>
              <a:rPr lang="it-IT" dirty="0" err="1">
                <a:effectLst/>
                <a:latin typeface="Helvetica" pitchFamily="2" charset="0"/>
              </a:rPr>
              <a:t>going</a:t>
            </a:r>
            <a:r>
              <a:rPr lang="it-IT" dirty="0">
                <a:effectLst/>
                <a:latin typeface="Helvetica" pitchFamily="2" charset="0"/>
              </a:rPr>
              <a:t> </a:t>
            </a:r>
            <a:r>
              <a:rPr lang="it-IT" dirty="0" err="1">
                <a:effectLst/>
                <a:latin typeface="Helvetica" pitchFamily="2" charset="0"/>
              </a:rPr>
              <a:t>toward</a:t>
            </a:r>
            <a:r>
              <a:rPr lang="it-IT" dirty="0">
                <a:effectLst/>
                <a:latin typeface="Helvetica" pitchFamily="2" charset="0"/>
              </a:rPr>
              <a:t> large area devices.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issue</a:t>
            </a:r>
            <a:r>
              <a:rPr lang="it-IT" dirty="0">
                <a:effectLst/>
                <a:latin typeface="Helvetica" pitchFamily="2" charset="0"/>
              </a:rPr>
              <a:t> </a:t>
            </a:r>
            <a:r>
              <a:rPr lang="it-IT" dirty="0" err="1">
                <a:effectLst/>
                <a:latin typeface="Helvetica" pitchFamily="2" charset="0"/>
              </a:rPr>
              <a:t>suggested</a:t>
            </a:r>
            <a:r>
              <a:rPr lang="it-IT" dirty="0">
                <a:effectLst/>
                <a:latin typeface="Helvetica" pitchFamily="2" charset="0"/>
              </a:rPr>
              <a:t> a </a:t>
            </a:r>
            <a:r>
              <a:rPr lang="it-IT" dirty="0" err="1">
                <a:effectLst/>
                <a:latin typeface="Helvetica" pitchFamily="2" charset="0"/>
              </a:rPr>
              <a:t>different</a:t>
            </a:r>
            <a:r>
              <a:rPr lang="it-IT" dirty="0">
                <a:effectLst/>
                <a:latin typeface="Helvetica" pitchFamily="2" charset="0"/>
              </a:rPr>
              <a:t> procedure to </a:t>
            </a:r>
            <a:r>
              <a:rPr lang="it-IT" dirty="0" err="1">
                <a:effectLst/>
                <a:latin typeface="Helvetica" pitchFamily="2" charset="0"/>
              </a:rPr>
              <a:t>obtain</a:t>
            </a:r>
            <a:r>
              <a:rPr lang="it-IT" dirty="0">
                <a:effectLst/>
                <a:latin typeface="Helvetica" pitchFamily="2" charset="0"/>
              </a:rPr>
              <a:t> the grounding of the DLC =&gt; </a:t>
            </a:r>
            <a:r>
              <a:rPr lang="en-US" b="1" dirty="0">
                <a:effectLst/>
              </a:rPr>
              <a:t>GPEP – Groove-Patterning-Etching-plating </a:t>
            </a:r>
            <a:endParaRPr lang="en-US" dirty="0">
              <a:effectLst/>
            </a:endParaRP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46</a:t>
            </a:fld>
            <a:endParaRPr lang="it-IT"/>
          </a:p>
        </p:txBody>
      </p:sp>
    </p:spTree>
    <p:extLst>
      <p:ext uri="{BB962C8B-B14F-4D97-AF65-F5344CB8AC3E}">
        <p14:creationId xmlns:p14="http://schemas.microsoft.com/office/powerpoint/2010/main" val="4086967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47</a:t>
            </a:fld>
            <a:endParaRPr lang="it-IT"/>
          </a:p>
        </p:txBody>
      </p:sp>
    </p:spTree>
    <p:extLst>
      <p:ext uri="{BB962C8B-B14F-4D97-AF65-F5344CB8AC3E}">
        <p14:creationId xmlns:p14="http://schemas.microsoft.com/office/powerpoint/2010/main" val="32565306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The </a:t>
            </a:r>
            <a:r>
              <a:rPr lang="it-IT" dirty="0" err="1">
                <a:effectLst/>
                <a:latin typeface="Helvetica" pitchFamily="2" charset="0"/>
              </a:rPr>
              <a:t>prototypes</a:t>
            </a:r>
            <a:r>
              <a:rPr lang="it-IT" dirty="0">
                <a:effectLst/>
                <a:latin typeface="Helvetica" pitchFamily="2" charset="0"/>
              </a:rPr>
              <a:t>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all</a:t>
            </a:r>
            <a:r>
              <a:rPr lang="it-IT" dirty="0">
                <a:effectLst/>
                <a:latin typeface="Helvetica" pitchFamily="2" charset="0"/>
              </a:rPr>
              <a:t> </a:t>
            </a:r>
            <a:r>
              <a:rPr lang="it-IT" dirty="0" err="1">
                <a:effectLst/>
                <a:latin typeface="Helvetica" pitchFamily="2" charset="0"/>
              </a:rPr>
              <a:t>characterized</a:t>
            </a:r>
            <a:r>
              <a:rPr lang="it-IT" dirty="0">
                <a:effectLst/>
                <a:latin typeface="Helvetica" pitchFamily="2" charset="0"/>
              </a:rPr>
              <a:t> under high </a:t>
            </a:r>
            <a:r>
              <a:rPr lang="it-IT" dirty="0" err="1">
                <a:effectLst/>
                <a:latin typeface="Helvetica" pitchFamily="2" charset="0"/>
              </a:rPr>
              <a:t>intensity</a:t>
            </a:r>
            <a:r>
              <a:rPr lang="it-IT" dirty="0">
                <a:effectLst/>
                <a:latin typeface="Helvetica" pitchFamily="2" charset="0"/>
              </a:rPr>
              <a:t> X-ray Philips 2217/20 gun. The detectors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flushed</a:t>
            </a:r>
            <a:r>
              <a:rPr lang="it-IT" dirty="0">
                <a:effectLst/>
                <a:latin typeface="Helvetica" pitchFamily="2" charset="0"/>
              </a:rPr>
              <a:t> with Ar:CO2:CF4 45:15:40. In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mixture</a:t>
            </a:r>
            <a:r>
              <a:rPr lang="it-IT" dirty="0">
                <a:effectLst/>
                <a:latin typeface="Helvetica" pitchFamily="2" charset="0"/>
              </a:rPr>
              <a:t> the 5.9 </a:t>
            </a:r>
            <a:r>
              <a:rPr lang="it-IT" dirty="0" err="1">
                <a:effectLst/>
                <a:latin typeface="Helvetica" pitchFamily="2" charset="0"/>
              </a:rPr>
              <a:t>keV</a:t>
            </a:r>
            <a:r>
              <a:rPr lang="it-IT" dirty="0">
                <a:effectLst/>
                <a:latin typeface="Helvetica" pitchFamily="2" charset="0"/>
              </a:rPr>
              <a:t> X-rays</a:t>
            </a:r>
          </a:p>
          <a:p>
            <a:r>
              <a:rPr lang="it-IT" dirty="0">
                <a:effectLst/>
                <a:latin typeface="Helvetica" pitchFamily="2" charset="0"/>
              </a:rPr>
              <a:t>produce a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about</a:t>
            </a:r>
            <a:r>
              <a:rPr lang="it-IT" dirty="0">
                <a:effectLst/>
                <a:latin typeface="Helvetica" pitchFamily="2" charset="0"/>
              </a:rPr>
              <a:t> 3 times </a:t>
            </a:r>
            <a:r>
              <a:rPr lang="it-IT" dirty="0" err="1">
                <a:effectLst/>
                <a:latin typeface="Helvetica" pitchFamily="2" charset="0"/>
              </a:rPr>
              <a:t>larger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the one </a:t>
            </a:r>
            <a:r>
              <a:rPr lang="it-IT" dirty="0" err="1">
                <a:effectLst/>
                <a:latin typeface="Helvetica" pitchFamily="2" charset="0"/>
              </a:rPr>
              <a:t>given</a:t>
            </a:r>
            <a:r>
              <a:rPr lang="it-IT" dirty="0">
                <a:effectLst/>
                <a:latin typeface="Helvetica" pitchFamily="2" charset="0"/>
              </a:rPr>
              <a:t> by a </a:t>
            </a:r>
            <a:r>
              <a:rPr lang="it-IT" dirty="0" err="1">
                <a:effectLst/>
                <a:latin typeface="Helvetica" pitchFamily="2" charset="0"/>
              </a:rPr>
              <a:t>m.i.p</a:t>
            </a:r>
            <a:r>
              <a:rPr lang="it-IT" dirty="0">
                <a:effectLst/>
                <a:latin typeface="Helvetica" pitchFamily="2" charset="0"/>
              </a:rPr>
              <a:t>. in the 6 mm </a:t>
            </a:r>
            <a:r>
              <a:rPr lang="it-IT" dirty="0" err="1">
                <a:effectLst/>
                <a:latin typeface="Helvetica" pitchFamily="2" charset="0"/>
              </a:rPr>
              <a:t>thick</a:t>
            </a:r>
            <a:r>
              <a:rPr lang="it-IT" dirty="0">
                <a:effectLst/>
                <a:latin typeface="Helvetica" pitchFamily="2" charset="0"/>
              </a:rPr>
              <a:t> gas gap. The plots in fig. </a:t>
            </a:r>
            <a:r>
              <a:rPr lang="it-IT" dirty="0">
                <a:solidFill>
                  <a:srgbClr val="1A1AFF"/>
                </a:solidFill>
                <a:effectLst/>
                <a:latin typeface="Helvetica" pitchFamily="2" charset="0"/>
              </a:rPr>
              <a:t>4 </a:t>
            </a:r>
            <a:r>
              <a:rPr lang="it-IT" dirty="0">
                <a:effectLst/>
                <a:latin typeface="Helvetica" pitchFamily="2" charset="0"/>
              </a:rPr>
              <a:t>show </a:t>
            </a:r>
            <a:r>
              <a:rPr lang="it-IT" dirty="0" err="1">
                <a:effectLst/>
                <a:latin typeface="Helvetica" pitchFamily="2" charset="0"/>
              </a:rPr>
              <a:t>that</a:t>
            </a:r>
            <a:r>
              <a:rPr lang="it-IT" dirty="0">
                <a:effectLst/>
                <a:latin typeface="Helvetica" pitchFamily="2" charset="0"/>
              </a:rPr>
              <a:t> for a Double Resistive Layer (</a:t>
            </a:r>
            <a:r>
              <a:rPr lang="it-IT" dirty="0" err="1">
                <a:effectLst/>
                <a:latin typeface="Helvetica" pitchFamily="2" charset="0"/>
              </a:rPr>
              <a:t>left</a:t>
            </a:r>
            <a:r>
              <a:rPr lang="it-IT" dirty="0">
                <a:effectLst/>
                <a:latin typeface="Helvetica" pitchFamily="2" charset="0"/>
              </a:rPr>
              <a:t>) the ratio of the </a:t>
            </a:r>
            <a:r>
              <a:rPr lang="it-IT" dirty="0" err="1">
                <a:effectLst/>
                <a:latin typeface="Helvetica" pitchFamily="2" charset="0"/>
              </a:rPr>
              <a:t>measured</a:t>
            </a:r>
            <a:r>
              <a:rPr lang="it-IT" dirty="0">
                <a:effectLst/>
                <a:latin typeface="Helvetica" pitchFamily="2" charset="0"/>
              </a:rPr>
              <a:t> gain to</a:t>
            </a:r>
          </a:p>
          <a:p>
            <a:r>
              <a:rPr lang="it-IT" dirty="0">
                <a:effectLst/>
                <a:latin typeface="Helvetica" pitchFamily="2" charset="0"/>
              </a:rPr>
              <a:t>the </a:t>
            </a:r>
            <a:r>
              <a:rPr lang="it-IT" dirty="0" err="1">
                <a:effectLst/>
                <a:latin typeface="Helvetica" pitchFamily="2" charset="0"/>
              </a:rPr>
              <a:t>nominal</a:t>
            </a:r>
            <a:r>
              <a:rPr lang="it-IT" dirty="0">
                <a:effectLst/>
                <a:latin typeface="Helvetica" pitchFamily="2" charset="0"/>
              </a:rPr>
              <a:t> one drops down to 90% for a </a:t>
            </a:r>
            <a:r>
              <a:rPr lang="it-IT" dirty="0" err="1">
                <a:effectLst/>
                <a:latin typeface="Helvetica" pitchFamily="2" charset="0"/>
              </a:rPr>
              <a:t>photon</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a:t>
            </a:r>
            <a:r>
              <a:rPr lang="it-IT" dirty="0" err="1">
                <a:effectLst/>
                <a:latin typeface="Helvetica" pitchFamily="2" charset="0"/>
              </a:rPr>
              <a:t>around</a:t>
            </a:r>
            <a:r>
              <a:rPr lang="it-IT" dirty="0">
                <a:effectLst/>
                <a:latin typeface="Helvetica" pitchFamily="2" charset="0"/>
              </a:rPr>
              <a:t> 1 MHz/cm2, </a:t>
            </a:r>
            <a:r>
              <a:rPr lang="it-IT" dirty="0" err="1">
                <a:effectLst/>
                <a:latin typeface="Helvetica" pitchFamily="2" charset="0"/>
              </a:rPr>
              <a:t>which</a:t>
            </a:r>
            <a:r>
              <a:rPr lang="it-IT" dirty="0">
                <a:effectLst/>
                <a:latin typeface="Helvetica" pitchFamily="2" charset="0"/>
              </a:rPr>
              <a:t> </a:t>
            </a:r>
            <a:r>
              <a:rPr lang="it-IT" dirty="0" err="1">
                <a:effectLst/>
                <a:latin typeface="Helvetica" pitchFamily="2" charset="0"/>
              </a:rPr>
              <a:t>corresponds</a:t>
            </a:r>
            <a:r>
              <a:rPr lang="it-IT" dirty="0">
                <a:effectLst/>
                <a:latin typeface="Helvetica" pitchFamily="2" charset="0"/>
              </a:rPr>
              <a:t> to a </a:t>
            </a:r>
            <a:r>
              <a:rPr lang="it-IT" dirty="0" err="1">
                <a:effectLst/>
                <a:latin typeface="Helvetica" pitchFamily="2" charset="0"/>
              </a:rPr>
              <a:t>m.i.p</a:t>
            </a:r>
            <a:r>
              <a:rPr lang="it-IT" dirty="0">
                <a:effectLst/>
                <a:latin typeface="Helvetica" pitchFamily="2" charset="0"/>
              </a:rPr>
              <a:t>. rate of 3 MHz/cm2. The PEP (</a:t>
            </a:r>
            <a:r>
              <a:rPr lang="it-IT" dirty="0" err="1">
                <a:effectLst/>
                <a:latin typeface="Helvetica" pitchFamily="2" charset="0"/>
              </a:rPr>
              <a:t>right</a:t>
            </a:r>
            <a:r>
              <a:rPr lang="it-IT" dirty="0">
                <a:effectLst/>
                <a:latin typeface="Helvetica" pitchFamily="2" charset="0"/>
              </a:rPr>
              <a:t>) shows a relative gain drop of 10%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7 times </a:t>
            </a:r>
            <a:r>
              <a:rPr lang="it-IT" dirty="0" err="1">
                <a:effectLst/>
                <a:latin typeface="Helvetica" pitchFamily="2" charset="0"/>
              </a:rPr>
              <a:t>larger</a:t>
            </a:r>
            <a:r>
              <a:rPr lang="it-IT" dirty="0">
                <a:effectLst/>
                <a:latin typeface="Helvetica" pitchFamily="2" charset="0"/>
              </a:rPr>
              <a:t>,</a:t>
            </a:r>
          </a:p>
          <a:p>
            <a:r>
              <a:rPr lang="it-IT" dirty="0" err="1">
                <a:effectLst/>
                <a:latin typeface="Helvetica" pitchFamily="2" charset="0"/>
              </a:rPr>
              <a:t>according</a:t>
            </a:r>
            <a:r>
              <a:rPr lang="it-IT" dirty="0">
                <a:effectLst/>
                <a:latin typeface="Helvetica" pitchFamily="2" charset="0"/>
              </a:rPr>
              <a:t> to the </a:t>
            </a:r>
            <a:r>
              <a:rPr lang="it-IT" dirty="0" err="1">
                <a:effectLst/>
                <a:latin typeface="Helvetica" pitchFamily="2" charset="0"/>
              </a:rPr>
              <a:t>extrapolation</a:t>
            </a:r>
            <a:r>
              <a:rPr lang="it-IT" dirty="0">
                <a:effectLst/>
                <a:latin typeface="Helvetica" pitchFamily="2" charset="0"/>
              </a:rPr>
              <a:t> of the fitting </a:t>
            </a:r>
            <a:r>
              <a:rPr lang="it-IT" dirty="0" err="1">
                <a:effectLst/>
                <a:latin typeface="Helvetica" pitchFamily="2" charset="0"/>
              </a:rPr>
              <a:t>function</a:t>
            </a:r>
            <a:r>
              <a:rPr lang="it-IT" dirty="0">
                <a:effectLst/>
                <a:latin typeface="Helvetica" pitchFamily="2" charset="0"/>
              </a:rPr>
              <a:t> </a:t>
            </a:r>
            <a:r>
              <a:rPr lang="it-IT" dirty="0" err="1">
                <a:effectLst/>
                <a:latin typeface="Helvetica" pitchFamily="2" charset="0"/>
              </a:rPr>
              <a:t>since</a:t>
            </a:r>
            <a:r>
              <a:rPr lang="it-IT" dirty="0">
                <a:effectLst/>
                <a:latin typeface="Helvetica" pitchFamily="2" charset="0"/>
              </a:rPr>
              <a:t> </a:t>
            </a:r>
            <a:r>
              <a:rPr lang="it-IT" dirty="0" err="1">
                <a:effectLst/>
                <a:latin typeface="Helvetica" pitchFamily="2" charset="0"/>
              </a:rPr>
              <a:t>such</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out of the range of </a:t>
            </a:r>
            <a:r>
              <a:rPr lang="it-IT" dirty="0" err="1">
                <a:effectLst/>
                <a:latin typeface="Helvetica" pitchFamily="2" charset="0"/>
              </a:rPr>
              <a:t>our</a:t>
            </a:r>
            <a:r>
              <a:rPr lang="it-IT" dirty="0">
                <a:effectLst/>
                <a:latin typeface="Helvetica" pitchFamily="2" charset="0"/>
              </a:rPr>
              <a:t> gun. The </a:t>
            </a:r>
            <a:r>
              <a:rPr lang="it-IT" dirty="0" err="1">
                <a:effectLst/>
                <a:latin typeface="Helvetica" pitchFamily="2" charset="0"/>
              </a:rPr>
              <a:t>measurements</a:t>
            </a:r>
            <a:r>
              <a:rPr lang="it-IT" dirty="0">
                <a:effectLst/>
                <a:latin typeface="Helvetica" pitchFamily="2" charset="0"/>
              </a:rPr>
              <a:t>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performed</a:t>
            </a:r>
            <a:r>
              <a:rPr lang="it-IT" dirty="0">
                <a:effectLst/>
                <a:latin typeface="Helvetica" pitchFamily="2" charset="0"/>
              </a:rPr>
              <a:t> with </a:t>
            </a:r>
            <a:r>
              <a:rPr lang="it-IT" dirty="0" err="1">
                <a:effectLst/>
                <a:latin typeface="Helvetica" pitchFamily="2" charset="0"/>
              </a:rPr>
              <a:t>different</a:t>
            </a:r>
            <a:r>
              <a:rPr lang="it-IT" dirty="0">
                <a:effectLst/>
                <a:latin typeface="Helvetica" pitchFamily="2" charset="0"/>
              </a:rPr>
              <a:t> </a:t>
            </a:r>
            <a:r>
              <a:rPr lang="it-IT" dirty="0" err="1">
                <a:effectLst/>
                <a:latin typeface="Helvetica" pitchFamily="2" charset="0"/>
              </a:rPr>
              <a:t>collimators</a:t>
            </a:r>
            <a:r>
              <a:rPr lang="it-IT" dirty="0">
                <a:effectLst/>
                <a:latin typeface="Helvetica" pitchFamily="2" charset="0"/>
              </a:rPr>
              <a:t> with the </a:t>
            </a:r>
            <a:r>
              <a:rPr lang="it-IT" dirty="0" err="1">
                <a:effectLst/>
                <a:latin typeface="Helvetica" pitchFamily="2" charset="0"/>
              </a:rPr>
              <a:t>purpose</a:t>
            </a:r>
            <a:r>
              <a:rPr lang="it-IT" dirty="0">
                <a:effectLst/>
                <a:latin typeface="Helvetica" pitchFamily="2" charset="0"/>
              </a:rPr>
              <a:t> to compare the</a:t>
            </a:r>
          </a:p>
          <a:p>
            <a:r>
              <a:rPr lang="it-IT" dirty="0">
                <a:effectLst/>
                <a:latin typeface="Helvetica" pitchFamily="2" charset="0"/>
              </a:rPr>
              <a:t>detector </a:t>
            </a:r>
            <a:r>
              <a:rPr lang="it-IT" dirty="0" err="1">
                <a:effectLst/>
                <a:latin typeface="Helvetica" pitchFamily="2" charset="0"/>
              </a:rPr>
              <a:t>response</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 </a:t>
            </a:r>
            <a:r>
              <a:rPr lang="it-IT" dirty="0" err="1">
                <a:effectLst/>
                <a:latin typeface="Helvetica" pitchFamily="2" charset="0"/>
              </a:rPr>
              <a:t>function</a:t>
            </a:r>
            <a:r>
              <a:rPr lang="it-IT" dirty="0">
                <a:effectLst/>
                <a:latin typeface="Helvetica" pitchFamily="2" charset="0"/>
              </a:rPr>
              <a:t> of the </a:t>
            </a:r>
            <a:r>
              <a:rPr lang="it-IT" dirty="0" err="1">
                <a:effectLst/>
                <a:latin typeface="Helvetica" pitchFamily="2" charset="0"/>
              </a:rPr>
              <a:t>irradiated</a:t>
            </a:r>
            <a:r>
              <a:rPr lang="it-IT" dirty="0">
                <a:effectLst/>
                <a:latin typeface="Helvetica" pitchFamily="2" charset="0"/>
              </a:rPr>
              <a:t> area.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expected</a:t>
            </a:r>
            <a:r>
              <a:rPr lang="it-IT" dirty="0">
                <a:effectLst/>
                <a:latin typeface="Helvetica" pitchFamily="2" charset="0"/>
              </a:rPr>
              <a:t> the </a:t>
            </a:r>
            <a:r>
              <a:rPr lang="it-IT" dirty="0" err="1">
                <a:effectLst/>
                <a:latin typeface="Helvetica" pitchFamily="2" charset="0"/>
              </a:rPr>
              <a:t>larger</a:t>
            </a:r>
            <a:r>
              <a:rPr lang="it-IT" dirty="0">
                <a:effectLst/>
                <a:latin typeface="Helvetica" pitchFamily="2" charset="0"/>
              </a:rPr>
              <a:t> the </a:t>
            </a:r>
            <a:r>
              <a:rPr lang="it-IT" dirty="0" err="1">
                <a:effectLst/>
                <a:latin typeface="Helvetica" pitchFamily="2" charset="0"/>
              </a:rPr>
              <a:t>irradiated</a:t>
            </a:r>
            <a:r>
              <a:rPr lang="it-IT" dirty="0">
                <a:effectLst/>
                <a:latin typeface="Helvetica" pitchFamily="2" charset="0"/>
              </a:rPr>
              <a:t> area the </a:t>
            </a:r>
            <a:r>
              <a:rPr lang="it-IT" dirty="0" err="1">
                <a:effectLst/>
                <a:latin typeface="Helvetica" pitchFamily="2" charset="0"/>
              </a:rPr>
              <a:t>worse</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rate capability with a </a:t>
            </a:r>
            <a:r>
              <a:rPr lang="it-IT" dirty="0" err="1">
                <a:effectLst/>
                <a:latin typeface="Helvetica" pitchFamily="2" charset="0"/>
              </a:rPr>
              <a:t>saturation</a:t>
            </a:r>
            <a:r>
              <a:rPr lang="it-IT" dirty="0">
                <a:effectLst/>
                <a:latin typeface="Helvetica" pitchFamily="2" charset="0"/>
              </a:rPr>
              <a:t> </a:t>
            </a:r>
            <a:r>
              <a:rPr lang="it-IT" dirty="0" err="1">
                <a:effectLst/>
                <a:latin typeface="Helvetica" pitchFamily="2" charset="0"/>
              </a:rPr>
              <a:t>effect</a:t>
            </a:r>
            <a:r>
              <a:rPr lang="it-IT" dirty="0">
                <a:effectLst/>
                <a:latin typeface="Helvetica" pitchFamily="2" charset="0"/>
              </a:rPr>
              <a:t> due to the </a:t>
            </a:r>
            <a:r>
              <a:rPr lang="it-IT" dirty="0" err="1">
                <a:effectLst/>
                <a:latin typeface="Helvetica" pitchFamily="2" charset="0"/>
              </a:rPr>
              <a:t>fact</a:t>
            </a:r>
            <a:r>
              <a:rPr lang="it-IT" dirty="0">
                <a:effectLst/>
                <a:latin typeface="Helvetica" pitchFamily="2" charset="0"/>
              </a:rPr>
              <a:t> </a:t>
            </a:r>
            <a:r>
              <a:rPr lang="it-IT" dirty="0" err="1">
                <a:effectLst/>
                <a:latin typeface="Helvetica" pitchFamily="2" charset="0"/>
              </a:rPr>
              <a:t>that</a:t>
            </a:r>
            <a:r>
              <a:rPr lang="it-IT" dirty="0">
                <a:effectLst/>
                <a:latin typeface="Helvetica" pitchFamily="2" charset="0"/>
              </a:rPr>
              <a:t> in PEP the </a:t>
            </a:r>
            <a:r>
              <a:rPr lang="it-IT" dirty="0" err="1">
                <a:effectLst/>
                <a:latin typeface="Helvetica" pitchFamily="2" charset="0"/>
              </a:rPr>
              <a:t>sector</a:t>
            </a:r>
            <a:r>
              <a:rPr lang="it-IT" dirty="0">
                <a:effectLst/>
                <a:latin typeface="Helvetica" pitchFamily="2" charset="0"/>
              </a:rPr>
              <a:t> </a:t>
            </a:r>
            <a:r>
              <a:rPr lang="it-IT" dirty="0" err="1">
                <a:effectLst/>
                <a:latin typeface="Helvetica" pitchFamily="2" charset="0"/>
              </a:rPr>
              <a:t>width</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1</a:t>
            </a:r>
          </a:p>
          <a:p>
            <a:r>
              <a:rPr lang="it-IT" dirty="0">
                <a:effectLst/>
                <a:latin typeface="Helvetica" pitchFamily="2" charset="0"/>
              </a:rPr>
              <a:t>cm and </a:t>
            </a:r>
            <a:r>
              <a:rPr lang="it-IT" dirty="0" err="1">
                <a:effectLst/>
                <a:latin typeface="Helvetica" pitchFamily="2" charset="0"/>
              </a:rPr>
              <a:t>larger</a:t>
            </a:r>
            <a:r>
              <a:rPr lang="it-IT" dirty="0">
                <a:effectLst/>
                <a:latin typeface="Helvetica" pitchFamily="2" charset="0"/>
              </a:rPr>
              <a:t> </a:t>
            </a:r>
            <a:r>
              <a:rPr lang="it-IT" dirty="0" err="1">
                <a:effectLst/>
                <a:latin typeface="Helvetica" pitchFamily="2" charset="0"/>
              </a:rPr>
              <a:t>collimators</a:t>
            </a:r>
            <a:r>
              <a:rPr lang="it-IT" dirty="0">
                <a:effectLst/>
                <a:latin typeface="Helvetica" pitchFamily="2" charset="0"/>
              </a:rPr>
              <a:t> do </a:t>
            </a:r>
            <a:r>
              <a:rPr lang="it-IT" dirty="0" err="1">
                <a:effectLst/>
                <a:latin typeface="Helvetica" pitchFamily="2" charset="0"/>
              </a:rPr>
              <a:t>not</a:t>
            </a:r>
            <a:r>
              <a:rPr lang="it-IT" dirty="0">
                <a:effectLst/>
                <a:latin typeface="Helvetica" pitchFamily="2" charset="0"/>
              </a:rPr>
              <a:t> </a:t>
            </a:r>
            <a:r>
              <a:rPr lang="it-IT" dirty="0" err="1">
                <a:effectLst/>
                <a:latin typeface="Helvetica" pitchFamily="2" charset="0"/>
              </a:rPr>
              <a:t>affect</a:t>
            </a:r>
            <a:r>
              <a:rPr lang="it-IT" dirty="0">
                <a:effectLst/>
                <a:latin typeface="Helvetica" pitchFamily="2" charset="0"/>
              </a:rPr>
              <a:t> </a:t>
            </a:r>
            <a:r>
              <a:rPr lang="it-IT" dirty="0" err="1">
                <a:effectLst/>
                <a:latin typeface="Helvetica" pitchFamily="2" charset="0"/>
              </a:rPr>
              <a:t>any</a:t>
            </a:r>
            <a:r>
              <a:rPr lang="it-IT" dirty="0">
                <a:effectLst/>
                <a:latin typeface="Helvetica" pitchFamily="2" charset="0"/>
              </a:rPr>
              <a:t> </a:t>
            </a:r>
            <a:r>
              <a:rPr lang="it-IT" dirty="0" err="1">
                <a:effectLst/>
                <a:latin typeface="Helvetica" pitchFamily="2" charset="0"/>
              </a:rPr>
              <a:t>longer</a:t>
            </a:r>
            <a:r>
              <a:rPr lang="it-IT" dirty="0">
                <a:effectLst/>
                <a:latin typeface="Helvetica" pitchFamily="2" charset="0"/>
              </a:rPr>
              <a:t> the </a:t>
            </a:r>
            <a:r>
              <a:rPr lang="it-IT" dirty="0" err="1">
                <a:effectLst/>
                <a:latin typeface="Helvetica" pitchFamily="2" charset="0"/>
              </a:rPr>
              <a:t>behaviour</a:t>
            </a:r>
            <a:r>
              <a:rPr lang="it-IT" dirty="0">
                <a:effectLst/>
                <a:latin typeface="Helvetica" pitchFamily="2" charset="0"/>
              </a:rPr>
              <a:t> of the single </a:t>
            </a:r>
            <a:r>
              <a:rPr lang="it-IT" dirty="0" err="1">
                <a:effectLst/>
                <a:latin typeface="Helvetica" pitchFamily="2" charset="0"/>
              </a:rPr>
              <a:t>sector</a:t>
            </a:r>
            <a:r>
              <a:rPr lang="it-IT" dirty="0">
                <a:effectLst/>
                <a:latin typeface="Helvetica" pitchFamily="2" charset="0"/>
              </a:rPr>
              <a:t>.</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48</a:t>
            </a:fld>
            <a:endParaRPr lang="it-IT"/>
          </a:p>
        </p:txBody>
      </p:sp>
    </p:spTree>
    <p:extLst>
      <p:ext uri="{BB962C8B-B14F-4D97-AF65-F5344CB8AC3E}">
        <p14:creationId xmlns:p14="http://schemas.microsoft.com/office/powerpoint/2010/main" val="338607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14:m>
                  <m:oMath xmlns:m="http://schemas.openxmlformats.org/officeDocument/2006/math">
                    <m:r>
                      <a:rPr lang="en-US" sz="1800" i="1" kern="0" smtClean="0">
                        <a:effectLst/>
                        <a:latin typeface="Cambria Math" panose="02040503050406030204" pitchFamily="18" charset="0"/>
                        <a:ea typeface="Century Schoolbook" panose="02040604050505020304" pitchFamily="18" charset="0"/>
                        <a:cs typeface="Times New Roman" panose="02020603050405020304" pitchFamily="18" charset="0"/>
                      </a:rPr>
                      <m:t>𝜇</m:t>
                    </m:r>
                  </m:oMath>
                </a14:m>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Choice>
        <mc:Fallback xmlns="">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r>
                  <a:rPr lang="en-US" sz="1800" i="0" kern="0">
                    <a:effectLst/>
                    <a:latin typeface="Cambria Math" panose="02040503050406030204" pitchFamily="18" charset="0"/>
                    <a:ea typeface="Century Schoolbook" panose="02040604050505020304" pitchFamily="18" charset="0"/>
                    <a:cs typeface="Times New Roman" panose="02020603050405020304" pitchFamily="18" charset="0"/>
                  </a:rPr>
                  <a:t>𝜇</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Fallback>
      </mc:AlternateContent>
      <p:sp>
        <p:nvSpPr>
          <p:cNvPr id="4" name="Segnaposto numero diapositiva 3"/>
          <p:cNvSpPr>
            <a:spLocks noGrp="1"/>
          </p:cNvSpPr>
          <p:nvPr>
            <p:ph type="sldNum" sz="quarter" idx="5"/>
          </p:nvPr>
        </p:nvSpPr>
        <p:spPr/>
        <p:txBody>
          <a:bodyPr/>
          <a:lstStyle/>
          <a:p>
            <a:fld id="{A28EFDE0-AEF1-404B-8329-E9D5A5C6DBAD}" type="slidenum">
              <a:rPr lang="it-IT" smtClean="0"/>
              <a:t>49</a:t>
            </a:fld>
            <a:endParaRPr lang="it-IT"/>
          </a:p>
        </p:txBody>
      </p:sp>
    </p:spTree>
    <p:extLst>
      <p:ext uri="{BB962C8B-B14F-4D97-AF65-F5344CB8AC3E}">
        <p14:creationId xmlns:p14="http://schemas.microsoft.com/office/powerpoint/2010/main" val="422454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a:t>
            </a:fld>
            <a:endParaRPr lang="it-IT"/>
          </a:p>
        </p:txBody>
      </p:sp>
    </p:spTree>
    <p:extLst>
      <p:ext uri="{BB962C8B-B14F-4D97-AF65-F5344CB8AC3E}">
        <p14:creationId xmlns:p14="http://schemas.microsoft.com/office/powerpoint/2010/main" val="1394509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6</a:t>
            </a:fld>
            <a:endParaRPr lang="it-IT"/>
          </a:p>
        </p:txBody>
      </p:sp>
    </p:spTree>
    <p:extLst>
      <p:ext uri="{BB962C8B-B14F-4D97-AF65-F5344CB8AC3E}">
        <p14:creationId xmlns:p14="http://schemas.microsoft.com/office/powerpoint/2010/main" val="428490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7</a:t>
            </a:fld>
            <a:endParaRPr lang="it-IT"/>
          </a:p>
        </p:txBody>
      </p:sp>
    </p:spTree>
    <p:extLst>
      <p:ext uri="{BB962C8B-B14F-4D97-AF65-F5344CB8AC3E}">
        <p14:creationId xmlns:p14="http://schemas.microsoft.com/office/powerpoint/2010/main" val="274487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8</a:t>
            </a:fld>
            <a:endParaRPr lang="it-IT"/>
          </a:p>
        </p:txBody>
      </p:sp>
    </p:spTree>
    <p:extLst>
      <p:ext uri="{BB962C8B-B14F-4D97-AF65-F5344CB8AC3E}">
        <p14:creationId xmlns:p14="http://schemas.microsoft.com/office/powerpoint/2010/main" val="386752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9</a:t>
            </a:fld>
            <a:endParaRPr lang="it-IT"/>
          </a:p>
        </p:txBody>
      </p:sp>
    </p:spTree>
    <p:extLst>
      <p:ext uri="{BB962C8B-B14F-4D97-AF65-F5344CB8AC3E}">
        <p14:creationId xmlns:p14="http://schemas.microsoft.com/office/powerpoint/2010/main" val="127293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5" name="Segnaposto piè di pagina 4"/>
          <p:cNvSpPr>
            <a:spLocks noGrp="1"/>
          </p:cNvSpPr>
          <p:nvPr>
            <p:ph type="ftr" sz="quarter" idx="11"/>
          </p:nvPr>
        </p:nvSpPr>
        <p:spPr/>
        <p:txBody>
          <a:bodyPr/>
          <a:lstStyle/>
          <a:p>
            <a:r>
              <a:rPr lang="it-IT"/>
              <a:t>Referee meeting June 10st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322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a:xfrm>
            <a:off x="457200" y="1200151"/>
            <a:ext cx="8229600" cy="3394472"/>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Referee meeting June 10st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4654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4781"/>
            <a:ext cx="2057400" cy="329088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54781"/>
            <a:ext cx="6019800" cy="329088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Referee meeting June 10st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70136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603A9C-A120-6C45-3FA5-6721E5A22601}"/>
              </a:ext>
            </a:extLst>
          </p:cNvPr>
          <p:cNvSpPr>
            <a:spLocks noGrp="1"/>
          </p:cNvSpPr>
          <p:nvPr>
            <p:ph type="title"/>
          </p:nvPr>
        </p:nvSpPr>
        <p:spPr/>
        <p:txBody>
          <a:bodyPr/>
          <a:lstStyle/>
          <a:p>
            <a:r>
              <a:rPr lang="it-IT"/>
              <a:t>Fare clic per modificare lo stile del titolo dello schema</a:t>
            </a:r>
          </a:p>
        </p:txBody>
      </p:sp>
      <p:sp>
        <p:nvSpPr>
          <p:cNvPr id="3" name="Segnaposto piè di pagina 2">
            <a:extLst>
              <a:ext uri="{FF2B5EF4-FFF2-40B4-BE49-F238E27FC236}">
                <a16:creationId xmlns:a16="http://schemas.microsoft.com/office/drawing/2014/main" id="{370FF5A7-C76E-5457-C3B6-3DB46C0EFE4F}"/>
              </a:ext>
            </a:extLst>
          </p:cNvPr>
          <p:cNvSpPr>
            <a:spLocks noGrp="1"/>
          </p:cNvSpPr>
          <p:nvPr>
            <p:ph type="ftr" sz="quarter" idx="10"/>
          </p:nvPr>
        </p:nvSpPr>
        <p:spPr/>
        <p:txBody>
          <a:bodyPr/>
          <a:lstStyle/>
          <a:p>
            <a:r>
              <a:rPr lang="it-IT"/>
              <a:t>Referee meeting June 10st 2024 – Annalisa D'Angelo</a:t>
            </a:r>
            <a:endParaRPr lang="en-US"/>
          </a:p>
        </p:txBody>
      </p:sp>
      <p:sp>
        <p:nvSpPr>
          <p:cNvPr id="4" name="Segnaposto numero diapositiva 3">
            <a:extLst>
              <a:ext uri="{FF2B5EF4-FFF2-40B4-BE49-F238E27FC236}">
                <a16:creationId xmlns:a16="http://schemas.microsoft.com/office/drawing/2014/main" id="{648C7870-6ECD-A0D9-DCBB-050AD2136DB5}"/>
              </a:ext>
            </a:extLst>
          </p:cNvPr>
          <p:cNvSpPr>
            <a:spLocks noGrp="1"/>
          </p:cNvSpPr>
          <p:nvPr>
            <p:ph type="sldNum" sz="quarter" idx="11"/>
          </p:nvPr>
        </p:nvSpPr>
        <p:spPr/>
        <p:txBody>
          <a:bodyPr/>
          <a:lstStyle/>
          <a:p>
            <a:fld id="{E33505E3-9B21-8742-B4DC-5DD2FCC133AE}" type="slidenum">
              <a:rPr lang="it-IT" smtClean="0"/>
              <a:pPr/>
              <a:t>‹N›</a:t>
            </a:fld>
            <a:endParaRPr lang="it-IT"/>
          </a:p>
        </p:txBody>
      </p:sp>
    </p:spTree>
    <p:extLst>
      <p:ext uri="{BB962C8B-B14F-4D97-AF65-F5344CB8AC3E}">
        <p14:creationId xmlns:p14="http://schemas.microsoft.com/office/powerpoint/2010/main" val="2842228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B404B-B77A-9555-55D9-0FC3F5D79D29}"/>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248DEC-6D48-5431-914C-635AC5C879C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AB409F2-1136-2485-3F2B-87FC63D2D088}"/>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ED77866-CD86-5535-714B-F98B72DEB6F1}"/>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71B2042E-BBA1-7C03-B880-781CDEC067E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852955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9D748D-E37C-2E6B-7C9C-EC92418ADD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6EA910-3E57-625B-5384-9E6B0AD175D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D551D2-70EF-E6C9-9553-04CD83AF7CE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20EC9DB-C385-0292-DDA2-451E6F951FC9}"/>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1CC7B309-54F5-D52E-C608-0ACAA4DAF30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2385324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0FD817-6F99-03BC-E35B-A126166693D5}"/>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760D2E7-0CE6-69B8-F5CC-6B2BF5ABD94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6ABB825-F7B7-72A3-E996-13EE356D02D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3930FBF-0DF4-41D7-1AA8-DB8ADAAF03E9}"/>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548ED22E-7B7E-6DA7-F8A7-30F3B53E593B}"/>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428785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EF66B-A00D-C6FC-C755-96C282B048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0513F5-6377-EBE9-40AB-67DE545A664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D969411-57CD-F534-AB6D-07C965AF111C}"/>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C244852-7DA4-4A72-587B-B2A17841A9FF}"/>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8F56D71-A59E-DDA0-3610-244A832F9E0C}"/>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53CC57DD-B827-7FCC-3F55-B665CA9B8E6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7343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6EEFC5-E424-4C8D-A011-15469435A415}"/>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4B259F-CDEB-9851-CB59-DDBFD61134D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1F6F777-CE90-4FE7-5682-803BB3E9CD89}"/>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903A38A-941A-05A7-EEAC-E17242FC907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8463FDF-17FD-1DC7-5F0B-0D36757A2C9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A126F65-DB3A-E7F2-1D4E-E0064B71840F}"/>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854E4030-25C7-F9F5-ECC8-43320C8B0A41}"/>
              </a:ext>
            </a:extLst>
          </p:cNvPr>
          <p:cNvSpPr>
            <a:spLocks noGrp="1"/>
          </p:cNvSpPr>
          <p:nvPr>
            <p:ph type="ftr" sz="quarter" idx="11"/>
          </p:nvPr>
        </p:nvSpPr>
        <p:spPr/>
        <p:txBody>
          <a:bodyPr/>
          <a:lstStyle/>
          <a:p>
            <a:r>
              <a:rPr lang="it-IT"/>
              <a:t>Referee meeting June 10st 2024 – Annalisa D'Angelo</a:t>
            </a:r>
          </a:p>
        </p:txBody>
      </p:sp>
      <p:sp>
        <p:nvSpPr>
          <p:cNvPr id="9" name="Segnaposto numero diapositiva 8">
            <a:extLst>
              <a:ext uri="{FF2B5EF4-FFF2-40B4-BE49-F238E27FC236}">
                <a16:creationId xmlns:a16="http://schemas.microsoft.com/office/drawing/2014/main" id="{7A078A1F-4E83-4436-3857-4CE70F093D9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875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47E1-462C-2EC6-D8D7-771980B8E0B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2080000-3CDA-B203-AC64-9349421F0B86}"/>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34CDAA18-EF4D-53DA-55EA-BD3EEA187088}"/>
              </a:ext>
            </a:extLst>
          </p:cNvPr>
          <p:cNvSpPr>
            <a:spLocks noGrp="1"/>
          </p:cNvSpPr>
          <p:nvPr>
            <p:ph type="ftr" sz="quarter" idx="11"/>
          </p:nvPr>
        </p:nvSpPr>
        <p:spPr/>
        <p:txBody>
          <a:bodyPr/>
          <a:lstStyle/>
          <a:p>
            <a:r>
              <a:rPr lang="it-IT"/>
              <a:t>Referee meeting June 10st 2024 – Annalisa D'Angelo</a:t>
            </a:r>
          </a:p>
        </p:txBody>
      </p:sp>
      <p:sp>
        <p:nvSpPr>
          <p:cNvPr id="5" name="Segnaposto numero diapositiva 4">
            <a:extLst>
              <a:ext uri="{FF2B5EF4-FFF2-40B4-BE49-F238E27FC236}">
                <a16:creationId xmlns:a16="http://schemas.microsoft.com/office/drawing/2014/main" id="{C63961C9-6206-3F7D-A8C1-B46BC367B9F2}"/>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585842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8D2E7FA-72EC-55C0-D3A1-4417C3EC876E}"/>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710C3D42-3C7E-B86D-34B9-F0033CB80021}"/>
              </a:ext>
            </a:extLst>
          </p:cNvPr>
          <p:cNvSpPr>
            <a:spLocks noGrp="1"/>
          </p:cNvSpPr>
          <p:nvPr>
            <p:ph type="ftr" sz="quarter" idx="11"/>
          </p:nvPr>
        </p:nvSpPr>
        <p:spPr/>
        <p:txBody>
          <a:bodyPr/>
          <a:lstStyle/>
          <a:p>
            <a:r>
              <a:rPr lang="it-IT"/>
              <a:t>Referee meeting June 10st 2024 – Annalisa D'Angelo</a:t>
            </a:r>
          </a:p>
        </p:txBody>
      </p:sp>
      <p:sp>
        <p:nvSpPr>
          <p:cNvPr id="4" name="Segnaposto numero diapositiva 3">
            <a:extLst>
              <a:ext uri="{FF2B5EF4-FFF2-40B4-BE49-F238E27FC236}">
                <a16:creationId xmlns:a16="http://schemas.microsoft.com/office/drawing/2014/main" id="{1AAA3E8B-E8FE-F3C5-BF9A-30A9154CA29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83862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a:xfrm>
            <a:off x="457200" y="1200151"/>
            <a:ext cx="8229600" cy="3394472"/>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66227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78FFE6-5885-844C-3431-AB8ABDEC19F9}"/>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7499AD-08A1-7B42-2ACD-841C0919307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0DB4A49-A51E-597B-31DE-E94FCA9BA30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ADB234-F3DE-3280-EAD2-E9662EFDA82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22F87B59-BB36-DADE-5198-654887C4BE73}"/>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85EF84AC-C969-D459-6EBC-3DDE371AC31F}"/>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26749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ED3149-977D-D252-08EF-43C818BD9875}"/>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6CB0B80-2D22-F26E-192E-D5C00338E19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61536D2-94BF-6750-FFC1-C6A3A43733A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DDC1032-41BA-DA60-F1B3-04D0FC83C53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933462E8-1158-2DFF-B508-9660294F7E89}"/>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55705E25-6007-188B-1C96-3C9FBBE1E82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660992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6E461-8BA6-2705-2348-6DC406A751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2BE0C4-7742-2D79-C219-89B15E72CC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D4C0CD-C41E-F740-E49D-5A52354ACBA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B1E4CA17-A6A4-748D-899A-4144F271A0EC}"/>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EC02D162-8270-F7CE-FC2B-46A326437B84}"/>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11383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66599E-D6D6-2903-C17A-4A8B3527AFFD}"/>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34AD0FC-B305-3633-5EA0-3C1B31A7A30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7CCFDF-5CAC-7E9D-CD77-8945D8D95F3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7FD247C-B355-DC65-A884-B8976CDD2FB7}"/>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1A86230B-AC52-A786-B998-A4FE6E5BFB8C}"/>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335973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F147CC-0EA1-FB5B-8C1C-B6A090BD0543}"/>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862EF52-DFF4-3F36-66EF-4F4E58A9707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0B2D5C-66C0-CF7C-39D0-AC95134A087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A149B11-7DCA-509D-94CC-568C4C43CB81}"/>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0174D961-C44B-7728-B5B1-D27190D829E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848394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34458-BB9E-DE7B-92F4-AFB3B98AE5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9B7359-2A75-A527-B622-BD08A7969C1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56BCFF3-8B14-F18B-F84C-C17686E51215}"/>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9439A31-4DD4-E4E4-7D2A-6BEEAC971114}"/>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E0A2FA08-24D1-862A-138A-AC317520AE32}"/>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91432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9C9C9A-BDE9-D8EC-70A7-350050D6D0B2}"/>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393FCB-533B-7288-272A-E7A1140F72B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3D512AB-A5D7-46FA-695C-860179733A7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0B4F55F4-1C54-6A4E-D7CA-AB08E923B049}"/>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E0EEBC86-6B61-10AD-8F09-320E9AE953DF}"/>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15601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4D08A8-7BDD-DA2B-7E8E-80B80429CD0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813B9B-130A-0A5D-5A5F-450BFE453207}"/>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ACABCC1-71A1-707B-1A3C-802D0D3C0921}"/>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E540B0C-B028-629D-4D8D-3CA8F5B49FC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A83B2604-A1C6-2282-1D12-A7F0D79B53E3}"/>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9BF24023-1B3B-DE29-5460-1FCF3F043C1B}"/>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134929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B5E46D-0135-EAF4-179C-D3A4FE19F724}"/>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3B94ACE-0D0F-65D2-6F48-B6B5BC1A62B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A98EE2-734E-FF65-1D3F-175F185A87B4}"/>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195A9F9-99BE-785A-4744-F5C3499459C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9E6A2B4-5011-EF2A-63BF-CCA59A8F09F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2B608C9-38D2-46CC-E4E7-7957C4EAF4C5}"/>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763FB7D7-9321-994C-6358-7CED080892B3}"/>
              </a:ext>
            </a:extLst>
          </p:cNvPr>
          <p:cNvSpPr>
            <a:spLocks noGrp="1"/>
          </p:cNvSpPr>
          <p:nvPr>
            <p:ph type="ftr" sz="quarter" idx="11"/>
          </p:nvPr>
        </p:nvSpPr>
        <p:spPr/>
        <p:txBody>
          <a:bodyPr/>
          <a:lstStyle/>
          <a:p>
            <a:r>
              <a:rPr lang="it-IT"/>
              <a:t>Referee meeting June 10st 2024 – Annalisa D'Angelo</a:t>
            </a:r>
          </a:p>
        </p:txBody>
      </p:sp>
      <p:sp>
        <p:nvSpPr>
          <p:cNvPr id="9" name="Segnaposto numero diapositiva 8">
            <a:extLst>
              <a:ext uri="{FF2B5EF4-FFF2-40B4-BE49-F238E27FC236}">
                <a16:creationId xmlns:a16="http://schemas.microsoft.com/office/drawing/2014/main" id="{6C96FBD7-0DBA-C0A3-E945-12D278FE3C34}"/>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738628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09612B-19D7-406C-A273-6656EDCAE82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C42E4A6-8213-369F-A50C-DED860F5130A}"/>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2B47BD05-511E-9518-2D7E-8E7CC98F936C}"/>
              </a:ext>
            </a:extLst>
          </p:cNvPr>
          <p:cNvSpPr>
            <a:spLocks noGrp="1"/>
          </p:cNvSpPr>
          <p:nvPr>
            <p:ph type="ftr" sz="quarter" idx="11"/>
          </p:nvPr>
        </p:nvSpPr>
        <p:spPr/>
        <p:txBody>
          <a:bodyPr/>
          <a:lstStyle/>
          <a:p>
            <a:r>
              <a:rPr lang="it-IT"/>
              <a:t>Referee meeting June 10st 2024 – Annalisa D'Angelo</a:t>
            </a:r>
          </a:p>
        </p:txBody>
      </p:sp>
      <p:sp>
        <p:nvSpPr>
          <p:cNvPr id="5" name="Segnaposto numero diapositiva 4">
            <a:extLst>
              <a:ext uri="{FF2B5EF4-FFF2-40B4-BE49-F238E27FC236}">
                <a16:creationId xmlns:a16="http://schemas.microsoft.com/office/drawing/2014/main" id="{7737504D-EEAA-72B7-545C-3CC68A1B104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36118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Referee meeting June 10st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55500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4C055A6-ADAC-800C-E95C-90607C791886}"/>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453CF365-1002-E042-FD2B-534A2251C0E0}"/>
              </a:ext>
            </a:extLst>
          </p:cNvPr>
          <p:cNvSpPr>
            <a:spLocks noGrp="1"/>
          </p:cNvSpPr>
          <p:nvPr>
            <p:ph type="ftr" sz="quarter" idx="11"/>
          </p:nvPr>
        </p:nvSpPr>
        <p:spPr/>
        <p:txBody>
          <a:bodyPr/>
          <a:lstStyle/>
          <a:p>
            <a:r>
              <a:rPr lang="it-IT"/>
              <a:t>Referee meeting June 10st 2024 – Annalisa D'Angelo</a:t>
            </a:r>
          </a:p>
        </p:txBody>
      </p:sp>
      <p:sp>
        <p:nvSpPr>
          <p:cNvPr id="4" name="Segnaposto numero diapositiva 3">
            <a:extLst>
              <a:ext uri="{FF2B5EF4-FFF2-40B4-BE49-F238E27FC236}">
                <a16:creationId xmlns:a16="http://schemas.microsoft.com/office/drawing/2014/main" id="{4B59707C-E19A-C089-1FA1-841B473AC02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346750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C0E37-4540-D439-FDB3-06644C5905F1}"/>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8A2E40C-8D5C-CBDF-5117-B328C192DAF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1677A03-962B-0B1A-AABA-F8EB2C4868E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45F3275-8D77-96FF-354C-CC639A04FE3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EA7E8414-3A47-8E83-44E1-62D55EA6125D}"/>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EB12B188-8876-1AAD-9611-70D2506C5BE1}"/>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800912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72DA7-1310-DB41-64EB-5877F041A0D7}"/>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288A6C8-08A5-9AE0-F588-E63EEA6EF29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506F7D7-CCC4-470D-CCF3-BE0DE0C920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694792-74EB-1D58-9759-6A1E354B2EFD}"/>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7999BAF-C257-BB6F-49DB-1BF324F141EC}"/>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733E4616-5505-A378-699D-83F3EF000D98}"/>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920213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3D65C-15FB-A592-F06C-53567AF2809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D9AF65F-40F8-B487-29B3-10B7D7A7705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43A532E-2435-648A-096E-18F8807260F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1113AA1-D566-8E93-B777-A39515FC8A8A}"/>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557CFBD5-C429-1DEC-9010-869ACE6AF48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054613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878817-D1E0-89E3-8C96-07A464640F01}"/>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671B936-E195-CA61-A2D0-62F314D6DA4C}"/>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7DF886-2A3A-CCC8-D4C2-903CC51B6852}"/>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110B4F60-0273-4F92-BB9B-F238399766F3}"/>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93278CA2-61E6-9B24-62DD-744676132D3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516893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4AB458-F38F-CD89-BDB2-DA772459A821}"/>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E4F6FA3-0F5E-8F5B-55F2-92C5D4D108F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188399-27CA-F039-846D-F63F4A64CE40}"/>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49B9326F-0890-8356-A82D-504F19CB5503}"/>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F566BEB9-F914-8F5A-6B7E-B287A39C96A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37339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CB611-98D2-5B9E-B079-95B0C0C7256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43D6ECB-160F-EB6D-C0FD-9A51C0E34E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BEB073-7176-6412-45E4-33196A22516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D8105B00-A835-8E84-FFAE-E2F45A9FD3BC}"/>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AA01B9AE-BE0B-2A12-DCE2-0E23F7C5218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3159177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A2AA7-6FA7-D968-74CA-44CE9F2FB49D}"/>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EF0E34-C34E-28AB-D2BE-51F3B1EA7EE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A8927E-72B4-A344-5BA5-1B5B3CF0B1B3}"/>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41DBEDB-69CE-F866-CBB8-80E170EFBE98}"/>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CB858EFE-A50A-C9D1-426E-21B5DAC05489}"/>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678640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91A071-6A47-0726-5533-3AB1C5029CE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C996F8-7DB5-AF9A-1F95-016E03DFAC6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334DD7-AA7E-1CAF-5127-2707C6BB0BE2}"/>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4234D74-B850-1B67-AFFD-B9E1CFDC85E4}"/>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0045894-6C84-5BBA-8954-5EB763057311}"/>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F5547F87-2144-F5ED-1524-7D580A8BDF06}"/>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72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0EC18E-0098-31C1-3D4A-F7CEF81122EA}"/>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32A0E5-191E-7EF1-23BC-F70A81D3EEE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1A8306-0A91-B37F-07E7-A57C2F7721CD}"/>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AFCADBE-5796-9183-3A35-5FB23D3663E2}"/>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CA80B6E-8FE5-1E73-0228-1B6014B3E790}"/>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04C7947-813C-038C-62D5-E46B989EB9ED}"/>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D274AFDF-35DC-ACD0-306E-7DED079F5D52}"/>
              </a:ext>
            </a:extLst>
          </p:cNvPr>
          <p:cNvSpPr>
            <a:spLocks noGrp="1"/>
          </p:cNvSpPr>
          <p:nvPr>
            <p:ph type="ftr" sz="quarter" idx="11"/>
          </p:nvPr>
        </p:nvSpPr>
        <p:spPr/>
        <p:txBody>
          <a:bodyPr/>
          <a:lstStyle/>
          <a:p>
            <a:r>
              <a:rPr lang="it-IT"/>
              <a:t>Referee meeting June 10st 2024 – Annalisa D'Angelo</a:t>
            </a:r>
          </a:p>
        </p:txBody>
      </p:sp>
      <p:sp>
        <p:nvSpPr>
          <p:cNvPr id="9" name="Segnaposto numero diapositiva 8">
            <a:extLst>
              <a:ext uri="{FF2B5EF4-FFF2-40B4-BE49-F238E27FC236}">
                <a16:creationId xmlns:a16="http://schemas.microsoft.com/office/drawing/2014/main" id="{CF440EEB-6415-3D15-58B2-05AE7F26A2F0}"/>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73931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Referee meeting June 10st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262767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4E84C2-E8AF-F2AF-B409-E0278954897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9338DA4-F4C5-75CE-8903-A339AF352AD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7D7C8C48-6A48-50CF-126C-CF3B145CB21E}"/>
              </a:ext>
            </a:extLst>
          </p:cNvPr>
          <p:cNvSpPr>
            <a:spLocks noGrp="1"/>
          </p:cNvSpPr>
          <p:nvPr>
            <p:ph type="ftr" sz="quarter" idx="11"/>
          </p:nvPr>
        </p:nvSpPr>
        <p:spPr/>
        <p:txBody>
          <a:bodyPr/>
          <a:lstStyle/>
          <a:p>
            <a:r>
              <a:rPr lang="it-IT"/>
              <a:t>Referee meeting June 10st 2024 – Annalisa D'Angelo</a:t>
            </a:r>
          </a:p>
        </p:txBody>
      </p:sp>
      <p:sp>
        <p:nvSpPr>
          <p:cNvPr id="5" name="Segnaposto numero diapositiva 4">
            <a:extLst>
              <a:ext uri="{FF2B5EF4-FFF2-40B4-BE49-F238E27FC236}">
                <a16:creationId xmlns:a16="http://schemas.microsoft.com/office/drawing/2014/main" id="{5F6F9268-ADD0-BE8B-4185-A594BBE06CE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6420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9A158B-E117-7269-1A88-8E43C59C8B3A}"/>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F8485A51-CBDC-735B-C03A-0FE795B1DF25}"/>
              </a:ext>
            </a:extLst>
          </p:cNvPr>
          <p:cNvSpPr>
            <a:spLocks noGrp="1"/>
          </p:cNvSpPr>
          <p:nvPr>
            <p:ph type="ftr" sz="quarter" idx="11"/>
          </p:nvPr>
        </p:nvSpPr>
        <p:spPr/>
        <p:txBody>
          <a:bodyPr/>
          <a:lstStyle/>
          <a:p>
            <a:r>
              <a:rPr lang="it-IT"/>
              <a:t>Referee meeting June 10st 2024 – Annalisa D'Angelo</a:t>
            </a:r>
          </a:p>
        </p:txBody>
      </p:sp>
      <p:sp>
        <p:nvSpPr>
          <p:cNvPr id="4" name="Segnaposto numero diapositiva 3">
            <a:extLst>
              <a:ext uri="{FF2B5EF4-FFF2-40B4-BE49-F238E27FC236}">
                <a16:creationId xmlns:a16="http://schemas.microsoft.com/office/drawing/2014/main" id="{347D4F51-FEF3-E8EA-C20A-FA98E677DE2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001816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E8D35D-78ED-A111-FAD5-9FC91A281EE8}"/>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86E8022-A319-1C54-B0AF-F5F91B8B75B0}"/>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A70C8BC-625A-24E8-5682-EE23EF76C27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89D1D5-33EA-02F6-0BA5-6D23D17F9D8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D0EBC53-18A9-F26E-906F-F0598D8315B6}"/>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5C5C68C5-BEED-7BBB-B804-B3DED29B6D7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535007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407BF-7CAA-7131-3C28-C56AF2F6C254}"/>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DED272F-CC49-DDF5-DFAD-EC5AFEDFF3B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604750-239D-D31B-872D-8F96116B6C4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F6075F6-C5EA-03C1-3F4B-B7811BF342B9}"/>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434AA4A3-CC55-BDC8-41DA-6BA7C00D4E31}"/>
              </a:ext>
            </a:extLst>
          </p:cNvPr>
          <p:cNvSpPr>
            <a:spLocks noGrp="1"/>
          </p:cNvSpPr>
          <p:nvPr>
            <p:ph type="ftr" sz="quarter" idx="11"/>
          </p:nvPr>
        </p:nvSpPr>
        <p:spPr/>
        <p:txBody>
          <a:bodyPr/>
          <a:lstStyle/>
          <a:p>
            <a:r>
              <a:rPr lang="it-IT"/>
              <a:t>Referee meeting June 10st 2024 – Annalisa D'Angelo</a:t>
            </a:r>
          </a:p>
        </p:txBody>
      </p:sp>
      <p:sp>
        <p:nvSpPr>
          <p:cNvPr id="7" name="Segnaposto numero diapositiva 6">
            <a:extLst>
              <a:ext uri="{FF2B5EF4-FFF2-40B4-BE49-F238E27FC236}">
                <a16:creationId xmlns:a16="http://schemas.microsoft.com/office/drawing/2014/main" id="{0B85234F-15C7-20F0-0915-9F2995E51AA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21125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997B0-3834-1CA2-A54D-40E4650D88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9FA1B7-6B2B-94B2-6524-1EDA9E26ECB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DB07E9-43F0-407B-8A3B-2C325E0E8B3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35CC4876-5B6C-DD1D-6033-D4BCB0A0C22B}"/>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740F3211-10CA-F8F0-FEAF-EF1DB6C194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580941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DC5B02F-2144-26F0-982B-CE95EB99E77E}"/>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19935F8-15AE-FD44-91BE-0B896CC8592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1A1EAC2-6654-3AE8-EEEE-576DDF1C208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F6EC08A-6407-42FD-B471-9447C88FEB82}"/>
              </a:ext>
            </a:extLst>
          </p:cNvPr>
          <p:cNvSpPr>
            <a:spLocks noGrp="1"/>
          </p:cNvSpPr>
          <p:nvPr>
            <p:ph type="ftr" sz="quarter" idx="11"/>
          </p:nvPr>
        </p:nvSpPr>
        <p:spPr/>
        <p:txBody>
          <a:body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1991F759-4B54-6E3F-FC0D-5B5DD3E9278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3846102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978720-A93D-67A4-E76D-8BD4E68FC9D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5B6F0F4-8118-73AB-8F8F-0C948093078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CE86E23A-0F60-69BE-8CB6-1D5DD8C307FF}"/>
              </a:ext>
            </a:extLst>
          </p:cNvPr>
          <p:cNvSpPr>
            <a:spLocks noGrp="1"/>
          </p:cNvSpPr>
          <p:nvPr>
            <p:ph type="ftr" sz="quarter" idx="11"/>
          </p:nvPr>
        </p:nvSpPr>
        <p:spPr/>
        <p:txBody>
          <a:bodyPr/>
          <a:lstStyle/>
          <a:p>
            <a:r>
              <a:rPr lang="it-IT"/>
              <a:t>Referee meeting June 10st 2024 – Annalisa D'Angelo</a:t>
            </a:r>
          </a:p>
        </p:txBody>
      </p:sp>
      <p:sp>
        <p:nvSpPr>
          <p:cNvPr id="5" name="Segnaposto numero diapositiva 4">
            <a:extLst>
              <a:ext uri="{FF2B5EF4-FFF2-40B4-BE49-F238E27FC236}">
                <a16:creationId xmlns:a16="http://schemas.microsoft.com/office/drawing/2014/main" id="{E78C4B17-240A-4CDE-E732-2974E60BC3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4804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4767263"/>
            <a:ext cx="2133600" cy="273844"/>
          </a:xfrm>
          <a:prstGeom prst="rect">
            <a:avLst/>
          </a:prstGeom>
        </p:spPr>
        <p:txBody>
          <a:bodyPr/>
          <a:lstStyle/>
          <a:p>
            <a:endParaRPr lang="it-IT"/>
          </a:p>
        </p:txBody>
      </p:sp>
      <p:sp>
        <p:nvSpPr>
          <p:cNvPr id="8" name="Segnaposto piè di pagina 7"/>
          <p:cNvSpPr>
            <a:spLocks noGrp="1"/>
          </p:cNvSpPr>
          <p:nvPr>
            <p:ph type="ftr" sz="quarter" idx="11"/>
          </p:nvPr>
        </p:nvSpPr>
        <p:spPr/>
        <p:txBody>
          <a:bodyPr/>
          <a:lstStyle/>
          <a:p>
            <a:r>
              <a:rPr lang="it-IT"/>
              <a:t>Referee meeting June 10st 2024 – Annalisa D'Angelo</a:t>
            </a:r>
          </a:p>
        </p:txBody>
      </p:sp>
      <p:sp>
        <p:nvSpPr>
          <p:cNvPr id="9" name="Segnaposto numero diapositiva 8"/>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35577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457200" y="4767263"/>
            <a:ext cx="2133600" cy="273844"/>
          </a:xfrm>
          <a:prstGeom prst="rect">
            <a:avLst/>
          </a:prstGeom>
        </p:spPr>
        <p:txBody>
          <a:bodyPr/>
          <a:lstStyle/>
          <a:p>
            <a:endParaRPr lang="it-IT"/>
          </a:p>
        </p:txBody>
      </p:sp>
      <p:sp>
        <p:nvSpPr>
          <p:cNvPr id="4" name="Segnaposto piè di pagina 3"/>
          <p:cNvSpPr>
            <a:spLocks noGrp="1"/>
          </p:cNvSpPr>
          <p:nvPr>
            <p:ph type="ftr" sz="quarter" idx="11"/>
          </p:nvPr>
        </p:nvSpPr>
        <p:spPr/>
        <p:txBody>
          <a:bodyPr/>
          <a:lstStyle/>
          <a:p>
            <a:r>
              <a:rPr lang="it-IT"/>
              <a:t>Referee meeting June 10st 2024 – Annalisa D'Angelo</a:t>
            </a:r>
          </a:p>
        </p:txBody>
      </p:sp>
      <p:sp>
        <p:nvSpPr>
          <p:cNvPr id="5" name="Segnaposto numero diapositiva 4"/>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20306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4767263"/>
            <a:ext cx="2133600" cy="273844"/>
          </a:xfrm>
          <a:prstGeom prst="rect">
            <a:avLst/>
          </a:prstGeom>
        </p:spPr>
        <p:txBody>
          <a:bodyPr/>
          <a:lstStyle/>
          <a:p>
            <a:endParaRPr lang="it-IT"/>
          </a:p>
        </p:txBody>
      </p:sp>
      <p:sp>
        <p:nvSpPr>
          <p:cNvPr id="3" name="Segnaposto piè di pagina 2"/>
          <p:cNvSpPr>
            <a:spLocks noGrp="1"/>
          </p:cNvSpPr>
          <p:nvPr>
            <p:ph type="ftr" sz="quarter" idx="11"/>
          </p:nvPr>
        </p:nvSpPr>
        <p:spPr/>
        <p:txBody>
          <a:bodyPr/>
          <a:lstStyle/>
          <a:p>
            <a:r>
              <a:rPr lang="it-IT"/>
              <a:t>Referee meeting June 10st 2024 – Annalisa D'Angelo</a:t>
            </a:r>
          </a:p>
        </p:txBody>
      </p:sp>
      <p:sp>
        <p:nvSpPr>
          <p:cNvPr id="4" name="Segnaposto numero diapositiva 3"/>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7961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Referee meeting June 10st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97648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Referee meeting June 10st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68650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5" name="Segnaposto piè di pagina 4"/>
          <p:cNvSpPr>
            <a:spLocks noGrp="1"/>
          </p:cNvSpPr>
          <p:nvPr>
            <p:ph type="ftr" sz="quarter" idx="3"/>
          </p:nvPr>
        </p:nvSpPr>
        <p:spPr>
          <a:xfrm>
            <a:off x="1439144" y="4793604"/>
            <a:ext cx="6371338" cy="273844"/>
          </a:xfrm>
          <a:prstGeom prst="rect">
            <a:avLst/>
          </a:prstGeom>
        </p:spPr>
        <p:txBody>
          <a:bodyPr vert="horz" lIns="91440" tIns="45720" rIns="91440" bIns="45720" rtlCol="0" anchor="ctr"/>
          <a:lstStyle>
            <a:lvl1pPr algn="ctr">
              <a:defRPr sz="1200">
                <a:solidFill>
                  <a:srgbClr val="800000"/>
                </a:solidFill>
              </a:defRPr>
            </a:lvl1pPr>
          </a:lstStyle>
          <a:p>
            <a:r>
              <a:rPr lang="en-US"/>
              <a:t>Referee meeting June 10st 2024 – Annalisa D'Angelo</a:t>
            </a:r>
          </a:p>
        </p:txBody>
      </p:sp>
      <p:sp>
        <p:nvSpPr>
          <p:cNvPr id="6" name="Segnaposto numero diapositiva 5"/>
          <p:cNvSpPr>
            <a:spLocks noGrp="1"/>
          </p:cNvSpPr>
          <p:nvPr>
            <p:ph type="sldNum" sz="quarter" idx="4"/>
          </p:nvPr>
        </p:nvSpPr>
        <p:spPr>
          <a:xfrm>
            <a:off x="7810482" y="4785815"/>
            <a:ext cx="404992" cy="273844"/>
          </a:xfrm>
          <a:prstGeom prst="rect">
            <a:avLst/>
          </a:prstGeom>
        </p:spPr>
        <p:txBody>
          <a:bodyPr vert="horz" lIns="91440" tIns="45720" rIns="91440" bIns="45720" rtlCol="0" anchor="ctr"/>
          <a:lstStyle>
            <a:lvl1pPr algn="r">
              <a:defRPr sz="1200">
                <a:solidFill>
                  <a:srgbClr val="800000"/>
                </a:solidFill>
              </a:defRPr>
            </a:lvl1pPr>
          </a:lstStyle>
          <a:p>
            <a:fld id="{E33505E3-9B21-8742-B4DC-5DD2FCC133AE}" type="slidenum">
              <a:rPr lang="it-IT" smtClean="0"/>
              <a:pPr/>
              <a:t>‹N›</a:t>
            </a:fld>
            <a:endParaRPr lang="it-IT"/>
          </a:p>
        </p:txBody>
      </p:sp>
      <p:cxnSp>
        <p:nvCxnSpPr>
          <p:cNvPr id="9" name="Connettore 1 8"/>
          <p:cNvCxnSpPr/>
          <p:nvPr userDrawn="1"/>
        </p:nvCxnSpPr>
        <p:spPr bwMode="auto">
          <a:xfrm>
            <a:off x="1439144" y="4767263"/>
            <a:ext cx="6776330"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4" name="Immagine 3">
            <a:extLst>
              <a:ext uri="{FF2B5EF4-FFF2-40B4-BE49-F238E27FC236}">
                <a16:creationId xmlns:a16="http://schemas.microsoft.com/office/drawing/2014/main" id="{A734D167-043F-412C-639F-B9B6FCB8100A}"/>
              </a:ext>
            </a:extLst>
          </p:cNvPr>
          <p:cNvPicPr>
            <a:picLocks noChangeAspect="1"/>
          </p:cNvPicPr>
          <p:nvPr userDrawn="1"/>
        </p:nvPicPr>
        <p:blipFill>
          <a:blip r:embed="rId14"/>
          <a:stretch>
            <a:fillRect/>
          </a:stretch>
        </p:blipFill>
        <p:spPr>
          <a:xfrm>
            <a:off x="8215474" y="1"/>
            <a:ext cx="928526" cy="643778"/>
          </a:xfrm>
          <a:prstGeom prst="rect">
            <a:avLst/>
          </a:prstGeom>
        </p:spPr>
      </p:pic>
    </p:spTree>
    <p:extLst>
      <p:ext uri="{BB962C8B-B14F-4D97-AF65-F5344CB8AC3E}">
        <p14:creationId xmlns:p14="http://schemas.microsoft.com/office/powerpoint/2010/main" val="353679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CCD41D8-4B28-DA22-0545-4DAFA7CDC7E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987835-8360-5CBC-D8C3-782C3FCF5C5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809E2B-1BE0-8821-DED7-F726CB66B78A}"/>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980B5B5D-A1AF-2312-203C-232321BF0BC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FA430902-868F-33B7-F74B-E5470D2A9B6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246E4C3-CBB0-7044-A42B-59DF7434697A}" type="slidenum">
              <a:rPr lang="it-IT" smtClean="0"/>
              <a:t>‹N›</a:t>
            </a:fld>
            <a:endParaRPr lang="it-IT"/>
          </a:p>
        </p:txBody>
      </p:sp>
    </p:spTree>
    <p:extLst>
      <p:ext uri="{BB962C8B-B14F-4D97-AF65-F5344CB8AC3E}">
        <p14:creationId xmlns:p14="http://schemas.microsoft.com/office/powerpoint/2010/main" val="2363627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21B7F83-9A0D-71BC-CDC1-27CC7F40099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54ECAC-619C-995C-9FAB-B5963F1A657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F4BE8D-430E-CEE9-19B6-BAFAD4FF157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23668EAD-6CA4-D10D-EB0B-C78EF2B7C5B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FB968307-AD1E-6B8B-B3CB-F0D80A70579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6015B55-AD44-664A-9508-1B8414566560}" type="slidenum">
              <a:rPr lang="it-IT" smtClean="0"/>
              <a:t>‹N›</a:t>
            </a:fld>
            <a:endParaRPr lang="it-IT"/>
          </a:p>
        </p:txBody>
      </p:sp>
    </p:spTree>
    <p:extLst>
      <p:ext uri="{BB962C8B-B14F-4D97-AF65-F5344CB8AC3E}">
        <p14:creationId xmlns:p14="http://schemas.microsoft.com/office/powerpoint/2010/main" val="8316661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AC4A5F5-5F70-C705-0CDD-E0D09C4AF32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728C42-6941-5C18-791B-C66ED144A3A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20C2A1-5371-24D4-9D12-80A94F4F866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71049ADB-00AA-B415-8FD0-DC563C5F815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Referee meeting June 10st 2024 – Annalisa D'Angelo</a:t>
            </a:r>
          </a:p>
        </p:txBody>
      </p:sp>
      <p:sp>
        <p:nvSpPr>
          <p:cNvPr id="6" name="Segnaposto numero diapositiva 5">
            <a:extLst>
              <a:ext uri="{FF2B5EF4-FFF2-40B4-BE49-F238E27FC236}">
                <a16:creationId xmlns:a16="http://schemas.microsoft.com/office/drawing/2014/main" id="{AAC78C81-3060-5A0D-82B3-BB77DCB6B02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6EE85FA-2F3F-F74E-8D78-ED7DA6D1924B}" type="slidenum">
              <a:rPr lang="it-IT" smtClean="0"/>
              <a:t>‹N›</a:t>
            </a:fld>
            <a:endParaRPr lang="it-IT"/>
          </a:p>
        </p:txBody>
      </p:sp>
    </p:spTree>
    <p:extLst>
      <p:ext uri="{BB962C8B-B14F-4D97-AF65-F5344CB8AC3E}">
        <p14:creationId xmlns:p14="http://schemas.microsoft.com/office/powerpoint/2010/main" val="109995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4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59.png"/><Relationship Id="rId7" Type="http://schemas.openxmlformats.org/officeDocument/2006/relationships/image" Target="../media/image30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2.emf"/></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0.png"/><Relationship Id="rId3" Type="http://schemas.openxmlformats.org/officeDocument/2006/relationships/image" Target="../media/image65.png"/><Relationship Id="rId7" Type="http://schemas.openxmlformats.org/officeDocument/2006/relationships/image" Target="../media/image69.jpg"/><Relationship Id="rId12" Type="http://schemas.openxmlformats.org/officeDocument/2006/relationships/image" Target="../media/image1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150.png"/><Relationship Id="rId5" Type="http://schemas.openxmlformats.org/officeDocument/2006/relationships/image" Target="../media/image67.png"/><Relationship Id="rId10" Type="http://schemas.openxmlformats.org/officeDocument/2006/relationships/image" Target="../media/image140.png"/><Relationship Id="rId4" Type="http://schemas.openxmlformats.org/officeDocument/2006/relationships/image" Target="../media/image66.png"/><Relationship Id="rId9" Type="http://schemas.openxmlformats.org/officeDocument/2006/relationships/image" Target="../media/image130.png"/></Relationships>
</file>

<file path=ppt/slides/_rels/slide3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customXml" Target="../ink/ink1.xml"/></Relationships>
</file>

<file path=ppt/slides/_rels/slide35.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2.xml"/><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27.png"/><Relationship Id="rId4" Type="http://schemas.openxmlformats.org/officeDocument/2006/relationships/image" Target="../media/image200.png"/><Relationship Id="rId9" Type="http://schemas.openxmlformats.org/officeDocument/2006/relationships/image" Target="../media/image250.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0.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83.png"/><Relationship Id="rId7" Type="http://schemas.openxmlformats.org/officeDocument/2006/relationships/image" Target="../media/image23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260.png"/><Relationship Id="rId4" Type="http://schemas.openxmlformats.org/officeDocument/2006/relationships/image" Target="../media/image84.png"/><Relationship Id="rId9" Type="http://schemas.openxmlformats.org/officeDocument/2006/relationships/image" Target="../media/image251.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89.png"/><Relationship Id="rId7" Type="http://schemas.openxmlformats.org/officeDocument/2006/relationships/image" Target="../media/image70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680.png"/><Relationship Id="rId4" Type="http://schemas.openxmlformats.org/officeDocument/2006/relationships/image" Target="../media/image67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CasellaDiTesto 7">
                <a:extLst>
                  <a:ext uri="{FF2B5EF4-FFF2-40B4-BE49-F238E27FC236}">
                    <a16:creationId xmlns:a16="http://schemas.microsoft.com/office/drawing/2014/main" id="{D22A8738-47BD-CA48-B418-D27BAFDDBF6F}"/>
                  </a:ext>
                </a:extLst>
              </p:cNvPr>
              <p:cNvSpPr txBox="1"/>
              <p:nvPr/>
            </p:nvSpPr>
            <p:spPr>
              <a:xfrm>
                <a:off x="0" y="2963940"/>
                <a:ext cx="9144001" cy="1323439"/>
              </a:xfrm>
              <a:prstGeom prst="rect">
                <a:avLst/>
              </a:prstGeom>
              <a:noFill/>
            </p:spPr>
            <p:txBody>
              <a:bodyPr wrap="square" rtlCol="0">
                <a:spAutoFit/>
              </a:bodyPr>
              <a:lstStyle/>
              <a:p>
                <a:pPr marL="1707618" indent="-1707618" algn="ctr"/>
                <a:r>
                  <a:rPr lang="en-US" sz="2400" b="1" dirty="0">
                    <a:solidFill>
                      <a:srgbClr val="0070C0"/>
                    </a:solidFill>
                    <a:ea typeface="Cambria Math" panose="02040503050406030204" pitchFamily="18" charset="0"/>
                  </a:rPr>
                  <a:t>MPGD - ECT</a:t>
                </a:r>
              </a:p>
              <a:p>
                <a:pPr marL="1707618" indent="-1707618" algn="ctr"/>
                <a14:m>
                  <m:oMath xmlns:m="http://schemas.openxmlformats.org/officeDocument/2006/math">
                    <m:r>
                      <a:rPr lang="en-US" sz="2400" b="1" i="1" smtClean="0">
                        <a:latin typeface="Cambria Math" panose="02040503050406030204" pitchFamily="18" charset="0"/>
                        <a:ea typeface="Cambria Math" panose="02040503050406030204" pitchFamily="18" charset="0"/>
                      </a:rPr>
                      <m:t>𝛍</m:t>
                    </m:r>
                    <m:r>
                      <a:rPr lang="en-US" sz="2400" b="1" i="1" smtClean="0">
                        <a:latin typeface="Cambria Math" panose="02040503050406030204" pitchFamily="18" charset="0"/>
                        <a:ea typeface="Cambria Math" panose="02040503050406030204" pitchFamily="18" charset="0"/>
                      </a:rPr>
                      <m:t>−</m:t>
                    </m:r>
                  </m:oMath>
                </a14:m>
                <a:r>
                  <a:rPr lang="en-US" sz="2400" b="1" dirty="0">
                    <a:ea typeface="Cambria Math" panose="02040503050406030204" pitchFamily="18" charset="0"/>
                  </a:rPr>
                  <a:t> </a:t>
                </a:r>
                <a14:m>
                  <m:oMath xmlns:m="http://schemas.openxmlformats.org/officeDocument/2006/math">
                    <m:r>
                      <a:rPr lang="en-US" sz="2400" b="1" i="0">
                        <a:latin typeface="Cambria Math" panose="02040503050406030204" pitchFamily="18" charset="0"/>
                        <a:ea typeface="Cambria Math" panose="02040503050406030204" pitchFamily="18" charset="0"/>
                      </a:rPr>
                      <m:t>𝐑𝐰𝐞𝐥𝐥</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𝐞𝐧𝐝𝐜𝐚𝐩</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𝐭𝐫𝐚𝐜𝐤𝐞𝐫𝐬</m:t>
                    </m:r>
                    <m:r>
                      <a:rPr lang="en-US" sz="2400" b="1" i="0">
                        <a:latin typeface="Cambria Math" panose="02040503050406030204" pitchFamily="18" charset="0"/>
                        <a:ea typeface="Cambria Math" panose="02040503050406030204" pitchFamily="18" charset="0"/>
                      </a:rPr>
                      <m:t> </m:t>
                    </m:r>
                    <m:r>
                      <a:rPr lang="en-US" sz="2400" b="1" i="0">
                        <a:latin typeface="Cambria Math" panose="02040503050406030204" pitchFamily="18" charset="0"/>
                        <a:ea typeface="Cambria Math" panose="02040503050406030204" pitchFamily="18" charset="0"/>
                      </a:rPr>
                      <m:t>𝐟𝐨𝐫</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𝐭𝐡𝐞</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𝐄𝐏𝐈𝐂</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𝐝𝐞𝐭𝐞𝐜𝐭𝐨𝐫</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𝐚𝐭</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𝐄𝐈𝐂</m:t>
                    </m:r>
                    <m:r>
                      <a:rPr lang="en-US" sz="2400" b="1" i="0" smtClean="0">
                        <a:latin typeface="Cambria Math" panose="02040503050406030204" pitchFamily="18" charset="0"/>
                        <a:ea typeface="Cambria Math" panose="02040503050406030204" pitchFamily="18" charset="0"/>
                      </a:rPr>
                      <m:t> </m:t>
                    </m:r>
                  </m:oMath>
                </a14:m>
                <a:endParaRPr lang="en-US" sz="2400" b="1" i="0" dirty="0">
                  <a:latin typeface="Cambria Math" panose="02040503050406030204" pitchFamily="18" charset="0"/>
                  <a:ea typeface="Cambria Math" panose="02040503050406030204" pitchFamily="18" charset="0"/>
                </a:endParaRPr>
              </a:p>
              <a:p>
                <a:pPr marL="1707618" indent="-1707618" algn="ctr"/>
                <a:r>
                  <a:rPr lang="en-US" b="1" dirty="0">
                    <a:solidFill>
                      <a:srgbClr val="811916"/>
                    </a:solidFill>
                  </a:rPr>
                  <a:t>Annalisa D’Angelo</a:t>
                </a:r>
              </a:p>
              <a:p>
                <a:pPr marL="1707618" indent="-1707618" algn="ctr"/>
                <a:r>
                  <a:rPr lang="en-US" sz="1400" dirty="0"/>
                  <a:t>University of Rome Tor </a:t>
                </a:r>
                <a:r>
                  <a:rPr lang="en-US" sz="1400" dirty="0" err="1"/>
                  <a:t>Vergata</a:t>
                </a:r>
                <a:r>
                  <a:rPr lang="en-US" sz="1400" dirty="0"/>
                  <a:t> &amp; INFN Rome Tor </a:t>
                </a:r>
                <a:r>
                  <a:rPr lang="en-US" sz="1400" dirty="0" err="1"/>
                  <a:t>Vergata</a:t>
                </a:r>
                <a:r>
                  <a:rPr lang="en-US" sz="1400" dirty="0"/>
                  <a:t> Rome – Italy</a:t>
                </a:r>
              </a:p>
            </p:txBody>
          </p:sp>
        </mc:Choice>
        <mc:Fallback>
          <p:sp>
            <p:nvSpPr>
              <p:cNvPr id="8" name="CasellaDiTesto 7">
                <a:extLst>
                  <a:ext uri="{FF2B5EF4-FFF2-40B4-BE49-F238E27FC236}">
                    <a16:creationId xmlns:a16="http://schemas.microsoft.com/office/drawing/2014/main" id="{D22A8738-47BD-CA48-B418-D27BAFDDBF6F}"/>
                  </a:ext>
                </a:extLst>
              </p:cNvPr>
              <p:cNvSpPr txBox="1">
                <a:spLocks noRot="1" noChangeAspect="1" noMove="1" noResize="1" noEditPoints="1" noAdjustHandles="1" noChangeArrowheads="1" noChangeShapeType="1" noTextEdit="1"/>
              </p:cNvSpPr>
              <p:nvPr/>
            </p:nvSpPr>
            <p:spPr>
              <a:xfrm>
                <a:off x="0" y="2963940"/>
                <a:ext cx="9144001" cy="1323439"/>
              </a:xfrm>
              <a:prstGeom prst="rect">
                <a:avLst/>
              </a:prstGeom>
              <a:blipFill>
                <a:blip r:embed="rId3"/>
                <a:stretch>
                  <a:fillRect t="-3810" b="-3810"/>
                </a:stretch>
              </a:blipFill>
            </p:spPr>
            <p:txBody>
              <a:bodyPr/>
              <a:lstStyle/>
              <a:p>
                <a:r>
                  <a:rPr lang="en-US">
                    <a:noFill/>
                  </a:rPr>
                  <a:t> </a:t>
                </a:r>
              </a:p>
            </p:txBody>
          </p:sp>
        </mc:Fallback>
      </mc:AlternateContent>
      <p:cxnSp>
        <p:nvCxnSpPr>
          <p:cNvPr id="14" name="Straight Connector 31">
            <a:extLst>
              <a:ext uri="{FF2B5EF4-FFF2-40B4-BE49-F238E27FC236}">
                <a16:creationId xmlns:a16="http://schemas.microsoft.com/office/drawing/2014/main" id="{722A8AD8-205F-D242-A62A-268090A39D86}"/>
              </a:ext>
            </a:extLst>
          </p:cNvPr>
          <p:cNvCxnSpPr/>
          <p:nvPr/>
        </p:nvCxnSpPr>
        <p:spPr>
          <a:xfrm>
            <a:off x="0" y="2835131"/>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descr="Immagine che contiene schermata, Modello in scala&#10;&#10;Descrizione generata automaticamente">
            <a:extLst>
              <a:ext uri="{FF2B5EF4-FFF2-40B4-BE49-F238E27FC236}">
                <a16:creationId xmlns:a16="http://schemas.microsoft.com/office/drawing/2014/main" id="{DA628D8F-63EB-7CE3-22B1-F6A10795BB92}"/>
              </a:ext>
            </a:extLst>
          </p:cNvPr>
          <p:cNvPicPr>
            <a:picLocks noChangeAspect="1"/>
          </p:cNvPicPr>
          <p:nvPr/>
        </p:nvPicPr>
        <p:blipFill>
          <a:blip r:embed="rId4"/>
          <a:stretch>
            <a:fillRect/>
          </a:stretch>
        </p:blipFill>
        <p:spPr>
          <a:xfrm>
            <a:off x="1929384" y="31090"/>
            <a:ext cx="4837176" cy="2675233"/>
          </a:xfrm>
          <a:prstGeom prst="rect">
            <a:avLst/>
          </a:prstGeom>
        </p:spPr>
      </p:pic>
    </p:spTree>
    <p:extLst>
      <p:ext uri="{BB962C8B-B14F-4D97-AF65-F5344CB8AC3E}">
        <p14:creationId xmlns:p14="http://schemas.microsoft.com/office/powerpoint/2010/main" val="182703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9C5F2C52-8CF7-4C21-700F-7B09818ED57D}"/>
              </a:ext>
            </a:extLst>
          </p:cNvPr>
          <p:cNvSpPr txBox="1">
            <a:spLocks/>
          </p:cNvSpPr>
          <p:nvPr/>
        </p:nvSpPr>
        <p:spPr>
          <a:xfrm>
            <a:off x="918068" y="103825"/>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2-D Tracking layouts </a:t>
            </a:r>
          </a:p>
        </p:txBody>
      </p:sp>
      <mc:AlternateContent xmlns:mc="http://schemas.openxmlformats.org/markup-compatibility/2006">
        <mc:Choice xmlns:a14="http://schemas.microsoft.com/office/drawing/2010/main" Requires="a14">
          <p:sp>
            <p:nvSpPr>
              <p:cNvPr id="29" name="CasellaDiTesto 28">
                <a:extLst>
                  <a:ext uri="{FF2B5EF4-FFF2-40B4-BE49-F238E27FC236}">
                    <a16:creationId xmlns:a16="http://schemas.microsoft.com/office/drawing/2014/main" id="{41017AF3-3672-F5C7-D5FB-4536DD3ED931}"/>
                  </a:ext>
                </a:extLst>
              </p:cNvPr>
              <p:cNvSpPr txBox="1"/>
              <p:nvPr/>
            </p:nvSpPr>
            <p:spPr>
              <a:xfrm>
                <a:off x="5957377" y="805256"/>
                <a:ext cx="3186622" cy="954107"/>
              </a:xfrm>
              <a:prstGeom prst="rect">
                <a:avLst/>
              </a:prstGeom>
              <a:noFill/>
            </p:spPr>
            <p:txBody>
              <a:bodyPr wrap="square">
                <a:spAutoFit/>
              </a:bodyPr>
              <a:lstStyle/>
              <a:p>
                <a:r>
                  <a:rPr lang="en-US" sz="1400" b="1" dirty="0">
                    <a:effectLst/>
                  </a:rPr>
                  <a:t>1D pitch 0.78 mm</a:t>
                </a:r>
                <a:endParaRPr lang="en-US" sz="1400" dirty="0">
                  <a:effectLst/>
                </a:endParaRPr>
              </a:p>
              <a:p>
                <a:r>
                  <a:rPr lang="en-US" sz="1400" dirty="0">
                    <a:effectLst/>
                  </a:rPr>
                  <a:t>Reference performances: </a:t>
                </a:r>
              </a:p>
              <a:p>
                <a:pPr marL="285750" indent="-285750">
                  <a:buFont typeface="Arial" panose="020B0604020202020204" pitchFamily="34" charset="0"/>
                  <a:buChar char="•"/>
                </a:pPr>
                <a:r>
                  <a:rPr lang="en-US" sz="1400" dirty="0"/>
                  <a:t>96% efficiency </a:t>
                </a:r>
              </a:p>
              <a:p>
                <a:pPr marL="285750" indent="-285750">
                  <a:buFont typeface="Arial" panose="020B0604020202020204" pitchFamily="34" charset="0"/>
                  <a:buChar char="•"/>
                </a:pPr>
                <a:r>
                  <a:rPr lang="en-US" sz="1400" dirty="0">
                    <a:effectLst/>
                  </a:rPr>
                  <a:t>120 </a:t>
                </a:r>
                <a14:m>
                  <m:oMath xmlns:m="http://schemas.openxmlformats.org/officeDocument/2006/math">
                    <m:r>
                      <a:rPr lang="en-US" sz="1400" i="1" smtClean="0">
                        <a:effectLst/>
                        <a:latin typeface="Cambria Math" panose="02040503050406030204" pitchFamily="18" charset="0"/>
                        <a:ea typeface="Cambria Math" panose="02040503050406030204" pitchFamily="18" charset="0"/>
                      </a:rPr>
                      <m:t>𝜇</m:t>
                    </m:r>
                    <m:r>
                      <a:rPr lang="en-US" sz="1400" b="0" i="1" smtClean="0">
                        <a:effectLst/>
                        <a:latin typeface="Cambria Math" panose="02040503050406030204" pitchFamily="18" charset="0"/>
                        <a:ea typeface="Cambria Math" panose="02040503050406030204" pitchFamily="18" charset="0"/>
                      </a:rPr>
                      <m:t>𝑚</m:t>
                    </m:r>
                  </m:oMath>
                </a14:m>
                <a:r>
                  <a:rPr lang="en-US" sz="1400" dirty="0">
                    <a:effectLst/>
                  </a:rPr>
                  <a:t> resolution</a:t>
                </a:r>
              </a:p>
            </p:txBody>
          </p:sp>
        </mc:Choice>
        <mc:Fallback>
          <p:sp>
            <p:nvSpPr>
              <p:cNvPr id="29" name="CasellaDiTesto 28">
                <a:extLst>
                  <a:ext uri="{FF2B5EF4-FFF2-40B4-BE49-F238E27FC236}">
                    <a16:creationId xmlns:a16="http://schemas.microsoft.com/office/drawing/2014/main" id="{41017AF3-3672-F5C7-D5FB-4536DD3ED931}"/>
                  </a:ext>
                </a:extLst>
              </p:cNvPr>
              <p:cNvSpPr txBox="1">
                <a:spLocks noRot="1" noChangeAspect="1" noMove="1" noResize="1" noEditPoints="1" noAdjustHandles="1" noChangeArrowheads="1" noChangeShapeType="1" noTextEdit="1"/>
              </p:cNvSpPr>
              <p:nvPr/>
            </p:nvSpPr>
            <p:spPr>
              <a:xfrm>
                <a:off x="5957377" y="805256"/>
                <a:ext cx="3186622" cy="954107"/>
              </a:xfrm>
              <a:prstGeom prst="rect">
                <a:avLst/>
              </a:prstGeom>
              <a:blipFill>
                <a:blip r:embed="rId3"/>
                <a:stretch>
                  <a:fillRect l="-397" t="-1316" b="-6579"/>
                </a:stretch>
              </a:blipFill>
            </p:spPr>
            <p:txBody>
              <a:bodyPr/>
              <a:lstStyle/>
              <a:p>
                <a:r>
                  <a:rPr lang="en-US">
                    <a:noFill/>
                  </a:rPr>
                  <a:t> </a:t>
                </a:r>
              </a:p>
            </p:txBody>
          </p:sp>
        </mc:Fallback>
      </mc:AlternateContent>
      <p:grpSp>
        <p:nvGrpSpPr>
          <p:cNvPr id="32" name="Gruppo 31">
            <a:extLst>
              <a:ext uri="{FF2B5EF4-FFF2-40B4-BE49-F238E27FC236}">
                <a16:creationId xmlns:a16="http://schemas.microsoft.com/office/drawing/2014/main" id="{F7A8257F-C793-55C9-D839-93CFDA330161}"/>
              </a:ext>
            </a:extLst>
          </p:cNvPr>
          <p:cNvGrpSpPr/>
          <p:nvPr/>
        </p:nvGrpSpPr>
        <p:grpSpPr>
          <a:xfrm>
            <a:off x="203743" y="639321"/>
            <a:ext cx="2773935" cy="4099895"/>
            <a:chOff x="519193" y="622060"/>
            <a:chExt cx="2773935" cy="4099895"/>
          </a:xfrm>
        </p:grpSpPr>
        <p:grpSp>
          <p:nvGrpSpPr>
            <p:cNvPr id="30" name="Gruppo 29">
              <a:extLst>
                <a:ext uri="{FF2B5EF4-FFF2-40B4-BE49-F238E27FC236}">
                  <a16:creationId xmlns:a16="http://schemas.microsoft.com/office/drawing/2014/main" id="{55907491-5336-4755-2908-F719C998F26D}"/>
                </a:ext>
              </a:extLst>
            </p:cNvPr>
            <p:cNvGrpSpPr/>
            <p:nvPr/>
          </p:nvGrpSpPr>
          <p:grpSpPr>
            <a:xfrm>
              <a:off x="592272" y="622060"/>
              <a:ext cx="2700856" cy="2160685"/>
              <a:chOff x="592272" y="622060"/>
              <a:chExt cx="2700856" cy="2160685"/>
            </a:xfrm>
          </p:grpSpPr>
          <p:pic>
            <p:nvPicPr>
              <p:cNvPr id="3" name="Immagine 2">
                <a:extLst>
                  <a:ext uri="{FF2B5EF4-FFF2-40B4-BE49-F238E27FC236}">
                    <a16:creationId xmlns:a16="http://schemas.microsoft.com/office/drawing/2014/main" id="{65697D87-3CC6-01E7-E1F3-EC1FA8C04701}"/>
                  </a:ext>
                </a:extLst>
              </p:cNvPr>
              <p:cNvPicPr>
                <a:picLocks noChangeAspect="1"/>
              </p:cNvPicPr>
              <p:nvPr/>
            </p:nvPicPr>
            <p:blipFill>
              <a:blip r:embed="rId4"/>
              <a:stretch>
                <a:fillRect/>
              </a:stretch>
            </p:blipFill>
            <p:spPr>
              <a:xfrm>
                <a:off x="592272" y="622060"/>
                <a:ext cx="2700856" cy="2160685"/>
              </a:xfrm>
              <a:prstGeom prst="rect">
                <a:avLst/>
              </a:prstGeom>
            </p:spPr>
          </p:pic>
          <p:cxnSp>
            <p:nvCxnSpPr>
              <p:cNvPr id="20" name="Connettore 1 19">
                <a:extLst>
                  <a:ext uri="{FF2B5EF4-FFF2-40B4-BE49-F238E27FC236}">
                    <a16:creationId xmlns:a16="http://schemas.microsoft.com/office/drawing/2014/main" id="{D2683C2A-3D8E-9196-6C20-56840F349BA2}"/>
                  </a:ext>
                </a:extLst>
              </p:cNvPr>
              <p:cNvCxnSpPr>
                <a:cxnSpLocks/>
              </p:cNvCxnSpPr>
              <p:nvPr/>
            </p:nvCxnSpPr>
            <p:spPr>
              <a:xfrm>
                <a:off x="1942700" y="671765"/>
                <a:ext cx="0" cy="1704813"/>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4" name="Rettangolo 23">
              <a:extLst>
                <a:ext uri="{FF2B5EF4-FFF2-40B4-BE49-F238E27FC236}">
                  <a16:creationId xmlns:a16="http://schemas.microsoft.com/office/drawing/2014/main" id="{31419D67-68CC-80B1-A50E-A5D7BE0AD53E}"/>
                </a:ext>
              </a:extLst>
            </p:cNvPr>
            <p:cNvSpPr/>
            <p:nvPr/>
          </p:nvSpPr>
          <p:spPr>
            <a:xfrm>
              <a:off x="519193" y="1937288"/>
              <a:ext cx="398875" cy="10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id="{8526A8E3-68F6-51CC-9BB6-1C21A1EF7741}"/>
                </a:ext>
              </a:extLst>
            </p:cNvPr>
            <p:cNvSpPr/>
            <p:nvPr/>
          </p:nvSpPr>
          <p:spPr>
            <a:xfrm>
              <a:off x="592272" y="671765"/>
              <a:ext cx="45719" cy="2110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96A0A1E2-C98A-0DA3-5003-3FCCDEFCA56B}"/>
                </a:ext>
              </a:extLst>
            </p:cNvPr>
            <p:cNvSpPr/>
            <p:nvPr/>
          </p:nvSpPr>
          <p:spPr>
            <a:xfrm>
              <a:off x="656562" y="2580213"/>
              <a:ext cx="45719" cy="2110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7FFD822F-B5CF-7E00-1F9F-D39F3217BB71}"/>
                </a:ext>
              </a:extLst>
            </p:cNvPr>
            <p:cNvPicPr>
              <a:picLocks noChangeAspect="1"/>
            </p:cNvPicPr>
            <p:nvPr/>
          </p:nvPicPr>
          <p:blipFill>
            <a:blip r:embed="rId5"/>
            <a:stretch>
              <a:fillRect/>
            </a:stretch>
          </p:blipFill>
          <p:spPr>
            <a:xfrm>
              <a:off x="665758" y="2661310"/>
              <a:ext cx="2553884" cy="2060645"/>
            </a:xfrm>
            <a:prstGeom prst="rect">
              <a:avLst/>
            </a:prstGeom>
          </p:spPr>
        </p:pic>
      </p:grpSp>
      <p:sp>
        <p:nvSpPr>
          <p:cNvPr id="33" name="Rettangolo 32">
            <a:extLst>
              <a:ext uri="{FF2B5EF4-FFF2-40B4-BE49-F238E27FC236}">
                <a16:creationId xmlns:a16="http://schemas.microsoft.com/office/drawing/2014/main" id="{5B6F55AA-73E2-5260-0AA0-4D6D4E26A628}"/>
              </a:ext>
            </a:extLst>
          </p:cNvPr>
          <p:cNvSpPr/>
          <p:nvPr/>
        </p:nvSpPr>
        <p:spPr>
          <a:xfrm>
            <a:off x="286719" y="2681223"/>
            <a:ext cx="108488" cy="2104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uppo 33">
            <a:extLst>
              <a:ext uri="{FF2B5EF4-FFF2-40B4-BE49-F238E27FC236}">
                <a16:creationId xmlns:a16="http://schemas.microsoft.com/office/drawing/2014/main" id="{90E15535-C549-FFF0-39DE-03CA4594E0FC}"/>
              </a:ext>
            </a:extLst>
          </p:cNvPr>
          <p:cNvGrpSpPr/>
          <p:nvPr/>
        </p:nvGrpSpPr>
        <p:grpSpPr>
          <a:xfrm>
            <a:off x="3117100" y="623230"/>
            <a:ext cx="2742601" cy="4115986"/>
            <a:chOff x="3918273" y="622060"/>
            <a:chExt cx="2742601" cy="4115986"/>
          </a:xfrm>
        </p:grpSpPr>
        <p:grpSp>
          <p:nvGrpSpPr>
            <p:cNvPr id="31" name="Gruppo 30">
              <a:extLst>
                <a:ext uri="{FF2B5EF4-FFF2-40B4-BE49-F238E27FC236}">
                  <a16:creationId xmlns:a16="http://schemas.microsoft.com/office/drawing/2014/main" id="{787A81A4-4647-47EA-1C9E-B2492AF55590}"/>
                </a:ext>
              </a:extLst>
            </p:cNvPr>
            <p:cNvGrpSpPr/>
            <p:nvPr/>
          </p:nvGrpSpPr>
          <p:grpSpPr>
            <a:xfrm>
              <a:off x="3918273" y="622060"/>
              <a:ext cx="2700856" cy="2087413"/>
              <a:chOff x="3918273" y="622060"/>
              <a:chExt cx="2700856" cy="2087413"/>
            </a:xfrm>
          </p:grpSpPr>
          <p:pic>
            <p:nvPicPr>
              <p:cNvPr id="12" name="Immagine 11">
                <a:extLst>
                  <a:ext uri="{FF2B5EF4-FFF2-40B4-BE49-F238E27FC236}">
                    <a16:creationId xmlns:a16="http://schemas.microsoft.com/office/drawing/2014/main" id="{35F5F9EB-DDD9-4A9D-5DDF-0821E1842160}"/>
                  </a:ext>
                </a:extLst>
              </p:cNvPr>
              <p:cNvPicPr>
                <a:picLocks noChangeAspect="1"/>
              </p:cNvPicPr>
              <p:nvPr/>
            </p:nvPicPr>
            <p:blipFill>
              <a:blip r:embed="rId6"/>
              <a:stretch>
                <a:fillRect/>
              </a:stretch>
            </p:blipFill>
            <p:spPr>
              <a:xfrm>
                <a:off x="3918273" y="622060"/>
                <a:ext cx="2700856" cy="2087413"/>
              </a:xfrm>
              <a:prstGeom prst="rect">
                <a:avLst/>
              </a:prstGeom>
            </p:spPr>
          </p:pic>
          <p:cxnSp>
            <p:nvCxnSpPr>
              <p:cNvPr id="22" name="Connettore 1 21">
                <a:extLst>
                  <a:ext uri="{FF2B5EF4-FFF2-40B4-BE49-F238E27FC236}">
                    <a16:creationId xmlns:a16="http://schemas.microsoft.com/office/drawing/2014/main" id="{13367D23-99AD-AEAD-0ADC-12387F6B22EA}"/>
                  </a:ext>
                </a:extLst>
              </p:cNvPr>
              <p:cNvCxnSpPr>
                <a:cxnSpLocks/>
              </p:cNvCxnSpPr>
              <p:nvPr/>
            </p:nvCxnSpPr>
            <p:spPr>
              <a:xfrm>
                <a:off x="5853440" y="738622"/>
                <a:ext cx="0" cy="1704813"/>
              </a:xfrm>
              <a:prstGeom prst="line">
                <a:avLst/>
              </a:prstGeom>
              <a:ln w="12700"/>
            </p:spPr>
            <p:style>
              <a:lnRef idx="1">
                <a:schemeClr val="accent2"/>
              </a:lnRef>
              <a:fillRef idx="0">
                <a:schemeClr val="accent2"/>
              </a:fillRef>
              <a:effectRef idx="0">
                <a:schemeClr val="accent2"/>
              </a:effectRef>
              <a:fontRef idx="minor">
                <a:schemeClr val="tx1"/>
              </a:fontRef>
            </p:style>
          </p:cxnSp>
        </p:grpSp>
        <p:pic>
          <p:nvPicPr>
            <p:cNvPr id="16" name="Immagine 15">
              <a:extLst>
                <a:ext uri="{FF2B5EF4-FFF2-40B4-BE49-F238E27FC236}">
                  <a16:creationId xmlns:a16="http://schemas.microsoft.com/office/drawing/2014/main" id="{2ABB9D23-8125-5782-438D-1485C7DDBB22}"/>
                </a:ext>
              </a:extLst>
            </p:cNvPr>
            <p:cNvPicPr>
              <a:picLocks noChangeAspect="1"/>
            </p:cNvPicPr>
            <p:nvPr/>
          </p:nvPicPr>
          <p:blipFill>
            <a:blip r:embed="rId7"/>
            <a:stretch>
              <a:fillRect/>
            </a:stretch>
          </p:blipFill>
          <p:spPr>
            <a:xfrm>
              <a:off x="3953011" y="2645218"/>
              <a:ext cx="2707863" cy="2092828"/>
            </a:xfrm>
            <a:prstGeom prst="rect">
              <a:avLst/>
            </a:prstGeom>
          </p:spPr>
        </p:pic>
      </p:grpSp>
      <p:sp>
        <p:nvSpPr>
          <p:cNvPr id="35" name="CasellaDiTesto 34">
            <a:extLst>
              <a:ext uri="{FF2B5EF4-FFF2-40B4-BE49-F238E27FC236}">
                <a16:creationId xmlns:a16="http://schemas.microsoft.com/office/drawing/2014/main" id="{F94919DC-8F0C-736B-561B-091852B3A9E7}"/>
              </a:ext>
            </a:extLst>
          </p:cNvPr>
          <p:cNvSpPr txBox="1"/>
          <p:nvPr/>
        </p:nvSpPr>
        <p:spPr>
          <a:xfrm>
            <a:off x="1846143" y="1954549"/>
            <a:ext cx="660758" cy="369332"/>
          </a:xfrm>
          <a:prstGeom prst="rect">
            <a:avLst/>
          </a:prstGeom>
          <a:noFill/>
        </p:spPr>
        <p:txBody>
          <a:bodyPr wrap="none" rtlCol="0">
            <a:spAutoFit/>
          </a:bodyPr>
          <a:lstStyle/>
          <a:p>
            <a:r>
              <a:rPr lang="en-US" dirty="0"/>
              <a:t>2x1D</a:t>
            </a:r>
          </a:p>
        </p:txBody>
      </p:sp>
      <p:sp>
        <p:nvSpPr>
          <p:cNvPr id="36" name="CasellaDiTesto 35">
            <a:extLst>
              <a:ext uri="{FF2B5EF4-FFF2-40B4-BE49-F238E27FC236}">
                <a16:creationId xmlns:a16="http://schemas.microsoft.com/office/drawing/2014/main" id="{B05DD788-ADA0-D26A-6070-6B6058A03DC1}"/>
              </a:ext>
            </a:extLst>
          </p:cNvPr>
          <p:cNvSpPr txBox="1"/>
          <p:nvPr/>
        </p:nvSpPr>
        <p:spPr>
          <a:xfrm>
            <a:off x="1826820" y="3584945"/>
            <a:ext cx="660758" cy="369332"/>
          </a:xfrm>
          <a:prstGeom prst="rect">
            <a:avLst/>
          </a:prstGeom>
          <a:noFill/>
        </p:spPr>
        <p:txBody>
          <a:bodyPr wrap="none" rtlCol="0">
            <a:spAutoFit/>
          </a:bodyPr>
          <a:lstStyle/>
          <a:p>
            <a:r>
              <a:rPr lang="en-US" dirty="0"/>
              <a:t>2x1D</a:t>
            </a:r>
          </a:p>
        </p:txBody>
      </p:sp>
      <p:sp>
        <p:nvSpPr>
          <p:cNvPr id="37" name="CasellaDiTesto 36">
            <a:extLst>
              <a:ext uri="{FF2B5EF4-FFF2-40B4-BE49-F238E27FC236}">
                <a16:creationId xmlns:a16="http://schemas.microsoft.com/office/drawing/2014/main" id="{B26B4D95-C4A0-A12B-0E27-08E63D142125}"/>
              </a:ext>
            </a:extLst>
          </p:cNvPr>
          <p:cNvSpPr txBox="1"/>
          <p:nvPr/>
        </p:nvSpPr>
        <p:spPr>
          <a:xfrm>
            <a:off x="3475627" y="813539"/>
            <a:ext cx="1053365" cy="369332"/>
          </a:xfrm>
          <a:prstGeom prst="rect">
            <a:avLst/>
          </a:prstGeom>
          <a:noFill/>
        </p:spPr>
        <p:txBody>
          <a:bodyPr wrap="none" rtlCol="0">
            <a:spAutoFit/>
          </a:bodyPr>
          <a:lstStyle/>
          <a:p>
            <a:r>
              <a:rPr lang="en-US" dirty="0"/>
              <a:t>CS &amp; TOP</a:t>
            </a:r>
          </a:p>
        </p:txBody>
      </p:sp>
      <p:sp>
        <p:nvSpPr>
          <p:cNvPr id="38" name="CasellaDiTesto 37">
            <a:extLst>
              <a:ext uri="{FF2B5EF4-FFF2-40B4-BE49-F238E27FC236}">
                <a16:creationId xmlns:a16="http://schemas.microsoft.com/office/drawing/2014/main" id="{CFB171E0-7C7A-B953-BBC6-8ED56B9A7156}"/>
              </a:ext>
            </a:extLst>
          </p:cNvPr>
          <p:cNvSpPr txBox="1"/>
          <p:nvPr/>
        </p:nvSpPr>
        <p:spPr>
          <a:xfrm>
            <a:off x="4561811" y="2901125"/>
            <a:ext cx="1053365" cy="369332"/>
          </a:xfrm>
          <a:prstGeom prst="rect">
            <a:avLst/>
          </a:prstGeom>
          <a:noFill/>
        </p:spPr>
        <p:txBody>
          <a:bodyPr wrap="none" rtlCol="0">
            <a:spAutoFit/>
          </a:bodyPr>
          <a:lstStyle/>
          <a:p>
            <a:r>
              <a:rPr lang="en-US" dirty="0"/>
              <a:t>CS &amp; TOP</a:t>
            </a:r>
          </a:p>
        </p:txBody>
      </p:sp>
      <p:sp>
        <p:nvSpPr>
          <p:cNvPr id="40" name="CasellaDiTesto 39">
            <a:extLst>
              <a:ext uri="{FF2B5EF4-FFF2-40B4-BE49-F238E27FC236}">
                <a16:creationId xmlns:a16="http://schemas.microsoft.com/office/drawing/2014/main" id="{30B106D5-222A-8338-8FED-0B93623A42E7}"/>
              </a:ext>
            </a:extLst>
          </p:cNvPr>
          <p:cNvSpPr txBox="1"/>
          <p:nvPr/>
        </p:nvSpPr>
        <p:spPr>
          <a:xfrm>
            <a:off x="5894439" y="3462742"/>
            <a:ext cx="2977608" cy="1169551"/>
          </a:xfrm>
          <a:prstGeom prst="rect">
            <a:avLst/>
          </a:prstGeom>
          <a:noFill/>
        </p:spPr>
        <p:txBody>
          <a:bodyPr wrap="square">
            <a:spAutoFit/>
          </a:bodyPr>
          <a:lstStyle/>
          <a:p>
            <a:r>
              <a:rPr lang="en-US" sz="1400" b="1" dirty="0">
                <a:effectLst/>
              </a:rPr>
              <a:t>Top-r/out pitch 0.78 mm </a:t>
            </a:r>
            <a:endParaRPr lang="en-US" sz="1400" dirty="0">
              <a:effectLst/>
            </a:endParaRPr>
          </a:p>
          <a:p>
            <a:pPr marL="285750" indent="-285750">
              <a:buFont typeface="Arial" panose="020B0604020202020204" pitchFamily="34" charset="0"/>
              <a:buChar char="•"/>
            </a:pPr>
            <a:r>
              <a:rPr lang="en-US" sz="1400" dirty="0">
                <a:effectLst/>
              </a:rPr>
              <a:t>low-voltage/gain operation but </a:t>
            </a:r>
            <a:r>
              <a:rPr lang="en-US" sz="1400" dirty="0">
                <a:solidFill>
                  <a:srgbClr val="C00000"/>
                </a:solidFill>
                <a:effectLst/>
              </a:rPr>
              <a:t>low efficiency</a:t>
            </a:r>
            <a:r>
              <a:rPr lang="en-US" sz="1400" dirty="0">
                <a:effectLst/>
              </a:rPr>
              <a:t> </a:t>
            </a:r>
            <a:r>
              <a:rPr lang="en-US" sz="1400" dirty="0">
                <a:solidFill>
                  <a:srgbClr val="C00000"/>
                </a:solidFill>
                <a:effectLst/>
              </a:rPr>
              <a:t>level (80%) </a:t>
            </a:r>
            <a:r>
              <a:rPr lang="en-US" sz="1400" dirty="0">
                <a:effectLst/>
              </a:rPr>
              <a:t>due to the geometrical dead zone on the segmented amplification stage</a:t>
            </a:r>
          </a:p>
        </p:txBody>
      </p:sp>
      <mc:AlternateContent xmlns:mc="http://schemas.openxmlformats.org/markup-compatibility/2006">
        <mc:Choice xmlns:a14="http://schemas.microsoft.com/office/drawing/2010/main" Requires="a14">
          <p:sp>
            <p:nvSpPr>
              <p:cNvPr id="41" name="CasellaDiTesto 40">
                <a:extLst>
                  <a:ext uri="{FF2B5EF4-FFF2-40B4-BE49-F238E27FC236}">
                    <a16:creationId xmlns:a16="http://schemas.microsoft.com/office/drawing/2014/main" id="{13AA4734-CB5B-6445-A433-81EE360E66B4}"/>
                  </a:ext>
                </a:extLst>
              </p:cNvPr>
              <p:cNvSpPr txBox="1"/>
              <p:nvPr/>
            </p:nvSpPr>
            <p:spPr>
              <a:xfrm>
                <a:off x="5893088" y="1797255"/>
                <a:ext cx="3186622" cy="1600438"/>
              </a:xfrm>
              <a:prstGeom prst="rect">
                <a:avLst/>
              </a:prstGeom>
              <a:noFill/>
            </p:spPr>
            <p:txBody>
              <a:bodyPr wrap="square">
                <a:spAutoFit/>
              </a:bodyPr>
              <a:lstStyle/>
              <a:p>
                <a:r>
                  <a:rPr lang="en-US" sz="1400" b="1" dirty="0">
                    <a:effectLst/>
                  </a:rPr>
                  <a:t>CS pitch 1.2mm</a:t>
                </a:r>
                <a:endParaRPr lang="en-US" sz="1400" dirty="0">
                  <a:effectLst/>
                </a:endParaRPr>
              </a:p>
              <a:p>
                <a:pPr marL="285750" indent="-285750">
                  <a:buFont typeface="Arial" panose="020B0604020202020204" pitchFamily="34" charset="0"/>
                  <a:buChar char="•"/>
                </a:pPr>
                <a:r>
                  <a:rPr lang="en-US" sz="1400" dirty="0">
                    <a:effectLst/>
                  </a:rPr>
                  <a:t>Due to the charge spread the </a:t>
                </a:r>
                <a:r>
                  <a:rPr lang="en-US" sz="1400" dirty="0">
                    <a:solidFill>
                      <a:srgbClr val="C00000"/>
                    </a:solidFill>
                    <a:effectLst/>
                  </a:rPr>
                  <a:t>working point is shifted to high voltage/gain</a:t>
                </a:r>
              </a:p>
              <a:p>
                <a:pPr marL="285750" indent="-285750">
                  <a:buFont typeface="Arial" panose="020B0604020202020204" pitchFamily="34" charset="0"/>
                  <a:buChar char="•"/>
                </a:pPr>
                <a:r>
                  <a:rPr lang="en-US" sz="1400" dirty="0">
                    <a:effectLst/>
                  </a:rPr>
                  <a:t>Spatial resolution improves at high gain reaching </a:t>
                </a:r>
                <a:r>
                  <a:rPr lang="en-US" sz="1400" dirty="0">
                    <a:solidFill>
                      <a:srgbClr val="C00000"/>
                    </a:solidFill>
                    <a:effectLst/>
                  </a:rPr>
                  <a:t>150 </a:t>
                </a:r>
                <a14:m>
                  <m:oMath xmlns:m="http://schemas.openxmlformats.org/officeDocument/2006/math">
                    <m:r>
                      <a:rPr lang="en-US" sz="1400" i="1" smtClean="0">
                        <a:solidFill>
                          <a:srgbClr val="C00000"/>
                        </a:solidFill>
                        <a:effectLst/>
                        <a:latin typeface="Cambria Math" panose="02040503050406030204" pitchFamily="18" charset="0"/>
                        <a:ea typeface="Cambria Math" panose="02040503050406030204" pitchFamily="18" charset="0"/>
                      </a:rPr>
                      <m:t>𝜇</m:t>
                    </m:r>
                  </m:oMath>
                </a14:m>
                <a:r>
                  <a:rPr lang="en-US" sz="1400" dirty="0">
                    <a:solidFill>
                      <a:srgbClr val="C00000"/>
                    </a:solidFill>
                    <a:effectLst/>
                  </a:rPr>
                  <a:t>m </a:t>
                </a:r>
                <a:r>
                  <a:rPr lang="en-US" sz="1400" dirty="0">
                    <a:effectLst/>
                  </a:rPr>
                  <a:t>with a strip pitch of 1.2 mm</a:t>
                </a:r>
              </a:p>
            </p:txBody>
          </p:sp>
        </mc:Choice>
        <mc:Fallback>
          <p:sp>
            <p:nvSpPr>
              <p:cNvPr id="41" name="CasellaDiTesto 40">
                <a:extLst>
                  <a:ext uri="{FF2B5EF4-FFF2-40B4-BE49-F238E27FC236}">
                    <a16:creationId xmlns:a16="http://schemas.microsoft.com/office/drawing/2014/main" id="{13AA4734-CB5B-6445-A433-81EE360E66B4}"/>
                  </a:ext>
                </a:extLst>
              </p:cNvPr>
              <p:cNvSpPr txBox="1">
                <a:spLocks noRot="1" noChangeAspect="1" noMove="1" noResize="1" noEditPoints="1" noAdjustHandles="1" noChangeArrowheads="1" noChangeShapeType="1" noTextEdit="1"/>
              </p:cNvSpPr>
              <p:nvPr/>
            </p:nvSpPr>
            <p:spPr>
              <a:xfrm>
                <a:off x="5893088" y="1797255"/>
                <a:ext cx="3186622" cy="1600438"/>
              </a:xfrm>
              <a:prstGeom prst="rect">
                <a:avLst/>
              </a:prstGeom>
              <a:blipFill>
                <a:blip r:embed="rId8"/>
                <a:stretch>
                  <a:fillRect l="-797" t="-787" b="-3150"/>
                </a:stretch>
              </a:blipFill>
            </p:spPr>
            <p:txBody>
              <a:bodyPr/>
              <a:lstStyle/>
              <a:p>
                <a:r>
                  <a:rPr lang="en-US">
                    <a:noFill/>
                  </a:rPr>
                  <a:t> </a:t>
                </a:r>
              </a:p>
            </p:txBody>
          </p:sp>
        </mc:Fallback>
      </mc:AlternateContent>
      <p:sp>
        <p:nvSpPr>
          <p:cNvPr id="43" name="CasellaDiTesto 42">
            <a:extLst>
              <a:ext uri="{FF2B5EF4-FFF2-40B4-BE49-F238E27FC236}">
                <a16:creationId xmlns:a16="http://schemas.microsoft.com/office/drawing/2014/main" id="{C29B287F-7E3C-9214-B013-CB57D58BCBDB}"/>
              </a:ext>
            </a:extLst>
          </p:cNvPr>
          <p:cNvSpPr txBox="1"/>
          <p:nvPr/>
        </p:nvSpPr>
        <p:spPr>
          <a:xfrm>
            <a:off x="131447" y="4501456"/>
            <a:ext cx="1996829" cy="307777"/>
          </a:xfrm>
          <a:prstGeom prst="rect">
            <a:avLst/>
          </a:prstGeom>
          <a:noFill/>
        </p:spPr>
        <p:txBody>
          <a:bodyPr wrap="none" rtlCol="0">
            <a:spAutoFit/>
          </a:bodyPr>
          <a:lstStyle/>
          <a:p>
            <a:r>
              <a:rPr lang="en-US" sz="1400" dirty="0">
                <a:solidFill>
                  <a:srgbClr val="C00000"/>
                </a:solidFill>
              </a:rPr>
              <a:t>October 2022 test beam </a:t>
            </a:r>
          </a:p>
        </p:txBody>
      </p:sp>
      <p:sp>
        <p:nvSpPr>
          <p:cNvPr id="44" name="CasellaDiTesto 43">
            <a:extLst>
              <a:ext uri="{FF2B5EF4-FFF2-40B4-BE49-F238E27FC236}">
                <a16:creationId xmlns:a16="http://schemas.microsoft.com/office/drawing/2014/main" id="{478F5DB5-5A2D-06EF-A532-5BB210A0FBAB}"/>
              </a:ext>
            </a:extLst>
          </p:cNvPr>
          <p:cNvSpPr txBox="1"/>
          <p:nvPr/>
        </p:nvSpPr>
        <p:spPr>
          <a:xfrm>
            <a:off x="3117100" y="4513899"/>
            <a:ext cx="1738874" cy="307777"/>
          </a:xfrm>
          <a:prstGeom prst="rect">
            <a:avLst/>
          </a:prstGeom>
          <a:noFill/>
        </p:spPr>
        <p:txBody>
          <a:bodyPr wrap="none" rtlCol="0">
            <a:spAutoFit/>
          </a:bodyPr>
          <a:lstStyle/>
          <a:p>
            <a:r>
              <a:rPr lang="en-US" sz="1400" dirty="0">
                <a:solidFill>
                  <a:srgbClr val="C00000"/>
                </a:solidFill>
              </a:rPr>
              <a:t>June 2023 test beam </a:t>
            </a:r>
          </a:p>
        </p:txBody>
      </p:sp>
    </p:spTree>
    <p:extLst>
      <p:ext uri="{BB962C8B-B14F-4D97-AF65-F5344CB8AC3E}">
        <p14:creationId xmlns:p14="http://schemas.microsoft.com/office/powerpoint/2010/main" val="2591361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mc:AlternateContent xmlns:mc="http://schemas.openxmlformats.org/markup-compatibility/2006">
        <mc:Choice xmlns:a14="http://schemas.microsoft.com/office/drawing/2010/main"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495741" y="148998"/>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a:t>Rwell</a:t>
                </a:r>
              </a:p>
            </p:txBody>
          </p:sp>
        </mc:Choice>
        <mc:Fallback>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495741" y="148998"/>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CasellaDiTesto 4">
                <a:extLst>
                  <a:ext uri="{FF2B5EF4-FFF2-40B4-BE49-F238E27FC236}">
                    <a16:creationId xmlns:a16="http://schemas.microsoft.com/office/drawing/2014/main" id="{325126B5-167A-DC40-EED3-6536FE5C3075}"/>
                  </a:ext>
                </a:extLst>
              </p:cNvPr>
              <p:cNvSpPr txBox="1"/>
              <p:nvPr/>
            </p:nvSpPr>
            <p:spPr>
              <a:xfrm>
                <a:off x="0" y="2828960"/>
                <a:ext cx="9094341" cy="194219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2D CS readout reduces the </a:t>
                </a:r>
                <a:r>
                  <a:rPr lang="en-US" sz="1600" dirty="0">
                    <a:solidFill>
                      <a:srgbClr val="C00000"/>
                    </a:solidFill>
                  </a:rPr>
                  <a:t>gain</a:t>
                </a:r>
                <a:r>
                  <a:rPr lang="en-US" sz="1600" dirty="0"/>
                  <a:t> from 10</a:t>
                </a:r>
                <a:r>
                  <a:rPr lang="en-US" sz="1600" baseline="30000" dirty="0"/>
                  <a:t>4 </a:t>
                </a:r>
                <a:r>
                  <a:rPr lang="en-US" sz="1600" dirty="0"/>
                  <a:t>to</a:t>
                </a:r>
                <a:r>
                  <a:rPr lang="en-US" sz="1600" baseline="30000" dirty="0"/>
                  <a:t> </a:t>
                </a:r>
                <a:r>
                  <a:rPr lang="en-US" sz="1600" dirty="0">
                    <a:solidFill>
                      <a:srgbClr val="C00000"/>
                    </a:solidFill>
                  </a:rPr>
                  <a:t>3-4 10</a:t>
                </a:r>
                <a:r>
                  <a:rPr lang="en-US" sz="1600" baseline="30000" dirty="0">
                    <a:solidFill>
                      <a:srgbClr val="C00000"/>
                    </a:solidFill>
                  </a:rPr>
                  <a:t>3 </a:t>
                </a:r>
                <a:r>
                  <a:rPr lang="en-US" sz="1600" dirty="0">
                    <a:solidFill>
                      <a:srgbClr val="C00000"/>
                    </a:solidFill>
                  </a:rPr>
                  <a:t> </a:t>
                </a:r>
                <a14:m>
                  <m:oMath xmlns:m="http://schemas.openxmlformats.org/officeDocument/2006/math">
                    <m:r>
                      <a:rPr lang="en-US" sz="1600" i="1" dirty="0" smtClean="0">
                        <a:latin typeface="Cambria Math" panose="02040503050406030204" pitchFamily="18" charset="0"/>
                        <a:ea typeface="Cambria Math" panose="02040503050406030204" pitchFamily="18" charset="0"/>
                      </a:rPr>
                      <m:t>→</m:t>
                    </m:r>
                  </m:oMath>
                </a14:m>
                <a:r>
                  <a:rPr lang="en-US" sz="1600" dirty="0"/>
                  <a:t> the detector stability is put at risk</a:t>
                </a:r>
              </a:p>
              <a:p>
                <a:pPr marL="285750" indent="-285750">
                  <a:lnSpc>
                    <a:spcPct val="150000"/>
                  </a:lnSpc>
                  <a:buFont typeface="Arial" panose="020B0604020202020204" pitchFamily="34" charset="0"/>
                  <a:buChar char="•"/>
                </a:pPr>
                <a:r>
                  <a:rPr lang="en-US" sz="1600" baseline="30000" dirty="0"/>
                  <a:t> </a:t>
                </a:r>
                <a:r>
                  <a:rPr lang="en-US" sz="1600" dirty="0"/>
                  <a:t>GEM-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hybrid configuration has been chosen to increase the gain in the 10 000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20 000 range</a:t>
                </a:r>
              </a:p>
              <a:p>
                <a:pPr marL="285750" indent="-285750">
                  <a:lnSpc>
                    <a:spcPct val="150000"/>
                  </a:lnSpc>
                  <a:buFont typeface="Arial" panose="020B0604020202020204" pitchFamily="34" charset="0"/>
                  <a:buChar char="•"/>
                </a:pPr>
                <a:r>
                  <a:rPr lang="en-US" sz="1600" dirty="0">
                    <a:cs typeface="Arial" panose="020B0604020202020204" pitchFamily="34" charset="0"/>
                  </a:rPr>
                  <a:t>2D strip read-out using a “COMPASS-like” scheme</a:t>
                </a:r>
                <a:endParaRPr lang="en-US" sz="1600" dirty="0"/>
              </a:p>
              <a:p>
                <a:pPr marL="285750" indent="-285750">
                  <a:lnSpc>
                    <a:spcPct val="150000"/>
                  </a:lnSpc>
                  <a:buFont typeface="Arial" panose="020B0604020202020204" pitchFamily="34" charset="0"/>
                  <a:buChar char="•"/>
                </a:pPr>
                <a:r>
                  <a:rPr lang="en-US" sz="1600" dirty="0"/>
                  <a:t>500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a14:m>
                <a:r>
                  <a:rPr lang="en-US" sz="1600" dirty="0"/>
                  <a:t> pitch guarantees a spatial resolution better than 150 </a:t>
                </a:r>
                <a14:m>
                  <m:oMath xmlns:m="http://schemas.openxmlformats.org/officeDocument/2006/math">
                    <m:r>
                      <a:rPr lang="en-US" sz="1600" i="1">
                        <a:latin typeface="Cambria Math" panose="02040503050406030204" pitchFamily="18" charset="0"/>
                        <a:ea typeface="Cambria Math" panose="02040503050406030204" pitchFamily="18" charset="0"/>
                      </a:rPr>
                      <m:t>𝜇</m:t>
                    </m:r>
                    <m:r>
                      <a:rPr lang="en-US" sz="1600" i="1">
                        <a:latin typeface="Cambria Math" panose="02040503050406030204" pitchFamily="18" charset="0"/>
                        <a:ea typeface="Cambria Math" panose="02040503050406030204" pitchFamily="18" charset="0"/>
                      </a:rPr>
                      <m:t>𝑚</m:t>
                    </m:r>
                  </m:oMath>
                </a14:m>
                <a:r>
                  <a:rPr lang="en-US" sz="1600" dirty="0"/>
                  <a:t>  (no need of capacitive sharing)</a:t>
                </a:r>
                <a14:m>
                  <m:oMath xmlns:m="http://schemas.openxmlformats.org/officeDocument/2006/math">
                    <m:r>
                      <a:rPr lang="en-US" sz="1600" b="0" i="1" smtClean="0">
                        <a:solidFill>
                          <a:schemeClr val="accent5"/>
                        </a:solidFill>
                        <a:latin typeface="Cambria Math" panose="02040503050406030204" pitchFamily="18" charset="0"/>
                        <a:ea typeface="Cambria Math" panose="02040503050406030204" pitchFamily="18" charset="0"/>
                      </a:rPr>
                      <m:t>⁡)</m:t>
                    </m:r>
                  </m:oMath>
                </a14:m>
                <a:endParaRPr lang="en-US" sz="1600" b="0" dirty="0">
                  <a:solidFill>
                    <a:schemeClr val="accent5"/>
                  </a:solidFill>
                  <a:ea typeface="Cambria Math" panose="02040503050406030204" pitchFamily="18" charset="0"/>
                </a:endParaRPr>
              </a:p>
              <a:p>
                <a:pPr marL="285750" indent="-285750">
                  <a:lnSpc>
                    <a:spcPct val="150000"/>
                  </a:lnSpc>
                  <a:buFont typeface="Arial" panose="020B0604020202020204" pitchFamily="34" charset="0"/>
                  <a:buChar char="•"/>
                </a:pPr>
                <a:r>
                  <a:rPr lang="en-US" sz="1600" dirty="0"/>
                  <a:t>A gas gap lager than 3 mm is compatible with single detector efficiency larger than 96%</a:t>
                </a:r>
              </a:p>
            </p:txBody>
          </p:sp>
        </mc:Choice>
        <mc:Fallback>
          <p:sp>
            <p:nvSpPr>
              <p:cNvPr id="5" name="CasellaDiTesto 4">
                <a:extLst>
                  <a:ext uri="{FF2B5EF4-FFF2-40B4-BE49-F238E27FC236}">
                    <a16:creationId xmlns:a16="http://schemas.microsoft.com/office/drawing/2014/main" id="{325126B5-167A-DC40-EED3-6536FE5C3075}"/>
                  </a:ext>
                </a:extLst>
              </p:cNvPr>
              <p:cNvSpPr txBox="1">
                <a:spLocks noRot="1" noChangeAspect="1" noMove="1" noResize="1" noEditPoints="1" noAdjustHandles="1" noChangeArrowheads="1" noChangeShapeType="1" noTextEdit="1"/>
              </p:cNvSpPr>
              <p:nvPr/>
            </p:nvSpPr>
            <p:spPr>
              <a:xfrm>
                <a:off x="0" y="2828960"/>
                <a:ext cx="9094341" cy="1942198"/>
              </a:xfrm>
              <a:prstGeom prst="rect">
                <a:avLst/>
              </a:prstGeom>
              <a:blipFill>
                <a:blip r:embed="rId4"/>
                <a:stretch>
                  <a:fillRect l="-279" b="-1299"/>
                </a:stretch>
              </a:blipFill>
            </p:spPr>
            <p:txBody>
              <a:bodyPr/>
              <a:lstStyle/>
              <a:p>
                <a:r>
                  <a:rPr lang="en-US">
                    <a:noFill/>
                  </a:rPr>
                  <a:t> </a:t>
                </a:r>
              </a:p>
            </p:txBody>
          </p:sp>
        </mc:Fallback>
      </mc:AlternateContent>
      <p:pic>
        <p:nvPicPr>
          <p:cNvPr id="6" name="Immagine 5" descr="Immagine che contiene testo, schermata, elettronica, schermo&#10;&#10;Descrizione generata automaticamente">
            <a:extLst>
              <a:ext uri="{FF2B5EF4-FFF2-40B4-BE49-F238E27FC236}">
                <a16:creationId xmlns:a16="http://schemas.microsoft.com/office/drawing/2014/main" id="{8885E363-0B06-8335-93EC-3E48DE03ADCF}"/>
              </a:ext>
            </a:extLst>
          </p:cNvPr>
          <p:cNvPicPr>
            <a:picLocks noChangeAspect="1"/>
          </p:cNvPicPr>
          <p:nvPr/>
        </p:nvPicPr>
        <p:blipFill>
          <a:blip r:embed="rId5"/>
          <a:stretch>
            <a:fillRect/>
          </a:stretch>
        </p:blipFill>
        <p:spPr>
          <a:xfrm>
            <a:off x="5168000" y="590314"/>
            <a:ext cx="3926340" cy="2208566"/>
          </a:xfrm>
          <a:prstGeom prst="rect">
            <a:avLst/>
          </a:prstGeom>
        </p:spPr>
      </p:pic>
      <mc:AlternateContent xmlns:mc="http://schemas.openxmlformats.org/markup-compatibility/2006">
        <mc:Choice xmlns:a14="http://schemas.microsoft.com/office/drawing/2010/main"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6"/>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7"/>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xmlns="">
            <p:sp>
              <p:nvSpPr>
                <p:cNvPr id="21" name="CasellaDiTesto 20">
                  <a:extLst>
                    <a:ext uri="{FF2B5EF4-FFF2-40B4-BE49-F238E27FC236}">
                      <a16:creationId xmlns:a16="http://schemas.microsoft.com/office/drawing/2014/main" id="{BFBB1EAC-C4C9-016B-EE43-D6316321C530}"/>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8"/>
                  <a:stretch>
                    <a:fillRect t="-10000" r="-9639" b="-26667"/>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9"/>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p:spTree>
    <p:extLst>
      <p:ext uri="{BB962C8B-B14F-4D97-AF65-F5344CB8AC3E}">
        <p14:creationId xmlns:p14="http://schemas.microsoft.com/office/powerpoint/2010/main" val="1905230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pic>
        <p:nvPicPr>
          <p:cNvPr id="4" name="Immagine 3" descr="Immagine che contiene testo, schermata, Sito Web, Pagina Web&#10;&#10;Descrizione generata automaticamente">
            <a:extLst>
              <a:ext uri="{FF2B5EF4-FFF2-40B4-BE49-F238E27FC236}">
                <a16:creationId xmlns:a16="http://schemas.microsoft.com/office/drawing/2014/main" id="{0A765F43-AC44-21DC-6BFE-2951A04A9072}"/>
              </a:ext>
            </a:extLst>
          </p:cNvPr>
          <p:cNvPicPr>
            <a:picLocks noChangeAspect="1"/>
          </p:cNvPicPr>
          <p:nvPr/>
        </p:nvPicPr>
        <p:blipFill>
          <a:blip r:embed="rId3"/>
          <a:stretch>
            <a:fillRect/>
          </a:stretch>
        </p:blipFill>
        <p:spPr>
          <a:xfrm>
            <a:off x="48516" y="221110"/>
            <a:ext cx="8166958" cy="4249334"/>
          </a:xfrm>
          <a:prstGeom prst="rect">
            <a:avLst/>
          </a:prstGeom>
        </p:spPr>
      </p:pic>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175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mc:AlternateContent xmlns:mc="http://schemas.openxmlformats.org/markup-compatibility/2006">
        <mc:Choice xmlns:a14="http://schemas.microsoft.com/office/drawing/2010/main"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err="1"/>
                  <a:t>Rwell</a:t>
                </a:r>
                <a:r>
                  <a:rPr lang="en-US" b="1" dirty="0"/>
                  <a:t>+ </a:t>
                </a:r>
                <a14:m>
                  <m:oMath xmlns:m="http://schemas.openxmlformats.org/officeDocument/2006/math">
                    <m:r>
                      <a:rPr lang="en-US" b="1" i="1">
                        <a:latin typeface="Cambria Math" panose="02040503050406030204" pitchFamily="18" charset="0"/>
                        <a:ea typeface="Cambria Math" panose="02040503050406030204" pitchFamily="18" charset="0"/>
                      </a:rPr>
                      <m:t>𝝁</m:t>
                    </m:r>
                  </m:oMath>
                </a14:m>
                <a:r>
                  <a:rPr lang="en-US" b="1" dirty="0"/>
                  <a:t> TPC </a:t>
                </a:r>
              </a:p>
            </p:txBody>
          </p:sp>
        </mc:Choice>
        <mc:Fallback>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4"/>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5"/>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mc:Choice xmlns:a14="http://schemas.microsoft.com/office/drawing/2010/main"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p:sp>
              <p:nvSpPr>
                <p:cNvPr id="41" name="CasellaDiTesto 40">
                  <a:extLst>
                    <a:ext uri="{FF2B5EF4-FFF2-40B4-BE49-F238E27FC236}">
                      <a16:creationId xmlns:a16="http://schemas.microsoft.com/office/drawing/2014/main" id="{56E0BE58-8966-5341-6F43-F2FCED15C4F2}"/>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6"/>
                  <a:stretch>
                    <a:fillRect t="-8000" r="-26087" b="-52000"/>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7"/>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p:pic>
        <p:nvPicPr>
          <p:cNvPr id="4" name="Immagine 3" descr="Immagine che contiene linea, Diagramma, schermata, diagramma&#10;&#10;Descrizione generata automaticamente">
            <a:extLst>
              <a:ext uri="{FF2B5EF4-FFF2-40B4-BE49-F238E27FC236}">
                <a16:creationId xmlns:a16="http://schemas.microsoft.com/office/drawing/2014/main" id="{969C35CF-5D26-DA4B-A6F2-A91E70357FE0}"/>
              </a:ext>
            </a:extLst>
          </p:cNvPr>
          <p:cNvPicPr>
            <a:picLocks noChangeAspect="1"/>
          </p:cNvPicPr>
          <p:nvPr/>
        </p:nvPicPr>
        <p:blipFill>
          <a:blip r:embed="rId8"/>
          <a:stretch>
            <a:fillRect/>
          </a:stretch>
        </p:blipFill>
        <p:spPr>
          <a:xfrm>
            <a:off x="201469" y="2688007"/>
            <a:ext cx="5615343" cy="2056429"/>
          </a:xfrm>
          <a:prstGeom prst="rect">
            <a:avLst/>
          </a:prstGeom>
        </p:spPr>
      </p:pic>
      <p:pic>
        <p:nvPicPr>
          <p:cNvPr id="7" name="Immagine 6" descr="Immagine che contiene testo, linea, Diagramma, diagramma&#10;&#10;Descrizione generata automaticamente">
            <a:extLst>
              <a:ext uri="{FF2B5EF4-FFF2-40B4-BE49-F238E27FC236}">
                <a16:creationId xmlns:a16="http://schemas.microsoft.com/office/drawing/2014/main" id="{ED46369A-A6FE-28AE-FDA0-08A53D6C59A3}"/>
              </a:ext>
            </a:extLst>
          </p:cNvPr>
          <p:cNvPicPr>
            <a:picLocks noChangeAspect="1"/>
          </p:cNvPicPr>
          <p:nvPr/>
        </p:nvPicPr>
        <p:blipFill>
          <a:blip r:embed="rId9"/>
          <a:stretch>
            <a:fillRect/>
          </a:stretch>
        </p:blipFill>
        <p:spPr>
          <a:xfrm>
            <a:off x="5502863" y="1700318"/>
            <a:ext cx="3489283" cy="2694022"/>
          </a:xfrm>
          <a:prstGeom prst="rect">
            <a:avLst/>
          </a:prstGeom>
        </p:spPr>
      </p:pic>
      <p:pic>
        <p:nvPicPr>
          <p:cNvPr id="9" name="Immagine 8" descr="Immagine che contiene testo, Carattere, bianco&#10;&#10;Descrizione generata automaticamente">
            <a:extLst>
              <a:ext uri="{FF2B5EF4-FFF2-40B4-BE49-F238E27FC236}">
                <a16:creationId xmlns:a16="http://schemas.microsoft.com/office/drawing/2014/main" id="{2BBA960F-B6CD-F976-9356-5CD8032E841C}"/>
              </a:ext>
            </a:extLst>
          </p:cNvPr>
          <p:cNvPicPr>
            <a:picLocks noChangeAspect="1"/>
          </p:cNvPicPr>
          <p:nvPr/>
        </p:nvPicPr>
        <p:blipFill>
          <a:blip r:embed="rId10"/>
          <a:stretch>
            <a:fillRect/>
          </a:stretch>
        </p:blipFill>
        <p:spPr>
          <a:xfrm>
            <a:off x="5463893" y="734230"/>
            <a:ext cx="3706204" cy="1019422"/>
          </a:xfrm>
          <a:prstGeom prst="rect">
            <a:avLst/>
          </a:prstGeom>
        </p:spPr>
      </p:pic>
      <p:sp>
        <p:nvSpPr>
          <p:cNvPr id="10" name="CasellaDiTesto 9">
            <a:extLst>
              <a:ext uri="{FF2B5EF4-FFF2-40B4-BE49-F238E27FC236}">
                <a16:creationId xmlns:a16="http://schemas.microsoft.com/office/drawing/2014/main" id="{AEB9477E-E349-D582-329D-64CF0C841F3C}"/>
              </a:ext>
            </a:extLst>
          </p:cNvPr>
          <p:cNvSpPr txBox="1"/>
          <p:nvPr/>
        </p:nvSpPr>
        <p:spPr>
          <a:xfrm>
            <a:off x="759195" y="2549244"/>
            <a:ext cx="2116605" cy="369332"/>
          </a:xfrm>
          <a:prstGeom prst="rect">
            <a:avLst/>
          </a:prstGeom>
          <a:solidFill>
            <a:schemeClr val="bg1"/>
          </a:solidFill>
        </p:spPr>
        <p:txBody>
          <a:bodyPr wrap="none" rtlCol="0">
            <a:spAutoFit/>
          </a:bodyPr>
          <a:lstStyle/>
          <a:p>
            <a:r>
              <a:rPr lang="en-US" dirty="0"/>
              <a:t>CC= Charge Centroid</a:t>
            </a:r>
          </a:p>
        </p:txBody>
      </p:sp>
      <p:cxnSp>
        <p:nvCxnSpPr>
          <p:cNvPr id="14" name="Connettore 2 13">
            <a:extLst>
              <a:ext uri="{FF2B5EF4-FFF2-40B4-BE49-F238E27FC236}">
                <a16:creationId xmlns:a16="http://schemas.microsoft.com/office/drawing/2014/main" id="{9AE1C580-8392-4401-6652-6FC2D02C31AC}"/>
              </a:ext>
            </a:extLst>
          </p:cNvPr>
          <p:cNvCxnSpPr/>
          <p:nvPr/>
        </p:nvCxnSpPr>
        <p:spPr>
          <a:xfrm flipH="1">
            <a:off x="1619573" y="2918576"/>
            <a:ext cx="782664" cy="6177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7F61A9E0-873C-CFAB-44A7-93BAB4363633}"/>
              </a:ext>
            </a:extLst>
          </p:cNvPr>
          <p:cNvSpPr txBox="1"/>
          <p:nvPr/>
        </p:nvSpPr>
        <p:spPr>
          <a:xfrm>
            <a:off x="5839296" y="4365084"/>
            <a:ext cx="3031536" cy="369332"/>
          </a:xfrm>
          <a:prstGeom prst="rect">
            <a:avLst/>
          </a:prstGeom>
          <a:noFill/>
        </p:spPr>
        <p:txBody>
          <a:bodyPr wrap="none" rtlCol="0">
            <a:spAutoFit/>
          </a:bodyPr>
          <a:lstStyle/>
          <a:p>
            <a:r>
              <a:rPr lang="en-US" b="1" dirty="0">
                <a:solidFill>
                  <a:srgbClr val="C00000"/>
                </a:solidFill>
              </a:rPr>
              <a:t>Next test beam Oct/Nov 2024</a:t>
            </a:r>
          </a:p>
        </p:txBody>
      </p:sp>
    </p:spTree>
    <p:extLst>
      <p:ext uri="{BB962C8B-B14F-4D97-AF65-F5344CB8AC3E}">
        <p14:creationId xmlns:p14="http://schemas.microsoft.com/office/powerpoint/2010/main" val="1272208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31">
            <a:extLst>
              <a:ext uri="{FF2B5EF4-FFF2-40B4-BE49-F238E27FC236}">
                <a16:creationId xmlns:a16="http://schemas.microsoft.com/office/drawing/2014/main" id="{50EED356-5A28-74F7-2D04-409E494F2944}"/>
              </a:ext>
            </a:extLst>
          </p:cNvPr>
          <p:cNvCxnSpPr/>
          <p:nvPr/>
        </p:nvCxnSpPr>
        <p:spPr>
          <a:xfrm>
            <a:off x="0" y="4715360"/>
            <a:ext cx="9144000" cy="0"/>
          </a:xfrm>
          <a:prstGeom prst="line">
            <a:avLst/>
          </a:prstGeom>
          <a:ln w="38100" cap="flat" cmpd="sng" algn="ctr">
            <a:solidFill>
              <a:srgbClr val="B6471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 Placeholder 2">
                <a:extLst>
                  <a:ext uri="{FF2B5EF4-FFF2-40B4-BE49-F238E27FC236}">
                    <a16:creationId xmlns:a16="http://schemas.microsoft.com/office/drawing/2014/main" id="{8AD0290E-6103-C749-A0F1-2F8499E63135}"/>
                  </a:ext>
                </a:extLst>
              </p:cNvPr>
              <p:cNvSpPr txBox="1">
                <a:spLocks/>
              </p:cNvSpPr>
              <p:nvPr/>
            </p:nvSpPr>
            <p:spPr>
              <a:xfrm>
                <a:off x="86042" y="3052141"/>
                <a:ext cx="9490620" cy="90680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solidFill>
                      <a:srgbClr val="C00000"/>
                    </a:solidFill>
                  </a:rPr>
                  <a:t>(X, Y) readout is preferred vs (R,</a:t>
                </a:r>
                <a14:m>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𝜑</m:t>
                    </m:r>
                  </m:oMath>
                </a14:m>
                <a:r>
                  <a:rPr lang="en-US" sz="2400">
                    <a:solidFill>
                      <a:srgbClr val="C00000"/>
                    </a:solidFill>
                  </a:rPr>
                  <a:t>) </a:t>
                </a:r>
                <a:r>
                  <a:rPr lang="en-US" sz="2400">
                    <a:solidFill>
                      <a:srgbClr val="0070C0"/>
                    </a:solidFill>
                  </a:rPr>
                  <a:t>– </a:t>
                </a:r>
                <a:r>
                  <a:rPr lang="en-US" sz="2400"/>
                  <a:t>no FEB on the active area</a:t>
                </a:r>
              </a:p>
              <a:p>
                <a:r>
                  <a:rPr lang="en-US" sz="2400">
                    <a:solidFill>
                      <a:srgbClr val="C00000"/>
                    </a:solidFill>
                  </a:rPr>
                  <a:t>500 </a:t>
                </a:r>
                <a14:m>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𝜇</m:t>
                    </m:r>
                    <m:r>
                      <a:rPr lang="en-US" sz="2400" i="1" smtClean="0">
                        <a:solidFill>
                          <a:srgbClr val="C00000"/>
                        </a:solidFill>
                        <a:latin typeface="Cambria Math" panose="02040503050406030204" pitchFamily="18" charset="0"/>
                        <a:ea typeface="Cambria Math" panose="02040503050406030204" pitchFamily="18" charset="0"/>
                      </a:rPr>
                      <m:t>𝑚</m:t>
                    </m:r>
                  </m:oMath>
                </a14:m>
                <a:r>
                  <a:rPr lang="en-US" sz="2400">
                    <a:solidFill>
                      <a:srgbClr val="C00000"/>
                    </a:solidFill>
                  </a:rPr>
                  <a:t> pitch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a:t> better than 150 </a:t>
                </a:r>
                <a14:m>
                  <m:oMath xmlns:m="http://schemas.openxmlformats.org/officeDocument/2006/math">
                    <m:r>
                      <a:rPr lang="en-US" sz="2400" i="1">
                        <a:latin typeface="Cambria Math" panose="02040503050406030204" pitchFamily="18" charset="0"/>
                        <a:ea typeface="Cambria Math" panose="02040503050406030204" pitchFamily="18" charset="0"/>
                      </a:rPr>
                      <m:t>𝜇</m:t>
                    </m:r>
                    <m:r>
                      <a:rPr lang="en-US" sz="2400" i="1">
                        <a:latin typeface="Cambria Math" panose="02040503050406030204" pitchFamily="18" charset="0"/>
                        <a:ea typeface="Cambria Math" panose="02040503050406030204" pitchFamily="18" charset="0"/>
                      </a:rPr>
                      <m:t>𝑚</m:t>
                    </m:r>
                  </m:oMath>
                </a14:m>
                <a:r>
                  <a:rPr lang="en-US" sz="2400"/>
                  <a:t> intrinsic position resolution </a:t>
                </a:r>
                <a:endParaRPr lang="en-US" sz="2400">
                  <a:solidFill>
                    <a:srgbClr val="0070C0"/>
                  </a:solidFill>
                </a:endParaRPr>
              </a:p>
            </p:txBody>
          </p:sp>
        </mc:Choice>
        <mc:Fallback xmlns="">
          <p:sp>
            <p:nvSpPr>
              <p:cNvPr id="10" name="Text Placeholder 2">
                <a:extLst>
                  <a:ext uri="{FF2B5EF4-FFF2-40B4-BE49-F238E27FC236}">
                    <a16:creationId xmlns:a16="http://schemas.microsoft.com/office/drawing/2014/main" id="{8AD0290E-6103-C749-A0F1-2F8499E63135}"/>
                  </a:ext>
                </a:extLst>
              </p:cNvPr>
              <p:cNvSpPr txBox="1">
                <a:spLocks noRot="1" noChangeAspect="1" noMove="1" noResize="1" noEditPoints="1" noAdjustHandles="1" noChangeArrowheads="1" noChangeShapeType="1" noTextEdit="1"/>
              </p:cNvSpPr>
              <p:nvPr/>
            </p:nvSpPr>
            <p:spPr>
              <a:xfrm>
                <a:off x="86042" y="3052141"/>
                <a:ext cx="9490620" cy="906801"/>
              </a:xfrm>
              <a:prstGeom prst="rect">
                <a:avLst/>
              </a:prstGeom>
              <a:blipFill>
                <a:blip r:embed="rId3"/>
                <a:stretch>
                  <a:fillRect l="-801" t="-4167" b="-13889"/>
                </a:stretch>
              </a:blipFill>
            </p:spPr>
            <p:txBody>
              <a:bodyPr/>
              <a:lstStyle/>
              <a:p>
                <a:r>
                  <a:rPr lang="en-US">
                    <a:noFill/>
                  </a:rPr>
                  <a:t> </a:t>
                </a:r>
              </a:p>
            </p:txBody>
          </p:sp>
        </mc:Fallback>
      </mc:AlternateContent>
      <p:graphicFrame>
        <p:nvGraphicFramePr>
          <p:cNvPr id="11" name="Tabella 10">
            <a:extLst>
              <a:ext uri="{FF2B5EF4-FFF2-40B4-BE49-F238E27FC236}">
                <a16:creationId xmlns:a16="http://schemas.microsoft.com/office/drawing/2014/main" id="{9FD58889-2BC8-DEDC-DBD2-A9A60F9BD318}"/>
              </a:ext>
            </a:extLst>
          </p:cNvPr>
          <p:cNvGraphicFramePr>
            <a:graphicFrameLocks noGrp="1"/>
          </p:cNvGraphicFramePr>
          <p:nvPr/>
        </p:nvGraphicFramePr>
        <p:xfrm>
          <a:off x="178639" y="1212733"/>
          <a:ext cx="5413362" cy="1402080"/>
        </p:xfrm>
        <a:graphic>
          <a:graphicData uri="http://schemas.openxmlformats.org/drawingml/2006/table">
            <a:tbl>
              <a:tblPr firstRow="1" bandRow="1">
                <a:tableStyleId>{2A488322-F2BA-4B5B-9748-0D474271808F}</a:tableStyleId>
              </a:tblPr>
              <a:tblGrid>
                <a:gridCol w="2456065">
                  <a:extLst>
                    <a:ext uri="{9D8B030D-6E8A-4147-A177-3AD203B41FA5}">
                      <a16:colId xmlns:a16="http://schemas.microsoft.com/office/drawing/2014/main" val="175600883"/>
                    </a:ext>
                  </a:extLst>
                </a:gridCol>
                <a:gridCol w="2957297">
                  <a:extLst>
                    <a:ext uri="{9D8B030D-6E8A-4147-A177-3AD203B41FA5}">
                      <a16:colId xmlns:a16="http://schemas.microsoft.com/office/drawing/2014/main" val="3630520888"/>
                    </a:ext>
                  </a:extLst>
                </a:gridCol>
              </a:tblGrid>
              <a:tr h="271150">
                <a:tc>
                  <a:txBody>
                    <a:bodyPr/>
                    <a:lstStyle/>
                    <a:p>
                      <a:r>
                        <a:rPr lang="en-US"/>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182686377"/>
                  </a:ext>
                </a:extLst>
              </a:tr>
              <a:tr h="271150">
                <a:tc>
                  <a:txBody>
                    <a:bodyPr/>
                    <a:lstStyle/>
                    <a:p>
                      <a:r>
                        <a:rPr lang="en-US" sz="1400"/>
                        <a:t>The strip length does not vary much along the active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Alignment is critical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7750083"/>
                  </a:ext>
                </a:extLst>
              </a:tr>
              <a:tr h="271150">
                <a:tc>
                  <a:txBody>
                    <a:bodyPr/>
                    <a:lstStyle/>
                    <a:p>
                      <a:r>
                        <a:rPr lang="en-US" sz="1400" b="1"/>
                        <a:t>All readout FE hybrids may be located outside the active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Routes to read-out connectors must be accurately studied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811048"/>
                  </a:ext>
                </a:extLst>
              </a:tr>
            </a:tbl>
          </a:graphicData>
        </a:graphic>
      </p:graphicFrame>
      <p:sp>
        <p:nvSpPr>
          <p:cNvPr id="12" name="CasellaDiTesto 11">
            <a:extLst>
              <a:ext uri="{FF2B5EF4-FFF2-40B4-BE49-F238E27FC236}">
                <a16:creationId xmlns:a16="http://schemas.microsoft.com/office/drawing/2014/main" id="{9DFBDB4B-8706-AACC-CBE6-5F1C54703CB5}"/>
              </a:ext>
            </a:extLst>
          </p:cNvPr>
          <p:cNvSpPr txBox="1"/>
          <p:nvPr/>
        </p:nvSpPr>
        <p:spPr>
          <a:xfrm>
            <a:off x="0" y="666933"/>
            <a:ext cx="3649472" cy="461665"/>
          </a:xfrm>
          <a:prstGeom prst="rect">
            <a:avLst/>
          </a:prstGeom>
          <a:noFill/>
        </p:spPr>
        <p:txBody>
          <a:bodyPr wrap="square">
            <a:spAutoFit/>
          </a:bodyPr>
          <a:lstStyle/>
          <a:p>
            <a:r>
              <a:rPr lang="en-US" sz="2400">
                <a:solidFill>
                  <a:srgbClr val="C00000"/>
                </a:solidFill>
                <a:effectLst/>
              </a:rPr>
              <a:t>(X, Y) read-out geometry </a:t>
            </a:r>
            <a:endParaRPr lang="en-US" sz="2400">
              <a:solidFill>
                <a:srgbClr val="C00000"/>
              </a:solidFill>
            </a:endParaRPr>
          </a:p>
        </p:txBody>
      </p:sp>
      <p:grpSp>
        <p:nvGrpSpPr>
          <p:cNvPr id="14" name="Gruppo 13">
            <a:extLst>
              <a:ext uri="{FF2B5EF4-FFF2-40B4-BE49-F238E27FC236}">
                <a16:creationId xmlns:a16="http://schemas.microsoft.com/office/drawing/2014/main" id="{26A1DA33-D922-A2B2-ED84-1B3F95EEF957}"/>
              </a:ext>
            </a:extLst>
          </p:cNvPr>
          <p:cNvGrpSpPr/>
          <p:nvPr/>
        </p:nvGrpSpPr>
        <p:grpSpPr>
          <a:xfrm>
            <a:off x="6096000" y="695186"/>
            <a:ext cx="3649472" cy="3656924"/>
            <a:chOff x="8204027" y="1674323"/>
            <a:chExt cx="3198951" cy="3230032"/>
          </a:xfrm>
        </p:grpSpPr>
        <p:grpSp>
          <p:nvGrpSpPr>
            <p:cNvPr id="15" name="Gruppo 14">
              <a:extLst>
                <a:ext uri="{FF2B5EF4-FFF2-40B4-BE49-F238E27FC236}">
                  <a16:creationId xmlns:a16="http://schemas.microsoft.com/office/drawing/2014/main" id="{37D048A4-F833-708B-6EFA-AE04C18C3F08}"/>
                </a:ext>
              </a:extLst>
            </p:cNvPr>
            <p:cNvGrpSpPr/>
            <p:nvPr/>
          </p:nvGrpSpPr>
          <p:grpSpPr>
            <a:xfrm>
              <a:off x="8347547" y="1834927"/>
              <a:ext cx="3055431" cy="3069428"/>
              <a:chOff x="7359902" y="1259289"/>
              <a:chExt cx="3271456" cy="3308399"/>
            </a:xfrm>
          </p:grpSpPr>
          <p:sp>
            <p:nvSpPr>
              <p:cNvPr id="21" name="Torta 20">
                <a:extLst>
                  <a:ext uri="{FF2B5EF4-FFF2-40B4-BE49-F238E27FC236}">
                    <a16:creationId xmlns:a16="http://schemas.microsoft.com/office/drawing/2014/main" id="{6D5E6ED3-3A1A-9EE5-DC3A-6E6322A1867C}"/>
                  </a:ext>
                </a:extLst>
              </p:cNvPr>
              <p:cNvSpPr/>
              <p:nvPr/>
            </p:nvSpPr>
            <p:spPr>
              <a:xfrm>
                <a:off x="7376034" y="1268290"/>
                <a:ext cx="3255324" cy="3299398"/>
              </a:xfrm>
              <a:prstGeom prst="pie">
                <a:avLst>
                  <a:gd name="adj1" fmla="val 10773094"/>
                  <a:gd name="adj2" fmla="val 16230796"/>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2" name="Gruppo 21">
                <a:extLst>
                  <a:ext uri="{FF2B5EF4-FFF2-40B4-BE49-F238E27FC236}">
                    <a16:creationId xmlns:a16="http://schemas.microsoft.com/office/drawing/2014/main" id="{19F3458A-29E7-BF0A-3AE4-95032ACAE2FE}"/>
                  </a:ext>
                </a:extLst>
              </p:cNvPr>
              <p:cNvGrpSpPr/>
              <p:nvPr/>
            </p:nvGrpSpPr>
            <p:grpSpPr>
              <a:xfrm>
                <a:off x="7359902" y="1275380"/>
                <a:ext cx="1805437" cy="1802538"/>
                <a:chOff x="7359902" y="1275380"/>
                <a:chExt cx="1805437" cy="1802538"/>
              </a:xfrm>
            </p:grpSpPr>
            <p:sp>
              <p:nvSpPr>
                <p:cNvPr id="28" name="Torta 27">
                  <a:extLst>
                    <a:ext uri="{FF2B5EF4-FFF2-40B4-BE49-F238E27FC236}">
                      <a16:creationId xmlns:a16="http://schemas.microsoft.com/office/drawing/2014/main" id="{9EA15B76-BEC5-1641-4137-4ABC2F27936C}"/>
                    </a:ext>
                  </a:extLst>
                </p:cNvPr>
                <p:cNvSpPr/>
                <p:nvPr/>
              </p:nvSpPr>
              <p:spPr>
                <a:xfrm>
                  <a:off x="8842053" y="2758059"/>
                  <a:ext cx="323286" cy="319859"/>
                </a:xfrm>
                <a:prstGeom prst="pie">
                  <a:avLst>
                    <a:gd name="adj1" fmla="val 10755844"/>
                    <a:gd name="adj2" fmla="val 163351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9" name="Connettore 1 28">
                  <a:extLst>
                    <a:ext uri="{FF2B5EF4-FFF2-40B4-BE49-F238E27FC236}">
                      <a16:creationId xmlns:a16="http://schemas.microsoft.com/office/drawing/2014/main" id="{43441584-9EFD-9BF1-9B67-B42E6DB80BB9}"/>
                    </a:ext>
                  </a:extLst>
                </p:cNvPr>
                <p:cNvCxnSpPr/>
                <p:nvPr/>
              </p:nvCxnSpPr>
              <p:spPr>
                <a:xfrm>
                  <a:off x="8952037" y="1275380"/>
                  <a:ext cx="0" cy="148976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nettore 1 29">
                  <a:extLst>
                    <a:ext uri="{FF2B5EF4-FFF2-40B4-BE49-F238E27FC236}">
                      <a16:creationId xmlns:a16="http://schemas.microsoft.com/office/drawing/2014/main" id="{FB8EAF6E-9C2A-6E58-C2DC-2C9E1ED6D5BB}"/>
                    </a:ext>
                  </a:extLst>
                </p:cNvPr>
                <p:cNvCxnSpPr>
                  <a:cxnSpLocks/>
                </p:cNvCxnSpPr>
                <p:nvPr/>
              </p:nvCxnSpPr>
              <p:spPr>
                <a:xfrm>
                  <a:off x="8900378" y="1281292"/>
                  <a:ext cx="0" cy="152902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Connettore 1 30">
                  <a:extLst>
                    <a:ext uri="{FF2B5EF4-FFF2-40B4-BE49-F238E27FC236}">
                      <a16:creationId xmlns:a16="http://schemas.microsoft.com/office/drawing/2014/main" id="{67A45B64-51FE-0AEB-3BBF-3E474342D300}"/>
                    </a:ext>
                  </a:extLst>
                </p:cNvPr>
                <p:cNvCxnSpPr>
                  <a:cxnSpLocks/>
                  <a:endCxn id="28" idx="2"/>
                </p:cNvCxnSpPr>
                <p:nvPr/>
              </p:nvCxnSpPr>
              <p:spPr>
                <a:xfrm>
                  <a:off x="8842053" y="1281292"/>
                  <a:ext cx="0" cy="163669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Connettore 1 31">
                  <a:extLst>
                    <a:ext uri="{FF2B5EF4-FFF2-40B4-BE49-F238E27FC236}">
                      <a16:creationId xmlns:a16="http://schemas.microsoft.com/office/drawing/2014/main" id="{F5CB2995-9C5E-7C9C-DE14-D250C97F08A4}"/>
                    </a:ext>
                  </a:extLst>
                </p:cNvPr>
                <p:cNvCxnSpPr>
                  <a:cxnSpLocks/>
                </p:cNvCxnSpPr>
                <p:nvPr/>
              </p:nvCxnSpPr>
              <p:spPr>
                <a:xfrm>
                  <a:off x="8784654" y="1281292"/>
                  <a:ext cx="0" cy="165119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nettore 1 32">
                  <a:extLst>
                    <a:ext uri="{FF2B5EF4-FFF2-40B4-BE49-F238E27FC236}">
                      <a16:creationId xmlns:a16="http://schemas.microsoft.com/office/drawing/2014/main" id="{FF7727AE-53FE-CD61-23B5-F90F39474C0A}"/>
                    </a:ext>
                  </a:extLst>
                </p:cNvPr>
                <p:cNvCxnSpPr>
                  <a:cxnSpLocks/>
                </p:cNvCxnSpPr>
                <p:nvPr/>
              </p:nvCxnSpPr>
              <p:spPr>
                <a:xfrm>
                  <a:off x="8724385" y="1281292"/>
                  <a:ext cx="0" cy="165119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Connettore 1 33">
                  <a:extLst>
                    <a:ext uri="{FF2B5EF4-FFF2-40B4-BE49-F238E27FC236}">
                      <a16:creationId xmlns:a16="http://schemas.microsoft.com/office/drawing/2014/main" id="{3BCEDBFA-BF43-CCEF-6FBF-9CB650F5D829}"/>
                    </a:ext>
                  </a:extLst>
                </p:cNvPr>
                <p:cNvCxnSpPr>
                  <a:cxnSpLocks/>
                </p:cNvCxnSpPr>
                <p:nvPr/>
              </p:nvCxnSpPr>
              <p:spPr>
                <a:xfrm>
                  <a:off x="8654792" y="1282324"/>
                  <a:ext cx="0" cy="165015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ttore 1 34">
                  <a:extLst>
                    <a:ext uri="{FF2B5EF4-FFF2-40B4-BE49-F238E27FC236}">
                      <a16:creationId xmlns:a16="http://schemas.microsoft.com/office/drawing/2014/main" id="{042BEDCA-D70F-F598-C04E-B51062DBFE36}"/>
                    </a:ext>
                  </a:extLst>
                </p:cNvPr>
                <p:cNvCxnSpPr>
                  <a:cxnSpLocks/>
                </p:cNvCxnSpPr>
                <p:nvPr/>
              </p:nvCxnSpPr>
              <p:spPr>
                <a:xfrm>
                  <a:off x="8594523" y="1292001"/>
                  <a:ext cx="0" cy="1640482"/>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ttore 1 35">
                  <a:extLst>
                    <a:ext uri="{FF2B5EF4-FFF2-40B4-BE49-F238E27FC236}">
                      <a16:creationId xmlns:a16="http://schemas.microsoft.com/office/drawing/2014/main" id="{DFBA0D6A-274A-48E5-31FF-43297C30D714}"/>
                    </a:ext>
                  </a:extLst>
                </p:cNvPr>
                <p:cNvCxnSpPr>
                  <a:cxnSpLocks/>
                </p:cNvCxnSpPr>
                <p:nvPr/>
              </p:nvCxnSpPr>
              <p:spPr>
                <a:xfrm flipH="1">
                  <a:off x="8533382" y="1337979"/>
                  <a:ext cx="3097" cy="158000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nettore 1 36">
                  <a:extLst>
                    <a:ext uri="{FF2B5EF4-FFF2-40B4-BE49-F238E27FC236}">
                      <a16:creationId xmlns:a16="http://schemas.microsoft.com/office/drawing/2014/main" id="{9AD9AC64-68E1-E1CD-CF8C-4035D6F06C1E}"/>
                    </a:ext>
                  </a:extLst>
                </p:cNvPr>
                <p:cNvCxnSpPr>
                  <a:cxnSpLocks/>
                </p:cNvCxnSpPr>
                <p:nvPr/>
              </p:nvCxnSpPr>
              <p:spPr>
                <a:xfrm flipH="1">
                  <a:off x="8460410" y="1356548"/>
                  <a:ext cx="8446" cy="157593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ttore 1 37">
                  <a:extLst>
                    <a:ext uri="{FF2B5EF4-FFF2-40B4-BE49-F238E27FC236}">
                      <a16:creationId xmlns:a16="http://schemas.microsoft.com/office/drawing/2014/main" id="{939BFE06-369B-B32D-152F-BE78843EDA8C}"/>
                    </a:ext>
                  </a:extLst>
                </p:cNvPr>
                <p:cNvCxnSpPr>
                  <a:cxnSpLocks/>
                </p:cNvCxnSpPr>
                <p:nvPr/>
              </p:nvCxnSpPr>
              <p:spPr>
                <a:xfrm>
                  <a:off x="8395883" y="1356548"/>
                  <a:ext cx="0" cy="157593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ttore 1 38">
                  <a:extLst>
                    <a:ext uri="{FF2B5EF4-FFF2-40B4-BE49-F238E27FC236}">
                      <a16:creationId xmlns:a16="http://schemas.microsoft.com/office/drawing/2014/main" id="{D3B9F04B-F3FB-BF62-DF6C-AE40723C9313}"/>
                    </a:ext>
                  </a:extLst>
                </p:cNvPr>
                <p:cNvCxnSpPr>
                  <a:cxnSpLocks/>
                </p:cNvCxnSpPr>
                <p:nvPr/>
              </p:nvCxnSpPr>
              <p:spPr>
                <a:xfrm>
                  <a:off x="8339707" y="1410830"/>
                  <a:ext cx="0" cy="1507158"/>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Connettore 1 39">
                  <a:extLst>
                    <a:ext uri="{FF2B5EF4-FFF2-40B4-BE49-F238E27FC236}">
                      <a16:creationId xmlns:a16="http://schemas.microsoft.com/office/drawing/2014/main" id="{BB0C3099-CE24-BE19-1FB3-6299A2C775D6}"/>
                    </a:ext>
                  </a:extLst>
                </p:cNvPr>
                <p:cNvCxnSpPr>
                  <a:cxnSpLocks/>
                </p:cNvCxnSpPr>
                <p:nvPr/>
              </p:nvCxnSpPr>
              <p:spPr>
                <a:xfrm>
                  <a:off x="8276568" y="1446663"/>
                  <a:ext cx="0" cy="147132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Connettore 1 40">
                  <a:extLst>
                    <a:ext uri="{FF2B5EF4-FFF2-40B4-BE49-F238E27FC236}">
                      <a16:creationId xmlns:a16="http://schemas.microsoft.com/office/drawing/2014/main" id="{B0CD7533-0524-88C2-890D-70AF7B3B6A85}"/>
                    </a:ext>
                  </a:extLst>
                </p:cNvPr>
                <p:cNvCxnSpPr>
                  <a:cxnSpLocks/>
                </p:cNvCxnSpPr>
                <p:nvPr/>
              </p:nvCxnSpPr>
              <p:spPr>
                <a:xfrm>
                  <a:off x="8215157" y="1475484"/>
                  <a:ext cx="0" cy="1442504"/>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Connettore 1 41">
                  <a:extLst>
                    <a:ext uri="{FF2B5EF4-FFF2-40B4-BE49-F238E27FC236}">
                      <a16:creationId xmlns:a16="http://schemas.microsoft.com/office/drawing/2014/main" id="{E0928238-0A61-99AB-00D4-648496DDC5BF}"/>
                    </a:ext>
                  </a:extLst>
                </p:cNvPr>
                <p:cNvCxnSpPr>
                  <a:cxnSpLocks/>
                </p:cNvCxnSpPr>
                <p:nvPr/>
              </p:nvCxnSpPr>
              <p:spPr>
                <a:xfrm>
                  <a:off x="8152018" y="1509869"/>
                  <a:ext cx="0" cy="140811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Connettore 1 42">
                  <a:extLst>
                    <a:ext uri="{FF2B5EF4-FFF2-40B4-BE49-F238E27FC236}">
                      <a16:creationId xmlns:a16="http://schemas.microsoft.com/office/drawing/2014/main" id="{1CB0ACB4-8EA0-46A8-7138-7D0E4A73BA74}"/>
                    </a:ext>
                  </a:extLst>
                </p:cNvPr>
                <p:cNvCxnSpPr>
                  <a:cxnSpLocks/>
                </p:cNvCxnSpPr>
                <p:nvPr/>
              </p:nvCxnSpPr>
              <p:spPr>
                <a:xfrm>
                  <a:off x="8080269" y="1557859"/>
                  <a:ext cx="0" cy="1393683"/>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Connettore 1 43">
                  <a:extLst>
                    <a:ext uri="{FF2B5EF4-FFF2-40B4-BE49-F238E27FC236}">
                      <a16:creationId xmlns:a16="http://schemas.microsoft.com/office/drawing/2014/main" id="{ACD8995A-40A5-476D-041C-14BD413EF21E}"/>
                    </a:ext>
                  </a:extLst>
                </p:cNvPr>
                <p:cNvCxnSpPr>
                  <a:cxnSpLocks/>
                </p:cNvCxnSpPr>
                <p:nvPr/>
              </p:nvCxnSpPr>
              <p:spPr>
                <a:xfrm>
                  <a:off x="8008520" y="1615501"/>
                  <a:ext cx="0" cy="133604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Connettore 1 44">
                  <a:extLst>
                    <a:ext uri="{FF2B5EF4-FFF2-40B4-BE49-F238E27FC236}">
                      <a16:creationId xmlns:a16="http://schemas.microsoft.com/office/drawing/2014/main" id="{CE559380-93BA-4E6F-3506-660B88AECF5D}"/>
                    </a:ext>
                  </a:extLst>
                </p:cNvPr>
                <p:cNvCxnSpPr>
                  <a:cxnSpLocks/>
                </p:cNvCxnSpPr>
                <p:nvPr/>
              </p:nvCxnSpPr>
              <p:spPr>
                <a:xfrm>
                  <a:off x="7936771" y="1664496"/>
                  <a:ext cx="0" cy="128704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Connettore 1 45">
                  <a:extLst>
                    <a:ext uri="{FF2B5EF4-FFF2-40B4-BE49-F238E27FC236}">
                      <a16:creationId xmlns:a16="http://schemas.microsoft.com/office/drawing/2014/main" id="{91875411-2F9D-B5E6-22E6-A927DB75E0A9}"/>
                    </a:ext>
                  </a:extLst>
                </p:cNvPr>
                <p:cNvCxnSpPr>
                  <a:cxnSpLocks/>
                </p:cNvCxnSpPr>
                <p:nvPr/>
              </p:nvCxnSpPr>
              <p:spPr>
                <a:xfrm>
                  <a:off x="7867892" y="1736549"/>
                  <a:ext cx="0" cy="1214993"/>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Connettore 1 46">
                  <a:extLst>
                    <a:ext uri="{FF2B5EF4-FFF2-40B4-BE49-F238E27FC236}">
                      <a16:creationId xmlns:a16="http://schemas.microsoft.com/office/drawing/2014/main" id="{A07F784A-521E-CFB1-BB6B-621F9A99C6C3}"/>
                    </a:ext>
                  </a:extLst>
                </p:cNvPr>
                <p:cNvCxnSpPr>
                  <a:cxnSpLocks/>
                </p:cNvCxnSpPr>
                <p:nvPr/>
              </p:nvCxnSpPr>
              <p:spPr>
                <a:xfrm>
                  <a:off x="7799013" y="1799955"/>
                  <a:ext cx="0" cy="115158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Connettore 1 47">
                  <a:extLst>
                    <a:ext uri="{FF2B5EF4-FFF2-40B4-BE49-F238E27FC236}">
                      <a16:creationId xmlns:a16="http://schemas.microsoft.com/office/drawing/2014/main" id="{8D75B362-B223-2A82-AD1A-F9FFEA9A50F8}"/>
                    </a:ext>
                  </a:extLst>
                </p:cNvPr>
                <p:cNvCxnSpPr>
                  <a:cxnSpLocks/>
                </p:cNvCxnSpPr>
                <p:nvPr/>
              </p:nvCxnSpPr>
              <p:spPr>
                <a:xfrm>
                  <a:off x="7727264" y="1891746"/>
                  <a:ext cx="0" cy="105979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Connettore 1 48">
                  <a:extLst>
                    <a:ext uri="{FF2B5EF4-FFF2-40B4-BE49-F238E27FC236}">
                      <a16:creationId xmlns:a16="http://schemas.microsoft.com/office/drawing/2014/main" id="{35187050-0CC5-E434-FF8F-99671C914246}"/>
                    </a:ext>
                  </a:extLst>
                </p:cNvPr>
                <p:cNvCxnSpPr>
                  <a:cxnSpLocks/>
                </p:cNvCxnSpPr>
                <p:nvPr/>
              </p:nvCxnSpPr>
              <p:spPr>
                <a:xfrm>
                  <a:off x="7658385" y="1983537"/>
                  <a:ext cx="0" cy="96800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Connettore 1 49">
                  <a:extLst>
                    <a:ext uri="{FF2B5EF4-FFF2-40B4-BE49-F238E27FC236}">
                      <a16:creationId xmlns:a16="http://schemas.microsoft.com/office/drawing/2014/main" id="{03C9FB74-3481-0F6B-D8BE-65B3AF99EA04}"/>
                    </a:ext>
                  </a:extLst>
                </p:cNvPr>
                <p:cNvCxnSpPr>
                  <a:cxnSpLocks/>
                </p:cNvCxnSpPr>
                <p:nvPr/>
              </p:nvCxnSpPr>
              <p:spPr>
                <a:xfrm flipH="1">
                  <a:off x="7589107" y="2079708"/>
                  <a:ext cx="6139" cy="85277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Connettore 1 50">
                  <a:extLst>
                    <a:ext uri="{FF2B5EF4-FFF2-40B4-BE49-F238E27FC236}">
                      <a16:creationId xmlns:a16="http://schemas.microsoft.com/office/drawing/2014/main" id="{BF8FD5C5-84A4-1935-FB25-46EE0A9B8D4F}"/>
                    </a:ext>
                  </a:extLst>
                </p:cNvPr>
                <p:cNvCxnSpPr>
                  <a:cxnSpLocks/>
                </p:cNvCxnSpPr>
                <p:nvPr/>
              </p:nvCxnSpPr>
              <p:spPr>
                <a:xfrm>
                  <a:off x="7521974" y="2213928"/>
                  <a:ext cx="0" cy="722020"/>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Connettore 1 51">
                  <a:extLst>
                    <a:ext uri="{FF2B5EF4-FFF2-40B4-BE49-F238E27FC236}">
                      <a16:creationId xmlns:a16="http://schemas.microsoft.com/office/drawing/2014/main" id="{F508C8E9-ACEB-7EEC-C678-ED642A5E60AB}"/>
                    </a:ext>
                  </a:extLst>
                </p:cNvPr>
                <p:cNvCxnSpPr>
                  <a:cxnSpLocks/>
                </p:cNvCxnSpPr>
                <p:nvPr/>
              </p:nvCxnSpPr>
              <p:spPr>
                <a:xfrm>
                  <a:off x="7463228" y="2338708"/>
                  <a:ext cx="0" cy="612834"/>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Connettore 1 52">
                  <a:extLst>
                    <a:ext uri="{FF2B5EF4-FFF2-40B4-BE49-F238E27FC236}">
                      <a16:creationId xmlns:a16="http://schemas.microsoft.com/office/drawing/2014/main" id="{A0DA62C0-392C-7FDC-E700-E863C0214835}"/>
                    </a:ext>
                  </a:extLst>
                </p:cNvPr>
                <p:cNvCxnSpPr>
                  <a:cxnSpLocks/>
                </p:cNvCxnSpPr>
                <p:nvPr/>
              </p:nvCxnSpPr>
              <p:spPr>
                <a:xfrm>
                  <a:off x="7417251" y="2544446"/>
                  <a:ext cx="0" cy="40709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Connettore 1 53">
                  <a:extLst>
                    <a:ext uri="{FF2B5EF4-FFF2-40B4-BE49-F238E27FC236}">
                      <a16:creationId xmlns:a16="http://schemas.microsoft.com/office/drawing/2014/main" id="{C915231E-BA92-8A0C-75E4-415FFC5365E7}"/>
                    </a:ext>
                  </a:extLst>
                </p:cNvPr>
                <p:cNvCxnSpPr>
                  <a:cxnSpLocks/>
                  <a:stCxn id="21" idx="2"/>
                </p:cNvCxnSpPr>
                <p:nvPr/>
              </p:nvCxnSpPr>
              <p:spPr>
                <a:xfrm flipV="1">
                  <a:off x="7376034" y="2917988"/>
                  <a:ext cx="1633255" cy="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nettore 1 54">
                  <a:extLst>
                    <a:ext uri="{FF2B5EF4-FFF2-40B4-BE49-F238E27FC236}">
                      <a16:creationId xmlns:a16="http://schemas.microsoft.com/office/drawing/2014/main" id="{3FA5DBA7-16E2-E42F-91D7-D19FB6323603}"/>
                    </a:ext>
                  </a:extLst>
                </p:cNvPr>
                <p:cNvCxnSpPr>
                  <a:cxnSpLocks/>
                </p:cNvCxnSpPr>
                <p:nvPr/>
              </p:nvCxnSpPr>
              <p:spPr>
                <a:xfrm flipV="1">
                  <a:off x="7361685" y="2853376"/>
                  <a:ext cx="1478150" cy="254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Connettore 1 55">
                  <a:extLst>
                    <a:ext uri="{FF2B5EF4-FFF2-40B4-BE49-F238E27FC236}">
                      <a16:creationId xmlns:a16="http://schemas.microsoft.com/office/drawing/2014/main" id="{32D92F50-2E36-3951-59B9-BC9C7F7761E7}"/>
                    </a:ext>
                  </a:extLst>
                </p:cNvPr>
                <p:cNvCxnSpPr>
                  <a:cxnSpLocks/>
                </p:cNvCxnSpPr>
                <p:nvPr/>
              </p:nvCxnSpPr>
              <p:spPr>
                <a:xfrm>
                  <a:off x="7359902" y="2794021"/>
                  <a:ext cx="1540476" cy="1312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Connettore 1 56">
                  <a:extLst>
                    <a:ext uri="{FF2B5EF4-FFF2-40B4-BE49-F238E27FC236}">
                      <a16:creationId xmlns:a16="http://schemas.microsoft.com/office/drawing/2014/main" id="{9FB239E7-2BBC-1783-1D47-2E1DCB5C188C}"/>
                    </a:ext>
                  </a:extLst>
                </p:cNvPr>
                <p:cNvCxnSpPr>
                  <a:cxnSpLocks/>
                </p:cNvCxnSpPr>
                <p:nvPr/>
              </p:nvCxnSpPr>
              <p:spPr>
                <a:xfrm>
                  <a:off x="7376034" y="2731009"/>
                  <a:ext cx="1642011" cy="823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Connettore 1 57">
                  <a:extLst>
                    <a:ext uri="{FF2B5EF4-FFF2-40B4-BE49-F238E27FC236}">
                      <a16:creationId xmlns:a16="http://schemas.microsoft.com/office/drawing/2014/main" id="{87DC5354-93B9-9513-6E3D-43FD93ECCB3B}"/>
                    </a:ext>
                  </a:extLst>
                </p:cNvPr>
                <p:cNvCxnSpPr>
                  <a:cxnSpLocks/>
                </p:cNvCxnSpPr>
                <p:nvPr/>
              </p:nvCxnSpPr>
              <p:spPr>
                <a:xfrm>
                  <a:off x="7394151" y="2664907"/>
                  <a:ext cx="1623895"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Connettore 1 58">
                  <a:extLst>
                    <a:ext uri="{FF2B5EF4-FFF2-40B4-BE49-F238E27FC236}">
                      <a16:creationId xmlns:a16="http://schemas.microsoft.com/office/drawing/2014/main" id="{A992F1FC-7C3C-C8CD-08C8-1D289F474D9D}"/>
                    </a:ext>
                  </a:extLst>
                </p:cNvPr>
                <p:cNvCxnSpPr>
                  <a:cxnSpLocks/>
                </p:cNvCxnSpPr>
                <p:nvPr/>
              </p:nvCxnSpPr>
              <p:spPr>
                <a:xfrm>
                  <a:off x="7403209" y="2604468"/>
                  <a:ext cx="1623895"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Connettore 1 59">
                  <a:extLst>
                    <a:ext uri="{FF2B5EF4-FFF2-40B4-BE49-F238E27FC236}">
                      <a16:creationId xmlns:a16="http://schemas.microsoft.com/office/drawing/2014/main" id="{FC57816C-1A1A-AA61-FAA7-CEB586E1CB4C}"/>
                    </a:ext>
                  </a:extLst>
                </p:cNvPr>
                <p:cNvCxnSpPr>
                  <a:cxnSpLocks/>
                </p:cNvCxnSpPr>
                <p:nvPr/>
              </p:nvCxnSpPr>
              <p:spPr>
                <a:xfrm>
                  <a:off x="7419701" y="2540953"/>
                  <a:ext cx="1607403" cy="1617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Connettore 1 60">
                  <a:extLst>
                    <a:ext uri="{FF2B5EF4-FFF2-40B4-BE49-F238E27FC236}">
                      <a16:creationId xmlns:a16="http://schemas.microsoft.com/office/drawing/2014/main" id="{B210506F-133D-8772-57BA-8584FD6BE674}"/>
                    </a:ext>
                  </a:extLst>
                </p:cNvPr>
                <p:cNvCxnSpPr>
                  <a:cxnSpLocks/>
                </p:cNvCxnSpPr>
                <p:nvPr/>
              </p:nvCxnSpPr>
              <p:spPr>
                <a:xfrm>
                  <a:off x="7426513" y="2473933"/>
                  <a:ext cx="1600591" cy="147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nettore 1 61">
                  <a:extLst>
                    <a:ext uri="{FF2B5EF4-FFF2-40B4-BE49-F238E27FC236}">
                      <a16:creationId xmlns:a16="http://schemas.microsoft.com/office/drawing/2014/main" id="{908E574E-7890-D39E-4B04-38111FE347AD}"/>
                    </a:ext>
                  </a:extLst>
                </p:cNvPr>
                <p:cNvCxnSpPr>
                  <a:cxnSpLocks/>
                </p:cNvCxnSpPr>
                <p:nvPr/>
              </p:nvCxnSpPr>
              <p:spPr>
                <a:xfrm>
                  <a:off x="7457186" y="2418344"/>
                  <a:ext cx="1569918"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Connettore 1 62">
                  <a:extLst>
                    <a:ext uri="{FF2B5EF4-FFF2-40B4-BE49-F238E27FC236}">
                      <a16:creationId xmlns:a16="http://schemas.microsoft.com/office/drawing/2014/main" id="{6C927C2F-605E-9775-F891-D8E8289A3154}"/>
                    </a:ext>
                  </a:extLst>
                </p:cNvPr>
                <p:cNvCxnSpPr>
                  <a:cxnSpLocks/>
                </p:cNvCxnSpPr>
                <p:nvPr/>
              </p:nvCxnSpPr>
              <p:spPr>
                <a:xfrm>
                  <a:off x="7463228" y="2355626"/>
                  <a:ext cx="1569918"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Connettore 1 63">
                  <a:extLst>
                    <a:ext uri="{FF2B5EF4-FFF2-40B4-BE49-F238E27FC236}">
                      <a16:creationId xmlns:a16="http://schemas.microsoft.com/office/drawing/2014/main" id="{120EE531-B807-E8CD-CD49-11A06F6F7EF7}"/>
                    </a:ext>
                  </a:extLst>
                </p:cNvPr>
                <p:cNvCxnSpPr>
                  <a:cxnSpLocks/>
                </p:cNvCxnSpPr>
                <p:nvPr/>
              </p:nvCxnSpPr>
              <p:spPr>
                <a:xfrm>
                  <a:off x="7491609" y="2289268"/>
                  <a:ext cx="1541536" cy="1132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Connettore 1 64">
                  <a:extLst>
                    <a:ext uri="{FF2B5EF4-FFF2-40B4-BE49-F238E27FC236}">
                      <a16:creationId xmlns:a16="http://schemas.microsoft.com/office/drawing/2014/main" id="{C651392D-06D1-C993-5063-261B6B2BB911}"/>
                    </a:ext>
                  </a:extLst>
                </p:cNvPr>
                <p:cNvCxnSpPr>
                  <a:cxnSpLocks/>
                </p:cNvCxnSpPr>
                <p:nvPr/>
              </p:nvCxnSpPr>
              <p:spPr>
                <a:xfrm>
                  <a:off x="7517487" y="2229512"/>
                  <a:ext cx="1515659" cy="124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Connettore 1 65">
                  <a:extLst>
                    <a:ext uri="{FF2B5EF4-FFF2-40B4-BE49-F238E27FC236}">
                      <a16:creationId xmlns:a16="http://schemas.microsoft.com/office/drawing/2014/main" id="{AD6AADB3-8337-0946-E115-181B20836A40}"/>
                    </a:ext>
                  </a:extLst>
                </p:cNvPr>
                <p:cNvCxnSpPr>
                  <a:cxnSpLocks/>
                </p:cNvCxnSpPr>
                <p:nvPr/>
              </p:nvCxnSpPr>
              <p:spPr>
                <a:xfrm>
                  <a:off x="7549275" y="2161600"/>
                  <a:ext cx="1477829" cy="1869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Connettore 1 66">
                  <a:extLst>
                    <a:ext uri="{FF2B5EF4-FFF2-40B4-BE49-F238E27FC236}">
                      <a16:creationId xmlns:a16="http://schemas.microsoft.com/office/drawing/2014/main" id="{DE38824B-C143-DADB-63E5-C003DF39EBBE}"/>
                    </a:ext>
                  </a:extLst>
                </p:cNvPr>
                <p:cNvCxnSpPr>
                  <a:cxnSpLocks/>
                </p:cNvCxnSpPr>
                <p:nvPr/>
              </p:nvCxnSpPr>
              <p:spPr>
                <a:xfrm>
                  <a:off x="7589107" y="2097528"/>
                  <a:ext cx="1428938" cy="1992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Connettore 1 67">
                  <a:extLst>
                    <a:ext uri="{FF2B5EF4-FFF2-40B4-BE49-F238E27FC236}">
                      <a16:creationId xmlns:a16="http://schemas.microsoft.com/office/drawing/2014/main" id="{469109BC-E940-CCC8-7F91-8C8508A43EAC}"/>
                    </a:ext>
                  </a:extLst>
                </p:cNvPr>
                <p:cNvCxnSpPr>
                  <a:cxnSpLocks/>
                </p:cNvCxnSpPr>
                <p:nvPr/>
              </p:nvCxnSpPr>
              <p:spPr>
                <a:xfrm>
                  <a:off x="7622387" y="2030857"/>
                  <a:ext cx="1404717" cy="21836"/>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Connettore 1 68">
                  <a:extLst>
                    <a:ext uri="{FF2B5EF4-FFF2-40B4-BE49-F238E27FC236}">
                      <a16:creationId xmlns:a16="http://schemas.microsoft.com/office/drawing/2014/main" id="{8ACC2B3D-1959-040A-7C04-0BB6B68E8157}"/>
                    </a:ext>
                  </a:extLst>
                </p:cNvPr>
                <p:cNvCxnSpPr>
                  <a:cxnSpLocks/>
                </p:cNvCxnSpPr>
                <p:nvPr/>
              </p:nvCxnSpPr>
              <p:spPr>
                <a:xfrm>
                  <a:off x="7670073" y="1953336"/>
                  <a:ext cx="1357031" cy="22488"/>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Connettore 1 69">
                  <a:extLst>
                    <a:ext uri="{FF2B5EF4-FFF2-40B4-BE49-F238E27FC236}">
                      <a16:creationId xmlns:a16="http://schemas.microsoft.com/office/drawing/2014/main" id="{FF568DD4-056A-F0F4-33A6-CEE3C63FF197}"/>
                    </a:ext>
                  </a:extLst>
                </p:cNvPr>
                <p:cNvCxnSpPr>
                  <a:cxnSpLocks/>
                </p:cNvCxnSpPr>
                <p:nvPr/>
              </p:nvCxnSpPr>
              <p:spPr>
                <a:xfrm>
                  <a:off x="7725539" y="1884440"/>
                  <a:ext cx="1301565" cy="23298"/>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Connettore 1 70">
                  <a:extLst>
                    <a:ext uri="{FF2B5EF4-FFF2-40B4-BE49-F238E27FC236}">
                      <a16:creationId xmlns:a16="http://schemas.microsoft.com/office/drawing/2014/main" id="{2EFB224C-F0B6-E62F-895B-57A9CD3DF96B}"/>
                    </a:ext>
                  </a:extLst>
                </p:cNvPr>
                <p:cNvCxnSpPr>
                  <a:cxnSpLocks/>
                </p:cNvCxnSpPr>
                <p:nvPr/>
              </p:nvCxnSpPr>
              <p:spPr>
                <a:xfrm>
                  <a:off x="7764663" y="1826579"/>
                  <a:ext cx="1262441" cy="1586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Connettore 1 71">
                  <a:extLst>
                    <a:ext uri="{FF2B5EF4-FFF2-40B4-BE49-F238E27FC236}">
                      <a16:creationId xmlns:a16="http://schemas.microsoft.com/office/drawing/2014/main" id="{45A907FA-3B89-26BF-97DA-F5B665D37DFA}"/>
                    </a:ext>
                  </a:extLst>
                </p:cNvPr>
                <p:cNvCxnSpPr>
                  <a:cxnSpLocks/>
                </p:cNvCxnSpPr>
                <p:nvPr/>
              </p:nvCxnSpPr>
              <p:spPr>
                <a:xfrm>
                  <a:off x="7831738" y="1762697"/>
                  <a:ext cx="1195366" cy="18156"/>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Connettore 1 72">
                  <a:extLst>
                    <a:ext uri="{FF2B5EF4-FFF2-40B4-BE49-F238E27FC236}">
                      <a16:creationId xmlns:a16="http://schemas.microsoft.com/office/drawing/2014/main" id="{8CAC8215-4B73-9A08-7922-ADF6EADE9CBC}"/>
                    </a:ext>
                  </a:extLst>
                </p:cNvPr>
                <p:cNvCxnSpPr>
                  <a:cxnSpLocks/>
                </p:cNvCxnSpPr>
                <p:nvPr/>
              </p:nvCxnSpPr>
              <p:spPr>
                <a:xfrm>
                  <a:off x="7893717" y="1699915"/>
                  <a:ext cx="1133387" cy="1366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Connettore 1 73">
                  <a:extLst>
                    <a:ext uri="{FF2B5EF4-FFF2-40B4-BE49-F238E27FC236}">
                      <a16:creationId xmlns:a16="http://schemas.microsoft.com/office/drawing/2014/main" id="{9ECB39CC-E41E-FB0E-8FD8-8F50E7A5C909}"/>
                    </a:ext>
                  </a:extLst>
                </p:cNvPr>
                <p:cNvCxnSpPr>
                  <a:cxnSpLocks/>
                </p:cNvCxnSpPr>
                <p:nvPr/>
              </p:nvCxnSpPr>
              <p:spPr>
                <a:xfrm>
                  <a:off x="7973476" y="1630932"/>
                  <a:ext cx="1053628" cy="17580"/>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Connettore 1 74">
                  <a:extLst>
                    <a:ext uri="{FF2B5EF4-FFF2-40B4-BE49-F238E27FC236}">
                      <a16:creationId xmlns:a16="http://schemas.microsoft.com/office/drawing/2014/main" id="{3D1722AA-A329-35C5-2E0B-7319A5681821}"/>
                    </a:ext>
                  </a:extLst>
                </p:cNvPr>
                <p:cNvCxnSpPr>
                  <a:cxnSpLocks/>
                </p:cNvCxnSpPr>
                <p:nvPr/>
              </p:nvCxnSpPr>
              <p:spPr>
                <a:xfrm>
                  <a:off x="8063196" y="1568262"/>
                  <a:ext cx="963908" cy="21280"/>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Connettore 1 75">
                  <a:extLst>
                    <a:ext uri="{FF2B5EF4-FFF2-40B4-BE49-F238E27FC236}">
                      <a16:creationId xmlns:a16="http://schemas.microsoft.com/office/drawing/2014/main" id="{0DDD49C0-F4E6-3F07-67D3-F0F1B2F88C0E}"/>
                    </a:ext>
                  </a:extLst>
                </p:cNvPr>
                <p:cNvCxnSpPr>
                  <a:cxnSpLocks/>
                </p:cNvCxnSpPr>
                <p:nvPr/>
              </p:nvCxnSpPr>
              <p:spPr>
                <a:xfrm>
                  <a:off x="8152018" y="1513229"/>
                  <a:ext cx="875086" cy="854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Connettore 1 76">
                  <a:extLst>
                    <a:ext uri="{FF2B5EF4-FFF2-40B4-BE49-F238E27FC236}">
                      <a16:creationId xmlns:a16="http://schemas.microsoft.com/office/drawing/2014/main" id="{4147584B-C69E-1C93-F16F-03C14350D926}"/>
                    </a:ext>
                  </a:extLst>
                </p:cNvPr>
                <p:cNvCxnSpPr>
                  <a:cxnSpLocks/>
                </p:cNvCxnSpPr>
                <p:nvPr/>
              </p:nvCxnSpPr>
              <p:spPr>
                <a:xfrm>
                  <a:off x="8275316" y="1449010"/>
                  <a:ext cx="751788" cy="1562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Connettore 1 77">
                  <a:extLst>
                    <a:ext uri="{FF2B5EF4-FFF2-40B4-BE49-F238E27FC236}">
                      <a16:creationId xmlns:a16="http://schemas.microsoft.com/office/drawing/2014/main" id="{85A021B3-3E3A-DC43-F429-593548A98EBD}"/>
                    </a:ext>
                  </a:extLst>
                </p:cNvPr>
                <p:cNvCxnSpPr>
                  <a:cxnSpLocks/>
                </p:cNvCxnSpPr>
                <p:nvPr/>
              </p:nvCxnSpPr>
              <p:spPr>
                <a:xfrm>
                  <a:off x="8367901" y="1397861"/>
                  <a:ext cx="659203" cy="1199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Connettore 1 78">
                  <a:extLst>
                    <a:ext uri="{FF2B5EF4-FFF2-40B4-BE49-F238E27FC236}">
                      <a16:creationId xmlns:a16="http://schemas.microsoft.com/office/drawing/2014/main" id="{9C5D2108-F1D7-DAAD-BA45-AB52B83587C7}"/>
                    </a:ext>
                  </a:extLst>
                </p:cNvPr>
                <p:cNvCxnSpPr>
                  <a:cxnSpLocks/>
                </p:cNvCxnSpPr>
                <p:nvPr/>
              </p:nvCxnSpPr>
              <p:spPr>
                <a:xfrm>
                  <a:off x="8524546" y="1348084"/>
                  <a:ext cx="502558" cy="1710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Connettore 1 79">
                  <a:extLst>
                    <a:ext uri="{FF2B5EF4-FFF2-40B4-BE49-F238E27FC236}">
                      <a16:creationId xmlns:a16="http://schemas.microsoft.com/office/drawing/2014/main" id="{85B58CE2-0F7E-AA23-9DC9-A78DEA6CEE04}"/>
                    </a:ext>
                  </a:extLst>
                </p:cNvPr>
                <p:cNvCxnSpPr>
                  <a:cxnSpLocks/>
                </p:cNvCxnSpPr>
                <p:nvPr/>
              </p:nvCxnSpPr>
              <p:spPr>
                <a:xfrm>
                  <a:off x="8652567" y="1306472"/>
                  <a:ext cx="374537" cy="131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 name="Arco 22">
                <a:extLst>
                  <a:ext uri="{FF2B5EF4-FFF2-40B4-BE49-F238E27FC236}">
                    <a16:creationId xmlns:a16="http://schemas.microsoft.com/office/drawing/2014/main" id="{838C0C85-F70D-81C1-0451-C536A6C2DEDE}"/>
                  </a:ext>
                </a:extLst>
              </p:cNvPr>
              <p:cNvSpPr/>
              <p:nvPr/>
            </p:nvSpPr>
            <p:spPr>
              <a:xfrm>
                <a:off x="7364422" y="1259289"/>
                <a:ext cx="3255323" cy="3299398"/>
              </a:xfrm>
              <a:prstGeom prst="arc">
                <a:avLst>
                  <a:gd name="adj1" fmla="val 10744211"/>
                  <a:gd name="adj2" fmla="val 1622912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e 23">
                <a:extLst>
                  <a:ext uri="{FF2B5EF4-FFF2-40B4-BE49-F238E27FC236}">
                    <a16:creationId xmlns:a16="http://schemas.microsoft.com/office/drawing/2014/main" id="{1281911B-1816-4A33-58A4-D11F9619F888}"/>
                  </a:ext>
                </a:extLst>
              </p:cNvPr>
              <p:cNvSpPr/>
              <p:nvPr/>
            </p:nvSpPr>
            <p:spPr>
              <a:xfrm>
                <a:off x="8858216" y="2731009"/>
                <a:ext cx="332049" cy="3127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o 24">
                <a:extLst>
                  <a:ext uri="{FF2B5EF4-FFF2-40B4-BE49-F238E27FC236}">
                    <a16:creationId xmlns:a16="http://schemas.microsoft.com/office/drawing/2014/main" id="{7C8A5861-04CD-496E-59A1-19A69306C460}"/>
                  </a:ext>
                </a:extLst>
              </p:cNvPr>
              <p:cNvSpPr/>
              <p:nvPr/>
            </p:nvSpPr>
            <p:spPr>
              <a:xfrm>
                <a:off x="8851446" y="2735143"/>
                <a:ext cx="312535" cy="323177"/>
              </a:xfrm>
              <a:prstGeom prst="arc">
                <a:avLst>
                  <a:gd name="adj1" fmla="val 9971999"/>
                  <a:gd name="adj2" fmla="val 1623286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Connettore 1 25">
                <a:extLst>
                  <a:ext uri="{FF2B5EF4-FFF2-40B4-BE49-F238E27FC236}">
                    <a16:creationId xmlns:a16="http://schemas.microsoft.com/office/drawing/2014/main" id="{1B3E7130-61F5-8094-B1F5-E543304F514F}"/>
                  </a:ext>
                </a:extLst>
              </p:cNvPr>
              <p:cNvCxnSpPr>
                <a:stCxn id="21" idx="3"/>
                <a:endCxn id="25" idx="2"/>
              </p:cNvCxnSpPr>
              <p:nvPr/>
            </p:nvCxnSpPr>
            <p:spPr>
              <a:xfrm>
                <a:off x="9003696" y="1268290"/>
                <a:ext cx="5562" cy="1466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A58F222F-2155-C4E9-4FE0-506E9D54C4F4}"/>
                  </a:ext>
                </a:extLst>
              </p:cNvPr>
              <p:cNvCxnSpPr>
                <a:cxnSpLocks/>
                <a:endCxn id="25" idx="0"/>
              </p:cNvCxnSpPr>
              <p:nvPr/>
            </p:nvCxnSpPr>
            <p:spPr>
              <a:xfrm flipV="1">
                <a:off x="7374676" y="2934075"/>
                <a:ext cx="1481000" cy="1192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Rettangolo 15">
              <a:extLst>
                <a:ext uri="{FF2B5EF4-FFF2-40B4-BE49-F238E27FC236}">
                  <a16:creationId xmlns:a16="http://schemas.microsoft.com/office/drawing/2014/main" id="{E0AAABE1-E543-8419-6F9C-2196899004C9}"/>
                </a:ext>
              </a:extLst>
            </p:cNvPr>
            <p:cNvSpPr/>
            <p:nvPr/>
          </p:nvSpPr>
          <p:spPr>
            <a:xfrm rot="2881102">
              <a:off x="8704888" y="1937501"/>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16">
              <a:extLst>
                <a:ext uri="{FF2B5EF4-FFF2-40B4-BE49-F238E27FC236}">
                  <a16:creationId xmlns:a16="http://schemas.microsoft.com/office/drawing/2014/main" id="{8B12F2B1-0787-4C8B-D99A-D952015A6624}"/>
                </a:ext>
              </a:extLst>
            </p:cNvPr>
            <p:cNvSpPr/>
            <p:nvPr/>
          </p:nvSpPr>
          <p:spPr>
            <a:xfrm rot="3927968">
              <a:off x="9131395" y="1656552"/>
              <a:ext cx="113788"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17">
              <a:extLst>
                <a:ext uri="{FF2B5EF4-FFF2-40B4-BE49-F238E27FC236}">
                  <a16:creationId xmlns:a16="http://schemas.microsoft.com/office/drawing/2014/main" id="{1B1BA0D2-7837-8CE9-1437-B96ED945815E}"/>
                </a:ext>
              </a:extLst>
            </p:cNvPr>
            <p:cNvSpPr/>
            <p:nvPr/>
          </p:nvSpPr>
          <p:spPr>
            <a:xfrm rot="1878796">
              <a:off x="8387270" y="2333935"/>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A294BFAE-9549-AFA5-4309-B37BABDD743E}"/>
                </a:ext>
              </a:extLst>
            </p:cNvPr>
            <p:cNvSpPr/>
            <p:nvPr/>
          </p:nvSpPr>
          <p:spPr>
            <a:xfrm rot="4974796">
              <a:off x="9595300" y="1513504"/>
              <a:ext cx="113788"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19">
              <a:extLst>
                <a:ext uri="{FF2B5EF4-FFF2-40B4-BE49-F238E27FC236}">
                  <a16:creationId xmlns:a16="http://schemas.microsoft.com/office/drawing/2014/main" id="{BDFA0A41-32BD-0AA2-12CB-4874B6F3BEC1}"/>
                </a:ext>
              </a:extLst>
            </p:cNvPr>
            <p:cNvSpPr/>
            <p:nvPr/>
          </p:nvSpPr>
          <p:spPr>
            <a:xfrm rot="933626">
              <a:off x="8204027" y="2807193"/>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CasellaDiTesto 80">
            <a:extLst>
              <a:ext uri="{FF2B5EF4-FFF2-40B4-BE49-F238E27FC236}">
                <a16:creationId xmlns:a16="http://schemas.microsoft.com/office/drawing/2014/main" id="{ACF08EE9-1697-0E83-932B-34838F8C62D5}"/>
              </a:ext>
            </a:extLst>
          </p:cNvPr>
          <p:cNvSpPr txBox="1"/>
          <p:nvPr/>
        </p:nvSpPr>
        <p:spPr>
          <a:xfrm>
            <a:off x="2047875" y="4064874"/>
            <a:ext cx="6718506" cy="461665"/>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2060"/>
                </a:solidFill>
              </a:rPr>
              <a:t>Strips routing details is being studied</a:t>
            </a:r>
          </a:p>
        </p:txBody>
      </p:sp>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8C0FA721-E5D5-3B90-1E2A-F083FA0968F1}"/>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(X,Y) vs (R,</a:t>
                </a:r>
                <a14:m>
                  <m:oMath xmlns:m="http://schemas.openxmlformats.org/officeDocument/2006/math">
                    <m:r>
                      <a:rPr lang="en-US" b="1" i="1" smtClean="0">
                        <a:latin typeface="Cambria Math" panose="02040503050406030204" pitchFamily="18" charset="0"/>
                        <a:ea typeface="Cambria Math" panose="02040503050406030204" pitchFamily="18" charset="0"/>
                      </a:rPr>
                      <m:t>𝝋</m:t>
                    </m:r>
                  </m:oMath>
                </a14:m>
                <a:r>
                  <a:rPr lang="en-US" b="1" dirty="0"/>
                  <a:t>) read-out</a:t>
                </a:r>
              </a:p>
            </p:txBody>
          </p:sp>
        </mc:Choice>
        <mc:Fallback>
          <p:sp>
            <p:nvSpPr>
              <p:cNvPr id="4" name="Title 1">
                <a:extLst>
                  <a:ext uri="{FF2B5EF4-FFF2-40B4-BE49-F238E27FC236}">
                    <a16:creationId xmlns:a16="http://schemas.microsoft.com/office/drawing/2014/main" id="{8C0FA721-E5D5-3B90-1E2A-F083FA0968F1}"/>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4"/>
                <a:stretch>
                  <a:fillRect t="-24242" b="-30303"/>
                </a:stretch>
              </a:blipFill>
            </p:spPr>
            <p:txBody>
              <a:bodyPr/>
              <a:lstStyle/>
              <a:p>
                <a:r>
                  <a:rPr lang="en-US">
                    <a:noFill/>
                  </a:rPr>
                  <a:t> </a:t>
                </a:r>
              </a:p>
            </p:txBody>
          </p:sp>
        </mc:Fallback>
      </mc:AlternateContent>
    </p:spTree>
    <p:extLst>
      <p:ext uri="{BB962C8B-B14F-4D97-AF65-F5344CB8AC3E}">
        <p14:creationId xmlns:p14="http://schemas.microsoft.com/office/powerpoint/2010/main" val="1933098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6E38EED4-AA59-80FC-FE6D-B892F752D4DD}"/>
                  </a:ext>
                </a:extLst>
              </p:cNvPr>
              <p:cNvSpPr txBox="1"/>
              <p:nvPr/>
            </p:nvSpPr>
            <p:spPr>
              <a:xfrm>
                <a:off x="2821495" y="2146139"/>
                <a:ext cx="858120" cy="276999"/>
              </a:xfrm>
              <a:prstGeom prst="rect">
                <a:avLst/>
              </a:prstGeom>
              <a:noFill/>
            </p:spPr>
            <p:txBody>
              <a:bodyPr wrap="none" lIns="0" tIns="0" rIns="0" bIns="0" rtlCol="0">
                <a:spAutoFit/>
              </a:bodyPr>
              <a:lstStyle/>
              <a:p>
                <a14:m>
                  <m:oMath xmlns:m="http://schemas.openxmlformats.org/officeDocument/2006/math">
                    <m:d>
                      <m:dPr>
                        <m:begChr m:val="|"/>
                        <m:endChr m:val="|"/>
                        <m:ctrlPr>
                          <a:rPr lang="en-US" i="1" smtClean="0">
                            <a:solidFill>
                              <a:schemeClr val="bg1"/>
                            </a:solidFill>
                            <a:latin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𝜂</m:t>
                        </m:r>
                      </m:e>
                    </m:d>
                  </m:oMath>
                </a14:m>
                <a:r>
                  <a:rPr lang="en-US">
                    <a:solidFill>
                      <a:schemeClr val="bg1"/>
                    </a:solidFill>
                  </a:rPr>
                  <a:t>&gt;1.99</a:t>
                </a:r>
              </a:p>
            </p:txBody>
          </p:sp>
        </mc:Choice>
        <mc:Fallback xmlns="">
          <p:sp>
            <p:nvSpPr>
              <p:cNvPr id="10" name="CasellaDiTesto 9">
                <a:extLst>
                  <a:ext uri="{FF2B5EF4-FFF2-40B4-BE49-F238E27FC236}">
                    <a16:creationId xmlns:a16="http://schemas.microsoft.com/office/drawing/2014/main" id="{6E38EED4-AA59-80FC-FE6D-B892F752D4DD}"/>
                  </a:ext>
                </a:extLst>
              </p:cNvPr>
              <p:cNvSpPr txBox="1">
                <a:spLocks noRot="1" noChangeAspect="1" noMove="1" noResize="1" noEditPoints="1" noAdjustHandles="1" noChangeArrowheads="1" noChangeShapeType="1" noTextEdit="1"/>
              </p:cNvSpPr>
              <p:nvPr/>
            </p:nvSpPr>
            <p:spPr>
              <a:xfrm>
                <a:off x="2821495" y="2146139"/>
                <a:ext cx="858120" cy="276999"/>
              </a:xfrm>
              <a:prstGeom prst="rect">
                <a:avLst/>
              </a:prstGeom>
              <a:blipFill>
                <a:blip r:embed="rId3"/>
                <a:stretch>
                  <a:fillRect l="-1471" t="-21739" r="-8824" b="-52174"/>
                </a:stretch>
              </a:blipFill>
            </p:spPr>
            <p:txBody>
              <a:bodyPr/>
              <a:lstStyle/>
              <a:p>
                <a:r>
                  <a:rPr lang="en-US">
                    <a:noFill/>
                  </a:rPr>
                  <a:t> </a:t>
                </a:r>
              </a:p>
            </p:txBody>
          </p:sp>
        </mc:Fallback>
      </mc:AlternateContent>
      <p:sp>
        <p:nvSpPr>
          <p:cNvPr id="11" name="CasellaDiTesto 10">
            <a:extLst>
              <a:ext uri="{FF2B5EF4-FFF2-40B4-BE49-F238E27FC236}">
                <a16:creationId xmlns:a16="http://schemas.microsoft.com/office/drawing/2014/main" id="{57449490-5332-0761-05F7-8A8CC032C3C5}"/>
              </a:ext>
            </a:extLst>
          </p:cNvPr>
          <p:cNvSpPr txBox="1"/>
          <p:nvPr/>
        </p:nvSpPr>
        <p:spPr>
          <a:xfrm>
            <a:off x="1010265" y="3806386"/>
            <a:ext cx="1018227" cy="369332"/>
          </a:xfrm>
          <a:prstGeom prst="rect">
            <a:avLst/>
          </a:prstGeom>
          <a:noFill/>
        </p:spPr>
        <p:txBody>
          <a:bodyPr wrap="none" rtlCol="0">
            <a:spAutoFit/>
          </a:bodyPr>
          <a:lstStyle/>
          <a:p>
            <a:r>
              <a:rPr lang="en-US">
                <a:solidFill>
                  <a:srgbClr val="C00000"/>
                </a:solidFill>
              </a:rPr>
              <a:t>525 mm</a:t>
            </a:r>
          </a:p>
        </p:txBody>
      </p:sp>
      <p:cxnSp>
        <p:nvCxnSpPr>
          <p:cNvPr id="12" name="Connettore 2 11">
            <a:extLst>
              <a:ext uri="{FF2B5EF4-FFF2-40B4-BE49-F238E27FC236}">
                <a16:creationId xmlns:a16="http://schemas.microsoft.com/office/drawing/2014/main" id="{32E957F7-BFD0-91D4-8253-B26F866067D4}"/>
              </a:ext>
            </a:extLst>
          </p:cNvPr>
          <p:cNvCxnSpPr>
            <a:cxnSpLocks/>
          </p:cNvCxnSpPr>
          <p:nvPr/>
        </p:nvCxnSpPr>
        <p:spPr>
          <a:xfrm>
            <a:off x="508471" y="858189"/>
            <a:ext cx="0" cy="3586817"/>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E80EF957-8669-61AC-C920-785BCF58B1E2}"/>
              </a:ext>
            </a:extLst>
          </p:cNvPr>
          <p:cNvSpPr txBox="1"/>
          <p:nvPr/>
        </p:nvSpPr>
        <p:spPr>
          <a:xfrm>
            <a:off x="508471" y="1128860"/>
            <a:ext cx="1074333" cy="369332"/>
          </a:xfrm>
          <a:prstGeom prst="rect">
            <a:avLst/>
          </a:prstGeom>
          <a:noFill/>
        </p:spPr>
        <p:txBody>
          <a:bodyPr wrap="none" rtlCol="0">
            <a:spAutoFit/>
          </a:bodyPr>
          <a:lstStyle/>
          <a:p>
            <a:r>
              <a:rPr lang="en-US">
                <a:solidFill>
                  <a:srgbClr val="0070C0"/>
                </a:solidFill>
              </a:rPr>
              <a:t>1000 mm</a:t>
            </a:r>
          </a:p>
        </p:txBody>
      </p:sp>
      <p:cxnSp>
        <p:nvCxnSpPr>
          <p:cNvPr id="14" name="Connettore 2 13">
            <a:extLst>
              <a:ext uri="{FF2B5EF4-FFF2-40B4-BE49-F238E27FC236}">
                <a16:creationId xmlns:a16="http://schemas.microsoft.com/office/drawing/2014/main" id="{DA96BCD1-44BC-38D3-54B7-5E4D94F45F48}"/>
              </a:ext>
            </a:extLst>
          </p:cNvPr>
          <p:cNvCxnSpPr>
            <a:cxnSpLocks/>
          </p:cNvCxnSpPr>
          <p:nvPr/>
        </p:nvCxnSpPr>
        <p:spPr>
          <a:xfrm>
            <a:off x="1354201" y="4629672"/>
            <a:ext cx="1999907"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uppo 14">
            <a:extLst>
              <a:ext uri="{FF2B5EF4-FFF2-40B4-BE49-F238E27FC236}">
                <a16:creationId xmlns:a16="http://schemas.microsoft.com/office/drawing/2014/main" id="{432B81D8-CB54-34E3-43B8-33E582D3443D}"/>
              </a:ext>
            </a:extLst>
          </p:cNvPr>
          <p:cNvGrpSpPr/>
          <p:nvPr/>
        </p:nvGrpSpPr>
        <p:grpSpPr>
          <a:xfrm>
            <a:off x="1488662" y="744103"/>
            <a:ext cx="3805766" cy="3809083"/>
            <a:chOff x="1287231" y="715097"/>
            <a:chExt cx="3805766" cy="3809083"/>
          </a:xfrm>
        </p:grpSpPr>
        <p:grpSp>
          <p:nvGrpSpPr>
            <p:cNvPr id="16" name="Gruppo 15">
              <a:extLst>
                <a:ext uri="{FF2B5EF4-FFF2-40B4-BE49-F238E27FC236}">
                  <a16:creationId xmlns:a16="http://schemas.microsoft.com/office/drawing/2014/main" id="{9D8B6332-7302-96A0-7471-F048CB3A4C18}"/>
                </a:ext>
              </a:extLst>
            </p:cNvPr>
            <p:cNvGrpSpPr/>
            <p:nvPr/>
          </p:nvGrpSpPr>
          <p:grpSpPr>
            <a:xfrm>
              <a:off x="1287231" y="715097"/>
              <a:ext cx="3805766" cy="3809083"/>
              <a:chOff x="1909506" y="1150988"/>
              <a:chExt cx="3805766" cy="3809083"/>
            </a:xfrm>
          </p:grpSpPr>
          <p:sp>
            <p:nvSpPr>
              <p:cNvPr id="18" name="Corda 17">
                <a:extLst>
                  <a:ext uri="{FF2B5EF4-FFF2-40B4-BE49-F238E27FC236}">
                    <a16:creationId xmlns:a16="http://schemas.microsoft.com/office/drawing/2014/main" id="{524465BE-9CFE-41A1-E40D-F7818FD39B06}"/>
                  </a:ext>
                </a:extLst>
              </p:cNvPr>
              <p:cNvSpPr/>
              <p:nvPr/>
            </p:nvSpPr>
            <p:spPr>
              <a:xfrm>
                <a:off x="1909506" y="1150988"/>
                <a:ext cx="3805766" cy="3809083"/>
              </a:xfrm>
              <a:prstGeom prst="chord">
                <a:avLst>
                  <a:gd name="adj1" fmla="val 5320018"/>
                  <a:gd name="adj2" fmla="val 16249683"/>
                </a:avLst>
              </a:prstGeom>
              <a:solidFill>
                <a:srgbClr val="4371C5">
                  <a:alpha val="48648"/>
                </a:srgb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6">
                <a:extLst>
                  <a:ext uri="{FF2B5EF4-FFF2-40B4-BE49-F238E27FC236}">
                    <a16:creationId xmlns:a16="http://schemas.microsoft.com/office/drawing/2014/main" id="{805F6E89-1126-1215-3ED1-2BA37F17B1C1}"/>
                  </a:ext>
                </a:extLst>
              </p:cNvPr>
              <p:cNvSpPr/>
              <p:nvPr/>
            </p:nvSpPr>
            <p:spPr>
              <a:xfrm>
                <a:off x="3586111" y="2877105"/>
                <a:ext cx="386411" cy="3933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Rettangolo 16">
              <a:extLst>
                <a:ext uri="{FF2B5EF4-FFF2-40B4-BE49-F238E27FC236}">
                  <a16:creationId xmlns:a16="http://schemas.microsoft.com/office/drawing/2014/main" id="{AB1D61DA-954C-7D5E-2707-7F635DD7551E}"/>
                </a:ext>
              </a:extLst>
            </p:cNvPr>
            <p:cNvSpPr/>
            <p:nvPr/>
          </p:nvSpPr>
          <p:spPr>
            <a:xfrm>
              <a:off x="3152677" y="2443284"/>
              <a:ext cx="151719" cy="41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uppo 19">
            <a:extLst>
              <a:ext uri="{FF2B5EF4-FFF2-40B4-BE49-F238E27FC236}">
                <a16:creationId xmlns:a16="http://schemas.microsoft.com/office/drawing/2014/main" id="{39105952-3E11-1CF2-EF46-B72A9109E055}"/>
              </a:ext>
            </a:extLst>
          </p:cNvPr>
          <p:cNvGrpSpPr/>
          <p:nvPr/>
        </p:nvGrpSpPr>
        <p:grpSpPr>
          <a:xfrm>
            <a:off x="3989602" y="744103"/>
            <a:ext cx="3805766" cy="3809083"/>
            <a:chOff x="3772209" y="731904"/>
            <a:chExt cx="3805766" cy="3809083"/>
          </a:xfrm>
        </p:grpSpPr>
        <p:grpSp>
          <p:nvGrpSpPr>
            <p:cNvPr id="21" name="Gruppo 20">
              <a:extLst>
                <a:ext uri="{FF2B5EF4-FFF2-40B4-BE49-F238E27FC236}">
                  <a16:creationId xmlns:a16="http://schemas.microsoft.com/office/drawing/2014/main" id="{C486ACE5-7C6B-24AB-3D31-A3E74E5A54C5}"/>
                </a:ext>
              </a:extLst>
            </p:cNvPr>
            <p:cNvGrpSpPr/>
            <p:nvPr/>
          </p:nvGrpSpPr>
          <p:grpSpPr>
            <a:xfrm>
              <a:off x="3772209" y="731904"/>
              <a:ext cx="3805766" cy="3809083"/>
              <a:chOff x="3784346" y="763565"/>
              <a:chExt cx="3805766" cy="3809083"/>
            </a:xfrm>
          </p:grpSpPr>
          <p:sp>
            <p:nvSpPr>
              <p:cNvPr id="23" name="Corda 22">
                <a:extLst>
                  <a:ext uri="{FF2B5EF4-FFF2-40B4-BE49-F238E27FC236}">
                    <a16:creationId xmlns:a16="http://schemas.microsoft.com/office/drawing/2014/main" id="{A4960DF4-4DA9-7FCD-0BAF-DABC8EDC7461}"/>
                  </a:ext>
                </a:extLst>
              </p:cNvPr>
              <p:cNvSpPr/>
              <p:nvPr/>
            </p:nvSpPr>
            <p:spPr>
              <a:xfrm rot="10800000">
                <a:off x="3784346" y="763565"/>
                <a:ext cx="3805766" cy="3809083"/>
              </a:xfrm>
              <a:prstGeom prst="chord">
                <a:avLst>
                  <a:gd name="adj1" fmla="val 5285647"/>
                  <a:gd name="adj2" fmla="val 16282274"/>
                </a:avLst>
              </a:prstGeom>
              <a:solidFill>
                <a:schemeClr val="accent5">
                  <a:lumMod val="60000"/>
                  <a:lumOff val="40000"/>
                  <a:alpha val="51817"/>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6">
                <a:extLst>
                  <a:ext uri="{FF2B5EF4-FFF2-40B4-BE49-F238E27FC236}">
                    <a16:creationId xmlns:a16="http://schemas.microsoft.com/office/drawing/2014/main" id="{EC983C05-E2C1-02AB-7D93-CA43E39B47AC}"/>
                  </a:ext>
                </a:extLst>
              </p:cNvPr>
              <p:cNvSpPr/>
              <p:nvPr/>
            </p:nvSpPr>
            <p:spPr>
              <a:xfrm>
                <a:off x="5481887" y="2493446"/>
                <a:ext cx="365474" cy="3933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2" name="Rettangolo 21">
              <a:extLst>
                <a:ext uri="{FF2B5EF4-FFF2-40B4-BE49-F238E27FC236}">
                  <a16:creationId xmlns:a16="http://schemas.microsoft.com/office/drawing/2014/main" id="{AB9D1C60-3D76-87D5-3262-234A986DF156}"/>
                </a:ext>
              </a:extLst>
            </p:cNvPr>
            <p:cNvSpPr/>
            <p:nvPr/>
          </p:nvSpPr>
          <p:spPr>
            <a:xfrm>
              <a:off x="5574762" y="2458021"/>
              <a:ext cx="106984" cy="393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 name="Connettore 2 24">
            <a:extLst>
              <a:ext uri="{FF2B5EF4-FFF2-40B4-BE49-F238E27FC236}">
                <a16:creationId xmlns:a16="http://schemas.microsoft.com/office/drawing/2014/main" id="{8362D74A-96FB-3D8C-A5FF-EE7301864BBF}"/>
              </a:ext>
            </a:extLst>
          </p:cNvPr>
          <p:cNvCxnSpPr>
            <a:cxnSpLocks/>
          </p:cNvCxnSpPr>
          <p:nvPr/>
        </p:nvCxnSpPr>
        <p:spPr>
          <a:xfrm>
            <a:off x="5795461" y="4636759"/>
            <a:ext cx="1999907"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CAD917E4-45E1-BADD-7515-FB5BAB392688}"/>
              </a:ext>
            </a:extLst>
          </p:cNvPr>
          <p:cNvSpPr txBox="1"/>
          <p:nvPr/>
        </p:nvSpPr>
        <p:spPr>
          <a:xfrm>
            <a:off x="6891293" y="4260340"/>
            <a:ext cx="1018227" cy="369332"/>
          </a:xfrm>
          <a:prstGeom prst="rect">
            <a:avLst/>
          </a:prstGeom>
          <a:noFill/>
        </p:spPr>
        <p:txBody>
          <a:bodyPr wrap="none" rtlCol="0">
            <a:spAutoFit/>
          </a:bodyPr>
          <a:lstStyle/>
          <a:p>
            <a:r>
              <a:rPr lang="en-US">
                <a:solidFill>
                  <a:srgbClr val="C00000"/>
                </a:solidFill>
              </a:rPr>
              <a:t>525 mm</a:t>
            </a:r>
          </a:p>
        </p:txBody>
      </p:sp>
      <p:cxnSp>
        <p:nvCxnSpPr>
          <p:cNvPr id="27" name="Connettore 2 26">
            <a:extLst>
              <a:ext uri="{FF2B5EF4-FFF2-40B4-BE49-F238E27FC236}">
                <a16:creationId xmlns:a16="http://schemas.microsoft.com/office/drawing/2014/main" id="{B8506E89-440D-48E6-3111-5F5479E78CB8}"/>
              </a:ext>
            </a:extLst>
          </p:cNvPr>
          <p:cNvCxnSpPr/>
          <p:nvPr/>
        </p:nvCxnSpPr>
        <p:spPr>
          <a:xfrm>
            <a:off x="8168122" y="944790"/>
            <a:ext cx="0" cy="3500216"/>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8" name="CasellaDiTesto 27">
            <a:extLst>
              <a:ext uri="{FF2B5EF4-FFF2-40B4-BE49-F238E27FC236}">
                <a16:creationId xmlns:a16="http://schemas.microsoft.com/office/drawing/2014/main" id="{77464CB8-72DE-5319-695C-32911EAFD398}"/>
              </a:ext>
            </a:extLst>
          </p:cNvPr>
          <p:cNvSpPr txBox="1"/>
          <p:nvPr/>
        </p:nvSpPr>
        <p:spPr>
          <a:xfrm>
            <a:off x="8224811" y="858189"/>
            <a:ext cx="1074333" cy="369332"/>
          </a:xfrm>
          <a:prstGeom prst="rect">
            <a:avLst/>
          </a:prstGeom>
          <a:noFill/>
        </p:spPr>
        <p:txBody>
          <a:bodyPr wrap="none" rtlCol="0">
            <a:spAutoFit/>
          </a:bodyPr>
          <a:lstStyle/>
          <a:p>
            <a:r>
              <a:rPr lang="en-US">
                <a:solidFill>
                  <a:srgbClr val="0070C0"/>
                </a:solidFill>
              </a:rPr>
              <a:t>1000 mm</a:t>
            </a:r>
          </a:p>
        </p:txBody>
      </p:sp>
      <p:sp>
        <p:nvSpPr>
          <p:cNvPr id="30" name="CasellaDiTesto 29">
            <a:extLst>
              <a:ext uri="{FF2B5EF4-FFF2-40B4-BE49-F238E27FC236}">
                <a16:creationId xmlns:a16="http://schemas.microsoft.com/office/drawing/2014/main" id="{240AD498-F22D-694B-A4D2-9248FD4E6E36}"/>
              </a:ext>
            </a:extLst>
          </p:cNvPr>
          <p:cNvSpPr txBox="1"/>
          <p:nvPr/>
        </p:nvSpPr>
        <p:spPr>
          <a:xfrm>
            <a:off x="1980956" y="4813333"/>
            <a:ext cx="5814412" cy="646331"/>
          </a:xfrm>
          <a:prstGeom prst="rect">
            <a:avLst/>
          </a:prstGeom>
          <a:noFill/>
        </p:spPr>
        <p:txBody>
          <a:bodyPr wrap="none" rtlCol="0">
            <a:spAutoFit/>
          </a:bodyPr>
          <a:lstStyle/>
          <a:p>
            <a:r>
              <a:rPr lang="en-US" dirty="0"/>
              <a:t>The two half disks will have 2 cm of active area overlap</a:t>
            </a:r>
          </a:p>
          <a:p>
            <a:endParaRPr lang="en-US" dirty="0"/>
          </a:p>
        </p:txBody>
      </p:sp>
      <p:sp>
        <p:nvSpPr>
          <p:cNvPr id="34" name="CasellaDiTesto 33">
            <a:extLst>
              <a:ext uri="{FF2B5EF4-FFF2-40B4-BE49-F238E27FC236}">
                <a16:creationId xmlns:a16="http://schemas.microsoft.com/office/drawing/2014/main" id="{2B473ED9-80E1-3558-1E82-2EED722CDB91}"/>
              </a:ext>
            </a:extLst>
          </p:cNvPr>
          <p:cNvSpPr txBox="1"/>
          <p:nvPr/>
        </p:nvSpPr>
        <p:spPr>
          <a:xfrm>
            <a:off x="5173884" y="3287210"/>
            <a:ext cx="184731" cy="369332"/>
          </a:xfrm>
          <a:prstGeom prst="rect">
            <a:avLst/>
          </a:prstGeom>
          <a:noFill/>
        </p:spPr>
        <p:txBody>
          <a:bodyPr wrap="none" rtlCol="0">
            <a:spAutoFit/>
          </a:bodyPr>
          <a:lstStyle/>
          <a:p>
            <a:endParaRPr lang="en-US" dirty="0"/>
          </a:p>
        </p:txBody>
      </p:sp>
      <p:sp>
        <p:nvSpPr>
          <p:cNvPr id="4" name="Title 1">
            <a:extLst>
              <a:ext uri="{FF2B5EF4-FFF2-40B4-BE49-F238E27FC236}">
                <a16:creationId xmlns:a16="http://schemas.microsoft.com/office/drawing/2014/main" id="{87AFB09A-A00E-818C-464E-BC991A11C09A}"/>
              </a:ext>
            </a:extLst>
          </p:cNvPr>
          <p:cNvSpPr txBox="1">
            <a:spLocks/>
          </p:cNvSpPr>
          <p:nvPr/>
        </p:nvSpPr>
        <p:spPr>
          <a:xfrm>
            <a:off x="317920" y="104070"/>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Detector sectors overlap</a:t>
            </a:r>
          </a:p>
        </p:txBody>
      </p:sp>
    </p:spTree>
    <p:extLst>
      <p:ext uri="{BB962C8B-B14F-4D97-AF65-F5344CB8AC3E}">
        <p14:creationId xmlns:p14="http://schemas.microsoft.com/office/powerpoint/2010/main" val="36306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0.00957 L -0.14427 0.00494 " pathEditMode="relative" rAng="0" ptsTypes="AA">
                                      <p:cBhvr>
                                        <p:cTn id="6" dur="2000" fill="hold"/>
                                        <p:tgtEl>
                                          <p:spTgt spid="20"/>
                                        </p:tgtEl>
                                        <p:attrNameLst>
                                          <p:attrName>ppt_x</p:attrName>
                                          <p:attrName>ppt_y</p:attrName>
                                        </p:attrNameLst>
                                      </p:cBhvr>
                                      <p:rCtr x="-7222" y="-247"/>
                                    </p:animMotion>
                                  </p:childTnLst>
                                </p:cTn>
                              </p:par>
                              <p:par>
                                <p:cTn id="7" presetID="0" presetClass="path" presetSubtype="0" accel="50000" decel="50000" fill="hold" nodeType="withEffect">
                                  <p:stCondLst>
                                    <p:cond delay="0"/>
                                  </p:stCondLst>
                                  <p:childTnLst>
                                    <p:animMotion origin="layout" path="M 4.72222E-6 4.32099E-6 L 0.12916 0.00679 " pathEditMode="relative" rAng="0" ptsTypes="AA">
                                      <p:cBhvr>
                                        <p:cTn id="8" dur="2000" fill="hold"/>
                                        <p:tgtEl>
                                          <p:spTgt spid="15"/>
                                        </p:tgtEl>
                                        <p:attrNameLst>
                                          <p:attrName>ppt_x</p:attrName>
                                          <p:attrName>ppt_y</p:attrName>
                                        </p:attrNameLst>
                                      </p:cBhvr>
                                      <p:rCtr x="6458" y="340"/>
                                    </p:animMotion>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Titolo 1">
            <a:extLst>
              <a:ext uri="{FF2B5EF4-FFF2-40B4-BE49-F238E27FC236}">
                <a16:creationId xmlns:a16="http://schemas.microsoft.com/office/drawing/2014/main" id="{05414317-826C-492E-542B-808502C16DFB}"/>
              </a:ext>
            </a:extLst>
          </p:cNvPr>
          <p:cNvSpPr txBox="1">
            <a:spLocks/>
          </p:cNvSpPr>
          <p:nvPr/>
        </p:nvSpPr>
        <p:spPr>
          <a:xfrm>
            <a:off x="78680" y="-76027"/>
            <a:ext cx="7045889" cy="696207"/>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b="1" err="1">
                <a:solidFill>
                  <a:srgbClr val="0070C0"/>
                </a:solidFill>
              </a:rPr>
              <a:t>ePIC</a:t>
            </a:r>
            <a:r>
              <a:rPr lang="en-US" sz="3733" b="1">
                <a:solidFill>
                  <a:srgbClr val="0070C0"/>
                </a:solidFill>
              </a:rPr>
              <a:t> Endcaps – open options</a:t>
            </a:r>
          </a:p>
        </p:txBody>
      </p:sp>
      <p:cxnSp>
        <p:nvCxnSpPr>
          <p:cNvPr id="6" name="Straight Connector 31">
            <a:extLst>
              <a:ext uri="{FF2B5EF4-FFF2-40B4-BE49-F238E27FC236}">
                <a16:creationId xmlns:a16="http://schemas.microsoft.com/office/drawing/2014/main" id="{9B3DA43C-781C-CB7E-1934-B7A07E7E1680}"/>
              </a:ext>
            </a:extLst>
          </p:cNvPr>
          <p:cNvCxnSpPr/>
          <p:nvPr/>
        </p:nvCxnSpPr>
        <p:spPr>
          <a:xfrm>
            <a:off x="-832104" y="7235340"/>
            <a:ext cx="12192000" cy="0"/>
          </a:xfrm>
          <a:prstGeom prst="line">
            <a:avLst/>
          </a:prstGeom>
          <a:ln w="38100" cap="flat" cmpd="sng" algn="ctr">
            <a:solidFill>
              <a:srgbClr val="B6471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3" name="Tabella 12">
                <a:extLst>
                  <a:ext uri="{FF2B5EF4-FFF2-40B4-BE49-F238E27FC236}">
                    <a16:creationId xmlns:a16="http://schemas.microsoft.com/office/drawing/2014/main" id="{E243C7E6-459A-EFCD-42C3-E03704195BC8}"/>
                  </a:ext>
                </a:extLst>
              </p:cNvPr>
              <p:cNvGraphicFramePr>
                <a:graphicFrameLocks noGrp="1"/>
              </p:cNvGraphicFramePr>
              <p:nvPr/>
            </p:nvGraphicFramePr>
            <p:xfrm>
              <a:off x="88198" y="2946408"/>
              <a:ext cx="4698752" cy="1976452"/>
            </p:xfrm>
            <a:graphic>
              <a:graphicData uri="http://schemas.openxmlformats.org/drawingml/2006/table">
                <a:tbl>
                  <a:tblPr firstRow="1" bandRow="1">
                    <a:tableStyleId>{5C22544A-7EE6-4342-B048-85BDC9FD1C3A}</a:tableStyleId>
                  </a:tblPr>
                  <a:tblGrid>
                    <a:gridCol w="2328667">
                      <a:extLst>
                        <a:ext uri="{9D8B030D-6E8A-4147-A177-3AD203B41FA5}">
                          <a16:colId xmlns:a16="http://schemas.microsoft.com/office/drawing/2014/main" val="175600883"/>
                        </a:ext>
                      </a:extLst>
                    </a:gridCol>
                    <a:gridCol w="2370085">
                      <a:extLst>
                        <a:ext uri="{9D8B030D-6E8A-4147-A177-3AD203B41FA5}">
                          <a16:colId xmlns:a16="http://schemas.microsoft.com/office/drawing/2014/main" val="3630520888"/>
                        </a:ext>
                      </a:extLst>
                    </a:gridCol>
                  </a:tblGrid>
                  <a:tr h="332906">
                    <a:tc>
                      <a:txBody>
                        <a:bodyPr/>
                        <a:lstStyle/>
                        <a:p>
                          <a:r>
                            <a:rPr lang="en-US"/>
                            <a:t>PROs</a:t>
                          </a:r>
                        </a:p>
                      </a:txBody>
                      <a:tcPr/>
                    </a:tc>
                    <a:tc>
                      <a:txBody>
                        <a:bodyPr/>
                        <a:lstStyle/>
                        <a:p>
                          <a:r>
                            <a:rPr lang="en-US"/>
                            <a:t>CONs</a:t>
                          </a:r>
                        </a:p>
                      </a:txBody>
                      <a:tcPr/>
                    </a:tc>
                    <a:extLst>
                      <a:ext uri="{0D108BD9-81ED-4DB2-BD59-A6C34878D82A}">
                        <a16:rowId xmlns:a16="http://schemas.microsoft.com/office/drawing/2014/main" val="4182686377"/>
                      </a:ext>
                    </a:extLst>
                  </a:tr>
                  <a:tr h="665812">
                    <a:tc>
                      <a:txBody>
                        <a:bodyPr/>
                        <a:lstStyle/>
                        <a:p>
                          <a:r>
                            <a:rPr lang="en-US" sz="1400"/>
                            <a:t>One vertical/horizontal overlap only – less material</a:t>
                          </a:r>
                        </a:p>
                      </a:txBody>
                      <a:tcPr/>
                    </a:tc>
                    <a:tc>
                      <a:txBody>
                        <a:bodyPr/>
                        <a:lstStyle/>
                        <a:p>
                          <a:r>
                            <a:rPr lang="en-US" sz="1400"/>
                            <a:t>Larger detector surfaces are more difficult to handle.</a:t>
                          </a:r>
                        </a:p>
                      </a:txBody>
                      <a:tcPr/>
                    </a:tc>
                    <a:extLst>
                      <a:ext uri="{0D108BD9-81ED-4DB2-BD59-A6C34878D82A}">
                        <a16:rowId xmlns:a16="http://schemas.microsoft.com/office/drawing/2014/main" val="3847750083"/>
                      </a:ext>
                    </a:extLst>
                  </a:tr>
                  <a:tr h="860007">
                    <a:tc>
                      <a:txBody>
                        <a:bodyPr/>
                        <a:lstStyle/>
                        <a:p>
                          <a:r>
                            <a:rPr lang="en-US" sz="1400"/>
                            <a:t>The two endcaps may be rotated by 90</a:t>
                          </a:r>
                          <a14:m>
                            <m:oMath xmlns:m="http://schemas.openxmlformats.org/officeDocument/2006/math">
                              <m:r>
                                <a:rPr lang="en-US" sz="1400" smtClean="0">
                                  <a:latin typeface="Cambria Math" panose="02040503050406030204" pitchFamily="18" charset="0"/>
                                </a:rPr>
                                <m:t>°</m:t>
                              </m:r>
                            </m:oMath>
                          </a14:m>
                          <a:r>
                            <a:rPr lang="en-US" sz="1400"/>
                            <a:t> one respect to the other to recover overall</a:t>
                          </a:r>
                          <a:r>
                            <a:rPr lang="en-US" sz="1400" baseline="0"/>
                            <a:t> symmetry</a:t>
                          </a:r>
                          <a:endParaRPr lang="en-US" sz="1400"/>
                        </a:p>
                      </a:txBody>
                      <a:tcPr/>
                    </a:tc>
                    <a:tc>
                      <a:txBody>
                        <a:bodyPr/>
                        <a:lstStyle/>
                        <a:p>
                          <a:r>
                            <a:rPr lang="en-US" sz="1400" dirty="0"/>
                            <a:t>Longer strips: </a:t>
                          </a:r>
                          <a14:m>
                            <m:oMath xmlns:m="http://schemas.openxmlformats.org/officeDocument/2006/math">
                              <m:r>
                                <a:rPr lang="en-US" sz="1400" smtClean="0">
                                  <a:latin typeface="Cambria Math" panose="02040503050406030204" pitchFamily="18" charset="0"/>
                                </a:rPr>
                                <m:t>→</m:t>
                              </m:r>
                              <m:r>
                                <a:rPr lang="en-US" sz="1400" b="0" smtClean="0">
                                  <a:latin typeface="Cambria Math" panose="02040503050406030204" pitchFamily="18" charset="0"/>
                                </a:rPr>
                                <m:t> </m:t>
                              </m:r>
                            </m:oMath>
                          </a14:m>
                          <a:r>
                            <a:rPr lang="en-US" sz="1400" dirty="0"/>
                            <a:t>Readout should be segmented into two sectors to avoid too long strips</a:t>
                          </a:r>
                        </a:p>
                      </a:txBody>
                      <a:tcPr/>
                    </a:tc>
                    <a:extLst>
                      <a:ext uri="{0D108BD9-81ED-4DB2-BD59-A6C34878D82A}">
                        <a16:rowId xmlns:a16="http://schemas.microsoft.com/office/drawing/2014/main" val="3503811048"/>
                      </a:ext>
                    </a:extLst>
                  </a:tr>
                </a:tbl>
              </a:graphicData>
            </a:graphic>
          </p:graphicFrame>
        </mc:Choice>
        <mc:Fallback xmlns="">
          <p:graphicFrame>
            <p:nvGraphicFramePr>
              <p:cNvPr id="13" name="Tabella 12">
                <a:extLst>
                  <a:ext uri="{FF2B5EF4-FFF2-40B4-BE49-F238E27FC236}">
                    <a16:creationId xmlns:a16="http://schemas.microsoft.com/office/drawing/2014/main" id="{E243C7E6-459A-EFCD-42C3-E03704195BC8}"/>
                  </a:ext>
                </a:extLst>
              </p:cNvPr>
              <p:cNvGraphicFramePr>
                <a:graphicFrameLocks noGrp="1"/>
              </p:cNvGraphicFramePr>
              <p:nvPr>
                <p:extLst>
                  <p:ext uri="{D42A27DB-BD31-4B8C-83A1-F6EECF244321}">
                    <p14:modId xmlns:p14="http://schemas.microsoft.com/office/powerpoint/2010/main" val="2148816535"/>
                  </p:ext>
                </p:extLst>
              </p:nvPr>
            </p:nvGraphicFramePr>
            <p:xfrm>
              <a:off x="88198" y="2946408"/>
              <a:ext cx="4698752" cy="1976452"/>
            </p:xfrm>
            <a:graphic>
              <a:graphicData uri="http://schemas.openxmlformats.org/drawingml/2006/table">
                <a:tbl>
                  <a:tblPr firstRow="1" bandRow="1">
                    <a:tableStyleId>{5C22544A-7EE6-4342-B048-85BDC9FD1C3A}</a:tableStyleId>
                  </a:tblPr>
                  <a:tblGrid>
                    <a:gridCol w="2328667">
                      <a:extLst>
                        <a:ext uri="{9D8B030D-6E8A-4147-A177-3AD203B41FA5}">
                          <a16:colId xmlns:a16="http://schemas.microsoft.com/office/drawing/2014/main" val="175600883"/>
                        </a:ext>
                      </a:extLst>
                    </a:gridCol>
                    <a:gridCol w="2370085">
                      <a:extLst>
                        <a:ext uri="{9D8B030D-6E8A-4147-A177-3AD203B41FA5}">
                          <a16:colId xmlns:a16="http://schemas.microsoft.com/office/drawing/2014/main" val="3630520888"/>
                        </a:ext>
                      </a:extLst>
                    </a:gridCol>
                  </a:tblGrid>
                  <a:tr h="365760">
                    <a:tc>
                      <a:txBody>
                        <a:bodyPr/>
                        <a:lstStyle/>
                        <a:p>
                          <a:r>
                            <a:rPr lang="en-US"/>
                            <a:t>PROs</a:t>
                          </a:r>
                        </a:p>
                      </a:txBody>
                      <a:tcPr/>
                    </a:tc>
                    <a:tc>
                      <a:txBody>
                        <a:bodyPr/>
                        <a:lstStyle/>
                        <a:p>
                          <a:r>
                            <a:rPr lang="en-US"/>
                            <a:t>CONs</a:t>
                          </a:r>
                        </a:p>
                      </a:txBody>
                      <a:tcPr/>
                    </a:tc>
                    <a:extLst>
                      <a:ext uri="{0D108BD9-81ED-4DB2-BD59-A6C34878D82A}">
                        <a16:rowId xmlns:a16="http://schemas.microsoft.com/office/drawing/2014/main" val="4182686377"/>
                      </a:ext>
                    </a:extLst>
                  </a:tr>
                  <a:tr h="665812">
                    <a:tc>
                      <a:txBody>
                        <a:bodyPr/>
                        <a:lstStyle/>
                        <a:p>
                          <a:r>
                            <a:rPr lang="en-US" sz="1400"/>
                            <a:t>One vertical/horizontal overlap only – less material</a:t>
                          </a:r>
                        </a:p>
                      </a:txBody>
                      <a:tcPr/>
                    </a:tc>
                    <a:tc>
                      <a:txBody>
                        <a:bodyPr/>
                        <a:lstStyle/>
                        <a:p>
                          <a:r>
                            <a:rPr lang="en-US" sz="1400"/>
                            <a:t>Larger detector surfaces are more difficult to handle.</a:t>
                          </a:r>
                        </a:p>
                      </a:txBody>
                      <a:tcPr/>
                    </a:tc>
                    <a:extLst>
                      <a:ext uri="{0D108BD9-81ED-4DB2-BD59-A6C34878D82A}">
                        <a16:rowId xmlns:a16="http://schemas.microsoft.com/office/drawing/2014/main" val="3847750083"/>
                      </a:ext>
                    </a:extLst>
                  </a:tr>
                  <a:tr h="944880">
                    <a:tc>
                      <a:txBody>
                        <a:bodyPr/>
                        <a:lstStyle/>
                        <a:p>
                          <a:endParaRPr lang="it-IT"/>
                        </a:p>
                      </a:txBody>
                      <a:tcPr>
                        <a:blipFill>
                          <a:blip r:embed="rId3"/>
                          <a:stretch>
                            <a:fillRect t="-112000" r="-103261" b="-8000"/>
                          </a:stretch>
                        </a:blipFill>
                      </a:tcPr>
                    </a:tc>
                    <a:tc>
                      <a:txBody>
                        <a:bodyPr/>
                        <a:lstStyle/>
                        <a:p>
                          <a:endParaRPr lang="it-IT"/>
                        </a:p>
                      </a:txBody>
                      <a:tcPr>
                        <a:blipFill>
                          <a:blip r:embed="rId3"/>
                          <a:stretch>
                            <a:fillRect l="-98396" t="-112000" r="-1604" b="-8000"/>
                          </a:stretch>
                        </a:blipFill>
                      </a:tcPr>
                    </a:tc>
                    <a:extLst>
                      <a:ext uri="{0D108BD9-81ED-4DB2-BD59-A6C34878D82A}">
                        <a16:rowId xmlns:a16="http://schemas.microsoft.com/office/drawing/2014/main" val="3503811048"/>
                      </a:ext>
                    </a:extLst>
                  </a:tr>
                </a:tbl>
              </a:graphicData>
            </a:graphic>
          </p:graphicFrame>
        </mc:Fallback>
      </mc:AlternateContent>
      <p:graphicFrame>
        <p:nvGraphicFramePr>
          <p:cNvPr id="23" name="Tabella 22">
            <a:extLst>
              <a:ext uri="{FF2B5EF4-FFF2-40B4-BE49-F238E27FC236}">
                <a16:creationId xmlns:a16="http://schemas.microsoft.com/office/drawing/2014/main" id="{68C796DB-8DB3-7B7B-B3DA-0DA07DA52398}"/>
              </a:ext>
            </a:extLst>
          </p:cNvPr>
          <p:cNvGraphicFramePr>
            <a:graphicFrameLocks noGrp="1"/>
          </p:cNvGraphicFramePr>
          <p:nvPr/>
        </p:nvGraphicFramePr>
        <p:xfrm>
          <a:off x="4875148" y="2586332"/>
          <a:ext cx="4251265" cy="2571721"/>
        </p:xfrm>
        <a:graphic>
          <a:graphicData uri="http://schemas.openxmlformats.org/drawingml/2006/table">
            <a:tbl>
              <a:tblPr firstRow="1" bandRow="1">
                <a:tableStyleId>{5C22544A-7EE6-4342-B048-85BDC9FD1C3A}</a:tableStyleId>
              </a:tblPr>
              <a:tblGrid>
                <a:gridCol w="2208558">
                  <a:extLst>
                    <a:ext uri="{9D8B030D-6E8A-4147-A177-3AD203B41FA5}">
                      <a16:colId xmlns:a16="http://schemas.microsoft.com/office/drawing/2014/main" val="175600883"/>
                    </a:ext>
                  </a:extLst>
                </a:gridCol>
                <a:gridCol w="2042707">
                  <a:extLst>
                    <a:ext uri="{9D8B030D-6E8A-4147-A177-3AD203B41FA5}">
                      <a16:colId xmlns:a16="http://schemas.microsoft.com/office/drawing/2014/main" val="3630520888"/>
                    </a:ext>
                  </a:extLst>
                </a:gridCol>
              </a:tblGrid>
              <a:tr h="288276">
                <a:tc>
                  <a:txBody>
                    <a:bodyPr/>
                    <a:lstStyle/>
                    <a:p>
                      <a:r>
                        <a:rPr lang="en-US"/>
                        <a:t>PROs</a:t>
                      </a:r>
                    </a:p>
                  </a:txBody>
                  <a:tcPr/>
                </a:tc>
                <a:tc>
                  <a:txBody>
                    <a:bodyPr/>
                    <a:lstStyle/>
                    <a:p>
                      <a:r>
                        <a:rPr lang="en-US"/>
                        <a:t>CONs</a:t>
                      </a:r>
                    </a:p>
                  </a:txBody>
                  <a:tcPr/>
                </a:tc>
                <a:extLst>
                  <a:ext uri="{0D108BD9-81ED-4DB2-BD59-A6C34878D82A}">
                    <a16:rowId xmlns:a16="http://schemas.microsoft.com/office/drawing/2014/main" val="4182686377"/>
                  </a:ext>
                </a:extLst>
              </a:tr>
              <a:tr h="576551">
                <a:tc>
                  <a:txBody>
                    <a:bodyPr/>
                    <a:lstStyle/>
                    <a:p>
                      <a:r>
                        <a:rPr lang="en-US" sz="1400"/>
                        <a:t>Smaller dimensions are easier to handle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Two vertical and horizontal overlapping regions – more material</a:t>
                      </a:r>
                    </a:p>
                  </a:txBody>
                  <a:tcPr/>
                </a:tc>
                <a:extLst>
                  <a:ext uri="{0D108BD9-81ED-4DB2-BD59-A6C34878D82A}">
                    <a16:rowId xmlns:a16="http://schemas.microsoft.com/office/drawing/2014/main" val="3847750083"/>
                  </a:ext>
                </a:extLst>
              </a:tr>
              <a:tr h="532463">
                <a:tc>
                  <a:txBody>
                    <a:bodyPr/>
                    <a:lstStyle/>
                    <a:p>
                      <a:r>
                        <a:rPr lang="en-US" sz="1400"/>
                        <a:t>Each  endcap  is intrinsically symmetric </a:t>
                      </a:r>
                    </a:p>
                  </a:txBody>
                  <a:tcPr/>
                </a:tc>
                <a:tc>
                  <a:txBody>
                    <a:bodyPr/>
                    <a:lstStyle/>
                    <a:p>
                      <a:r>
                        <a:rPr lang="en-US" sz="1400"/>
                        <a:t>We need to study how to attach two quadrants in a semi-circle</a:t>
                      </a:r>
                    </a:p>
                  </a:txBody>
                  <a:tcPr/>
                </a:tc>
                <a:extLst>
                  <a:ext uri="{0D108BD9-81ED-4DB2-BD59-A6C34878D82A}">
                    <a16:rowId xmlns:a16="http://schemas.microsoft.com/office/drawing/2014/main" val="3503811048"/>
                  </a:ext>
                </a:extLst>
              </a:tr>
              <a:tr h="2882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Strips length are shorter</a:t>
                      </a:r>
                    </a:p>
                  </a:txBody>
                  <a:tcPr/>
                </a:tc>
                <a:tc>
                  <a:txBody>
                    <a:bodyPr/>
                    <a:lstStyle/>
                    <a:p>
                      <a:endParaRPr lang="en-US"/>
                    </a:p>
                  </a:txBody>
                  <a:tcPr/>
                </a:tc>
                <a:extLst>
                  <a:ext uri="{0D108BD9-81ED-4DB2-BD59-A6C34878D82A}">
                    <a16:rowId xmlns:a16="http://schemas.microsoft.com/office/drawing/2014/main" val="3974508383"/>
                  </a:ext>
                </a:extLst>
              </a:tr>
              <a:tr h="3771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GEM foils easier to stretch</a:t>
                      </a:r>
                    </a:p>
                  </a:txBody>
                  <a:tcPr/>
                </a:tc>
                <a:tc>
                  <a:txBody>
                    <a:bodyPr/>
                    <a:lstStyle/>
                    <a:p>
                      <a:endParaRPr lang="en-US"/>
                    </a:p>
                  </a:txBody>
                  <a:tcPr/>
                </a:tc>
                <a:extLst>
                  <a:ext uri="{0D108BD9-81ED-4DB2-BD59-A6C34878D82A}">
                    <a16:rowId xmlns:a16="http://schemas.microsoft.com/office/drawing/2014/main" val="1008466523"/>
                  </a:ext>
                </a:extLst>
              </a:tr>
            </a:tbl>
          </a:graphicData>
        </a:graphic>
      </p:graphicFrame>
      <p:grpSp>
        <p:nvGrpSpPr>
          <p:cNvPr id="29" name="Gruppo 28">
            <a:extLst>
              <a:ext uri="{FF2B5EF4-FFF2-40B4-BE49-F238E27FC236}">
                <a16:creationId xmlns:a16="http://schemas.microsoft.com/office/drawing/2014/main" id="{4FB7239F-EA94-8B48-8087-88EA05B152E2}"/>
              </a:ext>
            </a:extLst>
          </p:cNvPr>
          <p:cNvGrpSpPr/>
          <p:nvPr/>
        </p:nvGrpSpPr>
        <p:grpSpPr>
          <a:xfrm>
            <a:off x="5058441" y="535903"/>
            <a:ext cx="4140395" cy="3439506"/>
            <a:chOff x="5469153" y="1801094"/>
            <a:chExt cx="4140395" cy="3439506"/>
          </a:xfrm>
        </p:grpSpPr>
        <p:grpSp>
          <p:nvGrpSpPr>
            <p:cNvPr id="16" name="Gruppo 15">
              <a:extLst>
                <a:ext uri="{FF2B5EF4-FFF2-40B4-BE49-F238E27FC236}">
                  <a16:creationId xmlns:a16="http://schemas.microsoft.com/office/drawing/2014/main" id="{92A93594-14FE-2B6A-AA85-82183AB954AF}"/>
                </a:ext>
              </a:extLst>
            </p:cNvPr>
            <p:cNvGrpSpPr/>
            <p:nvPr/>
          </p:nvGrpSpPr>
          <p:grpSpPr>
            <a:xfrm rot="5400000">
              <a:off x="5619260" y="2259264"/>
              <a:ext cx="2962736" cy="2999935"/>
              <a:chOff x="4172431" y="1300446"/>
              <a:chExt cx="1798070" cy="1796055"/>
            </a:xfr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grpSpPr>
          <p:sp>
            <p:nvSpPr>
              <p:cNvPr id="17" name="Torta 16">
                <a:extLst>
                  <a:ext uri="{FF2B5EF4-FFF2-40B4-BE49-F238E27FC236}">
                    <a16:creationId xmlns:a16="http://schemas.microsoft.com/office/drawing/2014/main" id="{3D6EDB7A-8C37-6349-1A34-4FD27A1BCA38}"/>
                  </a:ext>
                </a:extLst>
              </p:cNvPr>
              <p:cNvSpPr/>
              <p:nvPr/>
            </p:nvSpPr>
            <p:spPr>
              <a:xfrm>
                <a:off x="4172431" y="1300446"/>
                <a:ext cx="1798070" cy="1796055"/>
              </a:xfrm>
              <a:prstGeom prst="pie">
                <a:avLst>
                  <a:gd name="adj1" fmla="val 10838818"/>
                  <a:gd name="adj2" fmla="val 16232010"/>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orta 17">
                <a:extLst>
                  <a:ext uri="{FF2B5EF4-FFF2-40B4-BE49-F238E27FC236}">
                    <a16:creationId xmlns:a16="http://schemas.microsoft.com/office/drawing/2014/main" id="{F266025C-82A7-0B44-48D8-297D5DAF3005}"/>
                  </a:ext>
                </a:extLst>
              </p:cNvPr>
              <p:cNvSpPr/>
              <p:nvPr/>
            </p:nvSpPr>
            <p:spPr>
              <a:xfrm>
                <a:off x="4982183" y="2111414"/>
                <a:ext cx="178566" cy="174118"/>
              </a:xfrm>
              <a:prstGeom prst="pie">
                <a:avLst>
                  <a:gd name="adj1" fmla="val 10755844"/>
                  <a:gd name="adj2" fmla="val 16335167"/>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8" name="Gruppo 27">
              <a:extLst>
                <a:ext uri="{FF2B5EF4-FFF2-40B4-BE49-F238E27FC236}">
                  <a16:creationId xmlns:a16="http://schemas.microsoft.com/office/drawing/2014/main" id="{ECB96FA5-F9B3-8170-82B0-5BAF3CCF7181}"/>
                </a:ext>
              </a:extLst>
            </p:cNvPr>
            <p:cNvGrpSpPr/>
            <p:nvPr/>
          </p:nvGrpSpPr>
          <p:grpSpPr>
            <a:xfrm>
              <a:off x="5469153" y="1801094"/>
              <a:ext cx="4140395" cy="2105253"/>
              <a:chOff x="5469153" y="1801094"/>
              <a:chExt cx="4140395" cy="2105253"/>
            </a:xfrm>
          </p:grpSpPr>
          <p:cxnSp>
            <p:nvCxnSpPr>
              <p:cNvPr id="19" name="Connettore 2 18">
                <a:extLst>
                  <a:ext uri="{FF2B5EF4-FFF2-40B4-BE49-F238E27FC236}">
                    <a16:creationId xmlns:a16="http://schemas.microsoft.com/office/drawing/2014/main" id="{EDB537CC-3C70-5064-1757-C89E6A800F73}"/>
                  </a:ext>
                </a:extLst>
              </p:cNvPr>
              <p:cNvCxnSpPr>
                <a:cxnSpLocks/>
              </p:cNvCxnSpPr>
              <p:nvPr/>
            </p:nvCxnSpPr>
            <p:spPr>
              <a:xfrm>
                <a:off x="7124569" y="2167435"/>
                <a:ext cx="1570589"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ttore 2 19">
                <a:extLst>
                  <a:ext uri="{FF2B5EF4-FFF2-40B4-BE49-F238E27FC236}">
                    <a16:creationId xmlns:a16="http://schemas.microsoft.com/office/drawing/2014/main" id="{FA9A7C4B-D94E-9594-4220-380ADC5C62EB}"/>
                  </a:ext>
                </a:extLst>
              </p:cNvPr>
              <p:cNvCxnSpPr>
                <a:cxnSpLocks/>
              </p:cNvCxnSpPr>
              <p:nvPr/>
            </p:nvCxnSpPr>
            <p:spPr>
              <a:xfrm flipV="1">
                <a:off x="9067221" y="2153665"/>
                <a:ext cx="0" cy="157282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29A7F619-A782-524A-5D0F-7A58D5FC8028}"/>
                  </a:ext>
                </a:extLst>
              </p:cNvPr>
              <p:cNvSpPr txBox="1"/>
              <p:nvPr/>
            </p:nvSpPr>
            <p:spPr>
              <a:xfrm>
                <a:off x="8681089" y="1855505"/>
                <a:ext cx="928459" cy="369332"/>
              </a:xfrm>
              <a:prstGeom prst="rect">
                <a:avLst/>
              </a:prstGeom>
              <a:noFill/>
            </p:spPr>
            <p:txBody>
              <a:bodyPr wrap="none" rtlCol="0">
                <a:spAutoFit/>
              </a:bodyPr>
              <a:lstStyle/>
              <a:p>
                <a:r>
                  <a:rPr lang="en-US"/>
                  <a:t>52.5 cm</a:t>
                </a:r>
              </a:p>
            </p:txBody>
          </p:sp>
          <p:sp>
            <p:nvSpPr>
              <p:cNvPr id="22" name="CasellaDiTesto 21">
                <a:extLst>
                  <a:ext uri="{FF2B5EF4-FFF2-40B4-BE49-F238E27FC236}">
                    <a16:creationId xmlns:a16="http://schemas.microsoft.com/office/drawing/2014/main" id="{A57969DA-BE5A-3E89-B006-D8C4323C78A2}"/>
                  </a:ext>
                </a:extLst>
              </p:cNvPr>
              <p:cNvSpPr txBox="1"/>
              <p:nvPr/>
            </p:nvSpPr>
            <p:spPr>
              <a:xfrm>
                <a:off x="7100628" y="1801094"/>
                <a:ext cx="928459" cy="369332"/>
              </a:xfrm>
              <a:prstGeom prst="rect">
                <a:avLst/>
              </a:prstGeom>
              <a:noFill/>
            </p:spPr>
            <p:txBody>
              <a:bodyPr wrap="none" rtlCol="0">
                <a:spAutoFit/>
              </a:bodyPr>
              <a:lstStyle/>
              <a:p>
                <a:r>
                  <a:rPr lang="en-US"/>
                  <a:t>52.5 cm</a:t>
                </a:r>
              </a:p>
            </p:txBody>
          </p:sp>
          <p:sp>
            <p:nvSpPr>
              <p:cNvPr id="24" name="CasellaDiTesto 23">
                <a:extLst>
                  <a:ext uri="{FF2B5EF4-FFF2-40B4-BE49-F238E27FC236}">
                    <a16:creationId xmlns:a16="http://schemas.microsoft.com/office/drawing/2014/main" id="{4619E27A-723D-9C7F-3B45-403161A028C9}"/>
                  </a:ext>
                </a:extLst>
              </p:cNvPr>
              <p:cNvSpPr txBox="1"/>
              <p:nvPr/>
            </p:nvSpPr>
            <p:spPr>
              <a:xfrm>
                <a:off x="5469153" y="3002906"/>
                <a:ext cx="1624087" cy="369332"/>
              </a:xfrm>
              <a:prstGeom prst="rect">
                <a:avLst/>
              </a:prstGeom>
              <a:noFill/>
            </p:spPr>
            <p:txBody>
              <a:bodyPr wrap="square">
                <a:spAutoFit/>
              </a:bodyPr>
              <a:lstStyle/>
              <a:p>
                <a:r>
                  <a:rPr lang="en-US" b="1"/>
                  <a:t>4 Quadrants </a:t>
                </a:r>
              </a:p>
            </p:txBody>
          </p:sp>
          <p:sp>
            <p:nvSpPr>
              <p:cNvPr id="25" name="Ovale 24">
                <a:extLst>
                  <a:ext uri="{FF2B5EF4-FFF2-40B4-BE49-F238E27FC236}">
                    <a16:creationId xmlns:a16="http://schemas.microsoft.com/office/drawing/2014/main" id="{50C0865F-3220-5D28-8C37-15E9B67A2B04}"/>
                  </a:ext>
                </a:extLst>
              </p:cNvPr>
              <p:cNvSpPr/>
              <p:nvPr/>
            </p:nvSpPr>
            <p:spPr>
              <a:xfrm>
                <a:off x="6955214" y="3612117"/>
                <a:ext cx="290829" cy="2942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uppo 26">
            <a:extLst>
              <a:ext uri="{FF2B5EF4-FFF2-40B4-BE49-F238E27FC236}">
                <a16:creationId xmlns:a16="http://schemas.microsoft.com/office/drawing/2014/main" id="{7C6934CC-FE4D-B9BD-61B4-20C6521C5F92}"/>
              </a:ext>
            </a:extLst>
          </p:cNvPr>
          <p:cNvGrpSpPr>
            <a:grpSpLocks noChangeAspect="1"/>
          </p:cNvGrpSpPr>
          <p:nvPr/>
        </p:nvGrpSpPr>
        <p:grpSpPr>
          <a:xfrm>
            <a:off x="440934" y="826570"/>
            <a:ext cx="4082943" cy="2025771"/>
            <a:chOff x="-183050" y="2153665"/>
            <a:chExt cx="4333441" cy="2150057"/>
          </a:xfrm>
        </p:grpSpPr>
        <p:cxnSp>
          <p:nvCxnSpPr>
            <p:cNvPr id="7" name="Connettore 2 6">
              <a:extLst>
                <a:ext uri="{FF2B5EF4-FFF2-40B4-BE49-F238E27FC236}">
                  <a16:creationId xmlns:a16="http://schemas.microsoft.com/office/drawing/2014/main" id="{C3021A99-C36D-A2A9-95BA-BFD77B32284A}"/>
                </a:ext>
              </a:extLst>
            </p:cNvPr>
            <p:cNvCxnSpPr/>
            <p:nvPr/>
          </p:nvCxnSpPr>
          <p:spPr>
            <a:xfrm>
              <a:off x="1341225" y="4281947"/>
              <a:ext cx="1188256"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Oval 6">
              <a:extLst>
                <a:ext uri="{FF2B5EF4-FFF2-40B4-BE49-F238E27FC236}">
                  <a16:creationId xmlns:a16="http://schemas.microsoft.com/office/drawing/2014/main" id="{E50B2AD8-C99F-41BC-BB9B-99C887C68E25}"/>
                </a:ext>
              </a:extLst>
            </p:cNvPr>
            <p:cNvSpPr/>
            <p:nvPr/>
          </p:nvSpPr>
          <p:spPr>
            <a:xfrm>
              <a:off x="1177912" y="2919388"/>
              <a:ext cx="326625" cy="332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B2F55F6A-28B2-6769-A2B8-7DBE2D83FDB9}"/>
                </a:ext>
              </a:extLst>
            </p:cNvPr>
            <p:cNvSpPr txBox="1"/>
            <p:nvPr/>
          </p:nvSpPr>
          <p:spPr>
            <a:xfrm>
              <a:off x="2179058" y="3762745"/>
              <a:ext cx="928459" cy="369332"/>
            </a:xfrm>
            <a:prstGeom prst="rect">
              <a:avLst/>
            </a:prstGeom>
            <a:noFill/>
          </p:spPr>
          <p:txBody>
            <a:bodyPr wrap="none" rtlCol="0">
              <a:spAutoFit/>
            </a:bodyPr>
            <a:lstStyle/>
            <a:p>
              <a:r>
                <a:rPr lang="en-US"/>
                <a:t>52.5 cm</a:t>
              </a:r>
            </a:p>
          </p:txBody>
        </p:sp>
        <p:cxnSp>
          <p:nvCxnSpPr>
            <p:cNvPr id="11" name="Connettore 2 10">
              <a:extLst>
                <a:ext uri="{FF2B5EF4-FFF2-40B4-BE49-F238E27FC236}">
                  <a16:creationId xmlns:a16="http://schemas.microsoft.com/office/drawing/2014/main" id="{9C5FA6CF-5C54-3A3C-4630-D1646C39101E}"/>
                </a:ext>
              </a:extLst>
            </p:cNvPr>
            <p:cNvCxnSpPr>
              <a:cxnSpLocks/>
            </p:cNvCxnSpPr>
            <p:nvPr/>
          </p:nvCxnSpPr>
          <p:spPr>
            <a:xfrm flipH="1">
              <a:off x="3294993" y="2330959"/>
              <a:ext cx="26329" cy="1972763"/>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63B4CAF0-2E75-A1DA-C323-CF3FD07879CA}"/>
                </a:ext>
              </a:extLst>
            </p:cNvPr>
            <p:cNvSpPr txBox="1"/>
            <p:nvPr/>
          </p:nvSpPr>
          <p:spPr>
            <a:xfrm>
              <a:off x="3279640" y="2994167"/>
              <a:ext cx="870751" cy="369332"/>
            </a:xfrm>
            <a:prstGeom prst="rect">
              <a:avLst/>
            </a:prstGeom>
            <a:noFill/>
          </p:spPr>
          <p:txBody>
            <a:bodyPr wrap="none" rtlCol="0">
              <a:spAutoFit/>
            </a:bodyPr>
            <a:lstStyle/>
            <a:p>
              <a:r>
                <a:rPr lang="en-US"/>
                <a:t>100 cm</a:t>
              </a:r>
            </a:p>
          </p:txBody>
        </p:sp>
        <p:sp>
          <p:nvSpPr>
            <p:cNvPr id="14" name="CasellaDiTesto 13">
              <a:extLst>
                <a:ext uri="{FF2B5EF4-FFF2-40B4-BE49-F238E27FC236}">
                  <a16:creationId xmlns:a16="http://schemas.microsoft.com/office/drawing/2014/main" id="{BC474477-695E-245C-9542-52A32530D94B}"/>
                </a:ext>
              </a:extLst>
            </p:cNvPr>
            <p:cNvSpPr txBox="1"/>
            <p:nvPr/>
          </p:nvSpPr>
          <p:spPr>
            <a:xfrm>
              <a:off x="-183050" y="3022107"/>
              <a:ext cx="1590303" cy="369332"/>
            </a:xfrm>
            <a:prstGeom prst="rect">
              <a:avLst/>
            </a:prstGeom>
            <a:noFill/>
          </p:spPr>
          <p:txBody>
            <a:bodyPr wrap="square">
              <a:spAutoFit/>
            </a:bodyPr>
            <a:lstStyle/>
            <a:p>
              <a:pPr marL="49213" lvl="3"/>
              <a:r>
                <a:rPr lang="en-US" b="1"/>
                <a:t>2 semi-circles</a:t>
              </a:r>
            </a:p>
          </p:txBody>
        </p:sp>
        <p:sp>
          <p:nvSpPr>
            <p:cNvPr id="15" name="Corda 14">
              <a:extLst>
                <a:ext uri="{FF2B5EF4-FFF2-40B4-BE49-F238E27FC236}">
                  <a16:creationId xmlns:a16="http://schemas.microsoft.com/office/drawing/2014/main" id="{8FCA99E2-8618-55D8-68CA-33EE85E9EA35}"/>
                </a:ext>
              </a:extLst>
            </p:cNvPr>
            <p:cNvSpPr/>
            <p:nvPr/>
          </p:nvSpPr>
          <p:spPr>
            <a:xfrm rot="10800000">
              <a:off x="424259" y="2153665"/>
              <a:ext cx="2029519" cy="1975145"/>
            </a:xfrm>
            <a:prstGeom prst="chord">
              <a:avLst>
                <a:gd name="adj1" fmla="val 5285647"/>
                <a:gd name="adj2" fmla="val 16304532"/>
              </a:avLst>
            </a:prstGeom>
            <a:solidFill>
              <a:srgbClr val="0070C0">
                <a:alpha val="51817"/>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e 25">
              <a:extLst>
                <a:ext uri="{FF2B5EF4-FFF2-40B4-BE49-F238E27FC236}">
                  <a16:creationId xmlns:a16="http://schemas.microsoft.com/office/drawing/2014/main" id="{9F7A263E-30FA-5D21-9F1D-0F0D56525C22}"/>
                </a:ext>
              </a:extLst>
            </p:cNvPr>
            <p:cNvSpPr/>
            <p:nvPr/>
          </p:nvSpPr>
          <p:spPr>
            <a:xfrm>
              <a:off x="1285309" y="2984633"/>
              <a:ext cx="290829" cy="2942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5277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pic>
        <p:nvPicPr>
          <p:cNvPr id="7" name="Immagine 6" descr="Immagine che contiene testo, Carattere, linea, schermata&#10;&#10;Descrizione generata automaticamente">
            <a:extLst>
              <a:ext uri="{FF2B5EF4-FFF2-40B4-BE49-F238E27FC236}">
                <a16:creationId xmlns:a16="http://schemas.microsoft.com/office/drawing/2014/main" id="{55D3C1E1-B382-2F37-E64B-6961267D54CF}"/>
              </a:ext>
            </a:extLst>
          </p:cNvPr>
          <p:cNvPicPr>
            <a:picLocks noChangeAspect="1"/>
          </p:cNvPicPr>
          <p:nvPr/>
        </p:nvPicPr>
        <p:blipFill>
          <a:blip r:embed="rId3"/>
          <a:stretch>
            <a:fillRect/>
          </a:stretch>
        </p:blipFill>
        <p:spPr>
          <a:xfrm>
            <a:off x="439479" y="835571"/>
            <a:ext cx="7772400" cy="1098654"/>
          </a:xfrm>
          <a:prstGeom prst="rect">
            <a:avLst/>
          </a:prstGeom>
        </p:spPr>
      </p:pic>
      <p:pic>
        <p:nvPicPr>
          <p:cNvPr id="10" name="Immagine 9" descr="Immagine che contiene testo, diagramma, Piano, schematico&#10;&#10;Descrizione generata automaticamente">
            <a:extLst>
              <a:ext uri="{FF2B5EF4-FFF2-40B4-BE49-F238E27FC236}">
                <a16:creationId xmlns:a16="http://schemas.microsoft.com/office/drawing/2014/main" id="{23FE649D-CA0C-5A27-8AAE-EB770D111603}"/>
              </a:ext>
            </a:extLst>
          </p:cNvPr>
          <p:cNvPicPr>
            <a:picLocks noChangeAspect="1"/>
          </p:cNvPicPr>
          <p:nvPr/>
        </p:nvPicPr>
        <p:blipFill>
          <a:blip r:embed="rId4"/>
          <a:stretch>
            <a:fillRect/>
          </a:stretch>
        </p:blipFill>
        <p:spPr>
          <a:xfrm>
            <a:off x="295838" y="2062077"/>
            <a:ext cx="3758705" cy="2408367"/>
          </a:xfrm>
          <a:prstGeom prst="rect">
            <a:avLst/>
          </a:prstGeom>
        </p:spPr>
      </p:pic>
      <p:pic>
        <p:nvPicPr>
          <p:cNvPr id="14" name="Immagine 13" descr="Immagine che contiene testo, circuito, schermata, Componente di circuito&#10;&#10;Descrizione generata automaticamente">
            <a:extLst>
              <a:ext uri="{FF2B5EF4-FFF2-40B4-BE49-F238E27FC236}">
                <a16:creationId xmlns:a16="http://schemas.microsoft.com/office/drawing/2014/main" id="{21BB927D-4361-E855-1F1D-93147A0F21A3}"/>
              </a:ext>
            </a:extLst>
          </p:cNvPr>
          <p:cNvPicPr>
            <a:picLocks noChangeAspect="1"/>
          </p:cNvPicPr>
          <p:nvPr/>
        </p:nvPicPr>
        <p:blipFill>
          <a:blip r:embed="rId5"/>
          <a:stretch>
            <a:fillRect/>
          </a:stretch>
        </p:blipFill>
        <p:spPr>
          <a:xfrm>
            <a:off x="6428317" y="2179481"/>
            <a:ext cx="1996788" cy="1884519"/>
          </a:xfrm>
          <a:prstGeom prst="rect">
            <a:avLst/>
          </a:prstGeom>
        </p:spPr>
      </p:pic>
      <p:sp>
        <p:nvSpPr>
          <p:cNvPr id="15" name="CasellaDiTesto 14">
            <a:extLst>
              <a:ext uri="{FF2B5EF4-FFF2-40B4-BE49-F238E27FC236}">
                <a16:creationId xmlns:a16="http://schemas.microsoft.com/office/drawing/2014/main" id="{E86763C4-809B-BB7D-6EAA-732F3C43722C}"/>
              </a:ext>
            </a:extLst>
          </p:cNvPr>
          <p:cNvSpPr txBox="1"/>
          <p:nvPr/>
        </p:nvSpPr>
        <p:spPr>
          <a:xfrm>
            <a:off x="4198184" y="2240405"/>
            <a:ext cx="223013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FEB is based on new </a:t>
            </a:r>
            <a:r>
              <a:rPr lang="en-US" sz="1400" b="1" dirty="0"/>
              <a:t>SALSA</a:t>
            </a:r>
            <a:r>
              <a:rPr lang="en-US" sz="1400" dirty="0"/>
              <a:t> chip designed and produced by the </a:t>
            </a:r>
            <a:r>
              <a:rPr lang="en-US" sz="1400" b="1" dirty="0" err="1"/>
              <a:t>Saclay</a:t>
            </a:r>
            <a:r>
              <a:rPr lang="en-US" sz="1400" b="1" dirty="0"/>
              <a:t>/San Paulo group </a:t>
            </a:r>
            <a:r>
              <a:rPr lang="en-US" sz="1400" dirty="0"/>
              <a:t>for all MPGD detectors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solidFill>
                  <a:srgbClr val="0070C0"/>
                </a:solidFill>
              </a:rPr>
              <a:t>Specific FEB form factor must be designed to fit each detector requirements </a:t>
            </a:r>
          </a:p>
        </p:txBody>
      </p:sp>
    </p:spTree>
    <p:extLst>
      <p:ext uri="{BB962C8B-B14F-4D97-AF65-F5344CB8AC3E}">
        <p14:creationId xmlns:p14="http://schemas.microsoft.com/office/powerpoint/2010/main" val="3584668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pic>
        <p:nvPicPr>
          <p:cNvPr id="3" name="Immagine 2" descr="Immagine che contiene testo, schermata, diagramma, linea&#10;&#10;Descrizione generata automaticamente">
            <a:extLst>
              <a:ext uri="{FF2B5EF4-FFF2-40B4-BE49-F238E27FC236}">
                <a16:creationId xmlns:a16="http://schemas.microsoft.com/office/drawing/2014/main" id="{5769CA0E-D96A-18A9-8DB6-62278DD5395D}"/>
              </a:ext>
            </a:extLst>
          </p:cNvPr>
          <p:cNvPicPr>
            <a:picLocks noChangeAspect="1"/>
          </p:cNvPicPr>
          <p:nvPr/>
        </p:nvPicPr>
        <p:blipFill>
          <a:blip r:embed="rId3"/>
          <a:stretch>
            <a:fillRect/>
          </a:stretch>
        </p:blipFill>
        <p:spPr>
          <a:xfrm>
            <a:off x="5814064" y="590314"/>
            <a:ext cx="3329935" cy="2801063"/>
          </a:xfrm>
          <a:prstGeom prst="rect">
            <a:avLst/>
          </a:prstGeom>
        </p:spPr>
      </p:pic>
      <mc:AlternateContent xmlns:mc="http://schemas.openxmlformats.org/markup-compatibility/2006">
        <mc:Choice xmlns:a14="http://schemas.microsoft.com/office/drawing/2010/main" Requires="a14">
          <p:sp>
            <p:nvSpPr>
              <p:cNvPr id="4" name="Text Placeholder 2">
                <a:extLst>
                  <a:ext uri="{FF2B5EF4-FFF2-40B4-BE49-F238E27FC236}">
                    <a16:creationId xmlns:a16="http://schemas.microsoft.com/office/drawing/2014/main" id="{AC24AFDF-D394-5A6F-A655-7F6BC1A3F63C}"/>
                  </a:ext>
                </a:extLst>
              </p:cNvPr>
              <p:cNvSpPr txBox="1">
                <a:spLocks/>
              </p:cNvSpPr>
              <p:nvPr/>
            </p:nvSpPr>
            <p:spPr>
              <a:xfrm>
                <a:off x="-1" y="786179"/>
                <a:ext cx="7285106" cy="376700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rgbClr val="C00000"/>
                    </a:solidFill>
                  </a:rPr>
                  <a:t>Rate Capability</a:t>
                </a:r>
                <a:endParaRPr lang="en-US" sz="1800" dirty="0">
                  <a:solidFill>
                    <a:srgbClr val="C00000"/>
                  </a:solidFill>
                </a:endParaRPr>
              </a:p>
              <a:p>
                <a:pPr lvl="1"/>
                <a:r>
                  <a:rPr lang="en-US" sz="1800" dirty="0"/>
                  <a:t>Not critical ~ 1 kHz/cm</a:t>
                </a:r>
                <a:r>
                  <a:rPr lang="en-US" sz="1800" baseline="30000" dirty="0"/>
                  <a:t>2 </a:t>
                </a:r>
                <a:r>
                  <a:rPr lang="en-US" sz="1800" dirty="0"/>
                  <a:t>or less</a:t>
                </a:r>
              </a:p>
              <a:p>
                <a:r>
                  <a:rPr lang="en-US" sz="1800" b="1" dirty="0">
                    <a:solidFill>
                      <a:srgbClr val="C00000"/>
                    </a:solidFill>
                  </a:rPr>
                  <a:t>Radiation Hardness</a:t>
                </a:r>
              </a:p>
              <a:p>
                <a:pPr lvl="1"/>
                <a:r>
                  <a:rPr lang="en-US" sz="1800" dirty="0"/>
                  <a:t>Not critical for the detectors</a:t>
                </a:r>
              </a:p>
              <a:p>
                <a:pPr lvl="1"/>
                <a:r>
                  <a:rPr lang="en-US" sz="1800" dirty="0"/>
                  <a:t>Important for FEBs and RDO electronics boards</a:t>
                </a:r>
              </a:p>
              <a:p>
                <a:r>
                  <a:rPr lang="en-US" sz="1800" b="1" dirty="0">
                    <a:solidFill>
                      <a:srgbClr val="C00000"/>
                    </a:solidFill>
                  </a:rPr>
                  <a:t>Temperature Stability</a:t>
                </a:r>
              </a:p>
              <a:p>
                <a:pPr lvl="1"/>
                <a:r>
                  <a:rPr lang="en-US" sz="1800" dirty="0"/>
                  <a:t>Not critical for the detector performances</a:t>
                </a:r>
              </a:p>
              <a:p>
                <a:pPr lvl="1"/>
                <a:r>
                  <a:rPr lang="en-US" sz="1800" dirty="0"/>
                  <a:t>Detector calibration should consider gas pressure variations</a:t>
                </a:r>
              </a:p>
              <a:p>
                <a:r>
                  <a:rPr lang="en-US" sz="1800" b="1" dirty="0">
                    <a:solidFill>
                      <a:srgbClr val="C00000"/>
                    </a:solidFill>
                  </a:rPr>
                  <a:t>Electronics power consumption and cooling </a:t>
                </a:r>
              </a:p>
              <a:p>
                <a:pPr lvl="1"/>
                <a:r>
                  <a:rPr lang="en-US" sz="1800" dirty="0"/>
                  <a:t>SALSA ASIC consumption </a:t>
                </a:r>
                <a:r>
                  <a:rPr lang="it-IT" sz="1800" dirty="0">
                    <a:latin typeface="Helvetica" pitchFamily="2" charset="0"/>
                  </a:rPr>
                  <a:t>~ </a:t>
                </a:r>
                <a:r>
                  <a:rPr lang="it-IT" sz="1800" dirty="0"/>
                  <a:t>15 </a:t>
                </a:r>
                <a:r>
                  <a:rPr lang="it-IT" sz="1800" dirty="0" err="1"/>
                  <a:t>mW</a:t>
                </a:r>
                <a:r>
                  <a:rPr lang="it-IT" sz="1800" dirty="0"/>
                  <a:t>/</a:t>
                </a:r>
                <a:r>
                  <a:rPr lang="it-IT" sz="1800" dirty="0" err="1"/>
                  <a:t>channel</a:t>
                </a:r>
                <a:r>
                  <a:rPr lang="it-IT" sz="1800" dirty="0"/>
                  <a:t> </a:t>
                </a:r>
                <a:r>
                  <a:rPr lang="it-IT" sz="1800" dirty="0" err="1"/>
                  <a:t>at</a:t>
                </a:r>
                <a:r>
                  <a:rPr lang="it-IT" sz="1800" dirty="0"/>
                  <a:t> 1.2V </a:t>
                </a:r>
                <a14:m>
                  <m:oMath xmlns:m="http://schemas.openxmlformats.org/officeDocument/2006/math">
                    <m:r>
                      <a:rPr lang="it-IT" sz="1800" i="1" smtClean="0">
                        <a:latin typeface="Cambria Math" panose="02040503050406030204" pitchFamily="18" charset="0"/>
                        <a:ea typeface="Cambria Math" panose="02040503050406030204" pitchFamily="18" charset="0"/>
                      </a:rPr>
                      <m:t>→</m:t>
                    </m:r>
                  </m:oMath>
                </a14:m>
                <a:r>
                  <a:rPr lang="it-IT" sz="1800" dirty="0"/>
                  <a:t> 60 </a:t>
                </a:r>
                <a:r>
                  <a:rPr lang="it-IT" sz="1800" dirty="0" err="1"/>
                  <a:t>W</a:t>
                </a:r>
                <a:r>
                  <a:rPr lang="it-IT" sz="1800" dirty="0"/>
                  <a:t>/disk</a:t>
                </a:r>
              </a:p>
              <a:p>
                <a:pPr lvl="1"/>
                <a:r>
                  <a:rPr lang="en-US" sz="1800" dirty="0"/>
                  <a:t>Air vs liquid cooling is under study at </a:t>
                </a:r>
                <a:r>
                  <a:rPr lang="en-US" sz="1800" dirty="0" err="1"/>
                  <a:t>Saclay</a:t>
                </a:r>
                <a:endParaRPr lang="en-US" sz="1800" dirty="0">
                  <a:solidFill>
                    <a:srgbClr val="0070C0"/>
                  </a:solidFill>
                </a:endParaRPr>
              </a:p>
              <a:p>
                <a:pPr lvl="1"/>
                <a:endParaRPr lang="en-US" sz="1800" dirty="0"/>
              </a:p>
            </p:txBody>
          </p:sp>
        </mc:Choice>
        <mc:Fallback>
          <p:sp>
            <p:nvSpPr>
              <p:cNvPr id="4" name="Text Placeholder 2">
                <a:extLst>
                  <a:ext uri="{FF2B5EF4-FFF2-40B4-BE49-F238E27FC236}">
                    <a16:creationId xmlns:a16="http://schemas.microsoft.com/office/drawing/2014/main" id="{AC24AFDF-D394-5A6F-A655-7F6BC1A3F63C}"/>
                  </a:ext>
                </a:extLst>
              </p:cNvPr>
              <p:cNvSpPr txBox="1">
                <a:spLocks noRot="1" noChangeAspect="1" noMove="1" noResize="1" noEditPoints="1" noAdjustHandles="1" noChangeArrowheads="1" noChangeShapeType="1" noTextEdit="1"/>
              </p:cNvSpPr>
              <p:nvPr/>
            </p:nvSpPr>
            <p:spPr>
              <a:xfrm>
                <a:off x="-1" y="786179"/>
                <a:ext cx="7285106" cy="3767007"/>
              </a:xfrm>
              <a:prstGeom prst="rect">
                <a:avLst/>
              </a:prstGeom>
              <a:blipFill>
                <a:blip r:embed="rId4"/>
                <a:stretch>
                  <a:fillRect l="-523" t="-336"/>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More on Technical Performance Requirements</a:t>
            </a:r>
          </a:p>
        </p:txBody>
      </p:sp>
    </p:spTree>
    <p:extLst>
      <p:ext uri="{BB962C8B-B14F-4D97-AF65-F5344CB8AC3E}">
        <p14:creationId xmlns:p14="http://schemas.microsoft.com/office/powerpoint/2010/main" val="220466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5" name="Title 1">
            <a:extLst>
              <a:ext uri="{FF2B5EF4-FFF2-40B4-BE49-F238E27FC236}">
                <a16:creationId xmlns:a16="http://schemas.microsoft.com/office/drawing/2014/main" id="{C053CDF4-228C-CD10-3BB4-A3990DEBEC3E}"/>
              </a:ext>
            </a:extLst>
          </p:cNvPr>
          <p:cNvSpPr txBox="1">
            <a:spLocks/>
          </p:cNvSpPr>
          <p:nvPr/>
        </p:nvSpPr>
        <p:spPr>
          <a:xfrm>
            <a:off x="740664"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INFN Involvement timeline</a:t>
            </a:r>
          </a:p>
        </p:txBody>
      </p:sp>
      <mc:AlternateContent xmlns:mc="http://schemas.openxmlformats.org/markup-compatibility/2006">
        <mc:Choice xmlns:a14="http://schemas.microsoft.com/office/drawing/2010/main" Requires="a14">
          <p:sp>
            <p:nvSpPr>
              <p:cNvPr id="6" name="Text Placeholder 2">
                <a:extLst>
                  <a:ext uri="{FF2B5EF4-FFF2-40B4-BE49-F238E27FC236}">
                    <a16:creationId xmlns:a16="http://schemas.microsoft.com/office/drawing/2014/main" id="{EEEB8EDC-7549-9B80-BE41-EEFD8E95078A}"/>
                  </a:ext>
                </a:extLst>
              </p:cNvPr>
              <p:cNvSpPr txBox="1">
                <a:spLocks/>
              </p:cNvSpPr>
              <p:nvPr/>
            </p:nvSpPr>
            <p:spPr>
              <a:xfrm>
                <a:off x="36274" y="590314"/>
                <a:ext cx="8972259" cy="425691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rgbClr val="C00000"/>
                    </a:solidFill>
                    <a:cs typeface="Arial" panose="020B0604020202020204" pitchFamily="34" charset="0"/>
                  </a:rPr>
                  <a:t>August 2023: </a:t>
                </a:r>
                <a:r>
                  <a:rPr lang="en-US" sz="1800" b="1" dirty="0">
                    <a:solidFill>
                      <a:srgbClr val="0070C0"/>
                    </a:solidFill>
                    <a:cs typeface="Arial" panose="020B0604020202020204" pitchFamily="34" charset="0"/>
                  </a:rPr>
                  <a:t>Interest of INFN groups to contribute to the MPGD trackers  </a:t>
                </a:r>
              </a:p>
              <a:p>
                <a:r>
                  <a:rPr lang="en-US" sz="1600" dirty="0">
                    <a:cs typeface="Arial" panose="020B0604020202020204" pitchFamily="34" charset="0"/>
                  </a:rPr>
                  <a:t>1 year time to m</a:t>
                </a:r>
                <a:r>
                  <a:rPr lang="en-US" sz="1600" dirty="0"/>
                  <a:t>ake the final decision about the INFN responsibility of the endcap construction</a:t>
                </a:r>
              </a:p>
              <a:p>
                <a:r>
                  <a:rPr lang="en-US" sz="1600" dirty="0">
                    <a:latin typeface="Arial" panose="020B0604020202020204" pitchFamily="34" charset="0"/>
                    <a:cs typeface="Arial" panose="020B0604020202020204" pitchFamily="34" charset="0"/>
                  </a:rPr>
                  <a:t>Joined DRD-1 and </a:t>
                </a:r>
                <a:r>
                  <a:rPr lang="en-US" sz="1600" dirty="0"/>
                  <a:t>eRD108 communities</a:t>
                </a:r>
                <a:endParaRPr lang="en-US" sz="1600" dirty="0">
                  <a:latin typeface="Arial" panose="020B0604020202020204" pitchFamily="34" charset="0"/>
                  <a:cs typeface="Arial" panose="020B0604020202020204" pitchFamily="34" charset="0"/>
                </a:endParaRPr>
              </a:p>
              <a:p>
                <a:pPr marL="0" indent="0">
                  <a:buFont typeface="Arial"/>
                  <a:buNone/>
                </a:pPr>
                <a:r>
                  <a:rPr lang="en-US" sz="1800" b="1" dirty="0">
                    <a:solidFill>
                      <a:srgbClr val="C00000"/>
                    </a:solidFill>
                    <a:cs typeface="Arial" panose="020B0604020202020204" pitchFamily="34" charset="0"/>
                  </a:rPr>
                  <a:t>December 2023: </a:t>
                </a:r>
                <a:r>
                  <a:rPr lang="en-US" sz="1800" b="1" dirty="0">
                    <a:solidFill>
                      <a:srgbClr val="0070C0"/>
                    </a:solidFill>
                    <a:cs typeface="Arial" panose="020B0604020202020204" pitchFamily="34" charset="0"/>
                  </a:rPr>
                  <a:t>Direct contact with </a:t>
                </a:r>
                <a:r>
                  <a:rPr lang="en-US" sz="1800" b="1" dirty="0" err="1">
                    <a:solidFill>
                      <a:srgbClr val="0070C0"/>
                    </a:solidFill>
                    <a:cs typeface="Arial" panose="020B0604020202020204" pitchFamily="34" charset="0"/>
                  </a:rPr>
                  <a:t>ePIC</a:t>
                </a:r>
                <a:r>
                  <a:rPr lang="en-US" sz="1800" b="1" dirty="0">
                    <a:solidFill>
                      <a:srgbClr val="0070C0"/>
                    </a:solidFill>
                    <a:cs typeface="Arial" panose="020B0604020202020204" pitchFamily="34" charset="0"/>
                  </a:rPr>
                  <a:t> management (Rolf Ent)</a:t>
                </a:r>
                <a:endParaRPr lang="en-US" sz="1800" b="1" dirty="0">
                  <a:solidFill>
                    <a:srgbClr val="0070C0"/>
                  </a:solidFill>
                  <a:latin typeface="Arial" panose="020B0604020202020204" pitchFamily="34" charset="0"/>
                  <a:cs typeface="Arial" panose="020B0604020202020204" pitchFamily="34" charset="0"/>
                </a:endParaRPr>
              </a:p>
              <a:p>
                <a:r>
                  <a:rPr lang="en-US" sz="1600" dirty="0" err="1">
                    <a:cs typeface="Arial" panose="020B0604020202020204" pitchFamily="34" charset="0"/>
                  </a:rPr>
                  <a:t>ePIC</a:t>
                </a:r>
                <a:r>
                  <a:rPr lang="en-US" sz="1600" dirty="0">
                    <a:cs typeface="Arial" panose="020B0604020202020204" pitchFamily="34" charset="0"/>
                  </a:rPr>
                  <a:t>/DOE management agreed that INFN takes the leadership of MPGD ECT </a:t>
                </a:r>
              </a:p>
              <a:p>
                <a:r>
                  <a:rPr lang="en-US" sz="1600" dirty="0"/>
                  <a:t>eRD108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cs typeface="Arial" panose="020B0604020202020204" pitchFamily="34" charset="0"/>
                  </a:rPr>
                  <a:t> PED project: 30 k$ from DOE to provide a design by the end of 2024.</a:t>
                </a:r>
              </a:p>
              <a:p>
                <a:pPr marL="0" indent="0">
                  <a:buFont typeface="Arial"/>
                  <a:buNone/>
                </a:pPr>
                <a:r>
                  <a:rPr lang="en-US" sz="1800" b="1" dirty="0">
                    <a:solidFill>
                      <a:srgbClr val="C00000"/>
                    </a:solidFill>
                    <a:cs typeface="Arial" panose="020B0604020202020204" pitchFamily="34" charset="0"/>
                  </a:rPr>
                  <a:t>March 2024: </a:t>
                </a:r>
                <a:r>
                  <a:rPr lang="en-US" sz="1800" b="1" dirty="0">
                    <a:solidFill>
                      <a:srgbClr val="0070C0"/>
                    </a:solidFill>
                  </a:rPr>
                  <a:t>Incremental Design and Safety Review (PDR)</a:t>
                </a:r>
                <a:endParaRPr lang="en-US" sz="1800" b="1" dirty="0">
                  <a:solidFill>
                    <a:srgbClr val="0070C0"/>
                  </a:solidFill>
                  <a:latin typeface="Arial" panose="020B0604020202020204" pitchFamily="34" charset="0"/>
                  <a:cs typeface="Arial" panose="020B0604020202020204" pitchFamily="34" charset="0"/>
                </a:endParaRPr>
              </a:p>
              <a:p>
                <a:r>
                  <a:rPr lang="en-US" sz="1600" dirty="0">
                    <a:cs typeface="Arial" panose="020B0604020202020204" pitchFamily="34" charset="0"/>
                  </a:rPr>
                  <a:t>Detector technical choices and project design communicated to the  management</a:t>
                </a:r>
              </a:p>
              <a:p>
                <a:r>
                  <a:rPr lang="en-US" sz="1600" dirty="0">
                    <a:cs typeface="Arial" panose="020B0604020202020204" pitchFamily="34" charset="0"/>
                  </a:rPr>
                  <a:t>Very positive feedback</a:t>
                </a:r>
              </a:p>
              <a:p>
                <a:pPr marL="0" indent="0">
                  <a:buFont typeface="Arial"/>
                  <a:buNone/>
                </a:pPr>
                <a:r>
                  <a:rPr lang="en-US" sz="1800" b="1" dirty="0">
                    <a:solidFill>
                      <a:srgbClr val="C00000"/>
                    </a:solidFill>
                    <a:cs typeface="Arial" panose="020B0604020202020204" pitchFamily="34" charset="0"/>
                  </a:rPr>
                  <a:t>May 2024: </a:t>
                </a:r>
                <a:r>
                  <a:rPr lang="en-US" sz="1800" b="1" dirty="0">
                    <a:solidFill>
                      <a:srgbClr val="0070C0"/>
                    </a:solidFill>
                    <a:cs typeface="Arial" panose="020B0604020202020204" pitchFamily="34" charset="0"/>
                  </a:rPr>
                  <a:t>MPGD ECT working group reinforced</a:t>
                </a:r>
              </a:p>
              <a:p>
                <a:r>
                  <a:rPr lang="en-US" sz="1600" dirty="0">
                    <a:cs typeface="Arial" panose="020B0604020202020204" pitchFamily="34" charset="0"/>
                  </a:rPr>
                  <a:t>Interest expressed by Paolo </a:t>
                </a:r>
                <a:r>
                  <a:rPr lang="en-US" sz="1600" dirty="0" err="1">
                    <a:cs typeface="Arial" panose="020B0604020202020204" pitchFamily="34" charset="0"/>
                  </a:rPr>
                  <a:t>Musico</a:t>
                </a:r>
                <a:r>
                  <a:rPr lang="en-US" sz="1600" dirty="0">
                    <a:cs typeface="Arial" panose="020B0604020202020204" pitchFamily="34" charset="0"/>
                  </a:rPr>
                  <a:t> (INFN GE) and local RM TV digital electronic group to contribute to the FEB design</a:t>
                </a:r>
              </a:p>
              <a:p>
                <a:r>
                  <a:rPr lang="en-US" sz="1600" dirty="0">
                    <a:cs typeface="Arial" panose="020B0604020202020204" pitchFamily="34" charset="0"/>
                  </a:rPr>
                  <a:t>Interest expressed by Temple University to contribute to the Lepton Disks construction</a:t>
                </a:r>
              </a:p>
              <a:p>
                <a:r>
                  <a:rPr lang="en-US" sz="1600" dirty="0">
                    <a:cs typeface="Arial" panose="020B0604020202020204" pitchFamily="34" charset="0"/>
                  </a:rPr>
                  <a:t>Support from the local INFN Director: electronics workshop and clean room</a:t>
                </a:r>
              </a:p>
            </p:txBody>
          </p:sp>
        </mc:Choice>
        <mc:Fallback>
          <p:sp>
            <p:nvSpPr>
              <p:cNvPr id="6" name="Text Placeholder 2">
                <a:extLst>
                  <a:ext uri="{FF2B5EF4-FFF2-40B4-BE49-F238E27FC236}">
                    <a16:creationId xmlns:a16="http://schemas.microsoft.com/office/drawing/2014/main" id="{EEEB8EDC-7549-9B80-BE41-EEFD8E95078A}"/>
                  </a:ext>
                </a:extLst>
              </p:cNvPr>
              <p:cNvSpPr txBox="1">
                <a:spLocks noRot="1" noChangeAspect="1" noMove="1" noResize="1" noEditPoints="1" noAdjustHandles="1" noChangeArrowheads="1" noChangeShapeType="1" noTextEdit="1"/>
              </p:cNvSpPr>
              <p:nvPr/>
            </p:nvSpPr>
            <p:spPr>
              <a:xfrm>
                <a:off x="36274" y="590314"/>
                <a:ext cx="8972259" cy="4256919"/>
              </a:xfrm>
              <a:prstGeom prst="rect">
                <a:avLst/>
              </a:prstGeom>
              <a:blipFill>
                <a:blip r:embed="rId3"/>
                <a:stretch>
                  <a:fillRect l="-424" t="-595" r="-565" b="-1190"/>
                </a:stretch>
              </a:blipFill>
            </p:spPr>
            <p:txBody>
              <a:bodyPr/>
              <a:lstStyle/>
              <a:p>
                <a:r>
                  <a:rPr lang="en-US">
                    <a:noFill/>
                  </a:rPr>
                  <a:t> </a:t>
                </a:r>
              </a:p>
            </p:txBody>
          </p:sp>
        </mc:Fallback>
      </mc:AlternateContent>
    </p:spTree>
    <p:extLst>
      <p:ext uri="{BB962C8B-B14F-4D97-AF65-F5344CB8AC3E}">
        <p14:creationId xmlns:p14="http://schemas.microsoft.com/office/powerpoint/2010/main" val="102341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107824" y="-165337"/>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a:solidFill>
                  <a:srgbClr val="0070C0"/>
                </a:solidFill>
              </a:rPr>
              <a:t>Outline</a:t>
            </a:r>
          </a:p>
        </p:txBody>
      </p:sp>
      <mc:AlternateContent xmlns:mc="http://schemas.openxmlformats.org/markup-compatibility/2006">
        <mc:Choice xmlns:a14="http://schemas.microsoft.com/office/drawing/2010/main" Requires="a14">
          <p:sp>
            <p:nvSpPr>
              <p:cNvPr id="5" name="CasellaDiTesto 4">
                <a:extLst>
                  <a:ext uri="{FF2B5EF4-FFF2-40B4-BE49-F238E27FC236}">
                    <a16:creationId xmlns:a16="http://schemas.microsoft.com/office/drawing/2014/main" id="{A3A4CFB1-7C89-C57F-11FD-EF106D27075E}"/>
                  </a:ext>
                </a:extLst>
              </p:cNvPr>
              <p:cNvSpPr txBox="1"/>
              <p:nvPr/>
            </p:nvSpPr>
            <p:spPr>
              <a:xfrm>
                <a:off x="146011" y="597576"/>
                <a:ext cx="8851975" cy="4216539"/>
              </a:xfrm>
              <a:prstGeom prst="rect">
                <a:avLst/>
              </a:prstGeom>
              <a:noFill/>
            </p:spPr>
            <p:txBody>
              <a:bodyPr wrap="square" rtlCol="0">
                <a:spAutoFit/>
              </a:bodyPr>
              <a:lstStyle/>
              <a:p>
                <a:r>
                  <a:rPr lang="en-US" b="1" dirty="0">
                    <a:solidFill>
                      <a:srgbClr val="C00000"/>
                    </a:solidFill>
                  </a:rPr>
                  <a:t>Scope of the MPGD endcap trackers in the EPIC detector</a:t>
                </a:r>
                <a14:m>
                  <m:oMath xmlns:m="http://schemas.openxmlformats.org/officeDocument/2006/math">
                    <m:r>
                      <a:rPr lang="en-US" b="1" i="0" smtClean="0">
                        <a:solidFill>
                          <a:srgbClr val="C00000"/>
                        </a:solidFill>
                        <a:ea typeface="Cambria Math" panose="02040503050406030204" pitchFamily="18" charset="0"/>
                      </a:rPr>
                      <m:t>.</m:t>
                    </m:r>
                  </m:oMath>
                </a14:m>
                <a:endParaRPr lang="en-US" b="1" dirty="0">
                  <a:solidFill>
                    <a:srgbClr val="C00000"/>
                  </a:solidFill>
                </a:endParaRPr>
              </a:p>
              <a:p>
                <a:pPr lvl="1"/>
                <a:r>
                  <a:rPr lang="en-US" sz="1400" dirty="0"/>
                  <a:t>Pseudo-rapidity coverage: effective </a:t>
                </a:r>
                <a14:m>
                  <m:oMath xmlns:m="http://schemas.openxmlformats.org/officeDocument/2006/math">
                    <m:r>
                      <a:rPr lang="en-US" sz="1400" i="1" smtClean="0">
                        <a:ea typeface="Cambria Math" panose="02040503050406030204" pitchFamily="18" charset="0"/>
                      </a:rPr>
                      <m:t>𝜼</m:t>
                    </m:r>
                    <m:r>
                      <a:rPr lang="en-US" sz="1400" b="1" i="1" smtClean="0">
                        <a:ea typeface="Cambria Math" panose="02040503050406030204" pitchFamily="18" charset="0"/>
                      </a:rPr>
                      <m:t> </m:t>
                    </m:r>
                  </m:oMath>
                </a14:m>
                <a:r>
                  <a:rPr lang="en-US" sz="1400" dirty="0"/>
                  <a:t>ranges</a:t>
                </a:r>
              </a:p>
              <a:p>
                <a:pPr marL="0" indent="0">
                  <a:buNone/>
                </a:pPr>
                <a:r>
                  <a:rPr lang="en-US" sz="1400" dirty="0"/>
                  <a:t>	T</a:t>
                </a:r>
                <a:r>
                  <a:rPr lang="en-US" sz="1400" dirty="0">
                    <a:effectLst/>
                  </a:rPr>
                  <a:t>echnical performance requirements </a:t>
                </a:r>
              </a:p>
              <a:p>
                <a:pPr lvl="1"/>
                <a:r>
                  <a:rPr lang="en-US" sz="1400" dirty="0"/>
                  <a:t>Detector Geometry: Envelope and Active Regions</a:t>
                </a:r>
              </a:p>
              <a:p>
                <a:pPr marL="287338" lvl="1" indent="0">
                  <a:buNone/>
                </a:pPr>
                <a:r>
                  <a:rPr lang="en-US" sz="1400" dirty="0"/>
                  <a:t>	Integration of MPGD endcap trackers in the </a:t>
                </a:r>
                <a:r>
                  <a:rPr lang="en-US" sz="1400" dirty="0" err="1"/>
                  <a:t>ePIC</a:t>
                </a:r>
                <a:r>
                  <a:rPr lang="en-US" sz="1400" dirty="0"/>
                  <a:t> detector</a:t>
                </a:r>
              </a:p>
              <a:p>
                <a:pPr marL="287338" lvl="1" indent="0">
                  <a:buNone/>
                </a:pPr>
                <a:endParaRPr lang="en-US" sz="1400" dirty="0"/>
              </a:p>
              <a:p>
                <a:pPr marL="9525" lvl="1"/>
                <a:r>
                  <a:rPr lang="en-US" b="1" dirty="0">
                    <a:solidFill>
                      <a:srgbClr val="C00000"/>
                    </a:solidFill>
                  </a:rPr>
                  <a:t>Detector technology</a:t>
                </a:r>
              </a:p>
              <a:p>
                <a:pPr marL="9525" lvl="1" indent="0">
                  <a:buNone/>
                </a:pPr>
                <a:r>
                  <a:rPr lang="en-US" sz="1400" dirty="0"/>
                  <a:t>	2D – readout challenges and test beam results</a:t>
                </a:r>
              </a:p>
              <a:p>
                <a:pPr marL="9525" lvl="1" indent="0">
                  <a:buNone/>
                </a:pPr>
                <a:r>
                  <a:rPr lang="en-US" sz="1400" dirty="0"/>
                  <a:t>	Hybrid GEM-</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err="1"/>
                  <a:t>Rwell</a:t>
                </a:r>
                <a:r>
                  <a:rPr lang="en-US" sz="1400" dirty="0"/>
                  <a:t> technology &amp;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TPC readout</a:t>
                </a:r>
              </a:p>
              <a:p>
                <a:pPr lvl="1"/>
                <a:r>
                  <a:rPr lang="en-US" sz="1400" dirty="0"/>
                  <a:t>(X,Y) readout – 500 </a:t>
                </a:r>
                <a14:m>
                  <m:oMath xmlns:m="http://schemas.openxmlformats.org/officeDocument/2006/math">
                    <m:r>
                      <a:rPr lang="en-US" sz="1400" i="1" smtClean="0">
                        <a:ea typeface="Cambria Math" panose="02040503050406030204" pitchFamily="18" charset="0"/>
                      </a:rPr>
                      <m:t>𝜇</m:t>
                    </m:r>
                  </m:oMath>
                </a14:m>
                <a:r>
                  <a:rPr lang="en-US" sz="1400" dirty="0"/>
                  <a:t>m pitch</a:t>
                </a:r>
              </a:p>
              <a:p>
                <a:pPr marL="287338" lvl="1" indent="0">
                  <a:buNone/>
                </a:pPr>
                <a:endParaRPr lang="en-US" sz="1400" dirty="0"/>
              </a:p>
              <a:p>
                <a:pPr marL="52388" lvl="1" indent="0">
                  <a:buNone/>
                </a:pPr>
                <a:r>
                  <a:rPr lang="en-US" b="1" dirty="0">
                    <a:solidFill>
                      <a:srgbClr val="C00000"/>
                    </a:solidFill>
                  </a:rPr>
                  <a:t>INFN Involvement</a:t>
                </a:r>
              </a:p>
              <a:p>
                <a:pPr marL="52388" lvl="1" indent="0">
                  <a:buNone/>
                </a:pPr>
                <a:r>
                  <a:rPr lang="en-US" sz="1400" dirty="0"/>
                  <a:t>	F</a:t>
                </a:r>
                <a:r>
                  <a:rPr lang="en-US" sz="1400" dirty="0">
                    <a:effectLst/>
                  </a:rPr>
                  <a:t>abrication and Assembly </a:t>
                </a:r>
                <a:r>
                  <a:rPr lang="en-US" sz="1400" dirty="0"/>
                  <a:t>P</a:t>
                </a:r>
                <a:r>
                  <a:rPr lang="en-US" sz="1400" dirty="0">
                    <a:effectLst/>
                  </a:rPr>
                  <a:t>lans</a:t>
                </a:r>
              </a:p>
              <a:p>
                <a:pPr lvl="1"/>
                <a:r>
                  <a:rPr lang="en-US" sz="1400" dirty="0">
                    <a:effectLst/>
                  </a:rPr>
                  <a:t>Timeline</a:t>
                </a:r>
              </a:p>
              <a:p>
                <a:pPr lvl="1"/>
                <a:r>
                  <a:rPr lang="en-US" sz="1400" dirty="0"/>
                  <a:t>Workforce</a:t>
                </a:r>
              </a:p>
              <a:p>
                <a:pPr marL="287338" lvl="1" indent="0">
                  <a:buNone/>
                </a:pPr>
                <a:r>
                  <a:rPr lang="en-US" sz="1400" dirty="0"/>
                  <a:t>    Financial Plan</a:t>
                </a:r>
              </a:p>
              <a:p>
                <a:pPr marL="0" indent="0">
                  <a:buNone/>
                </a:pPr>
                <a:r>
                  <a:rPr lang="en-US" sz="1400" dirty="0"/>
                  <a:t> </a:t>
                </a:r>
              </a:p>
              <a:p>
                <a:pPr marL="0" indent="0">
                  <a:buNone/>
                </a:pPr>
                <a:r>
                  <a:rPr lang="en-US" b="1" dirty="0">
                    <a:solidFill>
                      <a:srgbClr val="C00000"/>
                    </a:solidFill>
                  </a:rPr>
                  <a:t>Summary</a:t>
                </a:r>
              </a:p>
            </p:txBody>
          </p:sp>
        </mc:Choice>
        <mc:Fallback>
          <p:sp>
            <p:nvSpPr>
              <p:cNvPr id="5" name="CasellaDiTesto 4">
                <a:extLst>
                  <a:ext uri="{FF2B5EF4-FFF2-40B4-BE49-F238E27FC236}">
                    <a16:creationId xmlns:a16="http://schemas.microsoft.com/office/drawing/2014/main" id="{A3A4CFB1-7C89-C57F-11FD-EF106D27075E}"/>
                  </a:ext>
                </a:extLst>
              </p:cNvPr>
              <p:cNvSpPr txBox="1">
                <a:spLocks noRot="1" noChangeAspect="1" noMove="1" noResize="1" noEditPoints="1" noAdjustHandles="1" noChangeArrowheads="1" noChangeShapeType="1" noTextEdit="1"/>
              </p:cNvSpPr>
              <p:nvPr/>
            </p:nvSpPr>
            <p:spPr>
              <a:xfrm>
                <a:off x="146011" y="597576"/>
                <a:ext cx="8851975" cy="4216539"/>
              </a:xfrm>
              <a:prstGeom prst="rect">
                <a:avLst/>
              </a:prstGeom>
              <a:blipFill>
                <a:blip r:embed="rId3"/>
                <a:stretch>
                  <a:fillRect l="-573" t="-601" b="-1201"/>
                </a:stretch>
              </a:blipFill>
            </p:spPr>
            <p:txBody>
              <a:bodyPr/>
              <a:lstStyle/>
              <a:p>
                <a:r>
                  <a:rPr lang="en-US">
                    <a:noFill/>
                  </a:rPr>
                  <a:t> </a:t>
                </a:r>
              </a:p>
            </p:txBody>
          </p:sp>
        </mc:Fallback>
      </mc:AlternateContent>
      <p:sp>
        <p:nvSpPr>
          <p:cNvPr id="6" name="Segnaposto numero diapositiva 7">
            <a:extLst>
              <a:ext uri="{FF2B5EF4-FFF2-40B4-BE49-F238E27FC236}">
                <a16:creationId xmlns:a16="http://schemas.microsoft.com/office/drawing/2014/main" id="{A0010238-64CF-987F-C26C-E95F3EA5AC7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a:t>
            </a:fld>
            <a:endParaRPr lang="en-US"/>
          </a:p>
        </p:txBody>
      </p:sp>
      <p:sp>
        <p:nvSpPr>
          <p:cNvPr id="7" name="Segnaposto piè di pagina 23">
            <a:extLst>
              <a:ext uri="{FF2B5EF4-FFF2-40B4-BE49-F238E27FC236}">
                <a16:creationId xmlns:a16="http://schemas.microsoft.com/office/drawing/2014/main" id="{9A35BCAF-85C5-E5CF-5BDE-DFF4B35CAEB1}"/>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Tree>
    <p:extLst>
      <p:ext uri="{BB962C8B-B14F-4D97-AF65-F5344CB8AC3E}">
        <p14:creationId xmlns:p14="http://schemas.microsoft.com/office/powerpoint/2010/main" val="356376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7" name="Title 1">
            <a:extLst>
              <a:ext uri="{FF2B5EF4-FFF2-40B4-BE49-F238E27FC236}">
                <a16:creationId xmlns:a16="http://schemas.microsoft.com/office/drawing/2014/main" id="{826EB2EC-7764-097B-1881-31EFC9FFB22F}"/>
              </a:ext>
            </a:extLst>
          </p:cNvPr>
          <p:cNvSpPr txBox="1">
            <a:spLocks/>
          </p:cNvSpPr>
          <p:nvPr/>
        </p:nvSpPr>
        <p:spPr>
          <a:xfrm>
            <a:off x="235550" y="144916"/>
            <a:ext cx="4336449"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Involved Institutions &amp; Workforce</a:t>
            </a:r>
          </a:p>
        </p:txBody>
      </p:sp>
      <mc:AlternateContent xmlns:mc="http://schemas.openxmlformats.org/markup-compatibility/2006">
        <mc:Choice xmlns:a14="http://schemas.microsoft.com/office/drawing/2010/main" Requires="a14">
          <p:sp>
            <p:nvSpPr>
              <p:cNvPr id="9" name="Text Placeholder 2">
                <a:extLst>
                  <a:ext uri="{FF2B5EF4-FFF2-40B4-BE49-F238E27FC236}">
                    <a16:creationId xmlns:a16="http://schemas.microsoft.com/office/drawing/2014/main" id="{5EC92C87-578A-4983-A9D0-67EFD3A3D813}"/>
                  </a:ext>
                </a:extLst>
              </p:cNvPr>
              <p:cNvSpPr txBox="1">
                <a:spLocks/>
              </p:cNvSpPr>
              <p:nvPr/>
            </p:nvSpPr>
            <p:spPr>
              <a:xfrm>
                <a:off x="171011" y="633043"/>
                <a:ext cx="8649577" cy="4091355"/>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b="1" dirty="0">
                    <a:solidFill>
                      <a:srgbClr val="C00000"/>
                    </a:solidFill>
                  </a:rPr>
                  <a:t>INFN Workforce: </a:t>
                </a:r>
              </a:p>
              <a:p>
                <a:r>
                  <a:rPr lang="en-US" sz="1400" b="1" dirty="0"/>
                  <a:t>Roma Tor </a:t>
                </a:r>
                <a:r>
                  <a:rPr lang="en-US" sz="1400" b="1" dirty="0" err="1"/>
                  <a:t>Vergata</a:t>
                </a:r>
                <a:endParaRPr lang="en-US" sz="1400" b="1" dirty="0"/>
              </a:p>
              <a:p>
                <a:pPr marL="0" indent="0">
                  <a:buFont typeface="Arial"/>
                  <a:buNone/>
                </a:pPr>
                <a:r>
                  <a:rPr lang="en-US" sz="1400" dirty="0">
                    <a:solidFill>
                      <a:srgbClr val="0070C0"/>
                    </a:solidFill>
                  </a:rPr>
                  <a:t>Coordinator</a:t>
                </a:r>
                <a:r>
                  <a:rPr lang="en-US" sz="1400" b="1" dirty="0">
                    <a:solidFill>
                      <a:srgbClr val="0070C0"/>
                    </a:solidFill>
                  </a:rPr>
                  <a:t>: </a:t>
                </a:r>
                <a:r>
                  <a:rPr lang="en-US" sz="1400" dirty="0"/>
                  <a:t>A. D’Angelo, </a:t>
                </a:r>
              </a:p>
              <a:p>
                <a:pPr marL="0" indent="0">
                  <a:buFont typeface="Arial"/>
                  <a:buNone/>
                </a:pPr>
                <a:r>
                  <a:rPr lang="en-US" sz="1400" dirty="0">
                    <a:solidFill>
                      <a:srgbClr val="0070C0"/>
                    </a:solidFill>
                  </a:rPr>
                  <a:t>Detector Hardware and QA: </a:t>
                </a:r>
                <a:r>
                  <a:rPr lang="en-US" sz="1400" dirty="0"/>
                  <a:t>E. </a:t>
                </a:r>
                <a:r>
                  <a:rPr lang="en-US" sz="1400" dirty="0" err="1"/>
                  <a:t>Sidoretti</a:t>
                </a:r>
                <a:r>
                  <a:rPr lang="en-US" sz="1400" dirty="0"/>
                  <a:t> (PhD) A. </a:t>
                </a:r>
                <a:r>
                  <a:rPr lang="en-US" sz="1400" dirty="0" err="1"/>
                  <a:t>Fantini</a:t>
                </a:r>
                <a:r>
                  <a:rPr lang="en-US" sz="1400" dirty="0"/>
                  <a:t>, L. Lanza, Post Doc</a:t>
                </a:r>
              </a:p>
              <a:p>
                <a:pPr marL="0" indent="0">
                  <a:buFont typeface="Arial"/>
                  <a:buNone/>
                </a:pPr>
                <a:r>
                  <a:rPr lang="en-US" sz="1400" dirty="0">
                    <a:solidFill>
                      <a:srgbClr val="0070C0"/>
                    </a:solidFill>
                  </a:rPr>
                  <a:t>Simulation &amp; Reconstruction: </a:t>
                </a:r>
                <a:r>
                  <a:rPr lang="en-US" sz="1400" dirty="0"/>
                  <a:t>L. Lanza, A. </a:t>
                </a:r>
                <a:r>
                  <a:rPr lang="en-US" sz="1400" dirty="0" err="1"/>
                  <a:t>Fantini</a:t>
                </a:r>
                <a:r>
                  <a:rPr lang="en-US" sz="1400" dirty="0"/>
                  <a:t>, R. Di Salvo</a:t>
                </a:r>
              </a:p>
              <a:p>
                <a:pPr marL="0" indent="0">
                  <a:buFont typeface="Arial"/>
                  <a:buNone/>
                </a:pPr>
                <a:r>
                  <a:rPr lang="en-US" sz="1400" dirty="0">
                    <a:solidFill>
                      <a:srgbClr val="0070C0"/>
                    </a:solidFill>
                  </a:rPr>
                  <a:t>FEB Electronics: </a:t>
                </a:r>
                <a:r>
                  <a:rPr lang="en-US" sz="1400" dirty="0"/>
                  <a:t>R. </a:t>
                </a:r>
                <a:r>
                  <a:rPr lang="en-US" sz="1400" dirty="0" err="1"/>
                  <a:t>Ammendola</a:t>
                </a:r>
                <a:endParaRPr lang="en-US" sz="1400" dirty="0"/>
              </a:p>
              <a:p>
                <a:r>
                  <a:rPr lang="en-US" sz="1400" b="1" dirty="0"/>
                  <a:t>Genova</a:t>
                </a:r>
              </a:p>
              <a:p>
                <a:pPr marL="0" indent="0">
                  <a:buFont typeface="Arial"/>
                  <a:buNone/>
                </a:pPr>
                <a:r>
                  <a:rPr lang="en-US" sz="1400" dirty="0">
                    <a:solidFill>
                      <a:srgbClr val="0070C0"/>
                    </a:solidFill>
                  </a:rPr>
                  <a:t>FEB Electronics: </a:t>
                </a:r>
                <a:r>
                  <a:rPr lang="en-US" sz="1400" dirty="0"/>
                  <a:t>Paolo </a:t>
                </a:r>
                <a:r>
                  <a:rPr lang="en-US" sz="1400" dirty="0" err="1"/>
                  <a:t>Musico</a:t>
                </a:r>
                <a:r>
                  <a:rPr lang="en-US" sz="1400" dirty="0"/>
                  <a:t>, M. </a:t>
                </a:r>
                <a:r>
                  <a:rPr lang="en-US" sz="1400" dirty="0" err="1"/>
                  <a:t>Battaglieri</a:t>
                </a:r>
                <a:r>
                  <a:rPr lang="en-US" sz="1400" dirty="0"/>
                  <a:t> (streaming </a:t>
                </a:r>
                <a:r>
                  <a:rPr lang="en-US" sz="1400" dirty="0" err="1"/>
                  <a:t>ro</a:t>
                </a:r>
                <a:r>
                  <a:rPr lang="en-US" sz="1400" dirty="0"/>
                  <a:t>)</a:t>
                </a:r>
              </a:p>
              <a:p>
                <a:r>
                  <a:rPr lang="en-US" sz="1400" b="1" dirty="0"/>
                  <a:t>Catania </a:t>
                </a:r>
              </a:p>
              <a:p>
                <a:pPr marL="0" indent="0">
                  <a:buFont typeface="Arial"/>
                  <a:buNone/>
                </a:pPr>
                <a:r>
                  <a:rPr lang="en-US" sz="1400" dirty="0">
                    <a:solidFill>
                      <a:srgbClr val="0070C0"/>
                    </a:solidFill>
                  </a:rPr>
                  <a:t>Simulation &amp; Reconstruction: </a:t>
                </a:r>
                <a:r>
                  <a:rPr lang="en-US" sz="1400" dirty="0" err="1"/>
                  <a:t>Mariagela</a:t>
                </a:r>
                <a:r>
                  <a:rPr lang="en-US" sz="1400" dirty="0"/>
                  <a:t> Bondi’ </a:t>
                </a:r>
              </a:p>
              <a:p>
                <a:pPr marL="0" indent="0">
                  <a:buFont typeface="Arial"/>
                  <a:buNone/>
                </a:pPr>
                <a:endParaRPr lang="en-US" sz="1400" dirty="0">
                  <a:solidFill>
                    <a:srgbClr val="0070C0"/>
                  </a:solidFill>
                </a:endParaRPr>
              </a:p>
              <a:p>
                <a:pPr marL="0" indent="0">
                  <a:buFont typeface="Arial"/>
                  <a:buNone/>
                </a:pPr>
                <a:r>
                  <a:rPr lang="en-US" sz="1400" b="1" dirty="0">
                    <a:solidFill>
                      <a:srgbClr val="C00000"/>
                    </a:solidFill>
                  </a:rPr>
                  <a:t>The work will be performed in close connection with:</a:t>
                </a:r>
              </a:p>
              <a:p>
                <a:pPr marL="0" indent="0">
                  <a:buFont typeface="Arial"/>
                  <a:buNone/>
                </a:pPr>
                <a:r>
                  <a:rPr lang="en-US" sz="1400" dirty="0"/>
                  <a:t> the group of </a:t>
                </a:r>
                <a:r>
                  <a:rPr lang="en-US" sz="1400" dirty="0">
                    <a:solidFill>
                      <a:srgbClr val="C00000"/>
                    </a:solidFill>
                  </a:rPr>
                  <a:t>Gianni </a:t>
                </a:r>
                <a:r>
                  <a:rPr lang="en-US" sz="1400" dirty="0" err="1">
                    <a:solidFill>
                      <a:srgbClr val="C00000"/>
                    </a:solidFill>
                  </a:rPr>
                  <a:t>Bencivenni</a:t>
                </a:r>
                <a:r>
                  <a:rPr lang="en-US" sz="1400" dirty="0">
                    <a:solidFill>
                      <a:srgbClr val="C00000"/>
                    </a:solidFill>
                  </a:rPr>
                  <a:t> @ INFN LNF </a:t>
                </a:r>
                <a:r>
                  <a:rPr lang="en-US" sz="1400" dirty="0"/>
                  <a:t>and with the </a:t>
                </a:r>
                <a:r>
                  <a:rPr lang="en-US" sz="1400" dirty="0" err="1"/>
                  <a:t>JLab</a:t>
                </a:r>
                <a:r>
                  <a:rPr lang="en-US" sz="1400" dirty="0"/>
                  <a:t> detector group (</a:t>
                </a:r>
                <a:r>
                  <a:rPr lang="en-US" sz="1400" dirty="0">
                    <a:solidFill>
                      <a:srgbClr val="C00000"/>
                    </a:solidFill>
                  </a:rPr>
                  <a:t>Kondo </a:t>
                </a:r>
                <a:r>
                  <a:rPr lang="en-US" sz="1400" dirty="0" err="1">
                    <a:solidFill>
                      <a:srgbClr val="C00000"/>
                    </a:solidFill>
                  </a:rPr>
                  <a:t>Gnanvo</a:t>
                </a:r>
                <a:r>
                  <a:rPr lang="en-US" sz="1400" dirty="0">
                    <a:solidFill>
                      <a:srgbClr val="C00000"/>
                    </a:solidFill>
                  </a:rPr>
                  <a:t>, Seung Joon Lee</a:t>
                </a:r>
                <a:r>
                  <a:rPr lang="en-US" sz="1400" dirty="0"/>
                  <a:t>)</a:t>
                </a:r>
              </a:p>
              <a:p>
                <a:pPr marL="0" indent="0">
                  <a:buFont typeface="Arial"/>
                  <a:buNone/>
                </a:pPr>
                <a:endParaRPr lang="en-US" sz="1400" b="1" dirty="0"/>
              </a:p>
              <a:p>
                <a:pPr marL="0" indent="0">
                  <a:buFont typeface="Arial"/>
                  <a:buNone/>
                </a:pPr>
                <a:r>
                  <a:rPr lang="en-US" sz="1400" b="1" dirty="0">
                    <a:solidFill>
                      <a:srgbClr val="C00000"/>
                    </a:solidFill>
                  </a:rPr>
                  <a:t>INFN coordinates the GEM-</a:t>
                </a:r>
                <a14:m>
                  <m:oMath xmlns:m="http://schemas.openxmlformats.org/officeDocument/2006/math">
                    <m:r>
                      <a:rPr lang="en-US" sz="1400" b="1" i="1" smtClean="0">
                        <a:solidFill>
                          <a:srgbClr val="C00000"/>
                        </a:solidFill>
                        <a:latin typeface="Cambria Math" panose="02040503050406030204" pitchFamily="18" charset="0"/>
                        <a:ea typeface="Cambria Math" panose="02040503050406030204" pitchFamily="18" charset="0"/>
                      </a:rPr>
                      <m:t>𝝁</m:t>
                    </m:r>
                  </m:oMath>
                </a14:m>
                <a:r>
                  <a:rPr lang="en-US" sz="1400" b="1" dirty="0" err="1">
                    <a:solidFill>
                      <a:srgbClr val="C00000"/>
                    </a:solidFill>
                  </a:rPr>
                  <a:t>Rwell</a:t>
                </a:r>
                <a:r>
                  <a:rPr lang="en-US" sz="1400" b="1" dirty="0">
                    <a:solidFill>
                      <a:srgbClr val="C00000"/>
                    </a:solidFill>
                  </a:rPr>
                  <a:t> MPGD ECT – for both the Hadron and Lepton Disks </a:t>
                </a:r>
              </a:p>
              <a:p>
                <a:r>
                  <a:rPr lang="en-US" sz="1400" b="1" dirty="0"/>
                  <a:t>INFN will provide the Hadron Disks and related electronics as In-kind contributions</a:t>
                </a:r>
              </a:p>
              <a:p>
                <a:r>
                  <a:rPr lang="en-US" sz="1400" b="1" dirty="0">
                    <a:solidFill>
                      <a:srgbClr val="C00000"/>
                    </a:solidFill>
                  </a:rPr>
                  <a:t>Temple U.</a:t>
                </a:r>
                <a:r>
                  <a:rPr lang="en-US" sz="1400" dirty="0"/>
                  <a:t> (Bernd </a:t>
                </a:r>
                <a:r>
                  <a:rPr lang="en-US" sz="1400" dirty="0" err="1"/>
                  <a:t>Surrow</a:t>
                </a:r>
                <a:r>
                  <a:rPr lang="en-US" sz="1400" dirty="0"/>
                  <a:t> , Matt </a:t>
                </a:r>
                <a:r>
                  <a:rPr lang="en-US" sz="1400" dirty="0" err="1"/>
                  <a:t>Posik</a:t>
                </a:r>
                <a:r>
                  <a:rPr lang="en-US" sz="1400" dirty="0"/>
                  <a:t>, ….) have expressed interest for the Lepton Disks.</a:t>
                </a:r>
              </a:p>
            </p:txBody>
          </p:sp>
        </mc:Choice>
        <mc:Fallback>
          <p:sp>
            <p:nvSpPr>
              <p:cNvPr id="9" name="Text Placeholder 2">
                <a:extLst>
                  <a:ext uri="{FF2B5EF4-FFF2-40B4-BE49-F238E27FC236}">
                    <a16:creationId xmlns:a16="http://schemas.microsoft.com/office/drawing/2014/main" id="{5EC92C87-578A-4983-A9D0-67EFD3A3D813}"/>
                  </a:ext>
                </a:extLst>
              </p:cNvPr>
              <p:cNvSpPr txBox="1">
                <a:spLocks noRot="1" noChangeAspect="1" noMove="1" noResize="1" noEditPoints="1" noAdjustHandles="1" noChangeArrowheads="1" noChangeShapeType="1" noTextEdit="1"/>
              </p:cNvSpPr>
              <p:nvPr/>
            </p:nvSpPr>
            <p:spPr>
              <a:xfrm>
                <a:off x="171011" y="633043"/>
                <a:ext cx="8649577" cy="4091355"/>
              </a:xfrm>
              <a:prstGeom prst="rect">
                <a:avLst/>
              </a:prstGeom>
              <a:blipFill>
                <a:blip r:embed="rId3"/>
                <a:stretch>
                  <a:fillRect l="-147" t="-619" b="-310"/>
                </a:stretch>
              </a:blipFill>
            </p:spPr>
            <p:txBody>
              <a:bodyPr/>
              <a:lstStyle/>
              <a:p>
                <a:r>
                  <a:rPr lang="en-US">
                    <a:noFill/>
                  </a:rPr>
                  <a:t> </a:t>
                </a:r>
              </a:p>
            </p:txBody>
          </p:sp>
        </mc:Fallback>
      </mc:AlternateContent>
      <p:pic>
        <p:nvPicPr>
          <p:cNvPr id="10" name="Immagine 9">
            <a:extLst>
              <a:ext uri="{FF2B5EF4-FFF2-40B4-BE49-F238E27FC236}">
                <a16:creationId xmlns:a16="http://schemas.microsoft.com/office/drawing/2014/main" id="{82B13151-9246-2AEA-0B07-04156AB111F8}"/>
              </a:ext>
            </a:extLst>
          </p:cNvPr>
          <p:cNvPicPr>
            <a:picLocks noChangeAspect="1"/>
          </p:cNvPicPr>
          <p:nvPr/>
        </p:nvPicPr>
        <p:blipFill>
          <a:blip r:embed="rId4"/>
          <a:stretch>
            <a:fillRect/>
          </a:stretch>
        </p:blipFill>
        <p:spPr>
          <a:xfrm>
            <a:off x="5719050" y="696446"/>
            <a:ext cx="3101538" cy="2326154"/>
          </a:xfrm>
          <a:prstGeom prst="rect">
            <a:avLst/>
          </a:prstGeom>
        </p:spPr>
      </p:pic>
    </p:spTree>
    <p:extLst>
      <p:ext uri="{BB962C8B-B14F-4D97-AF65-F5344CB8AC3E}">
        <p14:creationId xmlns:p14="http://schemas.microsoft.com/office/powerpoint/2010/main" val="2186394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3" name="Title 1">
            <a:extLst>
              <a:ext uri="{FF2B5EF4-FFF2-40B4-BE49-F238E27FC236}">
                <a16:creationId xmlns:a16="http://schemas.microsoft.com/office/drawing/2014/main" id="{958A6A60-3037-C364-BBA3-F417072F1AA6}"/>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Fabrication and Assembly Plans </a:t>
            </a:r>
          </a:p>
        </p:txBody>
      </p:sp>
      <p:sp>
        <p:nvSpPr>
          <p:cNvPr id="4" name="Text Placeholder 2">
            <a:extLst>
              <a:ext uri="{FF2B5EF4-FFF2-40B4-BE49-F238E27FC236}">
                <a16:creationId xmlns:a16="http://schemas.microsoft.com/office/drawing/2014/main" id="{4BC096FD-9C14-34F2-EA22-394D26E85DB3}"/>
              </a:ext>
            </a:extLst>
          </p:cNvPr>
          <p:cNvSpPr txBox="1">
            <a:spLocks/>
          </p:cNvSpPr>
          <p:nvPr/>
        </p:nvSpPr>
        <p:spPr>
          <a:xfrm>
            <a:off x="57872" y="590314"/>
            <a:ext cx="8721996" cy="52119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Design by end of 2024</a:t>
            </a:r>
          </a:p>
          <a:p>
            <a:r>
              <a:rPr lang="en-US" sz="2000" dirty="0"/>
              <a:t>2025 - 2026  pre-production and  Engineering Test Article</a:t>
            </a:r>
          </a:p>
          <a:p>
            <a:r>
              <a:rPr lang="en-US" sz="2000" dirty="0"/>
              <a:t>2027 - 2029 production &amp; QA</a:t>
            </a:r>
          </a:p>
          <a:p>
            <a:r>
              <a:rPr lang="en-US" sz="2000" dirty="0"/>
              <a:t>2030 Commissioning &amp; Installation</a:t>
            </a:r>
          </a:p>
          <a:p>
            <a:pPr marL="0" indent="0">
              <a:buFont typeface="Arial"/>
              <a:buNone/>
            </a:pPr>
            <a:endParaRPr lang="en-US" sz="2000" dirty="0"/>
          </a:p>
        </p:txBody>
      </p:sp>
      <p:pic>
        <p:nvPicPr>
          <p:cNvPr id="5" name="Immagine 4" descr="Immagine che contiene testo, schermata, linea, diagramma&#10;&#10;Descrizione generata automaticamente">
            <a:extLst>
              <a:ext uri="{FF2B5EF4-FFF2-40B4-BE49-F238E27FC236}">
                <a16:creationId xmlns:a16="http://schemas.microsoft.com/office/drawing/2014/main" id="{289CE331-DDC3-49BB-F506-F51E90E9128E}"/>
              </a:ext>
            </a:extLst>
          </p:cNvPr>
          <p:cNvPicPr>
            <a:picLocks noChangeAspect="1"/>
          </p:cNvPicPr>
          <p:nvPr/>
        </p:nvPicPr>
        <p:blipFill>
          <a:blip r:embed="rId3"/>
          <a:stretch>
            <a:fillRect/>
          </a:stretch>
        </p:blipFill>
        <p:spPr>
          <a:xfrm>
            <a:off x="57872" y="2077376"/>
            <a:ext cx="5254906" cy="2596627"/>
          </a:xfrm>
          <a:prstGeom prst="rect">
            <a:avLst/>
          </a:prstGeom>
        </p:spPr>
      </p:pic>
      <p:graphicFrame>
        <p:nvGraphicFramePr>
          <p:cNvPr id="6" name="Tabella 5">
            <a:extLst>
              <a:ext uri="{FF2B5EF4-FFF2-40B4-BE49-F238E27FC236}">
                <a16:creationId xmlns:a16="http://schemas.microsoft.com/office/drawing/2014/main" id="{BB9DE295-49F5-D0DE-56D2-F8FEF8030854}"/>
              </a:ext>
            </a:extLst>
          </p:cNvPr>
          <p:cNvGraphicFramePr>
            <a:graphicFrameLocks noGrp="1"/>
          </p:cNvGraphicFramePr>
          <p:nvPr>
            <p:extLst>
              <p:ext uri="{D42A27DB-BD31-4B8C-83A1-F6EECF244321}">
                <p14:modId xmlns:p14="http://schemas.microsoft.com/office/powerpoint/2010/main" val="275205369"/>
              </p:ext>
            </p:extLst>
          </p:nvPr>
        </p:nvGraphicFramePr>
        <p:xfrm>
          <a:off x="5519261" y="2460110"/>
          <a:ext cx="3566867" cy="1838292"/>
        </p:xfrm>
        <a:graphic>
          <a:graphicData uri="http://schemas.openxmlformats.org/drawingml/2006/table">
            <a:tbl>
              <a:tblPr>
                <a:tableStyleId>{5C22544A-7EE6-4342-B048-85BDC9FD1C3A}</a:tableStyleId>
              </a:tblPr>
              <a:tblGrid>
                <a:gridCol w="662933">
                  <a:extLst>
                    <a:ext uri="{9D8B030D-6E8A-4147-A177-3AD203B41FA5}">
                      <a16:colId xmlns:a16="http://schemas.microsoft.com/office/drawing/2014/main" val="201910796"/>
                    </a:ext>
                  </a:extLst>
                </a:gridCol>
                <a:gridCol w="662933">
                  <a:extLst>
                    <a:ext uri="{9D8B030D-6E8A-4147-A177-3AD203B41FA5}">
                      <a16:colId xmlns:a16="http://schemas.microsoft.com/office/drawing/2014/main" val="1205707762"/>
                    </a:ext>
                  </a:extLst>
                </a:gridCol>
                <a:gridCol w="1412335">
                  <a:extLst>
                    <a:ext uri="{9D8B030D-6E8A-4147-A177-3AD203B41FA5}">
                      <a16:colId xmlns:a16="http://schemas.microsoft.com/office/drawing/2014/main" val="3902651746"/>
                    </a:ext>
                  </a:extLst>
                </a:gridCol>
                <a:gridCol w="828666">
                  <a:extLst>
                    <a:ext uri="{9D8B030D-6E8A-4147-A177-3AD203B41FA5}">
                      <a16:colId xmlns:a16="http://schemas.microsoft.com/office/drawing/2014/main" val="3869054045"/>
                    </a:ext>
                  </a:extLst>
                </a:gridCol>
              </a:tblGrid>
              <a:tr h="323843">
                <a:tc gridSpan="3">
                  <a:txBody>
                    <a:bodyPr/>
                    <a:lstStyle/>
                    <a:p>
                      <a:pPr algn="ctr" rtl="0" fontAlgn="ctr"/>
                      <a:r>
                        <a:rPr lang="it-IT" sz="1600" u="none" strike="noStrike">
                          <a:effectLst/>
                        </a:rPr>
                        <a:t>MPGD Timeline</a:t>
                      </a:r>
                      <a:endParaRPr lang="it-IT" sz="1600" b="0" i="0" u="none" strike="noStrike">
                        <a:solidFill>
                          <a:srgbClr val="FFFFFF"/>
                        </a:solidFill>
                        <a:effectLst/>
                        <a:latin typeface="Century Gothic" panose="020B0502020202020204" pitchFamily="34" charset="0"/>
                      </a:endParaRPr>
                    </a:p>
                  </a:txBody>
                  <a:tcPr marL="0" marR="0" marT="0" marB="0" anchor="ctr"/>
                </a:tc>
                <a:tc hMerge="1">
                  <a:txBody>
                    <a:bodyPr/>
                    <a:lstStyle/>
                    <a:p>
                      <a:endParaRPr lang="en-US"/>
                    </a:p>
                  </a:txBody>
                  <a:tcPr/>
                </a:tc>
                <a:tc hMerge="1">
                  <a:txBody>
                    <a:bodyPr/>
                    <a:lstStyle/>
                    <a:p>
                      <a:endParaRPr lang="en-US"/>
                    </a:p>
                  </a:txBody>
                  <a:tcPr/>
                </a:tc>
                <a:tc rowSpan="2">
                  <a:txBody>
                    <a:bodyPr/>
                    <a:lstStyle/>
                    <a:p>
                      <a:pPr algn="ctr" rtl="0" fontAlgn="ctr"/>
                      <a:r>
                        <a:rPr lang="it-IT" sz="1000" u="none" strike="noStrike">
                          <a:effectLst/>
                        </a:rPr>
                        <a:t>DURATION </a:t>
                      </a:r>
                    </a:p>
                    <a:p>
                      <a:pPr algn="ctr" rtl="0" fontAlgn="ctr"/>
                      <a:r>
                        <a:rPr lang="it-IT" sz="1000" u="none" strike="noStrike">
                          <a:effectLst/>
                        </a:rPr>
                        <a:t>(</a:t>
                      </a:r>
                      <a:r>
                        <a:rPr lang="it-IT" sz="1000" u="none" strike="noStrike" err="1">
                          <a:effectLst/>
                        </a:rPr>
                        <a:t>years</a:t>
                      </a:r>
                      <a:r>
                        <a:rPr lang="it-IT" sz="1000" u="none" strike="noStrike">
                          <a:effectLst/>
                        </a:rPr>
                        <a:t>)</a:t>
                      </a:r>
                      <a:endParaRPr lang="it-IT" sz="1000" b="0" i="0" u="none" strike="noStrike">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442978259"/>
                  </a:ext>
                </a:extLst>
              </a:tr>
              <a:tr h="352417">
                <a:tc>
                  <a:txBody>
                    <a:bodyPr/>
                    <a:lstStyle/>
                    <a:p>
                      <a:pPr algn="ctr" rtl="0" fontAlgn="ctr"/>
                      <a:r>
                        <a:rPr lang="it-IT" sz="1000" u="none" strike="noStrike">
                          <a:effectLst/>
                        </a:rPr>
                        <a:t>START DATE</a:t>
                      </a:r>
                      <a:endParaRPr lang="it-IT" sz="1000" b="0" i="0" u="none" strike="noStrike">
                        <a:solidFill>
                          <a:srgbClr val="000000"/>
                        </a:solidFill>
                        <a:effectLst/>
                        <a:latin typeface="Century Gothic" panose="020B0502020202020204" pitchFamily="34" charset="0"/>
                      </a:endParaRPr>
                    </a:p>
                  </a:txBody>
                  <a:tcPr marL="0" marR="0" marT="0" marB="0" anchor="ctr"/>
                </a:tc>
                <a:tc>
                  <a:txBody>
                    <a:bodyPr/>
                    <a:lstStyle/>
                    <a:p>
                      <a:pPr algn="ctr" rtl="0" fontAlgn="ctr"/>
                      <a:r>
                        <a:rPr lang="it-IT" sz="1000" u="none" strike="noStrike">
                          <a:effectLst/>
                        </a:rPr>
                        <a:t>END DATE</a:t>
                      </a:r>
                      <a:endParaRPr lang="it-IT" sz="1000" b="0" i="0" u="none" strike="noStrike">
                        <a:solidFill>
                          <a:srgbClr val="000000"/>
                        </a:solidFill>
                        <a:effectLst/>
                        <a:latin typeface="Century Gothic" panose="020B0502020202020204" pitchFamily="34" charset="0"/>
                      </a:endParaRPr>
                    </a:p>
                  </a:txBody>
                  <a:tcPr marL="0" marR="0" marT="0" marB="0" anchor="ctr"/>
                </a:tc>
                <a:tc>
                  <a:txBody>
                    <a:bodyPr/>
                    <a:lstStyle/>
                    <a:p>
                      <a:pPr algn="ctr" rtl="0" fontAlgn="ctr"/>
                      <a:r>
                        <a:rPr lang="it-IT" sz="1000" u="none" strike="noStrike" dirty="0">
                          <a:effectLst/>
                        </a:rPr>
                        <a:t>DESCRIPTION</a:t>
                      </a:r>
                      <a:endParaRPr lang="it-IT" sz="1000" b="0" i="0" u="none" strike="noStrike" dirty="0">
                        <a:solidFill>
                          <a:srgbClr val="000000"/>
                        </a:solidFill>
                        <a:effectLst/>
                        <a:latin typeface="Century Gothic" panose="020B0502020202020204" pitchFamily="34" charset="0"/>
                      </a:endParaRPr>
                    </a:p>
                  </a:txBody>
                  <a:tcPr marL="0" marR="0" marT="0" marB="0" anchor="ctr"/>
                </a:tc>
                <a:tc vMerge="1">
                  <a:txBody>
                    <a:bodyPr/>
                    <a:lstStyle/>
                    <a:p>
                      <a:endParaRPr lang="en-US"/>
                    </a:p>
                  </a:txBody>
                  <a:tcPr/>
                </a:tc>
                <a:extLst>
                  <a:ext uri="{0D108BD9-81ED-4DB2-BD59-A6C34878D82A}">
                    <a16:rowId xmlns:a16="http://schemas.microsoft.com/office/drawing/2014/main" val="2565293305"/>
                  </a:ext>
                </a:extLst>
              </a:tr>
              <a:tr h="285744">
                <a:tc>
                  <a:txBody>
                    <a:bodyPr/>
                    <a:lstStyle/>
                    <a:p>
                      <a:pPr algn="ctr" rtl="0" fontAlgn="ctr"/>
                      <a:r>
                        <a:rPr lang="it-IT" sz="1000" u="none" strike="noStrike">
                          <a:solidFill>
                            <a:schemeClr val="tx1"/>
                          </a:solidFill>
                          <a:effectLst/>
                        </a:rPr>
                        <a:t>3/1/24</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ctr" rtl="0" fontAlgn="ctr"/>
                      <a:r>
                        <a:rPr lang="it-IT" sz="1000" u="none" strike="noStrike">
                          <a:solidFill>
                            <a:schemeClr val="tx1"/>
                          </a:solidFill>
                          <a:effectLst/>
                        </a:rPr>
                        <a:t>12/31/24</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l" rtl="0" fontAlgn="ctr"/>
                      <a:r>
                        <a:rPr lang="it-IT" sz="1000" u="none" strike="noStrike">
                          <a:solidFill>
                            <a:schemeClr val="tx1"/>
                          </a:solidFill>
                          <a:effectLst/>
                        </a:rPr>
                        <a:t>Detectors Overall Design</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ctr" rtl="0" fontAlgn="ctr"/>
                      <a:r>
                        <a:rPr lang="it-IT" sz="1000" b="0" i="0" u="none" strike="noStrike">
                          <a:solidFill>
                            <a:schemeClr val="tx1"/>
                          </a:solidFill>
                          <a:effectLst/>
                          <a:latin typeface="Century Gothic" panose="020B0502020202020204" pitchFamily="34" charset="0"/>
                        </a:rPr>
                        <a:t>&lt;1</a:t>
                      </a:r>
                    </a:p>
                  </a:txBody>
                  <a:tcPr marL="0" marR="0" marT="0" marB="0" anchor="ctr">
                    <a:solidFill>
                      <a:schemeClr val="accent1"/>
                    </a:solidFill>
                  </a:tcPr>
                </a:tc>
                <a:extLst>
                  <a:ext uri="{0D108BD9-81ED-4DB2-BD59-A6C34878D82A}">
                    <a16:rowId xmlns:a16="http://schemas.microsoft.com/office/drawing/2014/main" val="4027527210"/>
                  </a:ext>
                </a:extLst>
              </a:tr>
              <a:tr h="285744">
                <a:tc>
                  <a:txBody>
                    <a:bodyPr/>
                    <a:lstStyle/>
                    <a:p>
                      <a:pPr algn="ctr" rtl="0" fontAlgn="ctr"/>
                      <a:r>
                        <a:rPr lang="it-IT" sz="1000" u="none" strike="noStrike">
                          <a:effectLst/>
                        </a:rPr>
                        <a:t>1/1/25</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ctr" rtl="0" fontAlgn="ctr"/>
                      <a:r>
                        <a:rPr lang="it-IT" sz="1000" u="none" strike="noStrike">
                          <a:effectLst/>
                        </a:rPr>
                        <a:t>12/31/26</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l" rtl="0" fontAlgn="ctr"/>
                      <a:r>
                        <a:rPr lang="it-IT" sz="1000" u="none" strike="noStrike">
                          <a:effectLst/>
                        </a:rPr>
                        <a:t>Pre - Production</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ctr" rtl="0" fontAlgn="ctr"/>
                      <a:r>
                        <a:rPr lang="it-IT" sz="1000" u="none" strike="noStrike">
                          <a:effectLst/>
                        </a:rPr>
                        <a:t>2</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2695621818"/>
                  </a:ext>
                </a:extLst>
              </a:tr>
              <a:tr h="285744">
                <a:tc>
                  <a:txBody>
                    <a:bodyPr/>
                    <a:lstStyle/>
                    <a:p>
                      <a:pPr algn="ctr" rtl="0" fontAlgn="ctr"/>
                      <a:r>
                        <a:rPr lang="it-IT" sz="1000" u="none" strike="noStrike">
                          <a:effectLst/>
                        </a:rPr>
                        <a:t>1/1/27</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ctr" rtl="0" fontAlgn="ctr"/>
                      <a:r>
                        <a:rPr lang="it-IT" sz="1000" u="none" strike="noStrike">
                          <a:effectLst/>
                        </a:rPr>
                        <a:t>31/12/29</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l" rtl="0" fontAlgn="ctr"/>
                      <a:r>
                        <a:rPr lang="it-IT" sz="1000" u="none" strike="noStrike">
                          <a:effectLst/>
                        </a:rPr>
                        <a:t>Production &amp; QA</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ctr" rtl="0" fontAlgn="ctr"/>
                      <a:r>
                        <a:rPr lang="it-IT" sz="1000" u="none" strike="noStrike">
                          <a:effectLst/>
                        </a:rPr>
                        <a:t>3</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3749333507"/>
                  </a:ext>
                </a:extLst>
              </a:tr>
              <a:tr h="304793">
                <a:tc>
                  <a:txBody>
                    <a:bodyPr/>
                    <a:lstStyle/>
                    <a:p>
                      <a:pPr algn="ctr" rtl="0" fontAlgn="ctr"/>
                      <a:r>
                        <a:rPr lang="it-IT" sz="1000" u="none" strike="noStrike">
                          <a:effectLst/>
                        </a:rPr>
                        <a:t>1/1/30</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algn="ctr" rtl="0" fontAlgn="ctr"/>
                      <a:r>
                        <a:rPr lang="it-IT" sz="1000" u="none" strike="noStrike" dirty="0">
                          <a:effectLst/>
                        </a:rPr>
                        <a:t>6/1/30</a:t>
                      </a:r>
                      <a:endParaRPr lang="it-IT" sz="1000" b="0" i="0" u="none" strike="noStrike" dirty="0">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u="none" strike="noStrike" noProof="0">
                          <a:effectLst/>
                        </a:rPr>
                        <a:t>Commissioning </a:t>
                      </a:r>
                      <a:r>
                        <a:rPr lang="it-IT" sz="1000" u="none" strike="noStrike">
                          <a:effectLst/>
                        </a:rPr>
                        <a:t>&amp;</a:t>
                      </a:r>
                      <a:endParaRPr lang="it-IT" sz="1000" b="0" i="0" u="none" strike="noStrike">
                        <a:solidFill>
                          <a:srgbClr val="000000"/>
                        </a:solidFill>
                        <a:effectLst/>
                        <a:latin typeface="Century Gothic" panose="020B0502020202020204" pitchFamily="34" charset="0"/>
                      </a:endParaRPr>
                    </a:p>
                    <a:p>
                      <a:pPr algn="l" rtl="0" fontAlgn="ctr"/>
                      <a:r>
                        <a:rPr lang="it-IT" sz="1000" u="none" strike="noStrike">
                          <a:effectLst/>
                        </a:rPr>
                        <a:t>Installation</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algn="ctr" rtl="0" fontAlgn="ctr"/>
                      <a:r>
                        <a:rPr lang="it-IT" sz="1000" u="none" strike="noStrike" dirty="0">
                          <a:effectLst/>
                        </a:rPr>
                        <a:t>0.5</a:t>
                      </a:r>
                      <a:endParaRPr lang="it-IT" sz="1000" b="0" i="0" u="none" strike="noStrike" dirty="0">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795127734"/>
                  </a:ext>
                </a:extLst>
              </a:tr>
            </a:tbl>
          </a:graphicData>
        </a:graphic>
      </p:graphicFrame>
    </p:spTree>
    <p:extLst>
      <p:ext uri="{BB962C8B-B14F-4D97-AF65-F5344CB8AC3E}">
        <p14:creationId xmlns:p14="http://schemas.microsoft.com/office/powerpoint/2010/main" val="2189857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61963" y="4339633"/>
            <a:ext cx="2981054" cy="3981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50</a:t>
            </a:r>
            <a:r>
              <a:rPr lang="it-IT" dirty="0">
                <a:solidFill>
                  <a:schemeClr val="tx1"/>
                </a:solidFill>
              </a:rPr>
              <a:t>50 k€ R&amp;D + 500</a:t>
            </a:r>
            <a:r>
              <a:rPr lang="it-IT" dirty="0"/>
              <a:t> </a:t>
            </a:r>
            <a:r>
              <a:rPr lang="it-IT" dirty="0">
                <a:solidFill>
                  <a:schemeClr val="tx1"/>
                </a:solidFill>
              </a:rPr>
              <a:t>k€ </a:t>
            </a:r>
            <a:r>
              <a:rPr lang="it-IT" dirty="0" err="1">
                <a:solidFill>
                  <a:schemeClr val="tx1"/>
                </a:solidFill>
              </a:rPr>
              <a:t>core</a:t>
            </a:r>
            <a:r>
              <a:rPr lang="it-IT" dirty="0" err="1"/>
              <a:t>K</a:t>
            </a:r>
            <a:endParaRPr lang="it-IT" dirty="0"/>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5" name="Title 1">
            <a:extLst>
              <a:ext uri="{FF2B5EF4-FFF2-40B4-BE49-F238E27FC236}">
                <a16:creationId xmlns:a16="http://schemas.microsoft.com/office/drawing/2014/main" id="{DB49A6F8-3C14-CEA5-8DC4-548A3F7F1177}"/>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Financial Plan </a:t>
            </a:r>
          </a:p>
        </p:txBody>
      </p:sp>
      <p:pic>
        <p:nvPicPr>
          <p:cNvPr id="10" name="Immagine 9" descr="Immagine che contiene testo, numero, linea, schermata&#10;&#10;Descrizione generata automaticamente">
            <a:extLst>
              <a:ext uri="{FF2B5EF4-FFF2-40B4-BE49-F238E27FC236}">
                <a16:creationId xmlns:a16="http://schemas.microsoft.com/office/drawing/2014/main" id="{F7D6228C-F4BD-A80E-C6DD-43D790B3210D}"/>
              </a:ext>
            </a:extLst>
          </p:cNvPr>
          <p:cNvPicPr>
            <a:picLocks noChangeAspect="1"/>
          </p:cNvPicPr>
          <p:nvPr/>
        </p:nvPicPr>
        <p:blipFill>
          <a:blip r:embed="rId3"/>
          <a:stretch>
            <a:fillRect/>
          </a:stretch>
        </p:blipFill>
        <p:spPr>
          <a:xfrm>
            <a:off x="330199" y="988780"/>
            <a:ext cx="8615757" cy="3340417"/>
          </a:xfrm>
          <a:prstGeom prst="rect">
            <a:avLst/>
          </a:prstGeom>
        </p:spPr>
      </p:pic>
      <p:sp>
        <p:nvSpPr>
          <p:cNvPr id="12" name="Ovale 11">
            <a:extLst>
              <a:ext uri="{FF2B5EF4-FFF2-40B4-BE49-F238E27FC236}">
                <a16:creationId xmlns:a16="http://schemas.microsoft.com/office/drawing/2014/main" id="{28A1B955-2664-7ED7-55C4-04B85ABFA526}"/>
              </a:ext>
            </a:extLst>
          </p:cNvPr>
          <p:cNvSpPr/>
          <p:nvPr/>
        </p:nvSpPr>
        <p:spPr>
          <a:xfrm>
            <a:off x="2125134" y="2175934"/>
            <a:ext cx="237067" cy="1120607"/>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e 13">
            <a:extLst>
              <a:ext uri="{FF2B5EF4-FFF2-40B4-BE49-F238E27FC236}">
                <a16:creationId xmlns:a16="http://schemas.microsoft.com/office/drawing/2014/main" id="{53E4572C-4BED-7CEA-F039-D4460A00E04E}"/>
              </a:ext>
            </a:extLst>
          </p:cNvPr>
          <p:cNvSpPr/>
          <p:nvPr/>
        </p:nvSpPr>
        <p:spPr>
          <a:xfrm>
            <a:off x="5571067" y="2176351"/>
            <a:ext cx="677333" cy="1841132"/>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055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pic>
        <p:nvPicPr>
          <p:cNvPr id="4" name="Immagine 3" descr="Immagine che contiene interni, pavimento, rigido&#10;&#10;Descrizione generata automaticamente">
            <a:extLst>
              <a:ext uri="{FF2B5EF4-FFF2-40B4-BE49-F238E27FC236}">
                <a16:creationId xmlns:a16="http://schemas.microsoft.com/office/drawing/2014/main" id="{6D05D371-396F-979F-6967-34CE83520E97}"/>
              </a:ext>
            </a:extLst>
          </p:cNvPr>
          <p:cNvPicPr>
            <a:picLocks noChangeAspect="1"/>
          </p:cNvPicPr>
          <p:nvPr/>
        </p:nvPicPr>
        <p:blipFill>
          <a:blip r:embed="rId3"/>
          <a:stretch>
            <a:fillRect/>
          </a:stretch>
        </p:blipFill>
        <p:spPr>
          <a:xfrm rot="5400000">
            <a:off x="5459673" y="2933809"/>
            <a:ext cx="1892065" cy="1419049"/>
          </a:xfrm>
          <a:prstGeom prst="rect">
            <a:avLst/>
          </a:prstGeom>
        </p:spPr>
      </p:pic>
      <p:pic>
        <p:nvPicPr>
          <p:cNvPr id="5" name="Immagine 4">
            <a:extLst>
              <a:ext uri="{FF2B5EF4-FFF2-40B4-BE49-F238E27FC236}">
                <a16:creationId xmlns:a16="http://schemas.microsoft.com/office/drawing/2014/main" id="{CA35DA9A-CB7B-C6F4-D8B1-5A8532411FBC}"/>
              </a:ext>
            </a:extLst>
          </p:cNvPr>
          <p:cNvPicPr>
            <a:picLocks noChangeAspect="1"/>
          </p:cNvPicPr>
          <p:nvPr/>
        </p:nvPicPr>
        <p:blipFill>
          <a:blip r:embed="rId4"/>
          <a:stretch>
            <a:fillRect/>
          </a:stretch>
        </p:blipFill>
        <p:spPr>
          <a:xfrm>
            <a:off x="3123677" y="650456"/>
            <a:ext cx="2626694" cy="1970021"/>
          </a:xfrm>
          <a:prstGeom prst="rect">
            <a:avLst/>
          </a:prstGeom>
        </p:spPr>
      </p:pic>
      <p:pic>
        <p:nvPicPr>
          <p:cNvPr id="10" name="Immagine 9" descr="Immagine che contiene interno, soffitto, Uffici, arredo&#10;&#10;Descrizione generata automaticamente">
            <a:extLst>
              <a:ext uri="{FF2B5EF4-FFF2-40B4-BE49-F238E27FC236}">
                <a16:creationId xmlns:a16="http://schemas.microsoft.com/office/drawing/2014/main" id="{F318453A-67DA-27DF-DDDB-FDB0CFE07A2F}"/>
              </a:ext>
            </a:extLst>
          </p:cNvPr>
          <p:cNvPicPr>
            <a:picLocks noChangeAspect="1"/>
          </p:cNvPicPr>
          <p:nvPr/>
        </p:nvPicPr>
        <p:blipFill>
          <a:blip r:embed="rId5"/>
          <a:stretch>
            <a:fillRect/>
          </a:stretch>
        </p:blipFill>
        <p:spPr>
          <a:xfrm>
            <a:off x="237327" y="677385"/>
            <a:ext cx="2626694" cy="1970020"/>
          </a:xfrm>
          <a:prstGeom prst="rect">
            <a:avLst/>
          </a:prstGeom>
        </p:spPr>
      </p:pic>
      <p:pic>
        <p:nvPicPr>
          <p:cNvPr id="12" name="Immagine 11" descr="Immagine che contiene cilindro, muro, estintore, interno&#10;&#10;Descrizione generata automaticamente">
            <a:extLst>
              <a:ext uri="{FF2B5EF4-FFF2-40B4-BE49-F238E27FC236}">
                <a16:creationId xmlns:a16="http://schemas.microsoft.com/office/drawing/2014/main" id="{6CFB3A36-E7C9-00F7-185E-55B3E3E3867E}"/>
              </a:ext>
            </a:extLst>
          </p:cNvPr>
          <p:cNvPicPr>
            <a:picLocks noChangeAspect="1"/>
          </p:cNvPicPr>
          <p:nvPr/>
        </p:nvPicPr>
        <p:blipFill>
          <a:blip r:embed="rId6"/>
          <a:stretch>
            <a:fillRect/>
          </a:stretch>
        </p:blipFill>
        <p:spPr>
          <a:xfrm>
            <a:off x="202307" y="2697301"/>
            <a:ext cx="2661714" cy="1996286"/>
          </a:xfrm>
          <a:prstGeom prst="rect">
            <a:avLst/>
          </a:prstGeom>
        </p:spPr>
      </p:pic>
      <p:sp>
        <p:nvSpPr>
          <p:cNvPr id="14" name="CasellaDiTesto 13">
            <a:extLst>
              <a:ext uri="{FF2B5EF4-FFF2-40B4-BE49-F238E27FC236}">
                <a16:creationId xmlns:a16="http://schemas.microsoft.com/office/drawing/2014/main" id="{E77C83BD-31AA-111C-A8C7-A3608407425E}"/>
              </a:ext>
            </a:extLst>
          </p:cNvPr>
          <p:cNvSpPr txBox="1"/>
          <p:nvPr/>
        </p:nvSpPr>
        <p:spPr>
          <a:xfrm>
            <a:off x="-24702" y="3739784"/>
            <a:ext cx="2888724" cy="738664"/>
          </a:xfrm>
          <a:prstGeom prst="rect">
            <a:avLst/>
          </a:prstGeom>
          <a:noFill/>
        </p:spPr>
        <p:txBody>
          <a:bodyPr wrap="square">
            <a:spAutoFit/>
          </a:bodyPr>
          <a:lstStyle/>
          <a:p>
            <a:pPr marL="342900" indent="-342900">
              <a:buFont typeface="Arial" panose="020B0604020202020204" pitchFamily="34" charset="0"/>
              <a:buChar char="•"/>
            </a:pPr>
            <a:r>
              <a:rPr lang="en-US" sz="1400" dirty="0">
                <a:solidFill>
                  <a:schemeClr val="bg1"/>
                </a:solidFill>
                <a:latin typeface="Calibri" panose="020F0502020204030204" pitchFamily="34" charset="0"/>
                <a:cs typeface="Calibri" panose="020F0502020204030204" pitchFamily="34" charset="0"/>
              </a:rPr>
              <a:t>The gas mixture </a:t>
            </a:r>
          </a:p>
          <a:p>
            <a:pPr marL="342900" indent="-342900">
              <a:buFont typeface="Arial" panose="020B0604020202020204" pitchFamily="34" charset="0"/>
              <a:buChar char="•"/>
            </a:pPr>
            <a:r>
              <a:rPr lang="en-US" sz="1400" dirty="0">
                <a:solidFill>
                  <a:schemeClr val="bg1"/>
                </a:solidFill>
                <a:latin typeface="Calibri" panose="020F0502020204030204" pitchFamily="34" charset="0"/>
                <a:cs typeface="Calibri" panose="020F0502020204030204" pitchFamily="34" charset="0"/>
              </a:rPr>
              <a:t>(</a:t>
            </a:r>
            <a:r>
              <a:rPr lang="en-US" sz="1400" dirty="0" err="1">
                <a:solidFill>
                  <a:schemeClr val="bg1"/>
                </a:solidFill>
                <a:latin typeface="Calibri" panose="020F0502020204030204" pitchFamily="34" charset="0"/>
                <a:cs typeface="Calibri" panose="020F0502020204030204" pitchFamily="34" charset="0"/>
              </a:rPr>
              <a:t>Ar</a:t>
            </a:r>
            <a:r>
              <a:rPr lang="en-US" sz="1400" dirty="0">
                <a:solidFill>
                  <a:schemeClr val="bg1"/>
                </a:solidFill>
                <a:latin typeface="Calibri" panose="020F0502020204030204" pitchFamily="34" charset="0"/>
                <a:cs typeface="Calibri" panose="020F0502020204030204" pitchFamily="34" charset="0"/>
              </a:rPr>
              <a:t> /CO2/CF445%/15%/40%) and N2 bottles are available</a:t>
            </a:r>
            <a:endParaRPr lang="en-US" sz="1400" dirty="0">
              <a:solidFill>
                <a:schemeClr val="bg1"/>
              </a:solidFill>
            </a:endParaRPr>
          </a:p>
        </p:txBody>
      </p:sp>
      <p:sp>
        <p:nvSpPr>
          <p:cNvPr id="9" name="CasellaDiTesto 8">
            <a:extLst>
              <a:ext uri="{FF2B5EF4-FFF2-40B4-BE49-F238E27FC236}">
                <a16:creationId xmlns:a16="http://schemas.microsoft.com/office/drawing/2014/main" id="{48E93785-0599-18F7-B6E7-D14D718BABFE}"/>
              </a:ext>
            </a:extLst>
          </p:cNvPr>
          <p:cNvSpPr txBox="1"/>
          <p:nvPr/>
        </p:nvSpPr>
        <p:spPr>
          <a:xfrm>
            <a:off x="-148158" y="480387"/>
            <a:ext cx="3397663" cy="923330"/>
          </a:xfrm>
          <a:prstGeom prst="rect">
            <a:avLst/>
          </a:prstGeom>
          <a:noFill/>
        </p:spPr>
        <p:txBody>
          <a:bodyPr wrap="square" rtlCol="0">
            <a:spAutoFit/>
          </a:bodyPr>
          <a:lstStyle/>
          <a:p>
            <a:endParaRPr lang="en-US"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The gas distribution system has been installed</a:t>
            </a:r>
          </a:p>
        </p:txBody>
      </p:sp>
      <p:pic>
        <p:nvPicPr>
          <p:cNvPr id="15" name="Immagine 14" descr="Immagine che contiene macchina, interno, Attrezzature mediche, muro&#10;&#10;Descrizione generata automaticamente">
            <a:extLst>
              <a:ext uri="{FF2B5EF4-FFF2-40B4-BE49-F238E27FC236}">
                <a16:creationId xmlns:a16="http://schemas.microsoft.com/office/drawing/2014/main" id="{4C0CAE5F-89D6-D724-B228-6C6B15660ED8}"/>
              </a:ext>
            </a:extLst>
          </p:cNvPr>
          <p:cNvPicPr>
            <a:picLocks noChangeAspect="1"/>
          </p:cNvPicPr>
          <p:nvPr/>
        </p:nvPicPr>
        <p:blipFill>
          <a:blip r:embed="rId7"/>
          <a:stretch>
            <a:fillRect/>
          </a:stretch>
        </p:blipFill>
        <p:spPr>
          <a:xfrm>
            <a:off x="3019934" y="2697301"/>
            <a:ext cx="2551100" cy="1913325"/>
          </a:xfrm>
          <a:prstGeom prst="rect">
            <a:avLst/>
          </a:prstGeom>
        </p:spPr>
      </p:pic>
      <p:sp>
        <p:nvSpPr>
          <p:cNvPr id="16" name="CasellaDiTesto 15">
            <a:extLst>
              <a:ext uri="{FF2B5EF4-FFF2-40B4-BE49-F238E27FC236}">
                <a16:creationId xmlns:a16="http://schemas.microsoft.com/office/drawing/2014/main" id="{54174479-61D4-1F87-95DD-2F91271AF92F}"/>
              </a:ext>
            </a:extLst>
          </p:cNvPr>
          <p:cNvSpPr txBox="1"/>
          <p:nvPr/>
        </p:nvSpPr>
        <p:spPr>
          <a:xfrm>
            <a:off x="3145082" y="2909134"/>
            <a:ext cx="2425952" cy="523220"/>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The oven and the </a:t>
            </a:r>
          </a:p>
          <a:p>
            <a:r>
              <a:rPr lang="en-US" sz="1400" dirty="0">
                <a:solidFill>
                  <a:schemeClr val="bg1"/>
                </a:solidFill>
                <a:latin typeface="Calibri" panose="020F0502020204030204" pitchFamily="34" charset="0"/>
                <a:cs typeface="Calibri" panose="020F0502020204030204" pitchFamily="34" charset="0"/>
              </a:rPr>
              <a:t>CAEN HV supply are available</a:t>
            </a:r>
            <a:endParaRPr lang="en-US" sz="1400" dirty="0">
              <a:solidFill>
                <a:schemeClr val="bg1"/>
              </a:solidFill>
            </a:endParaRPr>
          </a:p>
        </p:txBody>
      </p:sp>
      <p:sp>
        <p:nvSpPr>
          <p:cNvPr id="17" name="CasellaDiTesto 16">
            <a:extLst>
              <a:ext uri="{FF2B5EF4-FFF2-40B4-BE49-F238E27FC236}">
                <a16:creationId xmlns:a16="http://schemas.microsoft.com/office/drawing/2014/main" id="{2BCC3035-4DFE-E602-CC88-467F21460C38}"/>
              </a:ext>
            </a:extLst>
          </p:cNvPr>
          <p:cNvSpPr txBox="1"/>
          <p:nvPr/>
        </p:nvSpPr>
        <p:spPr>
          <a:xfrm>
            <a:off x="5696181" y="4256635"/>
            <a:ext cx="1308854"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Megger Tester</a:t>
            </a:r>
            <a:endParaRPr lang="en-US" sz="1400" dirty="0">
              <a:solidFill>
                <a:schemeClr val="bg1"/>
              </a:solidFill>
            </a:endParaRPr>
          </a:p>
        </p:txBody>
      </p:sp>
      <p:pic>
        <p:nvPicPr>
          <p:cNvPr id="18" name="Immagine 17" descr="Immagine che contiene interno, scatola, forniture per ufficio, persona&#10;&#10;Descrizione generata automaticamente">
            <a:extLst>
              <a:ext uri="{FF2B5EF4-FFF2-40B4-BE49-F238E27FC236}">
                <a16:creationId xmlns:a16="http://schemas.microsoft.com/office/drawing/2014/main" id="{C4332F10-67EB-BADE-7417-2E80E69A880A}"/>
              </a:ext>
            </a:extLst>
          </p:cNvPr>
          <p:cNvPicPr>
            <a:picLocks noChangeAspect="1"/>
          </p:cNvPicPr>
          <p:nvPr/>
        </p:nvPicPr>
        <p:blipFill>
          <a:blip r:embed="rId8"/>
          <a:stretch>
            <a:fillRect/>
          </a:stretch>
        </p:blipFill>
        <p:spPr>
          <a:xfrm>
            <a:off x="7229671" y="2697300"/>
            <a:ext cx="1419049" cy="1892065"/>
          </a:xfrm>
          <a:prstGeom prst="rect">
            <a:avLst/>
          </a:prstGeom>
        </p:spPr>
      </p:pic>
      <p:sp>
        <p:nvSpPr>
          <p:cNvPr id="19" name="CasellaDiTesto 18">
            <a:extLst>
              <a:ext uri="{FF2B5EF4-FFF2-40B4-BE49-F238E27FC236}">
                <a16:creationId xmlns:a16="http://schemas.microsoft.com/office/drawing/2014/main" id="{C5D459FB-8E14-3B89-C52E-DB27A5177ABE}"/>
              </a:ext>
            </a:extLst>
          </p:cNvPr>
          <p:cNvSpPr txBox="1"/>
          <p:nvPr/>
        </p:nvSpPr>
        <p:spPr>
          <a:xfrm>
            <a:off x="7284768" y="2931135"/>
            <a:ext cx="1308854"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Flow controller</a:t>
            </a:r>
            <a:endParaRPr lang="en-US" sz="1400" dirty="0">
              <a:solidFill>
                <a:schemeClr val="bg1"/>
              </a:solidFill>
            </a:endParaRPr>
          </a:p>
        </p:txBody>
      </p:sp>
      <p:pic>
        <p:nvPicPr>
          <p:cNvPr id="25" name="Immagine 24">
            <a:extLst>
              <a:ext uri="{FF2B5EF4-FFF2-40B4-BE49-F238E27FC236}">
                <a16:creationId xmlns:a16="http://schemas.microsoft.com/office/drawing/2014/main" id="{835343A5-DF08-2125-2027-6979A8065BDA}"/>
              </a:ext>
            </a:extLst>
          </p:cNvPr>
          <p:cNvPicPr>
            <a:picLocks noChangeAspect="1"/>
          </p:cNvPicPr>
          <p:nvPr/>
        </p:nvPicPr>
        <p:blipFill>
          <a:blip r:embed="rId9"/>
          <a:stretch>
            <a:fillRect/>
          </a:stretch>
        </p:blipFill>
        <p:spPr>
          <a:xfrm>
            <a:off x="5953911" y="664735"/>
            <a:ext cx="2661714" cy="1996285"/>
          </a:xfrm>
          <a:prstGeom prst="rect">
            <a:avLst/>
          </a:prstGeom>
        </p:spPr>
      </p:pic>
      <p:sp>
        <p:nvSpPr>
          <p:cNvPr id="26" name="CasellaDiTesto 25">
            <a:extLst>
              <a:ext uri="{FF2B5EF4-FFF2-40B4-BE49-F238E27FC236}">
                <a16:creationId xmlns:a16="http://schemas.microsoft.com/office/drawing/2014/main" id="{B0D4B1F1-48B4-0985-9E14-2A031ACA6F76}"/>
              </a:ext>
            </a:extLst>
          </p:cNvPr>
          <p:cNvSpPr txBox="1"/>
          <p:nvPr/>
        </p:nvSpPr>
        <p:spPr>
          <a:xfrm>
            <a:off x="3977478" y="634275"/>
            <a:ext cx="2425952"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APV25 based SRS DAQ</a:t>
            </a:r>
            <a:endParaRPr lang="en-US" sz="1400" dirty="0">
              <a:solidFill>
                <a:schemeClr val="bg1"/>
              </a:solidFill>
            </a:endParaRPr>
          </a:p>
        </p:txBody>
      </p:sp>
      <p:cxnSp>
        <p:nvCxnSpPr>
          <p:cNvPr id="29" name="Connettore 2 28">
            <a:extLst>
              <a:ext uri="{FF2B5EF4-FFF2-40B4-BE49-F238E27FC236}">
                <a16:creationId xmlns:a16="http://schemas.microsoft.com/office/drawing/2014/main" id="{D6C27925-40DA-2271-EFAA-113532887772}"/>
              </a:ext>
            </a:extLst>
          </p:cNvPr>
          <p:cNvCxnSpPr/>
          <p:nvPr/>
        </p:nvCxnSpPr>
        <p:spPr>
          <a:xfrm>
            <a:off x="5696181" y="959101"/>
            <a:ext cx="0" cy="559928"/>
          </a:xfrm>
          <a:prstGeom prst="straightConnector1">
            <a:avLst/>
          </a:prstGeom>
          <a:ln w="19050" cap="flat" cmpd="sng" algn="ctr">
            <a:solidFill>
              <a:srgbClr val="FFFF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Connettore 2 29">
            <a:extLst>
              <a:ext uri="{FF2B5EF4-FFF2-40B4-BE49-F238E27FC236}">
                <a16:creationId xmlns:a16="http://schemas.microsoft.com/office/drawing/2014/main" id="{952F6111-F16A-F5A3-7C28-0F1F1E77741B}"/>
              </a:ext>
            </a:extLst>
          </p:cNvPr>
          <p:cNvCxnSpPr>
            <a:cxnSpLocks/>
          </p:cNvCxnSpPr>
          <p:nvPr/>
        </p:nvCxnSpPr>
        <p:spPr>
          <a:xfrm>
            <a:off x="5975007" y="843204"/>
            <a:ext cx="798326" cy="560513"/>
          </a:xfrm>
          <a:prstGeom prst="straightConnector1">
            <a:avLst/>
          </a:prstGeom>
          <a:ln w="19050" cap="flat" cmpd="sng" algn="ctr">
            <a:solidFill>
              <a:srgbClr val="FFFF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Infrastructures – synergies with JLAB12</a:t>
            </a:r>
          </a:p>
        </p:txBody>
      </p:sp>
    </p:spTree>
    <p:extLst>
      <p:ext uri="{BB962C8B-B14F-4D97-AF65-F5344CB8AC3E}">
        <p14:creationId xmlns:p14="http://schemas.microsoft.com/office/powerpoint/2010/main" val="230950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312800" y="-100532"/>
            <a:ext cx="9036177" cy="857250"/>
          </a:xfrm>
        </p:spPr>
        <p:txBody>
          <a:bodyPr>
            <a:noAutofit/>
          </a:bodyPr>
          <a:lstStyle/>
          <a:p>
            <a:r>
              <a:rPr lang="en-US" sz="2800" b="1" dirty="0">
                <a:solidFill>
                  <a:srgbClr val="C00000"/>
                </a:solidFill>
              </a:rPr>
              <a:t>2025 RM TV Activity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24</a:t>
            </a:fld>
            <a:endParaRPr lang="en-US"/>
          </a:p>
        </p:txBody>
      </p:sp>
      <mc:AlternateContent xmlns:mc="http://schemas.openxmlformats.org/markup-compatibility/2006">
        <mc:Choice xmlns:a14="http://schemas.microsoft.com/office/drawing/2010/main" Requires="a14">
          <p:sp>
            <p:nvSpPr>
              <p:cNvPr id="7" name="CasellaDiTesto 6">
                <a:extLst>
                  <a:ext uri="{FF2B5EF4-FFF2-40B4-BE49-F238E27FC236}">
                    <a16:creationId xmlns:a16="http://schemas.microsoft.com/office/drawing/2014/main" id="{7F8CCAB1-BF7E-B378-0313-0079188276D8}"/>
                  </a:ext>
                </a:extLst>
              </p:cNvPr>
              <p:cNvSpPr txBox="1"/>
              <p:nvPr/>
            </p:nvSpPr>
            <p:spPr>
              <a:xfrm>
                <a:off x="225551" y="656867"/>
                <a:ext cx="8406084" cy="2031325"/>
              </a:xfrm>
              <a:prstGeom prst="rect">
                <a:avLst/>
              </a:prstGeom>
              <a:noFill/>
            </p:spPr>
            <p:txBody>
              <a:bodyPr wrap="none" rtlCol="0">
                <a:spAutoFit/>
              </a:bodyPr>
              <a:lstStyle/>
              <a:p>
                <a:pPr marL="285750" indent="-285750">
                  <a:buFont typeface="Arial" panose="020B0604020202020204" pitchFamily="34" charset="0"/>
                  <a:buChar char="•"/>
                </a:pPr>
                <a:r>
                  <a:rPr lang="en-US" dirty="0"/>
                  <a:t>Design a first Engineering Test Article</a:t>
                </a:r>
              </a:p>
              <a:p>
                <a:r>
                  <a:rPr lang="en-US" dirty="0"/>
                  <a:t>	D-shaped vs 4 quadrants prototypes development to assess the chosen solution</a:t>
                </a:r>
              </a:p>
              <a:p>
                <a:endParaRPr lang="en-US" dirty="0"/>
              </a:p>
              <a:p>
                <a:pPr marL="285750" indent="-285750">
                  <a:buFont typeface="Arial" panose="020B0604020202020204" pitchFamily="34" charset="0"/>
                  <a:buChar char="•"/>
                </a:pPr>
                <a:r>
                  <a:rPr lang="en-US" dirty="0"/>
                  <a:t>Produce and Test small prototypes with  </a:t>
                </a:r>
                <a14:m>
                  <m:oMath xmlns:m="http://schemas.openxmlformats.org/officeDocument/2006/math">
                    <m:r>
                      <a:rPr lang="en-US" i="1" smtClean="0">
                        <a:latin typeface="Cambria Math" panose="02040503050406030204" pitchFamily="18" charset="0"/>
                        <a:ea typeface="Cambria Math" panose="02040503050406030204" pitchFamily="18" charset="0"/>
                      </a:rPr>
                      <m:t>𝜇</m:t>
                    </m:r>
                    <m:r>
                      <m:rPr>
                        <m:sty m:val="p"/>
                      </m:rPr>
                      <a:rPr lang="en-US" b="0" i="0" smtClean="0">
                        <a:latin typeface="Cambria Math" panose="02040503050406030204" pitchFamily="18" charset="0"/>
                        <a:ea typeface="Cambria Math" panose="02040503050406030204" pitchFamily="18" charset="0"/>
                      </a:rPr>
                      <m:t>TPC</m:t>
                    </m:r>
                    <m:r>
                      <a:rPr lang="en-US" b="0" i="0" smtClean="0">
                        <a:latin typeface="Cambria Math" panose="02040503050406030204" pitchFamily="18" charset="0"/>
                        <a:ea typeface="Cambria Math" panose="02040503050406030204" pitchFamily="18" charset="0"/>
                      </a:rPr>
                      <m:t> </m:t>
                    </m:r>
                  </m:oMath>
                </a14:m>
                <a:r>
                  <a:rPr lang="en-US" dirty="0"/>
                  <a:t>read-out scheme</a:t>
                </a:r>
              </a:p>
              <a:p>
                <a:endParaRPr lang="en-US" dirty="0"/>
              </a:p>
              <a:p>
                <a:pPr marL="285750" indent="-285750">
                  <a:buFont typeface="Arial" panose="020B0604020202020204" pitchFamily="34" charset="0"/>
                  <a:buChar char="•"/>
                </a:pPr>
                <a:r>
                  <a:rPr lang="en-US" dirty="0"/>
                  <a:t>Contribute to the TDR</a:t>
                </a:r>
              </a:p>
              <a:p>
                <a:endParaRPr lang="en-US" dirty="0"/>
              </a:p>
            </p:txBody>
          </p:sp>
        </mc:Choice>
        <mc:Fallback>
          <p:sp>
            <p:nvSpPr>
              <p:cNvPr id="7" name="CasellaDiTesto 6">
                <a:extLst>
                  <a:ext uri="{FF2B5EF4-FFF2-40B4-BE49-F238E27FC236}">
                    <a16:creationId xmlns:a16="http://schemas.microsoft.com/office/drawing/2014/main" id="{7F8CCAB1-BF7E-B378-0313-0079188276D8}"/>
                  </a:ext>
                </a:extLst>
              </p:cNvPr>
              <p:cNvSpPr txBox="1">
                <a:spLocks noRot="1" noChangeAspect="1" noMove="1" noResize="1" noEditPoints="1" noAdjustHandles="1" noChangeArrowheads="1" noChangeShapeType="1" noTextEdit="1"/>
              </p:cNvSpPr>
              <p:nvPr/>
            </p:nvSpPr>
            <p:spPr>
              <a:xfrm>
                <a:off x="225551" y="656867"/>
                <a:ext cx="8406084" cy="2031325"/>
              </a:xfrm>
              <a:prstGeom prst="rect">
                <a:avLst/>
              </a:prstGeom>
              <a:blipFill>
                <a:blip r:embed="rId3"/>
                <a:stretch>
                  <a:fillRect l="-452" t="-1242"/>
                </a:stretch>
              </a:blipFill>
            </p:spPr>
            <p:txBody>
              <a:bodyPr/>
              <a:lstStyle/>
              <a:p>
                <a:r>
                  <a:rPr lang="en-US">
                    <a:noFill/>
                  </a:rPr>
                  <a:t> </a:t>
                </a:r>
              </a:p>
            </p:txBody>
          </p:sp>
        </mc:Fallback>
      </mc:AlternateContent>
      <p:sp>
        <p:nvSpPr>
          <p:cNvPr id="8" name="CasellaDiTesto 7">
            <a:extLst>
              <a:ext uri="{FF2B5EF4-FFF2-40B4-BE49-F238E27FC236}">
                <a16:creationId xmlns:a16="http://schemas.microsoft.com/office/drawing/2014/main" id="{109DA2D7-AFFC-834F-C86F-C2E3C65FB717}"/>
              </a:ext>
            </a:extLst>
          </p:cNvPr>
          <p:cNvSpPr txBox="1"/>
          <p:nvPr/>
        </p:nvSpPr>
        <p:spPr>
          <a:xfrm>
            <a:off x="2477968" y="2342336"/>
            <a:ext cx="4312014" cy="369332"/>
          </a:xfrm>
          <a:prstGeom prst="rect">
            <a:avLst/>
          </a:prstGeom>
          <a:noFill/>
        </p:spPr>
        <p:txBody>
          <a:bodyPr wrap="none" rtlCol="0">
            <a:spAutoFit/>
          </a:bodyPr>
          <a:lstStyle/>
          <a:p>
            <a:r>
              <a:rPr lang="en-US" b="1" dirty="0">
                <a:solidFill>
                  <a:srgbClr val="0070C0"/>
                </a:solidFill>
              </a:rPr>
              <a:t>2025 Roma TV Financial Requests. (2.6 FTE)</a:t>
            </a:r>
          </a:p>
        </p:txBody>
      </p:sp>
      <p:sp>
        <p:nvSpPr>
          <p:cNvPr id="3" name="Segnaposto piè di pagina 23">
            <a:extLst>
              <a:ext uri="{FF2B5EF4-FFF2-40B4-BE49-F238E27FC236}">
                <a16:creationId xmlns:a16="http://schemas.microsoft.com/office/drawing/2014/main" id="{FA427013-C779-0A75-05DD-8EFA871221B5}"/>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graphicFrame>
        <p:nvGraphicFramePr>
          <p:cNvPr id="9" name="Tabella 8">
            <a:extLst>
              <a:ext uri="{FF2B5EF4-FFF2-40B4-BE49-F238E27FC236}">
                <a16:creationId xmlns:a16="http://schemas.microsoft.com/office/drawing/2014/main" id="{14774428-4A7D-A9A0-2E2E-0C8D1E3C4EB5}"/>
              </a:ext>
            </a:extLst>
          </p:cNvPr>
          <p:cNvGraphicFramePr>
            <a:graphicFrameLocks noGrp="1"/>
          </p:cNvGraphicFramePr>
          <p:nvPr>
            <p:extLst>
              <p:ext uri="{D42A27DB-BD31-4B8C-83A1-F6EECF244321}">
                <p14:modId xmlns:p14="http://schemas.microsoft.com/office/powerpoint/2010/main" val="3259411194"/>
              </p:ext>
            </p:extLst>
          </p:nvPr>
        </p:nvGraphicFramePr>
        <p:xfrm>
          <a:off x="544575" y="2749357"/>
          <a:ext cx="8178801" cy="1854200"/>
        </p:xfrm>
        <a:graphic>
          <a:graphicData uri="http://schemas.openxmlformats.org/drawingml/2006/table">
            <a:tbl>
              <a:tblPr firstRow="1" bandRow="1">
                <a:tableStyleId>{5C22544A-7EE6-4342-B048-85BDC9FD1C3A}</a:tableStyleId>
              </a:tblPr>
              <a:tblGrid>
                <a:gridCol w="2087106">
                  <a:extLst>
                    <a:ext uri="{9D8B030D-6E8A-4147-A177-3AD203B41FA5}">
                      <a16:colId xmlns:a16="http://schemas.microsoft.com/office/drawing/2014/main" val="1192546754"/>
                    </a:ext>
                  </a:extLst>
                </a:gridCol>
                <a:gridCol w="3616031">
                  <a:extLst>
                    <a:ext uri="{9D8B030D-6E8A-4147-A177-3AD203B41FA5}">
                      <a16:colId xmlns:a16="http://schemas.microsoft.com/office/drawing/2014/main" val="3120763194"/>
                    </a:ext>
                  </a:extLst>
                </a:gridCol>
                <a:gridCol w="2475664">
                  <a:extLst>
                    <a:ext uri="{9D8B030D-6E8A-4147-A177-3AD203B41FA5}">
                      <a16:colId xmlns:a16="http://schemas.microsoft.com/office/drawing/2014/main" val="1709602037"/>
                    </a:ext>
                  </a:extLst>
                </a:gridCol>
              </a:tblGrid>
              <a:tr h="370840">
                <a:tc>
                  <a:txBody>
                    <a:bodyPr/>
                    <a:lstStyle/>
                    <a:p>
                      <a:r>
                        <a:rPr lang="it-IT" noProof="0"/>
                        <a:t>Capitolo</a:t>
                      </a:r>
                    </a:p>
                  </a:txBody>
                  <a:tcPr/>
                </a:tc>
                <a:tc>
                  <a:txBody>
                    <a:bodyPr/>
                    <a:lstStyle/>
                    <a:p>
                      <a:r>
                        <a:rPr lang="it-IT" noProof="0"/>
                        <a:t>Motivazione</a:t>
                      </a:r>
                    </a:p>
                  </a:txBody>
                  <a:tcPr/>
                </a:tc>
                <a:tc>
                  <a:txBody>
                    <a:bodyPr/>
                    <a:lstStyle/>
                    <a:p>
                      <a:r>
                        <a:rPr lang="it-IT" noProof="0"/>
                        <a:t>K Euro</a:t>
                      </a:r>
                    </a:p>
                  </a:txBody>
                  <a:tcPr/>
                </a:tc>
                <a:extLst>
                  <a:ext uri="{0D108BD9-81ED-4DB2-BD59-A6C34878D82A}">
                    <a16:rowId xmlns:a16="http://schemas.microsoft.com/office/drawing/2014/main" val="2034612428"/>
                  </a:ext>
                </a:extLst>
              </a:tr>
              <a:tr h="370840">
                <a:tc>
                  <a:txBody>
                    <a:bodyPr/>
                    <a:lstStyle/>
                    <a:p>
                      <a:r>
                        <a:rPr lang="it-IT" noProof="0"/>
                        <a:t>Missioni</a:t>
                      </a:r>
                    </a:p>
                  </a:txBody>
                  <a:tcPr/>
                </a:tc>
                <a:tc>
                  <a:txBody>
                    <a:bodyPr/>
                    <a:lstStyle/>
                    <a:p>
                      <a:r>
                        <a:rPr lang="it-IT" sz="1800" noProof="0"/>
                        <a:t>Test Beam + coll. meetings</a:t>
                      </a:r>
                    </a:p>
                  </a:txBody>
                  <a:tcPr/>
                </a:tc>
                <a:tc>
                  <a:txBody>
                    <a:bodyPr/>
                    <a:lstStyle/>
                    <a:p>
                      <a:r>
                        <a:rPr lang="it-IT" noProof="0"/>
                        <a:t>18</a:t>
                      </a:r>
                    </a:p>
                  </a:txBody>
                  <a:tcPr/>
                </a:tc>
                <a:extLst>
                  <a:ext uri="{0D108BD9-81ED-4DB2-BD59-A6C34878D82A}">
                    <a16:rowId xmlns:a16="http://schemas.microsoft.com/office/drawing/2014/main" val="2227653697"/>
                  </a:ext>
                </a:extLst>
              </a:tr>
              <a:tr h="370840">
                <a:tc>
                  <a:txBody>
                    <a:bodyPr/>
                    <a:lstStyle/>
                    <a:p>
                      <a:r>
                        <a:rPr lang="it-IT" noProof="0"/>
                        <a:t>Consumo</a:t>
                      </a:r>
                    </a:p>
                  </a:txBody>
                  <a:tcPr/>
                </a:tc>
                <a:tc>
                  <a:txBody>
                    <a:bodyPr/>
                    <a:lstStyle/>
                    <a:p>
                      <a:r>
                        <a:rPr lang="it-IT" sz="1800" noProof="0"/>
                        <a:t>Miscela di gas e minuteria</a:t>
                      </a:r>
                    </a:p>
                  </a:txBody>
                  <a:tcPr/>
                </a:tc>
                <a:tc>
                  <a:txBody>
                    <a:bodyPr/>
                    <a:lstStyle/>
                    <a:p>
                      <a:r>
                        <a:rPr lang="it-IT" noProof="0"/>
                        <a:t>10</a:t>
                      </a:r>
                    </a:p>
                  </a:txBody>
                  <a:tcPr/>
                </a:tc>
                <a:extLst>
                  <a:ext uri="{0D108BD9-81ED-4DB2-BD59-A6C34878D82A}">
                    <a16:rowId xmlns:a16="http://schemas.microsoft.com/office/drawing/2014/main" val="286309858"/>
                  </a:ext>
                </a:extLst>
              </a:tr>
              <a:tr h="370840">
                <a:tc>
                  <a:txBody>
                    <a:bodyPr/>
                    <a:lstStyle/>
                    <a:p>
                      <a:r>
                        <a:rPr lang="it-IT" noProof="0"/>
                        <a:t>Inventariabile</a:t>
                      </a:r>
                    </a:p>
                  </a:txBody>
                  <a:tcPr/>
                </a:tc>
                <a:tc>
                  <a:txBody>
                    <a:bodyPr/>
                    <a:lstStyle/>
                    <a:p>
                      <a:r>
                        <a:rPr lang="it-IT" sz="1800" noProof="0"/>
                        <a:t>Schede CAEN Canali HV</a:t>
                      </a:r>
                    </a:p>
                  </a:txBody>
                  <a:tcPr/>
                </a:tc>
                <a:tc>
                  <a:txBody>
                    <a:bodyPr/>
                    <a:lstStyle/>
                    <a:p>
                      <a:r>
                        <a:rPr lang="it-IT" noProof="0"/>
                        <a:t>10</a:t>
                      </a:r>
                    </a:p>
                  </a:txBody>
                  <a:tcPr/>
                </a:tc>
                <a:extLst>
                  <a:ext uri="{0D108BD9-81ED-4DB2-BD59-A6C34878D82A}">
                    <a16:rowId xmlns:a16="http://schemas.microsoft.com/office/drawing/2014/main" val="2203303978"/>
                  </a:ext>
                </a:extLst>
              </a:tr>
              <a:tr h="370840">
                <a:tc>
                  <a:txBody>
                    <a:bodyPr/>
                    <a:lstStyle/>
                    <a:p>
                      <a:r>
                        <a:rPr lang="it-IT" noProof="0"/>
                        <a:t>Apparati</a:t>
                      </a:r>
                    </a:p>
                  </a:txBody>
                  <a:tcPr/>
                </a:tc>
                <a:tc>
                  <a:txBody>
                    <a:bodyPr/>
                    <a:lstStyle/>
                    <a:p>
                      <a:r>
                        <a:rPr lang="it-IT" noProof="0"/>
                        <a:t>Prototipi </a:t>
                      </a:r>
                    </a:p>
                  </a:txBody>
                  <a:tcPr/>
                </a:tc>
                <a:tc>
                  <a:txBody>
                    <a:bodyPr/>
                    <a:lstStyle/>
                    <a:p>
                      <a:r>
                        <a:rPr lang="it-IT" noProof="0" dirty="0"/>
                        <a:t>30</a:t>
                      </a:r>
                    </a:p>
                  </a:txBody>
                  <a:tcPr/>
                </a:tc>
                <a:extLst>
                  <a:ext uri="{0D108BD9-81ED-4DB2-BD59-A6C34878D82A}">
                    <a16:rowId xmlns:a16="http://schemas.microsoft.com/office/drawing/2014/main" val="1899478276"/>
                  </a:ext>
                </a:extLst>
              </a:tr>
            </a:tbl>
          </a:graphicData>
        </a:graphic>
      </p:graphicFrame>
    </p:spTree>
    <p:extLst>
      <p:ext uri="{BB962C8B-B14F-4D97-AF65-F5344CB8AC3E}">
        <p14:creationId xmlns:p14="http://schemas.microsoft.com/office/powerpoint/2010/main" val="991726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9" name="Title 1">
            <a:extLst>
              <a:ext uri="{FF2B5EF4-FFF2-40B4-BE49-F238E27FC236}">
                <a16:creationId xmlns:a16="http://schemas.microsoft.com/office/drawing/2014/main" id="{BEC9A4FE-9ABC-2F2C-6BB1-30C3877E9DC3}"/>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Summary</a:t>
            </a:r>
          </a:p>
        </p:txBody>
      </p:sp>
      <mc:AlternateContent xmlns:mc="http://schemas.openxmlformats.org/markup-compatibility/2006">
        <mc:Choice xmlns:a14="http://schemas.microsoft.com/office/drawing/2010/main" Requires="a14">
          <p:sp>
            <p:nvSpPr>
              <p:cNvPr id="10" name="CasellaDiTesto 9">
                <a:extLst>
                  <a:ext uri="{FF2B5EF4-FFF2-40B4-BE49-F238E27FC236}">
                    <a16:creationId xmlns:a16="http://schemas.microsoft.com/office/drawing/2014/main" id="{7A702A43-9E85-CFB2-8B41-6A1E02709FE6}"/>
                  </a:ext>
                </a:extLst>
              </p:cNvPr>
              <p:cNvSpPr txBox="1"/>
              <p:nvPr/>
            </p:nvSpPr>
            <p:spPr>
              <a:xfrm>
                <a:off x="146011" y="597576"/>
                <a:ext cx="8851975" cy="3785652"/>
              </a:xfrm>
              <a:prstGeom prst="rect">
                <a:avLst/>
              </a:prstGeom>
              <a:noFill/>
            </p:spPr>
            <p:txBody>
              <a:bodyPr wrap="square" rtlCol="0">
                <a:spAutoFit/>
              </a:bodyPr>
              <a:lstStyle/>
              <a:p>
                <a:r>
                  <a:rPr lang="en-US" b="1" dirty="0">
                    <a:solidFill>
                      <a:srgbClr val="C00000"/>
                    </a:solidFill>
                  </a:rPr>
                  <a:t>In the last year INFN has gained the leadership of the MPGD endcap trackers  (ECT) </a:t>
                </a:r>
              </a:p>
              <a:p>
                <a:pPr marL="742950" lvl="1" indent="-285750">
                  <a:buFont typeface="Arial" panose="020B0604020202020204" pitchFamily="34" charset="0"/>
                  <a:buChar char="•"/>
                </a:pPr>
                <a:r>
                  <a:rPr lang="en-US" sz="1400" dirty="0"/>
                  <a:t>The role has been recognized by the DOE and </a:t>
                </a:r>
                <a:r>
                  <a:rPr lang="en-US" sz="1400" dirty="0" err="1"/>
                  <a:t>ePIC</a:t>
                </a:r>
                <a:r>
                  <a:rPr lang="en-US" sz="1400" dirty="0"/>
                  <a:t> managements</a:t>
                </a:r>
              </a:p>
              <a:p>
                <a:pPr marL="742950" lvl="1" indent="-285750">
                  <a:buFont typeface="Arial" panose="020B0604020202020204" pitchFamily="34" charset="0"/>
                  <a:buChar char="•"/>
                </a:pPr>
                <a:r>
                  <a:rPr lang="en-US" sz="1400" dirty="0"/>
                  <a:t>The main technological choices have been indicated</a:t>
                </a:r>
              </a:p>
              <a:p>
                <a:pPr marL="742950" lvl="1" indent="-285750">
                  <a:buFont typeface="Arial" panose="020B0604020202020204" pitchFamily="34" charset="0"/>
                  <a:buChar char="•"/>
                </a:pPr>
                <a:endParaRPr lang="en-US" sz="1400" dirty="0"/>
              </a:p>
              <a:p>
                <a:pPr marL="9525" lvl="1"/>
                <a:r>
                  <a:rPr lang="en-US" b="1" dirty="0">
                    <a:solidFill>
                      <a:srgbClr val="C00000"/>
                    </a:solidFill>
                  </a:rPr>
                  <a:t>Detector technology</a:t>
                </a:r>
              </a:p>
              <a:p>
                <a:pPr marL="9525" lvl="1" indent="0">
                  <a:buNone/>
                </a:pPr>
                <a:r>
                  <a:rPr lang="en-US" sz="1400" dirty="0"/>
                  <a:t>	2D – readout challenges and test beam results</a:t>
                </a:r>
              </a:p>
              <a:p>
                <a:pPr marL="9525" lvl="1" indent="0">
                  <a:buNone/>
                </a:pPr>
                <a:r>
                  <a:rPr lang="en-US" sz="1400" dirty="0"/>
                  <a:t>	Hybrid GEM-</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err="1"/>
                  <a:t>Rwell</a:t>
                </a:r>
                <a:r>
                  <a:rPr lang="en-US" sz="1400" dirty="0"/>
                  <a:t> technology &amp;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TPC readout</a:t>
                </a:r>
              </a:p>
              <a:p>
                <a:pPr lvl="1"/>
                <a:r>
                  <a:rPr lang="en-US" sz="1400" dirty="0"/>
                  <a:t>(X,Y) readout – 500 </a:t>
                </a:r>
                <a14:m>
                  <m:oMath xmlns:m="http://schemas.openxmlformats.org/officeDocument/2006/math">
                    <m:r>
                      <a:rPr lang="en-US" sz="1400" i="1" smtClean="0">
                        <a:ea typeface="Cambria Math" panose="02040503050406030204" pitchFamily="18" charset="0"/>
                      </a:rPr>
                      <m:t>𝜇</m:t>
                    </m:r>
                  </m:oMath>
                </a14:m>
                <a:r>
                  <a:rPr lang="en-US" sz="1400" dirty="0"/>
                  <a:t>m pitch</a:t>
                </a:r>
              </a:p>
              <a:p>
                <a:pPr marL="287338" lvl="1" indent="0">
                  <a:buNone/>
                </a:pPr>
                <a:endParaRPr lang="en-US" sz="1400" dirty="0"/>
              </a:p>
              <a:p>
                <a:pPr marL="52388" lvl="1" indent="0">
                  <a:buNone/>
                </a:pPr>
                <a:r>
                  <a:rPr lang="en-US" b="1" dirty="0">
                    <a:solidFill>
                      <a:srgbClr val="C00000"/>
                    </a:solidFill>
                  </a:rPr>
                  <a:t>INFN Involvement</a:t>
                </a:r>
              </a:p>
              <a:p>
                <a:pPr marL="52388" lvl="1" indent="0">
                  <a:buNone/>
                </a:pPr>
                <a:r>
                  <a:rPr lang="en-US" sz="1400" dirty="0"/>
                  <a:t>	F</a:t>
                </a:r>
                <a:r>
                  <a:rPr lang="en-US" sz="1400" dirty="0">
                    <a:effectLst/>
                  </a:rPr>
                  <a:t>abrication and Assembly </a:t>
                </a:r>
                <a:r>
                  <a:rPr lang="en-US" sz="1400" dirty="0"/>
                  <a:t>P</a:t>
                </a:r>
                <a:r>
                  <a:rPr lang="en-US" sz="1400" dirty="0">
                    <a:effectLst/>
                  </a:rPr>
                  <a:t>lans</a:t>
                </a:r>
              </a:p>
              <a:p>
                <a:pPr lvl="1"/>
                <a:r>
                  <a:rPr lang="en-US" sz="1400" dirty="0">
                    <a:effectLst/>
                  </a:rPr>
                  <a:t>Timeline</a:t>
                </a:r>
              </a:p>
              <a:p>
                <a:pPr lvl="1"/>
                <a:r>
                  <a:rPr lang="en-US" sz="1400" dirty="0"/>
                  <a:t>Workforce</a:t>
                </a:r>
              </a:p>
              <a:p>
                <a:pPr marL="287338" lvl="1" indent="0">
                  <a:buNone/>
                </a:pPr>
                <a:r>
                  <a:rPr lang="en-US" sz="1400" dirty="0"/>
                  <a:t>    Financial Plan</a:t>
                </a:r>
              </a:p>
              <a:p>
                <a:pPr marL="0" indent="0">
                  <a:buNone/>
                </a:pPr>
                <a:r>
                  <a:rPr lang="en-US" sz="1400" dirty="0"/>
                  <a:t> </a:t>
                </a:r>
              </a:p>
              <a:p>
                <a:pPr marL="0" indent="0">
                  <a:buNone/>
                </a:pPr>
                <a:r>
                  <a:rPr lang="en-US" b="1" dirty="0">
                    <a:solidFill>
                      <a:srgbClr val="C00000"/>
                    </a:solidFill>
                  </a:rPr>
                  <a:t>Summary</a:t>
                </a:r>
              </a:p>
            </p:txBody>
          </p:sp>
        </mc:Choice>
        <mc:Fallback>
          <p:sp>
            <p:nvSpPr>
              <p:cNvPr id="10" name="CasellaDiTesto 9">
                <a:extLst>
                  <a:ext uri="{FF2B5EF4-FFF2-40B4-BE49-F238E27FC236}">
                    <a16:creationId xmlns:a16="http://schemas.microsoft.com/office/drawing/2014/main" id="{7A702A43-9E85-CFB2-8B41-6A1E02709FE6}"/>
                  </a:ext>
                </a:extLst>
              </p:cNvPr>
              <p:cNvSpPr txBox="1">
                <a:spLocks noRot="1" noChangeAspect="1" noMove="1" noResize="1" noEditPoints="1" noAdjustHandles="1" noChangeArrowheads="1" noChangeShapeType="1" noTextEdit="1"/>
              </p:cNvSpPr>
              <p:nvPr/>
            </p:nvSpPr>
            <p:spPr>
              <a:xfrm>
                <a:off x="146011" y="597576"/>
                <a:ext cx="8851975" cy="3785652"/>
              </a:xfrm>
              <a:prstGeom prst="rect">
                <a:avLst/>
              </a:prstGeom>
              <a:blipFill>
                <a:blip r:embed="rId3"/>
                <a:stretch>
                  <a:fillRect l="-573" t="-669" b="-1338"/>
                </a:stretch>
              </a:blipFill>
            </p:spPr>
            <p:txBody>
              <a:bodyPr/>
              <a:lstStyle/>
              <a:p>
                <a:r>
                  <a:rPr lang="en-US">
                    <a:noFill/>
                  </a:rPr>
                  <a:t> </a:t>
                </a:r>
              </a:p>
            </p:txBody>
          </p:sp>
        </mc:Fallback>
      </mc:AlternateContent>
    </p:spTree>
    <p:extLst>
      <p:ext uri="{BB962C8B-B14F-4D97-AF65-F5344CB8AC3E}">
        <p14:creationId xmlns:p14="http://schemas.microsoft.com/office/powerpoint/2010/main" val="1615273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9" name="Title 1">
            <a:extLst>
              <a:ext uri="{FF2B5EF4-FFF2-40B4-BE49-F238E27FC236}">
                <a16:creationId xmlns:a16="http://schemas.microsoft.com/office/drawing/2014/main" id="{BEC9A4FE-9ABC-2F2C-6BB1-30C3877E9DC3}"/>
              </a:ext>
            </a:extLst>
          </p:cNvPr>
          <p:cNvSpPr txBox="1">
            <a:spLocks/>
          </p:cNvSpPr>
          <p:nvPr/>
        </p:nvSpPr>
        <p:spPr>
          <a:xfrm>
            <a:off x="219406" y="202656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Back-up Slides</a:t>
            </a:r>
          </a:p>
        </p:txBody>
      </p:sp>
    </p:spTree>
    <p:extLst>
      <p:ext uri="{BB962C8B-B14F-4D97-AF65-F5344CB8AC3E}">
        <p14:creationId xmlns:p14="http://schemas.microsoft.com/office/powerpoint/2010/main" val="235288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(Micro Resistive Well Detector)</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40B22B2B-C048-C14A-966E-19FAB02C60D6}"/>
              </a:ext>
            </a:extLst>
          </p:cNvPr>
          <p:cNvPicPr>
            <a:picLocks noChangeAspect="1"/>
          </p:cNvPicPr>
          <p:nvPr/>
        </p:nvPicPr>
        <p:blipFill>
          <a:blip r:embed="rId3"/>
          <a:stretch>
            <a:fillRect/>
          </a:stretch>
        </p:blipFill>
        <p:spPr>
          <a:xfrm>
            <a:off x="5460170" y="2067642"/>
            <a:ext cx="3243254" cy="1915307"/>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F4289647-6AB2-6F46-97C0-B3862E5EAB08}"/>
                  </a:ext>
                </a:extLst>
              </p:cNvPr>
              <p:cNvSpPr txBox="1"/>
              <p:nvPr/>
            </p:nvSpPr>
            <p:spPr>
              <a:xfrm>
                <a:off x="0" y="547072"/>
                <a:ext cx="8846824" cy="1477328"/>
              </a:xfrm>
              <a:prstGeom prst="rect">
                <a:avLst/>
              </a:prstGeom>
              <a:noFill/>
            </p:spPr>
            <p:txBody>
              <a:bodyPr wrap="square">
                <a:spAutoFit/>
              </a:bodyPr>
              <a:lstStyle/>
              <a:p>
                <a:pPr>
                  <a:lnSpc>
                    <a:spcPts val="1800"/>
                  </a:lnSpc>
                </a:pPr>
                <a:r>
                  <a:rPr lang="en-US" sz="1600" dirty="0"/>
                  <a:t>The </a:t>
                </a:r>
                <a:r>
                  <a:rPr lang="en-US" sz="1600" b="1" dirty="0" err="1">
                    <a:solidFill>
                      <a:srgbClr val="C00000"/>
                    </a:solidFill>
                  </a:rPr>
                  <a:t>μ</a:t>
                </a:r>
                <a:r>
                  <a:rPr lang="en-US" sz="1600" b="1" dirty="0">
                    <a:solidFill>
                      <a:srgbClr val="C00000"/>
                    </a:solidFill>
                  </a:rPr>
                  <a:t>-RWELL </a:t>
                </a:r>
                <a:r>
                  <a:rPr lang="en-US" sz="1600" dirty="0"/>
                  <a:t>is a Resistive  MPGD detector (Micro Pattern Gas Detector)</a:t>
                </a:r>
              </a:p>
              <a:p>
                <a:pPr>
                  <a:lnSpc>
                    <a:spcPts val="1800"/>
                  </a:lnSpc>
                </a:pPr>
                <a:r>
                  <a:rPr lang="en-US" sz="1600" dirty="0"/>
                  <a:t>Used Gas : </a:t>
                </a:r>
                <a:r>
                  <a:rPr lang="it-IT" sz="1600" dirty="0">
                    <a:effectLst/>
                    <a:latin typeface="Helvetica" pitchFamily="2" charset="0"/>
                  </a:rPr>
                  <a:t>Ar:CO</a:t>
                </a:r>
                <a:r>
                  <a:rPr lang="it-IT" sz="1600" baseline="-25000" dirty="0">
                    <a:effectLst/>
                    <a:latin typeface="Helvetica" pitchFamily="2" charset="0"/>
                  </a:rPr>
                  <a:t>2</a:t>
                </a:r>
                <a:r>
                  <a:rPr lang="it-IT" sz="1600" dirty="0">
                    <a:effectLst/>
                    <a:latin typeface="Helvetica" pitchFamily="2" charset="0"/>
                  </a:rPr>
                  <a:t>:CF</a:t>
                </a:r>
                <a:r>
                  <a:rPr lang="it-IT" sz="1600" baseline="-25000" dirty="0">
                    <a:effectLst/>
                    <a:latin typeface="Helvetica" pitchFamily="2" charset="0"/>
                  </a:rPr>
                  <a:t>4</a:t>
                </a:r>
                <a:r>
                  <a:rPr lang="it-IT" sz="1600" dirty="0">
                    <a:effectLst/>
                    <a:latin typeface="Helvetica" pitchFamily="2" charset="0"/>
                  </a:rPr>
                  <a:t> 45:15:40 </a:t>
                </a:r>
                <a:r>
                  <a:rPr lang="en-US" sz="1600" dirty="0">
                    <a:effectLst/>
                  </a:rPr>
                  <a:t>mixture  ( it also works with </a:t>
                </a:r>
                <a:r>
                  <a:rPr lang="it-IT" sz="1600" dirty="0">
                    <a:effectLst/>
                    <a:latin typeface="Helvetica" pitchFamily="2" charset="0"/>
                  </a:rPr>
                  <a:t>Ar:CO</a:t>
                </a:r>
                <a:r>
                  <a:rPr lang="it-IT" sz="1600" baseline="-25000" dirty="0">
                    <a:effectLst/>
                    <a:latin typeface="Helvetica" pitchFamily="2" charset="0"/>
                  </a:rPr>
                  <a:t>2  </a:t>
                </a:r>
                <a:r>
                  <a:rPr lang="it-IT" sz="1600" dirty="0">
                    <a:effectLst/>
                    <a:latin typeface="Helvetica" pitchFamily="2" charset="0"/>
                  </a:rPr>
                  <a:t>«green» </a:t>
                </a:r>
                <a:r>
                  <a:rPr lang="en-US" sz="1600" dirty="0">
                    <a:effectLst/>
                    <a:latin typeface="Helvetica" pitchFamily="2" charset="0"/>
                  </a:rPr>
                  <a:t>mixture</a:t>
                </a:r>
                <a:r>
                  <a:rPr lang="it-IT" sz="1600" dirty="0">
                    <a:effectLst/>
                    <a:latin typeface="Helvetica" pitchFamily="2" charset="0"/>
                  </a:rPr>
                  <a:t> )</a:t>
                </a:r>
                <a:endParaRPr lang="en-US" sz="1600" dirty="0"/>
              </a:p>
              <a:p>
                <a:pPr>
                  <a:lnSpc>
                    <a:spcPts val="1800"/>
                  </a:lnSpc>
                </a:pPr>
                <a:r>
                  <a:rPr lang="en-US" sz="1600" dirty="0"/>
                  <a:t>The device is composed of two elements: </a:t>
                </a:r>
              </a:p>
              <a:p>
                <a:pPr marL="625475">
                  <a:lnSpc>
                    <a:spcPts val="1800"/>
                  </a:lnSpc>
                </a:pPr>
                <a:r>
                  <a:rPr lang="en-US" sz="1600" dirty="0"/>
                  <a:t>• </a:t>
                </a:r>
                <a:r>
                  <a:rPr lang="en-US" sz="1600" dirty="0">
                    <a:solidFill>
                      <a:srgbClr val="0432FF"/>
                    </a:solidFill>
                  </a:rPr>
                  <a:t>drift/cathode PCB </a:t>
                </a:r>
                <a:r>
                  <a:rPr lang="en-US" sz="1600" dirty="0"/>
                  <a:t>defining the gas gap (</a:t>
                </a:r>
                <a14:m>
                  <m:oMath xmlns:m="http://schemas.openxmlformats.org/officeDocument/2006/math">
                    <m:r>
                      <a:rPr lang="it-IT" sz="1600" b="0" i="1" smtClean="0">
                        <a:latin typeface="Cambria Math" panose="02040503050406030204" pitchFamily="18" charset="0"/>
                      </a:rPr>
                      <m:t>5</m:t>
                    </m:r>
                    <m:r>
                      <a:rPr lang="it-IT" sz="1600" b="0" i="1" smtClean="0">
                        <a:latin typeface="Cambria Math" panose="02040503050406030204" pitchFamily="18" charset="0"/>
                      </a:rPr>
                      <m:t>𝜇</m:t>
                    </m:r>
                    <m:r>
                      <a:rPr lang="it-IT" sz="1600" b="0" i="1" smtClean="0">
                        <a:latin typeface="Cambria Math" panose="02040503050406030204" pitchFamily="18" charset="0"/>
                      </a:rPr>
                      <m:t>𝑚</m:t>
                    </m:r>
                    <m:r>
                      <a:rPr lang="it-IT" sz="1600" b="0" i="1" smtClean="0">
                        <a:latin typeface="Cambria Math" panose="02040503050406030204" pitchFamily="18" charset="0"/>
                      </a:rPr>
                      <m:t> </m:t>
                    </m:r>
                    <m:r>
                      <a:rPr lang="it-IT" sz="1600" b="0" i="1" smtClean="0">
                        <a:latin typeface="Cambria Math" panose="02040503050406030204" pitchFamily="18" charset="0"/>
                      </a:rPr>
                      <m:t>𝐶𝑢</m:t>
                    </m:r>
                  </m:oMath>
                </a14:m>
                <a:r>
                  <a:rPr lang="en-US" sz="1600" dirty="0"/>
                  <a:t> layer on the bottom side)</a:t>
                </a:r>
              </a:p>
              <a:p>
                <a:pPr marL="625475">
                  <a:lnSpc>
                    <a:spcPts val="1800"/>
                  </a:lnSpc>
                </a:pPr>
                <a:r>
                  <a:rPr lang="en-US" sz="1600" b="1" dirty="0">
                    <a:solidFill>
                      <a:srgbClr val="FF0000"/>
                    </a:solidFill>
                  </a:rPr>
                  <a:t>• </a:t>
                </a:r>
                <a:r>
                  <a:rPr lang="en-US" sz="1600" dirty="0" err="1">
                    <a:solidFill>
                      <a:srgbClr val="FF0000"/>
                    </a:solidFill>
                  </a:rPr>
                  <a:t>μ</a:t>
                </a:r>
                <a:r>
                  <a:rPr lang="en-US" sz="1600" dirty="0">
                    <a:solidFill>
                      <a:srgbClr val="FF0000"/>
                    </a:solidFill>
                  </a:rPr>
                  <a:t>-RWELL_PCB (detector core)</a:t>
                </a:r>
              </a:p>
              <a:p>
                <a:pPr marL="911225" indent="112713">
                  <a:lnSpc>
                    <a:spcPts val="1800"/>
                  </a:lnSpc>
                  <a:buFont typeface="Wingdings" pitchFamily="2" charset="2"/>
                  <a:buChar char="Ø"/>
                </a:pPr>
                <a:r>
                  <a:rPr lang="en-US" sz="1600" b="1" dirty="0">
                    <a:solidFill>
                      <a:srgbClr val="FF0000"/>
                    </a:solidFill>
                  </a:rPr>
                  <a:t> 	</a:t>
                </a:r>
                <a:r>
                  <a:rPr lang="en-US" sz="1600" dirty="0">
                    <a:solidFill>
                      <a:srgbClr val="FF0000"/>
                    </a:solidFill>
                  </a:rPr>
                  <a:t>Multilayer circuit</a:t>
                </a:r>
                <a:r>
                  <a:rPr lang="en-US" sz="1600" b="1" dirty="0">
                    <a:solidFill>
                      <a:srgbClr val="FF0000"/>
                    </a:solidFill>
                  </a:rPr>
                  <a:t>: </a:t>
                </a:r>
                <a:r>
                  <a:rPr lang="en-US" sz="1600" dirty="0"/>
                  <a:t> </a:t>
                </a:r>
                <a:r>
                  <a:rPr lang="en-US" sz="1600" i="1" dirty="0"/>
                  <a:t>W</a:t>
                </a:r>
                <a14:m>
                  <m:oMath xmlns:m="http://schemas.openxmlformats.org/officeDocument/2006/math">
                    <m:r>
                      <a:rPr lang="it-IT" sz="1600" b="0" i="1" smtClean="0">
                        <a:latin typeface="Cambria Math" panose="02040503050406030204" pitchFamily="18" charset="0"/>
                        <a:ea typeface="Cambria Math" panose="02040503050406030204" pitchFamily="18" charset="0"/>
                      </a:rPr>
                      <m:t>𝑒𝑙𝑙</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𝑃𝑎𝑡𝑡𝑒𝑟𝑒𝑑</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𝑃𝑜𝑙𝑦𝑖𝑚𝑖𝑑𝑒</m:t>
                    </m:r>
                    <m:r>
                      <a:rPr lang="en-US" sz="1600" i="1" smtClean="0">
                        <a:latin typeface="Cambria Math" panose="02040503050406030204" pitchFamily="18" charset="0"/>
                        <a:ea typeface="Cambria Math" panose="02040503050406030204" pitchFamily="18" charset="0"/>
                      </a:rPr>
                      <m:t>⊕</m:t>
                    </m:r>
                  </m:oMath>
                </a14:m>
                <a:r>
                  <a:rPr lang="en-US" sz="1600" dirty="0"/>
                  <a:t> resistive film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readout PCB </a:t>
                </a:r>
              </a:p>
            </p:txBody>
          </p:sp>
        </mc:Choice>
        <mc:Fallback xmlns="">
          <p:sp>
            <p:nvSpPr>
              <p:cNvPr id="11" name="CasellaDiTesto 10">
                <a:extLst>
                  <a:ext uri="{FF2B5EF4-FFF2-40B4-BE49-F238E27FC236}">
                    <a16:creationId xmlns:a16="http://schemas.microsoft.com/office/drawing/2014/main" id="{F4289647-6AB2-6F46-97C0-B3862E5EAB08}"/>
                  </a:ext>
                </a:extLst>
              </p:cNvPr>
              <p:cNvSpPr txBox="1">
                <a:spLocks noRot="1" noChangeAspect="1" noMove="1" noResize="1" noEditPoints="1" noAdjustHandles="1" noChangeArrowheads="1" noChangeShapeType="1" noTextEdit="1"/>
              </p:cNvSpPr>
              <p:nvPr/>
            </p:nvSpPr>
            <p:spPr>
              <a:xfrm>
                <a:off x="0" y="547072"/>
                <a:ext cx="8846824" cy="1477328"/>
              </a:xfrm>
              <a:prstGeom prst="rect">
                <a:avLst/>
              </a:prstGeom>
              <a:blipFill>
                <a:blip r:embed="rId4"/>
                <a:stretch>
                  <a:fillRect l="-430" t="-2564" b="-4274"/>
                </a:stretch>
              </a:blipFill>
            </p:spPr>
            <p:txBody>
              <a:bodyPr/>
              <a:lstStyle/>
              <a:p>
                <a:r>
                  <a:rPr lang="en-US">
                    <a:noFill/>
                  </a:rPr>
                  <a:t> </a:t>
                </a:r>
              </a:p>
            </p:txBody>
          </p:sp>
        </mc:Fallback>
      </mc:AlternateContent>
      <p:sp>
        <p:nvSpPr>
          <p:cNvPr id="13" name="CasellaDiTesto 12">
            <a:extLst>
              <a:ext uri="{FF2B5EF4-FFF2-40B4-BE49-F238E27FC236}">
                <a16:creationId xmlns:a16="http://schemas.microsoft.com/office/drawing/2014/main" id="{463AAB33-2C9E-CD4D-8C3D-DD86B5ED7605}"/>
              </a:ext>
            </a:extLst>
          </p:cNvPr>
          <p:cNvSpPr txBox="1"/>
          <p:nvPr/>
        </p:nvSpPr>
        <p:spPr>
          <a:xfrm>
            <a:off x="5460170" y="4403277"/>
            <a:ext cx="3312414" cy="276999"/>
          </a:xfrm>
          <a:prstGeom prst="rect">
            <a:avLst/>
          </a:prstGeom>
          <a:noFill/>
        </p:spPr>
        <p:txBody>
          <a:bodyPr wrap="square">
            <a:spAutoFit/>
          </a:bodyPr>
          <a:lstStyle/>
          <a:p>
            <a:r>
              <a:rPr lang="it-IT" sz="1200" dirty="0">
                <a:effectLst/>
                <a:latin typeface="Arial" panose="020B0604020202020204" pitchFamily="34" charset="0"/>
              </a:rPr>
              <a:t>G. Bencivenni et al.; 2015_JINST_10_P02008</a:t>
            </a:r>
            <a:endParaRPr lang="it-IT" sz="1200" dirty="0"/>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A96DC6BD-FF4E-B244-B2DA-08511363D74C}"/>
                  </a:ext>
                </a:extLst>
              </p:cNvPr>
              <p:cNvSpPr txBox="1"/>
              <p:nvPr/>
            </p:nvSpPr>
            <p:spPr>
              <a:xfrm>
                <a:off x="107824" y="2024400"/>
                <a:ext cx="5352346" cy="2800767"/>
              </a:xfrm>
              <a:prstGeom prst="rect">
                <a:avLst/>
              </a:prstGeom>
              <a:noFill/>
            </p:spPr>
            <p:txBody>
              <a:bodyPr wrap="square">
                <a:spAutoFit/>
              </a:bodyPr>
              <a:lstStyle/>
              <a:p>
                <a:r>
                  <a:rPr lang="en-US" sz="1600" b="1" dirty="0">
                    <a:solidFill>
                      <a:srgbClr val="0070C0"/>
                    </a:solidFill>
                    <a:effectLst/>
                  </a:rPr>
                  <a:t>Amplification stage: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oMath>
                </a14:m>
                <a:r>
                  <a:rPr lang="en-US" sz="1600" dirty="0">
                    <a:effectLst/>
                  </a:rPr>
                  <a:t> </a:t>
                </a:r>
                <a:r>
                  <a:rPr lang="en-US" sz="1600" dirty="0"/>
                  <a:t>50 </a:t>
                </a:r>
                <a:r>
                  <a:rPr lang="en-US" sz="1600" dirty="0" err="1"/>
                  <a:t>μm</a:t>
                </a:r>
                <a:r>
                  <a:rPr lang="en-US" sz="1600" dirty="0"/>
                  <a:t> thick Kapton  (Apical®) foil</a:t>
                </a:r>
              </a:p>
              <a:p>
                <a:r>
                  <a:rPr lang="en-US" sz="1600" dirty="0">
                    <a:effectLst/>
                  </a:rPr>
                  <a:t>With a 5 </a:t>
                </a:r>
                <a:r>
                  <a:rPr lang="en-US" sz="1600" dirty="0" err="1">
                    <a:effectLst/>
                  </a:rPr>
                  <a:t>μm</a:t>
                </a:r>
                <a:r>
                  <a:rPr lang="en-US" sz="1600" dirty="0">
                    <a:effectLst/>
                  </a:rPr>
                  <a:t>  Cu layer</a:t>
                </a:r>
                <a:r>
                  <a:rPr lang="en-US" sz="1600" dirty="0"/>
                  <a:t> on the top side</a:t>
                </a:r>
              </a:p>
              <a:p>
                <a:endParaRPr lang="en-US" sz="800" dirty="0">
                  <a:solidFill>
                    <a:srgbClr val="0070C0"/>
                  </a:solidFill>
                  <a:effectLst/>
                </a:endParaRPr>
              </a:p>
              <a:p>
                <a:r>
                  <a:rPr lang="en-US" sz="1600" b="1" dirty="0">
                    <a:solidFill>
                      <a:srgbClr val="0070C0"/>
                    </a:solidFill>
                    <a:effectLst/>
                  </a:rPr>
                  <a:t>Resistive stage: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oMath>
                </a14:m>
                <a:r>
                  <a:rPr lang="en-US" sz="1600" dirty="0">
                    <a:effectLst/>
                  </a:rPr>
                  <a:t> DLC  (</a:t>
                </a:r>
                <a:r>
                  <a:rPr lang="en-US" sz="1600" i="1" dirty="0">
                    <a:effectLst/>
                  </a:rPr>
                  <a:t>Diamond-Like-Carbon</a:t>
                </a:r>
                <a:r>
                  <a:rPr lang="en-US" sz="1600" dirty="0">
                    <a:effectLst/>
                  </a:rPr>
                  <a:t>) film sputtered on </a:t>
                </a:r>
                <a:r>
                  <a:rPr lang="en-US" sz="1600" dirty="0"/>
                  <a:t>the bottom</a:t>
                </a:r>
                <a:r>
                  <a:rPr lang="en-US" sz="1600" dirty="0">
                    <a:effectLst/>
                  </a:rPr>
                  <a:t> side of the polyimide foil</a:t>
                </a:r>
              </a:p>
              <a:p>
                <a:pPr>
                  <a:lnSpc>
                    <a:spcPct val="150000"/>
                  </a:lnSpc>
                </a:pPr>
                <a:r>
                  <a:rPr lang="it-IT" sz="1600" b="0" dirty="0">
                    <a:effectLst/>
                  </a:rPr>
                  <a:t>Surface </a:t>
                </a:r>
                <a:r>
                  <a:rPr lang="en-US" sz="1600" b="0" dirty="0">
                    <a:effectLst/>
                  </a:rPr>
                  <a:t>resistivity</a:t>
                </a:r>
                <a:r>
                  <a:rPr lang="it-IT" sz="1600" b="0" dirty="0">
                    <a:effectLst/>
                  </a:rPr>
                  <a:t>: </a:t>
                </a:r>
                <a14:m>
                  <m:oMath xmlns:m="http://schemas.openxmlformats.org/officeDocument/2006/math">
                    <m:r>
                      <a:rPr lang="it-IT" sz="1600" b="0" i="1" smtClean="0">
                        <a:effectLst/>
                        <a:latin typeface="Cambria Math" panose="02040503050406030204" pitchFamily="18" charset="0"/>
                      </a:rPr>
                      <m:t>𝜌</m:t>
                    </m:r>
                    <m:r>
                      <a:rPr lang="it-IT" sz="1600" b="0" i="1" smtClean="0">
                        <a:effectLst/>
                        <a:latin typeface="Cambria Math" panose="02040503050406030204" pitchFamily="18" charset="0"/>
                      </a:rPr>
                      <m:t>=10÷100 </m:t>
                    </m:r>
                    <m:r>
                      <a:rPr lang="it-IT" sz="1600" b="0" i="1" smtClean="0">
                        <a:effectLst/>
                        <a:latin typeface="Cambria Math" panose="02040503050406030204" pitchFamily="18" charset="0"/>
                        <a:ea typeface="Cambria Math" panose="02040503050406030204" pitchFamily="18" charset="0"/>
                      </a:rPr>
                      <m:t>𝑀</m:t>
                    </m:r>
                    <m:r>
                      <m:rPr>
                        <m:sty m:val="p"/>
                      </m:rPr>
                      <a:rPr lang="it-IT" sz="1600" b="0" i="0" smtClean="0">
                        <a:effectLst/>
                        <a:latin typeface="Cambria Math" panose="02040503050406030204" pitchFamily="18" charset="0"/>
                        <a:ea typeface="Cambria Math" panose="02040503050406030204" pitchFamily="18" charset="0"/>
                      </a:rPr>
                      <m:t>Ω</m:t>
                    </m:r>
                    <m:r>
                      <a:rPr lang="it-IT" sz="1600" b="0" i="1" smtClean="0">
                        <a:effectLst/>
                        <a:latin typeface="Cambria Math" panose="02040503050406030204" pitchFamily="18" charset="0"/>
                        <a:ea typeface="Cambria Math" panose="02040503050406030204" pitchFamily="18" charset="0"/>
                      </a:rPr>
                      <m:t>/</m:t>
                    </m:r>
                    <m:r>
                      <m:rPr>
                        <m:nor/>
                      </m:rPr>
                      <a:rPr lang="en-US" sz="1600">
                        <a:solidFill>
                          <a:srgbClr val="002060"/>
                        </a:solidFill>
                      </a:rPr>
                      <m:t>□</m:t>
                    </m:r>
                  </m:oMath>
                </a14:m>
                <a:r>
                  <a:rPr lang="en-US" sz="1600" dirty="0">
                    <a:effectLst/>
                  </a:rPr>
                  <a:t> </a:t>
                </a:r>
              </a:p>
              <a:p>
                <a:pPr>
                  <a:lnSpc>
                    <a:spcPct val="150000"/>
                  </a:lnSpc>
                </a:pPr>
                <a:r>
                  <a:rPr lang="en-US" sz="1600" dirty="0">
                    <a:solidFill>
                      <a:srgbClr val="002060"/>
                    </a:solidFill>
                    <a:effectLst/>
                  </a:rPr>
                  <a:t>	the resistivity is function of DLC thickness</a:t>
                </a:r>
                <a:endParaRPr lang="en-US" sz="1600" dirty="0">
                  <a:effectLst/>
                </a:endParaRPr>
              </a:p>
              <a:p>
                <a:r>
                  <a:rPr lang="en-US" sz="1400" i="1" dirty="0">
                    <a:effectLst/>
                    <a:latin typeface="Helvetica" pitchFamily="2" charset="0"/>
                  </a:rPr>
                  <a:t>The resistive layer strongly suppresses the transition from streamer to spark</a:t>
                </a:r>
              </a:p>
              <a:p>
                <a:r>
                  <a:rPr lang="en-US" sz="1400" i="1" dirty="0">
                    <a:solidFill>
                      <a:srgbClr val="0070C0"/>
                    </a:solidFill>
                    <a:effectLst/>
                    <a:latin typeface="Helvetica" pitchFamily="2" charset="0"/>
                  </a:rPr>
                  <a:t>=&gt;</a:t>
                </a:r>
                <a:r>
                  <a:rPr lang="en-US" sz="1400" i="1" dirty="0">
                    <a:effectLst/>
                    <a:latin typeface="Helvetica" pitchFamily="2" charset="0"/>
                  </a:rPr>
                  <a:t> </a:t>
                </a:r>
                <a:r>
                  <a:rPr lang="en-US" sz="1400" i="1" dirty="0">
                    <a:latin typeface="Helvetica" pitchFamily="2" charset="0"/>
                  </a:rPr>
                  <a:t>Allows to </a:t>
                </a:r>
                <a:r>
                  <a:rPr lang="en-US" sz="1400" i="1" dirty="0">
                    <a:effectLst/>
                    <a:latin typeface="Helvetica" pitchFamily="2" charset="0"/>
                  </a:rPr>
                  <a:t>achieve </a:t>
                </a:r>
                <a:r>
                  <a:rPr lang="en-US" sz="1400" b="1" i="1" dirty="0">
                    <a:solidFill>
                      <a:srgbClr val="C00000"/>
                    </a:solidFill>
                    <a:effectLst/>
                    <a:latin typeface="Helvetica" pitchFamily="2" charset="0"/>
                  </a:rPr>
                  <a:t>large gains </a:t>
                </a:r>
                <a:r>
                  <a:rPr lang="en-US" sz="1400" i="1" dirty="0">
                    <a:effectLst/>
                    <a:latin typeface="Helvetica" pitchFamily="2" charset="0"/>
                  </a:rPr>
                  <a:t>(&gt; 10</a:t>
                </a:r>
                <a:r>
                  <a:rPr lang="en-US" sz="1400" i="1" baseline="30000" dirty="0">
                    <a:effectLst/>
                    <a:latin typeface="Helvetica" pitchFamily="2" charset="0"/>
                  </a:rPr>
                  <a:t>4</a:t>
                </a:r>
                <a:r>
                  <a:rPr lang="en-US" sz="1400" i="1" dirty="0">
                    <a:effectLst/>
                    <a:latin typeface="Helvetica" pitchFamily="2" charset="0"/>
                  </a:rPr>
                  <a:t>), without affecting the capability to operate under </a:t>
                </a:r>
                <a:r>
                  <a:rPr lang="en-US" sz="1400" b="1" dirty="0">
                    <a:solidFill>
                      <a:srgbClr val="C00000"/>
                    </a:solidFill>
                    <a:effectLst/>
                    <a:latin typeface="Helvetica" pitchFamily="2" charset="0"/>
                  </a:rPr>
                  <a:t>high particle fluxes</a:t>
                </a:r>
              </a:p>
            </p:txBody>
          </p:sp>
        </mc:Choice>
        <mc:Fallback xmlns="">
          <p:sp>
            <p:nvSpPr>
              <p:cNvPr id="21" name="CasellaDiTesto 20">
                <a:extLst>
                  <a:ext uri="{FF2B5EF4-FFF2-40B4-BE49-F238E27FC236}">
                    <a16:creationId xmlns:a16="http://schemas.microsoft.com/office/drawing/2014/main" id="{A96DC6BD-FF4E-B244-B2DA-08511363D74C}"/>
                  </a:ext>
                </a:extLst>
              </p:cNvPr>
              <p:cNvSpPr txBox="1">
                <a:spLocks noRot="1" noChangeAspect="1" noMove="1" noResize="1" noEditPoints="1" noAdjustHandles="1" noChangeArrowheads="1" noChangeShapeType="1" noTextEdit="1"/>
              </p:cNvSpPr>
              <p:nvPr/>
            </p:nvSpPr>
            <p:spPr>
              <a:xfrm>
                <a:off x="107824" y="2024400"/>
                <a:ext cx="5352346" cy="2800767"/>
              </a:xfrm>
              <a:prstGeom prst="rect">
                <a:avLst/>
              </a:prstGeom>
              <a:blipFill>
                <a:blip r:embed="rId5"/>
                <a:stretch>
                  <a:fillRect l="-709" t="-901" b="-901"/>
                </a:stretch>
              </a:blipFill>
            </p:spPr>
            <p:txBody>
              <a:bodyPr/>
              <a:lstStyle/>
              <a:p>
                <a:r>
                  <a:rPr lang="it-IT">
                    <a:noFill/>
                  </a:rPr>
                  <a:t> </a:t>
                </a:r>
              </a:p>
            </p:txBody>
          </p:sp>
        </mc:Fallback>
      </mc:AlternateContent>
      <p:cxnSp>
        <p:nvCxnSpPr>
          <p:cNvPr id="18" name="Connettore 2 17">
            <a:extLst>
              <a:ext uri="{FF2B5EF4-FFF2-40B4-BE49-F238E27FC236}">
                <a16:creationId xmlns:a16="http://schemas.microsoft.com/office/drawing/2014/main" id="{229D55D7-31FA-4348-A710-F9F52D1556CD}"/>
              </a:ext>
            </a:extLst>
          </p:cNvPr>
          <p:cNvCxnSpPr>
            <a:cxnSpLocks/>
          </p:cNvCxnSpPr>
          <p:nvPr/>
        </p:nvCxnSpPr>
        <p:spPr>
          <a:xfrm>
            <a:off x="3563332" y="3096772"/>
            <a:ext cx="2366128" cy="14250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 name="Freccia angolare in su 6">
            <a:extLst>
              <a:ext uri="{FF2B5EF4-FFF2-40B4-BE49-F238E27FC236}">
                <a16:creationId xmlns:a16="http://schemas.microsoft.com/office/drawing/2014/main" id="{092D58AE-4EF5-591E-A322-5FB50A3A0F4C}"/>
              </a:ext>
            </a:extLst>
          </p:cNvPr>
          <p:cNvSpPr/>
          <p:nvPr/>
        </p:nvSpPr>
        <p:spPr>
          <a:xfrm rot="5400000">
            <a:off x="342996" y="3585814"/>
            <a:ext cx="283887" cy="18019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C3F38F4A-5C7B-2279-81D9-CA32E9C28E8B}"/>
              </a:ext>
            </a:extLst>
          </p:cNvPr>
          <p:cNvSpPr txBox="1"/>
          <p:nvPr/>
        </p:nvSpPr>
        <p:spPr>
          <a:xfrm>
            <a:off x="7013542" y="4760536"/>
            <a:ext cx="184731" cy="369332"/>
          </a:xfrm>
          <a:prstGeom prst="rect">
            <a:avLst/>
          </a:prstGeom>
          <a:noFill/>
        </p:spPr>
        <p:txBody>
          <a:bodyPr wrap="none" rtlCol="0">
            <a:spAutoFit/>
          </a:bodyPr>
          <a:lstStyle/>
          <a:p>
            <a:endParaRPr lang="en-US" dirty="0"/>
          </a:p>
        </p:txBody>
      </p:sp>
      <p:sp>
        <p:nvSpPr>
          <p:cNvPr id="2" name="Segnaposto piè di pagina 23">
            <a:extLst>
              <a:ext uri="{FF2B5EF4-FFF2-40B4-BE49-F238E27FC236}">
                <a16:creationId xmlns:a16="http://schemas.microsoft.com/office/drawing/2014/main" id="{9D486948-D21B-2898-FFF9-D7DF79E6E92A}"/>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2E96D5FD-7A82-E904-C9AD-31C9440923D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27</a:t>
            </a:fld>
            <a:endParaRPr lang="en-US"/>
          </a:p>
        </p:txBody>
      </p:sp>
    </p:spTree>
    <p:extLst>
      <p:ext uri="{BB962C8B-B14F-4D97-AF65-F5344CB8AC3E}">
        <p14:creationId xmlns:p14="http://schemas.microsoft.com/office/powerpoint/2010/main" val="2695763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principle of operation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3">
            <a:extLst>
              <a:ext uri="{FF2B5EF4-FFF2-40B4-BE49-F238E27FC236}">
                <a16:creationId xmlns:a16="http://schemas.microsoft.com/office/drawing/2014/main" id="{13691566-9D2C-E180-61AA-5B21897702AA}"/>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28</a:t>
            </a:fld>
            <a:endParaRPr lang="en-US"/>
          </a:p>
        </p:txBody>
      </p:sp>
      <p:pic>
        <p:nvPicPr>
          <p:cNvPr id="11" name="Immagine 10">
            <a:extLst>
              <a:ext uri="{FF2B5EF4-FFF2-40B4-BE49-F238E27FC236}">
                <a16:creationId xmlns:a16="http://schemas.microsoft.com/office/drawing/2014/main" id="{3360CB10-3A40-28CA-1005-4952D650E9AC}"/>
              </a:ext>
            </a:extLst>
          </p:cNvPr>
          <p:cNvPicPr>
            <a:picLocks noChangeAspect="1"/>
          </p:cNvPicPr>
          <p:nvPr/>
        </p:nvPicPr>
        <p:blipFill>
          <a:blip r:embed="rId3"/>
          <a:stretch>
            <a:fillRect/>
          </a:stretch>
        </p:blipFill>
        <p:spPr>
          <a:xfrm>
            <a:off x="5396125" y="874792"/>
            <a:ext cx="3479766" cy="2169002"/>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E65C96D1-4B73-102B-F0D5-70ED0BB2177F}"/>
                  </a:ext>
                </a:extLst>
              </p:cNvPr>
              <p:cNvSpPr txBox="1"/>
              <p:nvPr/>
            </p:nvSpPr>
            <p:spPr>
              <a:xfrm>
                <a:off x="261940" y="2809417"/>
                <a:ext cx="8882060" cy="935834"/>
              </a:xfrm>
              <a:prstGeom prst="rect">
                <a:avLst/>
              </a:prstGeom>
              <a:noFill/>
            </p:spPr>
            <p:txBody>
              <a:bodyPr wrap="square">
                <a:spAutoFit/>
              </a:bodyPr>
              <a:lstStyle/>
              <a:p>
                <a:r>
                  <a:rPr lang="en-US" sz="1600" dirty="0">
                    <a:solidFill>
                      <a:srgbClr val="C00000"/>
                    </a:solidFill>
                    <a:effectLst/>
                    <a:latin typeface="+mj-lt"/>
                  </a:rPr>
                  <a:t>𝜌</a:t>
                </a:r>
                <a:r>
                  <a:rPr lang="en-US" sz="1600" dirty="0">
                    <a:effectLst/>
                    <a:latin typeface="+mj-lt"/>
                  </a:rPr>
                  <a:t>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r>
                      <a:rPr lang="en-US" sz="1600" b="0" i="1" smtClean="0">
                        <a:effectLst/>
                        <a:latin typeface="Cambria Math" panose="02040503050406030204" pitchFamily="18" charset="0"/>
                        <a:ea typeface="Cambria Math" panose="02040503050406030204" pitchFamily="18" charset="0"/>
                      </a:rPr>
                      <m:t>  </m:t>
                    </m:r>
                  </m:oMath>
                </a14:m>
                <a:r>
                  <a:rPr lang="en-US" sz="1600" dirty="0">
                    <a:solidFill>
                      <a:srgbClr val="C00000"/>
                    </a:solidFill>
                    <a:effectLst/>
                    <a:latin typeface="+mj-lt"/>
                  </a:rPr>
                  <a:t>the DLC surface resistivity </a:t>
                </a:r>
              </a:p>
              <a:p>
                <a:r>
                  <a:rPr lang="it-IT" sz="1600" dirty="0">
                    <a:effectLst/>
                    <a:latin typeface="+mj-lt"/>
                  </a:rPr>
                  <a:t>c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it-IT" sz="1600" dirty="0">
                    <a:effectLst/>
                    <a:latin typeface="+mj-lt"/>
                  </a:rPr>
                  <a:t> </a:t>
                </a:r>
                <a:r>
                  <a:rPr lang="en-US" sz="1600" dirty="0">
                    <a:solidFill>
                      <a:srgbClr val="0070C0"/>
                    </a:solidFill>
                    <a:effectLst/>
                    <a:latin typeface="+mj-lt"/>
                  </a:rPr>
                  <a:t>the capacitance (per unit area), depending on the distance between the DLC and the readout plane                   </a:t>
                </a:r>
              </a:p>
              <a:p>
                <a:pPr algn="ctr"/>
                <a:r>
                  <a:rPr lang="it-IT" sz="1600" dirty="0">
                    <a:latin typeface="Cambria Math" panose="02040503050406030204" pitchFamily="18" charset="0"/>
                  </a:rPr>
                  <a:t>𝐶  =  𝜀</a:t>
                </a:r>
                <a:r>
                  <a:rPr lang="it-IT" sz="1600" baseline="-25000" dirty="0">
                    <a:latin typeface="Cambria Math" panose="02040503050406030204" pitchFamily="18" charset="0"/>
                  </a:rPr>
                  <a:t>0</a:t>
                </a:r>
                <a:r>
                  <a:rPr lang="it-IT" sz="1600" dirty="0">
                    <a:latin typeface="Cambria Math" panose="02040503050406030204" pitchFamily="18" charset="0"/>
                  </a:rPr>
                  <a:t>×𝜀</a:t>
                </a:r>
                <a:r>
                  <a:rPr lang="it-IT" sz="1600" baseline="-25000" dirty="0">
                    <a:latin typeface="Cambria Math" panose="02040503050406030204" pitchFamily="18" charset="0"/>
                  </a:rPr>
                  <a:t>𝑟</a:t>
                </a:r>
                <a:r>
                  <a:rPr lang="it-IT" sz="1600" dirty="0">
                    <a:latin typeface="Cambria Math" panose="02040503050406030204" pitchFamily="18" charset="0"/>
                  </a:rPr>
                  <a:t>×</a:t>
                </a:r>
                <a14:m>
                  <m:oMath xmlns:m="http://schemas.openxmlformats.org/officeDocument/2006/math">
                    <m:f>
                      <m:fPr>
                        <m:ctrlPr>
                          <a:rPr lang="it-IT" sz="1600" i="1" dirty="0" smtClean="0">
                            <a:latin typeface="Cambria Math" panose="02040503050406030204" pitchFamily="18" charset="0"/>
                          </a:rPr>
                        </m:ctrlPr>
                      </m:fPr>
                      <m:num>
                        <m:r>
                          <a:rPr lang="it-IT" sz="1600" i="1" dirty="0">
                            <a:latin typeface="Cambria Math" panose="02040503050406030204" pitchFamily="18" charset="0"/>
                          </a:rPr>
                          <m:t>𝑆</m:t>
                        </m:r>
                      </m:num>
                      <m:den>
                        <m:r>
                          <a:rPr lang="it-IT" sz="1600" i="1" dirty="0">
                            <a:latin typeface="Cambria Math" panose="02040503050406030204" pitchFamily="18" charset="0"/>
                          </a:rPr>
                          <m:t>𝑡</m:t>
                        </m:r>
                      </m:den>
                    </m:f>
                  </m:oMath>
                </a14:m>
                <a:r>
                  <a:rPr lang="it-IT" sz="1600" dirty="0">
                    <a:latin typeface="Cambria Math" panose="02040503050406030204" pitchFamily="18" charset="0"/>
                  </a:rPr>
                  <a:t> =120 𝑝𝐹×𝐿(𝑚)      −     𝑤=0.2 𝑚𝑚,   𝑝=0.4 𝑚𝑚 </a:t>
                </a:r>
                <a:r>
                  <a:rPr lang="it-IT" sz="1600" dirty="0">
                    <a:latin typeface="Verdana" panose="020B0604030504040204" pitchFamily="34" charset="0"/>
                  </a:rPr>
                  <a:t> </a:t>
                </a:r>
                <a:r>
                  <a:rPr lang="it-IT" sz="1600" dirty="0"/>
                  <a:t>strip </a:t>
                </a:r>
                <a:r>
                  <a:rPr lang="it-IT" sz="1600" dirty="0" err="1"/>
                  <a:t>read</a:t>
                </a:r>
                <a:r>
                  <a:rPr lang="it-IT" sz="1600" dirty="0"/>
                  <a:t>-out</a:t>
                </a:r>
              </a:p>
            </p:txBody>
          </p:sp>
        </mc:Choice>
        <mc:Fallback xmlns="">
          <p:sp>
            <p:nvSpPr>
              <p:cNvPr id="13" name="CasellaDiTesto 12">
                <a:extLst>
                  <a:ext uri="{FF2B5EF4-FFF2-40B4-BE49-F238E27FC236}">
                    <a16:creationId xmlns:a16="http://schemas.microsoft.com/office/drawing/2014/main" id="{E65C96D1-4B73-102B-F0D5-70ED0BB2177F}"/>
                  </a:ext>
                </a:extLst>
              </p:cNvPr>
              <p:cNvSpPr txBox="1">
                <a:spLocks noRot="1" noChangeAspect="1" noMove="1" noResize="1" noEditPoints="1" noAdjustHandles="1" noChangeArrowheads="1" noChangeShapeType="1" noTextEdit="1"/>
              </p:cNvSpPr>
              <p:nvPr/>
            </p:nvSpPr>
            <p:spPr>
              <a:xfrm>
                <a:off x="261940" y="2809417"/>
                <a:ext cx="8882060" cy="935834"/>
              </a:xfrm>
              <a:prstGeom prst="rect">
                <a:avLst/>
              </a:prstGeom>
              <a:blipFill>
                <a:blip r:embed="rId4"/>
                <a:stretch>
                  <a:fillRect l="-286" t="-2703" b="-2703"/>
                </a:stretch>
              </a:blipFill>
            </p:spPr>
            <p:txBody>
              <a:bodyPr/>
              <a:lstStyle/>
              <a:p>
                <a:r>
                  <a:rPr lang="en-US">
                    <a:noFill/>
                  </a:rPr>
                  <a:t> </a:t>
                </a:r>
              </a:p>
            </p:txBody>
          </p:sp>
        </mc:Fallback>
      </mc:AlternateContent>
      <p:sp>
        <p:nvSpPr>
          <p:cNvPr id="15" name="CasellaDiTesto 14">
            <a:extLst>
              <a:ext uri="{FF2B5EF4-FFF2-40B4-BE49-F238E27FC236}">
                <a16:creationId xmlns:a16="http://schemas.microsoft.com/office/drawing/2014/main" id="{B8A9D189-B71E-FDE3-1938-111D6BA07E19}"/>
              </a:ext>
            </a:extLst>
          </p:cNvPr>
          <p:cNvSpPr txBox="1"/>
          <p:nvPr/>
        </p:nvSpPr>
        <p:spPr>
          <a:xfrm>
            <a:off x="201823" y="850451"/>
            <a:ext cx="5016437" cy="584775"/>
          </a:xfrm>
          <a:prstGeom prst="rect">
            <a:avLst/>
          </a:prstGeom>
          <a:noFill/>
        </p:spPr>
        <p:txBody>
          <a:bodyPr wrap="square" rtlCol="0">
            <a:spAutoFit/>
          </a:bodyPr>
          <a:lstStyle/>
          <a:p>
            <a:r>
              <a:rPr lang="en-US" sz="1600" dirty="0"/>
              <a:t>The “WELL” acts as a multiplication channel for the ionization produced in the gas of the drift gap </a:t>
            </a:r>
          </a:p>
        </p:txBody>
      </p:sp>
      <p:sp>
        <p:nvSpPr>
          <p:cNvPr id="16" name="CasellaDiTesto 15">
            <a:extLst>
              <a:ext uri="{FF2B5EF4-FFF2-40B4-BE49-F238E27FC236}">
                <a16:creationId xmlns:a16="http://schemas.microsoft.com/office/drawing/2014/main" id="{C30A3301-7F73-F6BF-30C0-412C299C63EF}"/>
              </a:ext>
            </a:extLst>
          </p:cNvPr>
          <p:cNvSpPr txBox="1"/>
          <p:nvPr/>
        </p:nvSpPr>
        <p:spPr>
          <a:xfrm>
            <a:off x="221363" y="1599816"/>
            <a:ext cx="4742117" cy="1077218"/>
          </a:xfrm>
          <a:prstGeom prst="rect">
            <a:avLst/>
          </a:prstGeom>
          <a:noFill/>
        </p:spPr>
        <p:txBody>
          <a:bodyPr wrap="square" rtlCol="0">
            <a:spAutoFit/>
          </a:bodyPr>
          <a:lstStyle/>
          <a:p>
            <a:r>
              <a:rPr lang="en-US" sz="1600" dirty="0">
                <a:solidFill>
                  <a:srgbClr val="002060"/>
                </a:solidFill>
              </a:rPr>
              <a:t>The charge induced on the resistive layer is spread with a time constant:</a:t>
            </a:r>
          </a:p>
          <a:p>
            <a:pPr algn="ctr"/>
            <a:r>
              <a:rPr lang="en-US" sz="1600" dirty="0">
                <a:solidFill>
                  <a:srgbClr val="002060"/>
                </a:solidFill>
              </a:rPr>
              <a:t>𝜏 ~ </a:t>
            </a:r>
            <a:r>
              <a:rPr lang="en-US" sz="1600" dirty="0">
                <a:solidFill>
                  <a:srgbClr val="C00000"/>
                </a:solidFill>
              </a:rPr>
              <a:t>𝜌 </a:t>
            </a:r>
            <a:r>
              <a:rPr lang="en-US" sz="1600" dirty="0">
                <a:solidFill>
                  <a:srgbClr val="002060"/>
                </a:solidFill>
              </a:rPr>
              <a:t>x c</a:t>
            </a:r>
            <a:r>
              <a:rPr lang="en-US" sz="1600" dirty="0">
                <a:solidFill>
                  <a:srgbClr val="0070C0"/>
                </a:solidFill>
              </a:rPr>
              <a:t> </a:t>
            </a:r>
          </a:p>
          <a:p>
            <a:r>
              <a:rPr lang="en-US" sz="1600" i="1" dirty="0">
                <a:solidFill>
                  <a:srgbClr val="002060"/>
                </a:solidFill>
              </a:rPr>
              <a:t>[M.S. Dixit et al., NIMA 566 (2006) 281]: </a:t>
            </a:r>
            <a:endParaRPr lang="en-US" sz="1600" dirty="0">
              <a:solidFill>
                <a:srgbClr val="002060"/>
              </a:solidFill>
            </a:endParaRPr>
          </a:p>
        </p:txBody>
      </p:sp>
      <p:cxnSp>
        <p:nvCxnSpPr>
          <p:cNvPr id="17" name="Connettore 2 16">
            <a:extLst>
              <a:ext uri="{FF2B5EF4-FFF2-40B4-BE49-F238E27FC236}">
                <a16:creationId xmlns:a16="http://schemas.microsoft.com/office/drawing/2014/main" id="{49841632-4FF5-E36D-DDE1-790C9F7A7C02}"/>
              </a:ext>
            </a:extLst>
          </p:cNvPr>
          <p:cNvCxnSpPr>
            <a:cxnSpLocks/>
          </p:cNvCxnSpPr>
          <p:nvPr/>
        </p:nvCxnSpPr>
        <p:spPr>
          <a:xfrm flipV="1">
            <a:off x="3007034" y="2094106"/>
            <a:ext cx="3217103" cy="894285"/>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581ABA7F-8770-67E6-16C7-386D9A665445}"/>
              </a:ext>
            </a:extLst>
          </p:cNvPr>
          <p:cNvCxnSpPr>
            <a:cxnSpLocks/>
          </p:cNvCxnSpPr>
          <p:nvPr/>
        </p:nvCxnSpPr>
        <p:spPr>
          <a:xfrm flipV="1">
            <a:off x="6152995" y="2395213"/>
            <a:ext cx="341378" cy="7022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C076CC99-4639-AAA4-4BF6-0D7BDE7838A7}"/>
              </a:ext>
            </a:extLst>
          </p:cNvPr>
          <p:cNvSpPr txBox="1"/>
          <p:nvPr/>
        </p:nvSpPr>
        <p:spPr>
          <a:xfrm>
            <a:off x="261940" y="3779418"/>
            <a:ext cx="849115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resistive stage ensures the quenching of the spark amplitude </a:t>
            </a:r>
          </a:p>
          <a:p>
            <a:pPr marL="285750" indent="-285750">
              <a:buFont typeface="Arial" panose="020B0604020202020204" pitchFamily="34" charset="0"/>
              <a:buChar char="•"/>
            </a:pPr>
            <a:r>
              <a:rPr lang="en-US" sz="1600" dirty="0">
                <a:solidFill>
                  <a:srgbClr val="002060"/>
                </a:solidFill>
              </a:rPr>
              <a:t>As a </a:t>
            </a:r>
            <a:r>
              <a:rPr lang="en-US" sz="1600" i="1" dirty="0">
                <a:solidFill>
                  <a:srgbClr val="002060"/>
                </a:solidFill>
              </a:rPr>
              <a:t>drawback, t</a:t>
            </a:r>
            <a:r>
              <a:rPr lang="en-US" sz="1600" dirty="0">
                <a:solidFill>
                  <a:srgbClr val="002060"/>
                </a:solidFill>
              </a:rPr>
              <a:t>he capability to stand high particle fluxes is reduced, but appropriate grounding schemes of the resistive layer solves this problem </a:t>
            </a:r>
          </a:p>
          <a:p>
            <a:endParaRPr lang="en-US" sz="1600" dirty="0"/>
          </a:p>
        </p:txBody>
      </p:sp>
      <p:sp>
        <p:nvSpPr>
          <p:cNvPr id="22" name="CasellaDiTesto 21">
            <a:extLst>
              <a:ext uri="{FF2B5EF4-FFF2-40B4-BE49-F238E27FC236}">
                <a16:creationId xmlns:a16="http://schemas.microsoft.com/office/drawing/2014/main" id="{321CAD8C-E667-2D29-ECB7-58476EB67515}"/>
              </a:ext>
            </a:extLst>
          </p:cNvPr>
          <p:cNvSpPr txBox="1"/>
          <p:nvPr/>
        </p:nvSpPr>
        <p:spPr>
          <a:xfrm>
            <a:off x="5396125" y="2669121"/>
            <a:ext cx="579005" cy="261610"/>
          </a:xfrm>
          <a:prstGeom prst="rect">
            <a:avLst/>
          </a:prstGeom>
          <a:noFill/>
        </p:spPr>
        <p:txBody>
          <a:bodyPr wrap="none" rtlCol="0">
            <a:spAutoFit/>
          </a:bodyPr>
          <a:lstStyle/>
          <a:p>
            <a:r>
              <a:rPr lang="en-US" sz="1100" b="1"/>
              <a:t>Strips/</a:t>
            </a:r>
          </a:p>
        </p:txBody>
      </p:sp>
    </p:spTree>
    <p:extLst>
      <p:ext uri="{BB962C8B-B14F-4D97-AF65-F5344CB8AC3E}">
        <p14:creationId xmlns:p14="http://schemas.microsoft.com/office/powerpoint/2010/main" val="2814893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3CA883AC-475C-38CC-B561-73B68FEE94C3}"/>
              </a:ext>
            </a:extLst>
          </p:cNvPr>
          <p:cNvPicPr>
            <a:picLocks noChangeAspect="1"/>
          </p:cNvPicPr>
          <p:nvPr/>
        </p:nvPicPr>
        <p:blipFill>
          <a:blip r:embed="rId3"/>
          <a:stretch>
            <a:fillRect/>
          </a:stretch>
        </p:blipFill>
        <p:spPr>
          <a:xfrm>
            <a:off x="424200" y="1793590"/>
            <a:ext cx="3229265" cy="1817749"/>
          </a:xfrm>
          <a:prstGeom prst="rect">
            <a:avLst/>
          </a:prstGeom>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Technology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3">
            <a:extLst>
              <a:ext uri="{FF2B5EF4-FFF2-40B4-BE49-F238E27FC236}">
                <a16:creationId xmlns:a16="http://schemas.microsoft.com/office/drawing/2014/main" id="{13691566-9D2C-E180-61AA-5B21897702AA}"/>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29</a:t>
            </a:fld>
            <a:endParaRPr lang="en-US"/>
          </a:p>
        </p:txBody>
      </p:sp>
      <p:grpSp>
        <p:nvGrpSpPr>
          <p:cNvPr id="2" name="Gruppo 1">
            <a:extLst>
              <a:ext uri="{FF2B5EF4-FFF2-40B4-BE49-F238E27FC236}">
                <a16:creationId xmlns:a16="http://schemas.microsoft.com/office/drawing/2014/main" id="{6676039A-3A2B-407C-C045-77A3B439CE89}"/>
              </a:ext>
            </a:extLst>
          </p:cNvPr>
          <p:cNvGrpSpPr/>
          <p:nvPr/>
        </p:nvGrpSpPr>
        <p:grpSpPr>
          <a:xfrm>
            <a:off x="239905" y="1422484"/>
            <a:ext cx="8294579" cy="2278646"/>
            <a:chOff x="541541" y="336360"/>
            <a:chExt cx="8294579" cy="2278646"/>
          </a:xfrm>
        </p:grpSpPr>
        <p:pic>
          <p:nvPicPr>
            <p:cNvPr id="5" name="Immagine 4">
              <a:extLst>
                <a:ext uri="{FF2B5EF4-FFF2-40B4-BE49-F238E27FC236}">
                  <a16:creationId xmlns:a16="http://schemas.microsoft.com/office/drawing/2014/main" id="{57DE548D-C42A-0929-B6D9-6B6C14964407}"/>
                </a:ext>
              </a:extLst>
            </p:cNvPr>
            <p:cNvPicPr>
              <a:picLocks noChangeAspect="1"/>
            </p:cNvPicPr>
            <p:nvPr/>
          </p:nvPicPr>
          <p:blipFill>
            <a:blip r:embed="rId4"/>
            <a:stretch>
              <a:fillRect/>
            </a:stretch>
          </p:blipFill>
          <p:spPr>
            <a:xfrm>
              <a:off x="5644050" y="707466"/>
              <a:ext cx="2928588" cy="1907540"/>
            </a:xfrm>
            <a:prstGeom prst="rect">
              <a:avLst/>
            </a:prstGeom>
          </p:spPr>
        </p:pic>
        <p:sp>
          <p:nvSpPr>
            <p:cNvPr id="6" name="CasellaDiTesto 5">
              <a:extLst>
                <a:ext uri="{FF2B5EF4-FFF2-40B4-BE49-F238E27FC236}">
                  <a16:creationId xmlns:a16="http://schemas.microsoft.com/office/drawing/2014/main" id="{B221BE60-153E-A8FE-E32E-429947C3131A}"/>
                </a:ext>
              </a:extLst>
            </p:cNvPr>
            <p:cNvSpPr txBox="1"/>
            <p:nvPr/>
          </p:nvSpPr>
          <p:spPr>
            <a:xfrm>
              <a:off x="541541" y="363621"/>
              <a:ext cx="4316097" cy="369332"/>
            </a:xfrm>
            <a:prstGeom prst="rect">
              <a:avLst/>
            </a:prstGeom>
            <a:noFill/>
          </p:spPr>
          <p:txBody>
            <a:bodyPr wrap="square">
              <a:spAutoFit/>
            </a:bodyPr>
            <a:lstStyle/>
            <a:p>
              <a:r>
                <a:rPr lang="en-US" b="1" dirty="0">
                  <a:effectLst/>
                </a:rPr>
                <a:t>PEP – Patterning-Etching-plating </a:t>
              </a:r>
              <a:endParaRPr lang="en-US" dirty="0">
                <a:effectLst/>
              </a:endParaRPr>
            </a:p>
          </p:txBody>
        </p:sp>
        <p:sp>
          <p:nvSpPr>
            <p:cNvPr id="7" name="Ovale 6">
              <a:extLst>
                <a:ext uri="{FF2B5EF4-FFF2-40B4-BE49-F238E27FC236}">
                  <a16:creationId xmlns:a16="http://schemas.microsoft.com/office/drawing/2014/main" id="{A19E6E0A-2841-206A-1AB8-0B8E8DC217AF}"/>
                </a:ext>
              </a:extLst>
            </p:cNvPr>
            <p:cNvSpPr/>
            <p:nvPr/>
          </p:nvSpPr>
          <p:spPr>
            <a:xfrm>
              <a:off x="2043487" y="2136832"/>
              <a:ext cx="498562" cy="407619"/>
            </a:xfrm>
            <a:prstGeom prst="ellipse">
              <a:avLst/>
            </a:prstGeom>
            <a:noFill/>
            <a:ln w="95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876ADBBF-3030-BE04-D6AC-39EEE09CDBDF}"/>
                </a:ext>
              </a:extLst>
            </p:cNvPr>
            <p:cNvCxnSpPr>
              <a:cxnSpLocks/>
              <a:stCxn id="7" idx="6"/>
            </p:cNvCxnSpPr>
            <p:nvPr/>
          </p:nvCxnSpPr>
          <p:spPr>
            <a:xfrm flipV="1">
              <a:off x="2542049" y="1818754"/>
              <a:ext cx="3728642" cy="521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CasellaDiTesto 8">
              <a:extLst>
                <a:ext uri="{FF2B5EF4-FFF2-40B4-BE49-F238E27FC236}">
                  <a16:creationId xmlns:a16="http://schemas.microsoft.com/office/drawing/2014/main" id="{7417B204-F7D5-08EF-8615-7429AA7DDDFB}"/>
                </a:ext>
              </a:extLst>
            </p:cNvPr>
            <p:cNvSpPr txBox="1"/>
            <p:nvPr/>
          </p:nvSpPr>
          <p:spPr>
            <a:xfrm>
              <a:off x="5606855" y="336360"/>
              <a:ext cx="3229265" cy="461665"/>
            </a:xfrm>
            <a:prstGeom prst="rect">
              <a:avLst/>
            </a:prstGeom>
            <a:noFill/>
          </p:spPr>
          <p:txBody>
            <a:bodyPr wrap="square">
              <a:spAutoFit/>
            </a:bodyPr>
            <a:lstStyle/>
            <a:p>
              <a:r>
                <a:rPr lang="en-US" sz="1200" i="1" dirty="0">
                  <a:effectLst/>
                </a:rPr>
                <a:t>The micro-RWELL layouts for high particle rate, </a:t>
              </a:r>
              <a:r>
                <a:rPr lang="en-US" sz="1200" i="1" dirty="0" err="1">
                  <a:effectLst/>
                </a:rPr>
                <a:t>G.Bencivenni</a:t>
              </a:r>
              <a:r>
                <a:rPr lang="en-US" sz="1200" i="1" dirty="0">
                  <a:effectLst/>
                </a:rPr>
                <a:t> et al., 2019-JINST-14-P05014 </a:t>
              </a:r>
              <a:endParaRPr lang="en-US" sz="1200" dirty="0">
                <a:effectLst/>
              </a:endParaRPr>
            </a:p>
          </p:txBody>
        </p:sp>
      </p:grpSp>
      <p:sp>
        <p:nvSpPr>
          <p:cNvPr id="10" name="CasellaDiTesto 9">
            <a:extLst>
              <a:ext uri="{FF2B5EF4-FFF2-40B4-BE49-F238E27FC236}">
                <a16:creationId xmlns:a16="http://schemas.microsoft.com/office/drawing/2014/main" id="{141B120F-E06A-6D37-C21C-1E7E95B4659E}"/>
              </a:ext>
            </a:extLst>
          </p:cNvPr>
          <p:cNvSpPr txBox="1"/>
          <p:nvPr/>
        </p:nvSpPr>
        <p:spPr>
          <a:xfrm>
            <a:off x="18008" y="3729310"/>
            <a:ext cx="9265298" cy="523220"/>
          </a:xfrm>
          <a:prstGeom prst="rect">
            <a:avLst/>
          </a:prstGeom>
          <a:noFill/>
        </p:spPr>
        <p:txBody>
          <a:bodyPr wrap="square">
            <a:spAutoFit/>
          </a:bodyPr>
          <a:lstStyle/>
          <a:p>
            <a:r>
              <a:rPr lang="en-US" sz="1400">
                <a:effectLst/>
                <a:latin typeface="Helvetica" pitchFamily="2" charset="0"/>
              </a:rPr>
              <a:t>The active area is discontinued by grooves that uncover the DLC; then a copper plating, carefully separated from the copper in the active sectors, is disposed to connect the DLC to the ground. </a:t>
            </a:r>
            <a:endParaRPr lang="en-US" sz="1400"/>
          </a:p>
        </p:txBody>
      </p:sp>
      <p:sp>
        <p:nvSpPr>
          <p:cNvPr id="12" name="CasellaDiTesto 11">
            <a:extLst>
              <a:ext uri="{FF2B5EF4-FFF2-40B4-BE49-F238E27FC236}">
                <a16:creationId xmlns:a16="http://schemas.microsoft.com/office/drawing/2014/main" id="{224476C6-621E-BA4A-0E7E-8BE3D39E11A8}"/>
              </a:ext>
            </a:extLst>
          </p:cNvPr>
          <p:cNvSpPr txBox="1"/>
          <p:nvPr/>
        </p:nvSpPr>
        <p:spPr>
          <a:xfrm>
            <a:off x="18008" y="726161"/>
            <a:ext cx="8871239" cy="7386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black"/>
                </a:solidFill>
                <a:effectLst/>
                <a:uLnTx/>
                <a:uFillTx/>
                <a:latin typeface="Helvetica" pitchFamily="2" charset="0"/>
                <a:ea typeface="+mn-ea"/>
                <a:cs typeface="+mn-cs"/>
              </a:rPr>
              <a:t>Studies have been focused on the DLC grounding layout to increase the rate capability while maintaining a safe resistivity    =&gt; </a:t>
            </a:r>
            <a:r>
              <a:rPr kumimoji="0" lang="en-US" sz="1400" b="0" i="0" u="none" strike="noStrike" kern="1200" cap="none" spc="0" normalizeH="0" baseline="0" dirty="0">
                <a:ln>
                  <a:noFill/>
                </a:ln>
                <a:solidFill>
                  <a:srgbClr val="0070C0"/>
                </a:solidFill>
                <a:effectLst/>
                <a:uLnTx/>
                <a:uFillTx/>
                <a:latin typeface="Calibri"/>
                <a:ea typeface="+mn-ea"/>
                <a:cs typeface="+mn-cs"/>
              </a:rPr>
              <a:t>The solution is to reduce as much as possible the current path towards the ground connection introducing a high density “</a:t>
            </a:r>
            <a:r>
              <a:rPr kumimoji="0" lang="en-US" sz="1400" b="1" i="0" u="none" strike="noStrike" kern="1200" cap="none" spc="0" normalizeH="0" baseline="0" dirty="0">
                <a:ln>
                  <a:noFill/>
                </a:ln>
                <a:solidFill>
                  <a:srgbClr val="C00000"/>
                </a:solidFill>
                <a:effectLst/>
                <a:uLnTx/>
                <a:uFillTx/>
                <a:latin typeface="Calibri"/>
                <a:ea typeface="+mn-ea"/>
                <a:cs typeface="+mn-cs"/>
              </a:rPr>
              <a:t>grounding network</a:t>
            </a:r>
            <a:r>
              <a:rPr kumimoji="0" lang="en-US" sz="1400" b="0" i="0" u="none" strike="noStrike" kern="1200" cap="none" spc="0" normalizeH="0" baseline="0" dirty="0">
                <a:ln>
                  <a:noFill/>
                </a:ln>
                <a:solidFill>
                  <a:srgbClr val="0070C0"/>
                </a:solidFill>
                <a:effectLst/>
                <a:uLnTx/>
                <a:uFillTx/>
                <a:latin typeface="Calibri"/>
                <a:ea typeface="+mn-ea"/>
                <a:cs typeface="+mn-cs"/>
              </a:rPr>
              <a:t>” on the resistive stage of the detector </a:t>
            </a:r>
          </a:p>
        </p:txBody>
      </p:sp>
      <p:sp>
        <p:nvSpPr>
          <p:cNvPr id="14" name="CasellaDiTesto 13">
            <a:extLst>
              <a:ext uri="{FF2B5EF4-FFF2-40B4-BE49-F238E27FC236}">
                <a16:creationId xmlns:a16="http://schemas.microsoft.com/office/drawing/2014/main" id="{808A0A5F-EA5B-3DF7-4567-88DDA4FC8810}"/>
              </a:ext>
            </a:extLst>
          </p:cNvPr>
          <p:cNvSpPr txBox="1"/>
          <p:nvPr/>
        </p:nvSpPr>
        <p:spPr>
          <a:xfrm>
            <a:off x="80361" y="4201224"/>
            <a:ext cx="8951281" cy="338554"/>
          </a:xfrm>
          <a:prstGeom prst="rect">
            <a:avLst/>
          </a:prstGeom>
          <a:noFill/>
        </p:spPr>
        <p:txBody>
          <a:bodyPr wrap="square">
            <a:spAutoFit/>
          </a:bodyPr>
          <a:lstStyle/>
          <a:p>
            <a:r>
              <a:rPr lang="en-US" sz="1600" i="1" dirty="0">
                <a:solidFill>
                  <a:srgbClr val="0070C0"/>
                </a:solidFill>
                <a:effectLst/>
              </a:rPr>
              <a:t>A small dead zone on the amplification stage must be introduced for high stability operation </a:t>
            </a:r>
            <a:endParaRPr lang="en-US" sz="1600" dirty="0">
              <a:solidFill>
                <a:srgbClr val="0070C0"/>
              </a:solidFill>
              <a:effectLst/>
            </a:endParaRPr>
          </a:p>
        </p:txBody>
      </p:sp>
    </p:spTree>
    <p:extLst>
      <p:ext uri="{BB962C8B-B14F-4D97-AF65-F5344CB8AC3E}">
        <p14:creationId xmlns:p14="http://schemas.microsoft.com/office/powerpoint/2010/main" val="453553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89422C96-5B5C-77D4-76BB-C08C592CC8A7}"/>
              </a:ext>
            </a:extLst>
          </p:cNvPr>
          <p:cNvGrpSpPr/>
          <p:nvPr/>
        </p:nvGrpSpPr>
        <p:grpSpPr>
          <a:xfrm>
            <a:off x="372830" y="1707920"/>
            <a:ext cx="3847919" cy="2857123"/>
            <a:chOff x="335555" y="3211435"/>
            <a:chExt cx="3847919" cy="2857123"/>
          </a:xfrm>
        </p:grpSpPr>
        <p:pic>
          <p:nvPicPr>
            <p:cNvPr id="15" name="Picture 4" descr="A graph with lines and numbers&#10;&#10;Description automatically generated">
              <a:extLst>
                <a:ext uri="{FF2B5EF4-FFF2-40B4-BE49-F238E27FC236}">
                  <a16:creationId xmlns:a16="http://schemas.microsoft.com/office/drawing/2014/main" id="{D7B99239-9877-DAA0-5B90-F74269D24B78}"/>
                </a:ext>
              </a:extLst>
            </p:cNvPr>
            <p:cNvPicPr>
              <a:picLocks noChangeAspect="1"/>
            </p:cNvPicPr>
            <p:nvPr/>
          </p:nvPicPr>
          <p:blipFill rotWithShape="1">
            <a:blip r:embed="rId3"/>
            <a:srcRect b="1760"/>
            <a:stretch/>
          </p:blipFill>
          <p:spPr>
            <a:xfrm>
              <a:off x="335555" y="3211435"/>
              <a:ext cx="3847919" cy="2857123"/>
            </a:xfrm>
            <a:prstGeom prst="rect">
              <a:avLst/>
            </a:prstGeom>
          </p:spPr>
        </p:pic>
        <p:sp>
          <p:nvSpPr>
            <p:cNvPr id="16" name="Ovale 15">
              <a:extLst>
                <a:ext uri="{FF2B5EF4-FFF2-40B4-BE49-F238E27FC236}">
                  <a16:creationId xmlns:a16="http://schemas.microsoft.com/office/drawing/2014/main" id="{AD255AAB-7156-D8D5-2EE8-8A36B559F8C9}"/>
                </a:ext>
              </a:extLst>
            </p:cNvPr>
            <p:cNvSpPr/>
            <p:nvPr/>
          </p:nvSpPr>
          <p:spPr>
            <a:xfrm>
              <a:off x="3352438" y="3802483"/>
              <a:ext cx="726431" cy="173805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a:extLst>
                <a:ext uri="{FF2B5EF4-FFF2-40B4-BE49-F238E27FC236}">
                  <a16:creationId xmlns:a16="http://schemas.microsoft.com/office/drawing/2014/main" id="{2546896C-4A6E-3399-84CF-D844F17A107E}"/>
                </a:ext>
              </a:extLst>
            </p:cNvPr>
            <p:cNvSpPr/>
            <p:nvPr/>
          </p:nvSpPr>
          <p:spPr>
            <a:xfrm>
              <a:off x="818498" y="3802484"/>
              <a:ext cx="726431" cy="173805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uppo 17">
            <a:extLst>
              <a:ext uri="{FF2B5EF4-FFF2-40B4-BE49-F238E27FC236}">
                <a16:creationId xmlns:a16="http://schemas.microsoft.com/office/drawing/2014/main" id="{7BE20469-9105-D071-6AC2-A2346C84ABCC}"/>
              </a:ext>
            </a:extLst>
          </p:cNvPr>
          <p:cNvGrpSpPr/>
          <p:nvPr/>
        </p:nvGrpSpPr>
        <p:grpSpPr>
          <a:xfrm>
            <a:off x="4264532" y="1760932"/>
            <a:ext cx="3749436" cy="2751101"/>
            <a:chOff x="4179649" y="3130441"/>
            <a:chExt cx="3749436" cy="2751101"/>
          </a:xfrm>
        </p:grpSpPr>
        <p:pic>
          <p:nvPicPr>
            <p:cNvPr id="19" name="Picture 6" descr="A graph of a city&#10;&#10;Description automatically generated">
              <a:extLst>
                <a:ext uri="{FF2B5EF4-FFF2-40B4-BE49-F238E27FC236}">
                  <a16:creationId xmlns:a16="http://schemas.microsoft.com/office/drawing/2014/main" id="{78EE8021-43E0-59EE-A284-75E4C74D8F4C}"/>
                </a:ext>
              </a:extLst>
            </p:cNvPr>
            <p:cNvPicPr>
              <a:picLocks noChangeAspect="1"/>
            </p:cNvPicPr>
            <p:nvPr/>
          </p:nvPicPr>
          <p:blipFill rotWithShape="1">
            <a:blip r:embed="rId4"/>
            <a:srcRect r="50708"/>
            <a:stretch/>
          </p:blipFill>
          <p:spPr>
            <a:xfrm>
              <a:off x="4179649" y="3130441"/>
              <a:ext cx="3749436" cy="2751101"/>
            </a:xfrm>
            <a:prstGeom prst="rect">
              <a:avLst/>
            </a:prstGeom>
            <a:noFill/>
            <a:ln>
              <a:noFill/>
            </a:ln>
          </p:spPr>
          <p:style>
            <a:lnRef idx="2">
              <a:schemeClr val="accent3"/>
            </a:lnRef>
            <a:fillRef idx="1">
              <a:schemeClr val="lt1"/>
            </a:fillRef>
            <a:effectRef idx="0">
              <a:schemeClr val="accent3"/>
            </a:effectRef>
            <a:fontRef idx="minor">
              <a:schemeClr val="dk1"/>
            </a:fontRef>
          </p:style>
        </p:pic>
        <p:sp>
          <p:nvSpPr>
            <p:cNvPr id="20" name="Ovale 19">
              <a:extLst>
                <a:ext uri="{FF2B5EF4-FFF2-40B4-BE49-F238E27FC236}">
                  <a16:creationId xmlns:a16="http://schemas.microsoft.com/office/drawing/2014/main" id="{ABA6954E-72EE-7930-1709-4D32E491F6DD}"/>
                </a:ext>
              </a:extLst>
            </p:cNvPr>
            <p:cNvSpPr/>
            <p:nvPr/>
          </p:nvSpPr>
          <p:spPr>
            <a:xfrm>
              <a:off x="7101471" y="3464650"/>
              <a:ext cx="726431" cy="16827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53A09367-53CC-846D-B659-004CD72CA700}"/>
                </a:ext>
              </a:extLst>
            </p:cNvPr>
            <p:cNvSpPr/>
            <p:nvPr/>
          </p:nvSpPr>
          <p:spPr>
            <a:xfrm>
              <a:off x="4407298" y="3464651"/>
              <a:ext cx="726431" cy="16827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253556" y="-82812"/>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Scope of the MPGD endcaps in </a:t>
            </a:r>
            <a:r>
              <a:rPr lang="en-US" sz="2400" b="1" dirty="0" err="1">
                <a:solidFill>
                  <a:srgbClr val="0070C0"/>
                </a:solidFill>
              </a:rPr>
              <a:t>ePIC</a:t>
            </a:r>
            <a:r>
              <a:rPr lang="en-US" sz="2400" b="1" dirty="0">
                <a:solidFill>
                  <a:srgbClr val="0070C0"/>
                </a:solidFill>
              </a:rPr>
              <a:t> detector tracking </a:t>
            </a:r>
          </a:p>
        </p:txBody>
      </p: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C2AAF51-10A2-CB7D-EB57-ED13ACA6AD12}"/>
              </a:ext>
            </a:extLst>
          </p:cNvPr>
          <p:cNvSpPr txBox="1"/>
          <p:nvPr/>
        </p:nvSpPr>
        <p:spPr>
          <a:xfrm>
            <a:off x="2499662" y="4442903"/>
            <a:ext cx="5841315" cy="369332"/>
          </a:xfrm>
          <a:prstGeom prst="rect">
            <a:avLst/>
          </a:prstGeom>
          <a:noFill/>
        </p:spPr>
        <p:txBody>
          <a:bodyPr wrap="square">
            <a:spAutoFit/>
          </a:bodyPr>
          <a:lstStyle/>
          <a:p>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 before June 2023</a:t>
            </a: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2" name="CasellaDiTesto 11">
            <a:extLst>
              <a:ext uri="{FF2B5EF4-FFF2-40B4-BE49-F238E27FC236}">
                <a16:creationId xmlns:a16="http://schemas.microsoft.com/office/drawing/2014/main" id="{F33074F2-783C-8217-D6BF-550A0FFF2E4F}"/>
              </a:ext>
            </a:extLst>
          </p:cNvPr>
          <p:cNvSpPr txBox="1"/>
          <p:nvPr/>
        </p:nvSpPr>
        <p:spPr>
          <a:xfrm>
            <a:off x="4367131" y="5859140"/>
            <a:ext cx="4919458" cy="369332"/>
          </a:xfrm>
          <a:prstGeom prst="rect">
            <a:avLst/>
          </a:prstGeom>
          <a:noFill/>
        </p:spPr>
        <p:txBody>
          <a:bodyPr wrap="square">
            <a:spAutoFit/>
          </a:bodyPr>
          <a:lstStyle/>
          <a:p>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 before June 2023</a:t>
            </a:r>
          </a:p>
        </p:txBody>
      </p:sp>
      <p:sp>
        <p:nvSpPr>
          <p:cNvPr id="22" name="CasellaDiTesto 21">
            <a:extLst>
              <a:ext uri="{FF2B5EF4-FFF2-40B4-BE49-F238E27FC236}">
                <a16:creationId xmlns:a16="http://schemas.microsoft.com/office/drawing/2014/main" id="{FFFBA29E-9D0D-9E90-C51F-BCB3DCABFDC0}"/>
              </a:ext>
            </a:extLst>
          </p:cNvPr>
          <p:cNvSpPr txBox="1"/>
          <p:nvPr/>
        </p:nvSpPr>
        <p:spPr>
          <a:xfrm>
            <a:off x="120230" y="733822"/>
            <a:ext cx="8907534" cy="923330"/>
          </a:xfrm>
          <a:prstGeom prst="rect">
            <a:avLst/>
          </a:prstGeom>
          <a:noFill/>
        </p:spPr>
        <p:txBody>
          <a:bodyPr wrap="square">
            <a:spAutoFit/>
          </a:bodyPr>
          <a:lstStyle/>
          <a:p>
            <a:pPr marL="285750" indent="-285750" algn="just">
              <a:buFont typeface="Arial" panose="020B0604020202020204" pitchFamily="34" charset="0"/>
              <a:buChar char="•"/>
            </a:pPr>
            <a:r>
              <a:rPr lang="en-US" dirty="0">
                <a:effectLst/>
              </a:rPr>
              <a:t>In May 2023, MC simulations showed that the </a:t>
            </a:r>
            <a:r>
              <a:rPr lang="en-US" b="1" dirty="0">
                <a:effectLst/>
              </a:rPr>
              <a:t>tracking</a:t>
            </a:r>
            <a:r>
              <a:rPr lang="en-US" dirty="0">
                <a:effectLst/>
              </a:rPr>
              <a:t> configuration in the </a:t>
            </a:r>
            <a:r>
              <a:rPr lang="en-US" b="1" dirty="0">
                <a:effectLst/>
              </a:rPr>
              <a:t>endcap</a:t>
            </a:r>
            <a:r>
              <a:rPr lang="en-US" dirty="0">
                <a:effectLst/>
              </a:rPr>
              <a:t> regions of the </a:t>
            </a:r>
            <a:r>
              <a:rPr lang="en-US" dirty="0" err="1">
                <a:effectLst/>
              </a:rPr>
              <a:t>ePIC</a:t>
            </a:r>
            <a:r>
              <a:rPr lang="en-US" dirty="0">
                <a:effectLst/>
              </a:rPr>
              <a:t> detector, which will experience the </a:t>
            </a:r>
            <a:r>
              <a:rPr lang="en-US" b="1" dirty="0">
                <a:effectLst/>
              </a:rPr>
              <a:t>highest backgrounds </a:t>
            </a:r>
            <a:r>
              <a:rPr lang="en-US" dirty="0">
                <a:effectLst/>
              </a:rPr>
              <a:t>in the experiment, </a:t>
            </a:r>
            <a:r>
              <a:rPr lang="en-US" b="1" dirty="0">
                <a:effectLst/>
              </a:rPr>
              <a:t>would not provide enough hit points </a:t>
            </a:r>
            <a:r>
              <a:rPr lang="en-US" dirty="0">
                <a:effectLst/>
              </a:rPr>
              <a:t>in the |</a:t>
            </a:r>
            <a:r>
              <a:rPr lang="en-US" dirty="0" err="1">
                <a:effectLst/>
              </a:rPr>
              <a:t>η</a:t>
            </a:r>
            <a:r>
              <a:rPr lang="en-US" dirty="0">
                <a:effectLst/>
              </a:rPr>
              <a:t>| &gt; 2 region for good pattern recognition.</a:t>
            </a:r>
          </a:p>
        </p:txBody>
      </p:sp>
      <p:sp>
        <p:nvSpPr>
          <p:cNvPr id="23" name="Segnaposto piè di pagina 23">
            <a:extLst>
              <a:ext uri="{FF2B5EF4-FFF2-40B4-BE49-F238E27FC236}">
                <a16:creationId xmlns:a16="http://schemas.microsoft.com/office/drawing/2014/main" id="{EB1D331C-9494-6AA8-543E-55131D025E39}"/>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Tree>
    <p:extLst>
      <p:ext uri="{BB962C8B-B14F-4D97-AF65-F5344CB8AC3E}">
        <p14:creationId xmlns:p14="http://schemas.microsoft.com/office/powerpoint/2010/main" val="2167940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Technology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3">
            <a:extLst>
              <a:ext uri="{FF2B5EF4-FFF2-40B4-BE49-F238E27FC236}">
                <a16:creationId xmlns:a16="http://schemas.microsoft.com/office/drawing/2014/main" id="{13691566-9D2C-E180-61AA-5B21897702AA}"/>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30</a:t>
            </a:fld>
            <a:endParaRPr lang="en-US"/>
          </a:p>
        </p:txBody>
      </p:sp>
      <p:sp>
        <p:nvSpPr>
          <p:cNvPr id="2" name="Rettangolo con angoli arrotondati 1">
            <a:extLst>
              <a:ext uri="{FF2B5EF4-FFF2-40B4-BE49-F238E27FC236}">
                <a16:creationId xmlns:a16="http://schemas.microsoft.com/office/drawing/2014/main" id="{96000BDC-4131-F177-66CD-75ABF5CAF7A7}"/>
              </a:ext>
            </a:extLst>
          </p:cNvPr>
          <p:cNvSpPr/>
          <p:nvPr/>
        </p:nvSpPr>
        <p:spPr>
          <a:xfrm>
            <a:off x="205273" y="699372"/>
            <a:ext cx="8801658" cy="1490202"/>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Immagine 4" descr="Immagine che contiene linea, diagramma, Diagramma, testo&#10;&#10;Descrizione generata automaticamente">
            <a:extLst>
              <a:ext uri="{FF2B5EF4-FFF2-40B4-BE49-F238E27FC236}">
                <a16:creationId xmlns:a16="http://schemas.microsoft.com/office/drawing/2014/main" id="{8208A69D-1930-B989-E119-F3426872A413}"/>
              </a:ext>
            </a:extLst>
          </p:cNvPr>
          <p:cNvPicPr>
            <a:picLocks noChangeAspect="1"/>
          </p:cNvPicPr>
          <p:nvPr/>
        </p:nvPicPr>
        <p:blipFill>
          <a:blip r:embed="rId3"/>
          <a:stretch>
            <a:fillRect/>
          </a:stretch>
        </p:blipFill>
        <p:spPr>
          <a:xfrm>
            <a:off x="559695" y="2213480"/>
            <a:ext cx="4208248" cy="1797522"/>
          </a:xfrm>
          <a:prstGeom prst="rect">
            <a:avLst/>
          </a:prstGeom>
        </p:spPr>
      </p:pic>
      <p:pic>
        <p:nvPicPr>
          <p:cNvPr id="6" name="Immagine 5">
            <a:extLst>
              <a:ext uri="{FF2B5EF4-FFF2-40B4-BE49-F238E27FC236}">
                <a16:creationId xmlns:a16="http://schemas.microsoft.com/office/drawing/2014/main" id="{A06F2480-4902-7EF3-9563-D2889CE0136E}"/>
              </a:ext>
            </a:extLst>
          </p:cNvPr>
          <p:cNvPicPr>
            <a:picLocks noChangeAspect="1"/>
          </p:cNvPicPr>
          <p:nvPr/>
        </p:nvPicPr>
        <p:blipFill>
          <a:blip r:embed="rId4"/>
          <a:stretch>
            <a:fillRect/>
          </a:stretch>
        </p:blipFill>
        <p:spPr>
          <a:xfrm>
            <a:off x="738901" y="820742"/>
            <a:ext cx="680396" cy="1226785"/>
          </a:xfrm>
          <a:prstGeom prst="rect">
            <a:avLst/>
          </a:prstGeom>
        </p:spPr>
      </p:pic>
      <p:pic>
        <p:nvPicPr>
          <p:cNvPr id="7" name="Immagine 6" descr="Immagine che contiene testo, schermata, Carattere, linea&#10;&#10;Descrizione generata automaticamente">
            <a:extLst>
              <a:ext uri="{FF2B5EF4-FFF2-40B4-BE49-F238E27FC236}">
                <a16:creationId xmlns:a16="http://schemas.microsoft.com/office/drawing/2014/main" id="{369C405D-0A58-1B9D-1A0B-0127F97790E7}"/>
              </a:ext>
            </a:extLst>
          </p:cNvPr>
          <p:cNvPicPr>
            <a:picLocks noChangeAspect="1"/>
          </p:cNvPicPr>
          <p:nvPr/>
        </p:nvPicPr>
        <p:blipFill>
          <a:blip r:embed="rId5"/>
          <a:stretch>
            <a:fillRect/>
          </a:stretch>
        </p:blipFill>
        <p:spPr>
          <a:xfrm>
            <a:off x="1952924" y="1072655"/>
            <a:ext cx="1545666" cy="982794"/>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BFD4C24-06DF-227A-7F1A-DD82F74F7AAF}"/>
                  </a:ext>
                </a:extLst>
              </p:cNvPr>
              <p:cNvSpPr txBox="1"/>
              <p:nvPr/>
            </p:nvSpPr>
            <p:spPr>
              <a:xfrm>
                <a:off x="3498590" y="1174881"/>
                <a:ext cx="1545666" cy="644219"/>
              </a:xfrm>
              <a:prstGeom prst="roundRect">
                <a:avLst/>
              </a:prstGeom>
            </p:spPr>
            <p:style>
              <a:lnRef idx="1">
                <a:schemeClr val="dk1"/>
              </a:lnRef>
              <a:fillRef idx="2">
                <a:schemeClr val="dk1"/>
              </a:fillRef>
              <a:effectRef idx="1">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h𝑖𝑡</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nary>
                            <m:naryPr>
                              <m:chr m:val="∑"/>
                              <m:subHide m:val="on"/>
                              <m:supHide m:val="on"/>
                              <m:ctrlPr>
                                <a:rPr lang="it-IT" b="0" i="1" smtClean="0">
                                  <a:latin typeface="Cambria Math" panose="02040503050406030204" pitchFamily="18" charset="0"/>
                                </a:rPr>
                              </m:ctrlPr>
                            </m:naryPr>
                            <m:sub/>
                            <m:sup/>
                            <m:e>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𝑖</m:t>
                                  </m:r>
                                </m:sub>
                              </m:sSub>
                            </m:e>
                          </m:nary>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𝑄</m:t>
                              </m:r>
                            </m:e>
                            <m:sub>
                              <m:r>
                                <a:rPr lang="it-IT" b="0" i="1" smtClean="0">
                                  <a:latin typeface="Cambria Math" panose="02040503050406030204" pitchFamily="18" charset="0"/>
                                </a:rPr>
                                <m:t>𝑡𝑜𝑡</m:t>
                              </m:r>
                            </m:sub>
                          </m:sSub>
                        </m:den>
                      </m:f>
                    </m:oMath>
                  </m:oMathPara>
                </a14:m>
                <a:endParaRPr lang="en-US" dirty="0"/>
              </a:p>
            </p:txBody>
          </p:sp>
        </mc:Choice>
        <mc:Fallback xmlns="">
          <p:sp>
            <p:nvSpPr>
              <p:cNvPr id="8" name="CasellaDiTesto 7">
                <a:extLst>
                  <a:ext uri="{FF2B5EF4-FFF2-40B4-BE49-F238E27FC236}">
                    <a16:creationId xmlns:a16="http://schemas.microsoft.com/office/drawing/2014/main" id="{ABFD4C24-06DF-227A-7F1A-DD82F74F7AAF}"/>
                  </a:ext>
                </a:extLst>
              </p:cNvPr>
              <p:cNvSpPr txBox="1">
                <a:spLocks noRot="1" noChangeAspect="1" noMove="1" noResize="1" noEditPoints="1" noAdjustHandles="1" noChangeArrowheads="1" noChangeShapeType="1" noTextEdit="1"/>
              </p:cNvSpPr>
              <p:nvPr/>
            </p:nvSpPr>
            <p:spPr>
              <a:xfrm>
                <a:off x="3498590" y="1174881"/>
                <a:ext cx="1545666" cy="644219"/>
              </a:xfrm>
              <a:prstGeom prst="roundRect">
                <a:avLst/>
              </a:prstGeom>
              <a:blipFill>
                <a:blip r:embed="rId6"/>
                <a:stretch>
                  <a:fillRect/>
                </a:stretch>
              </a:blipFill>
            </p:spPr>
            <p:txBody>
              <a:bodyPr/>
              <a:lstStyle/>
              <a:p>
                <a:r>
                  <a:rPr lang="en-US">
                    <a:noFill/>
                  </a:rPr>
                  <a:t> </a:t>
                </a:r>
              </a:p>
            </p:txBody>
          </p:sp>
        </mc:Fallback>
      </mc:AlternateContent>
      <p:sp>
        <p:nvSpPr>
          <p:cNvPr id="9" name="CasellaDiTesto 8">
            <a:extLst>
              <a:ext uri="{FF2B5EF4-FFF2-40B4-BE49-F238E27FC236}">
                <a16:creationId xmlns:a16="http://schemas.microsoft.com/office/drawing/2014/main" id="{6204330B-C056-BEE1-8885-B4607B927A7E}"/>
              </a:ext>
            </a:extLst>
          </p:cNvPr>
          <p:cNvSpPr txBox="1"/>
          <p:nvPr/>
        </p:nvSpPr>
        <p:spPr>
          <a:xfrm>
            <a:off x="5246242" y="760726"/>
            <a:ext cx="3608509" cy="14773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600" b="1" dirty="0">
                <a:solidFill>
                  <a:srgbClr val="C00000"/>
                </a:solidFill>
                <a:effectLst/>
              </a:rPr>
              <a:t>Charge Centroid reconstruction method </a:t>
            </a:r>
          </a:p>
          <a:p>
            <a:pPr algn="just"/>
            <a:endParaRPr lang="en-US" sz="1000" dirty="0">
              <a:solidFill>
                <a:srgbClr val="7E7E7E"/>
              </a:solidFill>
              <a:effectLst/>
            </a:endParaRPr>
          </a:p>
          <a:p>
            <a:pPr algn="just"/>
            <a:r>
              <a:rPr lang="en-US" sz="1600" dirty="0"/>
              <a:t>T</a:t>
            </a:r>
            <a:r>
              <a:rPr lang="en-US" sz="1600" dirty="0">
                <a:effectLst/>
              </a:rPr>
              <a:t>he track position is determined as a weighted average of fired strips</a:t>
            </a:r>
          </a:p>
          <a:p>
            <a:pPr algn="just"/>
            <a:r>
              <a:rPr lang="en-US" sz="1600" dirty="0">
                <a:solidFill>
                  <a:srgbClr val="7E7E7E"/>
                </a:solidFill>
                <a:effectLst/>
              </a:rPr>
              <a:t> </a:t>
            </a:r>
            <a:endParaRPr lang="en-US" sz="1600" dirty="0">
              <a:solidFill>
                <a:srgbClr val="7E7E7E"/>
              </a:solidFill>
            </a:endParaRPr>
          </a:p>
          <a:p>
            <a:pPr algn="ctr"/>
            <a:r>
              <a:rPr lang="en-US" sz="1600" dirty="0">
                <a:solidFill>
                  <a:srgbClr val="0070C0"/>
                </a:solidFill>
                <a:effectLst/>
              </a:rPr>
              <a:t>GOOD FOR ORTHOGONAL TRACKS</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7057E8A-A1A3-6546-D59A-1FB2F8C55772}"/>
                  </a:ext>
                </a:extLst>
              </p:cNvPr>
              <p:cNvSpPr txBox="1"/>
              <p:nvPr/>
            </p:nvSpPr>
            <p:spPr>
              <a:xfrm>
                <a:off x="4897308" y="2327411"/>
                <a:ext cx="4086808" cy="156966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dirty="0">
                    <a:solidFill>
                      <a:schemeClr val="tx1"/>
                    </a:solidFill>
                  </a:rPr>
                  <a:t>FOR I</a:t>
                </a:r>
                <a:r>
                  <a:rPr lang="en-US" sz="1600" dirty="0">
                    <a:solidFill>
                      <a:schemeClr val="tx1"/>
                    </a:solidFill>
                    <a:effectLst/>
                  </a:rPr>
                  <a:t>NCLINED TRACKS &amp;/or HIGH B FIELD </a:t>
                </a:r>
              </a:p>
              <a:p>
                <a:pPr algn="ctr"/>
                <a:endParaRPr lang="en-US" sz="1600" dirty="0">
                  <a:effectLst/>
                </a:endParaRPr>
              </a:p>
              <a:p>
                <a:pPr algn="ctr"/>
                <a:r>
                  <a:rPr lang="en-US" sz="1600" dirty="0">
                    <a:effectLst/>
                  </a:rPr>
                  <a:t>the </a:t>
                </a:r>
                <a:r>
                  <a:rPr lang="en-US" sz="1600" dirty="0"/>
                  <a:t>C</a:t>
                </a:r>
                <a:r>
                  <a:rPr lang="en-US" sz="1600" dirty="0">
                    <a:effectLst/>
                  </a:rPr>
                  <a:t>harge </a:t>
                </a:r>
                <a:r>
                  <a:rPr lang="en-US" sz="1600" dirty="0"/>
                  <a:t>C</a:t>
                </a:r>
                <a:r>
                  <a:rPr lang="en-US" sz="1600" dirty="0">
                    <a:effectLst/>
                  </a:rPr>
                  <a:t>entroid method gives a </a:t>
                </a:r>
                <a:r>
                  <a:rPr lang="en-US" sz="1600" dirty="0">
                    <a:solidFill>
                      <a:srgbClr val="FF0000"/>
                    </a:solidFill>
                    <a:effectLst/>
                  </a:rPr>
                  <a:t>very broad spatial distribution </a:t>
                </a:r>
                <a:r>
                  <a:rPr lang="en-US" sz="1600" dirty="0">
                    <a:effectLst/>
                  </a:rPr>
                  <a:t>on the anode-strip plane. </a:t>
                </a:r>
              </a:p>
              <a:p>
                <a:pPr algn="ctr"/>
                <a:endParaRPr lang="en-US" sz="1600" dirty="0">
                  <a:effectLst/>
                </a:endParaRPr>
              </a:p>
              <a:p>
                <a:pPr algn="ctr"/>
                <a14:m>
                  <m:oMathPara xmlns:m="http://schemas.openxmlformats.org/officeDocument/2006/math">
                    <m:oMathParaPr>
                      <m:jc m:val="centerGroup"/>
                    </m:oMathParaPr>
                    <m:oMath xmlns:m="http://schemas.openxmlformats.org/officeDocument/2006/math">
                      <m:r>
                        <a:rPr lang="it-IT" sz="1600" b="1" i="1" smtClean="0">
                          <a:solidFill>
                            <a:srgbClr val="C00000"/>
                          </a:solidFill>
                          <a:latin typeface="Cambria Math" panose="02040503050406030204" pitchFamily="18" charset="0"/>
                        </a:rPr>
                        <m:t>𝝁</m:t>
                      </m:r>
                      <m:r>
                        <a:rPr lang="it-IT" sz="1600" b="1" i="1" smtClean="0">
                          <a:solidFill>
                            <a:srgbClr val="C00000"/>
                          </a:solidFill>
                          <a:latin typeface="Cambria Math" panose="02040503050406030204" pitchFamily="18" charset="0"/>
                        </a:rPr>
                        <m:t>𝑻𝑷𝑪</m:t>
                      </m:r>
                      <m:r>
                        <a:rPr lang="it-IT" sz="1600" b="1" i="1" smtClean="0">
                          <a:solidFill>
                            <a:srgbClr val="C00000"/>
                          </a:solidFill>
                          <a:latin typeface="Cambria Math" panose="02040503050406030204" pitchFamily="18" charset="0"/>
                        </a:rPr>
                        <m:t> </m:t>
                      </m:r>
                      <m:r>
                        <a:rPr lang="it-IT" sz="1600" b="1" i="1" smtClean="0">
                          <a:solidFill>
                            <a:srgbClr val="C00000"/>
                          </a:solidFill>
                          <a:latin typeface="Cambria Math" panose="02040503050406030204" pitchFamily="18" charset="0"/>
                        </a:rPr>
                        <m:t>𝒓𝒆𝒄𝒐𝒏𝒔𝒕𝒓𝒖𝒄𝒕𝒊𝒐𝒏</m:t>
                      </m:r>
                    </m:oMath>
                  </m:oMathPara>
                </a14:m>
                <a:endParaRPr lang="en-US" sz="1600" dirty="0">
                  <a:effectLst/>
                </a:endParaRPr>
              </a:p>
            </p:txBody>
          </p:sp>
        </mc:Choice>
        <mc:Fallback xmlns="">
          <p:sp>
            <p:nvSpPr>
              <p:cNvPr id="10" name="CasellaDiTesto 9">
                <a:extLst>
                  <a:ext uri="{FF2B5EF4-FFF2-40B4-BE49-F238E27FC236}">
                    <a16:creationId xmlns:a16="http://schemas.microsoft.com/office/drawing/2014/main" id="{87057E8A-A1A3-6546-D59A-1FB2F8C55772}"/>
                  </a:ext>
                </a:extLst>
              </p:cNvPr>
              <p:cNvSpPr txBox="1">
                <a:spLocks noRot="1" noChangeAspect="1" noMove="1" noResize="1" noEditPoints="1" noAdjustHandles="1" noChangeArrowheads="1" noChangeShapeType="1" noTextEdit="1"/>
              </p:cNvSpPr>
              <p:nvPr/>
            </p:nvSpPr>
            <p:spPr>
              <a:xfrm>
                <a:off x="4897308" y="2327411"/>
                <a:ext cx="4086808" cy="1569660"/>
              </a:xfrm>
              <a:prstGeom prst="rect">
                <a:avLst/>
              </a:prstGeom>
              <a:blipFill>
                <a:blip r:embed="rId7"/>
                <a:stretch>
                  <a:fillRect l="-619" t="-1613" r="-1548" b="-24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5D2B0902-503F-63E7-9BA3-F1AAF473387A}"/>
                  </a:ext>
                </a:extLst>
              </p:cNvPr>
              <p:cNvSpPr txBox="1"/>
              <p:nvPr/>
            </p:nvSpPr>
            <p:spPr>
              <a:xfrm>
                <a:off x="-49254" y="4119996"/>
                <a:ext cx="9193254" cy="584775"/>
              </a:xfrm>
              <a:prstGeom prst="rect">
                <a:avLst/>
              </a:prstGeom>
              <a:noFill/>
            </p:spPr>
            <p:txBody>
              <a:bodyPr wrap="square">
                <a:spAutoFit/>
              </a:bodyPr>
              <a:lstStyle/>
              <a:p>
                <a:pPr algn="just"/>
                <a:r>
                  <a:rPr lang="en-US" sz="1600" dirty="0">
                    <a:solidFill>
                      <a:schemeClr val="tx1"/>
                    </a:solidFill>
                    <a:effectLst/>
                  </a:rPr>
                  <a:t>The </a:t>
                </a:r>
                <a:r>
                  <a:rPr lang="en-US" sz="1600" dirty="0">
                    <a:solidFill>
                      <a:schemeClr val="tx1"/>
                    </a:solidFill>
                  </a:rPr>
                  <a:t>spatial resolution </a:t>
                </a:r>
                <a:r>
                  <a:rPr lang="en-US" sz="1600" dirty="0">
                    <a:solidFill>
                      <a:schemeClr val="tx1"/>
                    </a:solidFill>
                    <a:effectLst/>
                  </a:rPr>
                  <a:t>is strongly dependent on the impinging angle of the track</a:t>
                </a:r>
                <a:r>
                  <a:rPr lang="en-US" sz="1600" dirty="0">
                    <a:solidFill>
                      <a:schemeClr val="tx1"/>
                    </a:solidFill>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solidFill>
                      <a:srgbClr val="0070C0"/>
                    </a:solidFill>
                  </a:rPr>
                  <a:t>A</a:t>
                </a:r>
                <a:r>
                  <a:rPr lang="en-US" sz="1600" dirty="0">
                    <a:solidFill>
                      <a:srgbClr val="0070C0"/>
                    </a:solidFill>
                    <a:effectLst/>
                  </a:rPr>
                  <a:t> non-uniform resolution in the solid angle covered by the apparatus</a:t>
                </a:r>
                <a:r>
                  <a:rPr lang="en-US" sz="1600" dirty="0">
                    <a:solidFill>
                      <a:schemeClr val="tx1"/>
                    </a:solidFill>
                    <a:effectLst/>
                  </a:rPr>
                  <a:t> </a:t>
                </a:r>
                <a14:m>
                  <m:oMath xmlns:m="http://schemas.openxmlformats.org/officeDocument/2006/math">
                    <m:r>
                      <a:rPr lang="en-US" sz="1600" i="1">
                        <a:latin typeface="Cambria Math" panose="02040503050406030204" pitchFamily="18" charset="0"/>
                        <a:ea typeface="Cambria Math" panose="02040503050406030204" pitchFamily="18" charset="0"/>
                      </a:rPr>
                      <m:t>→</m:t>
                    </m:r>
                  </m:oMath>
                </a14:m>
                <a:r>
                  <a:rPr lang="en-US" sz="1600" dirty="0">
                    <a:solidFill>
                      <a:schemeClr val="tx1"/>
                    </a:solidFill>
                    <a:effectLst/>
                  </a:rPr>
                  <a:t>    Large systematical errors.</a:t>
                </a:r>
              </a:p>
            </p:txBody>
          </p:sp>
        </mc:Choice>
        <mc:Fallback xmlns="">
          <p:sp>
            <p:nvSpPr>
              <p:cNvPr id="12" name="CasellaDiTesto 11">
                <a:extLst>
                  <a:ext uri="{FF2B5EF4-FFF2-40B4-BE49-F238E27FC236}">
                    <a16:creationId xmlns:a16="http://schemas.microsoft.com/office/drawing/2014/main" id="{5D2B0902-503F-63E7-9BA3-F1AAF473387A}"/>
                  </a:ext>
                </a:extLst>
              </p:cNvPr>
              <p:cNvSpPr txBox="1">
                <a:spLocks noRot="1" noChangeAspect="1" noMove="1" noResize="1" noEditPoints="1" noAdjustHandles="1" noChangeArrowheads="1" noChangeShapeType="1" noTextEdit="1"/>
              </p:cNvSpPr>
              <p:nvPr/>
            </p:nvSpPr>
            <p:spPr>
              <a:xfrm>
                <a:off x="-49254" y="4119996"/>
                <a:ext cx="9193254" cy="584775"/>
              </a:xfrm>
              <a:prstGeom prst="rect">
                <a:avLst/>
              </a:prstGeom>
              <a:blipFill>
                <a:blip r:embed="rId8"/>
                <a:stretch>
                  <a:fillRect l="-414" t="-2128" r="-414" b="-10638"/>
                </a:stretch>
              </a:blipFill>
            </p:spPr>
            <p:txBody>
              <a:bodyPr/>
              <a:lstStyle/>
              <a:p>
                <a:r>
                  <a:rPr lang="en-US">
                    <a:noFill/>
                  </a:rPr>
                  <a:t> </a:t>
                </a:r>
              </a:p>
            </p:txBody>
          </p:sp>
        </mc:Fallback>
      </mc:AlternateContent>
      <p:sp>
        <p:nvSpPr>
          <p:cNvPr id="14" name="Rettangolo con angoli arrotondati 13">
            <a:extLst>
              <a:ext uri="{FF2B5EF4-FFF2-40B4-BE49-F238E27FC236}">
                <a16:creationId xmlns:a16="http://schemas.microsoft.com/office/drawing/2014/main" id="{65533E7C-6151-5090-035A-2276BE794538}"/>
              </a:ext>
            </a:extLst>
          </p:cNvPr>
          <p:cNvSpPr/>
          <p:nvPr/>
        </p:nvSpPr>
        <p:spPr>
          <a:xfrm>
            <a:off x="205273" y="2243502"/>
            <a:ext cx="8801658" cy="1767499"/>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Connettore 2 19">
            <a:extLst>
              <a:ext uri="{FF2B5EF4-FFF2-40B4-BE49-F238E27FC236}">
                <a16:creationId xmlns:a16="http://schemas.microsoft.com/office/drawing/2014/main" id="{9FC09EBB-88C4-59AE-F74B-A0065B24B67E}"/>
              </a:ext>
            </a:extLst>
          </p:cNvPr>
          <p:cNvCxnSpPr/>
          <p:nvPr/>
        </p:nvCxnSpPr>
        <p:spPr>
          <a:xfrm>
            <a:off x="7030712" y="10726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9" name="Immagine 28">
            <a:extLst>
              <a:ext uri="{FF2B5EF4-FFF2-40B4-BE49-F238E27FC236}">
                <a16:creationId xmlns:a16="http://schemas.microsoft.com/office/drawing/2014/main" id="{D0E438AE-1D18-BCE7-A69A-F0C7CE3FA45E}"/>
              </a:ext>
            </a:extLst>
          </p:cNvPr>
          <p:cNvPicPr>
            <a:picLocks noChangeAspect="1"/>
          </p:cNvPicPr>
          <p:nvPr/>
        </p:nvPicPr>
        <p:blipFill>
          <a:blip r:embed="rId9"/>
          <a:stretch>
            <a:fillRect/>
          </a:stretch>
        </p:blipFill>
        <p:spPr>
          <a:xfrm>
            <a:off x="6910062" y="1694769"/>
            <a:ext cx="241300" cy="355600"/>
          </a:xfrm>
          <a:prstGeom prst="rect">
            <a:avLst/>
          </a:prstGeom>
        </p:spPr>
      </p:pic>
      <p:pic>
        <p:nvPicPr>
          <p:cNvPr id="30" name="Immagine 29">
            <a:extLst>
              <a:ext uri="{FF2B5EF4-FFF2-40B4-BE49-F238E27FC236}">
                <a16:creationId xmlns:a16="http://schemas.microsoft.com/office/drawing/2014/main" id="{2B634E41-0383-5F55-0ED3-1D4EE250A0B6}"/>
              </a:ext>
            </a:extLst>
          </p:cNvPr>
          <p:cNvPicPr>
            <a:picLocks noChangeAspect="1"/>
          </p:cNvPicPr>
          <p:nvPr/>
        </p:nvPicPr>
        <p:blipFill>
          <a:blip r:embed="rId9"/>
          <a:stretch>
            <a:fillRect/>
          </a:stretch>
        </p:blipFill>
        <p:spPr>
          <a:xfrm>
            <a:off x="6915819" y="3338291"/>
            <a:ext cx="241300" cy="355600"/>
          </a:xfrm>
          <a:prstGeom prst="rect">
            <a:avLst/>
          </a:prstGeom>
        </p:spPr>
      </p:pic>
      <p:cxnSp>
        <p:nvCxnSpPr>
          <p:cNvPr id="31" name="Connettore 2 30">
            <a:extLst>
              <a:ext uri="{FF2B5EF4-FFF2-40B4-BE49-F238E27FC236}">
                <a16:creationId xmlns:a16="http://schemas.microsoft.com/office/drawing/2014/main" id="{74F0EE5D-3C2D-35D9-0E8F-F1EF5D63BB66}"/>
              </a:ext>
            </a:extLst>
          </p:cNvPr>
          <p:cNvCxnSpPr/>
          <p:nvPr/>
        </p:nvCxnSpPr>
        <p:spPr>
          <a:xfrm>
            <a:off x="7183112" y="12250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0301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dirty="0">
                <a:solidFill>
                  <a:srgbClr val="C00000"/>
                </a:solidFill>
              </a:rPr>
              <a:t> </a:t>
            </a:r>
            <a:endParaRPr lang="en-US" sz="2800" b="1" dirty="0">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15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r>
              <a:rPr lang="en-US" sz="2000" dirty="0">
                <a:solidFill>
                  <a:srgbClr val="C00000"/>
                </a:solidFill>
                <a:latin typeface="Arial" panose="020B0604020202020204" pitchFamily="34" charset="0"/>
                <a:cs typeface="Arial" panose="020B0604020202020204" pitchFamily="34" charset="0"/>
              </a:rPr>
              <a:t>The first prototype </a:t>
            </a:r>
            <a:r>
              <a:rPr lang="en-US" sz="2000" dirty="0">
                <a:latin typeface="Arial" panose="020B0604020202020204" pitchFamily="34" charset="0"/>
                <a:cs typeface="Arial" panose="020B0604020202020204" pitchFamily="34" charset="0"/>
              </a:rPr>
              <a:t>was a set of 2x1D detectors each having the following specs, rotated by 90 degrees:</a:t>
            </a:r>
          </a:p>
          <a:p>
            <a:pPr algn="just">
              <a:buClr>
                <a:srgbClr val="800000"/>
              </a:buClr>
            </a:pPr>
            <a:endParaRPr lang="it-IT" sz="2000" dirty="0">
              <a:latin typeface="Arial" panose="020B0604020202020204" pitchFamily="34" charset="0"/>
              <a:cs typeface="Arial" panose="020B0604020202020204" pitchFamily="34" charset="0"/>
            </a:endParaRPr>
          </a:p>
          <a:p>
            <a:pPr marL="342900" indent="-342900" algn="just">
              <a:buClr>
                <a:srgbClr val="800000"/>
              </a:buClr>
              <a:buFontTx/>
              <a:buChar char="-"/>
            </a:pP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128 channels</a:t>
            </a:r>
            <a:endParaRPr lang="en-US" sz="2000" dirty="0">
              <a:latin typeface="Arial" panose="020B0604020202020204" pitchFamily="34" charset="0"/>
              <a:cs typeface="Arial" panose="020B0604020202020204" pitchFamily="34" charset="0"/>
            </a:endParaRPr>
          </a:p>
          <a:p>
            <a:pPr algn="just">
              <a:buClr>
                <a:srgbClr val="800000"/>
              </a:buClr>
            </a:pPr>
            <a:endParaRPr lang="it-IT" sz="2000" dirty="0">
              <a:latin typeface="Arial" panose="020B0604020202020204" pitchFamily="34" charset="0"/>
              <a:cs typeface="Arial" panose="020B0604020202020204" pitchFamily="34" charset="0"/>
            </a:endParaRPr>
          </a:p>
        </p:txBody>
      </p:sp>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pic>
        <p:nvPicPr>
          <p:cNvPr id="4" name="Immagine 3">
            <a:extLst>
              <a:ext uri="{FF2B5EF4-FFF2-40B4-BE49-F238E27FC236}">
                <a16:creationId xmlns:a16="http://schemas.microsoft.com/office/drawing/2014/main" id="{B929A494-7B46-31CC-670A-5263B0C7DD64}"/>
              </a:ext>
            </a:extLst>
          </p:cNvPr>
          <p:cNvPicPr>
            <a:picLocks noChangeAspect="1"/>
          </p:cNvPicPr>
          <p:nvPr/>
        </p:nvPicPr>
        <p:blipFill>
          <a:blip r:embed="rId3"/>
          <a:stretch>
            <a:fillRect/>
          </a:stretch>
        </p:blipFill>
        <p:spPr>
          <a:xfrm>
            <a:off x="2963976" y="1938297"/>
            <a:ext cx="2125483" cy="2479731"/>
          </a:xfrm>
          <a:prstGeom prst="rect">
            <a:avLst/>
          </a:prstGeom>
        </p:spPr>
      </p:pic>
      <p:pic>
        <p:nvPicPr>
          <p:cNvPr id="5" name="Immagine 4" descr="Immagine che contiene interni, attrezzatura, ingombro&#10;&#10;Descrizione generata automaticamente">
            <a:extLst>
              <a:ext uri="{FF2B5EF4-FFF2-40B4-BE49-F238E27FC236}">
                <a16:creationId xmlns:a16="http://schemas.microsoft.com/office/drawing/2014/main" id="{B28ACA38-CA7E-3C74-7D60-33373758BFB9}"/>
              </a:ext>
            </a:extLst>
          </p:cNvPr>
          <p:cNvPicPr>
            <a:picLocks noChangeAspect="1"/>
          </p:cNvPicPr>
          <p:nvPr/>
        </p:nvPicPr>
        <p:blipFill>
          <a:blip r:embed="rId4"/>
          <a:stretch>
            <a:fillRect/>
          </a:stretch>
        </p:blipFill>
        <p:spPr>
          <a:xfrm>
            <a:off x="5440846" y="1988279"/>
            <a:ext cx="3173020" cy="2379765"/>
          </a:xfrm>
          <a:prstGeom prst="rect">
            <a:avLst/>
          </a:prstGeom>
        </p:spPr>
      </p:pic>
      <p:sp>
        <p:nvSpPr>
          <p:cNvPr id="7" name="CasellaDiTesto 6">
            <a:extLst>
              <a:ext uri="{FF2B5EF4-FFF2-40B4-BE49-F238E27FC236}">
                <a16:creationId xmlns:a16="http://schemas.microsoft.com/office/drawing/2014/main" id="{0C5E0BFB-39EF-445A-AC2F-9335021BF300}"/>
              </a:ext>
            </a:extLst>
          </p:cNvPr>
          <p:cNvSpPr txBox="1"/>
          <p:nvPr/>
        </p:nvSpPr>
        <p:spPr>
          <a:xfrm>
            <a:off x="5841955" y="4392729"/>
            <a:ext cx="3048783" cy="369332"/>
          </a:xfrm>
          <a:prstGeom prst="rect">
            <a:avLst/>
          </a:prstGeom>
          <a:noFill/>
        </p:spPr>
        <p:txBody>
          <a:bodyPr wrap="none" rtlCol="0">
            <a:spAutoFit/>
          </a:bodyPr>
          <a:lstStyle/>
          <a:p>
            <a:r>
              <a:rPr lang="en-US" dirty="0"/>
              <a:t>Test Beam: SPS North Area H8 </a:t>
            </a:r>
          </a:p>
        </p:txBody>
      </p:sp>
      <p:sp>
        <p:nvSpPr>
          <p:cNvPr id="8" name="CasellaDiTesto 7">
            <a:extLst>
              <a:ext uri="{FF2B5EF4-FFF2-40B4-BE49-F238E27FC236}">
                <a16:creationId xmlns:a16="http://schemas.microsoft.com/office/drawing/2014/main" id="{F94BEDFF-C71B-68D2-4722-63EB2142C4A1}"/>
              </a:ext>
            </a:extLst>
          </p:cNvPr>
          <p:cNvSpPr txBox="1"/>
          <p:nvPr/>
        </p:nvSpPr>
        <p:spPr>
          <a:xfrm>
            <a:off x="6109348" y="1668657"/>
            <a:ext cx="2094804"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5 – 19 October 2022</a:t>
            </a:r>
          </a:p>
        </p:txBody>
      </p:sp>
      <p:sp>
        <p:nvSpPr>
          <p:cNvPr id="6" name="Segnaposto piè di pagina 23">
            <a:extLst>
              <a:ext uri="{FF2B5EF4-FFF2-40B4-BE49-F238E27FC236}">
                <a16:creationId xmlns:a16="http://schemas.microsoft.com/office/drawing/2014/main" id="{93A39863-848C-6A69-C4EF-6ABA14BCFDD6}"/>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9" name="Segnaposto numero diapositiva 7">
            <a:extLst>
              <a:ext uri="{FF2B5EF4-FFF2-40B4-BE49-F238E27FC236}">
                <a16:creationId xmlns:a16="http://schemas.microsoft.com/office/drawing/2014/main" id="{5F963970-7049-4A04-7BA6-BB2A2428EA4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31</a:t>
            </a:fld>
            <a:endParaRPr lang="en-US"/>
          </a:p>
        </p:txBody>
      </p:sp>
    </p:spTree>
    <p:extLst>
      <p:ext uri="{BB962C8B-B14F-4D97-AF65-F5344CB8AC3E}">
        <p14:creationId xmlns:p14="http://schemas.microsoft.com/office/powerpoint/2010/main" val="2583974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a:solidFill>
                  <a:srgbClr val="C00000"/>
                </a:solidFill>
              </a:rPr>
              <a:t> </a:t>
            </a:r>
            <a:endParaRPr lang="en-US" sz="2800" b="1">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8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 - 10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p:txBody>
      </p:sp>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pic>
        <p:nvPicPr>
          <p:cNvPr id="10" name="Immagine 9">
            <a:extLst>
              <a:ext uri="{FF2B5EF4-FFF2-40B4-BE49-F238E27FC236}">
                <a16:creationId xmlns:a16="http://schemas.microsoft.com/office/drawing/2014/main" id="{6B35D622-5794-13BD-E8E0-26892C889CAB}"/>
              </a:ext>
            </a:extLst>
          </p:cNvPr>
          <p:cNvPicPr>
            <a:picLocks noChangeAspect="1"/>
          </p:cNvPicPr>
          <p:nvPr/>
        </p:nvPicPr>
        <p:blipFill>
          <a:blip r:embed="rId3"/>
          <a:stretch>
            <a:fillRect/>
          </a:stretch>
        </p:blipFill>
        <p:spPr>
          <a:xfrm>
            <a:off x="421537" y="983065"/>
            <a:ext cx="2711647" cy="1706631"/>
          </a:xfrm>
          <a:prstGeom prst="rect">
            <a:avLst/>
          </a:prstGeom>
        </p:spPr>
      </p:pic>
      <p:pic>
        <p:nvPicPr>
          <p:cNvPr id="12" name="Immagine 11">
            <a:extLst>
              <a:ext uri="{FF2B5EF4-FFF2-40B4-BE49-F238E27FC236}">
                <a16:creationId xmlns:a16="http://schemas.microsoft.com/office/drawing/2014/main" id="{F449B378-2155-BCAA-CF72-470A3753DF1D}"/>
              </a:ext>
            </a:extLst>
          </p:cNvPr>
          <p:cNvPicPr>
            <a:picLocks noChangeAspect="1"/>
          </p:cNvPicPr>
          <p:nvPr/>
        </p:nvPicPr>
        <p:blipFill>
          <a:blip r:embed="rId4"/>
          <a:stretch>
            <a:fillRect/>
          </a:stretch>
        </p:blipFill>
        <p:spPr>
          <a:xfrm>
            <a:off x="3255166" y="959798"/>
            <a:ext cx="2750656" cy="1708506"/>
          </a:xfrm>
          <a:prstGeom prst="rect">
            <a:avLst/>
          </a:prstGeom>
        </p:spPr>
      </p:pic>
      <p:pic>
        <p:nvPicPr>
          <p:cNvPr id="13" name="Immagine 12">
            <a:extLst>
              <a:ext uri="{FF2B5EF4-FFF2-40B4-BE49-F238E27FC236}">
                <a16:creationId xmlns:a16="http://schemas.microsoft.com/office/drawing/2014/main" id="{B7FB678B-C24D-5862-0948-FD28C34BD0D5}"/>
              </a:ext>
            </a:extLst>
          </p:cNvPr>
          <p:cNvPicPr>
            <a:picLocks noChangeAspect="1"/>
          </p:cNvPicPr>
          <p:nvPr/>
        </p:nvPicPr>
        <p:blipFill>
          <a:blip r:embed="rId5"/>
          <a:stretch>
            <a:fillRect/>
          </a:stretch>
        </p:blipFill>
        <p:spPr>
          <a:xfrm>
            <a:off x="3368302" y="2814109"/>
            <a:ext cx="2655548" cy="1706632"/>
          </a:xfrm>
          <a:prstGeom prst="rect">
            <a:avLst/>
          </a:prstGeom>
        </p:spPr>
      </p:pic>
      <p:pic>
        <p:nvPicPr>
          <p:cNvPr id="14" name="Immagine 13">
            <a:extLst>
              <a:ext uri="{FF2B5EF4-FFF2-40B4-BE49-F238E27FC236}">
                <a16:creationId xmlns:a16="http://schemas.microsoft.com/office/drawing/2014/main" id="{C1088982-D961-FF36-4A63-B0E07598CD66}"/>
              </a:ext>
            </a:extLst>
          </p:cNvPr>
          <p:cNvPicPr>
            <a:picLocks noChangeAspect="1"/>
          </p:cNvPicPr>
          <p:nvPr/>
        </p:nvPicPr>
        <p:blipFill>
          <a:blip r:embed="rId6"/>
          <a:stretch>
            <a:fillRect/>
          </a:stretch>
        </p:blipFill>
        <p:spPr>
          <a:xfrm>
            <a:off x="586375" y="2893332"/>
            <a:ext cx="2528751" cy="1706631"/>
          </a:xfrm>
          <a:prstGeom prst="rect">
            <a:avLst/>
          </a:prstGeom>
        </p:spPr>
      </p:pic>
      <p:sp>
        <p:nvSpPr>
          <p:cNvPr id="15" name="CasellaDiTesto 14">
            <a:extLst>
              <a:ext uri="{FF2B5EF4-FFF2-40B4-BE49-F238E27FC236}">
                <a16:creationId xmlns:a16="http://schemas.microsoft.com/office/drawing/2014/main" id="{6D5E89B2-8F7A-E995-42D0-59557BCBA3EA}"/>
              </a:ext>
            </a:extLst>
          </p:cNvPr>
          <p:cNvSpPr txBox="1"/>
          <p:nvPr/>
        </p:nvSpPr>
        <p:spPr>
          <a:xfrm>
            <a:off x="2589" y="4483438"/>
            <a:ext cx="1082348" cy="461665"/>
          </a:xfrm>
          <a:prstGeom prst="rect">
            <a:avLst/>
          </a:prstGeom>
          <a:noFill/>
        </p:spPr>
        <p:txBody>
          <a:bodyPr wrap="none" rtlCol="0">
            <a:spAutoFit/>
          </a:bodyPr>
          <a:lstStyle/>
          <a:p>
            <a:r>
              <a:rPr lang="it-IT" dirty="0"/>
              <a:t>4 strips</a:t>
            </a:r>
          </a:p>
        </p:txBody>
      </p:sp>
      <p:sp>
        <p:nvSpPr>
          <p:cNvPr id="16" name="CasellaDiTesto 15">
            <a:extLst>
              <a:ext uri="{FF2B5EF4-FFF2-40B4-BE49-F238E27FC236}">
                <a16:creationId xmlns:a16="http://schemas.microsoft.com/office/drawing/2014/main" id="{B520D37F-9AC8-4BA5-C2FA-737A76889D93}"/>
              </a:ext>
            </a:extLst>
          </p:cNvPr>
          <p:cNvSpPr txBox="1"/>
          <p:nvPr/>
        </p:nvSpPr>
        <p:spPr>
          <a:xfrm>
            <a:off x="3368302" y="4369130"/>
            <a:ext cx="1082348" cy="461665"/>
          </a:xfrm>
          <a:prstGeom prst="rect">
            <a:avLst/>
          </a:prstGeom>
          <a:noFill/>
        </p:spPr>
        <p:txBody>
          <a:bodyPr wrap="none" rtlCol="0">
            <a:spAutoFit/>
          </a:bodyPr>
          <a:lstStyle/>
          <a:p>
            <a:r>
              <a:rPr lang="it-IT" dirty="0"/>
              <a:t>3 strips</a:t>
            </a:r>
          </a:p>
        </p:txBody>
      </p:sp>
      <p:pic>
        <p:nvPicPr>
          <p:cNvPr id="17" name="Immagine 16" descr="Immagine che contiene mugnaio&#10;&#10;Descrizione generata automaticamente">
            <a:extLst>
              <a:ext uri="{FF2B5EF4-FFF2-40B4-BE49-F238E27FC236}">
                <a16:creationId xmlns:a16="http://schemas.microsoft.com/office/drawing/2014/main" id="{487E7C30-6538-5B25-4D66-FAF46A9440A1}"/>
              </a:ext>
            </a:extLst>
          </p:cNvPr>
          <p:cNvPicPr>
            <a:picLocks noChangeAspect="1"/>
          </p:cNvPicPr>
          <p:nvPr/>
        </p:nvPicPr>
        <p:blipFill>
          <a:blip r:embed="rId7"/>
          <a:stretch>
            <a:fillRect/>
          </a:stretch>
        </p:blipFill>
        <p:spPr>
          <a:xfrm>
            <a:off x="6258998" y="983065"/>
            <a:ext cx="2750656" cy="2062992"/>
          </a:xfrm>
          <a:prstGeom prst="rect">
            <a:avLst/>
          </a:prstGeom>
        </p:spPr>
      </p:pic>
      <p:sp>
        <p:nvSpPr>
          <p:cNvPr id="18" name="CasellaDiTesto 17">
            <a:extLst>
              <a:ext uri="{FF2B5EF4-FFF2-40B4-BE49-F238E27FC236}">
                <a16:creationId xmlns:a16="http://schemas.microsoft.com/office/drawing/2014/main" id="{F0537FAD-06D0-8B9A-F6AE-9F8C566B1B0E}"/>
              </a:ext>
            </a:extLst>
          </p:cNvPr>
          <p:cNvSpPr txBox="1"/>
          <p:nvPr/>
        </p:nvSpPr>
        <p:spPr>
          <a:xfrm>
            <a:off x="6191825" y="3205760"/>
            <a:ext cx="2885001" cy="1477328"/>
          </a:xfrm>
          <a:prstGeom prst="rect">
            <a:avLst/>
          </a:prstGeom>
          <a:noFill/>
        </p:spPr>
        <p:txBody>
          <a:bodyPr wrap="square" rtlCol="0">
            <a:spAutoFit/>
          </a:bodyPr>
          <a:lstStyle/>
          <a:p>
            <a:r>
              <a:rPr lang="en-US" dirty="0"/>
              <a:t>Increasing the pitch read-out the resolution is strongly affected by the number of strips among which the charge is distributed</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051ECB74-45ED-07DD-35E5-8A43092EBF81}"/>
                  </a:ext>
                </a:extLst>
              </p:cNvPr>
              <p:cNvSpPr txBox="1"/>
              <p:nvPr/>
            </p:nvSpPr>
            <p:spPr>
              <a:xfrm>
                <a:off x="-84307" y="1132330"/>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9" name="CasellaDiTesto 18">
                <a:extLst>
                  <a:ext uri="{FF2B5EF4-FFF2-40B4-BE49-F238E27FC236}">
                    <a16:creationId xmlns:a16="http://schemas.microsoft.com/office/drawing/2014/main" id="{051ECB74-45ED-07DD-35E5-8A43092EBF81}"/>
                  </a:ext>
                </a:extLst>
              </p:cNvPr>
              <p:cNvSpPr txBox="1">
                <a:spLocks noRot="1" noChangeAspect="1" noMove="1" noResize="1" noEditPoints="1" noAdjustHandles="1" noChangeArrowheads="1" noChangeShapeType="1" noTextEdit="1"/>
              </p:cNvSpPr>
              <p:nvPr/>
            </p:nvSpPr>
            <p:spPr>
              <a:xfrm>
                <a:off x="-84307" y="1132330"/>
                <a:ext cx="505844" cy="369332"/>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FAA6B77-FF5E-41AC-FFBC-630A483C9E67}"/>
                  </a:ext>
                </a:extLst>
              </p:cNvPr>
              <p:cNvSpPr txBox="1"/>
              <p:nvPr/>
            </p:nvSpPr>
            <p:spPr>
              <a:xfrm>
                <a:off x="2101034" y="2568843"/>
                <a:ext cx="10035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0" name="CasellaDiTesto 19">
                <a:extLst>
                  <a:ext uri="{FF2B5EF4-FFF2-40B4-BE49-F238E27FC236}">
                    <a16:creationId xmlns:a16="http://schemas.microsoft.com/office/drawing/2014/main" id="{DFAA6B77-FF5E-41AC-FFBC-630A483C9E67}"/>
                  </a:ext>
                </a:extLst>
              </p:cNvPr>
              <p:cNvSpPr txBox="1">
                <a:spLocks noRot="1" noChangeAspect="1" noMove="1" noResize="1" noEditPoints="1" noAdjustHandles="1" noChangeArrowheads="1" noChangeShapeType="1" noTextEdit="1"/>
              </p:cNvSpPr>
              <p:nvPr/>
            </p:nvSpPr>
            <p:spPr>
              <a:xfrm>
                <a:off x="2101034" y="2568843"/>
                <a:ext cx="1003544" cy="369332"/>
              </a:xfrm>
              <a:prstGeom prst="rect">
                <a:avLst/>
              </a:prstGeom>
              <a:blipFill>
                <a:blip r:embed="rId9"/>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3159F944-F78F-5B25-49C7-DCA2758FD9D6}"/>
                  </a:ext>
                </a:extLst>
              </p:cNvPr>
              <p:cNvSpPr txBox="1"/>
              <p:nvPr/>
            </p:nvSpPr>
            <p:spPr>
              <a:xfrm>
                <a:off x="2941253" y="992673"/>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22" name="CasellaDiTesto 21">
                <a:extLst>
                  <a:ext uri="{FF2B5EF4-FFF2-40B4-BE49-F238E27FC236}">
                    <a16:creationId xmlns:a16="http://schemas.microsoft.com/office/drawing/2014/main" id="{3159F944-F78F-5B25-49C7-DCA2758FD9D6}"/>
                  </a:ext>
                </a:extLst>
              </p:cNvPr>
              <p:cNvSpPr txBox="1">
                <a:spLocks noRot="1" noChangeAspect="1" noMove="1" noResize="1" noEditPoints="1" noAdjustHandles="1" noChangeArrowheads="1" noChangeShapeType="1" noTextEdit="1"/>
              </p:cNvSpPr>
              <p:nvPr/>
            </p:nvSpPr>
            <p:spPr>
              <a:xfrm>
                <a:off x="2941253" y="992673"/>
                <a:ext cx="505844" cy="369332"/>
              </a:xfrm>
              <a:prstGeom prst="rect">
                <a:avLst/>
              </a:prstGeom>
              <a:blipFill>
                <a:blip r:embed="rId10"/>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3DD6CDD7-5988-1FEC-34DE-5D123478E99F}"/>
                  </a:ext>
                </a:extLst>
              </p:cNvPr>
              <p:cNvSpPr txBox="1"/>
              <p:nvPr/>
            </p:nvSpPr>
            <p:spPr>
              <a:xfrm>
                <a:off x="2170766" y="4428118"/>
                <a:ext cx="11414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4" name="CasellaDiTesto 23">
                <a:extLst>
                  <a:ext uri="{FF2B5EF4-FFF2-40B4-BE49-F238E27FC236}">
                    <a16:creationId xmlns:a16="http://schemas.microsoft.com/office/drawing/2014/main" id="{3DD6CDD7-5988-1FEC-34DE-5D123478E99F}"/>
                  </a:ext>
                </a:extLst>
              </p:cNvPr>
              <p:cNvSpPr txBox="1">
                <a:spLocks noRot="1" noChangeAspect="1" noMove="1" noResize="1" noEditPoints="1" noAdjustHandles="1" noChangeArrowheads="1" noChangeShapeType="1" noTextEdit="1"/>
              </p:cNvSpPr>
              <p:nvPr/>
            </p:nvSpPr>
            <p:spPr>
              <a:xfrm>
                <a:off x="2170766" y="4428118"/>
                <a:ext cx="1141403" cy="369332"/>
              </a:xfrm>
              <a:prstGeom prst="rect">
                <a:avLst/>
              </a:prstGeom>
              <a:blipFill>
                <a:blip r:embed="rId11"/>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C1F4ED23-0B1A-F88C-74C4-E164DFD6329A}"/>
                  </a:ext>
                </a:extLst>
              </p:cNvPr>
              <p:cNvSpPr txBox="1"/>
              <p:nvPr/>
            </p:nvSpPr>
            <p:spPr>
              <a:xfrm>
                <a:off x="5104294" y="2558964"/>
                <a:ext cx="10035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5" name="CasellaDiTesto 24">
                <a:extLst>
                  <a:ext uri="{FF2B5EF4-FFF2-40B4-BE49-F238E27FC236}">
                    <a16:creationId xmlns:a16="http://schemas.microsoft.com/office/drawing/2014/main" id="{C1F4ED23-0B1A-F88C-74C4-E164DFD6329A}"/>
                  </a:ext>
                </a:extLst>
              </p:cNvPr>
              <p:cNvSpPr txBox="1">
                <a:spLocks noRot="1" noChangeAspect="1" noMove="1" noResize="1" noEditPoints="1" noAdjustHandles="1" noChangeArrowheads="1" noChangeShapeType="1" noTextEdit="1"/>
              </p:cNvSpPr>
              <p:nvPr/>
            </p:nvSpPr>
            <p:spPr>
              <a:xfrm>
                <a:off x="5104294" y="2558964"/>
                <a:ext cx="1003544" cy="369332"/>
              </a:xfrm>
              <a:prstGeom prst="rect">
                <a:avLst/>
              </a:prstGeom>
              <a:blipFill>
                <a:blip r:embed="rId12"/>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A9441A5-D5FC-35D7-87C5-4791087FE6D8}"/>
                  </a:ext>
                </a:extLst>
              </p:cNvPr>
              <p:cNvSpPr txBox="1"/>
              <p:nvPr/>
            </p:nvSpPr>
            <p:spPr>
              <a:xfrm>
                <a:off x="4924441" y="4406554"/>
                <a:ext cx="11414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6" name="CasellaDiTesto 25">
                <a:extLst>
                  <a:ext uri="{FF2B5EF4-FFF2-40B4-BE49-F238E27FC236}">
                    <a16:creationId xmlns:a16="http://schemas.microsoft.com/office/drawing/2014/main" id="{6A9441A5-D5FC-35D7-87C5-4791087FE6D8}"/>
                  </a:ext>
                </a:extLst>
              </p:cNvPr>
              <p:cNvSpPr txBox="1">
                <a:spLocks noRot="1" noChangeAspect="1" noMove="1" noResize="1" noEditPoints="1" noAdjustHandles="1" noChangeArrowheads="1" noChangeShapeType="1" noTextEdit="1"/>
              </p:cNvSpPr>
              <p:nvPr/>
            </p:nvSpPr>
            <p:spPr>
              <a:xfrm>
                <a:off x="4924441" y="4406554"/>
                <a:ext cx="1141403" cy="369332"/>
              </a:xfrm>
              <a:prstGeom prst="rect">
                <a:avLst/>
              </a:prstGeom>
              <a:blipFill>
                <a:blip r:embed="rId13"/>
                <a:stretch>
                  <a:fillRect b="-17241"/>
                </a:stretch>
              </a:blipFill>
            </p:spPr>
            <p:txBody>
              <a:bodyPr/>
              <a:lstStyle/>
              <a:p>
                <a:r>
                  <a:rPr lang="it-IT">
                    <a:noFill/>
                  </a:rPr>
                  <a:t> </a:t>
                </a:r>
              </a:p>
            </p:txBody>
          </p:sp>
        </mc:Fallback>
      </mc:AlternateContent>
      <p:sp>
        <p:nvSpPr>
          <p:cNvPr id="4" name="Segnaposto piè di pagina 23">
            <a:extLst>
              <a:ext uri="{FF2B5EF4-FFF2-40B4-BE49-F238E27FC236}">
                <a16:creationId xmlns:a16="http://schemas.microsoft.com/office/drawing/2014/main" id="{34C10CEF-12B4-34E3-5DE0-15C8AE19AA6D}"/>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5" name="Segnaposto numero diapositiva 7">
            <a:extLst>
              <a:ext uri="{FF2B5EF4-FFF2-40B4-BE49-F238E27FC236}">
                <a16:creationId xmlns:a16="http://schemas.microsoft.com/office/drawing/2014/main" id="{439ACD7B-FC83-C2C0-5FFD-D2EFAE31110A}"/>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32</a:t>
            </a:fld>
            <a:endParaRPr lang="en-US"/>
          </a:p>
        </p:txBody>
      </p:sp>
    </p:spTree>
    <p:extLst>
      <p:ext uri="{BB962C8B-B14F-4D97-AF65-F5344CB8AC3E}">
        <p14:creationId xmlns:p14="http://schemas.microsoft.com/office/powerpoint/2010/main" val="2059383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dirty="0">
                <a:solidFill>
                  <a:srgbClr val="C00000"/>
                </a:solidFill>
              </a:rPr>
              <a:t> </a:t>
            </a:r>
            <a:endParaRPr lang="en-US" sz="2800" b="1" dirty="0">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466509"/>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endParaRPr lang="en-US" sz="2000" dirty="0">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r>
                  <a:rPr lang="en-US" sz="2000" dirty="0">
                    <a:solidFill>
                      <a:srgbClr val="C00000"/>
                    </a:solidFill>
                    <a:latin typeface="Arial" panose="020B0604020202020204" pitchFamily="34" charset="0"/>
                    <a:cs typeface="Arial" panose="020B0604020202020204" pitchFamily="34" charset="0"/>
                  </a:rPr>
                  <a:t>2x1D detectors.</a:t>
                </a:r>
              </a:p>
              <a:p>
                <a:pPr algn="just">
                  <a:buClr>
                    <a:srgbClr val="800000"/>
                  </a:buClr>
                </a:pPr>
                <a:endParaRPr lang="en-US" sz="2000" dirty="0">
                  <a:latin typeface="Arial" panose="020B0604020202020204" pitchFamily="34" charset="0"/>
                  <a:cs typeface="Arial" panose="020B0604020202020204" pitchFamily="34" charset="0"/>
                </a:endParaRPr>
              </a:p>
              <a:p>
                <a:pPr algn="just">
                  <a:buClr>
                    <a:srgbClr val="800000"/>
                  </a:buClr>
                </a:pPr>
                <a:r>
                  <a:rPr lang="en-US" sz="2000" dirty="0">
                    <a:latin typeface="Arial" panose="020B0604020202020204" pitchFamily="34" charset="0"/>
                    <a:cs typeface="Arial" panose="020B0604020202020204" pitchFamily="34" charset="0"/>
                  </a:rPr>
                  <a:t>The 2022/2023 tests show that the optimal pitch to obtain 100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𝜇</m:t>
                    </m:r>
                    <m:r>
                      <a:rPr lang="en-US" sz="2000" b="0" i="1" smtClean="0">
                        <a:latin typeface="Cambria Math" panose="02040503050406030204" pitchFamily="18" charset="0"/>
                        <a:ea typeface="Cambria Math" panose="02040503050406030204" pitchFamily="18" charset="0"/>
                        <a:cs typeface="Arial" panose="020B0604020202020204" pitchFamily="34" charset="0"/>
                      </a:rPr>
                      <m:t>𝑚</m:t>
                    </m:r>
                  </m:oMath>
                </a14:m>
                <a:r>
                  <a:rPr lang="en-US" sz="2000" dirty="0">
                    <a:latin typeface="Arial" panose="020B0604020202020204" pitchFamily="34" charset="0"/>
                    <a:cs typeface="Arial" panose="020B0604020202020204" pitchFamily="34" charset="0"/>
                  </a:rPr>
                  <a:t> resolution is the following:  </a:t>
                </a:r>
              </a:p>
              <a:p>
                <a:pPr algn="ctr">
                  <a:buClr>
                    <a:srgbClr val="800000"/>
                  </a:buClr>
                </a:pPr>
                <a:endParaRPr lang="it-IT" sz="2000" b="1" dirty="0">
                  <a:latin typeface="Arial" panose="020B0604020202020204" pitchFamily="34" charset="0"/>
                  <a:cs typeface="Arial" panose="020B0604020202020204" pitchFamily="34" charset="0"/>
                </a:endParaRPr>
              </a:p>
              <a:p>
                <a:pPr marL="342900" indent="-342900" algn="ctr">
                  <a:buClr>
                    <a:srgbClr val="800000"/>
                  </a:buClr>
                  <a:buFontTx/>
                  <a:buChar char="-"/>
                </a:pPr>
                <a:r>
                  <a:rPr lang="en-US" sz="2000" b="1" dirty="0">
                    <a:latin typeface="Arial" panose="020B0604020202020204" pitchFamily="34" charset="0"/>
                    <a:cs typeface="Arial" panose="020B0604020202020204" pitchFamily="34" charset="0"/>
                  </a:rPr>
                  <a:t>400 </a:t>
                </a:r>
                <a:r>
                  <a:rPr lang="en-US" sz="2000" b="1" dirty="0">
                    <a:latin typeface="Symbol" pitchFamily="2" charset="2"/>
                    <a:cs typeface="Arial" panose="020B0604020202020204" pitchFamily="34" charset="0"/>
                  </a:rPr>
                  <a:t>m</a:t>
                </a:r>
                <a:r>
                  <a:rPr lang="en-US" sz="2000" b="1" dirty="0">
                    <a:latin typeface="Calibri" panose="020F0502020204030204" pitchFamily="34" charset="0"/>
                    <a:cs typeface="Calibri" panose="020F0502020204030204" pitchFamily="34" charset="0"/>
                  </a:rPr>
                  <a:t>m pitch</a:t>
                </a:r>
              </a:p>
              <a:p>
                <a:pPr marL="342900" indent="-342900" algn="ctr">
                  <a:buClr>
                    <a:srgbClr val="800000"/>
                  </a:buClr>
                  <a:buFontTx/>
                  <a:buChar char="-"/>
                </a:pPr>
                <a:r>
                  <a:rPr lang="en-US" sz="2000" b="1" dirty="0">
                    <a:latin typeface="Calibri" panose="020F0502020204030204" pitchFamily="34" charset="0"/>
                    <a:cs typeface="Calibri" panose="020F0502020204030204" pitchFamily="34" charset="0"/>
                  </a:rPr>
                  <a:t>300 </a:t>
                </a:r>
                <a:r>
                  <a:rPr lang="en-US" sz="2000" b="1" dirty="0">
                    <a:latin typeface="Symbol" pitchFamily="2" charset="2"/>
                    <a:cs typeface="Arial" panose="020B0604020202020204" pitchFamily="34" charset="0"/>
                  </a:rPr>
                  <a:t>m</a:t>
                </a:r>
                <a:r>
                  <a:rPr lang="en-US" sz="2000" b="1" dirty="0">
                    <a:latin typeface="Calibri" panose="020F0502020204030204" pitchFamily="34" charset="0"/>
                    <a:cs typeface="Calibri" panose="020F0502020204030204" pitchFamily="34" charset="0"/>
                  </a:rPr>
                  <a:t>m width</a:t>
                </a:r>
              </a:p>
              <a:p>
                <a:pPr algn="just">
                  <a:buClr>
                    <a:srgbClr val="800000"/>
                  </a:buClr>
                </a:pPr>
                <a:endParaRPr lang="it-IT" sz="2000" dirty="0">
                  <a:latin typeface="Arial" panose="020B0604020202020204" pitchFamily="34" charset="0"/>
                  <a:cs typeface="Arial" panose="020B0604020202020204" pitchFamily="34" charset="0"/>
                </a:endParaRPr>
              </a:p>
            </p:txBody>
          </p:sp>
        </mc:Choice>
        <mc:Fallback xmlns="">
          <p:sp>
            <p:nvSpPr>
              <p:cNvPr id="2" name="Text Box 4">
                <a:extLst>
                  <a:ext uri="{FF2B5EF4-FFF2-40B4-BE49-F238E27FC236}">
                    <a16:creationId xmlns:a16="http://schemas.microsoft.com/office/drawing/2014/main" id="{D111618F-90CC-D2E8-0EE1-15BD7D0D3E00}"/>
                  </a:ext>
                </a:extLst>
              </p:cNvPr>
              <p:cNvSpPr txBox="1">
                <a:spLocks noRot="1" noChangeAspect="1" noMove="1" noResize="1" noEditPoints="1" noAdjustHandles="1" noChangeArrowheads="1" noChangeShapeType="1" noTextEdit="1"/>
              </p:cNvSpPr>
              <p:nvPr/>
            </p:nvSpPr>
            <p:spPr bwMode="auto">
              <a:xfrm>
                <a:off x="107824" y="660062"/>
                <a:ext cx="8767482" cy="3466509"/>
              </a:xfrm>
              <a:prstGeom prst="rect">
                <a:avLst/>
              </a:prstGeom>
              <a:blipFill>
                <a:blip r:embed="rId3"/>
                <a:stretch>
                  <a:fillRect l="-868" t="-1095" r="-868"/>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sp>
        <p:nvSpPr>
          <p:cNvPr id="6" name="Segnaposto piè di pagina 23">
            <a:extLst>
              <a:ext uri="{FF2B5EF4-FFF2-40B4-BE49-F238E27FC236}">
                <a16:creationId xmlns:a16="http://schemas.microsoft.com/office/drawing/2014/main" id="{93A39863-848C-6A69-C4EF-6ABA14BCFDD6}"/>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9" name="Segnaposto numero diapositiva 7">
            <a:extLst>
              <a:ext uri="{FF2B5EF4-FFF2-40B4-BE49-F238E27FC236}">
                <a16:creationId xmlns:a16="http://schemas.microsoft.com/office/drawing/2014/main" id="{5F963970-7049-4A04-7BA6-BB2A2428EA4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33</a:t>
            </a:fld>
            <a:endParaRPr lang="en-US"/>
          </a:p>
        </p:txBody>
      </p:sp>
      <p:sp>
        <p:nvSpPr>
          <p:cNvPr id="11" name="Rettangolo 10">
            <a:extLst>
              <a:ext uri="{FF2B5EF4-FFF2-40B4-BE49-F238E27FC236}">
                <a16:creationId xmlns:a16="http://schemas.microsoft.com/office/drawing/2014/main" id="{51277C1A-C522-2185-4FAF-6164676345A0}"/>
              </a:ext>
            </a:extLst>
          </p:cNvPr>
          <p:cNvSpPr/>
          <p:nvPr/>
        </p:nvSpPr>
        <p:spPr>
          <a:xfrm>
            <a:off x="3169920" y="2794000"/>
            <a:ext cx="2875280" cy="13325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928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60576648-0D3F-8F84-8C10-EFD73424F0BF}"/>
              </a:ext>
            </a:extLst>
          </p:cNvPr>
          <p:cNvPicPr>
            <a:picLocks noChangeAspect="1"/>
          </p:cNvPicPr>
          <p:nvPr/>
        </p:nvPicPr>
        <p:blipFill>
          <a:blip r:embed="rId3"/>
          <a:stretch>
            <a:fillRect/>
          </a:stretch>
        </p:blipFill>
        <p:spPr>
          <a:xfrm>
            <a:off x="4709381" y="2070789"/>
            <a:ext cx="4257425" cy="286378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Input penna 5">
                <a:extLst>
                  <a:ext uri="{FF2B5EF4-FFF2-40B4-BE49-F238E27FC236}">
                    <a16:creationId xmlns:a16="http://schemas.microsoft.com/office/drawing/2014/main" id="{93A43A45-48D2-BC04-7218-6514006D8BB6}"/>
                  </a:ext>
                </a:extLst>
              </p14:cNvPr>
              <p14:cNvContentPartPr/>
              <p14:nvPr/>
            </p14:nvContentPartPr>
            <p14:xfrm>
              <a:off x="4420101" y="1871071"/>
              <a:ext cx="360" cy="360"/>
            </p14:xfrm>
          </p:contentPart>
        </mc:Choice>
        <mc:Fallback xmlns="">
          <p:pic>
            <p:nvPicPr>
              <p:cNvPr id="6" name="Input penna 5">
                <a:extLst>
                  <a:ext uri="{FF2B5EF4-FFF2-40B4-BE49-F238E27FC236}">
                    <a16:creationId xmlns:a16="http://schemas.microsoft.com/office/drawing/2014/main" id="{93A43A45-48D2-BC04-7218-6514006D8BB6}"/>
                  </a:ext>
                </a:extLst>
              </p:cNvPr>
              <p:cNvPicPr/>
              <p:nvPr/>
            </p:nvPicPr>
            <p:blipFill>
              <a:blip r:embed="rId5"/>
              <a:stretch>
                <a:fillRect/>
              </a:stretch>
            </p:blipFill>
            <p:spPr>
              <a:xfrm>
                <a:off x="4411101" y="1862071"/>
                <a:ext cx="18000" cy="18000"/>
              </a:xfrm>
              <a:prstGeom prst="rect">
                <a:avLst/>
              </a:prstGeom>
            </p:spPr>
          </p:pic>
        </mc:Fallback>
      </mc:AlternateContent>
      <p:sp>
        <p:nvSpPr>
          <p:cNvPr id="47" name="CasellaDiTesto 46">
            <a:extLst>
              <a:ext uri="{FF2B5EF4-FFF2-40B4-BE49-F238E27FC236}">
                <a16:creationId xmlns:a16="http://schemas.microsoft.com/office/drawing/2014/main" id="{DCF4AA0F-3718-7FD5-B7F9-4CE994803798}"/>
              </a:ext>
            </a:extLst>
          </p:cNvPr>
          <p:cNvSpPr txBox="1"/>
          <p:nvPr/>
        </p:nvSpPr>
        <p:spPr>
          <a:xfrm>
            <a:off x="10369685" y="2315183"/>
            <a:ext cx="184731" cy="369332"/>
          </a:xfrm>
          <a:prstGeom prst="rect">
            <a:avLst/>
          </a:prstGeom>
          <a:noFill/>
        </p:spPr>
        <p:txBody>
          <a:bodyPr wrap="none" rtlCol="0">
            <a:spAutoFit/>
          </a:bodyPr>
          <a:lstStyle/>
          <a:p>
            <a:endParaRPr lang="en-US"/>
          </a:p>
        </p:txBody>
      </p:sp>
      <p:cxnSp>
        <p:nvCxnSpPr>
          <p:cNvPr id="2" name="Straight Connector 31">
            <a:extLst>
              <a:ext uri="{FF2B5EF4-FFF2-40B4-BE49-F238E27FC236}">
                <a16:creationId xmlns:a16="http://schemas.microsoft.com/office/drawing/2014/main" id="{A9FA5480-48A5-E3AA-78D9-76486DEEECF3}"/>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 Box 4">
            <a:extLst>
              <a:ext uri="{FF2B5EF4-FFF2-40B4-BE49-F238E27FC236}">
                <a16:creationId xmlns:a16="http://schemas.microsoft.com/office/drawing/2014/main" id="{02280285-09F3-2D4B-DE0D-B09F0CF7AB7E}"/>
              </a:ext>
            </a:extLst>
          </p:cNvPr>
          <p:cNvSpPr txBox="1">
            <a:spLocks noChangeArrowheads="1"/>
          </p:cNvSpPr>
          <p:nvPr/>
        </p:nvSpPr>
        <p:spPr bwMode="auto">
          <a:xfrm>
            <a:off x="190387" y="684607"/>
            <a:ext cx="8776419" cy="377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startAt="2"/>
            </a:pPr>
            <a:r>
              <a:rPr lang="en-US" sz="2000" dirty="0">
                <a:solidFill>
                  <a:srgbClr val="C00000"/>
                </a:solidFill>
                <a:latin typeface="Arial" panose="020B0604020202020204" pitchFamily="34" charset="0"/>
                <a:cs typeface="Arial" panose="020B0604020202020204" pitchFamily="34" charset="0"/>
              </a:rPr>
              <a:t>The second prototype </a:t>
            </a:r>
            <a:r>
              <a:rPr lang="en-US" sz="2000" dirty="0">
                <a:latin typeface="Arial" panose="020B0604020202020204" pitchFamily="34" charset="0"/>
                <a:cs typeface="Arial" panose="020B0604020202020204" pitchFamily="34" charset="0"/>
              </a:rPr>
              <a:t>reads the 2-nd coordinate on the “top” copper layer </a:t>
            </a:r>
          </a:p>
          <a:p>
            <a:pPr algn="just">
              <a:buClr>
                <a:srgbClr val="800000"/>
              </a:buClr>
            </a:pPr>
            <a:r>
              <a:rPr lang="en-US" sz="2000" dirty="0">
                <a:solidFill>
                  <a:srgbClr val="002060"/>
                </a:solidFill>
                <a:latin typeface="Arial" panose="020B0604020202020204" pitchFamily="34" charset="0"/>
                <a:cs typeface="Arial" panose="020B0604020202020204" pitchFamily="34" charset="0"/>
              </a:rPr>
              <a:t>Same readout geometry as in the bottom:</a:t>
            </a:r>
          </a:p>
          <a:p>
            <a:pPr marL="342900" indent="-342900" algn="just">
              <a:buClr>
                <a:srgbClr val="800000"/>
              </a:buClr>
              <a:buFontTx/>
              <a:buChar char="-"/>
            </a:pP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128 channels</a:t>
            </a:r>
            <a:endParaRPr lang="en-US" sz="2000" dirty="0">
              <a:latin typeface="Arial" panose="020B0604020202020204" pitchFamily="34" charset="0"/>
              <a:cs typeface="Arial" panose="020B0604020202020204" pitchFamily="34" charset="0"/>
            </a:endParaRPr>
          </a:p>
          <a:p>
            <a:pPr algn="just">
              <a:buClr>
                <a:srgbClr val="800000"/>
              </a:buClr>
            </a:pPr>
            <a:endParaRPr lang="en-US" sz="2000" dirty="0">
              <a:latin typeface="Arial" panose="020B0604020202020204" pitchFamily="34" charset="0"/>
              <a:cs typeface="Arial" panose="020B0604020202020204" pitchFamily="34" charset="0"/>
            </a:endParaRPr>
          </a:p>
          <a:p>
            <a:pPr algn="just">
              <a:buClr>
                <a:srgbClr val="800000"/>
              </a:buClr>
            </a:pPr>
            <a:r>
              <a:rPr lang="en-US" sz="2000" dirty="0">
                <a:latin typeface="Arial" panose="020B0604020202020204" pitchFamily="34" charset="0"/>
                <a:cs typeface="Arial" panose="020B0604020202020204" pitchFamily="34" charset="0"/>
              </a:rPr>
              <a:t>The effect charge collection on the «top» </a:t>
            </a:r>
          </a:p>
          <a:p>
            <a:pPr algn="just">
              <a:buClr>
                <a:srgbClr val="800000"/>
              </a:buClr>
            </a:pPr>
            <a:r>
              <a:rPr lang="en-US" sz="2000" dirty="0">
                <a:latin typeface="Arial" panose="020B0604020202020204" pitchFamily="34" charset="0"/>
                <a:cs typeface="Arial" panose="020B0604020202020204" pitchFamily="34" charset="0"/>
              </a:rPr>
              <a:t>layer is the object of investigation.</a:t>
            </a:r>
          </a:p>
        </p:txBody>
      </p:sp>
      <p:cxnSp>
        <p:nvCxnSpPr>
          <p:cNvPr id="24" name="Connettore 1 23">
            <a:extLst>
              <a:ext uri="{FF2B5EF4-FFF2-40B4-BE49-F238E27FC236}">
                <a16:creationId xmlns:a16="http://schemas.microsoft.com/office/drawing/2014/main" id="{4E9DBD07-9BC2-5257-06B7-00665C96BC49}"/>
              </a:ext>
            </a:extLst>
          </p:cNvPr>
          <p:cNvCxnSpPr/>
          <p:nvPr/>
        </p:nvCxnSpPr>
        <p:spPr bwMode="auto">
          <a:xfrm>
            <a:off x="-6765" y="4894021"/>
            <a:ext cx="9906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Connettore 2 35">
            <a:extLst>
              <a:ext uri="{FF2B5EF4-FFF2-40B4-BE49-F238E27FC236}">
                <a16:creationId xmlns:a16="http://schemas.microsoft.com/office/drawing/2014/main" id="{D7324996-E82E-4E5A-A39F-2232A488BE03}"/>
              </a:ext>
            </a:extLst>
          </p:cNvPr>
          <p:cNvCxnSpPr/>
          <p:nvPr/>
        </p:nvCxnSpPr>
        <p:spPr bwMode="auto">
          <a:xfrm>
            <a:off x="3424143" y="3005212"/>
            <a:ext cx="2072381" cy="8527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Connettore 2 36">
            <a:extLst>
              <a:ext uri="{FF2B5EF4-FFF2-40B4-BE49-F238E27FC236}">
                <a16:creationId xmlns:a16="http://schemas.microsoft.com/office/drawing/2014/main" id="{7F9D0BA1-4F82-6629-A243-6F43D9076C9E}"/>
              </a:ext>
            </a:extLst>
          </p:cNvPr>
          <p:cNvCxnSpPr/>
          <p:nvPr/>
        </p:nvCxnSpPr>
        <p:spPr bwMode="auto">
          <a:xfrm>
            <a:off x="5371424" y="1868744"/>
            <a:ext cx="892046" cy="179345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itolo 1">
            <a:extLst>
              <a:ext uri="{FF2B5EF4-FFF2-40B4-BE49-F238E27FC236}">
                <a16:creationId xmlns:a16="http://schemas.microsoft.com/office/drawing/2014/main" id="{D46A25C1-F4B6-AC7B-7DE8-354554F2946B}"/>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sp>
        <p:nvSpPr>
          <p:cNvPr id="3" name="Segnaposto piè di pagina 23">
            <a:extLst>
              <a:ext uri="{FF2B5EF4-FFF2-40B4-BE49-F238E27FC236}">
                <a16:creationId xmlns:a16="http://schemas.microsoft.com/office/drawing/2014/main" id="{7BAAE011-487F-420C-C998-A3EFBBFE00F4}"/>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4C63F85A-0F08-C805-FE5A-DE9DD83C90E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34</a:t>
            </a:fld>
            <a:endParaRPr lang="en-US"/>
          </a:p>
        </p:txBody>
      </p:sp>
    </p:spTree>
    <p:extLst>
      <p:ext uri="{BB962C8B-B14F-4D97-AF65-F5344CB8AC3E}">
        <p14:creationId xmlns:p14="http://schemas.microsoft.com/office/powerpoint/2010/main" val="1290690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468775C-5739-503E-86F6-34A4F390DCDA}"/>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Input penna 5">
                <a:extLst>
                  <a:ext uri="{FF2B5EF4-FFF2-40B4-BE49-F238E27FC236}">
                    <a16:creationId xmlns:a16="http://schemas.microsoft.com/office/drawing/2014/main" id="{93A43A45-48D2-BC04-7218-6514006D8BB6}"/>
                  </a:ext>
                </a:extLst>
              </p14:cNvPr>
              <p14:cNvContentPartPr/>
              <p14:nvPr/>
            </p14:nvContentPartPr>
            <p14:xfrm>
              <a:off x="4412416" y="1878755"/>
              <a:ext cx="360" cy="360"/>
            </p14:xfrm>
          </p:contentPart>
        </mc:Choice>
        <mc:Fallback xmlns="">
          <p:pic>
            <p:nvPicPr>
              <p:cNvPr id="6" name="Input penna 5">
                <a:extLst>
                  <a:ext uri="{FF2B5EF4-FFF2-40B4-BE49-F238E27FC236}">
                    <a16:creationId xmlns:a16="http://schemas.microsoft.com/office/drawing/2014/main" id="{93A43A45-48D2-BC04-7218-6514006D8BB6}"/>
                  </a:ext>
                </a:extLst>
              </p:cNvPr>
              <p:cNvPicPr/>
              <p:nvPr/>
            </p:nvPicPr>
            <p:blipFill>
              <a:blip r:embed="rId4"/>
              <a:stretch>
                <a:fillRect/>
              </a:stretch>
            </p:blipFill>
            <p:spPr>
              <a:xfrm>
                <a:off x="4403416" y="1869755"/>
                <a:ext cx="18000" cy="18000"/>
              </a:xfrm>
              <a:prstGeom prst="rect">
                <a:avLst/>
              </a:prstGeom>
            </p:spPr>
          </p:pic>
        </mc:Fallback>
      </mc:AlternateContent>
      <p:sp>
        <p:nvSpPr>
          <p:cNvPr id="47" name="CasellaDiTesto 46">
            <a:extLst>
              <a:ext uri="{FF2B5EF4-FFF2-40B4-BE49-F238E27FC236}">
                <a16:creationId xmlns:a16="http://schemas.microsoft.com/office/drawing/2014/main" id="{DCF4AA0F-3718-7FD5-B7F9-4CE994803798}"/>
              </a:ext>
            </a:extLst>
          </p:cNvPr>
          <p:cNvSpPr txBox="1"/>
          <p:nvPr/>
        </p:nvSpPr>
        <p:spPr>
          <a:xfrm>
            <a:off x="10362000" y="2322867"/>
            <a:ext cx="184731" cy="369332"/>
          </a:xfrm>
          <a:prstGeom prst="rect">
            <a:avLst/>
          </a:prstGeom>
          <a:noFill/>
        </p:spPr>
        <p:txBody>
          <a:bodyPr wrap="none" rtlCol="0">
            <a:spAutoFit/>
          </a:bodyPr>
          <a:lstStyle/>
          <a:p>
            <a:endParaRPr lang="en-US"/>
          </a:p>
        </p:txBody>
      </p:sp>
      <p:cxnSp>
        <p:nvCxnSpPr>
          <p:cNvPr id="2" name="Straight Connector 31">
            <a:extLst>
              <a:ext uri="{FF2B5EF4-FFF2-40B4-BE49-F238E27FC236}">
                <a16:creationId xmlns:a16="http://schemas.microsoft.com/office/drawing/2014/main" id="{A9FA5480-48A5-E3AA-78D9-76486DEEECF3}"/>
              </a:ext>
            </a:extLst>
          </p:cNvPr>
          <p:cNvCxnSpPr/>
          <p:nvPr/>
        </p:nvCxnSpPr>
        <p:spPr>
          <a:xfrm>
            <a:off x="-7686" y="597998"/>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 Box 4">
            <a:extLst>
              <a:ext uri="{FF2B5EF4-FFF2-40B4-BE49-F238E27FC236}">
                <a16:creationId xmlns:a16="http://schemas.microsoft.com/office/drawing/2014/main" id="{F05F072F-F264-4ABF-2552-BF92C95F1A4A}"/>
              </a:ext>
            </a:extLst>
          </p:cNvPr>
          <p:cNvSpPr txBox="1">
            <a:spLocks noChangeArrowheads="1"/>
          </p:cNvSpPr>
          <p:nvPr/>
        </p:nvSpPr>
        <p:spPr bwMode="auto">
          <a:xfrm>
            <a:off x="264956" y="599120"/>
            <a:ext cx="8776419" cy="2296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1800" b="1" dirty="0">
                <a:solidFill>
                  <a:srgbClr val="000090"/>
                </a:solidFill>
                <a:latin typeface="Arial" panose="020B0604020202020204" pitchFamily="34" charset="0"/>
                <a:cs typeface="Arial" panose="020B0604020202020204" pitchFamily="34" charset="0"/>
              </a:rPr>
              <a:t>2D – readout</a:t>
            </a:r>
            <a:r>
              <a:rPr lang="en-US" sz="1800" dirty="0">
                <a:solidFill>
                  <a:srgbClr val="000090"/>
                </a:solidFill>
                <a:latin typeface="Arial" panose="020B0604020202020204" pitchFamily="34" charset="0"/>
                <a:cs typeface="Arial" panose="020B0604020202020204" pitchFamily="34" charset="0"/>
              </a:rPr>
              <a:t>: step by step approach</a:t>
            </a:r>
          </a:p>
          <a:p>
            <a:pPr marL="457200" indent="-457200" algn="just">
              <a:buClr>
                <a:srgbClr val="800000"/>
              </a:buClr>
              <a:buFont typeface="+mj-lt"/>
              <a:buAutoNum type="arabicPeriod" startAt="3"/>
            </a:pPr>
            <a:r>
              <a:rPr lang="en-US" sz="1800" dirty="0">
                <a:solidFill>
                  <a:srgbClr val="C00000"/>
                </a:solidFill>
                <a:latin typeface="Arial" panose="020B0604020202020204" pitchFamily="34" charset="0"/>
                <a:cs typeface="Arial" panose="020B0604020202020204" pitchFamily="34" charset="0"/>
              </a:rPr>
              <a:t>The third prototype </a:t>
            </a:r>
            <a:r>
              <a:rPr lang="en-US" sz="1800" dirty="0">
                <a:latin typeface="Arial" panose="020B0604020202020204" pitchFamily="34" charset="0"/>
                <a:cs typeface="Arial" panose="020B0604020202020204" pitchFamily="34" charset="0"/>
              </a:rPr>
              <a:t>reads both coordinates on the bottom in “COMPASS-like” strips configuration with capacity sharing read-out:</a:t>
            </a:r>
          </a:p>
          <a:p>
            <a:pPr marL="342900" indent="-342900" algn="just">
              <a:buClr>
                <a:srgbClr val="800000"/>
              </a:buClr>
              <a:buFontTx/>
              <a:buChar char="-"/>
            </a:pPr>
            <a:r>
              <a:rPr lang="en-US" sz="1800" dirty="0">
                <a:latin typeface="Arial" panose="020B0604020202020204" pitchFamily="34" charset="0"/>
                <a:cs typeface="Arial" panose="020B0604020202020204" pitchFamily="34" charset="0"/>
              </a:rPr>
              <a:t>1200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300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vs 1000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strips width</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10 x 10 cm</a:t>
            </a:r>
            <a:r>
              <a:rPr lang="en-US" sz="1800" baseline="30000" dirty="0">
                <a:latin typeface="Calibri" panose="020F0502020204030204" pitchFamily="34" charset="0"/>
                <a:cs typeface="Calibri" panose="020F0502020204030204" pitchFamily="34" charset="0"/>
              </a:rPr>
              <a:t>2 </a:t>
            </a:r>
            <a:r>
              <a:rPr lang="en-US" sz="18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83 channels</a:t>
            </a:r>
            <a:endParaRPr lang="en-US" sz="1800" dirty="0">
              <a:latin typeface="Arial" panose="020B0604020202020204" pitchFamily="34" charset="0"/>
              <a:cs typeface="Arial" panose="020B0604020202020204" pitchFamily="34" charset="0"/>
            </a:endParaRPr>
          </a:p>
          <a:p>
            <a:pPr algn="just">
              <a:buClr>
                <a:srgbClr val="800000"/>
              </a:buClr>
            </a:pPr>
            <a:endParaRPr lang="en-US" sz="1800" dirty="0">
              <a:latin typeface="Arial" panose="020B0604020202020204" pitchFamily="34" charset="0"/>
              <a:cs typeface="Arial" panose="020B0604020202020204" pitchFamily="34" charset="0"/>
            </a:endParaRPr>
          </a:p>
        </p:txBody>
      </p:sp>
      <p:pic>
        <p:nvPicPr>
          <p:cNvPr id="23" name="Immagine 22" descr="Immagine che contiene testo, schermata, elettronica, schermo&#10;&#10;Descrizione generata automaticamente">
            <a:extLst>
              <a:ext uri="{FF2B5EF4-FFF2-40B4-BE49-F238E27FC236}">
                <a16:creationId xmlns:a16="http://schemas.microsoft.com/office/drawing/2014/main" id="{006BB5F2-A91C-9E66-4227-567113EE5604}"/>
              </a:ext>
            </a:extLst>
          </p:cNvPr>
          <p:cNvPicPr>
            <a:picLocks noChangeAspect="1"/>
          </p:cNvPicPr>
          <p:nvPr/>
        </p:nvPicPr>
        <p:blipFill>
          <a:blip r:embed="rId5"/>
          <a:stretch>
            <a:fillRect/>
          </a:stretch>
        </p:blipFill>
        <p:spPr>
          <a:xfrm>
            <a:off x="6378181" y="1209595"/>
            <a:ext cx="2702320" cy="1520055"/>
          </a:xfrm>
          <a:prstGeom prst="rect">
            <a:avLst/>
          </a:prstGeom>
        </p:spPr>
      </p:pic>
      <p:pic>
        <p:nvPicPr>
          <p:cNvPr id="37" name="Immagine 36">
            <a:extLst>
              <a:ext uri="{FF2B5EF4-FFF2-40B4-BE49-F238E27FC236}">
                <a16:creationId xmlns:a16="http://schemas.microsoft.com/office/drawing/2014/main" id="{07D89A0D-218B-5A41-135B-69ABD100D8CD}"/>
              </a:ext>
            </a:extLst>
          </p:cNvPr>
          <p:cNvPicPr>
            <a:picLocks noChangeAspect="1"/>
          </p:cNvPicPr>
          <p:nvPr/>
        </p:nvPicPr>
        <p:blipFill>
          <a:blip r:embed="rId6"/>
          <a:stretch>
            <a:fillRect/>
          </a:stretch>
        </p:blipFill>
        <p:spPr>
          <a:xfrm>
            <a:off x="140518" y="2692199"/>
            <a:ext cx="6237663" cy="1986756"/>
          </a:xfrm>
          <a:prstGeom prst="rect">
            <a:avLst/>
          </a:prstGeom>
        </p:spPr>
      </p:pic>
      <p:sp>
        <p:nvSpPr>
          <p:cNvPr id="38" name="CasellaDiTesto 37">
            <a:extLst>
              <a:ext uri="{FF2B5EF4-FFF2-40B4-BE49-F238E27FC236}">
                <a16:creationId xmlns:a16="http://schemas.microsoft.com/office/drawing/2014/main" id="{CA7069FC-8EFC-FEF2-4D10-173A7CB0F54D}"/>
              </a:ext>
            </a:extLst>
          </p:cNvPr>
          <p:cNvSpPr txBox="1"/>
          <p:nvPr/>
        </p:nvSpPr>
        <p:spPr>
          <a:xfrm>
            <a:off x="4879363" y="3142770"/>
            <a:ext cx="653141" cy="245889"/>
          </a:xfrm>
          <a:prstGeom prst="rect">
            <a:avLst/>
          </a:prstGeom>
          <a:solidFill>
            <a:srgbClr val="C55A11"/>
          </a:solidFill>
        </p:spPr>
        <p:txBody>
          <a:bodyPr wrap="square" rtlCol="0">
            <a:spAutoFit/>
          </a:bodyPr>
          <a:lstStyle/>
          <a:p>
            <a:r>
              <a:rPr lang="en-US" sz="1000" dirty="0">
                <a:solidFill>
                  <a:schemeClr val="bg1"/>
                </a:solidFill>
              </a:rPr>
              <a:t>0.3 mm</a:t>
            </a:r>
          </a:p>
        </p:txBody>
      </p:sp>
      <p:cxnSp>
        <p:nvCxnSpPr>
          <p:cNvPr id="42" name="Connettore 2 41">
            <a:extLst>
              <a:ext uri="{FF2B5EF4-FFF2-40B4-BE49-F238E27FC236}">
                <a16:creationId xmlns:a16="http://schemas.microsoft.com/office/drawing/2014/main" id="{33CF4451-46C0-44EA-D03C-35C2F73D1CAC}"/>
              </a:ext>
            </a:extLst>
          </p:cNvPr>
          <p:cNvCxnSpPr/>
          <p:nvPr/>
        </p:nvCxnSpPr>
        <p:spPr>
          <a:xfrm>
            <a:off x="4990780" y="3142770"/>
            <a:ext cx="384202"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CasellaDiTesto 42">
            <a:extLst>
              <a:ext uri="{FF2B5EF4-FFF2-40B4-BE49-F238E27FC236}">
                <a16:creationId xmlns:a16="http://schemas.microsoft.com/office/drawing/2014/main" id="{06E37529-E937-AB63-C655-B391AC99CB9C}"/>
              </a:ext>
            </a:extLst>
          </p:cNvPr>
          <p:cNvSpPr txBox="1"/>
          <p:nvPr/>
        </p:nvSpPr>
        <p:spPr>
          <a:xfrm>
            <a:off x="2111831" y="3439688"/>
            <a:ext cx="585265" cy="245889"/>
          </a:xfrm>
          <a:prstGeom prst="rect">
            <a:avLst/>
          </a:prstGeom>
          <a:solidFill>
            <a:srgbClr val="C55A11"/>
          </a:solidFill>
        </p:spPr>
        <p:txBody>
          <a:bodyPr wrap="square" rtlCol="0">
            <a:spAutoFit/>
          </a:bodyPr>
          <a:lstStyle/>
          <a:p>
            <a:r>
              <a:rPr lang="en-US" sz="1000" dirty="0">
                <a:solidFill>
                  <a:schemeClr val="bg1"/>
                </a:solidFill>
              </a:rPr>
              <a:t>0.6 mm</a:t>
            </a:r>
          </a:p>
        </p:txBody>
      </p:sp>
      <p:cxnSp>
        <p:nvCxnSpPr>
          <p:cNvPr id="44" name="Connettore 2 43">
            <a:extLst>
              <a:ext uri="{FF2B5EF4-FFF2-40B4-BE49-F238E27FC236}">
                <a16:creationId xmlns:a16="http://schemas.microsoft.com/office/drawing/2014/main" id="{9D72AB3B-FEB1-061E-55A4-B79AE2227EB9}"/>
              </a:ext>
            </a:extLst>
          </p:cNvPr>
          <p:cNvCxnSpPr>
            <a:cxnSpLocks/>
          </p:cNvCxnSpPr>
          <p:nvPr/>
        </p:nvCxnSpPr>
        <p:spPr>
          <a:xfrm>
            <a:off x="2020261" y="3439688"/>
            <a:ext cx="753675"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CasellaDiTesto 47">
            <a:extLst>
              <a:ext uri="{FF2B5EF4-FFF2-40B4-BE49-F238E27FC236}">
                <a16:creationId xmlns:a16="http://schemas.microsoft.com/office/drawing/2014/main" id="{23DF23F7-BC91-7B33-5EF1-36FD202FEA7D}"/>
              </a:ext>
            </a:extLst>
          </p:cNvPr>
          <p:cNvSpPr txBox="1"/>
          <p:nvPr/>
        </p:nvSpPr>
        <p:spPr>
          <a:xfrm>
            <a:off x="3655041" y="3720386"/>
            <a:ext cx="585265" cy="245889"/>
          </a:xfrm>
          <a:prstGeom prst="rect">
            <a:avLst/>
          </a:prstGeom>
          <a:solidFill>
            <a:srgbClr val="C55A11"/>
          </a:solidFill>
        </p:spPr>
        <p:txBody>
          <a:bodyPr wrap="square" rtlCol="0">
            <a:spAutoFit/>
          </a:bodyPr>
          <a:lstStyle/>
          <a:p>
            <a:r>
              <a:rPr lang="en-US" sz="1000" dirty="0">
                <a:solidFill>
                  <a:schemeClr val="bg1"/>
                </a:solidFill>
              </a:rPr>
              <a:t>1.2 mm</a:t>
            </a:r>
          </a:p>
        </p:txBody>
      </p:sp>
      <p:cxnSp>
        <p:nvCxnSpPr>
          <p:cNvPr id="46" name="Connettore 2 45">
            <a:extLst>
              <a:ext uri="{FF2B5EF4-FFF2-40B4-BE49-F238E27FC236}">
                <a16:creationId xmlns:a16="http://schemas.microsoft.com/office/drawing/2014/main" id="{CE32D417-8433-3290-4006-05D202D5827A}"/>
              </a:ext>
            </a:extLst>
          </p:cNvPr>
          <p:cNvCxnSpPr>
            <a:cxnSpLocks/>
          </p:cNvCxnSpPr>
          <p:nvPr/>
        </p:nvCxnSpPr>
        <p:spPr>
          <a:xfrm>
            <a:off x="3191435" y="3720386"/>
            <a:ext cx="1626454"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CasellaDiTesto 52">
            <a:extLst>
              <a:ext uri="{FF2B5EF4-FFF2-40B4-BE49-F238E27FC236}">
                <a16:creationId xmlns:a16="http://schemas.microsoft.com/office/drawing/2014/main" id="{F3B555F9-3FE2-4B60-109A-C1E82FD6BDAA}"/>
              </a:ext>
            </a:extLst>
          </p:cNvPr>
          <p:cNvSpPr txBox="1"/>
          <p:nvPr/>
        </p:nvSpPr>
        <p:spPr>
          <a:xfrm>
            <a:off x="3655041" y="4378683"/>
            <a:ext cx="701806" cy="245888"/>
          </a:xfrm>
          <a:prstGeom prst="rect">
            <a:avLst/>
          </a:prstGeom>
          <a:solidFill>
            <a:schemeClr val="bg1"/>
          </a:solidFill>
        </p:spPr>
        <p:txBody>
          <a:bodyPr wrap="square" rtlCol="0">
            <a:spAutoFit/>
          </a:bodyPr>
          <a:lstStyle/>
          <a:p>
            <a:r>
              <a:rPr lang="en-US" sz="1000" dirty="0"/>
              <a:t>1.2 mm</a:t>
            </a:r>
          </a:p>
        </p:txBody>
      </p:sp>
      <p:pic>
        <p:nvPicPr>
          <p:cNvPr id="54" name="Immagine 53" descr="Immagine che contiene grafico&#10;&#10;Descrizione generata automaticamente">
            <a:extLst>
              <a:ext uri="{FF2B5EF4-FFF2-40B4-BE49-F238E27FC236}">
                <a16:creationId xmlns:a16="http://schemas.microsoft.com/office/drawing/2014/main" id="{A75A7D85-25E4-81E5-96AA-49CD64457D84}"/>
              </a:ext>
            </a:extLst>
          </p:cNvPr>
          <p:cNvPicPr>
            <a:picLocks noChangeAspect="1"/>
          </p:cNvPicPr>
          <p:nvPr/>
        </p:nvPicPr>
        <p:blipFill>
          <a:blip r:embed="rId7"/>
          <a:stretch>
            <a:fillRect/>
          </a:stretch>
        </p:blipFill>
        <p:spPr>
          <a:xfrm>
            <a:off x="6395137" y="2747458"/>
            <a:ext cx="2719383" cy="1983107"/>
          </a:xfrm>
          <a:prstGeom prst="rect">
            <a:avLst/>
          </a:prstGeom>
        </p:spPr>
      </p:pic>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B5118684-9B2A-1457-2058-3D4E35422483}"/>
                  </a:ext>
                </a:extLst>
              </p:cNvPr>
              <p:cNvSpPr txBox="1"/>
              <p:nvPr/>
            </p:nvSpPr>
            <p:spPr>
              <a:xfrm>
                <a:off x="1648352" y="4453566"/>
                <a:ext cx="749949" cy="276999"/>
              </a:xfrm>
              <a:prstGeom prst="rect">
                <a:avLst/>
              </a:prstGeom>
              <a:noFill/>
            </p:spPr>
            <p:txBody>
              <a:bodyPr wrap="none" rtlCol="0">
                <a:spAutoFit/>
              </a:bodyPr>
              <a:lstStyle/>
              <a:p>
                <a:r>
                  <a:rPr lang="en-US" sz="1200" dirty="0"/>
                  <a:t>1000 </a:t>
                </a:r>
                <a14:m>
                  <m:oMath xmlns:m="http://schemas.openxmlformats.org/officeDocument/2006/math">
                    <m:r>
                      <a:rPr lang="en-US" sz="1200" i="1" smtClean="0">
                        <a:latin typeface="Cambria Math" panose="02040503050406030204" pitchFamily="18" charset="0"/>
                        <a:ea typeface="Cambria Math" panose="02040503050406030204" pitchFamily="18" charset="0"/>
                      </a:rPr>
                      <m:t>𝜇</m:t>
                    </m:r>
                    <m:r>
                      <a:rPr lang="en-US" sz="1200" b="0" i="1" smtClean="0">
                        <a:latin typeface="Cambria Math" panose="02040503050406030204" pitchFamily="18" charset="0"/>
                        <a:ea typeface="Cambria Math" panose="02040503050406030204" pitchFamily="18" charset="0"/>
                      </a:rPr>
                      <m:t>𝑚</m:t>
                    </m:r>
                  </m:oMath>
                </a14:m>
                <a:endParaRPr lang="en-US" sz="1200" dirty="0"/>
              </a:p>
            </p:txBody>
          </p:sp>
        </mc:Choice>
        <mc:Fallback xmlns="">
          <p:sp>
            <p:nvSpPr>
              <p:cNvPr id="55" name="CasellaDiTesto 54">
                <a:extLst>
                  <a:ext uri="{FF2B5EF4-FFF2-40B4-BE49-F238E27FC236}">
                    <a16:creationId xmlns:a16="http://schemas.microsoft.com/office/drawing/2014/main" id="{B5118684-9B2A-1457-2058-3D4E35422483}"/>
                  </a:ext>
                </a:extLst>
              </p:cNvPr>
              <p:cNvSpPr txBox="1">
                <a:spLocks noRot="1" noChangeAspect="1" noMove="1" noResize="1" noEditPoints="1" noAdjustHandles="1" noChangeArrowheads="1" noChangeShapeType="1" noTextEdit="1"/>
              </p:cNvSpPr>
              <p:nvPr/>
            </p:nvSpPr>
            <p:spPr>
              <a:xfrm>
                <a:off x="1648352" y="4453566"/>
                <a:ext cx="749949" cy="276999"/>
              </a:xfrm>
              <a:prstGeom prst="rect">
                <a:avLst/>
              </a:prstGeom>
              <a:blipFill>
                <a:blip r:embed="rId8"/>
                <a:stretch>
                  <a:fillRect b="-1304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A9C1301D-ECB3-A29A-3CE3-5DA738E22CB4}"/>
                  </a:ext>
                </a:extLst>
              </p:cNvPr>
              <p:cNvSpPr txBox="1"/>
              <p:nvPr/>
            </p:nvSpPr>
            <p:spPr>
              <a:xfrm>
                <a:off x="38098" y="3855711"/>
                <a:ext cx="671402" cy="276999"/>
              </a:xfrm>
              <a:prstGeom prst="rect">
                <a:avLst/>
              </a:prstGeom>
              <a:noFill/>
            </p:spPr>
            <p:txBody>
              <a:bodyPr wrap="none" rtlCol="0">
                <a:spAutoFit/>
              </a:bodyPr>
              <a:lstStyle/>
              <a:p>
                <a:r>
                  <a:rPr lang="en-US" sz="1200" dirty="0"/>
                  <a:t>300 </a:t>
                </a:r>
                <a14:m>
                  <m:oMath xmlns:m="http://schemas.openxmlformats.org/officeDocument/2006/math">
                    <m:r>
                      <a:rPr lang="en-US" sz="1200" i="1" smtClean="0">
                        <a:latin typeface="Cambria Math" panose="02040503050406030204" pitchFamily="18" charset="0"/>
                        <a:ea typeface="Cambria Math" panose="02040503050406030204" pitchFamily="18" charset="0"/>
                      </a:rPr>
                      <m:t>𝜇</m:t>
                    </m:r>
                    <m:r>
                      <a:rPr lang="en-US" sz="1200" b="0" i="1" smtClean="0">
                        <a:latin typeface="Cambria Math" panose="02040503050406030204" pitchFamily="18" charset="0"/>
                        <a:ea typeface="Cambria Math" panose="02040503050406030204" pitchFamily="18" charset="0"/>
                      </a:rPr>
                      <m:t>𝑚</m:t>
                    </m:r>
                  </m:oMath>
                </a14:m>
                <a:endParaRPr lang="en-US" sz="1200" dirty="0"/>
              </a:p>
            </p:txBody>
          </p:sp>
        </mc:Choice>
        <mc:Fallback xmlns="">
          <p:sp>
            <p:nvSpPr>
              <p:cNvPr id="56" name="CasellaDiTesto 55">
                <a:extLst>
                  <a:ext uri="{FF2B5EF4-FFF2-40B4-BE49-F238E27FC236}">
                    <a16:creationId xmlns:a16="http://schemas.microsoft.com/office/drawing/2014/main" id="{A9C1301D-ECB3-A29A-3CE3-5DA738E22CB4}"/>
                  </a:ext>
                </a:extLst>
              </p:cNvPr>
              <p:cNvSpPr txBox="1">
                <a:spLocks noRot="1" noChangeAspect="1" noMove="1" noResize="1" noEditPoints="1" noAdjustHandles="1" noChangeArrowheads="1" noChangeShapeType="1" noTextEdit="1"/>
              </p:cNvSpPr>
              <p:nvPr/>
            </p:nvSpPr>
            <p:spPr>
              <a:xfrm>
                <a:off x="38098" y="3855711"/>
                <a:ext cx="671402" cy="276999"/>
              </a:xfrm>
              <a:prstGeom prst="rect">
                <a:avLst/>
              </a:prstGeom>
              <a:blipFill>
                <a:blip r:embed="rId9"/>
                <a:stretch>
                  <a:fillRect b="-13043"/>
                </a:stretch>
              </a:blipFill>
            </p:spPr>
            <p:txBody>
              <a:bodyPr/>
              <a:lstStyle/>
              <a:p>
                <a:r>
                  <a:rPr lang="it-IT">
                    <a:noFill/>
                  </a:rPr>
                  <a:t> </a:t>
                </a:r>
              </a:p>
            </p:txBody>
          </p:sp>
        </mc:Fallback>
      </mc:AlternateContent>
      <p:sp>
        <p:nvSpPr>
          <p:cNvPr id="3" name="Segnaposto piè di pagina 23">
            <a:extLst>
              <a:ext uri="{FF2B5EF4-FFF2-40B4-BE49-F238E27FC236}">
                <a16:creationId xmlns:a16="http://schemas.microsoft.com/office/drawing/2014/main" id="{B4B59363-A99B-0939-2EC9-55C349CC454A}"/>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5" name="Segnaposto numero diapositiva 7">
            <a:extLst>
              <a:ext uri="{FF2B5EF4-FFF2-40B4-BE49-F238E27FC236}">
                <a16:creationId xmlns:a16="http://schemas.microsoft.com/office/drawing/2014/main" id="{D956E2FC-0473-D29B-01EB-69F2D512198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35</a:t>
            </a:fld>
            <a:endParaRPr lang="en-US"/>
          </a:p>
        </p:txBody>
      </p:sp>
    </p:spTree>
    <p:extLst>
      <p:ext uri="{BB962C8B-B14F-4D97-AF65-F5344CB8AC3E}">
        <p14:creationId xmlns:p14="http://schemas.microsoft.com/office/powerpoint/2010/main" val="1682757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On-going Activities</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0FF70726-0528-DD04-790B-31E392C420E8}"/>
              </a:ext>
            </a:extLst>
          </p:cNvPr>
          <p:cNvPicPr>
            <a:picLocks noChangeAspect="1"/>
          </p:cNvPicPr>
          <p:nvPr/>
        </p:nvPicPr>
        <p:blipFill>
          <a:blip r:embed="rId3"/>
          <a:stretch>
            <a:fillRect/>
          </a:stretch>
        </p:blipFill>
        <p:spPr>
          <a:xfrm>
            <a:off x="5194158" y="2025656"/>
            <a:ext cx="3133899" cy="2350424"/>
          </a:xfrm>
          <a:prstGeom prst="rect">
            <a:avLst/>
          </a:prstGeom>
        </p:spPr>
      </p:pic>
      <p:pic>
        <p:nvPicPr>
          <p:cNvPr id="5" name="Immagine 4">
            <a:extLst>
              <a:ext uri="{FF2B5EF4-FFF2-40B4-BE49-F238E27FC236}">
                <a16:creationId xmlns:a16="http://schemas.microsoft.com/office/drawing/2014/main" id="{7E3BFBF4-18CC-CE3D-4A83-F64F0DA42878}"/>
              </a:ext>
            </a:extLst>
          </p:cNvPr>
          <p:cNvPicPr>
            <a:picLocks noChangeAspect="1"/>
          </p:cNvPicPr>
          <p:nvPr/>
        </p:nvPicPr>
        <p:blipFill>
          <a:blip r:embed="rId4"/>
          <a:stretch>
            <a:fillRect/>
          </a:stretch>
        </p:blipFill>
        <p:spPr>
          <a:xfrm>
            <a:off x="662708" y="773084"/>
            <a:ext cx="3909291" cy="2931968"/>
          </a:xfrm>
          <a:prstGeom prst="rect">
            <a:avLst/>
          </a:prstGeom>
        </p:spPr>
      </p:pic>
      <p:cxnSp>
        <p:nvCxnSpPr>
          <p:cNvPr id="7" name="Connettore 2 6">
            <a:extLst>
              <a:ext uri="{FF2B5EF4-FFF2-40B4-BE49-F238E27FC236}">
                <a16:creationId xmlns:a16="http://schemas.microsoft.com/office/drawing/2014/main" id="{7BC021DE-B54B-CFFD-06D9-893B82A15544}"/>
              </a:ext>
            </a:extLst>
          </p:cNvPr>
          <p:cNvCxnSpPr/>
          <p:nvPr/>
        </p:nvCxnSpPr>
        <p:spPr>
          <a:xfrm>
            <a:off x="374072" y="2239068"/>
            <a:ext cx="74814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a:extLst>
              <a:ext uri="{FF2B5EF4-FFF2-40B4-BE49-F238E27FC236}">
                <a16:creationId xmlns:a16="http://schemas.microsoft.com/office/drawing/2014/main" id="{670C3606-414A-2870-1C77-00ED6DDCC466}"/>
              </a:ext>
            </a:extLst>
          </p:cNvPr>
          <p:cNvCxnSpPr/>
          <p:nvPr/>
        </p:nvCxnSpPr>
        <p:spPr>
          <a:xfrm>
            <a:off x="3610494" y="2150399"/>
            <a:ext cx="74814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FEF406E-F4FB-9684-E9D8-1C4A4830BFE8}"/>
                  </a:ext>
                </a:extLst>
              </p:cNvPr>
              <p:cNvSpPr txBox="1"/>
              <p:nvPr/>
            </p:nvSpPr>
            <p:spPr>
              <a:xfrm>
                <a:off x="107824" y="2320240"/>
                <a:ext cx="6254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𝜋</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9" name="CasellaDiTesto 8">
                <a:extLst>
                  <a:ext uri="{FF2B5EF4-FFF2-40B4-BE49-F238E27FC236}">
                    <a16:creationId xmlns:a16="http://schemas.microsoft.com/office/drawing/2014/main" id="{DFEF406E-F4FB-9684-E9D8-1C4A4830BFE8}"/>
                  </a:ext>
                </a:extLst>
              </p:cNvPr>
              <p:cNvSpPr txBox="1">
                <a:spLocks noRot="1" noChangeAspect="1" noMove="1" noResize="1" noEditPoints="1" noAdjustHandles="1" noChangeArrowheads="1" noChangeShapeType="1" noTextEdit="1"/>
              </p:cNvSpPr>
              <p:nvPr/>
            </p:nvSpPr>
            <p:spPr>
              <a:xfrm>
                <a:off x="107824" y="2320240"/>
                <a:ext cx="625428" cy="369332"/>
              </a:xfrm>
              <a:prstGeom prst="rect">
                <a:avLst/>
              </a:prstGeom>
              <a:blipFill>
                <a:blip r:embed="rId5"/>
                <a:stretch>
                  <a:fillRect b="-16667"/>
                </a:stretch>
              </a:blipFill>
            </p:spPr>
            <p:txBody>
              <a:bodyPr/>
              <a:lstStyle/>
              <a:p>
                <a:r>
                  <a:rPr lang="it-IT">
                    <a:noFill/>
                  </a:rPr>
                  <a:t> </a:t>
                </a:r>
              </a:p>
            </p:txBody>
          </p:sp>
        </mc:Fallback>
      </mc:AlternateContent>
      <p:sp>
        <p:nvSpPr>
          <p:cNvPr id="10" name="CasellaDiTesto 9">
            <a:extLst>
              <a:ext uri="{FF2B5EF4-FFF2-40B4-BE49-F238E27FC236}">
                <a16:creationId xmlns:a16="http://schemas.microsoft.com/office/drawing/2014/main" id="{865C4335-4589-CC98-7BD8-CBE5DF7D3306}"/>
              </a:ext>
            </a:extLst>
          </p:cNvPr>
          <p:cNvSpPr txBox="1"/>
          <p:nvPr/>
        </p:nvSpPr>
        <p:spPr>
          <a:xfrm>
            <a:off x="612831" y="2867811"/>
            <a:ext cx="1005660" cy="523220"/>
          </a:xfrm>
          <a:prstGeom prst="rect">
            <a:avLst/>
          </a:prstGeom>
          <a:solidFill>
            <a:schemeClr val="bg1">
              <a:lumMod val="85000"/>
            </a:schemeClr>
          </a:solidFill>
        </p:spPr>
        <p:txBody>
          <a:bodyPr wrap="none" rtlCol="0">
            <a:spAutoFit/>
          </a:bodyPr>
          <a:lstStyle/>
          <a:p>
            <a:r>
              <a:rPr lang="en-US" sz="1400" dirty="0"/>
              <a:t>Reference</a:t>
            </a:r>
          </a:p>
          <a:p>
            <a:r>
              <a:rPr lang="en-US" sz="1400" dirty="0"/>
              <a:t>Tracker - IN</a:t>
            </a:r>
          </a:p>
        </p:txBody>
      </p:sp>
      <p:sp>
        <p:nvSpPr>
          <p:cNvPr id="11" name="CasellaDiTesto 10">
            <a:extLst>
              <a:ext uri="{FF2B5EF4-FFF2-40B4-BE49-F238E27FC236}">
                <a16:creationId xmlns:a16="http://schemas.microsoft.com/office/drawing/2014/main" id="{D33A2DE1-4683-97CF-D5F2-73754EED85F7}"/>
              </a:ext>
            </a:extLst>
          </p:cNvPr>
          <p:cNvSpPr txBox="1"/>
          <p:nvPr/>
        </p:nvSpPr>
        <p:spPr>
          <a:xfrm>
            <a:off x="3481737" y="2715732"/>
            <a:ext cx="1167564" cy="523220"/>
          </a:xfrm>
          <a:prstGeom prst="rect">
            <a:avLst/>
          </a:prstGeom>
          <a:solidFill>
            <a:schemeClr val="bg1">
              <a:lumMod val="85000"/>
            </a:schemeClr>
          </a:solidFill>
        </p:spPr>
        <p:txBody>
          <a:bodyPr wrap="none" rtlCol="0">
            <a:spAutoFit/>
          </a:bodyPr>
          <a:lstStyle/>
          <a:p>
            <a:r>
              <a:rPr lang="en-US" sz="1400" dirty="0"/>
              <a:t>Reference</a:t>
            </a:r>
          </a:p>
          <a:p>
            <a:r>
              <a:rPr lang="en-US" sz="1400" dirty="0"/>
              <a:t>Tracker - OUT</a:t>
            </a:r>
          </a:p>
        </p:txBody>
      </p:sp>
      <p:sp>
        <p:nvSpPr>
          <p:cNvPr id="12" name="CasellaDiTesto 11">
            <a:extLst>
              <a:ext uri="{FF2B5EF4-FFF2-40B4-BE49-F238E27FC236}">
                <a16:creationId xmlns:a16="http://schemas.microsoft.com/office/drawing/2014/main" id="{40C7A339-6177-930E-ADF3-BDEF14832ED6}"/>
              </a:ext>
            </a:extLst>
          </p:cNvPr>
          <p:cNvSpPr txBox="1"/>
          <p:nvPr/>
        </p:nvSpPr>
        <p:spPr>
          <a:xfrm>
            <a:off x="2086803" y="3219892"/>
            <a:ext cx="1394934" cy="738664"/>
          </a:xfrm>
          <a:prstGeom prst="rect">
            <a:avLst/>
          </a:prstGeom>
          <a:solidFill>
            <a:schemeClr val="bg1">
              <a:lumMod val="85000"/>
            </a:schemeClr>
          </a:solidFill>
        </p:spPr>
        <p:txBody>
          <a:bodyPr wrap="none" rtlCol="0">
            <a:spAutoFit/>
          </a:bodyPr>
          <a:lstStyle/>
          <a:p>
            <a:r>
              <a:rPr lang="en-US" sz="1400" dirty="0"/>
              <a:t>10x10 cm</a:t>
            </a:r>
            <a:r>
              <a:rPr lang="en-US" sz="1400" baseline="30000" dirty="0"/>
              <a:t>2</a:t>
            </a:r>
            <a:r>
              <a:rPr lang="en-US" sz="1400" dirty="0"/>
              <a:t> </a:t>
            </a:r>
          </a:p>
          <a:p>
            <a:r>
              <a:rPr lang="en-US" sz="1400" dirty="0"/>
              <a:t>Capacity Sharing</a:t>
            </a:r>
          </a:p>
          <a:p>
            <a:r>
              <a:rPr lang="en-US" sz="1400" dirty="0"/>
              <a:t>2D readout</a:t>
            </a:r>
          </a:p>
        </p:txBody>
      </p:sp>
      <p:cxnSp>
        <p:nvCxnSpPr>
          <p:cNvPr id="13" name="Connettore 2 12">
            <a:extLst>
              <a:ext uri="{FF2B5EF4-FFF2-40B4-BE49-F238E27FC236}">
                <a16:creationId xmlns:a16="http://schemas.microsoft.com/office/drawing/2014/main" id="{A5561009-4345-31DF-4592-A38D353BC4E6}"/>
              </a:ext>
            </a:extLst>
          </p:cNvPr>
          <p:cNvCxnSpPr>
            <a:cxnSpLocks/>
          </p:cNvCxnSpPr>
          <p:nvPr/>
        </p:nvCxnSpPr>
        <p:spPr>
          <a:xfrm flipV="1">
            <a:off x="2733591" y="2571750"/>
            <a:ext cx="125987" cy="4681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a:extLst>
              <a:ext uri="{FF2B5EF4-FFF2-40B4-BE49-F238E27FC236}">
                <a16:creationId xmlns:a16="http://schemas.microsoft.com/office/drawing/2014/main" id="{4A1828F5-580A-4B66-E78E-AEBC66F0D54B}"/>
              </a:ext>
            </a:extLst>
          </p:cNvPr>
          <p:cNvCxnSpPr>
            <a:cxnSpLocks/>
          </p:cNvCxnSpPr>
          <p:nvPr/>
        </p:nvCxnSpPr>
        <p:spPr>
          <a:xfrm flipV="1">
            <a:off x="1392276" y="2481676"/>
            <a:ext cx="125987" cy="4681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DD2CD243-CB8E-CFFB-1A28-72F7A74B3315}"/>
              </a:ext>
            </a:extLst>
          </p:cNvPr>
          <p:cNvCxnSpPr>
            <a:cxnSpLocks/>
          </p:cNvCxnSpPr>
          <p:nvPr/>
        </p:nvCxnSpPr>
        <p:spPr>
          <a:xfrm flipH="1" flipV="1">
            <a:off x="3274426" y="2320240"/>
            <a:ext cx="273074" cy="4855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119F0BA8-32F7-205E-FAEC-A7EA4AC39D7A}"/>
              </a:ext>
            </a:extLst>
          </p:cNvPr>
          <p:cNvSpPr txBox="1"/>
          <p:nvPr/>
        </p:nvSpPr>
        <p:spPr>
          <a:xfrm>
            <a:off x="4762130" y="955922"/>
            <a:ext cx="3946658" cy="646331"/>
          </a:xfrm>
          <a:prstGeom prst="rect">
            <a:avLst/>
          </a:prstGeom>
          <a:noFill/>
        </p:spPr>
        <p:txBody>
          <a:bodyPr wrap="none" rtlCol="0">
            <a:spAutoFit/>
          </a:bodyPr>
          <a:lstStyle/>
          <a:p>
            <a:r>
              <a:rPr lang="en-US" dirty="0"/>
              <a:t>TEST BEAM at CERN SPS North Area  H8:</a:t>
            </a:r>
          </a:p>
          <a:p>
            <a:r>
              <a:rPr lang="en-US" dirty="0"/>
              <a:t>16 - 30 October 2024</a:t>
            </a:r>
          </a:p>
        </p:txBody>
      </p:sp>
      <p:sp>
        <p:nvSpPr>
          <p:cNvPr id="6" name="CasellaDiTesto 5">
            <a:extLst>
              <a:ext uri="{FF2B5EF4-FFF2-40B4-BE49-F238E27FC236}">
                <a16:creationId xmlns:a16="http://schemas.microsoft.com/office/drawing/2014/main" id="{E4563DDD-FB96-40FE-EFA0-3CF1F8705F77}"/>
              </a:ext>
            </a:extLst>
          </p:cNvPr>
          <p:cNvSpPr txBox="1"/>
          <p:nvPr/>
        </p:nvSpPr>
        <p:spPr>
          <a:xfrm>
            <a:off x="5128273" y="4391166"/>
            <a:ext cx="3423545" cy="276999"/>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rPr>
              <a:t>Photo taken during 5 – 19 October 2022 test beam</a:t>
            </a:r>
          </a:p>
        </p:txBody>
      </p:sp>
      <p:sp>
        <p:nvSpPr>
          <p:cNvPr id="2" name="Segnaposto piè di pagina 23">
            <a:extLst>
              <a:ext uri="{FF2B5EF4-FFF2-40B4-BE49-F238E27FC236}">
                <a16:creationId xmlns:a16="http://schemas.microsoft.com/office/drawing/2014/main" id="{331EA647-9DBD-61DA-34C6-54C950BC7362}"/>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36</a:t>
            </a:fld>
            <a:endParaRPr lang="en-US"/>
          </a:p>
        </p:txBody>
      </p:sp>
    </p:spTree>
    <p:extLst>
      <p:ext uri="{BB962C8B-B14F-4D97-AF65-F5344CB8AC3E}">
        <p14:creationId xmlns:p14="http://schemas.microsoft.com/office/powerpoint/2010/main" val="2289772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id="{DEBEA8AA-32AD-F6DC-F8D8-6F5EC3AD2FC7}"/>
              </a:ext>
            </a:extLst>
          </p:cNvPr>
          <p:cNvPicPr>
            <a:picLocks noChangeAspect="1"/>
          </p:cNvPicPr>
          <p:nvPr/>
        </p:nvPicPr>
        <p:blipFill>
          <a:blip r:embed="rId3"/>
          <a:stretch>
            <a:fillRect/>
          </a:stretch>
        </p:blipFill>
        <p:spPr>
          <a:xfrm>
            <a:off x="667512" y="715460"/>
            <a:ext cx="4778398" cy="3886230"/>
          </a:xfrm>
          <a:prstGeom prst="rect">
            <a:avLst/>
          </a:prstGeom>
          <a:ln w="12700">
            <a:miter lim="400000"/>
          </a:ln>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331EA647-9DBD-61DA-34C6-54C950BC7362}"/>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37</a:t>
            </a:fld>
            <a:endParaRPr lang="en-US"/>
          </a:p>
        </p:txBody>
      </p:sp>
      <p:sp>
        <p:nvSpPr>
          <p:cNvPr id="17" name="CasellaDiTesto 16">
            <a:extLst>
              <a:ext uri="{FF2B5EF4-FFF2-40B4-BE49-F238E27FC236}">
                <a16:creationId xmlns:a16="http://schemas.microsoft.com/office/drawing/2014/main" id="{17C3AE4D-9B91-28FD-2A26-DE99CAA7A0B9}"/>
              </a:ext>
            </a:extLst>
          </p:cNvPr>
          <p:cNvSpPr txBox="1"/>
          <p:nvPr/>
        </p:nvSpPr>
        <p:spPr>
          <a:xfrm>
            <a:off x="5902073" y="928950"/>
            <a:ext cx="2107115"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Efficiency </a:t>
            </a:r>
          </a:p>
        </p:txBody>
      </p:sp>
      <p:sp>
        <p:nvSpPr>
          <p:cNvPr id="19" name="CasellaDiTesto 18">
            <a:extLst>
              <a:ext uri="{FF2B5EF4-FFF2-40B4-BE49-F238E27FC236}">
                <a16:creationId xmlns:a16="http://schemas.microsoft.com/office/drawing/2014/main" id="{4EC6CE07-448A-8477-3C09-1D692CB7137F}"/>
              </a:ext>
            </a:extLst>
          </p:cNvPr>
          <p:cNvSpPr txBox="1"/>
          <p:nvPr/>
        </p:nvSpPr>
        <p:spPr>
          <a:xfrm>
            <a:off x="5825351" y="1954189"/>
            <a:ext cx="2260560" cy="2169825"/>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reaches a plateau at higher HV values than standard readout scheme.</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is not yet at plateau at 600 V</a:t>
            </a:r>
          </a:p>
          <a:p>
            <a:r>
              <a:rPr lang="en-US" sz="1350" dirty="0">
                <a:solidFill>
                  <a:srgbClr val="0070C0"/>
                </a:solidFill>
                <a:latin typeface="Calibri" panose="020F0502020204030204" pitchFamily="34" charset="0"/>
                <a:cs typeface="Calibri" panose="020F0502020204030204" pitchFamily="34" charset="0"/>
              </a:rPr>
              <a:t>(HV was </a:t>
            </a:r>
            <a:r>
              <a:rPr lang="en-US" sz="1350">
                <a:solidFill>
                  <a:srgbClr val="0070C0"/>
                </a:solidFill>
                <a:latin typeface="Calibri" panose="020F0502020204030204" pitchFamily="34" charset="0"/>
                <a:cs typeface="Calibri" panose="020F0502020204030204" pitchFamily="34" charset="0"/>
              </a:rPr>
              <a:t>chosen not to </a:t>
            </a:r>
            <a:r>
              <a:rPr lang="en-US" sz="1350" dirty="0">
                <a:solidFill>
                  <a:srgbClr val="0070C0"/>
                </a:solidFill>
                <a:latin typeface="Calibri" panose="020F0502020204030204" pitchFamily="34" charset="0"/>
                <a:cs typeface="Calibri" panose="020F0502020204030204" pitchFamily="34" charset="0"/>
              </a:rPr>
              <a:t>to be raised to higher values)</a:t>
            </a:r>
          </a:p>
          <a:p>
            <a:r>
              <a:rPr lang="en-US" sz="1350" dirty="0">
                <a:latin typeface="Calibri" panose="020F0502020204030204" pitchFamily="34" charset="0"/>
                <a:cs typeface="Calibri" panose="020F0502020204030204" pitchFamily="34" charset="0"/>
              </a:rPr>
              <a:t> </a:t>
            </a:r>
          </a:p>
        </p:txBody>
      </p:sp>
      <p:sp>
        <p:nvSpPr>
          <p:cNvPr id="20" name="CasellaDiTesto 19">
            <a:extLst>
              <a:ext uri="{FF2B5EF4-FFF2-40B4-BE49-F238E27FC236}">
                <a16:creationId xmlns:a16="http://schemas.microsoft.com/office/drawing/2014/main" id="{67B8436B-767C-2CB3-E3B1-0A461460BE37}"/>
              </a:ext>
            </a:extLst>
          </p:cNvPr>
          <p:cNvSpPr txBox="1"/>
          <p:nvPr/>
        </p:nvSpPr>
        <p:spPr>
          <a:xfrm>
            <a:off x="1523599" y="1425240"/>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Tree>
    <p:extLst>
      <p:ext uri="{BB962C8B-B14F-4D97-AF65-F5344CB8AC3E}">
        <p14:creationId xmlns:p14="http://schemas.microsoft.com/office/powerpoint/2010/main" val="3809515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331EA647-9DBD-61DA-34C6-54C950BC7362}"/>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38</a:t>
            </a:fld>
            <a:endParaRPr lang="en-US"/>
          </a:p>
        </p:txBody>
      </p:sp>
      <p:pic>
        <p:nvPicPr>
          <p:cNvPr id="3" name="Image" descr="Image">
            <a:extLst>
              <a:ext uri="{FF2B5EF4-FFF2-40B4-BE49-F238E27FC236}">
                <a16:creationId xmlns:a16="http://schemas.microsoft.com/office/drawing/2014/main" id="{9FB57574-EFE4-2C7A-AB67-8E2007EC0E2C}"/>
              </a:ext>
            </a:extLst>
          </p:cNvPr>
          <p:cNvPicPr>
            <a:picLocks noChangeAspect="1"/>
          </p:cNvPicPr>
          <p:nvPr/>
        </p:nvPicPr>
        <p:blipFill>
          <a:blip r:embed="rId3"/>
          <a:stretch>
            <a:fillRect/>
          </a:stretch>
        </p:blipFill>
        <p:spPr>
          <a:xfrm>
            <a:off x="539496" y="826261"/>
            <a:ext cx="4696771" cy="3825205"/>
          </a:xfrm>
          <a:prstGeom prst="rect">
            <a:avLst/>
          </a:prstGeom>
          <a:ln w="12700">
            <a:miter lim="400000"/>
          </a:ln>
        </p:spPr>
      </p:pic>
      <p:sp>
        <p:nvSpPr>
          <p:cNvPr id="5" name="CasellaDiTesto 4">
            <a:extLst>
              <a:ext uri="{FF2B5EF4-FFF2-40B4-BE49-F238E27FC236}">
                <a16:creationId xmlns:a16="http://schemas.microsoft.com/office/drawing/2014/main" id="{5381BC97-C0E5-9612-B068-1C36264CEEC2}"/>
              </a:ext>
            </a:extLst>
          </p:cNvPr>
          <p:cNvSpPr txBox="1"/>
          <p:nvPr/>
        </p:nvSpPr>
        <p:spPr>
          <a:xfrm>
            <a:off x="5678805" y="1034027"/>
            <a:ext cx="2340384"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Resolution </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3A99A5A-1489-6998-CB13-EEDBCB1838A1}"/>
                  </a:ext>
                </a:extLst>
              </p:cNvPr>
              <p:cNvSpPr txBox="1"/>
              <p:nvPr/>
            </p:nvSpPr>
            <p:spPr>
              <a:xfrm>
                <a:off x="5425978" y="1896548"/>
                <a:ext cx="2612909" cy="1962076"/>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reaches 100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𝜇</m:t>
                    </m:r>
                    <m:r>
                      <a:rPr lang="en-US" sz="1350" i="1">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latin typeface="Calibri" panose="020F0502020204030204" pitchFamily="34" charset="0"/>
                    <a:cs typeface="Calibri" panose="020F0502020204030204" pitchFamily="34" charset="0"/>
                  </a:rPr>
                  <a:t> resolution at highest HV values (starting from 1200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𝜇</m:t>
                    </m:r>
                    <m:r>
                      <a:rPr lang="en-US" sz="1350" i="1">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latin typeface="Calibri" panose="020F0502020204030204" pitchFamily="34" charset="0"/>
                    <a:cs typeface="Calibri" panose="020F0502020204030204" pitchFamily="34" charset="0"/>
                  </a:rPr>
                  <a:t> pitch) </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resolution is fixed at 250-300</a:t>
                </a:r>
                <a:r>
                  <a:rPr lang="en-US" sz="1350" dirty="0">
                    <a:solidFill>
                      <a:srgbClr val="0070C0"/>
                    </a:solidFill>
                    <a:ea typeface="Cambria Math" panose="02040503050406030204" pitchFamily="18" charset="0"/>
                    <a:cs typeface="Calibri" panose="020F0502020204030204" pitchFamily="34" charset="0"/>
                  </a:rPr>
                  <a:t> </a:t>
                </a:r>
                <a14:m>
                  <m:oMath xmlns:m="http://schemas.openxmlformats.org/officeDocument/2006/math">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𝜇</m:t>
                    </m:r>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solidFill>
                      <a:srgbClr val="0070C0"/>
                    </a:solidFill>
                    <a:latin typeface="Calibri" panose="020F0502020204030204" pitchFamily="34" charset="0"/>
                    <a:cs typeface="Calibri" panose="020F0502020204030204" pitchFamily="34" charset="0"/>
                  </a:rPr>
                  <a:t> </a:t>
                </a:r>
              </a:p>
              <a:p>
                <a:r>
                  <a:rPr lang="en-US" sz="1350" dirty="0">
                    <a:solidFill>
                      <a:srgbClr val="0070C0"/>
                    </a:solidFill>
                    <a:latin typeface="Calibri" panose="020F0502020204030204" pitchFamily="34" charset="0"/>
                    <a:cs typeface="Calibri" panose="020F0502020204030204" pitchFamily="34" charset="0"/>
                  </a:rPr>
                  <a:t>       (pitch is 780 </a:t>
                </a:r>
                <a14:m>
                  <m:oMath xmlns:m="http://schemas.openxmlformats.org/officeDocument/2006/math">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𝜇</m:t>
                    </m:r>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solidFill>
                      <a:srgbClr val="0070C0"/>
                    </a:solidFill>
                    <a:latin typeface="Calibri" panose="020F0502020204030204" pitchFamily="34" charset="0"/>
                    <a:cs typeface="Calibri" panose="020F0502020204030204" pitchFamily="34" charset="0"/>
                  </a:rPr>
                  <a:t>)</a:t>
                </a:r>
              </a:p>
              <a:p>
                <a:pPr marL="257175" indent="-257175">
                  <a:buFont typeface="Arial" panose="020B0604020202020204" pitchFamily="34" charset="0"/>
                  <a:buChar char="•"/>
                </a:pPr>
                <a:endParaRPr lang="en-US" sz="1350" dirty="0">
                  <a:solidFill>
                    <a:srgbClr val="0070C0"/>
                  </a:solidFill>
                  <a:latin typeface="Calibri" panose="020F0502020204030204" pitchFamily="34" charset="0"/>
                  <a:cs typeface="Calibri" panose="020F0502020204030204" pitchFamily="34" charset="0"/>
                </a:endParaRPr>
              </a:p>
              <a:p>
                <a:r>
                  <a:rPr lang="en-US" sz="1350" dirty="0">
                    <a:latin typeface="Calibri" panose="020F0502020204030204" pitchFamily="34" charset="0"/>
                    <a:cs typeface="Calibri" panose="020F0502020204030204" pitchFamily="34" charset="0"/>
                  </a:rPr>
                  <a:t> </a:t>
                </a:r>
              </a:p>
            </p:txBody>
          </p:sp>
        </mc:Choice>
        <mc:Fallback xmlns="">
          <p:sp>
            <p:nvSpPr>
              <p:cNvPr id="6" name="CasellaDiTesto 5">
                <a:extLst>
                  <a:ext uri="{FF2B5EF4-FFF2-40B4-BE49-F238E27FC236}">
                    <a16:creationId xmlns:a16="http://schemas.microsoft.com/office/drawing/2014/main" id="{03A99A5A-1489-6998-CB13-EEDBCB1838A1}"/>
                  </a:ext>
                </a:extLst>
              </p:cNvPr>
              <p:cNvSpPr txBox="1">
                <a:spLocks noRot="1" noChangeAspect="1" noMove="1" noResize="1" noEditPoints="1" noAdjustHandles="1" noChangeArrowheads="1" noChangeShapeType="1" noTextEdit="1"/>
              </p:cNvSpPr>
              <p:nvPr/>
            </p:nvSpPr>
            <p:spPr>
              <a:xfrm>
                <a:off x="5425978" y="1896548"/>
                <a:ext cx="2612909" cy="1962076"/>
              </a:xfrm>
              <a:prstGeom prst="rect">
                <a:avLst/>
              </a:prstGeom>
              <a:blipFill>
                <a:blip r:embed="rId4"/>
                <a:stretch>
                  <a:fillRect l="-483" t="-645" r="-966"/>
                </a:stretch>
              </a:blipFill>
            </p:spPr>
            <p:txBody>
              <a:bodyPr/>
              <a:lstStyle/>
              <a:p>
                <a:r>
                  <a:rPr lang="en-US">
                    <a:noFill/>
                  </a:rPr>
                  <a:t> </a:t>
                </a:r>
              </a:p>
            </p:txBody>
          </p:sp>
        </mc:Fallback>
      </mc:AlternateContent>
      <p:sp>
        <p:nvSpPr>
          <p:cNvPr id="7" name="CasellaDiTesto 6">
            <a:extLst>
              <a:ext uri="{FF2B5EF4-FFF2-40B4-BE49-F238E27FC236}">
                <a16:creationId xmlns:a16="http://schemas.microsoft.com/office/drawing/2014/main" id="{8894432E-210A-5ADE-714C-8427B94CA863}"/>
              </a:ext>
            </a:extLst>
          </p:cNvPr>
          <p:cNvSpPr txBox="1"/>
          <p:nvPr/>
        </p:nvSpPr>
        <p:spPr>
          <a:xfrm>
            <a:off x="3335015" y="1388499"/>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Tree>
    <p:extLst>
      <p:ext uri="{BB962C8B-B14F-4D97-AF65-F5344CB8AC3E}">
        <p14:creationId xmlns:p14="http://schemas.microsoft.com/office/powerpoint/2010/main" val="3696691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3584E895-E4FC-588C-965E-8BD6CB060E45}"/>
              </a:ext>
            </a:extLst>
          </p:cNvPr>
          <p:cNvPicPr>
            <a:picLocks noChangeAspect="1"/>
          </p:cNvPicPr>
          <p:nvPr/>
        </p:nvPicPr>
        <p:blipFill>
          <a:blip r:embed="rId3"/>
          <a:stretch>
            <a:fillRect/>
          </a:stretch>
        </p:blipFill>
        <p:spPr>
          <a:xfrm>
            <a:off x="186416" y="712946"/>
            <a:ext cx="4906792" cy="4014649"/>
          </a:xfrm>
          <a:prstGeom prst="rect">
            <a:avLst/>
          </a:prstGeom>
          <a:ln w="12700">
            <a:miter lim="400000"/>
          </a:ln>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331EA647-9DBD-61DA-34C6-54C950BC7362}"/>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39</a:t>
            </a:fld>
            <a:endParaRPr lang="en-US"/>
          </a:p>
        </p:txBody>
      </p:sp>
      <p:sp>
        <p:nvSpPr>
          <p:cNvPr id="7" name="CasellaDiTesto 6">
            <a:extLst>
              <a:ext uri="{FF2B5EF4-FFF2-40B4-BE49-F238E27FC236}">
                <a16:creationId xmlns:a16="http://schemas.microsoft.com/office/drawing/2014/main" id="{8894432E-210A-5ADE-714C-8427B94CA863}"/>
              </a:ext>
            </a:extLst>
          </p:cNvPr>
          <p:cNvSpPr txBox="1"/>
          <p:nvPr/>
        </p:nvSpPr>
        <p:spPr>
          <a:xfrm>
            <a:off x="1439144" y="1266256"/>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9" name="CasellaDiTesto 8">
            <a:extLst>
              <a:ext uri="{FF2B5EF4-FFF2-40B4-BE49-F238E27FC236}">
                <a16:creationId xmlns:a16="http://schemas.microsoft.com/office/drawing/2014/main" id="{35BD3D93-CACF-9260-AF7C-C7086C125F56}"/>
              </a:ext>
            </a:extLst>
          </p:cNvPr>
          <p:cNvSpPr txBox="1"/>
          <p:nvPr/>
        </p:nvSpPr>
        <p:spPr>
          <a:xfrm>
            <a:off x="5628153" y="997468"/>
            <a:ext cx="2362955"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Cluster Size</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D15486BF-93D4-AF09-5C2B-60F1AC919981}"/>
                  </a:ext>
                </a:extLst>
              </p:cNvPr>
              <p:cNvSpPr txBox="1"/>
              <p:nvPr/>
            </p:nvSpPr>
            <p:spPr>
              <a:xfrm>
                <a:off x="5628153" y="1760114"/>
                <a:ext cx="2790927" cy="2793072"/>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Cluster Size is not lower than 2.5 strips and increases to 4 at higher HV.</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higher cluster size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m:t>
                    </m:r>
                  </m:oMath>
                </a14:m>
                <a:r>
                  <a:rPr lang="en-US" sz="1350" dirty="0">
                    <a:latin typeface="Calibri" panose="020F0502020204030204" pitchFamily="34" charset="0"/>
                    <a:cs typeface="Calibri" panose="020F0502020204030204" pitchFamily="34" charset="0"/>
                  </a:rPr>
                  <a:t> better resolution</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cluster size is fixed at 1.3</a:t>
                </a: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Bottom readout cluster size increases from 1.5 to 2.3 with HV</a:t>
                </a:r>
              </a:p>
              <a:p>
                <a:r>
                  <a:rPr lang="en-US" sz="1350" dirty="0">
                    <a:latin typeface="Calibri" panose="020F0502020204030204" pitchFamily="34" charset="0"/>
                    <a:cs typeface="Calibri" panose="020F0502020204030204" pitchFamily="34" charset="0"/>
                  </a:rPr>
                  <a:t> </a:t>
                </a:r>
              </a:p>
            </p:txBody>
          </p:sp>
        </mc:Choice>
        <mc:Fallback xmlns="">
          <p:sp>
            <p:nvSpPr>
              <p:cNvPr id="10" name="CasellaDiTesto 9">
                <a:extLst>
                  <a:ext uri="{FF2B5EF4-FFF2-40B4-BE49-F238E27FC236}">
                    <a16:creationId xmlns:a16="http://schemas.microsoft.com/office/drawing/2014/main" id="{D15486BF-93D4-AF09-5C2B-60F1AC919981}"/>
                  </a:ext>
                </a:extLst>
              </p:cNvPr>
              <p:cNvSpPr txBox="1">
                <a:spLocks noRot="1" noChangeAspect="1" noMove="1" noResize="1" noEditPoints="1" noAdjustHandles="1" noChangeArrowheads="1" noChangeShapeType="1" noTextEdit="1"/>
              </p:cNvSpPr>
              <p:nvPr/>
            </p:nvSpPr>
            <p:spPr>
              <a:xfrm>
                <a:off x="5628153" y="1760114"/>
                <a:ext cx="2790927" cy="2793072"/>
              </a:xfrm>
              <a:prstGeom prst="rect">
                <a:avLst/>
              </a:prstGeom>
              <a:blipFill>
                <a:blip r:embed="rId4"/>
                <a:stretch>
                  <a:fillRect l="-455" t="-452"/>
                </a:stretch>
              </a:blipFill>
            </p:spPr>
            <p:txBody>
              <a:bodyPr/>
              <a:lstStyle/>
              <a:p>
                <a:r>
                  <a:rPr lang="en-US">
                    <a:noFill/>
                  </a:rPr>
                  <a:t> </a:t>
                </a:r>
              </a:p>
            </p:txBody>
          </p:sp>
        </mc:Fallback>
      </mc:AlternateContent>
    </p:spTree>
    <p:extLst>
      <p:ext uri="{BB962C8B-B14F-4D97-AF65-F5344CB8AC3E}">
        <p14:creationId xmlns:p14="http://schemas.microsoft.com/office/powerpoint/2010/main" val="1232857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253556" y="-82812"/>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Scope of the MPGD endcaps in </a:t>
            </a:r>
            <a:r>
              <a:rPr lang="en-US" sz="2400" b="1" dirty="0" err="1">
                <a:solidFill>
                  <a:srgbClr val="0070C0"/>
                </a:solidFill>
              </a:rPr>
              <a:t>ePIC</a:t>
            </a:r>
            <a:r>
              <a:rPr lang="en-US" sz="2400" b="1" dirty="0">
                <a:solidFill>
                  <a:srgbClr val="0070C0"/>
                </a:solidFill>
              </a:rPr>
              <a:t> detector tracking </a:t>
            </a:r>
          </a:p>
        </p:txBody>
      </p: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CasellaDiTesto 2">
            <a:extLst>
              <a:ext uri="{FF2B5EF4-FFF2-40B4-BE49-F238E27FC236}">
                <a16:creationId xmlns:a16="http://schemas.microsoft.com/office/drawing/2014/main" id="{44B6C921-2F6F-575D-1DCB-EE5B5F5EC538}"/>
              </a:ext>
            </a:extLst>
          </p:cNvPr>
          <p:cNvSpPr txBox="1"/>
          <p:nvPr/>
        </p:nvSpPr>
        <p:spPr>
          <a:xfrm>
            <a:off x="100927" y="720980"/>
            <a:ext cx="8874397" cy="646331"/>
          </a:xfrm>
          <a:prstGeom prst="rect">
            <a:avLst/>
          </a:prstGeom>
          <a:noFill/>
        </p:spPr>
        <p:txBody>
          <a:bodyPr wrap="square">
            <a:spAutoFit/>
          </a:bodyPr>
          <a:lstStyle/>
          <a:p>
            <a:pPr marL="285750" indent="-285750" algn="just">
              <a:buFont typeface="Arial" panose="020B0604020202020204" pitchFamily="34" charset="0"/>
              <a:buChar char="•"/>
            </a:pPr>
            <a:r>
              <a:rPr lang="en-US" dirty="0"/>
              <a:t>Adding </a:t>
            </a:r>
            <a:r>
              <a:rPr lang="en-US" b="1" dirty="0"/>
              <a:t>two MPGD Endcap Tracking (ECT) disks </a:t>
            </a:r>
            <a:r>
              <a:rPr lang="en-US" dirty="0"/>
              <a:t>both in the </a:t>
            </a:r>
            <a:r>
              <a:rPr lang="en-US" b="1" dirty="0"/>
              <a:t>hadronic</a:t>
            </a:r>
            <a:r>
              <a:rPr lang="en-US" dirty="0"/>
              <a:t> and in the </a:t>
            </a:r>
            <a:r>
              <a:rPr lang="en-US" b="1" dirty="0"/>
              <a:t>leptonic regions </a:t>
            </a:r>
            <a:r>
              <a:rPr lang="en-US" dirty="0"/>
              <a:t>increased the number of hits in the </a:t>
            </a:r>
            <a:r>
              <a:rPr lang="en-US" dirty="0">
                <a:solidFill>
                  <a:srgbClr val="C00000"/>
                </a:solidFill>
              </a:rPr>
              <a:t>|</a:t>
            </a:r>
            <a:r>
              <a:rPr lang="en-US" dirty="0" err="1">
                <a:solidFill>
                  <a:srgbClr val="C00000"/>
                </a:solidFill>
              </a:rPr>
              <a:t>η</a:t>
            </a:r>
            <a:r>
              <a:rPr lang="en-US" dirty="0">
                <a:solidFill>
                  <a:srgbClr val="C00000"/>
                </a:solidFill>
              </a:rPr>
              <a:t>| &gt; 2 </a:t>
            </a:r>
            <a:r>
              <a:rPr lang="en-US" dirty="0"/>
              <a:t>region to improve pattern recognition.</a:t>
            </a:r>
            <a:endParaRPr lang="en-US" dirty="0">
              <a:effectLst/>
            </a:endParaRPr>
          </a:p>
        </p:txBody>
      </p:sp>
      <p:pic>
        <p:nvPicPr>
          <p:cNvPr id="26" name="Picture 8" descr="A graph of a city&#10;&#10;Description automatically generated">
            <a:extLst>
              <a:ext uri="{FF2B5EF4-FFF2-40B4-BE49-F238E27FC236}">
                <a16:creationId xmlns:a16="http://schemas.microsoft.com/office/drawing/2014/main" id="{60477DB3-5E13-BF2B-A124-BC9BD5228974}"/>
              </a:ext>
            </a:extLst>
          </p:cNvPr>
          <p:cNvPicPr>
            <a:picLocks noChangeAspect="1"/>
          </p:cNvPicPr>
          <p:nvPr/>
        </p:nvPicPr>
        <p:blipFill rotWithShape="1">
          <a:blip r:embed="rId3"/>
          <a:srcRect r="52259"/>
          <a:stretch/>
        </p:blipFill>
        <p:spPr>
          <a:xfrm>
            <a:off x="5148387" y="1352345"/>
            <a:ext cx="3911914" cy="2865467"/>
          </a:xfrm>
          <a:prstGeom prst="rect">
            <a:avLst/>
          </a:prstGeom>
          <a:ln>
            <a:noFill/>
          </a:ln>
        </p:spPr>
        <p:style>
          <a:lnRef idx="2">
            <a:schemeClr val="accent6"/>
          </a:lnRef>
          <a:fillRef idx="1">
            <a:schemeClr val="lt1"/>
          </a:fillRef>
          <a:effectRef idx="0">
            <a:schemeClr val="accent6"/>
          </a:effectRef>
          <a:fontRef idx="minor">
            <a:schemeClr val="dk1"/>
          </a:fontRef>
        </p:style>
      </p:pic>
      <p:sp>
        <p:nvSpPr>
          <p:cNvPr id="27" name="CasellaDiTesto 26">
            <a:extLst>
              <a:ext uri="{FF2B5EF4-FFF2-40B4-BE49-F238E27FC236}">
                <a16:creationId xmlns:a16="http://schemas.microsoft.com/office/drawing/2014/main" id="{D84DC8ED-1528-FC84-9608-5FB23E3A4839}"/>
              </a:ext>
            </a:extLst>
          </p:cNvPr>
          <p:cNvSpPr txBox="1"/>
          <p:nvPr/>
        </p:nvSpPr>
        <p:spPr>
          <a:xfrm>
            <a:off x="6222683" y="2857576"/>
            <a:ext cx="2416046" cy="369332"/>
          </a:xfrm>
          <a:prstGeom prst="rect">
            <a:avLst/>
          </a:prstGeom>
          <a:noFill/>
        </p:spPr>
        <p:txBody>
          <a:bodyPr wrap="none" rtlCol="0">
            <a:spAutoFit/>
          </a:bodyPr>
          <a:lstStyle/>
          <a:p>
            <a:r>
              <a:rPr lang="en-US" dirty="0">
                <a:solidFill>
                  <a:srgbClr val="C00000"/>
                </a:solidFill>
              </a:rPr>
              <a:t>Present Configuration</a:t>
            </a:r>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29" name="Ovale 28">
            <a:extLst>
              <a:ext uri="{FF2B5EF4-FFF2-40B4-BE49-F238E27FC236}">
                <a16:creationId xmlns:a16="http://schemas.microsoft.com/office/drawing/2014/main" id="{C4E06D08-64CF-636A-BDB1-E454A4673154}"/>
              </a:ext>
            </a:extLst>
          </p:cNvPr>
          <p:cNvSpPr/>
          <p:nvPr/>
        </p:nvSpPr>
        <p:spPr>
          <a:xfrm>
            <a:off x="5486939" y="2580645"/>
            <a:ext cx="275689" cy="2339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a:extLst>
              <a:ext uri="{FF2B5EF4-FFF2-40B4-BE49-F238E27FC236}">
                <a16:creationId xmlns:a16="http://schemas.microsoft.com/office/drawing/2014/main" id="{1FA8B07A-3146-F488-2D1C-84302249A589}"/>
              </a:ext>
            </a:extLst>
          </p:cNvPr>
          <p:cNvSpPr/>
          <p:nvPr/>
        </p:nvSpPr>
        <p:spPr>
          <a:xfrm>
            <a:off x="8782621" y="2463687"/>
            <a:ext cx="275689" cy="2339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id="{880A6199-9517-93B8-BEDC-36827A01841D}"/>
              </a:ext>
            </a:extLst>
          </p:cNvPr>
          <p:cNvSpPr txBox="1"/>
          <p:nvPr/>
        </p:nvSpPr>
        <p:spPr>
          <a:xfrm>
            <a:off x="5111365" y="4357395"/>
            <a:ext cx="3430989" cy="369332"/>
          </a:xfrm>
          <a:prstGeom prst="rect">
            <a:avLst/>
          </a:prstGeom>
          <a:noFill/>
        </p:spPr>
        <p:txBody>
          <a:bodyPr wrap="square">
            <a:spAutoFit/>
          </a:bodyPr>
          <a:lstStyle/>
          <a:p>
            <a:r>
              <a:rPr lang="en-US" dirty="0">
                <a:solidFill>
                  <a:srgbClr val="0070C0"/>
                </a:solidFill>
                <a:effectLst/>
                <a:latin typeface="Helvetica" pitchFamily="2" charset="0"/>
              </a:rPr>
              <a:t> Present </a:t>
            </a:r>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a:t>
            </a:r>
          </a:p>
        </p:txBody>
      </p:sp>
      <p:grpSp>
        <p:nvGrpSpPr>
          <p:cNvPr id="32" name="Gruppo 31">
            <a:extLst>
              <a:ext uri="{FF2B5EF4-FFF2-40B4-BE49-F238E27FC236}">
                <a16:creationId xmlns:a16="http://schemas.microsoft.com/office/drawing/2014/main" id="{282CDE1A-0E95-126E-7F34-7218526C99B8}"/>
              </a:ext>
            </a:extLst>
          </p:cNvPr>
          <p:cNvGrpSpPr/>
          <p:nvPr/>
        </p:nvGrpSpPr>
        <p:grpSpPr>
          <a:xfrm>
            <a:off x="420116" y="1325991"/>
            <a:ext cx="4357266" cy="3400736"/>
            <a:chOff x="1397349" y="2817098"/>
            <a:chExt cx="4357266" cy="3400736"/>
          </a:xfrm>
        </p:grpSpPr>
        <p:pic>
          <p:nvPicPr>
            <p:cNvPr id="33" name="Immagine 32" descr="Immagine che contiene schermata, Rettangolo&#10;&#10;Descrizione generata automaticamente">
              <a:extLst>
                <a:ext uri="{FF2B5EF4-FFF2-40B4-BE49-F238E27FC236}">
                  <a16:creationId xmlns:a16="http://schemas.microsoft.com/office/drawing/2014/main" id="{C464D83A-4ACC-544A-C66A-4DDEB66E688F}"/>
                </a:ext>
              </a:extLst>
            </p:cNvPr>
            <p:cNvPicPr>
              <a:picLocks noChangeAspect="1"/>
            </p:cNvPicPr>
            <p:nvPr/>
          </p:nvPicPr>
          <p:blipFill>
            <a:blip r:embed="rId4"/>
            <a:stretch>
              <a:fillRect/>
            </a:stretch>
          </p:blipFill>
          <p:spPr>
            <a:xfrm>
              <a:off x="1397349" y="2817098"/>
              <a:ext cx="4357266" cy="3400736"/>
            </a:xfrm>
            <a:prstGeom prst="rect">
              <a:avLst/>
            </a:prstGeom>
          </p:spPr>
        </p:pic>
        <p:cxnSp>
          <p:nvCxnSpPr>
            <p:cNvPr id="34" name="Connettore 1 33">
              <a:extLst>
                <a:ext uri="{FF2B5EF4-FFF2-40B4-BE49-F238E27FC236}">
                  <a16:creationId xmlns:a16="http://schemas.microsoft.com/office/drawing/2014/main" id="{B775F291-A836-721A-58B7-C526A6AF1F5D}"/>
                </a:ext>
              </a:extLst>
            </p:cNvPr>
            <p:cNvCxnSpPr>
              <a:cxnSpLocks/>
            </p:cNvCxnSpPr>
            <p:nvPr/>
          </p:nvCxnSpPr>
          <p:spPr>
            <a:xfrm flipV="1">
              <a:off x="3441908" y="3801638"/>
              <a:ext cx="2132342" cy="710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A70E9511-08BE-0E58-8FF7-3D6B1A326A40}"/>
                </a:ext>
              </a:extLst>
            </p:cNvPr>
            <p:cNvCxnSpPr>
              <a:cxnSpLocks/>
            </p:cNvCxnSpPr>
            <p:nvPr/>
          </p:nvCxnSpPr>
          <p:spPr>
            <a:xfrm>
              <a:off x="3460956" y="4517466"/>
              <a:ext cx="2090432" cy="603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6D54D238-68A3-9EB5-60BC-114C31C01705}"/>
                </a:ext>
              </a:extLst>
            </p:cNvPr>
            <p:cNvCxnSpPr>
              <a:cxnSpLocks/>
            </p:cNvCxnSpPr>
            <p:nvPr/>
          </p:nvCxnSpPr>
          <p:spPr>
            <a:xfrm flipH="1" flipV="1">
              <a:off x="1769406" y="3832422"/>
              <a:ext cx="1679130" cy="688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DAA43766-3B39-31CD-817F-8F3813369674}"/>
                </a:ext>
              </a:extLst>
            </p:cNvPr>
            <p:cNvCxnSpPr>
              <a:cxnSpLocks/>
            </p:cNvCxnSpPr>
            <p:nvPr/>
          </p:nvCxnSpPr>
          <p:spPr>
            <a:xfrm flipH="1">
              <a:off x="1797158" y="4506229"/>
              <a:ext cx="1663798" cy="68325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93CE438F-4185-A0CA-5C5D-5199232B6D99}"/>
                    </a:ext>
                  </a:extLst>
                </p:cNvPr>
                <p:cNvSpPr txBox="1"/>
                <p:nvPr/>
              </p:nvSpPr>
              <p:spPr>
                <a:xfrm>
                  <a:off x="1718176" y="4028275"/>
                  <a:ext cx="1718416" cy="243346"/>
                </a:xfrm>
                <a:prstGeom prst="rect">
                  <a:avLst/>
                </a:prstGeom>
                <a:noFill/>
              </p:spPr>
              <p:txBody>
                <a:bodyPr wrap="none" lIns="0" tIns="0" rIns="0" bIns="0" rtlCol="0">
                  <a:spAutoFit/>
                </a:bodyPr>
                <a:lstStyle/>
                <a:p>
                  <a:r>
                    <a:rPr lang="en-US" dirty="0">
                      <a:solidFill>
                        <a:schemeClr val="bg1"/>
                      </a:solidFill>
                    </a:rPr>
                    <a:t>-3.61</a:t>
                  </a:r>
                  <a14:m>
                    <m:oMath xmlns:m="http://schemas.openxmlformats.org/officeDocument/2006/math">
                      <m:r>
                        <a:rPr lang="en-US" b="0" i="1" smtClean="0">
                          <a:solidFill>
                            <a:schemeClr val="bg1"/>
                          </a:solidFill>
                          <a:latin typeface="Cambria Math" panose="02040503050406030204" pitchFamily="18" charset="0"/>
                        </a:rPr>
                        <m:t>&lt;</m:t>
                      </m:r>
                      <m:r>
                        <a:rPr lang="en-US" b="0" i="1" smtClean="0">
                          <a:solidFill>
                            <a:schemeClr val="bg1"/>
                          </a:solidFill>
                          <a:latin typeface="Cambria Math" panose="02040503050406030204" pitchFamily="18" charset="0"/>
                          <a:ea typeface="Cambria Math" panose="02040503050406030204" pitchFamily="18" charset="0"/>
                        </a:rPr>
                        <m:t>𝜂</m:t>
                      </m:r>
                      <m:r>
                        <a:rPr lang="en-US" b="0" i="1" smtClean="0">
                          <a:solidFill>
                            <a:schemeClr val="bg1"/>
                          </a:solidFill>
                          <a:latin typeface="Cambria Math" panose="02040503050406030204" pitchFamily="18" charset="0"/>
                          <a:ea typeface="Cambria Math" panose="02040503050406030204" pitchFamily="18" charset="0"/>
                        </a:rPr>
                        <m:t>&lt;</m:t>
                      </m:r>
                      <m:r>
                        <a:rPr lang="en-US" b="0" i="0" smtClean="0">
                          <a:solidFill>
                            <a:schemeClr val="bg1"/>
                          </a:solidFill>
                          <a:latin typeface="Cambria Math" panose="02040503050406030204" pitchFamily="18" charset="0"/>
                          <a:ea typeface="Cambria Math" panose="02040503050406030204" pitchFamily="18" charset="0"/>
                        </a:rPr>
                        <m:t>−1.72</m:t>
                      </m:r>
                    </m:oMath>
                  </a14:m>
                  <a:endParaRPr lang="en-US" dirty="0">
                    <a:solidFill>
                      <a:schemeClr val="bg1"/>
                    </a:solidFill>
                  </a:endParaRPr>
                </a:p>
              </p:txBody>
            </p:sp>
          </mc:Choice>
          <mc:Fallback xmlns="">
            <p:sp>
              <p:nvSpPr>
                <p:cNvPr id="6" name="CasellaDiTesto 5">
                  <a:extLst>
                    <a:ext uri="{FF2B5EF4-FFF2-40B4-BE49-F238E27FC236}">
                      <a16:creationId xmlns:a16="http://schemas.microsoft.com/office/drawing/2014/main" id="{6D610014-2A3D-E17D-1BA6-AE6059ED30B6}"/>
                    </a:ext>
                  </a:extLst>
                </p:cNvPr>
                <p:cNvSpPr txBox="1">
                  <a:spLocks noRot="1" noChangeAspect="1" noMove="1" noResize="1" noEditPoints="1" noAdjustHandles="1" noChangeArrowheads="1" noChangeShapeType="1" noTextEdit="1"/>
                </p:cNvSpPr>
                <p:nvPr/>
              </p:nvSpPr>
              <p:spPr>
                <a:xfrm>
                  <a:off x="1718176" y="4028275"/>
                  <a:ext cx="1718416" cy="243346"/>
                </a:xfrm>
                <a:prstGeom prst="rect">
                  <a:avLst/>
                </a:prstGeom>
                <a:blipFill>
                  <a:blip r:embed="rId5"/>
                  <a:stretch>
                    <a:fillRect l="-8824" t="-30000" r="-8088" b="-70000"/>
                  </a:stretch>
                </a:blipFill>
              </p:spPr>
              <p:txBody>
                <a:bodyPr/>
                <a:lstStyle/>
                <a:p>
                  <a:r>
                    <a:rPr lang="en-US">
                      <a:noFill/>
                    </a:rPr>
                    <a:t> </a:t>
                  </a:r>
                </a:p>
              </p:txBody>
            </p:sp>
          </mc:Fallback>
        </mc:AlternateContent>
        <p:cxnSp>
          <p:nvCxnSpPr>
            <p:cNvPr id="39" name="Connettore 1 38">
              <a:extLst>
                <a:ext uri="{FF2B5EF4-FFF2-40B4-BE49-F238E27FC236}">
                  <a16:creationId xmlns:a16="http://schemas.microsoft.com/office/drawing/2014/main" id="{75DF43C2-421C-602F-08E2-AA2312EC9CE3}"/>
                </a:ext>
              </a:extLst>
            </p:cNvPr>
            <p:cNvCxnSpPr>
              <a:cxnSpLocks/>
            </p:cNvCxnSpPr>
            <p:nvPr/>
          </p:nvCxnSpPr>
          <p:spPr>
            <a:xfrm flipV="1">
              <a:off x="3441908" y="4355472"/>
              <a:ext cx="2109821" cy="158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18007D7D-2A80-32A6-C8C7-5EEACA4616A9}"/>
                </a:ext>
              </a:extLst>
            </p:cNvPr>
            <p:cNvCxnSpPr>
              <a:cxnSpLocks/>
            </p:cNvCxnSpPr>
            <p:nvPr/>
          </p:nvCxnSpPr>
          <p:spPr>
            <a:xfrm>
              <a:off x="3451432" y="4515302"/>
              <a:ext cx="2083711" cy="2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1 40">
              <a:extLst>
                <a:ext uri="{FF2B5EF4-FFF2-40B4-BE49-F238E27FC236}">
                  <a16:creationId xmlns:a16="http://schemas.microsoft.com/office/drawing/2014/main" id="{958D215D-C836-4AE5-6125-7628D57A2814}"/>
                </a:ext>
              </a:extLst>
            </p:cNvPr>
            <p:cNvCxnSpPr>
              <a:cxnSpLocks/>
            </p:cNvCxnSpPr>
            <p:nvPr/>
          </p:nvCxnSpPr>
          <p:spPr>
            <a:xfrm flipV="1">
              <a:off x="1774168" y="4520926"/>
              <a:ext cx="1667739" cy="111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ttore 1 41">
              <a:extLst>
                <a:ext uri="{FF2B5EF4-FFF2-40B4-BE49-F238E27FC236}">
                  <a16:creationId xmlns:a16="http://schemas.microsoft.com/office/drawing/2014/main" id="{07B227CF-4ABC-CE04-E101-BF17318AC5C6}"/>
                </a:ext>
              </a:extLst>
            </p:cNvPr>
            <p:cNvCxnSpPr>
              <a:cxnSpLocks/>
            </p:cNvCxnSpPr>
            <p:nvPr/>
          </p:nvCxnSpPr>
          <p:spPr>
            <a:xfrm>
              <a:off x="1774168" y="4448960"/>
              <a:ext cx="1667739" cy="6542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823B623A-3774-A4E4-768F-FFB00E75FE59}"/>
                    </a:ext>
                  </a:extLst>
                </p:cNvPr>
                <p:cNvSpPr txBox="1"/>
                <p:nvPr/>
              </p:nvSpPr>
              <p:spPr>
                <a:xfrm>
                  <a:off x="4001704" y="4528459"/>
                  <a:ext cx="1430227" cy="243346"/>
                </a:xfrm>
                <a:prstGeom prst="rect">
                  <a:avLst/>
                </a:prstGeom>
                <a:noFill/>
              </p:spPr>
              <p:txBody>
                <a:bodyPr wrap="none" lIns="0" tIns="0" rIns="0" bIns="0" rtlCol="0">
                  <a:spAutoFit/>
                </a:bodyPr>
                <a:lstStyle/>
                <a:p>
                  <a:r>
                    <a:rPr lang="en-US" b="0" dirty="0">
                      <a:solidFill>
                        <a:schemeClr val="bg1"/>
                      </a:solidFill>
                    </a:rPr>
                    <a:t>1.99</a:t>
                  </a:r>
                  <a14:m>
                    <m:oMath xmlns:m="http://schemas.openxmlformats.org/officeDocument/2006/math">
                      <m:r>
                        <a:rPr lang="en-US" b="0" i="1" smtClean="0">
                          <a:solidFill>
                            <a:schemeClr val="bg1"/>
                          </a:solidFill>
                          <a:latin typeface="Cambria Math" panose="02040503050406030204" pitchFamily="18" charset="0"/>
                        </a:rPr>
                        <m:t>&lt;</m:t>
                      </m:r>
                      <m:r>
                        <m:rPr>
                          <m:sty m:val="p"/>
                        </m:rPr>
                        <a:rPr lang="el-GR" b="0" i="1" smtClean="0">
                          <a:solidFill>
                            <a:schemeClr val="bg1"/>
                          </a:solidFill>
                          <a:latin typeface="Cambria Math" panose="02040503050406030204" pitchFamily="18" charset="0"/>
                          <a:ea typeface="Cambria Math" panose="02040503050406030204" pitchFamily="18" charset="0"/>
                        </a:rPr>
                        <m:t>η</m:t>
                      </m:r>
                      <m:r>
                        <a:rPr lang="en-US" b="0" i="0" smtClean="0">
                          <a:solidFill>
                            <a:schemeClr val="bg1"/>
                          </a:solidFill>
                          <a:latin typeface="Cambria Math" panose="02040503050406030204" pitchFamily="18" charset="0"/>
                          <a:ea typeface="Cambria Math" panose="02040503050406030204" pitchFamily="18" charset="0"/>
                        </a:rPr>
                        <m:t>&lt;</m:t>
                      </m:r>
                    </m:oMath>
                  </a14:m>
                  <a:r>
                    <a:rPr lang="en-US" dirty="0">
                      <a:solidFill>
                        <a:schemeClr val="bg1"/>
                      </a:solidFill>
                    </a:rPr>
                    <a:t>3.44</a:t>
                  </a:r>
                </a:p>
              </p:txBody>
            </p:sp>
          </mc:Choice>
          <mc:Fallback xmlns="">
            <p:sp>
              <p:nvSpPr>
                <p:cNvPr id="48" name="CasellaDiTesto 47">
                  <a:extLst>
                    <a:ext uri="{FF2B5EF4-FFF2-40B4-BE49-F238E27FC236}">
                      <a16:creationId xmlns:a16="http://schemas.microsoft.com/office/drawing/2014/main" id="{D26AC4ED-D7C7-BB9D-1FF7-942579F56EF6}"/>
                    </a:ext>
                  </a:extLst>
                </p:cNvPr>
                <p:cNvSpPr txBox="1">
                  <a:spLocks noRot="1" noChangeAspect="1" noMove="1" noResize="1" noEditPoints="1" noAdjustHandles="1" noChangeArrowheads="1" noChangeShapeType="1" noTextEdit="1"/>
                </p:cNvSpPr>
                <p:nvPr/>
              </p:nvSpPr>
              <p:spPr>
                <a:xfrm>
                  <a:off x="4001704" y="4528459"/>
                  <a:ext cx="1430227" cy="243346"/>
                </a:xfrm>
                <a:prstGeom prst="rect">
                  <a:avLst/>
                </a:prstGeom>
                <a:blipFill>
                  <a:blip r:embed="rId6"/>
                  <a:stretch>
                    <a:fillRect l="-9649" t="-30000" r="-14035" b="-7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2429011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Summary of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331EA647-9DBD-61DA-34C6-54C950BC7362}"/>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40</a:t>
            </a:fld>
            <a:endParaRPr lang="en-US"/>
          </a:p>
        </p:txBody>
      </p:sp>
      <p:sp>
        <p:nvSpPr>
          <p:cNvPr id="3" name="CasellaDiTesto 2">
            <a:extLst>
              <a:ext uri="{FF2B5EF4-FFF2-40B4-BE49-F238E27FC236}">
                <a16:creationId xmlns:a16="http://schemas.microsoft.com/office/drawing/2014/main" id="{A697FAB3-150E-2E9E-2E5C-B4A89DBA746B}"/>
              </a:ext>
            </a:extLst>
          </p:cNvPr>
          <p:cNvSpPr txBox="1"/>
          <p:nvPr/>
        </p:nvSpPr>
        <p:spPr>
          <a:xfrm>
            <a:off x="107824" y="569280"/>
            <a:ext cx="8928352" cy="3093154"/>
          </a:xfrm>
          <a:prstGeom prst="rect">
            <a:avLst/>
          </a:prstGeom>
          <a:noFill/>
        </p:spPr>
        <p:txBody>
          <a:bodyPr wrap="square" rtlCol="0">
            <a:spAutoFit/>
          </a:bodyPr>
          <a:lstStyle/>
          <a:p>
            <a:pPr algn="just">
              <a:spcBef>
                <a:spcPts val="600"/>
              </a:spcBef>
              <a:defRPr>
                <a:latin typeface="Cambria"/>
                <a:ea typeface="Cambria"/>
                <a:cs typeface="Cambria"/>
                <a:sym typeface="Cambria"/>
              </a:defRPr>
            </a:pPr>
            <a:r>
              <a:rPr lang="en-US" sz="1600" dirty="0">
                <a:solidFill>
                  <a:srgbClr val="0070C0"/>
                </a:solidFill>
                <a:latin typeface="Calibri" panose="020F0502020204030204" pitchFamily="34" charset="0"/>
                <a:cs typeface="Calibri" panose="020F0502020204030204" pitchFamily="34" charset="0"/>
              </a:rPr>
              <a:t>TOP read-out</a:t>
            </a:r>
          </a:p>
          <a:p>
            <a:pPr marL="342900" indent="-34290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Top-readout efficiency is 80-82% (compatible with the geometrical acceptance of 87%). </a:t>
            </a:r>
          </a:p>
          <a:p>
            <a:pPr marL="342900" indent="-34290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efficiency does not show the plateau below 600V HV. The signal produced does not suffer from sharing between the  2  readout views. </a:t>
            </a:r>
          </a:p>
          <a:p>
            <a:pPr marL="342900" indent="-34290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Spatial resolution is 250-350 </a:t>
            </a:r>
            <a:r>
              <a:rPr lang="en-US" sz="1600" dirty="0" err="1">
                <a:latin typeface="Calibri" panose="020F0502020204030204" pitchFamily="34" charset="0"/>
                <a:cs typeface="Calibri" panose="020F0502020204030204" pitchFamily="34" charset="0"/>
              </a:rPr>
              <a:t>μm</a:t>
            </a:r>
            <a:r>
              <a:rPr lang="en-US" sz="1600" dirty="0">
                <a:latin typeface="Calibri" panose="020F0502020204030204" pitchFamily="34" charset="0"/>
                <a:cs typeface="Calibri" panose="020F0502020204030204" pitchFamily="34" charset="0"/>
              </a:rPr>
              <a:t>, compatible with pitch/√12</a:t>
            </a:r>
          </a:p>
          <a:p>
            <a:pPr algn="just">
              <a:spcBef>
                <a:spcPts val="600"/>
              </a:spcBef>
              <a:defRPr>
                <a:latin typeface="Cambria"/>
                <a:ea typeface="Cambria"/>
                <a:cs typeface="Cambria"/>
                <a:sym typeface="Cambria"/>
              </a:defRPr>
            </a:pPr>
            <a:r>
              <a:rPr lang="en-US" sz="1600" dirty="0">
                <a:solidFill>
                  <a:srgbClr val="0070C0"/>
                </a:solidFill>
                <a:latin typeface="Calibri" panose="020F0502020204030204" pitchFamily="34" charset="0"/>
                <a:cs typeface="Calibri" panose="020F0502020204030204" pitchFamily="34" charset="0"/>
              </a:rPr>
              <a:t>Capacity Sharing read-out</a:t>
            </a:r>
          </a:p>
          <a:p>
            <a:pPr marL="285750" indent="-28575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CS shows an efficiency plateau at 92-93% as a function of HV from 600 to 660V (too high!)</a:t>
            </a:r>
          </a:p>
          <a:p>
            <a:pPr marL="285750" indent="-28575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charge spread allows a very good spatial resolution, &lt;100 </a:t>
            </a:r>
            <a:r>
              <a:rPr lang="en-US" sz="1600" dirty="0" err="1">
                <a:latin typeface="Calibri" panose="020F0502020204030204" pitchFamily="34" charset="0"/>
                <a:cs typeface="Calibri" panose="020F0502020204030204" pitchFamily="34" charset="0"/>
              </a:rPr>
              <a:t>μm</a:t>
            </a:r>
            <a:r>
              <a:rPr lang="en-US" sz="1600" dirty="0">
                <a:latin typeface="Calibri" panose="020F0502020204030204" pitchFamily="34" charset="0"/>
                <a:cs typeface="Calibri" panose="020F0502020204030204" pitchFamily="34" charset="0"/>
              </a:rPr>
              <a:t>  (at high  HV). </a:t>
            </a:r>
          </a:p>
          <a:p>
            <a:pPr marL="285750" indent="-28575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average cluster size increases with HV.</a:t>
            </a:r>
          </a:p>
          <a:p>
            <a:endParaRPr lang="en-US" sz="1600" dirty="0">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A5C507DD-41CE-3D66-D91F-49CB903FAE78}"/>
              </a:ext>
            </a:extLst>
          </p:cNvPr>
          <p:cNvSpPr txBox="1"/>
          <p:nvPr/>
        </p:nvSpPr>
        <p:spPr>
          <a:xfrm>
            <a:off x="3259936" y="3416209"/>
            <a:ext cx="1910972" cy="369332"/>
          </a:xfrm>
          <a:prstGeom prst="rect">
            <a:avLst/>
          </a:prstGeom>
          <a:noFill/>
        </p:spPr>
        <p:txBody>
          <a:bodyPr wrap="none" rtlCol="0">
            <a:spAutoFit/>
          </a:bodyPr>
          <a:lstStyle/>
          <a:p>
            <a:r>
              <a:rPr lang="en-US" b="1" dirty="0">
                <a:solidFill>
                  <a:srgbClr val="C00000"/>
                </a:solidFill>
                <a:latin typeface="Calibri" panose="020F0502020204030204" pitchFamily="34" charset="0"/>
                <a:cs typeface="Calibri" panose="020F0502020204030204" pitchFamily="34" charset="0"/>
              </a:rPr>
              <a:t>FUTURE ACIVITIES</a:t>
            </a:r>
          </a:p>
        </p:txBody>
      </p:sp>
      <p:sp>
        <p:nvSpPr>
          <p:cNvPr id="11" name="CasellaDiTesto 10">
            <a:extLst>
              <a:ext uri="{FF2B5EF4-FFF2-40B4-BE49-F238E27FC236}">
                <a16:creationId xmlns:a16="http://schemas.microsoft.com/office/drawing/2014/main" id="{B831E4C5-D17E-8820-BB54-C58B282F2782}"/>
              </a:ext>
            </a:extLst>
          </p:cNvPr>
          <p:cNvSpPr txBox="1"/>
          <p:nvPr/>
        </p:nvSpPr>
        <p:spPr>
          <a:xfrm>
            <a:off x="190120" y="3683468"/>
            <a:ext cx="8281416" cy="907941"/>
          </a:xfrm>
          <a:prstGeom prst="rect">
            <a:avLst/>
          </a:prstGeom>
          <a:noFill/>
        </p:spPr>
        <p:txBody>
          <a:bodyPr wrap="square">
            <a:spAutoFit/>
          </a:bodyPr>
          <a:lstStyle/>
          <a:p>
            <a:pPr algn="just">
              <a:spcBef>
                <a:spcPts val="1200"/>
              </a:spcBef>
              <a:defRPr>
                <a:latin typeface="Cambria"/>
                <a:ea typeface="Cambria"/>
                <a:cs typeface="Cambria"/>
                <a:sym typeface="Cambria"/>
              </a:defRPr>
            </a:pPr>
            <a:r>
              <a:rPr lang="en-US" sz="1600" dirty="0">
                <a:solidFill>
                  <a:srgbClr val="0070C0"/>
                </a:solidFill>
                <a:latin typeface="Calibri" panose="020F0502020204030204" pitchFamily="34" charset="0"/>
                <a:cs typeface="Calibri" panose="020F0502020204030204" pitchFamily="34" charset="0"/>
              </a:rPr>
              <a:t>2D read-out optimization:</a:t>
            </a:r>
          </a:p>
          <a:p>
            <a:pPr marL="444500" indent="-317500" algn="just">
              <a:spcBef>
                <a:spcPts val="600"/>
              </a:spcBef>
              <a:buSzPct val="10000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CS readout could be improved by eliminating one layer of sharing, going from the actual 3 capacitive ones  (0.3 - 0.6 - 1.2 mm) down to 2 (0.4 - 0.8 mm). </a:t>
            </a:r>
          </a:p>
        </p:txBody>
      </p:sp>
    </p:spTree>
    <p:extLst>
      <p:ext uri="{BB962C8B-B14F-4D97-AF65-F5344CB8AC3E}">
        <p14:creationId xmlns:p14="http://schemas.microsoft.com/office/powerpoint/2010/main" val="897329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Large Area Detector prototype</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331EA647-9DBD-61DA-34C6-54C950BC7362}"/>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41</a:t>
            </a:fld>
            <a:endParaRPr lang="en-US"/>
          </a:p>
        </p:txBody>
      </p:sp>
      <p:sp>
        <p:nvSpPr>
          <p:cNvPr id="3" name="CasellaDiTesto 2">
            <a:extLst>
              <a:ext uri="{FF2B5EF4-FFF2-40B4-BE49-F238E27FC236}">
                <a16:creationId xmlns:a16="http://schemas.microsoft.com/office/drawing/2014/main" id="{A43648B0-F0E5-C6E7-12C8-4AF997F96148}"/>
              </a:ext>
            </a:extLst>
          </p:cNvPr>
          <p:cNvSpPr txBox="1"/>
          <p:nvPr/>
        </p:nvSpPr>
        <p:spPr>
          <a:xfrm>
            <a:off x="513408" y="787302"/>
            <a:ext cx="7780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 first large area </a:t>
            </a:r>
            <a:r>
              <a:rPr lang="en-US" dirty="0">
                <a:solidFill>
                  <a:srgbClr val="0070C0"/>
                </a:solidFill>
                <a:latin typeface="Calibri" panose="020F0502020204030204" pitchFamily="34" charset="0"/>
                <a:cs typeface="Calibri" panose="020F0502020204030204" pitchFamily="34" charset="0"/>
              </a:rPr>
              <a:t>40 x 46 cm </a:t>
            </a:r>
            <a:r>
              <a:rPr lang="en-US" baseline="30000" dirty="0">
                <a:solidFill>
                  <a:srgbClr val="0070C0"/>
                </a:solidFill>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detector has been delivered to Roma Tor </a:t>
            </a:r>
            <a:r>
              <a:rPr lang="en-US" dirty="0" err="1">
                <a:latin typeface="Calibri" panose="020F0502020204030204" pitchFamily="34" charset="0"/>
                <a:cs typeface="Calibri" panose="020F0502020204030204" pitchFamily="34" charset="0"/>
              </a:rPr>
              <a:t>Vergata</a:t>
            </a:r>
            <a:r>
              <a:rPr lang="en-US" dirty="0">
                <a:latin typeface="Calibri" panose="020F0502020204030204" pitchFamily="34" charset="0"/>
                <a:cs typeface="Calibri" panose="020F0502020204030204" pitchFamily="34" charset="0"/>
              </a:rPr>
              <a:t> and is being characterized </a:t>
            </a:r>
            <a:r>
              <a:rPr lang="en-US" b="1" dirty="0">
                <a:latin typeface="Calibri" panose="020F0502020204030204" pitchFamily="34" charset="0"/>
                <a:cs typeface="Calibri" panose="020F0502020204030204" pitchFamily="34" charset="0"/>
              </a:rPr>
              <a:t>in collaboration with the LNF group lead by Gianni </a:t>
            </a:r>
            <a:r>
              <a:rPr lang="en-US" b="1" dirty="0" err="1">
                <a:latin typeface="Calibri" panose="020F0502020204030204" pitchFamily="34" charset="0"/>
                <a:cs typeface="Calibri" panose="020F0502020204030204" pitchFamily="34" charset="0"/>
              </a:rPr>
              <a:t>Bencivenni</a:t>
            </a:r>
            <a:endParaRPr lang="en-US" b="1" dirty="0">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EFB42384-48B4-A559-E86D-707B35A88F27}"/>
              </a:ext>
            </a:extLst>
          </p:cNvPr>
          <p:cNvPicPr>
            <a:picLocks noChangeAspect="1"/>
          </p:cNvPicPr>
          <p:nvPr/>
        </p:nvPicPr>
        <p:blipFill>
          <a:blip r:embed="rId3"/>
          <a:stretch>
            <a:fillRect/>
          </a:stretch>
        </p:blipFill>
        <p:spPr>
          <a:xfrm>
            <a:off x="4403508" y="1557903"/>
            <a:ext cx="4227254" cy="3170441"/>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7599C40D-259F-0600-AC8F-0D0022614754}"/>
                  </a:ext>
                </a:extLst>
              </p:cNvPr>
              <p:cNvSpPr txBox="1"/>
              <p:nvPr/>
            </p:nvSpPr>
            <p:spPr>
              <a:xfrm>
                <a:off x="1558597" y="1861066"/>
                <a:ext cx="1612877" cy="369332"/>
              </a:xfrm>
              <a:prstGeom prst="rect">
                <a:avLst/>
              </a:prstGeom>
              <a:noFill/>
            </p:spPr>
            <p:txBody>
              <a:bodyPr wrap="none" rtlCol="0">
                <a:spAutoFit/>
              </a:bodyPr>
              <a:lstStyle/>
              <a:p>
                <a:r>
                  <a:rPr lang="it-IT" dirty="0">
                    <a:cs typeface="Calibri" panose="020F0502020204030204" pitchFamily="34" charset="0"/>
                  </a:rPr>
                  <a:t>1200 </a:t>
                </a:r>
                <a14:m>
                  <m:oMath xmlns:m="http://schemas.openxmlformats.org/officeDocument/2006/math">
                    <m:r>
                      <a:rPr lang="it-IT"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𝑝𝑖𝑡𝑐h</m:t>
                    </m:r>
                  </m:oMath>
                </a14:m>
                <a:endParaRPr lang="it-IT" dirty="0">
                  <a:cs typeface="Calibri" panose="020F0502020204030204" pitchFamily="34" charset="0"/>
                </a:endParaRPr>
              </a:p>
            </p:txBody>
          </p:sp>
        </mc:Choice>
        <mc:Fallback xmlns="">
          <p:sp>
            <p:nvSpPr>
              <p:cNvPr id="6" name="CasellaDiTesto 5">
                <a:extLst>
                  <a:ext uri="{FF2B5EF4-FFF2-40B4-BE49-F238E27FC236}">
                    <a16:creationId xmlns:a16="http://schemas.microsoft.com/office/drawing/2014/main" id="{7599C40D-259F-0600-AC8F-0D0022614754}"/>
                  </a:ext>
                </a:extLst>
              </p:cNvPr>
              <p:cNvSpPr txBox="1">
                <a:spLocks noRot="1" noChangeAspect="1" noMove="1" noResize="1" noEditPoints="1" noAdjustHandles="1" noChangeArrowheads="1" noChangeShapeType="1" noTextEdit="1"/>
              </p:cNvSpPr>
              <p:nvPr/>
            </p:nvSpPr>
            <p:spPr>
              <a:xfrm>
                <a:off x="1558597" y="1861066"/>
                <a:ext cx="1612877" cy="369332"/>
              </a:xfrm>
              <a:prstGeom prst="rect">
                <a:avLst/>
              </a:prstGeom>
              <a:blipFill>
                <a:blip r:embed="rId4"/>
                <a:stretch>
                  <a:fillRect l="-3125"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A4235208-D55C-9C1F-34CD-16E20AAFE566}"/>
                  </a:ext>
                </a:extLst>
              </p:cNvPr>
              <p:cNvSpPr txBox="1"/>
              <p:nvPr/>
            </p:nvSpPr>
            <p:spPr>
              <a:xfrm>
                <a:off x="1167339" y="2207315"/>
                <a:ext cx="2752035" cy="369332"/>
              </a:xfrm>
              <a:prstGeom prst="rect">
                <a:avLst/>
              </a:prstGeom>
              <a:noFill/>
            </p:spPr>
            <p:txBody>
              <a:bodyPr wrap="none" rtlCol="0">
                <a:spAutoFit/>
              </a:bodyPr>
              <a:lstStyle/>
              <a:p>
                <a:r>
                  <a:rPr lang="it-IT" dirty="0">
                    <a:solidFill>
                      <a:srgbClr val="FF0000"/>
                    </a:solidFill>
                    <a:cs typeface="Calibri" panose="020F0502020204030204" pitchFamily="34" charset="0"/>
                  </a:rPr>
                  <a:t>300 </a:t>
                </a:r>
                <a14:m>
                  <m:oMath xmlns:m="http://schemas.openxmlformats.org/officeDocument/2006/math">
                    <m:r>
                      <a:rPr lang="it-IT" i="1">
                        <a:solidFill>
                          <a:srgbClr val="FF0000"/>
                        </a:solidFill>
                        <a:latin typeface="Cambria Math" panose="02040503050406030204" pitchFamily="18" charset="0"/>
                        <a:ea typeface="Cambria Math" panose="02040503050406030204" pitchFamily="18" charset="0"/>
                      </a:rPr>
                      <m:t>𝜇</m:t>
                    </m:r>
                    <m:r>
                      <a:rPr lang="en-US" i="1">
                        <a:solidFill>
                          <a:srgbClr val="FF0000"/>
                        </a:solidFill>
                        <a:latin typeface="Cambria Math" panose="02040503050406030204" pitchFamily="18" charset="0"/>
                        <a:ea typeface="Cambria Math" panose="02040503050406030204" pitchFamily="18" charset="0"/>
                      </a:rPr>
                      <m:t>𝑚</m:t>
                    </m:r>
                    <m:r>
                      <a:rPr lang="en-US" i="1">
                        <a:solidFill>
                          <a:srgbClr val="FF0000"/>
                        </a:solidFill>
                        <a:latin typeface="Cambria Math" panose="02040503050406030204" pitchFamily="18" charset="0"/>
                        <a:ea typeface="Cambria Math" panose="02040503050406030204" pitchFamily="18" charset="0"/>
                      </a:rPr>
                      <m:t>  </m:t>
                    </m:r>
                    <m:r>
                      <a:rPr lang="en-US" i="1">
                        <a:solidFill>
                          <a:srgbClr val="FF0000"/>
                        </a:solidFill>
                        <a:latin typeface="Cambria Math" panose="02040503050406030204" pitchFamily="18" charset="0"/>
                        <a:ea typeface="Cambria Math" panose="02040503050406030204" pitchFamily="18" charset="0"/>
                      </a:rPr>
                      <m:t>𝑣𝑠</m:t>
                    </m:r>
                    <m:r>
                      <a:rPr lang="en-US" i="1">
                        <a:solidFill>
                          <a:srgbClr val="FF0000"/>
                        </a:solidFill>
                        <a:latin typeface="Cambria Math" panose="02040503050406030204" pitchFamily="18" charset="0"/>
                        <a:ea typeface="Cambria Math" panose="02040503050406030204" pitchFamily="18" charset="0"/>
                      </a:rPr>
                      <m:t>  1000</m:t>
                    </m:r>
                    <m:r>
                      <a:rPr lang="it-IT" i="1">
                        <a:solidFill>
                          <a:srgbClr val="FF0000"/>
                        </a:solidFill>
                        <a:latin typeface="Cambria Math" panose="02040503050406030204" pitchFamily="18" charset="0"/>
                        <a:ea typeface="Cambria Math" panose="02040503050406030204" pitchFamily="18" charset="0"/>
                      </a:rPr>
                      <m:t>𝜇</m:t>
                    </m:r>
                    <m:r>
                      <a:rPr lang="en-US" i="1">
                        <a:solidFill>
                          <a:srgbClr val="FF0000"/>
                        </a:solidFill>
                        <a:latin typeface="Cambria Math" panose="02040503050406030204" pitchFamily="18" charset="0"/>
                        <a:ea typeface="Cambria Math" panose="02040503050406030204" pitchFamily="18" charset="0"/>
                      </a:rPr>
                      <m:t>𝑚</m:t>
                    </m:r>
                    <m:r>
                      <a:rPr lang="en-US" i="1">
                        <a:solidFill>
                          <a:srgbClr val="FF0000"/>
                        </a:solidFill>
                        <a:latin typeface="Cambria Math" panose="02040503050406030204" pitchFamily="18" charset="0"/>
                        <a:ea typeface="Cambria Math" panose="02040503050406030204" pitchFamily="18" charset="0"/>
                      </a:rPr>
                      <m:t> </m:t>
                    </m:r>
                  </m:oMath>
                </a14:m>
                <a:r>
                  <a:rPr lang="it-IT" dirty="0">
                    <a:cs typeface="Calibri" panose="020F0502020204030204" pitchFamily="34" charset="0"/>
                  </a:rPr>
                  <a:t>strips</a:t>
                </a:r>
              </a:p>
            </p:txBody>
          </p:sp>
        </mc:Choice>
        <mc:Fallback xmlns="">
          <p:sp>
            <p:nvSpPr>
              <p:cNvPr id="7" name="CasellaDiTesto 6">
                <a:extLst>
                  <a:ext uri="{FF2B5EF4-FFF2-40B4-BE49-F238E27FC236}">
                    <a16:creationId xmlns:a16="http://schemas.microsoft.com/office/drawing/2014/main" id="{A4235208-D55C-9C1F-34CD-16E20AAFE566}"/>
                  </a:ext>
                </a:extLst>
              </p:cNvPr>
              <p:cNvSpPr txBox="1">
                <a:spLocks noRot="1" noChangeAspect="1" noMove="1" noResize="1" noEditPoints="1" noAdjustHandles="1" noChangeArrowheads="1" noChangeShapeType="1" noTextEdit="1"/>
              </p:cNvSpPr>
              <p:nvPr/>
            </p:nvSpPr>
            <p:spPr>
              <a:xfrm>
                <a:off x="1167339" y="2207315"/>
                <a:ext cx="2752035" cy="369332"/>
              </a:xfrm>
              <a:prstGeom prst="rect">
                <a:avLst/>
              </a:prstGeom>
              <a:blipFill>
                <a:blip r:embed="rId5"/>
                <a:stretch>
                  <a:fillRect l="-1835" t="-6452" r="-917" b="-22581"/>
                </a:stretch>
              </a:blipFill>
            </p:spPr>
            <p:txBody>
              <a:bodyPr/>
              <a:lstStyle/>
              <a:p>
                <a:r>
                  <a:rPr lang="en-US">
                    <a:noFill/>
                  </a:rPr>
                  <a:t> </a:t>
                </a:r>
              </a:p>
            </p:txBody>
          </p:sp>
        </mc:Fallback>
      </mc:AlternateContent>
      <p:sp>
        <p:nvSpPr>
          <p:cNvPr id="8" name="CasellaDiTesto 7">
            <a:extLst>
              <a:ext uri="{FF2B5EF4-FFF2-40B4-BE49-F238E27FC236}">
                <a16:creationId xmlns:a16="http://schemas.microsoft.com/office/drawing/2014/main" id="{E9F26A49-6954-6A3B-07F2-97FC4DF7CAA9}"/>
              </a:ext>
            </a:extLst>
          </p:cNvPr>
          <p:cNvSpPr txBox="1"/>
          <p:nvPr/>
        </p:nvSpPr>
        <p:spPr>
          <a:xfrm>
            <a:off x="1558598" y="2556617"/>
            <a:ext cx="1524200" cy="369332"/>
          </a:xfrm>
          <a:prstGeom prst="rect">
            <a:avLst/>
          </a:prstGeom>
          <a:noFill/>
        </p:spPr>
        <p:txBody>
          <a:bodyPr wrap="none" rtlCol="0">
            <a:spAutoFit/>
          </a:bodyPr>
          <a:lstStyle/>
          <a:p>
            <a:r>
              <a:rPr lang="it-IT" dirty="0">
                <a:solidFill>
                  <a:srgbClr val="0070C0"/>
                </a:solidFill>
                <a:cs typeface="Calibri" panose="020F0502020204030204" pitchFamily="34" charset="0"/>
              </a:rPr>
              <a:t>6 mm gas gap </a:t>
            </a:r>
          </a:p>
        </p:txBody>
      </p:sp>
      <p:pic>
        <p:nvPicPr>
          <p:cNvPr id="9" name="Immagine 8" descr="Immagine che contiene testo, schermata, elettronica, schermo&#10;&#10;Descrizione generata automaticamente">
            <a:extLst>
              <a:ext uri="{FF2B5EF4-FFF2-40B4-BE49-F238E27FC236}">
                <a16:creationId xmlns:a16="http://schemas.microsoft.com/office/drawing/2014/main" id="{49D04F5D-0A4A-F3B0-9A95-18A2DEC1447C}"/>
              </a:ext>
            </a:extLst>
          </p:cNvPr>
          <p:cNvPicPr>
            <a:picLocks noChangeAspect="1"/>
          </p:cNvPicPr>
          <p:nvPr/>
        </p:nvPicPr>
        <p:blipFill>
          <a:blip r:embed="rId6"/>
          <a:stretch>
            <a:fillRect/>
          </a:stretch>
        </p:blipFill>
        <p:spPr>
          <a:xfrm>
            <a:off x="693542" y="2847915"/>
            <a:ext cx="3342985" cy="1880429"/>
          </a:xfrm>
          <a:prstGeom prst="rect">
            <a:avLst/>
          </a:prstGeom>
        </p:spPr>
      </p:pic>
    </p:spTree>
    <p:extLst>
      <p:ext uri="{BB962C8B-B14F-4D97-AF65-F5344CB8AC3E}">
        <p14:creationId xmlns:p14="http://schemas.microsoft.com/office/powerpoint/2010/main" val="2371983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a:solidFill>
                  <a:srgbClr val="C00000"/>
                </a:solidFill>
              </a:rPr>
              <a:t> </a:t>
            </a:r>
            <a:endParaRPr lang="en-US" sz="2800" b="1">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3">
            <a:extLst>
              <a:ext uri="{FF2B5EF4-FFF2-40B4-BE49-F238E27FC236}">
                <a16:creationId xmlns:a16="http://schemas.microsoft.com/office/drawing/2014/main" id="{293EEDAD-880D-9BCB-1E03-71B4EB864A47}"/>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B7F909F1-52E9-B831-044E-E3EB01DA6FA4}"/>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42</a:t>
            </a:fld>
            <a:endParaRPr lang="en-US"/>
          </a:p>
        </p:txBody>
      </p:sp>
      <p:sp>
        <p:nvSpPr>
          <p:cNvPr id="5" name="CasellaDiTesto 4">
            <a:extLst>
              <a:ext uri="{FF2B5EF4-FFF2-40B4-BE49-F238E27FC236}">
                <a16:creationId xmlns:a16="http://schemas.microsoft.com/office/drawing/2014/main" id="{4C5E0EC5-2B5F-AF5D-26E3-B47F478CDBA3}"/>
              </a:ext>
            </a:extLst>
          </p:cNvPr>
          <p:cNvSpPr txBox="1"/>
          <p:nvPr/>
        </p:nvSpPr>
        <p:spPr>
          <a:xfrm>
            <a:off x="78400" y="2236301"/>
            <a:ext cx="8682290" cy="1077218"/>
          </a:xfrm>
          <a:prstGeom prst="rect">
            <a:avLst/>
          </a:prstGeom>
          <a:noFill/>
        </p:spPr>
        <p:txBody>
          <a:bodyPr wrap="square" rtlCol="0">
            <a:spAutoFit/>
          </a:bodyPr>
          <a:lstStyle/>
          <a:p>
            <a:r>
              <a:rPr lang="en-US" sz="1600" b="1" dirty="0">
                <a:solidFill>
                  <a:srgbClr val="0070C0"/>
                </a:solidFill>
              </a:rPr>
              <a:t>Strategy towards the integration in the MPDG Community</a:t>
            </a:r>
          </a:p>
          <a:p>
            <a:pPr marL="285750" indent="-285750">
              <a:buFont typeface="Arial" panose="020B0604020202020204" pitchFamily="34" charset="0"/>
              <a:buChar char="•"/>
            </a:pPr>
            <a:r>
              <a:rPr lang="en-US" sz="1600" dirty="0">
                <a:solidFill>
                  <a:srgbClr val="C00000"/>
                </a:solidFill>
              </a:rPr>
              <a:t>We have explored the space for INFN in the EIC MPGD working group: </a:t>
            </a:r>
          </a:p>
          <a:p>
            <a:pPr marL="742950" lvl="1" indent="-285750">
              <a:buFont typeface="Arial" panose="020B0604020202020204" pitchFamily="34" charset="0"/>
              <a:buChar char="•"/>
            </a:pPr>
            <a:r>
              <a:rPr lang="en-US" sz="1600" dirty="0"/>
              <a:t>We joined the eRD108 call for 2024 FY for the R&amp;D on endcap disks</a:t>
            </a:r>
          </a:p>
          <a:p>
            <a:pPr marL="742950" lvl="1" indent="-285750">
              <a:buFont typeface="Arial" panose="020B0604020202020204" pitchFamily="34" charset="0"/>
              <a:buChar char="•"/>
            </a:pPr>
            <a:r>
              <a:rPr lang="en-US" sz="1600" dirty="0"/>
              <a:t>We participate to the EIC MPGD weekly meetings</a:t>
            </a:r>
          </a:p>
        </p:txBody>
      </p:sp>
      <p:sp>
        <p:nvSpPr>
          <p:cNvPr id="6" name="CasellaDiTesto 5">
            <a:extLst>
              <a:ext uri="{FF2B5EF4-FFF2-40B4-BE49-F238E27FC236}">
                <a16:creationId xmlns:a16="http://schemas.microsoft.com/office/drawing/2014/main" id="{72449C05-3574-81A7-FE04-C06708CA076D}"/>
              </a:ext>
            </a:extLst>
          </p:cNvPr>
          <p:cNvSpPr txBox="1"/>
          <p:nvPr/>
        </p:nvSpPr>
        <p:spPr>
          <a:xfrm>
            <a:off x="48533" y="610649"/>
            <a:ext cx="9046933" cy="1569660"/>
          </a:xfrm>
          <a:prstGeom prst="rect">
            <a:avLst/>
          </a:prstGeom>
          <a:noFill/>
        </p:spPr>
        <p:txBody>
          <a:bodyPr wrap="square" rtlCol="0">
            <a:spAutoFit/>
          </a:bodyPr>
          <a:lstStyle/>
          <a:p>
            <a:r>
              <a:rPr lang="en-US" sz="1600" b="1" dirty="0">
                <a:solidFill>
                  <a:srgbClr val="C00000"/>
                </a:solidFill>
              </a:rPr>
              <a:t>INFN Manpower: </a:t>
            </a:r>
          </a:p>
          <a:p>
            <a:pPr marL="285750" indent="-285750">
              <a:buFontTx/>
              <a:buChar char="-"/>
            </a:pPr>
            <a:r>
              <a:rPr lang="en-US" sz="1600" b="1" dirty="0"/>
              <a:t>Roma Tor </a:t>
            </a:r>
            <a:r>
              <a:rPr lang="en-US" sz="1600" b="1" dirty="0" err="1"/>
              <a:t>Vergata</a:t>
            </a:r>
            <a:r>
              <a:rPr lang="en-US" sz="1600" b="1" dirty="0"/>
              <a:t>: </a:t>
            </a:r>
            <a:r>
              <a:rPr lang="en-US" sz="1600" dirty="0"/>
              <a:t>A. D’Angelo (PO), R. Di Salvo (I </a:t>
            </a:r>
            <a:r>
              <a:rPr lang="en-US" sz="1600" dirty="0" err="1"/>
              <a:t>ric</a:t>
            </a:r>
            <a:r>
              <a:rPr lang="en-US" sz="1600" dirty="0"/>
              <a:t>), A. </a:t>
            </a:r>
            <a:r>
              <a:rPr lang="en-US" sz="1600" dirty="0" err="1"/>
              <a:t>Fantini</a:t>
            </a:r>
            <a:r>
              <a:rPr lang="en-US" sz="1600" dirty="0"/>
              <a:t> (RU), L. Lanza (</a:t>
            </a:r>
            <a:r>
              <a:rPr lang="en-US" sz="1600" dirty="0" err="1"/>
              <a:t>RTDa</a:t>
            </a:r>
            <a:r>
              <a:rPr lang="en-US" sz="1600" dirty="0"/>
              <a:t>), E. </a:t>
            </a:r>
            <a:r>
              <a:rPr lang="en-US" sz="1600" dirty="0" err="1"/>
              <a:t>Sidoretti</a:t>
            </a:r>
            <a:r>
              <a:rPr lang="en-US" sz="1600" dirty="0"/>
              <a:t> (PhD)</a:t>
            </a:r>
          </a:p>
          <a:p>
            <a:pPr marL="285750" indent="-285750">
              <a:buFontTx/>
              <a:buChar char="-"/>
            </a:pPr>
            <a:r>
              <a:rPr lang="en-US" sz="1600" b="1" dirty="0"/>
              <a:t>Genova: </a:t>
            </a:r>
            <a:r>
              <a:rPr lang="en-US" sz="1600" dirty="0"/>
              <a:t>M. </a:t>
            </a:r>
            <a:r>
              <a:rPr lang="en-US" sz="1600" dirty="0" err="1"/>
              <a:t>Battaglieri</a:t>
            </a:r>
            <a:r>
              <a:rPr lang="en-US" sz="1600" dirty="0"/>
              <a:t> (DR), Paolo </a:t>
            </a:r>
            <a:r>
              <a:rPr lang="en-US" sz="1600" dirty="0" err="1"/>
              <a:t>Musico</a:t>
            </a:r>
            <a:r>
              <a:rPr lang="en-US" sz="1600" dirty="0"/>
              <a:t> (INFN) -&gt; Readout electronics (SALSA)</a:t>
            </a:r>
          </a:p>
          <a:p>
            <a:pPr marL="285750" indent="-285750">
              <a:buFontTx/>
              <a:buChar char="-"/>
            </a:pPr>
            <a:r>
              <a:rPr lang="en-US" sz="1600" dirty="0">
                <a:solidFill>
                  <a:srgbClr val="0070C0"/>
                </a:solidFill>
              </a:rPr>
              <a:t>Roma 1: </a:t>
            </a:r>
            <a:r>
              <a:rPr lang="en-US" sz="1600" dirty="0" err="1">
                <a:solidFill>
                  <a:srgbClr val="0070C0"/>
                </a:solidFill>
              </a:rPr>
              <a:t>Evaristo</a:t>
            </a:r>
            <a:r>
              <a:rPr lang="en-US" sz="1600" dirty="0">
                <a:solidFill>
                  <a:srgbClr val="0070C0"/>
                </a:solidFill>
              </a:rPr>
              <a:t> </a:t>
            </a:r>
            <a:r>
              <a:rPr lang="en-US" sz="1600" dirty="0" err="1">
                <a:solidFill>
                  <a:srgbClr val="0070C0"/>
                </a:solidFill>
              </a:rPr>
              <a:t>Cisbani</a:t>
            </a:r>
            <a:r>
              <a:rPr lang="en-US" sz="1600" dirty="0">
                <a:solidFill>
                  <a:srgbClr val="0070C0"/>
                </a:solidFill>
              </a:rPr>
              <a:t> (GEM expert) – Catania: </a:t>
            </a:r>
            <a:r>
              <a:rPr lang="en-US" sz="1600" dirty="0" err="1">
                <a:solidFill>
                  <a:srgbClr val="0070C0"/>
                </a:solidFill>
              </a:rPr>
              <a:t>Mariagela</a:t>
            </a:r>
            <a:r>
              <a:rPr lang="en-US" sz="1600" dirty="0">
                <a:solidFill>
                  <a:srgbClr val="0070C0"/>
                </a:solidFill>
              </a:rPr>
              <a:t> Bondi’</a:t>
            </a:r>
          </a:p>
          <a:p>
            <a:pPr marL="285750" indent="-285750">
              <a:buFontTx/>
              <a:buChar char="-"/>
            </a:pPr>
            <a:r>
              <a:rPr lang="en-US" sz="1600" dirty="0"/>
              <a:t>The work would be performed in </a:t>
            </a:r>
            <a:r>
              <a:rPr lang="en-US" sz="1600" dirty="0">
                <a:solidFill>
                  <a:srgbClr val="0070C0"/>
                </a:solidFill>
              </a:rPr>
              <a:t>close connection with the group of Gianni </a:t>
            </a:r>
            <a:r>
              <a:rPr lang="en-US" sz="1600" dirty="0" err="1">
                <a:solidFill>
                  <a:srgbClr val="0070C0"/>
                </a:solidFill>
              </a:rPr>
              <a:t>Bencivenni</a:t>
            </a:r>
            <a:r>
              <a:rPr lang="en-US" sz="1600" dirty="0">
                <a:solidFill>
                  <a:srgbClr val="0070C0"/>
                </a:solidFill>
              </a:rPr>
              <a:t> </a:t>
            </a:r>
            <a:r>
              <a:rPr lang="en-US" sz="1600" dirty="0"/>
              <a:t>@ LNF and with the </a:t>
            </a:r>
            <a:r>
              <a:rPr lang="en-US" sz="1600" dirty="0" err="1"/>
              <a:t>JLab</a:t>
            </a:r>
            <a:r>
              <a:rPr lang="en-US" sz="1600" dirty="0"/>
              <a:t> detector group (</a:t>
            </a:r>
            <a:r>
              <a:rPr lang="en-US" sz="1600" dirty="0">
                <a:solidFill>
                  <a:srgbClr val="C00000"/>
                </a:solidFill>
              </a:rPr>
              <a:t>Kondo </a:t>
            </a:r>
            <a:r>
              <a:rPr lang="en-US" sz="1600" dirty="0" err="1">
                <a:solidFill>
                  <a:srgbClr val="C00000"/>
                </a:solidFill>
              </a:rPr>
              <a:t>Gnanvo</a:t>
            </a:r>
            <a:r>
              <a:rPr lang="en-US" sz="1600" dirty="0"/>
              <a:t>) </a:t>
            </a:r>
          </a:p>
        </p:txBody>
      </p:sp>
      <p:sp>
        <p:nvSpPr>
          <p:cNvPr id="9" name="CasellaDiTesto 8">
            <a:extLst>
              <a:ext uri="{FF2B5EF4-FFF2-40B4-BE49-F238E27FC236}">
                <a16:creationId xmlns:a16="http://schemas.microsoft.com/office/drawing/2014/main" id="{65DB143E-F5FF-1EEB-DDF3-983816C53264}"/>
              </a:ext>
            </a:extLst>
          </p:cNvPr>
          <p:cNvSpPr txBox="1"/>
          <p:nvPr/>
        </p:nvSpPr>
        <p:spPr>
          <a:xfrm>
            <a:off x="78400" y="3542837"/>
            <a:ext cx="6114523"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C00000"/>
                </a:solidFill>
              </a:rPr>
              <a:t>We have explored the space for the INFN Roma TV group to DRD-1</a:t>
            </a:r>
          </a:p>
          <a:p>
            <a:pPr marL="742950" lvl="1" indent="-285750">
              <a:buFont typeface="Arial" panose="020B0604020202020204" pitchFamily="34" charset="0"/>
              <a:buChar char="•"/>
            </a:pPr>
            <a:r>
              <a:rPr lang="en-US" sz="1600" dirty="0"/>
              <a:t>We have submitted the request to join the DRD-1 gaseous detectors WP1 – T2</a:t>
            </a:r>
          </a:p>
          <a:p>
            <a:pPr marL="742950" lvl="1" indent="-285750">
              <a:buFont typeface="Arial" panose="020B0604020202020204" pitchFamily="34" charset="0"/>
              <a:buChar char="•"/>
            </a:pPr>
            <a:r>
              <a:rPr lang="en-US" sz="1600" dirty="0"/>
              <a:t>We are in contact with the INFN reference persons</a:t>
            </a:r>
          </a:p>
          <a:p>
            <a:pPr lvl="1"/>
            <a:endParaRPr lang="en-US" sz="1600" dirty="0"/>
          </a:p>
        </p:txBody>
      </p:sp>
      <p:pic>
        <p:nvPicPr>
          <p:cNvPr id="11" name="Immagine 10" descr="Immagine che contiene testo, schermata, lettera, Carattere&#10;&#10;Descrizione generata automaticamente">
            <a:extLst>
              <a:ext uri="{FF2B5EF4-FFF2-40B4-BE49-F238E27FC236}">
                <a16:creationId xmlns:a16="http://schemas.microsoft.com/office/drawing/2014/main" id="{0A660DFE-F35C-F89D-60B6-9F0E64AF138B}"/>
              </a:ext>
            </a:extLst>
          </p:cNvPr>
          <p:cNvPicPr>
            <a:picLocks noChangeAspect="1"/>
          </p:cNvPicPr>
          <p:nvPr/>
        </p:nvPicPr>
        <p:blipFill>
          <a:blip r:embed="rId3"/>
          <a:stretch>
            <a:fillRect/>
          </a:stretch>
        </p:blipFill>
        <p:spPr>
          <a:xfrm>
            <a:off x="6525939" y="1874983"/>
            <a:ext cx="2510237" cy="2855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sellaDiTesto 12">
            <a:extLst>
              <a:ext uri="{FF2B5EF4-FFF2-40B4-BE49-F238E27FC236}">
                <a16:creationId xmlns:a16="http://schemas.microsoft.com/office/drawing/2014/main" id="{16DFDA66-9BB6-4964-D1BE-13133D195C44}"/>
              </a:ext>
            </a:extLst>
          </p:cNvPr>
          <p:cNvSpPr txBox="1"/>
          <p:nvPr/>
        </p:nvSpPr>
        <p:spPr>
          <a:xfrm>
            <a:off x="353886" y="45582"/>
            <a:ext cx="8682290" cy="523220"/>
          </a:xfrm>
          <a:prstGeom prst="rect">
            <a:avLst/>
          </a:prstGeom>
          <a:noFill/>
        </p:spPr>
        <p:txBody>
          <a:bodyPr wrap="square">
            <a:spAutoFit/>
          </a:bodyPr>
          <a:lstStyle/>
          <a:p>
            <a:r>
              <a:rPr lang="en-US" sz="2800" b="1" dirty="0">
                <a:solidFill>
                  <a:srgbClr val="C00000"/>
                </a:solidFill>
              </a:rPr>
              <a:t>Possible collaboration with EIC MPDG group</a:t>
            </a:r>
            <a:endParaRPr lang="en-US" sz="2800" dirty="0"/>
          </a:p>
        </p:txBody>
      </p:sp>
    </p:spTree>
    <p:extLst>
      <p:ext uri="{BB962C8B-B14F-4D97-AF65-F5344CB8AC3E}">
        <p14:creationId xmlns:p14="http://schemas.microsoft.com/office/powerpoint/2010/main" val="3071264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FDBA02EC-DB03-C4CB-C503-7575B65276C1}"/>
              </a:ext>
            </a:extLst>
          </p:cNvPr>
          <p:cNvPicPr>
            <a:picLocks noChangeAspect="1"/>
          </p:cNvPicPr>
          <p:nvPr/>
        </p:nvPicPr>
        <p:blipFill>
          <a:blip r:embed="rId3"/>
          <a:stretch>
            <a:fillRect/>
          </a:stretch>
        </p:blipFill>
        <p:spPr>
          <a:xfrm>
            <a:off x="5144228" y="590314"/>
            <a:ext cx="3262950" cy="3534156"/>
          </a:xfrm>
          <a:prstGeom prst="rect">
            <a:avLst/>
          </a:prstGeom>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312800" y="-100532"/>
            <a:ext cx="9036177" cy="857250"/>
          </a:xfrm>
        </p:spPr>
        <p:txBody>
          <a:bodyPr>
            <a:noAutofit/>
          </a:bodyPr>
          <a:lstStyle/>
          <a:p>
            <a:r>
              <a:rPr lang="en-US" sz="2800" b="1" dirty="0">
                <a:solidFill>
                  <a:srgbClr val="C00000"/>
                </a:solidFill>
              </a:rPr>
              <a:t>Large Area Detector Development for EIC</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331EA647-9DBD-61DA-34C6-54C950BC7362}"/>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43</a:t>
            </a:fld>
            <a:endParaRPr lang="en-US"/>
          </a:p>
        </p:txBody>
      </p:sp>
      <p:sp>
        <p:nvSpPr>
          <p:cNvPr id="12" name="CasellaDiTesto 11">
            <a:extLst>
              <a:ext uri="{FF2B5EF4-FFF2-40B4-BE49-F238E27FC236}">
                <a16:creationId xmlns:a16="http://schemas.microsoft.com/office/drawing/2014/main" id="{2F24E2A3-C436-BF12-2119-BD4A8A808B4A}"/>
              </a:ext>
            </a:extLst>
          </p:cNvPr>
          <p:cNvSpPr txBox="1"/>
          <p:nvPr/>
        </p:nvSpPr>
        <p:spPr>
          <a:xfrm>
            <a:off x="4407408" y="3915065"/>
            <a:ext cx="4736591" cy="830997"/>
          </a:xfrm>
          <a:prstGeom prst="rect">
            <a:avLst/>
          </a:prstGeom>
          <a:noFill/>
        </p:spPr>
        <p:txBody>
          <a:bodyPr wrap="square">
            <a:spAutoFit/>
          </a:bodyPr>
          <a:lstStyle/>
          <a:p>
            <a:pPr algn="just"/>
            <a:r>
              <a:rPr lang="en-US" sz="1600" dirty="0">
                <a:solidFill>
                  <a:srgbClr val="0070C0"/>
                </a:solidFill>
                <a:effectLst/>
              </a:rPr>
              <a:t>Conceptual design example for an MPGD endcap disk with stacked overlapping half-disks to maximize acceptance.</a:t>
            </a:r>
          </a:p>
        </p:txBody>
      </p:sp>
      <p:sp>
        <p:nvSpPr>
          <p:cNvPr id="14" name="CasellaDiTesto 13">
            <a:extLst>
              <a:ext uri="{FF2B5EF4-FFF2-40B4-BE49-F238E27FC236}">
                <a16:creationId xmlns:a16="http://schemas.microsoft.com/office/drawing/2014/main" id="{4B8FA888-C007-23E7-2DA7-D8A1332F39DC}"/>
              </a:ext>
            </a:extLst>
          </p:cNvPr>
          <p:cNvSpPr txBox="1"/>
          <p:nvPr/>
        </p:nvSpPr>
        <p:spPr>
          <a:xfrm>
            <a:off x="199246" y="1417572"/>
            <a:ext cx="5050362" cy="2585323"/>
          </a:xfrm>
          <a:prstGeom prst="rect">
            <a:avLst/>
          </a:prstGeom>
          <a:noFill/>
        </p:spPr>
        <p:txBody>
          <a:bodyPr wrap="square">
            <a:spAutoFit/>
          </a:bodyPr>
          <a:lstStyle/>
          <a:p>
            <a:pPr marL="180975" indent="-173038"/>
            <a:r>
              <a:rPr lang="en-US" dirty="0">
                <a:effectLst/>
              </a:rPr>
              <a:t>• </a:t>
            </a:r>
            <a:r>
              <a:rPr lang="en-US" b="1" dirty="0">
                <a:effectLst/>
              </a:rPr>
              <a:t>readout segmentation</a:t>
            </a:r>
            <a:r>
              <a:rPr lang="en-US" dirty="0">
                <a:effectLst/>
              </a:rPr>
              <a:t>: radius and azimuthal coordinates vs. (X,Y) geometry;</a:t>
            </a:r>
          </a:p>
          <a:p>
            <a:pPr marL="180975" indent="-173038"/>
            <a:r>
              <a:rPr lang="en-US" dirty="0">
                <a:effectLst/>
              </a:rPr>
              <a:t>• </a:t>
            </a:r>
            <a:r>
              <a:rPr lang="en-US" b="1" dirty="0">
                <a:effectLst/>
              </a:rPr>
              <a:t>reduced number of readout channels: </a:t>
            </a:r>
            <a:r>
              <a:rPr lang="en-US" dirty="0">
                <a:effectLst/>
              </a:rPr>
              <a:t>capacity sharing vs. traditional charge collection;</a:t>
            </a:r>
          </a:p>
          <a:p>
            <a:pPr marL="180975" indent="-173038"/>
            <a:r>
              <a:rPr lang="en-US" dirty="0">
                <a:effectLst/>
              </a:rPr>
              <a:t>• </a:t>
            </a:r>
            <a:r>
              <a:rPr lang="en-US" b="1" dirty="0">
                <a:effectLst/>
              </a:rPr>
              <a:t>2D-readout optimization: </a:t>
            </a:r>
            <a:r>
              <a:rPr lang="en-US" dirty="0">
                <a:effectLst/>
              </a:rPr>
              <a:t>charge sharing among 2 readout layers vs. two 1D readout layers;</a:t>
            </a:r>
          </a:p>
          <a:p>
            <a:pPr marL="180975" indent="-173038"/>
            <a:r>
              <a:rPr lang="en-US" dirty="0">
                <a:effectLst/>
              </a:rPr>
              <a:t>• </a:t>
            </a:r>
            <a:r>
              <a:rPr lang="en-US" b="1" dirty="0">
                <a:effectLst/>
              </a:rPr>
              <a:t>performance impact of electronics position layout: </a:t>
            </a:r>
            <a:r>
              <a:rPr lang="en-US" dirty="0">
                <a:effectLst/>
              </a:rPr>
              <a:t>on-detector vs. off-detector using flex cabling.</a:t>
            </a:r>
          </a:p>
        </p:txBody>
      </p:sp>
      <p:sp>
        <p:nvSpPr>
          <p:cNvPr id="15" name="CasellaDiTesto 14">
            <a:extLst>
              <a:ext uri="{FF2B5EF4-FFF2-40B4-BE49-F238E27FC236}">
                <a16:creationId xmlns:a16="http://schemas.microsoft.com/office/drawing/2014/main" id="{C330DC13-CC56-1120-DFD9-BB759717146E}"/>
              </a:ext>
            </a:extLst>
          </p:cNvPr>
          <p:cNvSpPr txBox="1"/>
          <p:nvPr/>
        </p:nvSpPr>
        <p:spPr>
          <a:xfrm>
            <a:off x="199246" y="777752"/>
            <a:ext cx="4085798" cy="646331"/>
          </a:xfrm>
          <a:prstGeom prst="rect">
            <a:avLst/>
          </a:prstGeom>
          <a:noFill/>
        </p:spPr>
        <p:txBody>
          <a:bodyPr wrap="none" rtlCol="0">
            <a:spAutoFit/>
          </a:bodyPr>
          <a:lstStyle/>
          <a:p>
            <a:r>
              <a:rPr lang="en-US" b="1" dirty="0">
                <a:solidFill>
                  <a:srgbClr val="C00000"/>
                </a:solidFill>
              </a:rPr>
              <a:t>R&amp;D Studies for EIC disks within eRD108 </a:t>
            </a:r>
          </a:p>
          <a:p>
            <a:r>
              <a:rPr lang="en-US" b="1" dirty="0">
                <a:solidFill>
                  <a:srgbClr val="C00000"/>
                </a:solidFill>
              </a:rPr>
              <a:t>(in collaboration with TU)  </a:t>
            </a:r>
          </a:p>
        </p:txBody>
      </p:sp>
      <p:cxnSp>
        <p:nvCxnSpPr>
          <p:cNvPr id="17" name="Connettore 2 16">
            <a:extLst>
              <a:ext uri="{FF2B5EF4-FFF2-40B4-BE49-F238E27FC236}">
                <a16:creationId xmlns:a16="http://schemas.microsoft.com/office/drawing/2014/main" id="{43E23198-45C4-0C1F-1097-0EED1DF4A2DB}"/>
              </a:ext>
            </a:extLst>
          </p:cNvPr>
          <p:cNvCxnSpPr>
            <a:cxnSpLocks/>
            <a:endCxn id="19" idx="1"/>
          </p:cNvCxnSpPr>
          <p:nvPr/>
        </p:nvCxnSpPr>
        <p:spPr>
          <a:xfrm>
            <a:off x="8330184" y="777752"/>
            <a:ext cx="16327" cy="150465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CasellaDiTesto 18">
            <a:extLst>
              <a:ext uri="{FF2B5EF4-FFF2-40B4-BE49-F238E27FC236}">
                <a16:creationId xmlns:a16="http://schemas.microsoft.com/office/drawing/2014/main" id="{6A8FE37C-C9CB-633D-166C-2B2C302D30F0}"/>
              </a:ext>
            </a:extLst>
          </p:cNvPr>
          <p:cNvSpPr txBox="1"/>
          <p:nvPr/>
        </p:nvSpPr>
        <p:spPr>
          <a:xfrm>
            <a:off x="8346511" y="2097742"/>
            <a:ext cx="753732" cy="369332"/>
          </a:xfrm>
          <a:prstGeom prst="rect">
            <a:avLst/>
          </a:prstGeom>
          <a:noFill/>
        </p:spPr>
        <p:txBody>
          <a:bodyPr wrap="none" rtlCol="0">
            <a:spAutoFit/>
          </a:bodyPr>
          <a:lstStyle/>
          <a:p>
            <a:r>
              <a:rPr lang="en-US" dirty="0"/>
              <a:t>50 cm</a:t>
            </a:r>
          </a:p>
        </p:txBody>
      </p:sp>
    </p:spTree>
    <p:extLst>
      <p:ext uri="{BB962C8B-B14F-4D97-AF65-F5344CB8AC3E}">
        <p14:creationId xmlns:p14="http://schemas.microsoft.com/office/powerpoint/2010/main" val="745722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175710" y="-75008"/>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The Latest Configuration of </a:t>
            </a:r>
            <a:r>
              <a:rPr lang="en-US" sz="2800" b="1" dirty="0" err="1">
                <a:solidFill>
                  <a:srgbClr val="0070C0"/>
                </a:solidFill>
              </a:rPr>
              <a:t>ePIC</a:t>
            </a:r>
            <a:r>
              <a:rPr lang="en-US" sz="2800" b="1" dirty="0">
                <a:solidFill>
                  <a:srgbClr val="0070C0"/>
                </a:solidFill>
              </a:rPr>
              <a:t> detector tracking</a:t>
            </a:r>
          </a:p>
        </p:txBody>
      </p:sp>
      <p:sp>
        <p:nvSpPr>
          <p:cNvPr id="3" name="CasellaDiTesto 2">
            <a:extLst>
              <a:ext uri="{FF2B5EF4-FFF2-40B4-BE49-F238E27FC236}">
                <a16:creationId xmlns:a16="http://schemas.microsoft.com/office/drawing/2014/main" id="{3045C997-79BC-9B75-60A8-8185D407EA11}"/>
              </a:ext>
            </a:extLst>
          </p:cNvPr>
          <p:cNvSpPr txBox="1"/>
          <p:nvPr/>
        </p:nvSpPr>
        <p:spPr>
          <a:xfrm>
            <a:off x="866858" y="4297161"/>
            <a:ext cx="2542363" cy="369332"/>
          </a:xfrm>
          <a:prstGeom prst="rect">
            <a:avLst/>
          </a:prstGeom>
          <a:noFill/>
        </p:spPr>
        <p:txBody>
          <a:bodyPr wrap="none" rtlCol="0">
            <a:spAutoFit/>
          </a:bodyPr>
          <a:lstStyle/>
          <a:p>
            <a:r>
              <a:rPr lang="en-US"/>
              <a:t>re-inforced role of MPGD</a:t>
            </a:r>
          </a:p>
        </p:txBody>
      </p:sp>
      <p:cxnSp>
        <p:nvCxnSpPr>
          <p:cNvPr id="12" name="Connettore 2 11">
            <a:extLst>
              <a:ext uri="{FF2B5EF4-FFF2-40B4-BE49-F238E27FC236}">
                <a16:creationId xmlns:a16="http://schemas.microsoft.com/office/drawing/2014/main" id="{E083194D-19E4-E9F1-F39B-81B2BEDAF7B4}"/>
              </a:ext>
            </a:extLst>
          </p:cNvPr>
          <p:cNvCxnSpPr>
            <a:cxnSpLocks/>
          </p:cNvCxnSpPr>
          <p:nvPr/>
        </p:nvCxnSpPr>
        <p:spPr>
          <a:xfrm flipH="1">
            <a:off x="1406178" y="2535057"/>
            <a:ext cx="5128732" cy="366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9D84E905-B28A-06BC-F62E-CC5CB3E44A1B}"/>
              </a:ext>
            </a:extLst>
          </p:cNvPr>
          <p:cNvCxnSpPr>
            <a:cxnSpLocks/>
          </p:cNvCxnSpPr>
          <p:nvPr/>
        </p:nvCxnSpPr>
        <p:spPr>
          <a:xfrm flipH="1">
            <a:off x="2504995" y="2852364"/>
            <a:ext cx="4059306" cy="78152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96E4A2AC-4B95-32F1-569E-003B3D5B89A3}"/>
              </a:ext>
            </a:extLst>
          </p:cNvPr>
          <p:cNvCxnSpPr>
            <a:cxnSpLocks/>
          </p:cNvCxnSpPr>
          <p:nvPr/>
        </p:nvCxnSpPr>
        <p:spPr>
          <a:xfrm flipH="1">
            <a:off x="2883472" y="3470135"/>
            <a:ext cx="3680829" cy="57778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7" name="Immagine 6" descr="Immagine che contiene Policromia, arte, Elementi grafici, schermata&#10;&#10;Descrizione generata automaticamente">
            <a:extLst>
              <a:ext uri="{FF2B5EF4-FFF2-40B4-BE49-F238E27FC236}">
                <a16:creationId xmlns:a16="http://schemas.microsoft.com/office/drawing/2014/main" id="{5769F70E-A117-4956-81C3-454D8CB4E8F5}"/>
              </a:ext>
            </a:extLst>
          </p:cNvPr>
          <p:cNvPicPr>
            <a:picLocks noChangeAspect="1"/>
          </p:cNvPicPr>
          <p:nvPr/>
        </p:nvPicPr>
        <p:blipFill>
          <a:blip r:embed="rId3"/>
          <a:stretch>
            <a:fillRect/>
          </a:stretch>
        </p:blipFill>
        <p:spPr>
          <a:xfrm>
            <a:off x="1478829" y="975402"/>
            <a:ext cx="6186340" cy="3217726"/>
          </a:xfrm>
          <a:prstGeom prst="rect">
            <a:avLst/>
          </a:prstGeom>
        </p:spPr>
      </p:pic>
      <p:pic>
        <p:nvPicPr>
          <p:cNvPr id="15" name="Immagine 14">
            <a:extLst>
              <a:ext uri="{FF2B5EF4-FFF2-40B4-BE49-F238E27FC236}">
                <a16:creationId xmlns:a16="http://schemas.microsoft.com/office/drawing/2014/main" id="{705D9FF9-936F-0F85-A90F-8E0EE390D5F9}"/>
              </a:ext>
            </a:extLst>
          </p:cNvPr>
          <p:cNvPicPr>
            <a:picLocks noChangeAspect="1"/>
          </p:cNvPicPr>
          <p:nvPr/>
        </p:nvPicPr>
        <p:blipFill>
          <a:blip r:embed="rId4"/>
          <a:stretch>
            <a:fillRect/>
          </a:stretch>
        </p:blipFill>
        <p:spPr>
          <a:xfrm>
            <a:off x="4534648" y="999639"/>
            <a:ext cx="2197672" cy="246388"/>
          </a:xfrm>
          <a:prstGeom prst="rect">
            <a:avLst/>
          </a:prstGeom>
        </p:spPr>
      </p:pic>
    </p:spTree>
    <p:extLst>
      <p:ext uri="{BB962C8B-B14F-4D97-AF65-F5344CB8AC3E}">
        <p14:creationId xmlns:p14="http://schemas.microsoft.com/office/powerpoint/2010/main" val="3267909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175710" y="-75008"/>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The Latest Configuration of </a:t>
            </a:r>
            <a:r>
              <a:rPr lang="en-US" sz="2800" b="1" dirty="0" err="1">
                <a:solidFill>
                  <a:srgbClr val="0070C0"/>
                </a:solidFill>
              </a:rPr>
              <a:t>ePIC</a:t>
            </a:r>
            <a:r>
              <a:rPr lang="en-US" sz="2800" b="1" dirty="0">
                <a:solidFill>
                  <a:srgbClr val="0070C0"/>
                </a:solidFill>
              </a:rPr>
              <a:t> detector tracking</a:t>
            </a:r>
          </a:p>
        </p:txBody>
      </p:sp>
      <p:sp>
        <p:nvSpPr>
          <p:cNvPr id="3" name="CasellaDiTesto 2">
            <a:extLst>
              <a:ext uri="{FF2B5EF4-FFF2-40B4-BE49-F238E27FC236}">
                <a16:creationId xmlns:a16="http://schemas.microsoft.com/office/drawing/2014/main" id="{3045C997-79BC-9B75-60A8-8185D407EA11}"/>
              </a:ext>
            </a:extLst>
          </p:cNvPr>
          <p:cNvSpPr txBox="1"/>
          <p:nvPr/>
        </p:nvSpPr>
        <p:spPr>
          <a:xfrm>
            <a:off x="866858" y="4297161"/>
            <a:ext cx="2542363" cy="369332"/>
          </a:xfrm>
          <a:prstGeom prst="rect">
            <a:avLst/>
          </a:prstGeom>
          <a:noFill/>
        </p:spPr>
        <p:txBody>
          <a:bodyPr wrap="none" rtlCol="0">
            <a:spAutoFit/>
          </a:bodyPr>
          <a:lstStyle/>
          <a:p>
            <a:r>
              <a:rPr lang="en-US"/>
              <a:t>re-inforced role of MPGD</a:t>
            </a:r>
          </a:p>
        </p:txBody>
      </p:sp>
      <p:sp>
        <p:nvSpPr>
          <p:cNvPr id="9" name="CasellaDiTesto 8">
            <a:extLst>
              <a:ext uri="{FF2B5EF4-FFF2-40B4-BE49-F238E27FC236}">
                <a16:creationId xmlns:a16="http://schemas.microsoft.com/office/drawing/2014/main" id="{896E7F55-5CB4-37F6-5C53-5E89382C7263}"/>
              </a:ext>
            </a:extLst>
          </p:cNvPr>
          <p:cNvSpPr txBox="1"/>
          <p:nvPr/>
        </p:nvSpPr>
        <p:spPr>
          <a:xfrm>
            <a:off x="6420821" y="821827"/>
            <a:ext cx="2629330" cy="3539430"/>
          </a:xfrm>
          <a:prstGeom prst="rect">
            <a:avLst/>
          </a:prstGeom>
          <a:noFill/>
        </p:spPr>
        <p:txBody>
          <a:bodyPr wrap="square">
            <a:spAutoFit/>
          </a:bodyPr>
          <a:lstStyle/>
          <a:p>
            <a:pPr marL="285750" indent="-285750" algn="just">
              <a:buFont typeface="Arial" panose="020B0604020202020204" pitchFamily="34" charset="0"/>
              <a:buChar char="•"/>
            </a:pPr>
            <a:r>
              <a:rPr lang="en-US" sz="1600" dirty="0">
                <a:solidFill>
                  <a:srgbClr val="0070C0"/>
                </a:solidFill>
              </a:rPr>
              <a:t>Two forward discs</a:t>
            </a:r>
          </a:p>
          <a:p>
            <a:pPr algn="just"/>
            <a:r>
              <a:rPr lang="en-US" sz="1600" dirty="0">
                <a:solidFill>
                  <a:srgbClr val="0070C0"/>
                </a:solidFill>
              </a:rPr>
              <a:t>	</a:t>
            </a:r>
            <a:r>
              <a:rPr lang="en-US" sz="1600" dirty="0"/>
              <a:t>50 cm radius</a:t>
            </a:r>
          </a:p>
          <a:p>
            <a:pPr marL="285750" indent="-285750" algn="just">
              <a:buFont typeface="Arial" panose="020B0604020202020204" pitchFamily="34" charset="0"/>
              <a:buChar char="•"/>
            </a:pPr>
            <a:r>
              <a:rPr lang="en-US" sz="1600" dirty="0">
                <a:solidFill>
                  <a:srgbClr val="0070C0"/>
                </a:solidFill>
              </a:rPr>
              <a:t>Two backward discs</a:t>
            </a:r>
          </a:p>
          <a:p>
            <a:pPr algn="just"/>
            <a:r>
              <a:rPr lang="en-US" sz="1600" dirty="0"/>
              <a:t>	50 cm radius</a:t>
            </a:r>
            <a:endParaRPr lang="en-US" sz="1600" dirty="0">
              <a:solidFill>
                <a:srgbClr val="0070C0"/>
              </a:solidFill>
            </a:endParaRPr>
          </a:p>
          <a:p>
            <a:pPr marL="285750" indent="-285750" algn="just">
              <a:buFont typeface="Arial" panose="020B0604020202020204" pitchFamily="34" charset="0"/>
              <a:buChar char="•"/>
            </a:pPr>
            <a:r>
              <a:rPr lang="en-US" sz="1600" dirty="0">
                <a:solidFill>
                  <a:srgbClr val="0070C0"/>
                </a:solidFill>
              </a:rPr>
              <a:t>Cylinder inside the </a:t>
            </a:r>
            <a:r>
              <a:rPr lang="en-US" sz="1600" dirty="0" err="1">
                <a:solidFill>
                  <a:srgbClr val="0070C0"/>
                </a:solidFill>
              </a:rPr>
              <a:t>ToF</a:t>
            </a:r>
            <a:r>
              <a:rPr lang="en-US" sz="1600" dirty="0">
                <a:solidFill>
                  <a:srgbClr val="0070C0"/>
                </a:solidFill>
              </a:rPr>
              <a:t>, segmented in three longitudinal sectors</a:t>
            </a:r>
          </a:p>
          <a:p>
            <a:pPr lvl="1" algn="just"/>
            <a:r>
              <a:rPr lang="en-US" sz="1600" dirty="0"/>
              <a:t>56 cm radius</a:t>
            </a:r>
          </a:p>
          <a:p>
            <a:pPr marL="285750" indent="-285750" algn="just">
              <a:buFont typeface="Arial" panose="020B0604020202020204" pitchFamily="34" charset="0"/>
              <a:buChar char="•"/>
            </a:pPr>
            <a:r>
              <a:rPr lang="en-US" sz="1600" dirty="0">
                <a:solidFill>
                  <a:srgbClr val="0070C0"/>
                </a:solidFill>
              </a:rPr>
              <a:t>Barrel inside the DIRC: same DIRC segmentation in planar tiles, divided into two longitudinal sectors</a:t>
            </a:r>
          </a:p>
          <a:p>
            <a:pPr lvl="1" algn="just"/>
            <a:r>
              <a:rPr lang="en-US" sz="1600" dirty="0"/>
              <a:t>67 cm radius</a:t>
            </a:r>
          </a:p>
        </p:txBody>
      </p:sp>
      <p:pic>
        <p:nvPicPr>
          <p:cNvPr id="8" name="Immagine 7" descr="Immagine che contiene schermata&#10;&#10;Descrizione generata automaticamente">
            <a:extLst>
              <a:ext uri="{FF2B5EF4-FFF2-40B4-BE49-F238E27FC236}">
                <a16:creationId xmlns:a16="http://schemas.microsoft.com/office/drawing/2014/main" id="{A27F3717-FFE4-9D85-F281-FA6E7E38238B}"/>
              </a:ext>
            </a:extLst>
          </p:cNvPr>
          <p:cNvPicPr>
            <a:picLocks noChangeAspect="1"/>
          </p:cNvPicPr>
          <p:nvPr/>
        </p:nvPicPr>
        <p:blipFill>
          <a:blip r:embed="rId3"/>
          <a:stretch>
            <a:fillRect/>
          </a:stretch>
        </p:blipFill>
        <p:spPr>
          <a:xfrm>
            <a:off x="0" y="891348"/>
            <a:ext cx="6420821" cy="3350357"/>
          </a:xfrm>
          <a:prstGeom prst="rect">
            <a:avLst/>
          </a:prstGeom>
        </p:spPr>
      </p:pic>
    </p:spTree>
    <p:extLst>
      <p:ext uri="{BB962C8B-B14F-4D97-AF65-F5344CB8AC3E}">
        <p14:creationId xmlns:p14="http://schemas.microsoft.com/office/powerpoint/2010/main" val="3616464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415165" y="19205"/>
            <a:ext cx="8621582" cy="857250"/>
          </a:xfrm>
        </p:spPr>
        <p:txBody>
          <a:bodyPr>
            <a:noAutofit/>
          </a:bodyPr>
          <a:lstStyle/>
          <a:p>
            <a:pPr marL="7938" marR="0" lvl="3" algn="l" defTabSz="457200" rtl="0" eaLnBrk="1" fontAlgn="auto" latinLnBrk="0" hangingPunct="1">
              <a:lnSpc>
                <a:spcPct val="100000"/>
              </a:lnSpc>
              <a:spcBef>
                <a:spcPts val="0"/>
              </a:spcBef>
              <a:spcAft>
                <a:spcPts val="0"/>
              </a:spcAft>
              <a:buClrTx/>
              <a:buSzTx/>
              <a:defRPr/>
            </a:pPr>
            <a:r>
              <a:rPr lang="en-US" b="1" dirty="0">
                <a:solidFill>
                  <a:srgbClr val="C00000"/>
                </a:solidFill>
              </a:rPr>
              <a:t>The </a:t>
            </a:r>
            <a:r>
              <a:rPr lang="en-US" b="1" dirty="0" err="1">
                <a:solidFill>
                  <a:srgbClr val="C00000"/>
                </a:solidFill>
              </a:rPr>
              <a:t>μ</a:t>
            </a:r>
            <a:r>
              <a:rPr lang="en-US" b="1" dirty="0">
                <a:solidFill>
                  <a:srgbClr val="C00000"/>
                </a:solidFill>
              </a:rPr>
              <a:t>-RWELL Developments: </a:t>
            </a:r>
            <a:r>
              <a:rPr kumimoji="0" lang="en-US" sz="1600" b="0" i="1" u="none" strike="noStrike" kern="1200" cap="none" spc="0" normalizeH="0" baseline="0" noProof="0" dirty="0">
                <a:ln>
                  <a:noFill/>
                </a:ln>
                <a:solidFill>
                  <a:srgbClr val="C00000"/>
                </a:solidFill>
                <a:effectLst/>
                <a:uLnTx/>
                <a:uFillTx/>
                <a:latin typeface="Calibri"/>
                <a:ea typeface="+mn-ea"/>
                <a:cs typeface="+mn-cs"/>
              </a:rPr>
              <a:t>High-rate capability and improved grounding scheme</a:t>
            </a:r>
            <a:br>
              <a:rPr kumimoji="0" lang="en-US" sz="1600" b="0" i="1" u="none" strike="noStrike" kern="1200" cap="none" spc="0" normalizeH="0" baseline="0" noProof="0" dirty="0">
                <a:ln>
                  <a:noFill/>
                </a:ln>
                <a:solidFill>
                  <a:srgbClr val="C00000"/>
                </a:solidFill>
                <a:effectLst/>
                <a:uLnTx/>
                <a:uFillTx/>
                <a:latin typeface="Calibri"/>
                <a:ea typeface="+mn-ea"/>
                <a:cs typeface="+mn-cs"/>
              </a:rPr>
            </a:br>
            <a:endParaRPr lang="en-US" sz="1600" b="1" i="1" dirty="0">
              <a:solidFill>
                <a:srgbClr val="C00000"/>
              </a:solidFill>
            </a:endParaRP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65589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5A4C04A1-8D63-9B2F-E6D1-FF56DB3A0C74}"/>
              </a:ext>
            </a:extLst>
          </p:cNvPr>
          <p:cNvCxnSpPr>
            <a:cxnSpLocks/>
          </p:cNvCxnSpPr>
          <p:nvPr/>
        </p:nvCxnSpPr>
        <p:spPr>
          <a:xfrm flipV="1">
            <a:off x="53911" y="1472964"/>
            <a:ext cx="9036176" cy="262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3" name="Immagine 12">
            <a:extLst>
              <a:ext uri="{FF2B5EF4-FFF2-40B4-BE49-F238E27FC236}">
                <a16:creationId xmlns:a16="http://schemas.microsoft.com/office/drawing/2014/main" id="{D0879BCC-7C83-B93A-B660-D6838B6A40ED}"/>
              </a:ext>
            </a:extLst>
          </p:cNvPr>
          <p:cNvPicPr>
            <a:picLocks noChangeAspect="1"/>
          </p:cNvPicPr>
          <p:nvPr/>
        </p:nvPicPr>
        <p:blipFill>
          <a:blip r:embed="rId3"/>
          <a:stretch>
            <a:fillRect/>
          </a:stretch>
        </p:blipFill>
        <p:spPr>
          <a:xfrm>
            <a:off x="124252" y="2062370"/>
            <a:ext cx="1957563" cy="1119147"/>
          </a:xfrm>
          <a:prstGeom prst="rect">
            <a:avLst/>
          </a:prstGeom>
        </p:spPr>
      </p:pic>
      <p:pic>
        <p:nvPicPr>
          <p:cNvPr id="15" name="Immagine 14">
            <a:extLst>
              <a:ext uri="{FF2B5EF4-FFF2-40B4-BE49-F238E27FC236}">
                <a16:creationId xmlns:a16="http://schemas.microsoft.com/office/drawing/2014/main" id="{C940B22D-5745-F303-7185-A890E0EDE77D}"/>
              </a:ext>
            </a:extLst>
          </p:cNvPr>
          <p:cNvPicPr>
            <a:picLocks noChangeAspect="1"/>
          </p:cNvPicPr>
          <p:nvPr/>
        </p:nvPicPr>
        <p:blipFill>
          <a:blip r:embed="rId4"/>
          <a:stretch>
            <a:fillRect/>
          </a:stretch>
        </p:blipFill>
        <p:spPr>
          <a:xfrm>
            <a:off x="2460386" y="2041247"/>
            <a:ext cx="1969317" cy="1161392"/>
          </a:xfrm>
          <a:prstGeom prst="rect">
            <a:avLst/>
          </a:prstGeom>
        </p:spPr>
      </p:pic>
      <p:pic>
        <p:nvPicPr>
          <p:cNvPr id="16" name="Immagine 15">
            <a:extLst>
              <a:ext uri="{FF2B5EF4-FFF2-40B4-BE49-F238E27FC236}">
                <a16:creationId xmlns:a16="http://schemas.microsoft.com/office/drawing/2014/main" id="{6D785DC3-4024-38E5-8A63-947152AB23D9}"/>
              </a:ext>
            </a:extLst>
          </p:cNvPr>
          <p:cNvPicPr>
            <a:picLocks noChangeAspect="1"/>
          </p:cNvPicPr>
          <p:nvPr/>
        </p:nvPicPr>
        <p:blipFill>
          <a:blip r:embed="rId5"/>
          <a:stretch>
            <a:fillRect/>
          </a:stretch>
        </p:blipFill>
        <p:spPr>
          <a:xfrm>
            <a:off x="4808274" y="2046860"/>
            <a:ext cx="1969351" cy="1150167"/>
          </a:xfrm>
          <a:prstGeom prst="rect">
            <a:avLst/>
          </a:prstGeom>
        </p:spPr>
      </p:pic>
      <p:sp>
        <p:nvSpPr>
          <p:cNvPr id="22" name="CasellaDiTesto 21">
            <a:extLst>
              <a:ext uri="{FF2B5EF4-FFF2-40B4-BE49-F238E27FC236}">
                <a16:creationId xmlns:a16="http://schemas.microsoft.com/office/drawing/2014/main" id="{641CB77B-F422-409D-E493-FC58732DD42E}"/>
              </a:ext>
            </a:extLst>
          </p:cNvPr>
          <p:cNvSpPr txBox="1"/>
          <p:nvPr/>
        </p:nvSpPr>
        <p:spPr>
          <a:xfrm>
            <a:off x="-17433" y="709943"/>
            <a:ext cx="9107520" cy="954107"/>
          </a:xfrm>
          <a:prstGeom prst="rect">
            <a:avLst/>
          </a:prstGeom>
          <a:noFill/>
        </p:spPr>
        <p:txBody>
          <a:bodyPr wrap="square">
            <a:spAutoFit/>
          </a:bodyPr>
          <a:lstStyle/>
          <a:p>
            <a:pPr algn="just"/>
            <a:r>
              <a:rPr lang="it-IT" sz="1400" dirty="0">
                <a:effectLst/>
                <a:latin typeface="Helvetica" pitchFamily="2" charset="0"/>
              </a:rPr>
              <a:t>Studies </a:t>
            </a:r>
            <a:r>
              <a:rPr lang="it-IT" sz="1400" dirty="0" err="1">
                <a:effectLst/>
                <a:latin typeface="Helvetica" pitchFamily="2" charset="0"/>
              </a:rPr>
              <a:t>have</a:t>
            </a:r>
            <a:r>
              <a:rPr lang="it-IT" sz="1400" dirty="0">
                <a:effectLst/>
                <a:latin typeface="Helvetica" pitchFamily="2" charset="0"/>
              </a:rPr>
              <a:t> </a:t>
            </a:r>
            <a:r>
              <a:rPr lang="it-IT" sz="1400" dirty="0" err="1">
                <a:effectLst/>
                <a:latin typeface="Helvetica" pitchFamily="2" charset="0"/>
              </a:rPr>
              <a:t>been</a:t>
            </a:r>
            <a:r>
              <a:rPr lang="it-IT" sz="1400" dirty="0">
                <a:effectLst/>
                <a:latin typeface="Helvetica" pitchFamily="2" charset="0"/>
              </a:rPr>
              <a:t> </a:t>
            </a:r>
            <a:r>
              <a:rPr lang="it-IT" sz="1400" dirty="0" err="1">
                <a:effectLst/>
                <a:latin typeface="Helvetica" pitchFamily="2" charset="0"/>
              </a:rPr>
              <a:t>focused</a:t>
            </a:r>
            <a:r>
              <a:rPr lang="it-IT" sz="1400" dirty="0">
                <a:effectLst/>
                <a:latin typeface="Helvetica" pitchFamily="2" charset="0"/>
              </a:rPr>
              <a:t> on the DLC grounding layout to </a:t>
            </a:r>
            <a:r>
              <a:rPr lang="it-IT" sz="1400" dirty="0" err="1">
                <a:effectLst/>
                <a:latin typeface="Helvetica" pitchFamily="2" charset="0"/>
              </a:rPr>
              <a:t>increase</a:t>
            </a:r>
            <a:r>
              <a:rPr lang="it-IT" sz="1400" dirty="0">
                <a:effectLst/>
                <a:latin typeface="Helvetica" pitchFamily="2" charset="0"/>
              </a:rPr>
              <a:t> the rate capability </a:t>
            </a:r>
            <a:r>
              <a:rPr lang="it-IT" sz="1400" dirty="0" err="1">
                <a:effectLst/>
                <a:latin typeface="Helvetica" pitchFamily="2" charset="0"/>
              </a:rPr>
              <a:t>while</a:t>
            </a:r>
            <a:r>
              <a:rPr lang="it-IT" sz="1400" dirty="0">
                <a:effectLst/>
                <a:latin typeface="Helvetica" pitchFamily="2" charset="0"/>
              </a:rPr>
              <a:t> </a:t>
            </a:r>
            <a:r>
              <a:rPr lang="it-IT" sz="1400" dirty="0" err="1">
                <a:effectLst/>
                <a:latin typeface="Helvetica" pitchFamily="2" charset="0"/>
              </a:rPr>
              <a:t>maintaining</a:t>
            </a:r>
            <a:r>
              <a:rPr lang="it-IT" sz="1400" dirty="0">
                <a:effectLst/>
                <a:latin typeface="Helvetica" pitchFamily="2" charset="0"/>
              </a:rPr>
              <a:t> a safe </a:t>
            </a:r>
            <a:r>
              <a:rPr lang="it-IT" sz="1400" dirty="0" err="1">
                <a:effectLst/>
                <a:latin typeface="Helvetica" pitchFamily="2" charset="0"/>
              </a:rPr>
              <a:t>resistivity</a:t>
            </a:r>
            <a:r>
              <a:rPr lang="it-IT" sz="1400" dirty="0">
                <a:effectLst/>
                <a:latin typeface="Helvetica" pitchFamily="2" charset="0"/>
              </a:rPr>
              <a:t>    </a:t>
            </a:r>
            <a:r>
              <a:rPr lang="it-IT" sz="1400" dirty="0">
                <a:latin typeface="Helvetica" pitchFamily="2" charset="0"/>
              </a:rPr>
              <a:t>=&gt; </a:t>
            </a:r>
            <a:r>
              <a:rPr lang="en-US" sz="1400" dirty="0"/>
              <a:t>T</a:t>
            </a:r>
            <a:r>
              <a:rPr lang="en-US" sz="1400" dirty="0">
                <a:effectLst/>
              </a:rPr>
              <a:t>he solution is to reduce as much as possible the current path towards the ground connection introducing a high density “grounding network” on the resistive stage of the detector </a:t>
            </a:r>
          </a:p>
          <a:p>
            <a:pPr algn="just"/>
            <a:endParaRPr lang="it-IT" sz="1400" dirty="0">
              <a:effectLst/>
              <a:latin typeface="Helvetica" pitchFamily="2" charset="0"/>
            </a:endParaRPr>
          </a:p>
        </p:txBody>
      </p:sp>
      <p:sp>
        <p:nvSpPr>
          <p:cNvPr id="24" name="CasellaDiTesto 23">
            <a:extLst>
              <a:ext uri="{FF2B5EF4-FFF2-40B4-BE49-F238E27FC236}">
                <a16:creationId xmlns:a16="http://schemas.microsoft.com/office/drawing/2014/main" id="{809F03AB-EE25-2002-5918-76DB26F0D2E7}"/>
              </a:ext>
            </a:extLst>
          </p:cNvPr>
          <p:cNvSpPr txBox="1"/>
          <p:nvPr/>
        </p:nvSpPr>
        <p:spPr>
          <a:xfrm>
            <a:off x="74335" y="3212886"/>
            <a:ext cx="3080280" cy="307777"/>
          </a:xfrm>
          <a:prstGeom prst="rect">
            <a:avLst/>
          </a:prstGeom>
          <a:noFill/>
        </p:spPr>
        <p:txBody>
          <a:bodyPr wrap="square" rtlCol="0">
            <a:spAutoFit/>
          </a:bodyPr>
          <a:lstStyle/>
          <a:p>
            <a:r>
              <a:rPr lang="en-US" sz="1400" dirty="0" err="1"/>
              <a:t>SRL_Single</a:t>
            </a:r>
            <a:r>
              <a:rPr lang="en-US" sz="1400" dirty="0"/>
              <a:t>-Resistive-Layer</a:t>
            </a:r>
          </a:p>
        </p:txBody>
      </p:sp>
      <p:sp>
        <p:nvSpPr>
          <p:cNvPr id="25" name="CasellaDiTesto 24">
            <a:extLst>
              <a:ext uri="{FF2B5EF4-FFF2-40B4-BE49-F238E27FC236}">
                <a16:creationId xmlns:a16="http://schemas.microsoft.com/office/drawing/2014/main" id="{DFF16903-ADF9-4213-3222-EE61573D18D0}"/>
              </a:ext>
            </a:extLst>
          </p:cNvPr>
          <p:cNvSpPr txBox="1"/>
          <p:nvPr/>
        </p:nvSpPr>
        <p:spPr>
          <a:xfrm>
            <a:off x="2415252" y="3212886"/>
            <a:ext cx="2116733" cy="307777"/>
          </a:xfrm>
          <a:prstGeom prst="rect">
            <a:avLst/>
          </a:prstGeom>
          <a:noFill/>
        </p:spPr>
        <p:txBody>
          <a:bodyPr wrap="none" rtlCol="0">
            <a:spAutoFit/>
          </a:bodyPr>
          <a:lstStyle/>
          <a:p>
            <a:r>
              <a:rPr lang="en-US" sz="1400" dirty="0"/>
              <a:t>DRL-</a:t>
            </a:r>
            <a:r>
              <a:rPr lang="en-US" sz="1400" dirty="0" err="1"/>
              <a:t>DoubleResistive</a:t>
            </a:r>
            <a:r>
              <a:rPr lang="en-US" sz="1400" dirty="0"/>
              <a:t> Layer</a:t>
            </a:r>
          </a:p>
        </p:txBody>
      </p:sp>
      <p:sp>
        <p:nvSpPr>
          <p:cNvPr id="26" name="CasellaDiTesto 25">
            <a:extLst>
              <a:ext uri="{FF2B5EF4-FFF2-40B4-BE49-F238E27FC236}">
                <a16:creationId xmlns:a16="http://schemas.microsoft.com/office/drawing/2014/main" id="{890D2209-690F-CDDA-BB51-F21A3E410EB3}"/>
              </a:ext>
            </a:extLst>
          </p:cNvPr>
          <p:cNvSpPr txBox="1"/>
          <p:nvPr/>
        </p:nvSpPr>
        <p:spPr>
          <a:xfrm>
            <a:off x="5189518" y="3212886"/>
            <a:ext cx="1260153" cy="307777"/>
          </a:xfrm>
          <a:prstGeom prst="rect">
            <a:avLst/>
          </a:prstGeom>
          <a:noFill/>
        </p:spPr>
        <p:txBody>
          <a:bodyPr wrap="none" rtlCol="0">
            <a:spAutoFit/>
          </a:bodyPr>
          <a:lstStyle/>
          <a:p>
            <a:r>
              <a:rPr lang="en-US" sz="1400" dirty="0"/>
              <a:t>SG –Silver Grid</a:t>
            </a:r>
          </a:p>
        </p:txBody>
      </p:sp>
      <p:sp>
        <p:nvSpPr>
          <p:cNvPr id="28" name="CasellaDiTesto 27">
            <a:extLst>
              <a:ext uri="{FF2B5EF4-FFF2-40B4-BE49-F238E27FC236}">
                <a16:creationId xmlns:a16="http://schemas.microsoft.com/office/drawing/2014/main" id="{6ABAF44D-D15B-6390-918C-CFE172E4371A}"/>
              </a:ext>
            </a:extLst>
          </p:cNvPr>
          <p:cNvSpPr txBox="1"/>
          <p:nvPr/>
        </p:nvSpPr>
        <p:spPr>
          <a:xfrm>
            <a:off x="169124" y="1663915"/>
            <a:ext cx="201533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1400" dirty="0">
                <a:effectLst/>
                <a:latin typeface="Helvetica" pitchFamily="2" charset="0"/>
              </a:rPr>
              <a:t>R&amp;D on low-rate layout</a:t>
            </a:r>
          </a:p>
        </p:txBody>
      </p:sp>
      <p:sp>
        <p:nvSpPr>
          <p:cNvPr id="30" name="CasellaDiTesto 29">
            <a:extLst>
              <a:ext uri="{FF2B5EF4-FFF2-40B4-BE49-F238E27FC236}">
                <a16:creationId xmlns:a16="http://schemas.microsoft.com/office/drawing/2014/main" id="{1F68046A-36B7-F378-4400-099AB5A65C8E}"/>
              </a:ext>
            </a:extLst>
          </p:cNvPr>
          <p:cNvSpPr txBox="1"/>
          <p:nvPr/>
        </p:nvSpPr>
        <p:spPr>
          <a:xfrm>
            <a:off x="2704586" y="1663915"/>
            <a:ext cx="6111946"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it-IT" sz="1400" dirty="0">
                <a:effectLst/>
                <a:latin typeface="Helvetica" pitchFamily="2" charset="0"/>
              </a:rPr>
              <a:t>R&amp;D on high-rate layout </a:t>
            </a:r>
            <a:r>
              <a:rPr lang="it-IT" sz="1400" i="1" dirty="0">
                <a:effectLst/>
                <a:latin typeface="Helvetica" pitchFamily="2" charset="0"/>
              </a:rPr>
              <a:t>(grounding network </a:t>
            </a:r>
            <a:r>
              <a:rPr lang="it-IT" sz="1400" i="1" dirty="0" err="1">
                <a:effectLst/>
                <a:latin typeface="Helvetica" pitchFamily="2" charset="0"/>
              </a:rPr>
              <a:t>also</a:t>
            </a:r>
            <a:r>
              <a:rPr lang="it-IT" sz="1400" i="1" dirty="0">
                <a:effectLst/>
                <a:latin typeface="Helvetica" pitchFamily="2" charset="0"/>
              </a:rPr>
              <a:t> in the </a:t>
            </a:r>
            <a:r>
              <a:rPr lang="it-IT" sz="1400" i="1" dirty="0" err="1">
                <a:effectLst/>
                <a:latin typeface="Helvetica" pitchFamily="2" charset="0"/>
              </a:rPr>
              <a:t>active</a:t>
            </a:r>
            <a:r>
              <a:rPr lang="it-IT" sz="1400" i="1" dirty="0">
                <a:effectLst/>
                <a:latin typeface="Helvetica" pitchFamily="2" charset="0"/>
              </a:rPr>
              <a:t> area)</a:t>
            </a:r>
          </a:p>
        </p:txBody>
      </p:sp>
      <p:sp>
        <p:nvSpPr>
          <p:cNvPr id="4" name="CasellaDiTesto 3">
            <a:extLst>
              <a:ext uri="{FF2B5EF4-FFF2-40B4-BE49-F238E27FC236}">
                <a16:creationId xmlns:a16="http://schemas.microsoft.com/office/drawing/2014/main" id="{6F9766A4-DBDF-0254-DF42-C7F3DBFA4087}"/>
              </a:ext>
            </a:extLst>
          </p:cNvPr>
          <p:cNvSpPr txBox="1"/>
          <p:nvPr/>
        </p:nvSpPr>
        <p:spPr>
          <a:xfrm>
            <a:off x="-73381" y="3453031"/>
            <a:ext cx="2228844" cy="461665"/>
          </a:xfrm>
          <a:prstGeom prst="rect">
            <a:avLst/>
          </a:prstGeom>
          <a:noFill/>
        </p:spPr>
        <p:txBody>
          <a:bodyPr wrap="square">
            <a:spAutoFit/>
          </a:bodyPr>
          <a:lstStyle/>
          <a:p>
            <a:pPr algn="ctr"/>
            <a:r>
              <a:rPr lang="it-IT" sz="1200" i="1" dirty="0">
                <a:effectLst/>
                <a:latin typeface="Times New Roman" panose="02020603050405020304" pitchFamily="18" charset="0"/>
                <a:cs typeface="Times New Roman" panose="02020603050405020304" pitchFamily="18" charset="0"/>
              </a:rPr>
              <a:t>the DLC grounding </a:t>
            </a:r>
            <a:r>
              <a:rPr lang="it-IT" sz="1200" i="1" dirty="0" err="1">
                <a:effectLst/>
                <a:latin typeface="Times New Roman" panose="02020603050405020304" pitchFamily="18" charset="0"/>
                <a:cs typeface="Times New Roman" panose="02020603050405020304" pitchFamily="18" charset="0"/>
              </a:rPr>
              <a:t>is</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provided</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all</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around</a:t>
            </a:r>
            <a:r>
              <a:rPr lang="it-IT" sz="1200" i="1" dirty="0">
                <a:effectLst/>
                <a:latin typeface="Times New Roman" panose="02020603050405020304" pitchFamily="18" charset="0"/>
                <a:cs typeface="Times New Roman" panose="02020603050405020304" pitchFamily="18" charset="0"/>
              </a:rPr>
              <a:t> the </a:t>
            </a:r>
            <a:r>
              <a:rPr lang="it-IT" sz="1200" i="1" dirty="0" err="1">
                <a:effectLst/>
                <a:latin typeface="Times New Roman" panose="02020603050405020304" pitchFamily="18" charset="0"/>
                <a:cs typeface="Times New Roman" panose="02020603050405020304" pitchFamily="18" charset="0"/>
              </a:rPr>
              <a:t>active</a:t>
            </a:r>
            <a:r>
              <a:rPr lang="it-IT" sz="1200" i="1" dirty="0">
                <a:effectLst/>
                <a:latin typeface="Times New Roman" panose="02020603050405020304" pitchFamily="18" charset="0"/>
                <a:cs typeface="Times New Roman" panose="02020603050405020304" pitchFamily="18" charset="0"/>
              </a:rPr>
              <a:t> area.</a:t>
            </a:r>
          </a:p>
        </p:txBody>
      </p:sp>
      <p:sp>
        <p:nvSpPr>
          <p:cNvPr id="8" name="CasellaDiTesto 7">
            <a:extLst>
              <a:ext uri="{FF2B5EF4-FFF2-40B4-BE49-F238E27FC236}">
                <a16:creationId xmlns:a16="http://schemas.microsoft.com/office/drawing/2014/main" id="{7B336771-D11A-4AD8-539D-D0F28721B5F8}"/>
              </a:ext>
            </a:extLst>
          </p:cNvPr>
          <p:cNvSpPr txBox="1"/>
          <p:nvPr/>
        </p:nvSpPr>
        <p:spPr>
          <a:xfrm>
            <a:off x="8459544" y="1370481"/>
            <a:ext cx="949390" cy="338554"/>
          </a:xfrm>
          <a:prstGeom prst="rect">
            <a:avLst/>
          </a:prstGeom>
          <a:noFill/>
        </p:spPr>
        <p:txBody>
          <a:bodyPr wrap="square">
            <a:spAutoFit/>
          </a:bodyPr>
          <a:lstStyle/>
          <a:p>
            <a:r>
              <a:rPr lang="it-IT" sz="1600" dirty="0">
                <a:effectLst/>
                <a:latin typeface="Helvetica" pitchFamily="2" charset="0"/>
              </a:rPr>
              <a:t>time</a:t>
            </a:r>
            <a:endParaRPr lang="it-IT" sz="1600" dirty="0"/>
          </a:p>
        </p:txBody>
      </p:sp>
      <p:sp>
        <p:nvSpPr>
          <p:cNvPr id="9" name="CasellaDiTesto 8">
            <a:extLst>
              <a:ext uri="{FF2B5EF4-FFF2-40B4-BE49-F238E27FC236}">
                <a16:creationId xmlns:a16="http://schemas.microsoft.com/office/drawing/2014/main" id="{C094E5FD-CBF4-289F-BF92-4511EF845CC4}"/>
              </a:ext>
            </a:extLst>
          </p:cNvPr>
          <p:cNvSpPr txBox="1"/>
          <p:nvPr/>
        </p:nvSpPr>
        <p:spPr>
          <a:xfrm>
            <a:off x="684456" y="1308251"/>
            <a:ext cx="601447" cy="338554"/>
          </a:xfrm>
          <a:prstGeom prst="rect">
            <a:avLst/>
          </a:prstGeom>
          <a:noFill/>
        </p:spPr>
        <p:txBody>
          <a:bodyPr wrap="none" rtlCol="0">
            <a:spAutoFit/>
          </a:bodyPr>
          <a:lstStyle/>
          <a:p>
            <a:r>
              <a:rPr lang="it-IT" sz="1600" dirty="0"/>
              <a:t>2015</a:t>
            </a:r>
          </a:p>
        </p:txBody>
      </p:sp>
      <p:sp>
        <p:nvSpPr>
          <p:cNvPr id="10" name="CasellaDiTesto 9">
            <a:extLst>
              <a:ext uri="{FF2B5EF4-FFF2-40B4-BE49-F238E27FC236}">
                <a16:creationId xmlns:a16="http://schemas.microsoft.com/office/drawing/2014/main" id="{77BDEDD8-1F7B-15D9-851C-B964DFFE5E99}"/>
              </a:ext>
            </a:extLst>
          </p:cNvPr>
          <p:cNvSpPr txBox="1"/>
          <p:nvPr/>
        </p:nvSpPr>
        <p:spPr>
          <a:xfrm>
            <a:off x="3240340" y="1308251"/>
            <a:ext cx="601447" cy="338554"/>
          </a:xfrm>
          <a:prstGeom prst="rect">
            <a:avLst/>
          </a:prstGeom>
          <a:noFill/>
        </p:spPr>
        <p:txBody>
          <a:bodyPr wrap="none" rtlCol="0">
            <a:spAutoFit/>
          </a:bodyPr>
          <a:lstStyle/>
          <a:p>
            <a:r>
              <a:rPr lang="it-IT" sz="1600" dirty="0"/>
              <a:t>2017</a:t>
            </a:r>
          </a:p>
        </p:txBody>
      </p:sp>
      <p:sp>
        <p:nvSpPr>
          <p:cNvPr id="12" name="CasellaDiTesto 11">
            <a:extLst>
              <a:ext uri="{FF2B5EF4-FFF2-40B4-BE49-F238E27FC236}">
                <a16:creationId xmlns:a16="http://schemas.microsoft.com/office/drawing/2014/main" id="{644F9990-5C25-DC18-B463-04819A5927DB}"/>
              </a:ext>
            </a:extLst>
          </p:cNvPr>
          <p:cNvSpPr txBox="1"/>
          <p:nvPr/>
        </p:nvSpPr>
        <p:spPr>
          <a:xfrm>
            <a:off x="5263674" y="1308251"/>
            <a:ext cx="601447" cy="338554"/>
          </a:xfrm>
          <a:prstGeom prst="rect">
            <a:avLst/>
          </a:prstGeom>
          <a:noFill/>
        </p:spPr>
        <p:txBody>
          <a:bodyPr wrap="none" rtlCol="0">
            <a:spAutoFit/>
          </a:bodyPr>
          <a:lstStyle/>
          <a:p>
            <a:r>
              <a:rPr lang="it-IT" sz="1600" dirty="0"/>
              <a:t>2018</a:t>
            </a:r>
          </a:p>
        </p:txBody>
      </p:sp>
      <p:sp>
        <p:nvSpPr>
          <p:cNvPr id="14" name="CasellaDiTesto 13">
            <a:extLst>
              <a:ext uri="{FF2B5EF4-FFF2-40B4-BE49-F238E27FC236}">
                <a16:creationId xmlns:a16="http://schemas.microsoft.com/office/drawing/2014/main" id="{9A562B1D-2E13-509E-31FB-4ECAED99EB98}"/>
              </a:ext>
            </a:extLst>
          </p:cNvPr>
          <p:cNvSpPr txBox="1"/>
          <p:nvPr/>
        </p:nvSpPr>
        <p:spPr>
          <a:xfrm>
            <a:off x="7616282" y="1308251"/>
            <a:ext cx="601447" cy="338554"/>
          </a:xfrm>
          <a:prstGeom prst="rect">
            <a:avLst/>
          </a:prstGeom>
          <a:noFill/>
        </p:spPr>
        <p:txBody>
          <a:bodyPr wrap="none" rtlCol="0">
            <a:spAutoFit/>
          </a:bodyPr>
          <a:lstStyle/>
          <a:p>
            <a:r>
              <a:rPr lang="it-IT" sz="1600" dirty="0"/>
              <a:t>2020</a:t>
            </a:r>
          </a:p>
        </p:txBody>
      </p:sp>
      <p:sp>
        <p:nvSpPr>
          <p:cNvPr id="20" name="CasellaDiTesto 19">
            <a:extLst>
              <a:ext uri="{FF2B5EF4-FFF2-40B4-BE49-F238E27FC236}">
                <a16:creationId xmlns:a16="http://schemas.microsoft.com/office/drawing/2014/main" id="{86131C55-D766-F0D4-C721-208FF852F10E}"/>
              </a:ext>
            </a:extLst>
          </p:cNvPr>
          <p:cNvSpPr txBox="1"/>
          <p:nvPr/>
        </p:nvSpPr>
        <p:spPr>
          <a:xfrm>
            <a:off x="2344760" y="3490024"/>
            <a:ext cx="2278965" cy="830997"/>
          </a:xfrm>
          <a:prstGeom prst="rect">
            <a:avLst/>
          </a:prstGeom>
          <a:noFill/>
        </p:spPr>
        <p:txBody>
          <a:bodyPr wrap="square">
            <a:spAutoFit/>
          </a:bodyPr>
          <a:lstStyle/>
          <a:p>
            <a:pPr algn="just"/>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Two DLC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layers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connected</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by a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matrix</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of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conductive</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vias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and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grounded</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by a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further</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matrix</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of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vias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to the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readout</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electrodes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p>
        </p:txBody>
      </p:sp>
      <p:sp>
        <p:nvSpPr>
          <p:cNvPr id="23" name="CasellaDiTesto 22">
            <a:extLst>
              <a:ext uri="{FF2B5EF4-FFF2-40B4-BE49-F238E27FC236}">
                <a16:creationId xmlns:a16="http://schemas.microsoft.com/office/drawing/2014/main" id="{82B9CC51-4BD6-EA48-769C-74E551C3A0ED}"/>
              </a:ext>
            </a:extLst>
          </p:cNvPr>
          <p:cNvSpPr txBox="1"/>
          <p:nvPr/>
        </p:nvSpPr>
        <p:spPr>
          <a:xfrm>
            <a:off x="4776423" y="3515623"/>
            <a:ext cx="2029195" cy="646331"/>
          </a:xfrm>
          <a:prstGeom prst="rect">
            <a:avLst/>
          </a:prstGeom>
          <a:noFill/>
        </p:spPr>
        <p:txBody>
          <a:bodyPr wrap="square">
            <a:spAutoFit/>
          </a:bodyPr>
          <a:lstStyle/>
          <a:p>
            <a:pPr algn="just"/>
            <a:r>
              <a:rPr lang="it-IT" sz="1200" i="1" dirty="0">
                <a:effectLst/>
                <a:latin typeface="Times New Roman" panose="02020603050405020304" pitchFamily="18" charset="0"/>
                <a:cs typeface="Times New Roman" panose="02020603050405020304" pitchFamily="18" charset="0"/>
              </a:rPr>
              <a:t>a SRL with a 2-D grounding </a:t>
            </a:r>
            <a:r>
              <a:rPr lang="it-IT" sz="1200" i="1" dirty="0" err="1">
                <a:effectLst/>
                <a:latin typeface="Times New Roman" panose="02020603050405020304" pitchFamily="18" charset="0"/>
                <a:cs typeface="Times New Roman" panose="02020603050405020304" pitchFamily="18" charset="0"/>
              </a:rPr>
              <a:t>conductive</a:t>
            </a:r>
            <a:r>
              <a:rPr lang="it-IT" sz="1200" i="1" dirty="0">
                <a:effectLst/>
                <a:latin typeface="Times New Roman" panose="02020603050405020304" pitchFamily="18" charset="0"/>
                <a:cs typeface="Times New Roman" panose="02020603050405020304" pitchFamily="18" charset="0"/>
              </a:rPr>
              <a:t> strip lines </a:t>
            </a:r>
            <a:r>
              <a:rPr lang="it-IT" sz="1200" i="1" dirty="0" err="1">
                <a:effectLst/>
                <a:latin typeface="Times New Roman" panose="02020603050405020304" pitchFamily="18" charset="0"/>
                <a:cs typeface="Times New Roman" panose="02020603050405020304" pitchFamily="18" charset="0"/>
              </a:rPr>
              <a:t>realized</a:t>
            </a:r>
            <a:r>
              <a:rPr lang="it-IT" sz="1200" i="1" dirty="0">
                <a:effectLst/>
                <a:latin typeface="Times New Roman" panose="02020603050405020304" pitchFamily="18" charset="0"/>
                <a:cs typeface="Times New Roman" panose="02020603050405020304" pitchFamily="18" charset="0"/>
              </a:rPr>
              <a:t> on the DLC </a:t>
            </a:r>
            <a:r>
              <a:rPr lang="it-IT" sz="1200" i="1" dirty="0" err="1">
                <a:effectLst/>
                <a:latin typeface="Times New Roman" panose="02020603050405020304" pitchFamily="18" charset="0"/>
                <a:cs typeface="Times New Roman" panose="02020603050405020304" pitchFamily="18" charset="0"/>
              </a:rPr>
              <a:t>layer</a:t>
            </a:r>
            <a:r>
              <a:rPr lang="it-IT" sz="1200" i="1" dirty="0">
                <a:effectLst/>
                <a:latin typeface="Times New Roman" panose="02020603050405020304" pitchFamily="18" charset="0"/>
                <a:cs typeface="Times New Roman" panose="02020603050405020304" pitchFamily="18" charset="0"/>
              </a:rPr>
              <a:t>. </a:t>
            </a:r>
          </a:p>
        </p:txBody>
      </p:sp>
      <p:sp>
        <p:nvSpPr>
          <p:cNvPr id="29" name="CasellaDiTesto 28">
            <a:extLst>
              <a:ext uri="{FF2B5EF4-FFF2-40B4-BE49-F238E27FC236}">
                <a16:creationId xmlns:a16="http://schemas.microsoft.com/office/drawing/2014/main" id="{5A1AE765-173F-6744-3303-D078E310BFC3}"/>
              </a:ext>
            </a:extLst>
          </p:cNvPr>
          <p:cNvSpPr txBox="1"/>
          <p:nvPr/>
        </p:nvSpPr>
        <p:spPr>
          <a:xfrm>
            <a:off x="6996106" y="3519820"/>
            <a:ext cx="2093981" cy="830997"/>
          </a:xfrm>
          <a:prstGeom prst="rect">
            <a:avLst/>
          </a:prstGeom>
          <a:noFill/>
        </p:spPr>
        <p:txBody>
          <a:bodyPr wrap="square">
            <a:spAutoFit/>
          </a:bodyPr>
          <a:lstStyle/>
          <a:p>
            <a:pPr algn="just"/>
            <a:r>
              <a:rPr lang="it-IT" sz="1200" i="1" dirty="0">
                <a:effectLst/>
                <a:latin typeface="Times New Roman" panose="02020603050405020304" pitchFamily="18" charset="0"/>
                <a:cs typeface="Times New Roman" panose="02020603050405020304" pitchFamily="18" charset="0"/>
              </a:rPr>
              <a:t>the grounding </a:t>
            </a:r>
            <a:r>
              <a:rPr lang="it-IT" sz="1200" i="1" dirty="0" err="1">
                <a:effectLst/>
                <a:latin typeface="Times New Roman" panose="02020603050405020304" pitchFamily="18" charset="0"/>
                <a:cs typeface="Times New Roman" panose="02020603050405020304" pitchFamily="18" charset="0"/>
              </a:rPr>
              <a:t>grid</a:t>
            </a:r>
            <a:r>
              <a:rPr lang="it-IT" sz="1200" i="1" dirty="0">
                <a:effectLst/>
                <a:latin typeface="Times New Roman" panose="02020603050405020304" pitchFamily="18" charset="0"/>
                <a:cs typeface="Times New Roman" panose="02020603050405020304" pitchFamily="18" charset="0"/>
              </a:rPr>
              <a:t> of the DLC </a:t>
            </a:r>
            <a:r>
              <a:rPr lang="it-IT" sz="1200" i="1" dirty="0" err="1">
                <a:effectLst/>
                <a:latin typeface="Times New Roman" panose="02020603050405020304" pitchFamily="18" charset="0"/>
                <a:cs typeface="Times New Roman" panose="02020603050405020304" pitchFamily="18" charset="0"/>
              </a:rPr>
              <a:t>is</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patterned</a:t>
            </a:r>
            <a:r>
              <a:rPr lang="it-IT" sz="1200" i="1" dirty="0">
                <a:effectLst/>
                <a:latin typeface="Times New Roman" panose="02020603050405020304" pitchFamily="18" charset="0"/>
                <a:cs typeface="Times New Roman" panose="02020603050405020304" pitchFamily="18" charset="0"/>
              </a:rPr>
              <a:t> by </a:t>
            </a:r>
            <a:r>
              <a:rPr lang="it-IT" sz="1200" b="1" i="1" dirty="0" err="1">
                <a:effectLst/>
                <a:latin typeface="Times New Roman" panose="02020603050405020304" pitchFamily="18" charset="0"/>
                <a:cs typeface="Times New Roman" panose="02020603050405020304" pitchFamily="18" charset="0"/>
              </a:rPr>
              <a:t>etching</a:t>
            </a:r>
            <a:r>
              <a:rPr lang="it-IT" sz="1200" b="1" i="1" dirty="0">
                <a:effectLst/>
                <a:latin typeface="Times New Roman" panose="02020603050405020304" pitchFamily="18" charset="0"/>
                <a:cs typeface="Times New Roman" panose="02020603050405020304" pitchFamily="18" charset="0"/>
              </a:rPr>
              <a:t> a </a:t>
            </a:r>
            <a:r>
              <a:rPr lang="it-IT" sz="1200" b="1" i="1" dirty="0" err="1">
                <a:effectLst/>
                <a:latin typeface="Times New Roman" panose="02020603050405020304" pitchFamily="18" charset="0"/>
                <a:cs typeface="Times New Roman" panose="02020603050405020304" pitchFamily="18" charset="0"/>
              </a:rPr>
              <a:t>groove</a:t>
            </a:r>
            <a:r>
              <a:rPr lang="it-IT" sz="1200" b="1" i="1" dirty="0">
                <a:effectLst/>
                <a:latin typeface="Times New Roman" panose="02020603050405020304" pitchFamily="18" charset="0"/>
                <a:cs typeface="Times New Roman" panose="02020603050405020304" pitchFamily="18" charset="0"/>
              </a:rPr>
              <a:t> in the base </a:t>
            </a:r>
            <a:r>
              <a:rPr lang="it-IT" sz="1200" b="1" i="1" dirty="0" err="1">
                <a:effectLst/>
                <a:latin typeface="Times New Roman" panose="02020603050405020304" pitchFamily="18" charset="0"/>
                <a:cs typeface="Times New Roman" panose="02020603050405020304" pitchFamily="18" charset="0"/>
              </a:rPr>
              <a:t>material</a:t>
            </a:r>
            <a:r>
              <a:rPr lang="it-IT" sz="1200" b="1" i="1" dirty="0">
                <a:effectLst/>
                <a:latin typeface="Times New Roman" panose="02020603050405020304" pitchFamily="18" charset="0"/>
                <a:cs typeface="Times New Roman" panose="02020603050405020304" pitchFamily="18" charset="0"/>
              </a:rPr>
              <a:t> from the top </a:t>
            </a:r>
            <a:endParaRPr lang="it-IT" sz="1200" i="1" dirty="0">
              <a:effectLst/>
              <a:latin typeface="Times New Roman" panose="02020603050405020304" pitchFamily="18" charset="0"/>
              <a:cs typeface="Times New Roman" panose="02020603050405020304" pitchFamily="18" charset="0"/>
            </a:endParaRPr>
          </a:p>
        </p:txBody>
      </p:sp>
      <p:sp>
        <p:nvSpPr>
          <p:cNvPr id="5" name="Segnaposto piè di pagina 19">
            <a:extLst>
              <a:ext uri="{FF2B5EF4-FFF2-40B4-BE49-F238E27FC236}">
                <a16:creationId xmlns:a16="http://schemas.microsoft.com/office/drawing/2014/main" id="{1843403B-59D1-9B26-2419-731A9C08F6AA}"/>
              </a:ext>
            </a:extLst>
          </p:cNvPr>
          <p:cNvSpPr txBox="1">
            <a:spLocks/>
          </p:cNvSpPr>
          <p:nvPr/>
        </p:nvSpPr>
        <p:spPr>
          <a:xfrm>
            <a:off x="1438056" y="4903078"/>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a:t>
            </a:r>
            <a:r>
              <a:rPr lang="it-IT" dirty="0" err="1"/>
              <a:t>Italian</a:t>
            </a:r>
            <a:r>
              <a:rPr lang="it-IT" dirty="0"/>
              <a:t> Collaboration Meeting  2023 – Alessia Fantini  </a:t>
            </a:r>
          </a:p>
        </p:txBody>
      </p:sp>
      <p:pic>
        <p:nvPicPr>
          <p:cNvPr id="17" name="Immagine 16">
            <a:extLst>
              <a:ext uri="{FF2B5EF4-FFF2-40B4-BE49-F238E27FC236}">
                <a16:creationId xmlns:a16="http://schemas.microsoft.com/office/drawing/2014/main" id="{0C0D4C2C-760A-F717-5B34-9F4D50461DF8}"/>
              </a:ext>
            </a:extLst>
          </p:cNvPr>
          <p:cNvPicPr>
            <a:picLocks noChangeAspect="1"/>
          </p:cNvPicPr>
          <p:nvPr/>
        </p:nvPicPr>
        <p:blipFill>
          <a:blip r:embed="rId6"/>
          <a:stretch>
            <a:fillRect/>
          </a:stretch>
        </p:blipFill>
        <p:spPr>
          <a:xfrm>
            <a:off x="7156197" y="2074153"/>
            <a:ext cx="1876590" cy="1095581"/>
          </a:xfrm>
          <a:prstGeom prst="rect">
            <a:avLst/>
          </a:prstGeom>
        </p:spPr>
      </p:pic>
      <p:sp>
        <p:nvSpPr>
          <p:cNvPr id="31" name="CasellaDiTesto 30">
            <a:extLst>
              <a:ext uri="{FF2B5EF4-FFF2-40B4-BE49-F238E27FC236}">
                <a16:creationId xmlns:a16="http://schemas.microsoft.com/office/drawing/2014/main" id="{FC80FE63-1906-F942-9492-A1848FCBD698}"/>
              </a:ext>
            </a:extLst>
          </p:cNvPr>
          <p:cNvSpPr txBox="1"/>
          <p:nvPr/>
        </p:nvSpPr>
        <p:spPr>
          <a:xfrm>
            <a:off x="6806200" y="3212886"/>
            <a:ext cx="2455672" cy="307777"/>
          </a:xfrm>
          <a:prstGeom prst="rect">
            <a:avLst/>
          </a:prstGeom>
          <a:noFill/>
        </p:spPr>
        <p:txBody>
          <a:bodyPr wrap="none" rtlCol="0">
            <a:spAutoFit/>
          </a:bodyPr>
          <a:lstStyle/>
          <a:p>
            <a:r>
              <a:rPr lang="en-US" sz="1400" dirty="0"/>
              <a:t>PEP-Patterning-Etching-plating </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863BB31A-6E97-2196-2F86-69053164FFD2}"/>
                  </a:ext>
                </a:extLst>
              </p:cNvPr>
              <p:cNvSpPr txBox="1"/>
              <p:nvPr/>
            </p:nvSpPr>
            <p:spPr>
              <a:xfrm>
                <a:off x="68787" y="4031959"/>
                <a:ext cx="1820948" cy="56329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it-IT" sz="1200" b="0" i="1" smtClean="0">
                          <a:solidFill>
                            <a:srgbClr val="FF0000"/>
                          </a:solidFill>
                          <a:latin typeface="Cambria Math" panose="02040503050406030204" pitchFamily="18" charset="0"/>
                        </a:rPr>
                        <m:t>𝑑𝑒𝑡𝑒𝑐𝑡𝑖𝑜𝑛</m:t>
                      </m:r>
                      <m:r>
                        <a:rPr lang="it-IT" sz="1200" b="0" i="1" smtClean="0">
                          <a:solidFill>
                            <a:srgbClr val="FF0000"/>
                          </a:solidFill>
                          <a:latin typeface="Cambria Math" panose="02040503050406030204" pitchFamily="18" charset="0"/>
                        </a:rPr>
                        <m:t> </m:t>
                      </m:r>
                      <m:r>
                        <a:rPr lang="it-IT" sz="1200" b="0" i="1" smtClean="0">
                          <a:solidFill>
                            <a:srgbClr val="FF0000"/>
                          </a:solidFill>
                          <a:latin typeface="Cambria Math" panose="02040503050406030204" pitchFamily="18" charset="0"/>
                        </a:rPr>
                        <m:t>𝑒𝑓𝑓𝑖𝑐𝑖𝑒𝑛𝑐𝑦</m:t>
                      </m:r>
                      <m:r>
                        <a:rPr lang="it-IT" sz="1200" b="0" i="1" smtClean="0">
                          <a:solidFill>
                            <a:srgbClr val="FF0000"/>
                          </a:solidFill>
                          <a:latin typeface="Cambria Math" panose="02040503050406030204" pitchFamily="18" charset="0"/>
                        </a:rPr>
                        <m:t>:</m:t>
                      </m:r>
                    </m:oMath>
                  </m:oMathPara>
                </a14:m>
                <a:endParaRPr lang="it-IT" sz="1200" b="0" i="1" dirty="0">
                  <a:solidFill>
                    <a:srgbClr val="FF0000"/>
                  </a:solidFill>
                  <a:latin typeface="Cambria Math" panose="02040503050406030204" pitchFamily="18" charset="0"/>
                </a:endParaRPr>
              </a:p>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ea typeface="Cambria Math" panose="02040503050406030204" pitchFamily="18" charset="0"/>
                      </a:rPr>
                      <m:t>~1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35 </m:t>
                    </m:r>
                    <m:r>
                      <a:rPr lang="it-IT" sz="1200" b="0" i="1" smtClean="0">
                        <a:solidFill>
                          <a:srgbClr val="FF0000"/>
                        </a:solidFill>
                        <a:latin typeface="Cambria Math" panose="02040503050406030204" pitchFamily="18" charset="0"/>
                        <a:ea typeface="Cambria Math" panose="02040503050406030204" pitchFamily="18" charset="0"/>
                      </a:rPr>
                      <m:t>𝑘𝐻𝑧</m:t>
                    </m:r>
                    <m:r>
                      <a:rPr lang="it-IT" sz="1200" b="0" i="1" smtClean="0">
                        <a:solidFill>
                          <a:srgbClr val="FF0000"/>
                        </a:solidFill>
                        <a:latin typeface="Cambria Math" panose="02040503050406030204" pitchFamily="18" charset="0"/>
                        <a:ea typeface="Cambria Math" panose="02040503050406030204" pitchFamily="18" charset="0"/>
                      </a:rPr>
                      <m:t>/</m:t>
                    </m:r>
                    <m:r>
                      <a:rPr lang="it-IT" sz="1200" b="0" i="1" smtClean="0">
                        <a:solidFill>
                          <a:srgbClr val="FF0000"/>
                        </a:solidFill>
                        <a:latin typeface="Cambria Math" panose="02040503050406030204" pitchFamily="18" charset="0"/>
                        <a:ea typeface="Cambria Math" panose="02040503050406030204" pitchFamily="18" charset="0"/>
                      </a:rPr>
                      <m:t>𝑐</m:t>
                    </m:r>
                    <m:sSup>
                      <m:sSupPr>
                        <m:ctrlPr>
                          <a:rPr lang="it-IT" sz="1200" b="0" i="1" smtClean="0">
                            <a:solidFill>
                              <a:srgbClr val="FF0000"/>
                            </a:solidFill>
                            <a:latin typeface="Cambria Math" panose="02040503050406030204" pitchFamily="18" charset="0"/>
                            <a:ea typeface="Cambria Math" panose="02040503050406030204" pitchFamily="18" charset="0"/>
                          </a:rPr>
                        </m:ctrlPr>
                      </m:sSupPr>
                      <m:e>
                        <m:r>
                          <a:rPr lang="it-IT" sz="1200" b="0" i="1" smtClean="0">
                            <a:solidFill>
                              <a:srgbClr val="FF0000"/>
                            </a:solidFill>
                            <a:latin typeface="Cambria Math" panose="02040503050406030204" pitchFamily="18" charset="0"/>
                            <a:ea typeface="Cambria Math" panose="02040503050406030204" pitchFamily="18" charset="0"/>
                          </a:rPr>
                          <m:t>𝑚</m:t>
                        </m:r>
                      </m:e>
                      <m:sup>
                        <m:r>
                          <a:rPr lang="it-IT" sz="1200" b="0" i="1" smtClean="0">
                            <a:solidFill>
                              <a:srgbClr val="FF0000"/>
                            </a:solidFill>
                            <a:latin typeface="Cambria Math" panose="02040503050406030204" pitchFamily="18" charset="0"/>
                            <a:ea typeface="Cambria Math" panose="02040503050406030204" pitchFamily="18" charset="0"/>
                          </a:rPr>
                          <m:t>2</m:t>
                        </m:r>
                      </m:sup>
                    </m:sSup>
                  </m:oMath>
                </a14:m>
                <a:r>
                  <a:rPr lang="en-US" sz="1200" dirty="0">
                    <a:solidFill>
                      <a:srgbClr val="FF0000"/>
                    </a:solidFill>
                  </a:rPr>
                  <a:t> </a:t>
                </a:r>
              </a:p>
            </p:txBody>
          </p:sp>
        </mc:Choice>
        <mc:Fallback xmlns="">
          <p:sp>
            <p:nvSpPr>
              <p:cNvPr id="6" name="CasellaDiTesto 5">
                <a:extLst>
                  <a:ext uri="{FF2B5EF4-FFF2-40B4-BE49-F238E27FC236}">
                    <a16:creationId xmlns:a16="http://schemas.microsoft.com/office/drawing/2014/main" id="{863BB31A-6E97-2196-2F86-69053164FFD2}"/>
                  </a:ext>
                </a:extLst>
              </p:cNvPr>
              <p:cNvSpPr txBox="1">
                <a:spLocks noRot="1" noChangeAspect="1" noMove="1" noResize="1" noEditPoints="1" noAdjustHandles="1" noChangeArrowheads="1" noChangeShapeType="1" noTextEdit="1"/>
              </p:cNvSpPr>
              <p:nvPr/>
            </p:nvSpPr>
            <p:spPr>
              <a:xfrm>
                <a:off x="68787" y="4031959"/>
                <a:ext cx="1820948" cy="563296"/>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1ABB452A-4DB8-60E2-6947-1E1659847119}"/>
                  </a:ext>
                </a:extLst>
              </p:cNvPr>
              <p:cNvSpPr txBox="1"/>
              <p:nvPr/>
            </p:nvSpPr>
            <p:spPr>
              <a:xfrm>
                <a:off x="2410743" y="4316390"/>
                <a:ext cx="2017091"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3</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21" name="CasellaDiTesto 20">
                <a:extLst>
                  <a:ext uri="{FF2B5EF4-FFF2-40B4-BE49-F238E27FC236}">
                    <a16:creationId xmlns:a16="http://schemas.microsoft.com/office/drawing/2014/main" id="{1ABB452A-4DB8-60E2-6947-1E1659847119}"/>
                  </a:ext>
                </a:extLst>
              </p:cNvPr>
              <p:cNvSpPr txBox="1">
                <a:spLocks noRot="1" noChangeAspect="1" noMove="1" noResize="1" noEditPoints="1" noAdjustHandles="1" noChangeArrowheads="1" noChangeShapeType="1" noTextEdit="1"/>
              </p:cNvSpPr>
              <p:nvPr/>
            </p:nvSpPr>
            <p:spPr>
              <a:xfrm>
                <a:off x="2410743" y="4316390"/>
                <a:ext cx="2017091" cy="378630"/>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78064F17-E1B5-CB27-EFE7-0A71F7BF519E}"/>
                  </a:ext>
                </a:extLst>
              </p:cNvPr>
              <p:cNvSpPr txBox="1"/>
              <p:nvPr/>
            </p:nvSpPr>
            <p:spPr>
              <a:xfrm>
                <a:off x="7001677" y="4316390"/>
                <a:ext cx="2102050"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20</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27" name="CasellaDiTesto 26">
                <a:extLst>
                  <a:ext uri="{FF2B5EF4-FFF2-40B4-BE49-F238E27FC236}">
                    <a16:creationId xmlns:a16="http://schemas.microsoft.com/office/drawing/2014/main" id="{78064F17-E1B5-CB27-EFE7-0A71F7BF519E}"/>
                  </a:ext>
                </a:extLst>
              </p:cNvPr>
              <p:cNvSpPr txBox="1">
                <a:spLocks noRot="1" noChangeAspect="1" noMove="1" noResize="1" noEditPoints="1" noAdjustHandles="1" noChangeArrowheads="1" noChangeShapeType="1" noTextEdit="1"/>
              </p:cNvSpPr>
              <p:nvPr/>
            </p:nvSpPr>
            <p:spPr>
              <a:xfrm>
                <a:off x="7001677" y="4316390"/>
                <a:ext cx="2102050" cy="378630"/>
              </a:xfrm>
              <a:prstGeom prst="rect">
                <a:avLst/>
              </a:prstGeom>
              <a:blipFill>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6CEE1EE0-1167-A806-1EC2-8A7781A67291}"/>
                  </a:ext>
                </a:extLst>
              </p:cNvPr>
              <p:cNvSpPr txBox="1"/>
              <p:nvPr/>
            </p:nvSpPr>
            <p:spPr>
              <a:xfrm>
                <a:off x="4709534" y="4263119"/>
                <a:ext cx="2102050"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20</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32" name="CasellaDiTesto 31">
                <a:extLst>
                  <a:ext uri="{FF2B5EF4-FFF2-40B4-BE49-F238E27FC236}">
                    <a16:creationId xmlns:a16="http://schemas.microsoft.com/office/drawing/2014/main" id="{6CEE1EE0-1167-A806-1EC2-8A7781A67291}"/>
                  </a:ext>
                </a:extLst>
              </p:cNvPr>
              <p:cNvSpPr txBox="1">
                <a:spLocks noRot="1" noChangeAspect="1" noMove="1" noResize="1" noEditPoints="1" noAdjustHandles="1" noChangeArrowheads="1" noChangeShapeType="1" noTextEdit="1"/>
              </p:cNvSpPr>
              <p:nvPr/>
            </p:nvSpPr>
            <p:spPr>
              <a:xfrm>
                <a:off x="4709534" y="4263119"/>
                <a:ext cx="2102050" cy="378630"/>
              </a:xfrm>
              <a:prstGeom prst="rect">
                <a:avLst/>
              </a:prstGeom>
              <a:blipFill>
                <a:blip r:embed="rId10"/>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39545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107 0.03858 L -0.38524 -0.05988 " pathEditMode="relative" rAng="0" ptsTypes="AA">
                                      <p:cBhvr>
                                        <p:cTn id="6" dur="2000" fill="hold"/>
                                        <p:tgtEl>
                                          <p:spTgt spid="17"/>
                                        </p:tgtEl>
                                        <p:attrNameLst>
                                          <p:attrName>ppt_x</p:attrName>
                                          <p:attrName>ppt_y</p:attrName>
                                        </p:attrNameLst>
                                      </p:cBhvr>
                                      <p:rCtr x="-17708" y="-4938"/>
                                    </p:animMotion>
                                  </p:childTnLst>
                                </p:cTn>
                              </p:par>
                              <p:par>
                                <p:cTn id="7" presetID="6" presetClass="emph" presetSubtype="0" fill="hold" nodeType="withEffect">
                                  <p:stCondLst>
                                    <p:cond delay="0"/>
                                  </p:stCondLst>
                                  <p:childTnLst>
                                    <p:animScale>
                                      <p:cBhvr>
                                        <p:cTn id="8"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0070C0"/>
                </a:solidFill>
              </a:rPr>
              <a:t>The CLAS12 DC TRACKING UPGRADE</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69191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 name="Immagine 1">
            <a:extLst>
              <a:ext uri="{FF2B5EF4-FFF2-40B4-BE49-F238E27FC236}">
                <a16:creationId xmlns:a16="http://schemas.microsoft.com/office/drawing/2014/main" id="{34520A32-7496-9245-BDBA-A81AEA333432}"/>
              </a:ext>
            </a:extLst>
          </p:cNvPr>
          <p:cNvPicPr>
            <a:picLocks noChangeAspect="1"/>
          </p:cNvPicPr>
          <p:nvPr/>
        </p:nvPicPr>
        <p:blipFill>
          <a:blip r:embed="rId3"/>
          <a:stretch>
            <a:fillRect/>
          </a:stretch>
        </p:blipFill>
        <p:spPr>
          <a:xfrm>
            <a:off x="563773" y="1787946"/>
            <a:ext cx="2790658" cy="2804682"/>
          </a:xfrm>
          <a:prstGeom prst="rect">
            <a:avLst/>
          </a:prstGeom>
        </p:spPr>
      </p:pic>
      <p:pic>
        <p:nvPicPr>
          <p:cNvPr id="3" name="Immagine 2">
            <a:extLst>
              <a:ext uri="{FF2B5EF4-FFF2-40B4-BE49-F238E27FC236}">
                <a16:creationId xmlns:a16="http://schemas.microsoft.com/office/drawing/2014/main" id="{40B22B2B-C048-C14A-966E-19FAB02C60D6}"/>
              </a:ext>
            </a:extLst>
          </p:cNvPr>
          <p:cNvPicPr>
            <a:picLocks noChangeAspect="1"/>
          </p:cNvPicPr>
          <p:nvPr/>
        </p:nvPicPr>
        <p:blipFill>
          <a:blip r:embed="rId4"/>
          <a:stretch>
            <a:fillRect/>
          </a:stretch>
        </p:blipFill>
        <p:spPr>
          <a:xfrm>
            <a:off x="4734307" y="2162684"/>
            <a:ext cx="3760470" cy="2220750"/>
          </a:xfrm>
          <a:prstGeom prst="rect">
            <a:avLst/>
          </a:prstGeom>
        </p:spPr>
      </p:pic>
      <p:sp>
        <p:nvSpPr>
          <p:cNvPr id="11" name="CasellaDiTesto 10">
            <a:extLst>
              <a:ext uri="{FF2B5EF4-FFF2-40B4-BE49-F238E27FC236}">
                <a16:creationId xmlns:a16="http://schemas.microsoft.com/office/drawing/2014/main" id="{F4289647-6AB2-6F46-97C0-B3862E5EAB08}"/>
              </a:ext>
            </a:extLst>
          </p:cNvPr>
          <p:cNvSpPr txBox="1"/>
          <p:nvPr/>
        </p:nvSpPr>
        <p:spPr>
          <a:xfrm>
            <a:off x="319563" y="793868"/>
            <a:ext cx="8504872" cy="369332"/>
          </a:xfrm>
          <a:prstGeom prst="rect">
            <a:avLst/>
          </a:prstGeom>
          <a:noFill/>
        </p:spPr>
        <p:txBody>
          <a:bodyPr wrap="square">
            <a:spAutoFit/>
          </a:bodyPr>
          <a:lstStyle/>
          <a:p>
            <a:r>
              <a:rPr lang="en-US">
                <a:effectLst/>
              </a:rPr>
              <a:t>Two MPGD detector technologies have been discussed, triple-GEM and </a:t>
            </a:r>
            <a:r>
              <a:rPr lang="en-US" err="1">
                <a:effectLst/>
              </a:rPr>
              <a:t>μ</a:t>
            </a:r>
            <a:r>
              <a:rPr lang="en-US">
                <a:effectLst/>
              </a:rPr>
              <a:t>-RWELL</a:t>
            </a:r>
          </a:p>
        </p:txBody>
      </p:sp>
      <p:sp>
        <p:nvSpPr>
          <p:cNvPr id="13" name="CasellaDiTesto 12">
            <a:extLst>
              <a:ext uri="{FF2B5EF4-FFF2-40B4-BE49-F238E27FC236}">
                <a16:creationId xmlns:a16="http://schemas.microsoft.com/office/drawing/2014/main" id="{463AAB33-2C9E-CD4D-8C3D-DD86B5ED7605}"/>
              </a:ext>
            </a:extLst>
          </p:cNvPr>
          <p:cNvSpPr txBox="1"/>
          <p:nvPr/>
        </p:nvSpPr>
        <p:spPr>
          <a:xfrm>
            <a:off x="4734306" y="4403524"/>
            <a:ext cx="3312414" cy="276999"/>
          </a:xfrm>
          <a:prstGeom prst="rect">
            <a:avLst/>
          </a:prstGeom>
          <a:noFill/>
        </p:spPr>
        <p:txBody>
          <a:bodyPr wrap="square">
            <a:spAutoFit/>
          </a:bodyPr>
          <a:lstStyle/>
          <a:p>
            <a:r>
              <a:rPr lang="it-IT" sz="1200">
                <a:effectLst/>
                <a:latin typeface="Arial" panose="020B0604020202020204" pitchFamily="34" charset="0"/>
              </a:rPr>
              <a:t>G. </a:t>
            </a:r>
            <a:r>
              <a:rPr lang="it-IT" sz="1200" err="1">
                <a:effectLst/>
                <a:latin typeface="Arial" panose="020B0604020202020204" pitchFamily="34" charset="0"/>
              </a:rPr>
              <a:t>Bencivenni</a:t>
            </a:r>
            <a:r>
              <a:rPr lang="it-IT" sz="1200">
                <a:effectLst/>
                <a:latin typeface="Arial" panose="020B0604020202020204" pitchFamily="34" charset="0"/>
              </a:rPr>
              <a:t> et al.; 2015_JINST_10_P02008</a:t>
            </a:r>
            <a:endParaRPr lang="it-IT" sz="1200"/>
          </a:p>
        </p:txBody>
      </p:sp>
      <p:sp>
        <p:nvSpPr>
          <p:cNvPr id="15" name="CasellaDiTesto 14">
            <a:extLst>
              <a:ext uri="{FF2B5EF4-FFF2-40B4-BE49-F238E27FC236}">
                <a16:creationId xmlns:a16="http://schemas.microsoft.com/office/drawing/2014/main" id="{09932547-A7F3-DC4E-912D-0B15C381D750}"/>
              </a:ext>
            </a:extLst>
          </p:cNvPr>
          <p:cNvSpPr txBox="1"/>
          <p:nvPr/>
        </p:nvSpPr>
        <p:spPr>
          <a:xfrm>
            <a:off x="245150" y="4423614"/>
            <a:ext cx="4581144" cy="276999"/>
          </a:xfrm>
          <a:prstGeom prst="rect">
            <a:avLst/>
          </a:prstGeom>
          <a:noFill/>
        </p:spPr>
        <p:txBody>
          <a:bodyPr wrap="square">
            <a:spAutoFit/>
          </a:bodyPr>
          <a:lstStyle/>
          <a:p>
            <a:r>
              <a:rPr lang="it-IT" sz="1200" err="1">
                <a:effectLst/>
                <a:latin typeface="Arial" panose="020B0604020202020204" pitchFamily="34" charset="0"/>
              </a:rPr>
              <a:t>F</a:t>
            </a:r>
            <a:r>
              <a:rPr lang="it-IT" sz="1200">
                <a:effectLst/>
                <a:latin typeface="Arial" panose="020B0604020202020204" pitchFamily="34" charset="0"/>
              </a:rPr>
              <a:t>. </a:t>
            </a:r>
            <a:r>
              <a:rPr lang="it-IT" sz="1200" err="1">
                <a:effectLst/>
                <a:latin typeface="Arial" panose="020B0604020202020204" pitchFamily="34" charset="0"/>
              </a:rPr>
              <a:t>Sauli</a:t>
            </a:r>
            <a:r>
              <a:rPr lang="it-IT" sz="1200">
                <a:effectLst/>
                <a:latin typeface="Arial" panose="020B0604020202020204" pitchFamily="34" charset="0"/>
              </a:rPr>
              <a:t>, </a:t>
            </a:r>
            <a:r>
              <a:rPr lang="it-IT" sz="1200" err="1">
                <a:effectLst/>
                <a:latin typeface="Arial" panose="020B0604020202020204" pitchFamily="34" charset="0"/>
              </a:rPr>
              <a:t>Nucl</a:t>
            </a:r>
            <a:r>
              <a:rPr lang="it-IT" sz="1200">
                <a:effectLst/>
                <a:latin typeface="Arial" panose="020B0604020202020204" pitchFamily="34" charset="0"/>
              </a:rPr>
              <a:t>. </a:t>
            </a:r>
            <a:r>
              <a:rPr lang="it-IT" sz="1200" err="1">
                <a:effectLst/>
                <a:latin typeface="Arial" panose="020B0604020202020204" pitchFamily="34" charset="0"/>
              </a:rPr>
              <a:t>Instr</a:t>
            </a:r>
            <a:r>
              <a:rPr lang="it-IT" sz="1200">
                <a:effectLst/>
                <a:latin typeface="Arial" panose="020B0604020202020204" pitchFamily="34" charset="0"/>
              </a:rPr>
              <a:t>. and </a:t>
            </a:r>
            <a:r>
              <a:rPr lang="it-IT" sz="1200" err="1">
                <a:effectLst/>
                <a:latin typeface="Arial" panose="020B0604020202020204" pitchFamily="34" charset="0"/>
              </a:rPr>
              <a:t>Meth</a:t>
            </a:r>
            <a:r>
              <a:rPr lang="it-IT" sz="1200">
                <a:effectLst/>
                <a:latin typeface="Arial" panose="020B0604020202020204" pitchFamily="34" charset="0"/>
              </a:rPr>
              <a:t>. A386 (1997) 531</a:t>
            </a:r>
            <a:endParaRPr lang="it-IT" sz="1200"/>
          </a:p>
        </p:txBody>
      </p:sp>
      <p:sp>
        <p:nvSpPr>
          <p:cNvPr id="17" name="CasellaDiTesto 16">
            <a:extLst>
              <a:ext uri="{FF2B5EF4-FFF2-40B4-BE49-F238E27FC236}">
                <a16:creationId xmlns:a16="http://schemas.microsoft.com/office/drawing/2014/main" id="{808619C0-4B29-4B43-9449-BD076C15EF61}"/>
              </a:ext>
            </a:extLst>
          </p:cNvPr>
          <p:cNvSpPr txBox="1"/>
          <p:nvPr/>
        </p:nvSpPr>
        <p:spPr>
          <a:xfrm>
            <a:off x="107824" y="1326281"/>
            <a:ext cx="3458170" cy="461665"/>
          </a:xfrm>
          <a:prstGeom prst="rect">
            <a:avLst/>
          </a:prstGeom>
          <a:noFill/>
        </p:spPr>
        <p:txBody>
          <a:bodyPr wrap="square">
            <a:spAutoFit/>
          </a:bodyPr>
          <a:lstStyle/>
          <a:p>
            <a:pPr marL="285750" indent="-285750">
              <a:buFont typeface="Wingdings" pitchFamily="2" charset="2"/>
              <a:buChar char="Ø"/>
            </a:pPr>
            <a:r>
              <a:rPr lang="en-US" sz="1200">
                <a:solidFill>
                  <a:srgbClr val="002060"/>
                </a:solidFill>
                <a:effectLst/>
              </a:rPr>
              <a:t>Large area triple-GEM detectors have been used in experiments (</a:t>
            </a:r>
            <a:r>
              <a:rPr lang="en-US" sz="1200" err="1">
                <a:solidFill>
                  <a:srgbClr val="002060"/>
                </a:solidFill>
                <a:effectLst/>
              </a:rPr>
              <a:t>PRad</a:t>
            </a:r>
            <a:r>
              <a:rPr lang="en-US" sz="1200">
                <a:solidFill>
                  <a:srgbClr val="002060"/>
                </a:solidFill>
                <a:effectLst/>
              </a:rPr>
              <a:t>, SBS, …).</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4F88A776-FF70-114E-9900-A5D03639844E}"/>
                  </a:ext>
                </a:extLst>
              </p:cNvPr>
              <p:cNvSpPr txBox="1"/>
              <p:nvPr/>
            </p:nvSpPr>
            <p:spPr>
              <a:xfrm>
                <a:off x="3673054" y="1026952"/>
                <a:ext cx="5470945" cy="1169551"/>
              </a:xfrm>
              <a:prstGeom prst="rect">
                <a:avLst/>
              </a:prstGeom>
              <a:noFill/>
            </p:spPr>
            <p:txBody>
              <a:bodyPr wrap="square">
                <a:spAutoFit/>
              </a:bodyPr>
              <a:lstStyle/>
              <a:p>
                <a:pPr marL="285750" indent="-285750">
                  <a:buFont typeface="Wingdings" pitchFamily="2" charset="2"/>
                  <a:buChar char="Ø"/>
                </a:pPr>
                <a:r>
                  <a:rPr lang="en-US" sz="1400" err="1">
                    <a:effectLst/>
                  </a:rPr>
                  <a:t>μ</a:t>
                </a:r>
                <a:r>
                  <a:rPr lang="en-US" sz="1400">
                    <a:effectLst/>
                  </a:rPr>
                  <a:t>-RWELL technology is new, only small prototypes have been tested</a:t>
                </a:r>
                <a:r>
                  <a:rPr lang="en-US" sz="1400"/>
                  <a:t>:</a:t>
                </a:r>
              </a:p>
              <a:p>
                <a:r>
                  <a:rPr lang="en-US" sz="1400"/>
                  <a: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a:t>
                </a:r>
                <a:r>
                  <a:rPr lang="en-US" sz="1400">
                    <a:solidFill>
                      <a:srgbClr val="0070C0"/>
                    </a:solidFill>
                  </a:rPr>
                  <a:t>will require extensive R&amp;D.</a:t>
                </a:r>
                <a:endParaRPr lang="en-US" sz="1400">
                  <a:solidFill>
                    <a:srgbClr val="0070C0"/>
                  </a:solidFill>
                  <a:effectLst/>
                </a:endParaRPr>
              </a:p>
              <a:p>
                <a:pPr marL="285750" indent="-285750">
                  <a:buFont typeface="Wingdings" pitchFamily="2" charset="2"/>
                  <a:buChar char="Ø"/>
                </a:pPr>
                <a:r>
                  <a:rPr lang="en-US" sz="1400" err="1">
                    <a:effectLst/>
                  </a:rPr>
                  <a:t>μ</a:t>
                </a:r>
                <a:r>
                  <a:rPr lang="en-US" sz="1400">
                    <a:effectLst/>
                  </a:rPr>
                  <a:t>-RWELL detector is best suited for CLAS12: </a:t>
                </a:r>
              </a:p>
              <a:p>
                <a:r>
                  <a:rPr lang="en-US" sz="1400">
                    <a:effectLst/>
                  </a:rPr>
                  <a:t>	– low material budget, easy to build, less support structures in 		    the active volume of the detector. </a:t>
                </a:r>
              </a:p>
            </p:txBody>
          </p:sp>
        </mc:Choice>
        <mc:Fallback xmlns="">
          <p:sp>
            <p:nvSpPr>
              <p:cNvPr id="19" name="CasellaDiTesto 18">
                <a:extLst>
                  <a:ext uri="{FF2B5EF4-FFF2-40B4-BE49-F238E27FC236}">
                    <a16:creationId xmlns:a16="http://schemas.microsoft.com/office/drawing/2014/main" id="{4F88A776-FF70-114E-9900-A5D03639844E}"/>
                  </a:ext>
                </a:extLst>
              </p:cNvPr>
              <p:cNvSpPr txBox="1">
                <a:spLocks noRot="1" noChangeAspect="1" noMove="1" noResize="1" noEditPoints="1" noAdjustHandles="1" noChangeArrowheads="1" noChangeShapeType="1" noTextEdit="1"/>
              </p:cNvSpPr>
              <p:nvPr/>
            </p:nvSpPr>
            <p:spPr>
              <a:xfrm>
                <a:off x="3673054" y="1026952"/>
                <a:ext cx="5470945" cy="1169551"/>
              </a:xfrm>
              <a:prstGeom prst="rect">
                <a:avLst/>
              </a:prstGeom>
              <a:blipFill>
                <a:blip r:embed="rId5"/>
                <a:stretch>
                  <a:fillRect l="-232" b="-5376"/>
                </a:stretch>
              </a:blipFill>
            </p:spPr>
            <p:txBody>
              <a:bodyPr/>
              <a:lstStyle/>
              <a:p>
                <a:r>
                  <a:rPr lang="it-IT">
                    <a:noFill/>
                  </a:rPr>
                  <a:t> </a:t>
                </a:r>
              </a:p>
            </p:txBody>
          </p:sp>
        </mc:Fallback>
      </mc:AlternateContent>
      <p:sp>
        <p:nvSpPr>
          <p:cNvPr id="5" name="Segnaposto piè di pagina 23">
            <a:extLst>
              <a:ext uri="{FF2B5EF4-FFF2-40B4-BE49-F238E27FC236}">
                <a16:creationId xmlns:a16="http://schemas.microsoft.com/office/drawing/2014/main" id="{7C275A77-A9D0-D10C-02AE-FFF68F0A7686}"/>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6" name="Segnaposto numero diapositiva 7">
            <a:extLst>
              <a:ext uri="{FF2B5EF4-FFF2-40B4-BE49-F238E27FC236}">
                <a16:creationId xmlns:a16="http://schemas.microsoft.com/office/drawing/2014/main" id="{436CA370-F2BE-1C8C-7A75-029A74F25AFD}"/>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47</a:t>
            </a:fld>
            <a:endParaRPr lang="en-US"/>
          </a:p>
        </p:txBody>
      </p:sp>
    </p:spTree>
    <p:extLst>
      <p:ext uri="{BB962C8B-B14F-4D97-AF65-F5344CB8AC3E}">
        <p14:creationId xmlns:p14="http://schemas.microsoft.com/office/powerpoint/2010/main" val="2546713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D350939-A058-469F-57AD-BAEB51396F35}"/>
              </a:ext>
            </a:extLst>
          </p:cNvPr>
          <p:cNvSpPr>
            <a:spLocks noGrp="1"/>
          </p:cNvSpPr>
          <p:nvPr>
            <p:ph type="title"/>
          </p:nvPr>
        </p:nvSpPr>
        <p:spPr>
          <a:xfrm>
            <a:off x="107824" y="121919"/>
            <a:ext cx="9036177" cy="549673"/>
          </a:xfrm>
        </p:spPr>
        <p:txBody>
          <a:bodyPr>
            <a:noAutofit/>
          </a:bodyPr>
          <a:lstStyle/>
          <a:p>
            <a:r>
              <a:rPr lang="en-US" sz="2800" b="1" dirty="0">
                <a:solidFill>
                  <a:srgbClr val="C00000"/>
                </a:solidFill>
              </a:rPr>
              <a:t>The High-Rate solution: PEP</a:t>
            </a:r>
          </a:p>
        </p:txBody>
      </p:sp>
      <p:pic>
        <p:nvPicPr>
          <p:cNvPr id="6" name="Immagine 5" descr="Immagine che contiene testo, linea, diagramma, Diagramma&#10;&#10;Descrizione generata automaticamente">
            <a:extLst>
              <a:ext uri="{FF2B5EF4-FFF2-40B4-BE49-F238E27FC236}">
                <a16:creationId xmlns:a16="http://schemas.microsoft.com/office/drawing/2014/main" id="{93E55333-14E6-27CD-5664-81B85852E4B9}"/>
              </a:ext>
            </a:extLst>
          </p:cNvPr>
          <p:cNvPicPr>
            <a:picLocks noChangeAspect="1"/>
          </p:cNvPicPr>
          <p:nvPr/>
        </p:nvPicPr>
        <p:blipFill>
          <a:blip r:embed="rId3"/>
          <a:stretch>
            <a:fillRect/>
          </a:stretch>
        </p:blipFill>
        <p:spPr>
          <a:xfrm>
            <a:off x="354986" y="671592"/>
            <a:ext cx="8541852" cy="3201137"/>
          </a:xfrm>
          <a:prstGeom prst="rect">
            <a:avLst/>
          </a:prstGeom>
        </p:spPr>
      </p:pic>
      <p:sp>
        <p:nvSpPr>
          <p:cNvPr id="8" name="CasellaDiTesto 7">
            <a:extLst>
              <a:ext uri="{FF2B5EF4-FFF2-40B4-BE49-F238E27FC236}">
                <a16:creationId xmlns:a16="http://schemas.microsoft.com/office/drawing/2014/main" id="{01F530A0-CFC7-7BC1-25E4-E0D5C8CB928E}"/>
              </a:ext>
            </a:extLst>
          </p:cNvPr>
          <p:cNvSpPr txBox="1"/>
          <p:nvPr/>
        </p:nvSpPr>
        <p:spPr>
          <a:xfrm>
            <a:off x="615398" y="3825577"/>
            <a:ext cx="8173616" cy="861774"/>
          </a:xfrm>
          <a:prstGeom prst="rect">
            <a:avLst/>
          </a:prstGeom>
          <a:noFill/>
        </p:spPr>
        <p:txBody>
          <a:bodyPr wrap="square">
            <a:spAutoFit/>
          </a:bodyPr>
          <a:lstStyle/>
          <a:p>
            <a:r>
              <a:rPr lang="it-IT" dirty="0">
                <a:effectLst/>
                <a:latin typeface="Helvetica" pitchFamily="2" charset="0"/>
              </a:rPr>
              <a:t>Rate capability </a:t>
            </a:r>
            <a:r>
              <a:rPr lang="it-IT" dirty="0" err="1">
                <a:effectLst/>
                <a:latin typeface="Helvetica" pitchFamily="2" charset="0"/>
              </a:rPr>
              <a:t>measured</a:t>
            </a:r>
            <a:r>
              <a:rPr lang="it-IT" dirty="0">
                <a:effectLst/>
                <a:latin typeface="Helvetica" pitchFamily="2" charset="0"/>
              </a:rPr>
              <a:t> with 5.9 </a:t>
            </a:r>
            <a:r>
              <a:rPr lang="it-IT" dirty="0" err="1">
                <a:effectLst/>
                <a:latin typeface="Helvetica" pitchFamily="2" charset="0"/>
              </a:rPr>
              <a:t>keV</a:t>
            </a:r>
            <a:r>
              <a:rPr lang="it-IT" dirty="0">
                <a:effectLst/>
                <a:latin typeface="Helvetica" pitchFamily="2" charset="0"/>
              </a:rPr>
              <a:t> X-rays with Double Layer </a:t>
            </a:r>
            <a:r>
              <a:rPr lang="el-GR" dirty="0">
                <a:effectLst/>
                <a:latin typeface="Helvetica" pitchFamily="2" charset="0"/>
              </a:rPr>
              <a:t>μ-</a:t>
            </a:r>
            <a:r>
              <a:rPr lang="it-IT" dirty="0">
                <a:effectLst/>
                <a:latin typeface="Helvetica" pitchFamily="2" charset="0"/>
              </a:rPr>
              <a:t>RWELL (DRL) and with PEP </a:t>
            </a:r>
          </a:p>
          <a:p>
            <a:pPr algn="ctr"/>
            <a:r>
              <a:rPr lang="it-IT" sz="1400" dirty="0">
                <a:latin typeface="Helvetica" pitchFamily="2" charset="0"/>
              </a:rPr>
              <a:t>NB: a </a:t>
            </a:r>
            <a:r>
              <a:rPr lang="it-IT" sz="1400" dirty="0" err="1">
                <a:latin typeface="Helvetica" pitchFamily="2" charset="0"/>
              </a:rPr>
              <a:t>photon</a:t>
            </a:r>
            <a:r>
              <a:rPr lang="it-IT" sz="1400" dirty="0">
                <a:latin typeface="Helvetica" pitchFamily="2" charset="0"/>
              </a:rPr>
              <a:t> </a:t>
            </a:r>
            <a:r>
              <a:rPr lang="it-IT" sz="1400" dirty="0" err="1">
                <a:latin typeface="Helvetica" pitchFamily="2" charset="0"/>
              </a:rPr>
              <a:t>flux</a:t>
            </a:r>
            <a:r>
              <a:rPr lang="it-IT" sz="1400" dirty="0">
                <a:latin typeface="Helvetica" pitchFamily="2" charset="0"/>
              </a:rPr>
              <a:t> </a:t>
            </a:r>
            <a:r>
              <a:rPr lang="it-IT" sz="1400" dirty="0" err="1">
                <a:latin typeface="Helvetica" pitchFamily="2" charset="0"/>
              </a:rPr>
              <a:t>around</a:t>
            </a:r>
            <a:r>
              <a:rPr lang="it-IT" sz="1400" dirty="0">
                <a:latin typeface="Helvetica" pitchFamily="2" charset="0"/>
              </a:rPr>
              <a:t> 1 MHz/cm</a:t>
            </a:r>
            <a:r>
              <a:rPr lang="it-IT" sz="1400" baseline="30000" dirty="0">
                <a:latin typeface="Helvetica" pitchFamily="2" charset="0"/>
              </a:rPr>
              <a:t>2</a:t>
            </a:r>
            <a:r>
              <a:rPr lang="it-IT" sz="1400" dirty="0">
                <a:latin typeface="Helvetica" pitchFamily="2" charset="0"/>
              </a:rPr>
              <a:t>, </a:t>
            </a:r>
            <a:r>
              <a:rPr lang="it-IT" sz="1400" dirty="0" err="1">
                <a:latin typeface="Helvetica" pitchFamily="2" charset="0"/>
              </a:rPr>
              <a:t>which</a:t>
            </a:r>
            <a:r>
              <a:rPr lang="it-IT" sz="1400" dirty="0">
                <a:latin typeface="Helvetica" pitchFamily="2" charset="0"/>
              </a:rPr>
              <a:t> </a:t>
            </a:r>
            <a:r>
              <a:rPr lang="it-IT" sz="1400" dirty="0" err="1">
                <a:latin typeface="Helvetica" pitchFamily="2" charset="0"/>
              </a:rPr>
              <a:t>corresponds</a:t>
            </a:r>
            <a:r>
              <a:rPr lang="it-IT" sz="1400" dirty="0">
                <a:latin typeface="Helvetica" pitchFamily="2" charset="0"/>
              </a:rPr>
              <a:t> to a </a:t>
            </a:r>
            <a:r>
              <a:rPr lang="it-IT" sz="1400" dirty="0" err="1">
                <a:latin typeface="Helvetica" pitchFamily="2" charset="0"/>
              </a:rPr>
              <a:t>m.i.p</a:t>
            </a:r>
            <a:r>
              <a:rPr lang="it-IT" sz="1400" dirty="0">
                <a:latin typeface="Helvetica" pitchFamily="2" charset="0"/>
              </a:rPr>
              <a:t>. rate of 3 MHz/cm</a:t>
            </a:r>
            <a:r>
              <a:rPr lang="it-IT" sz="1400" baseline="30000" dirty="0">
                <a:latin typeface="Helvetica" pitchFamily="2" charset="0"/>
              </a:rPr>
              <a:t>2</a:t>
            </a:r>
            <a:r>
              <a:rPr lang="it-IT" sz="1400" dirty="0">
                <a:latin typeface="Helvetica" pitchFamily="2" charset="0"/>
              </a:rPr>
              <a:t>. </a:t>
            </a:r>
            <a:endParaRPr lang="it-IT" sz="1400" dirty="0">
              <a:effectLst/>
              <a:latin typeface="Helvetica" pitchFamily="2" charset="0"/>
            </a:endParaRPr>
          </a:p>
        </p:txBody>
      </p:sp>
      <p:sp>
        <p:nvSpPr>
          <p:cNvPr id="10" name="CasellaDiTesto 9">
            <a:extLst>
              <a:ext uri="{FF2B5EF4-FFF2-40B4-BE49-F238E27FC236}">
                <a16:creationId xmlns:a16="http://schemas.microsoft.com/office/drawing/2014/main" id="{967F341F-7CB0-2FCF-139B-22110412BB39}"/>
              </a:ext>
            </a:extLst>
          </p:cNvPr>
          <p:cNvSpPr txBox="1"/>
          <p:nvPr/>
        </p:nvSpPr>
        <p:spPr>
          <a:xfrm>
            <a:off x="2504364" y="671592"/>
            <a:ext cx="4572000" cy="369332"/>
          </a:xfrm>
          <a:prstGeom prst="rect">
            <a:avLst/>
          </a:prstGeom>
          <a:noFill/>
        </p:spPr>
        <p:txBody>
          <a:bodyPr wrap="square">
            <a:spAutoFit/>
          </a:bodyPr>
          <a:lstStyle/>
          <a:p>
            <a:pPr algn="ctr"/>
            <a:r>
              <a:rPr lang="it-IT" dirty="0" err="1">
                <a:solidFill>
                  <a:srgbClr val="C0C0C0"/>
                </a:solidFill>
                <a:effectLst/>
                <a:latin typeface="Courier" pitchFamily="2" charset="0"/>
              </a:rPr>
              <a:t>PoS</a:t>
            </a:r>
            <a:r>
              <a:rPr lang="it-IT" dirty="0">
                <a:solidFill>
                  <a:srgbClr val="C0C0C0"/>
                </a:solidFill>
                <a:effectLst/>
                <a:latin typeface="Courier" pitchFamily="2" charset="0"/>
              </a:rPr>
              <a:t>(ICHEP2022)339</a:t>
            </a:r>
          </a:p>
        </p:txBody>
      </p:sp>
      <p:sp>
        <p:nvSpPr>
          <p:cNvPr id="2" name="Segnaposto piè di pagina 28">
            <a:extLst>
              <a:ext uri="{FF2B5EF4-FFF2-40B4-BE49-F238E27FC236}">
                <a16:creationId xmlns:a16="http://schemas.microsoft.com/office/drawing/2014/main" id="{51318262-1122-98AC-4F0A-DA3E15E56EFC}"/>
              </a:ext>
            </a:extLst>
          </p:cNvPr>
          <p:cNvSpPr txBox="1">
            <a:spLocks/>
          </p:cNvSpPr>
          <p:nvPr/>
        </p:nvSpPr>
        <p:spPr>
          <a:xfrm>
            <a:off x="1439144" y="479360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EIC Italian Collaboration Meeting  2023 – Alessia Fantini  </a:t>
            </a:r>
            <a:endParaRPr lang="it-IT" dirty="0"/>
          </a:p>
        </p:txBody>
      </p:sp>
    </p:spTree>
    <p:extLst>
      <p:ext uri="{BB962C8B-B14F-4D97-AF65-F5344CB8AC3E}">
        <p14:creationId xmlns:p14="http://schemas.microsoft.com/office/powerpoint/2010/main" val="233266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descr="Immagine che contiene testo, linea, diagramma, Diagramma&#10;&#10;Descrizione generata automaticamente">
            <a:extLst>
              <a:ext uri="{FF2B5EF4-FFF2-40B4-BE49-F238E27FC236}">
                <a16:creationId xmlns:a16="http://schemas.microsoft.com/office/drawing/2014/main" id="{428FE0A9-FAE5-D452-86A3-1763B7AD0564}"/>
              </a:ext>
            </a:extLst>
          </p:cNvPr>
          <p:cNvPicPr>
            <a:picLocks noChangeAspect="1"/>
          </p:cNvPicPr>
          <p:nvPr/>
        </p:nvPicPr>
        <p:blipFill>
          <a:blip r:embed="rId3"/>
          <a:stretch>
            <a:fillRect/>
          </a:stretch>
        </p:blipFill>
        <p:spPr>
          <a:xfrm>
            <a:off x="5951665" y="2189587"/>
            <a:ext cx="2895600" cy="2241550"/>
          </a:xfrm>
          <a:prstGeom prst="rect">
            <a:avLst/>
          </a:prstGeom>
        </p:spPr>
      </p:pic>
      <mc:AlternateContent xmlns:mc="http://schemas.openxmlformats.org/markup-compatibility/2006" xmlns:a14="http://schemas.microsoft.com/office/drawing/2010/main">
        <mc:Choice Requires="a14">
          <p:sp>
            <p:nvSpPr>
              <p:cNvPr id="5" name="Titolo 1">
                <a:extLst>
                  <a:ext uri="{FF2B5EF4-FFF2-40B4-BE49-F238E27FC236}">
                    <a16:creationId xmlns:a16="http://schemas.microsoft.com/office/drawing/2014/main" id="{D430C7D4-D863-BBE9-B99C-439E478BBB3C}"/>
                  </a:ext>
                </a:extLst>
              </p:cNvPr>
              <p:cNvSpPr txBox="1">
                <a:spLocks/>
              </p:cNvSpPr>
              <p:nvPr/>
            </p:nvSpPr>
            <p:spPr>
              <a:xfrm>
                <a:off x="-1" y="207590"/>
                <a:ext cx="84201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8900" lvl="3"/>
                <a:r>
                  <a:rPr lang="it-IT" sz="1600" b="1" kern="1200" dirty="0">
                    <a:solidFill>
                      <a:srgbClr val="C00000"/>
                    </a:solidFill>
                    <a:latin typeface="+mj-lt"/>
                    <a:ea typeface="+mj-ea"/>
                    <a:cs typeface="+mj-cs"/>
                  </a:rPr>
                  <a:t>The </a:t>
                </a:r>
                <a:r>
                  <a:rPr lang="it-IT" sz="1600" b="1" kern="1200" dirty="0" err="1">
                    <a:solidFill>
                      <a:srgbClr val="C00000"/>
                    </a:solidFill>
                    <a:latin typeface="+mj-lt"/>
                    <a:ea typeface="+mj-ea"/>
                    <a:cs typeface="+mj-cs"/>
                  </a:rPr>
                  <a:t>μ</a:t>
                </a:r>
                <a:r>
                  <a:rPr lang="it-IT" sz="1600" b="1" kern="1200" dirty="0">
                    <a:solidFill>
                      <a:srgbClr val="C00000"/>
                    </a:solidFill>
                    <a:latin typeface="+mj-lt"/>
                    <a:ea typeface="+mj-ea"/>
                    <a:cs typeface="+mj-cs"/>
                  </a:rPr>
                  <a:t>-RWELL Development for Large Area Detectors : </a:t>
                </a:r>
                <a14:m>
                  <m:oMath xmlns:m="http://schemas.openxmlformats.org/officeDocument/2006/math">
                    <m:r>
                      <m:rPr>
                        <m:sty m:val="p"/>
                      </m:rPr>
                      <a:rPr lang="it-IT" sz="1600" b="0" i="0" smtClean="0">
                        <a:solidFill>
                          <a:srgbClr val="C00000"/>
                        </a:solidFill>
                        <a:latin typeface="Cambria Math" panose="02040503050406030204" pitchFamily="18" charset="0"/>
                        <a:ea typeface="Cambria Math" panose="02040503050406030204" pitchFamily="18" charset="0"/>
                      </a:rPr>
                      <m:t>Spatial</m:t>
                    </m:r>
                    <m:r>
                      <a:rPr lang="it-IT" sz="1600" b="0" i="0" smtClean="0">
                        <a:solidFill>
                          <a:srgbClr val="C00000"/>
                        </a:solidFill>
                        <a:latin typeface="Cambria Math" panose="02040503050406030204" pitchFamily="18" charset="0"/>
                        <a:ea typeface="Cambria Math" panose="02040503050406030204" pitchFamily="18" charset="0"/>
                      </a:rPr>
                      <m:t> </m:t>
                    </m:r>
                    <m:r>
                      <m:rPr>
                        <m:sty m:val="p"/>
                      </m:rPr>
                      <a:rPr lang="it-IT" sz="1600" b="0" i="0" smtClean="0">
                        <a:solidFill>
                          <a:srgbClr val="C00000"/>
                        </a:solidFill>
                        <a:latin typeface="Cambria Math" panose="02040503050406030204" pitchFamily="18" charset="0"/>
                        <a:ea typeface="Cambria Math" panose="02040503050406030204" pitchFamily="18" charset="0"/>
                      </a:rPr>
                      <m:t>resolutio</m:t>
                    </m:r>
                    <m:r>
                      <a:rPr lang="it-IT" sz="1600" b="0" i="1" smtClean="0">
                        <a:solidFill>
                          <a:srgbClr val="C00000"/>
                        </a:solidFill>
                        <a:latin typeface="Cambria Math" panose="02040503050406030204" pitchFamily="18" charset="0"/>
                        <a:ea typeface="Cambria Math" panose="02040503050406030204" pitchFamily="18" charset="0"/>
                      </a:rPr>
                      <m:t>𝑛</m:t>
                    </m:r>
                    <m:r>
                      <a:rPr lang="it-IT" sz="1600" b="0" i="1" smtClean="0">
                        <a:solidFill>
                          <a:srgbClr val="C00000"/>
                        </a:solidFill>
                        <a:latin typeface="Cambria Math" panose="02040503050406030204" pitchFamily="18" charset="0"/>
                        <a:ea typeface="Cambria Math" panose="02040503050406030204" pitchFamily="18" charset="0"/>
                      </a:rPr>
                      <m:t> </m:t>
                    </m:r>
                    <m:r>
                      <a:rPr lang="it-IT" sz="1600" b="1" i="1" smtClean="0">
                        <a:solidFill>
                          <a:srgbClr val="C00000"/>
                        </a:solidFill>
                        <a:latin typeface="Cambria Math" panose="02040503050406030204" pitchFamily="18" charset="0"/>
                        <a:ea typeface="Cambria Math" panose="02040503050406030204" pitchFamily="18" charset="0"/>
                      </a:rPr>
                      <m:t>→</m:t>
                    </m:r>
                    <m:r>
                      <a:rPr lang="en-US" sz="1600" b="1" i="1">
                        <a:solidFill>
                          <a:srgbClr val="C00000"/>
                        </a:solidFill>
                        <a:latin typeface="Cambria Math" panose="02040503050406030204" pitchFamily="18" charset="0"/>
                        <a:ea typeface="Cambria Math" panose="02040503050406030204" pitchFamily="18" charset="0"/>
                      </a:rPr>
                      <m:t>𝝁</m:t>
                    </m:r>
                  </m:oMath>
                </a14:m>
                <a:r>
                  <a:rPr lang="en-US" sz="1600" b="1" dirty="0">
                    <a:solidFill>
                      <a:srgbClr val="C00000"/>
                    </a:solidFill>
                  </a:rPr>
                  <a:t>TPC reconstruction</a:t>
                </a:r>
              </a:p>
              <a:p>
                <a:pPr marL="7938" lvl="3" algn="ctr">
                  <a:lnSpc>
                    <a:spcPct val="90000"/>
                  </a:lnSpc>
                  <a:spcBef>
                    <a:spcPct val="0"/>
                  </a:spcBef>
                  <a:spcAft>
                    <a:spcPts val="600"/>
                  </a:spcAft>
                  <a:defRPr/>
                </a:pPr>
                <a:endParaRPr lang="it-IT" sz="1600" b="1" i="1" kern="1200" dirty="0">
                  <a:solidFill>
                    <a:srgbClr val="C00000"/>
                  </a:solidFill>
                  <a:latin typeface="+mj-lt"/>
                  <a:ea typeface="+mj-ea"/>
                  <a:cs typeface="+mj-cs"/>
                </a:endParaRPr>
              </a:p>
            </p:txBody>
          </p:sp>
        </mc:Choice>
        <mc:Fallback xmlns="">
          <p:sp>
            <p:nvSpPr>
              <p:cNvPr id="5" name="Titolo 1">
                <a:extLst>
                  <a:ext uri="{FF2B5EF4-FFF2-40B4-BE49-F238E27FC236}">
                    <a16:creationId xmlns:a16="http://schemas.microsoft.com/office/drawing/2014/main" id="{D430C7D4-D863-BBE9-B99C-439E478BBB3C}"/>
                  </a:ext>
                </a:extLst>
              </p:cNvPr>
              <p:cNvSpPr txBox="1">
                <a:spLocks noRot="1" noChangeAspect="1" noMove="1" noResize="1" noEditPoints="1" noAdjustHandles="1" noChangeArrowheads="1" noChangeShapeType="1" noTextEdit="1"/>
              </p:cNvSpPr>
              <p:nvPr/>
            </p:nvSpPr>
            <p:spPr>
              <a:xfrm>
                <a:off x="-1" y="207590"/>
                <a:ext cx="8420100" cy="395991"/>
              </a:xfrm>
              <a:prstGeom prst="rect">
                <a:avLst/>
              </a:prstGeom>
              <a:blipFill>
                <a:blip r:embed="rId4"/>
                <a:stretch>
                  <a:fillRect t="-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BA76EC81-DDBE-9E4F-A277-D99AA5F5E2EB}"/>
                  </a:ext>
                </a:extLst>
              </p:cNvPr>
              <p:cNvSpPr txBox="1"/>
              <p:nvPr/>
            </p:nvSpPr>
            <p:spPr>
              <a:xfrm>
                <a:off x="2013135" y="604850"/>
                <a:ext cx="4689104" cy="369332"/>
              </a:xfrm>
              <a:prstGeom prst="rect">
                <a:avLst/>
              </a:prstGeom>
              <a:noFill/>
            </p:spPr>
            <p:txBody>
              <a:bodyPr wrap="none" rtlCol="0">
                <a:spAutoFit/>
              </a:bodyPr>
              <a:lstStyle/>
              <a:p>
                <a:r>
                  <a:rPr lang="en-US" dirty="0"/>
                  <a:t>A possible solution :     </a:t>
                </a:r>
                <a14:m>
                  <m:oMath xmlns:m="http://schemas.openxmlformats.org/officeDocument/2006/math">
                    <m:r>
                      <a:rPr lang="it-IT" b="1" i="1" smtClean="0">
                        <a:solidFill>
                          <a:srgbClr val="C00000"/>
                        </a:solidFill>
                        <a:latin typeface="Cambria Math" panose="02040503050406030204" pitchFamily="18" charset="0"/>
                      </a:rPr>
                      <m:t>𝝁</m:t>
                    </m:r>
                    <m:r>
                      <a:rPr lang="it-IT" b="1" i="1" smtClean="0">
                        <a:solidFill>
                          <a:srgbClr val="C00000"/>
                        </a:solidFill>
                        <a:latin typeface="Cambria Math" panose="02040503050406030204" pitchFamily="18" charset="0"/>
                      </a:rPr>
                      <m:t>𝑻𝑷𝑪</m:t>
                    </m:r>
                    <m:r>
                      <a:rPr lang="it-IT" b="1" i="1" smtClean="0">
                        <a:solidFill>
                          <a:srgbClr val="C00000"/>
                        </a:solidFill>
                        <a:latin typeface="Cambria Math" panose="02040503050406030204" pitchFamily="18" charset="0"/>
                      </a:rPr>
                      <m:t> </m:t>
                    </m:r>
                    <m:r>
                      <a:rPr lang="it-IT" b="1" i="1" smtClean="0">
                        <a:solidFill>
                          <a:srgbClr val="C00000"/>
                        </a:solidFill>
                        <a:latin typeface="Cambria Math" panose="02040503050406030204" pitchFamily="18" charset="0"/>
                      </a:rPr>
                      <m:t>𝒓𝒆𝒄𝒐𝒏𝒔𝒕𝒓𝒖𝒄𝒕𝒊𝒐𝒏</m:t>
                    </m:r>
                  </m:oMath>
                </a14:m>
                <a:endParaRPr lang="en-US" dirty="0"/>
              </a:p>
            </p:txBody>
          </p:sp>
        </mc:Choice>
        <mc:Fallback xmlns="">
          <p:sp>
            <p:nvSpPr>
              <p:cNvPr id="6" name="CasellaDiTesto 5">
                <a:extLst>
                  <a:ext uri="{FF2B5EF4-FFF2-40B4-BE49-F238E27FC236}">
                    <a16:creationId xmlns:a16="http://schemas.microsoft.com/office/drawing/2014/main" id="{BA76EC81-DDBE-9E4F-A277-D99AA5F5E2EB}"/>
                  </a:ext>
                </a:extLst>
              </p:cNvPr>
              <p:cNvSpPr txBox="1">
                <a:spLocks noRot="1" noChangeAspect="1" noMove="1" noResize="1" noEditPoints="1" noAdjustHandles="1" noChangeArrowheads="1" noChangeShapeType="1" noTextEdit="1"/>
              </p:cNvSpPr>
              <p:nvPr/>
            </p:nvSpPr>
            <p:spPr>
              <a:xfrm>
                <a:off x="2013135" y="604850"/>
                <a:ext cx="4689104" cy="369332"/>
              </a:xfrm>
              <a:prstGeom prst="rect">
                <a:avLst/>
              </a:prstGeom>
              <a:blipFill>
                <a:blip r:embed="rId5"/>
                <a:stretch>
                  <a:fillRect l="-1081" t="-6667" b="-26667"/>
                </a:stretch>
              </a:blipFill>
            </p:spPr>
            <p:txBody>
              <a:bodyPr/>
              <a:lstStyle/>
              <a:p>
                <a:r>
                  <a:rPr lang="en-US">
                    <a:noFill/>
                  </a:rPr>
                  <a:t> </a:t>
                </a:r>
              </a:p>
            </p:txBody>
          </p:sp>
        </mc:Fallback>
      </mc:AlternateContent>
      <p:pic>
        <p:nvPicPr>
          <p:cNvPr id="17" name="Immagine 16" descr="Immagine che contiene linea, Diagramma, testo, diagramma&#10;&#10;Descrizione generata automaticamente">
            <a:extLst>
              <a:ext uri="{FF2B5EF4-FFF2-40B4-BE49-F238E27FC236}">
                <a16:creationId xmlns:a16="http://schemas.microsoft.com/office/drawing/2014/main" id="{BC2E9FEE-8B83-D14F-9F90-2FC574C0DD74}"/>
              </a:ext>
            </a:extLst>
          </p:cNvPr>
          <p:cNvPicPr>
            <a:picLocks noChangeAspect="1"/>
          </p:cNvPicPr>
          <p:nvPr/>
        </p:nvPicPr>
        <p:blipFill>
          <a:blip r:embed="rId6"/>
          <a:stretch>
            <a:fillRect/>
          </a:stretch>
        </p:blipFill>
        <p:spPr>
          <a:xfrm>
            <a:off x="188316" y="2438799"/>
            <a:ext cx="5296965" cy="1808857"/>
          </a:xfrm>
          <a:prstGeom prst="rect">
            <a:avLst/>
          </a:prstGeom>
          <a:ln>
            <a:solidFill>
              <a:schemeClr val="tx1"/>
            </a:solidFill>
          </a:ln>
        </p:spPr>
      </p:pic>
      <p:grpSp>
        <p:nvGrpSpPr>
          <p:cNvPr id="7" name="Gruppo 6">
            <a:extLst>
              <a:ext uri="{FF2B5EF4-FFF2-40B4-BE49-F238E27FC236}">
                <a16:creationId xmlns:a16="http://schemas.microsoft.com/office/drawing/2014/main" id="{3BABBCE9-DE53-8B61-CE2E-08234DDBC590}"/>
              </a:ext>
            </a:extLst>
          </p:cNvPr>
          <p:cNvGrpSpPr/>
          <p:nvPr/>
        </p:nvGrpSpPr>
        <p:grpSpPr>
          <a:xfrm>
            <a:off x="169799" y="855185"/>
            <a:ext cx="8910027" cy="3858399"/>
            <a:chOff x="79311" y="684192"/>
            <a:chExt cx="8910027" cy="3858399"/>
          </a:xfrm>
        </p:grpSpPr>
        <p:sp>
          <p:nvSpPr>
            <p:cNvPr id="15" name="CasellaDiTesto 14">
              <a:extLst>
                <a:ext uri="{FF2B5EF4-FFF2-40B4-BE49-F238E27FC236}">
                  <a16:creationId xmlns:a16="http://schemas.microsoft.com/office/drawing/2014/main" id="{FAAC0C4C-C2E9-0273-CDA2-54F9849E8562}"/>
                </a:ext>
              </a:extLst>
            </p:cNvPr>
            <p:cNvSpPr txBox="1"/>
            <p:nvPr/>
          </p:nvSpPr>
          <p:spPr>
            <a:xfrm>
              <a:off x="79311" y="684192"/>
              <a:ext cx="8845421" cy="1546577"/>
            </a:xfrm>
            <a:prstGeom prst="rect">
              <a:avLst/>
            </a:prstGeom>
            <a:noFill/>
          </p:spPr>
          <p:txBody>
            <a:bodyPr wrap="square">
              <a:spAutoFit/>
            </a:bodyPr>
            <a:lstStyle/>
            <a:p>
              <a:pPr marL="285750" indent="-285750" algn="just">
                <a:lnSpc>
                  <a:spcPct val="150000"/>
                </a:lnSpc>
                <a:buFont typeface="Wingdings" pitchFamily="2" charset="2"/>
                <a:buChar char="Ø"/>
              </a:pPr>
              <a:r>
                <a:rPr lang="en-US" sz="1400" dirty="0">
                  <a:effectLst/>
                </a:rPr>
                <a:t>The electrons created by the ionizing particle drift towards the amplification region</a:t>
              </a:r>
            </a:p>
            <a:p>
              <a:pPr algn="just">
                <a:lnSpc>
                  <a:spcPct val="150000"/>
                </a:lnSpc>
              </a:pPr>
              <a:endParaRPr lang="en-US" sz="500" dirty="0"/>
            </a:p>
            <a:p>
              <a:pPr marL="285750" indent="-285750" algn="just">
                <a:buFont typeface="Wingdings" pitchFamily="2" charset="2"/>
                <a:buChar char="Ø"/>
              </a:pPr>
              <a:r>
                <a:rPr lang="en-US" sz="1400" dirty="0">
                  <a:effectLst/>
                </a:rPr>
                <a:t>In the </a:t>
              </a:r>
              <a:r>
                <a:rPr lang="en-US" sz="1400" dirty="0" err="1">
                  <a:effectLst/>
                </a:rPr>
                <a:t>μTPC</a:t>
              </a:r>
              <a:r>
                <a:rPr lang="en-US" sz="1400" dirty="0">
                  <a:effectLst/>
                </a:rPr>
                <a:t> mode from the </a:t>
              </a:r>
              <a:r>
                <a:rPr lang="en-US" sz="1400" b="1" dirty="0">
                  <a:effectLst/>
                </a:rPr>
                <a:t>knowledge of the drift time </a:t>
              </a:r>
              <a:r>
                <a:rPr lang="en-US" sz="1400" dirty="0">
                  <a:effectLst/>
                </a:rPr>
                <a:t>and the </a:t>
              </a:r>
              <a:r>
                <a:rPr lang="en-US" sz="1400" b="1" dirty="0">
                  <a:effectLst/>
                </a:rPr>
                <a:t>measurement of the arrival time of electrons</a:t>
              </a:r>
              <a:r>
                <a:rPr lang="en-US" sz="1400" dirty="0">
                  <a:effectLst/>
                </a:rPr>
                <a:t>, the </a:t>
              </a:r>
              <a:r>
                <a:rPr lang="en-US" sz="1400" b="1" dirty="0">
                  <a:effectLst/>
                </a:rPr>
                <a:t>track segment in the gas gap is reconstructed </a:t>
              </a:r>
            </a:p>
            <a:p>
              <a:pPr algn="just"/>
              <a:endParaRPr lang="en-US" sz="500" b="1" dirty="0"/>
            </a:p>
            <a:p>
              <a:pPr marL="285750" indent="-285750" algn="just">
                <a:buFont typeface="Wingdings" pitchFamily="2" charset="2"/>
                <a:buChar char="Ø"/>
              </a:pPr>
              <a:r>
                <a:rPr lang="en-US" sz="1400" dirty="0">
                  <a:effectLst/>
                </a:rPr>
                <a:t>The </a:t>
              </a:r>
              <a:r>
                <a:rPr lang="en-US" sz="1400" b="1" dirty="0">
                  <a:effectLst/>
                </a:rPr>
                <a:t>fit of the analog signal </a:t>
              </a:r>
              <a:r>
                <a:rPr lang="en-US" sz="1400" dirty="0">
                  <a:effectLst/>
                </a:rPr>
                <a:t>gives </a:t>
              </a:r>
              <a:r>
                <a:rPr lang="en-US" sz="1400" b="1" dirty="0">
                  <a:effectLst/>
                </a:rPr>
                <a:t>the arrival time of drifting electrons</a:t>
              </a:r>
              <a:r>
                <a:rPr lang="en-US" sz="1400" dirty="0">
                  <a:effectLst/>
                </a:rPr>
                <a:t>. </a:t>
              </a:r>
            </a:p>
            <a:p>
              <a:pPr algn="just"/>
              <a:endParaRPr lang="en-US" sz="500" dirty="0">
                <a:effectLst/>
              </a:endParaRPr>
            </a:p>
            <a:p>
              <a:pPr marL="285750" indent="-285750" algn="just">
                <a:buFont typeface="Wingdings" pitchFamily="2" charset="2"/>
                <a:buChar char="Ø"/>
              </a:pPr>
              <a:r>
                <a:rPr lang="en-US" sz="1400" dirty="0">
                  <a:effectLst/>
                </a:rPr>
                <a:t>By the knowledge of </a:t>
              </a:r>
              <a:r>
                <a:rPr lang="en-US" sz="1400" b="1" dirty="0">
                  <a:effectLst/>
                </a:rPr>
                <a:t>the drift velocity, </a:t>
              </a:r>
              <a:r>
                <a:rPr lang="en-US" sz="1400" dirty="0">
                  <a:effectLst/>
                </a:rPr>
                <a:t>the 3D trajectory of </a:t>
              </a:r>
              <a:r>
                <a:rPr lang="en-US" sz="1400" dirty="0" err="1">
                  <a:effectLst/>
                </a:rPr>
                <a:t>th</a:t>
              </a:r>
              <a:r>
                <a:rPr lang="en-US" sz="1400" dirty="0">
                  <a:effectLst/>
                </a:rPr>
                <a:t> ionizing particle in the</a:t>
              </a:r>
              <a:r>
                <a:rPr lang="en-US" sz="1400" b="1" dirty="0">
                  <a:effectLst/>
                </a:rPr>
                <a:t> drift gap </a:t>
              </a:r>
              <a:r>
                <a:rPr lang="en-US" sz="1400" dirty="0">
                  <a:effectLst/>
                </a:rPr>
                <a:t>is reconstructed. </a:t>
              </a:r>
            </a:p>
          </p:txBody>
        </p:sp>
        <p:sp>
          <p:nvSpPr>
            <p:cNvPr id="25" name="CasellaDiTesto 24">
              <a:extLst>
                <a:ext uri="{FF2B5EF4-FFF2-40B4-BE49-F238E27FC236}">
                  <a16:creationId xmlns:a16="http://schemas.microsoft.com/office/drawing/2014/main" id="{AFDFA06F-8E4C-3096-FBBA-639C7C6FD6D9}"/>
                </a:ext>
              </a:extLst>
            </p:cNvPr>
            <p:cNvSpPr txBox="1"/>
            <p:nvPr/>
          </p:nvSpPr>
          <p:spPr>
            <a:xfrm>
              <a:off x="79311" y="4080926"/>
              <a:ext cx="2593910" cy="461665"/>
            </a:xfrm>
            <a:prstGeom prst="rect">
              <a:avLst/>
            </a:prstGeom>
            <a:noFill/>
          </p:spPr>
          <p:txBody>
            <a:bodyPr wrap="square">
              <a:spAutoFit/>
            </a:bodyPr>
            <a:lstStyle/>
            <a:p>
              <a:r>
                <a:rPr lang="en-US" sz="1200" dirty="0">
                  <a:effectLst/>
                </a:rPr>
                <a:t>Integrated charge as a function of the</a:t>
              </a:r>
            </a:p>
            <a:p>
              <a:r>
                <a:rPr lang="en-US" sz="1200" dirty="0">
                  <a:effectLst/>
                </a:rPr>
                <a:t>sampling time</a:t>
              </a:r>
            </a:p>
          </p:txBody>
        </p:sp>
        <p:sp>
          <p:nvSpPr>
            <p:cNvPr id="27" name="CasellaDiTesto 26">
              <a:extLst>
                <a:ext uri="{FF2B5EF4-FFF2-40B4-BE49-F238E27FC236}">
                  <a16:creationId xmlns:a16="http://schemas.microsoft.com/office/drawing/2014/main" id="{BA21567D-AE6F-06A4-31FB-FE6A9723511A}"/>
                </a:ext>
              </a:extLst>
            </p:cNvPr>
            <p:cNvSpPr txBox="1"/>
            <p:nvPr/>
          </p:nvSpPr>
          <p:spPr>
            <a:xfrm>
              <a:off x="2819399" y="4047968"/>
              <a:ext cx="2895600" cy="461665"/>
            </a:xfrm>
            <a:prstGeom prst="rect">
              <a:avLst/>
            </a:prstGeom>
            <a:noFill/>
          </p:spPr>
          <p:txBody>
            <a:bodyPr wrap="square">
              <a:spAutoFit/>
            </a:bodyPr>
            <a:lstStyle/>
            <a:p>
              <a:r>
                <a:rPr lang="en-US" sz="1200" dirty="0">
                  <a:effectLst/>
                </a:rPr>
                <a:t>Example of a track reconstruction using the TPC algorithm. </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B76B28A4-C7F1-E988-F7FD-150C89B213AA}"/>
                    </a:ext>
                  </a:extLst>
                </p:cNvPr>
                <p:cNvSpPr txBox="1"/>
                <p:nvPr/>
              </p:nvSpPr>
              <p:spPr>
                <a:xfrm>
                  <a:off x="5943036" y="4142481"/>
                  <a:ext cx="3046302" cy="400110"/>
                </a:xfrm>
                <a:prstGeom prst="rect">
                  <a:avLst/>
                </a:prstGeom>
                <a:noFill/>
              </p:spPr>
              <p:txBody>
                <a:bodyPr wrap="square">
                  <a:spAutoFit/>
                </a:bodyPr>
                <a:lstStyle/>
                <a:p>
                  <a:r>
                    <a:rPr lang="en-US" sz="1000" dirty="0">
                      <a:effectLst/>
                      <a:latin typeface="Helvetica" pitchFamily="2" charset="0"/>
                    </a:rPr>
                    <a:t>Comparison of the </a:t>
                  </a:r>
                  <a:r>
                    <a:rPr lang="en-US" sz="1000" b="1" dirty="0">
                      <a:solidFill>
                        <a:srgbClr val="C00000"/>
                      </a:solidFill>
                      <a:effectLst/>
                      <a:latin typeface="Helvetica" pitchFamily="2" charset="0"/>
                    </a:rPr>
                    <a:t>CC</a:t>
                  </a:r>
                  <a:r>
                    <a:rPr lang="en-US" sz="1000" dirty="0">
                      <a:effectLst/>
                      <a:latin typeface="Helvetica" pitchFamily="2" charset="0"/>
                    </a:rPr>
                    <a:t>  and </a:t>
                  </a:r>
                  <a14:m>
                    <m:oMath xmlns:m="http://schemas.openxmlformats.org/officeDocument/2006/math">
                      <m:r>
                        <a:rPr lang="en-US" sz="1000" b="1" i="1" smtClean="0">
                          <a:solidFill>
                            <a:srgbClr val="C00000"/>
                          </a:solidFill>
                          <a:latin typeface="Cambria Math" panose="02040503050406030204" pitchFamily="18" charset="0"/>
                        </a:rPr>
                        <m:t>𝝁</m:t>
                      </m:r>
                      <m:r>
                        <a:rPr lang="en-US" sz="1000" b="1" i="1" smtClean="0">
                          <a:solidFill>
                            <a:srgbClr val="C00000"/>
                          </a:solidFill>
                          <a:latin typeface="Cambria Math" panose="02040503050406030204" pitchFamily="18" charset="0"/>
                        </a:rPr>
                        <m:t>𝑻𝑷𝑪</m:t>
                      </m:r>
                      <m:r>
                        <a:rPr lang="en-US" sz="1000" b="1" i="1" smtClean="0">
                          <a:solidFill>
                            <a:srgbClr val="C00000"/>
                          </a:solidFill>
                          <a:latin typeface="Cambria Math" panose="02040503050406030204" pitchFamily="18" charset="0"/>
                        </a:rPr>
                        <m:t> </m:t>
                      </m:r>
                    </m:oMath>
                  </a14:m>
                  <a:r>
                    <a:rPr lang="en-US" sz="1000" dirty="0">
                      <a:effectLst/>
                      <a:latin typeface="Helvetica" pitchFamily="2" charset="0"/>
                    </a:rPr>
                    <a:t> reconstruction algorithms</a:t>
                  </a:r>
                  <a:r>
                    <a:rPr lang="en-US" sz="1000" dirty="0">
                      <a:latin typeface="Helvetica" pitchFamily="2" charset="0"/>
                    </a:rPr>
                    <a:t> in function of the impinging angle </a:t>
                  </a:r>
                </a:p>
              </p:txBody>
            </p:sp>
          </mc:Choice>
          <mc:Fallback xmlns="">
            <p:sp>
              <p:nvSpPr>
                <p:cNvPr id="29" name="CasellaDiTesto 28">
                  <a:extLst>
                    <a:ext uri="{FF2B5EF4-FFF2-40B4-BE49-F238E27FC236}">
                      <a16:creationId xmlns:a16="http://schemas.microsoft.com/office/drawing/2014/main" id="{B76B28A4-C7F1-E988-F7FD-150C89B213AA}"/>
                    </a:ext>
                  </a:extLst>
                </p:cNvPr>
                <p:cNvSpPr txBox="1">
                  <a:spLocks noRot="1" noChangeAspect="1" noMove="1" noResize="1" noEditPoints="1" noAdjustHandles="1" noChangeArrowheads="1" noChangeShapeType="1" noTextEdit="1"/>
                </p:cNvSpPr>
                <p:nvPr/>
              </p:nvSpPr>
              <p:spPr>
                <a:xfrm>
                  <a:off x="5943036" y="4142481"/>
                  <a:ext cx="3046302" cy="400110"/>
                </a:xfrm>
                <a:prstGeom prst="rect">
                  <a:avLst/>
                </a:prstGeom>
                <a:blipFill>
                  <a:blip r:embed="rId7"/>
                  <a:stretch>
                    <a:fillRect b="-606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3E044116-DFA7-866F-7449-77C80225DA52}"/>
                  </a:ext>
                </a:extLst>
              </p:cNvPr>
              <p:cNvSpPr txBox="1"/>
              <p:nvPr/>
            </p:nvSpPr>
            <p:spPr>
              <a:xfrm>
                <a:off x="6640428" y="2239111"/>
                <a:ext cx="1651518" cy="246221"/>
              </a:xfrm>
              <a:prstGeom prst="rect">
                <a:avLst/>
              </a:prstGeom>
              <a:noFill/>
            </p:spPr>
            <p:txBody>
              <a:bodyPr wrap="square">
                <a:spAutoFit/>
              </a:bodyPr>
              <a:lstStyle/>
              <a:p>
                <a:pPr lvl="0"/>
                <a:r>
                  <a:rPr lang="it-IT" sz="1000" dirty="0">
                    <a:solidFill>
                      <a:prstClr val="black"/>
                    </a:solidFill>
                    <a:latin typeface="Helvetica" pitchFamily="2" charset="0"/>
                  </a:rPr>
                  <a:t>drift field </a:t>
                </a:r>
                <a14:m>
                  <m:oMath xmlns:m="http://schemas.openxmlformats.org/officeDocument/2006/math">
                    <m:sSub>
                      <m:sSubPr>
                        <m:ctrlPr>
                          <a:rPr lang="it-IT" sz="1000" i="1" dirty="0">
                            <a:solidFill>
                              <a:prstClr val="black"/>
                            </a:solidFill>
                            <a:latin typeface="Cambria Math" panose="02040503050406030204" pitchFamily="18" charset="0"/>
                          </a:rPr>
                        </m:ctrlPr>
                      </m:sSubPr>
                      <m:e>
                        <m:r>
                          <a:rPr lang="it-IT" sz="1000" i="1" dirty="0">
                            <a:solidFill>
                              <a:prstClr val="black"/>
                            </a:solidFill>
                            <a:latin typeface="Cambria Math" panose="02040503050406030204" pitchFamily="18" charset="0"/>
                          </a:rPr>
                          <m:t>𝐸</m:t>
                        </m:r>
                      </m:e>
                      <m:sub>
                        <m:r>
                          <a:rPr lang="it-IT" sz="1000" i="1" dirty="0">
                            <a:solidFill>
                              <a:prstClr val="black"/>
                            </a:solidFill>
                            <a:latin typeface="Cambria Math" panose="02040503050406030204" pitchFamily="18" charset="0"/>
                          </a:rPr>
                          <m:t>𝐷</m:t>
                        </m:r>
                      </m:sub>
                    </m:sSub>
                    <m:r>
                      <a:rPr lang="it-IT" sz="1000" i="1" dirty="0">
                        <a:solidFill>
                          <a:prstClr val="black"/>
                        </a:solidFill>
                        <a:latin typeface="Cambria Math" panose="02040503050406030204" pitchFamily="18" charset="0"/>
                      </a:rPr>
                      <m:t> = 1 </m:t>
                    </m:r>
                    <m:r>
                      <a:rPr lang="it-IT" sz="1000" i="1" dirty="0">
                        <a:solidFill>
                          <a:prstClr val="black"/>
                        </a:solidFill>
                        <a:latin typeface="Cambria Math" panose="02040503050406030204" pitchFamily="18" charset="0"/>
                      </a:rPr>
                      <m:t>𝑘𝑉</m:t>
                    </m:r>
                    <m:r>
                      <a:rPr lang="it-IT" sz="1000" i="1" dirty="0">
                        <a:solidFill>
                          <a:prstClr val="black"/>
                        </a:solidFill>
                        <a:latin typeface="Cambria Math" panose="02040503050406030204" pitchFamily="18" charset="0"/>
                      </a:rPr>
                      <m:t>/</m:t>
                    </m:r>
                    <m:r>
                      <a:rPr lang="it-IT" sz="1000" i="1" dirty="0">
                        <a:solidFill>
                          <a:prstClr val="black"/>
                        </a:solidFill>
                        <a:latin typeface="Cambria Math" panose="02040503050406030204" pitchFamily="18" charset="0"/>
                      </a:rPr>
                      <m:t>𝑐𝑚</m:t>
                    </m:r>
                  </m:oMath>
                </a14:m>
                <a:endParaRPr lang="it-IT" sz="1000" dirty="0">
                  <a:solidFill>
                    <a:prstClr val="black"/>
                  </a:solidFill>
                  <a:latin typeface="Helvetica" pitchFamily="2" charset="0"/>
                </a:endParaRPr>
              </a:p>
            </p:txBody>
          </p:sp>
        </mc:Choice>
        <mc:Fallback xmlns="">
          <p:sp>
            <p:nvSpPr>
              <p:cNvPr id="31" name="CasellaDiTesto 30">
                <a:extLst>
                  <a:ext uri="{FF2B5EF4-FFF2-40B4-BE49-F238E27FC236}">
                    <a16:creationId xmlns:a16="http://schemas.microsoft.com/office/drawing/2014/main" id="{3E044116-DFA7-866F-7449-77C80225DA52}"/>
                  </a:ext>
                </a:extLst>
              </p:cNvPr>
              <p:cNvSpPr txBox="1">
                <a:spLocks noRot="1" noChangeAspect="1" noMove="1" noResize="1" noEditPoints="1" noAdjustHandles="1" noChangeArrowheads="1" noChangeShapeType="1" noTextEdit="1"/>
              </p:cNvSpPr>
              <p:nvPr/>
            </p:nvSpPr>
            <p:spPr>
              <a:xfrm>
                <a:off x="6640428" y="2239111"/>
                <a:ext cx="1651518" cy="246221"/>
              </a:xfrm>
              <a:prstGeom prst="rect">
                <a:avLst/>
              </a:prstGeom>
              <a:blipFill>
                <a:blip r:embed="rId8"/>
                <a:stretch>
                  <a:fillRect b="-15000"/>
                </a:stretch>
              </a:blipFill>
            </p:spPr>
            <p:txBody>
              <a:bodyPr/>
              <a:lstStyle/>
              <a:p>
                <a:r>
                  <a:rPr lang="it-IT">
                    <a:noFill/>
                  </a:rPr>
                  <a:t> </a:t>
                </a:r>
              </a:p>
            </p:txBody>
          </p:sp>
        </mc:Fallback>
      </mc:AlternateContent>
      <p:sp>
        <p:nvSpPr>
          <p:cNvPr id="2" name="Segnaposto piè di pagina 23">
            <a:extLst>
              <a:ext uri="{FF2B5EF4-FFF2-40B4-BE49-F238E27FC236}">
                <a16:creationId xmlns:a16="http://schemas.microsoft.com/office/drawing/2014/main" id="{0FA0F140-ED25-C147-6930-5C762CEE3E91}"/>
              </a:ext>
            </a:extLst>
          </p:cNvPr>
          <p:cNvSpPr txBox="1">
            <a:spLocks/>
          </p:cNvSpPr>
          <p:nvPr/>
        </p:nvSpPr>
        <p:spPr>
          <a:xfrm>
            <a:off x="1439144" y="4806849"/>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Meeting August 31  2023 – Annalisa D’Angelo</a:t>
            </a:r>
          </a:p>
        </p:txBody>
      </p:sp>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49</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5992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5" name="Title 1">
            <a:extLst>
              <a:ext uri="{FF2B5EF4-FFF2-40B4-BE49-F238E27FC236}">
                <a16:creationId xmlns:a16="http://schemas.microsoft.com/office/drawing/2014/main" id="{C053CDF4-228C-CD10-3BB4-A3990DEBEC3E}"/>
              </a:ext>
            </a:extLst>
          </p:cNvPr>
          <p:cNvSpPr txBox="1">
            <a:spLocks/>
          </p:cNvSpPr>
          <p:nvPr/>
        </p:nvSpPr>
        <p:spPr>
          <a:xfrm>
            <a:off x="740664"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Technical Performance Requirements</a:t>
            </a:r>
          </a:p>
        </p:txBody>
      </p:sp>
      <mc:AlternateContent xmlns:mc="http://schemas.openxmlformats.org/markup-compatibility/2006">
        <mc:Choice xmlns:a14="http://schemas.microsoft.com/office/drawing/2010/main" Requires="a14">
          <p:sp>
            <p:nvSpPr>
              <p:cNvPr id="6" name="Text Placeholder 2">
                <a:extLst>
                  <a:ext uri="{FF2B5EF4-FFF2-40B4-BE49-F238E27FC236}">
                    <a16:creationId xmlns:a16="http://schemas.microsoft.com/office/drawing/2014/main" id="{EEEB8EDC-7549-9B80-BE41-EEFD8E95078A}"/>
                  </a:ext>
                </a:extLst>
              </p:cNvPr>
              <p:cNvSpPr txBox="1">
                <a:spLocks/>
              </p:cNvSpPr>
              <p:nvPr/>
            </p:nvSpPr>
            <p:spPr>
              <a:xfrm>
                <a:off x="72552" y="672260"/>
                <a:ext cx="9071448" cy="404309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rgbClr val="C00000"/>
                    </a:solidFill>
                    <a:latin typeface="Arial" panose="020B0604020202020204" pitchFamily="34" charset="0"/>
                    <a:cs typeface="Arial" panose="020B0604020202020204" pitchFamily="34" charset="0"/>
                  </a:rPr>
                  <a:t>Time resolution </a:t>
                </a:r>
                <a:r>
                  <a:rPr lang="en-US" sz="2000" dirty="0">
                    <a:latin typeface="Arial" panose="020B0604020202020204" pitchFamily="34" charset="0"/>
                    <a:cs typeface="Arial" panose="020B0604020202020204" pitchFamily="34" charset="0"/>
                  </a:rPr>
                  <a:t>10 ns or less to provide tracking timing </a:t>
                </a:r>
              </a:p>
              <a:p>
                <a:pPr lvl="1"/>
                <a:r>
                  <a:rPr lang="en-US" sz="1800" dirty="0">
                    <a:latin typeface="Arial" panose="020B0604020202020204" pitchFamily="34" charset="0"/>
                    <a:cs typeface="Arial" panose="020B0604020202020204" pitchFamily="34" charset="0"/>
                  </a:rPr>
                  <a:t>Fast rise time ~ 20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Arial" panose="020B0604020202020204" pitchFamily="34" charset="0"/>
                    <a:cs typeface="Arial" panose="020B0604020202020204" pitchFamily="34" charset="0"/>
                  </a:rPr>
                  <a:t> 50 ns</a:t>
                </a:r>
              </a:p>
              <a:p>
                <a:pPr lvl="1"/>
                <a:r>
                  <a:rPr lang="en-US" sz="1800" dirty="0">
                    <a:latin typeface="Arial" panose="020B0604020202020204" pitchFamily="34" charset="0"/>
                    <a:cs typeface="Arial" panose="020B0604020202020204" pitchFamily="34" charset="0"/>
                  </a:rPr>
                  <a:t>Peaking time 50 ns </a:t>
                </a:r>
              </a:p>
              <a:p>
                <a:pPr lvl="1"/>
                <a:r>
                  <a:rPr lang="en-US" sz="1800" dirty="0">
                    <a:latin typeface="Arial" panose="020B0604020202020204" pitchFamily="34" charset="0"/>
                    <a:cs typeface="Arial" panose="020B0604020202020204" pitchFamily="34" charset="0"/>
                  </a:rPr>
                  <a:t>Sampling faster than 50 MHz</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Low material budget</a:t>
                </a:r>
              </a:p>
              <a:p>
                <a:pPr lvl="1"/>
                <a:r>
                  <a:rPr lang="en-US" sz="1800" dirty="0">
                    <a:latin typeface="Arial" panose="020B0604020202020204" pitchFamily="34" charset="0"/>
                    <a:cs typeface="Arial" panose="020B0604020202020204" pitchFamily="34" charset="0"/>
                  </a:rPr>
                  <a:t>1-2 % X</a:t>
                </a:r>
                <a:r>
                  <a:rPr lang="en-US" sz="1800" baseline="-25000" dirty="0">
                    <a:latin typeface="Arial" panose="020B0604020202020204" pitchFamily="34" charset="0"/>
                    <a:cs typeface="Arial" panose="020B0604020202020204" pitchFamily="34" charset="0"/>
                  </a:rPr>
                  <a:t>0  </a:t>
                </a:r>
                <a:r>
                  <a:rPr lang="en-US" sz="1800" dirty="0">
                    <a:latin typeface="Arial" panose="020B0604020202020204" pitchFamily="34" charset="0"/>
                    <a:cs typeface="Arial" panose="020B0604020202020204" pitchFamily="34" charset="0"/>
                  </a:rPr>
                  <a:t>- it will be the minimum compatible with the chosen technology</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Spatial resolution: 150 </a:t>
                </a:r>
                <a14:m>
                  <m:oMath xmlns:m="http://schemas.openxmlformats.org/officeDocument/2006/math">
                    <m:r>
                      <a:rPr lang="en-US" sz="2000" b="1" i="1" smtClean="0">
                        <a:solidFill>
                          <a:srgbClr val="C00000"/>
                        </a:solidFill>
                        <a:latin typeface="Cambria Math" panose="02040503050406030204" pitchFamily="18" charset="0"/>
                        <a:ea typeface="Cambria Math" panose="02040503050406030204" pitchFamily="18" charset="0"/>
                      </a:rPr>
                      <m:t>𝝁</m:t>
                    </m:r>
                  </m:oMath>
                </a14:m>
                <a:r>
                  <a:rPr lang="en-US" sz="2000" b="1" dirty="0">
                    <a:solidFill>
                      <a:srgbClr val="C00000"/>
                    </a:solidFill>
                    <a:latin typeface="Arial" panose="020B0604020202020204" pitchFamily="34" charset="0"/>
                    <a:cs typeface="Arial" panose="020B0604020202020204" pitchFamily="34" charset="0"/>
                  </a:rPr>
                  <a:t>m or better</a:t>
                </a:r>
              </a:p>
              <a:p>
                <a:pPr lvl="1"/>
                <a:r>
                  <a:rPr lang="en-US" sz="1800" dirty="0">
                    <a:latin typeface="Arial" panose="020B0604020202020204" pitchFamily="34" charset="0"/>
                    <a:cs typeface="Arial" panose="020B0604020202020204" pitchFamily="34" charset="0"/>
                  </a:rPr>
                  <a:t>&lt;150 </a:t>
                </a:r>
                <a14:m>
                  <m:oMath xmlns:m="http://schemas.openxmlformats.org/officeDocument/2006/math">
                    <m:r>
                      <a:rPr lang="en-US" sz="1800" i="1">
                        <a:latin typeface="Cambria Math" panose="02040503050406030204" pitchFamily="18" charset="0"/>
                        <a:ea typeface="Cambria Math" panose="02040503050406030204" pitchFamily="18" charset="0"/>
                      </a:rPr>
                      <m:t>𝜇</m:t>
                    </m:r>
                  </m:oMath>
                </a14:m>
                <a:r>
                  <a:rPr lang="en-US" sz="1800" dirty="0">
                    <a:latin typeface="Arial" panose="020B0604020202020204" pitchFamily="34" charset="0"/>
                    <a:cs typeface="Arial" panose="020B0604020202020204" pitchFamily="34" charset="0"/>
                  </a:rPr>
                  <a:t>m intrinsic spatial resolution for perpendicular tracks</a:t>
                </a:r>
              </a:p>
              <a:p>
                <a:pPr lvl="1"/>
                <a:r>
                  <a:rPr lang="en-US" sz="1800" dirty="0">
                    <a:latin typeface="Arial" panose="020B0604020202020204" pitchFamily="34" charset="0"/>
                    <a:cs typeface="Arial" panose="020B0604020202020204" pitchFamily="34" charset="0"/>
                  </a:rPr>
                  <a:t>Technological optimizations to retain 150 </a:t>
                </a:r>
                <a14:m>
                  <m:oMath xmlns:m="http://schemas.openxmlformats.org/officeDocument/2006/math">
                    <m:r>
                      <a:rPr lang="en-US" sz="1800" i="1" smtClean="0">
                        <a:latin typeface="Cambria Math" panose="02040503050406030204" pitchFamily="18" charset="0"/>
                        <a:ea typeface="Cambria Math" panose="02040503050406030204" pitchFamily="18" charset="0"/>
                      </a:rPr>
                      <m:t>𝜇</m:t>
                    </m:r>
                  </m:oMath>
                </a14:m>
                <a:r>
                  <a:rPr lang="en-US" sz="1800" dirty="0">
                    <a:latin typeface="Arial" panose="020B0604020202020204" pitchFamily="34" charset="0"/>
                    <a:cs typeface="Arial" panose="020B0604020202020204" pitchFamily="34" charset="0"/>
                  </a:rPr>
                  <a:t>m resolution for inclined/curved tracks</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High Efficiency</a:t>
                </a:r>
              </a:p>
              <a:p>
                <a:pPr lvl="1"/>
                <a:r>
                  <a:rPr lang="en-US" sz="1800" dirty="0">
                    <a:latin typeface="Arial" panose="020B0604020202020204" pitchFamily="34" charset="0"/>
                    <a:cs typeface="Arial" panose="020B0604020202020204" pitchFamily="34" charset="0"/>
                  </a:rPr>
                  <a:t>Single detector efficiency ~ 96 –97 %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Arial" panose="020B0604020202020204" pitchFamily="34" charset="0"/>
                    <a:cs typeface="Arial" panose="020B0604020202020204" pitchFamily="34" charset="0"/>
                  </a:rPr>
                  <a:t> 92 –94 % combined efficiency for two disks</a:t>
                </a:r>
              </a:p>
            </p:txBody>
          </p:sp>
        </mc:Choice>
        <mc:Fallback>
          <p:sp>
            <p:nvSpPr>
              <p:cNvPr id="6" name="Text Placeholder 2">
                <a:extLst>
                  <a:ext uri="{FF2B5EF4-FFF2-40B4-BE49-F238E27FC236}">
                    <a16:creationId xmlns:a16="http://schemas.microsoft.com/office/drawing/2014/main" id="{EEEB8EDC-7549-9B80-BE41-EEFD8E95078A}"/>
                  </a:ext>
                </a:extLst>
              </p:cNvPr>
              <p:cNvSpPr txBox="1">
                <a:spLocks noRot="1" noChangeAspect="1" noMove="1" noResize="1" noEditPoints="1" noAdjustHandles="1" noChangeArrowheads="1" noChangeShapeType="1" noTextEdit="1"/>
              </p:cNvSpPr>
              <p:nvPr/>
            </p:nvSpPr>
            <p:spPr>
              <a:xfrm>
                <a:off x="72552" y="672260"/>
                <a:ext cx="9071448" cy="4043097"/>
              </a:xfrm>
              <a:prstGeom prst="rect">
                <a:avLst/>
              </a:prstGeom>
              <a:blipFill>
                <a:blip r:embed="rId3"/>
                <a:stretch>
                  <a:fillRect l="-699" t="-625" r="-559" b="-2813"/>
                </a:stretch>
              </a:blipFill>
            </p:spPr>
            <p:txBody>
              <a:bodyPr/>
              <a:lstStyle/>
              <a:p>
                <a:r>
                  <a:rPr lang="en-US">
                    <a:noFill/>
                  </a:rPr>
                  <a:t> </a:t>
                </a:r>
              </a:p>
            </p:txBody>
          </p:sp>
        </mc:Fallback>
      </mc:AlternateContent>
    </p:spTree>
    <p:extLst>
      <p:ext uri="{BB962C8B-B14F-4D97-AF65-F5344CB8AC3E}">
        <p14:creationId xmlns:p14="http://schemas.microsoft.com/office/powerpoint/2010/main" val="1627980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3" name="Title 1">
            <a:extLst>
              <a:ext uri="{FF2B5EF4-FFF2-40B4-BE49-F238E27FC236}">
                <a16:creationId xmlns:a16="http://schemas.microsoft.com/office/drawing/2014/main" id="{C02CC2E4-80E7-6C1C-553C-82EF8D416E8A}"/>
              </a:ext>
            </a:extLst>
          </p:cNvPr>
          <p:cNvSpPr txBox="1">
            <a:spLocks/>
          </p:cNvSpPr>
          <p:nvPr/>
        </p:nvSpPr>
        <p:spPr>
          <a:xfrm>
            <a:off x="444945" y="173783"/>
            <a:ext cx="7327455" cy="40267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a:t>Detector Geometry: Envelope and Active Regions </a:t>
            </a:r>
          </a:p>
        </p:txBody>
      </p:sp>
      <p:graphicFrame>
        <p:nvGraphicFramePr>
          <p:cNvPr id="4" name="Tabella 3">
            <a:extLst>
              <a:ext uri="{FF2B5EF4-FFF2-40B4-BE49-F238E27FC236}">
                <a16:creationId xmlns:a16="http://schemas.microsoft.com/office/drawing/2014/main" id="{4CA76435-A18A-B0F8-C277-604F2B98EE28}"/>
              </a:ext>
            </a:extLst>
          </p:cNvPr>
          <p:cNvGraphicFramePr>
            <a:graphicFrameLocks noGrp="1"/>
          </p:cNvGraphicFramePr>
          <p:nvPr>
            <p:extLst>
              <p:ext uri="{D42A27DB-BD31-4B8C-83A1-F6EECF244321}">
                <p14:modId xmlns:p14="http://schemas.microsoft.com/office/powerpoint/2010/main" val="3891019654"/>
              </p:ext>
            </p:extLst>
          </p:nvPr>
        </p:nvGraphicFramePr>
        <p:xfrm>
          <a:off x="591249" y="675572"/>
          <a:ext cx="7665783" cy="1737360"/>
        </p:xfrm>
        <a:graphic>
          <a:graphicData uri="http://schemas.openxmlformats.org/drawingml/2006/table">
            <a:tbl>
              <a:tblPr firstRow="1" bandRow="1">
                <a:tableStyleId>{93296810-A885-4BE3-A3E7-6D5BEEA58F35}</a:tableStyleId>
              </a:tblPr>
              <a:tblGrid>
                <a:gridCol w="1048056">
                  <a:extLst>
                    <a:ext uri="{9D8B030D-6E8A-4147-A177-3AD203B41FA5}">
                      <a16:colId xmlns:a16="http://schemas.microsoft.com/office/drawing/2014/main" val="681789117"/>
                    </a:ext>
                  </a:extLst>
                </a:gridCol>
                <a:gridCol w="881097">
                  <a:extLst>
                    <a:ext uri="{9D8B030D-6E8A-4147-A177-3AD203B41FA5}">
                      <a16:colId xmlns:a16="http://schemas.microsoft.com/office/drawing/2014/main" val="1244792399"/>
                    </a:ext>
                  </a:extLst>
                </a:gridCol>
                <a:gridCol w="881097">
                  <a:extLst>
                    <a:ext uri="{9D8B030D-6E8A-4147-A177-3AD203B41FA5}">
                      <a16:colId xmlns:a16="http://schemas.microsoft.com/office/drawing/2014/main" val="2356981917"/>
                    </a:ext>
                  </a:extLst>
                </a:gridCol>
                <a:gridCol w="997223">
                  <a:extLst>
                    <a:ext uri="{9D8B030D-6E8A-4147-A177-3AD203B41FA5}">
                      <a16:colId xmlns:a16="http://schemas.microsoft.com/office/drawing/2014/main" val="4188192701"/>
                    </a:ext>
                  </a:extLst>
                </a:gridCol>
                <a:gridCol w="997223">
                  <a:extLst>
                    <a:ext uri="{9D8B030D-6E8A-4147-A177-3AD203B41FA5}">
                      <a16:colId xmlns:a16="http://schemas.microsoft.com/office/drawing/2014/main" val="1891474066"/>
                    </a:ext>
                  </a:extLst>
                </a:gridCol>
                <a:gridCol w="863541">
                  <a:extLst>
                    <a:ext uri="{9D8B030D-6E8A-4147-A177-3AD203B41FA5}">
                      <a16:colId xmlns:a16="http://schemas.microsoft.com/office/drawing/2014/main" val="677608806"/>
                    </a:ext>
                  </a:extLst>
                </a:gridCol>
                <a:gridCol w="968792">
                  <a:extLst>
                    <a:ext uri="{9D8B030D-6E8A-4147-A177-3AD203B41FA5}">
                      <a16:colId xmlns:a16="http://schemas.microsoft.com/office/drawing/2014/main" val="3352429223"/>
                    </a:ext>
                  </a:extLst>
                </a:gridCol>
                <a:gridCol w="1028754">
                  <a:extLst>
                    <a:ext uri="{9D8B030D-6E8A-4147-A177-3AD203B41FA5}">
                      <a16:colId xmlns:a16="http://schemas.microsoft.com/office/drawing/2014/main" val="1543929053"/>
                    </a:ext>
                  </a:extLst>
                </a:gridCol>
              </a:tblGrid>
              <a:tr h="475267">
                <a:tc>
                  <a:txBody>
                    <a:bodyPr/>
                    <a:lstStyle/>
                    <a:p>
                      <a:pPr algn="ctr"/>
                      <a:r>
                        <a:rPr lang="en-US" sz="1200"/>
                        <a:t>MPGD Disk</a:t>
                      </a:r>
                    </a:p>
                  </a:txBody>
                  <a:tcPr anchor="ctr">
                    <a:solidFill>
                      <a:srgbClr val="4371C5"/>
                    </a:solidFill>
                  </a:tcPr>
                </a:tc>
                <a:tc>
                  <a:txBody>
                    <a:bodyPr/>
                    <a:lstStyle/>
                    <a:p>
                      <a:pPr algn="ctr"/>
                      <a:r>
                        <a:rPr lang="en-US" sz="1200"/>
                        <a:t>Max Z Pos (cm)</a:t>
                      </a:r>
                    </a:p>
                  </a:txBody>
                  <a:tcPr anchor="ctr">
                    <a:solidFill>
                      <a:srgbClr val="4371C5"/>
                    </a:solidFill>
                  </a:tcPr>
                </a:tc>
                <a:tc>
                  <a:txBody>
                    <a:bodyPr/>
                    <a:lstStyle/>
                    <a:p>
                      <a:pPr algn="ctr"/>
                      <a:r>
                        <a:rPr lang="en-US" sz="1200"/>
                        <a:t>Disk Outer Radius (cm)</a:t>
                      </a:r>
                    </a:p>
                  </a:txBody>
                  <a:tcPr anchor="ctr">
                    <a:solidFill>
                      <a:srgbClr val="4371C5"/>
                    </a:solidFill>
                  </a:tcPr>
                </a:tc>
                <a:tc>
                  <a:txBody>
                    <a:bodyPr/>
                    <a:lstStyle/>
                    <a:p>
                      <a:pPr algn="ctr"/>
                      <a:r>
                        <a:rPr lang="en-US" sz="1200"/>
                        <a:t>Outer Active Reg. radius</a:t>
                      </a:r>
                    </a:p>
                    <a:p>
                      <a:pPr algn="ctr"/>
                      <a:r>
                        <a:rPr lang="en-US" sz="1200"/>
                        <a:t>(cm)</a:t>
                      </a:r>
                    </a:p>
                  </a:txBody>
                  <a:tcPr anchor="ctr">
                    <a:solidFill>
                      <a:srgbClr val="4371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Calculated Beam pipes radii (mm)</a:t>
                      </a:r>
                    </a:p>
                  </a:txBody>
                  <a:tcPr anchor="ctr">
                    <a:solidFill>
                      <a:srgbClr val="4371C5"/>
                    </a:solidFill>
                  </a:tcPr>
                </a:tc>
                <a:tc>
                  <a:txBody>
                    <a:bodyPr/>
                    <a:lstStyle/>
                    <a:p>
                      <a:pPr algn="ctr"/>
                      <a:r>
                        <a:rPr lang="en-US" sz="1200"/>
                        <a:t> Offset (mm)</a:t>
                      </a:r>
                    </a:p>
                  </a:txBody>
                  <a:tcPr anchor="ctr">
                    <a:solidFill>
                      <a:srgbClr val="4371C5"/>
                    </a:solidFill>
                  </a:tcPr>
                </a:tc>
                <a:tc>
                  <a:txBody>
                    <a:bodyPr/>
                    <a:lstStyle/>
                    <a:p>
                      <a:pPr algn="ctr"/>
                      <a:r>
                        <a:rPr lang="en-US" sz="1200"/>
                        <a:t>Disk Inner Radius (cm)</a:t>
                      </a:r>
                    </a:p>
                  </a:txBody>
                  <a:tcPr anchor="ctr">
                    <a:solidFill>
                      <a:srgbClr val="4371C5"/>
                    </a:solidFill>
                  </a:tcPr>
                </a:tc>
                <a:tc>
                  <a:txBody>
                    <a:bodyPr/>
                    <a:lstStyle/>
                    <a:p>
                      <a:pPr algn="ctr"/>
                      <a:r>
                        <a:rPr lang="en-US" sz="1200"/>
                        <a:t>Inner Active Reg. radius (cm)</a:t>
                      </a:r>
                    </a:p>
                  </a:txBody>
                  <a:tcPr anchor="ctr">
                    <a:solidFill>
                      <a:srgbClr val="4371C5"/>
                    </a:solidFill>
                  </a:tcPr>
                </a:tc>
                <a:extLst>
                  <a:ext uri="{0D108BD9-81ED-4DB2-BD59-A6C34878D82A}">
                    <a16:rowId xmlns:a16="http://schemas.microsoft.com/office/drawing/2014/main" val="3435437468"/>
                  </a:ext>
                </a:extLst>
              </a:tr>
              <a:tr h="2663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HD MPGD 2</a:t>
                      </a:r>
                    </a:p>
                  </a:txBody>
                  <a:tcPr anchor="ctr">
                    <a:solidFill>
                      <a:srgbClr val="CFD5EA"/>
                    </a:solidFill>
                  </a:tcPr>
                </a:tc>
                <a:tc>
                  <a:txBody>
                    <a:bodyPr/>
                    <a:lstStyle/>
                    <a:p>
                      <a:pPr algn="ctr"/>
                      <a:r>
                        <a:rPr lang="en-US" sz="1200"/>
                        <a:t>163.5</a:t>
                      </a:r>
                    </a:p>
                  </a:txBody>
                  <a:tcPr anchor="ctr">
                    <a:solidFill>
                      <a:srgbClr val="CFD5EA"/>
                    </a:solidFill>
                  </a:tcPr>
                </a:tc>
                <a:tc>
                  <a:txBody>
                    <a:bodyPr/>
                    <a:lstStyle/>
                    <a:p>
                      <a:pPr algn="ctr"/>
                      <a:r>
                        <a:rPr lang="en-US" sz="1200" b="1">
                          <a:solidFill>
                            <a:srgbClr val="C00000"/>
                          </a:solidFill>
                        </a:rPr>
                        <a:t>50</a:t>
                      </a:r>
                    </a:p>
                  </a:txBody>
                  <a:tcPr anchor="ctr">
                    <a:solidFill>
                      <a:srgbClr val="CFD5EA"/>
                    </a:solidFill>
                  </a:tcPr>
                </a:tc>
                <a:tc>
                  <a:txBody>
                    <a:bodyPr/>
                    <a:lstStyle/>
                    <a:p>
                      <a:pPr algn="ctr"/>
                      <a:r>
                        <a:rPr lang="en-US" sz="1200"/>
                        <a:t>45</a:t>
                      </a:r>
                    </a:p>
                  </a:txBody>
                  <a:tcPr anchor="ctr">
                    <a:solidFill>
                      <a:srgbClr val="CFD5EA"/>
                    </a:solidFill>
                  </a:tcPr>
                </a:tc>
                <a:tc>
                  <a:txBody>
                    <a:bodyPr/>
                    <a:lstStyle/>
                    <a:p>
                      <a:pPr algn="ctr"/>
                      <a:r>
                        <a:rPr lang="en-US" sz="1200">
                          <a:solidFill>
                            <a:schemeClr val="tx1"/>
                          </a:solidFill>
                        </a:rPr>
                        <a:t>55.8</a:t>
                      </a:r>
                    </a:p>
                  </a:txBody>
                  <a:tcPr anchor="ctr">
                    <a:solidFill>
                      <a:srgbClr val="CFD5EA"/>
                    </a:solidFill>
                  </a:tcPr>
                </a:tc>
                <a:tc>
                  <a:txBody>
                    <a:bodyPr/>
                    <a:lstStyle/>
                    <a:p>
                      <a:pPr algn="ctr"/>
                      <a:r>
                        <a:rPr lang="en-US" sz="1200">
                          <a:solidFill>
                            <a:schemeClr val="tx1"/>
                          </a:solidFill>
                        </a:rPr>
                        <a:t>22.5</a:t>
                      </a:r>
                    </a:p>
                  </a:txBody>
                  <a:tcPr anchor="ctr">
                    <a:solidFill>
                      <a:srgbClr val="CFD5EA"/>
                    </a:solidFill>
                  </a:tcPr>
                </a:tc>
                <a:tc>
                  <a:txBody>
                    <a:bodyPr/>
                    <a:lstStyle/>
                    <a:p>
                      <a:pPr algn="ctr"/>
                      <a:r>
                        <a:rPr lang="en-US" sz="1200">
                          <a:solidFill>
                            <a:srgbClr val="FF0000"/>
                          </a:solidFill>
                        </a:rPr>
                        <a:t>9</a:t>
                      </a:r>
                    </a:p>
                  </a:txBody>
                  <a:tcPr anchor="ctr">
                    <a:solidFill>
                      <a:srgbClr val="CFD5EA"/>
                    </a:solidFill>
                  </a:tcPr>
                </a:tc>
                <a:tc>
                  <a:txBody>
                    <a:bodyPr/>
                    <a:lstStyle/>
                    <a:p>
                      <a:pPr algn="ctr"/>
                      <a:r>
                        <a:rPr lang="en-US" sz="1200">
                          <a:solidFill>
                            <a:srgbClr val="FF0000"/>
                          </a:solidFill>
                        </a:rPr>
                        <a:t>10.5</a:t>
                      </a:r>
                    </a:p>
                  </a:txBody>
                  <a:tcPr anchor="ctr">
                    <a:solidFill>
                      <a:srgbClr val="CFD5EA"/>
                    </a:solidFill>
                  </a:tcPr>
                </a:tc>
                <a:extLst>
                  <a:ext uri="{0D108BD9-81ED-4DB2-BD59-A6C34878D82A}">
                    <a16:rowId xmlns:a16="http://schemas.microsoft.com/office/drawing/2014/main" val="2713806716"/>
                  </a:ext>
                </a:extLst>
              </a:tr>
              <a:tr h="230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HD MPGD 1</a:t>
                      </a:r>
                    </a:p>
                  </a:txBody>
                  <a:tcPr anchor="ctr">
                    <a:solidFill>
                      <a:srgbClr val="EAEAF5"/>
                    </a:solidFill>
                  </a:tcPr>
                </a:tc>
                <a:tc>
                  <a:txBody>
                    <a:bodyPr/>
                    <a:lstStyle/>
                    <a:p>
                      <a:pPr algn="ctr"/>
                      <a:r>
                        <a:rPr lang="en-US" sz="1200"/>
                        <a:t>150.5</a:t>
                      </a:r>
                    </a:p>
                  </a:txBody>
                  <a:tcPr anchor="ctr">
                    <a:solidFill>
                      <a:srgbClr val="EAEA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solidFill>
                            <a:schemeClr val="tx1"/>
                          </a:solidFill>
                        </a:rPr>
                        <a:t>53.1</a:t>
                      </a:r>
                    </a:p>
                  </a:txBody>
                  <a:tcPr anchor="ctr">
                    <a:solidFill>
                      <a:srgbClr val="EAEAF5"/>
                    </a:solidFill>
                  </a:tcPr>
                </a:tc>
                <a:tc>
                  <a:txBody>
                    <a:bodyPr/>
                    <a:lstStyle/>
                    <a:p>
                      <a:pPr algn="ctr"/>
                      <a:r>
                        <a:rPr lang="en-US" sz="1200">
                          <a:solidFill>
                            <a:schemeClr val="tx1"/>
                          </a:solidFill>
                        </a:rPr>
                        <a:t>19.9</a:t>
                      </a:r>
                    </a:p>
                  </a:txBody>
                  <a:tcPr anchor="ctr">
                    <a:solidFill>
                      <a:srgbClr val="EAEAF5"/>
                    </a:solidFill>
                  </a:tcPr>
                </a:tc>
                <a:tc>
                  <a:txBody>
                    <a:bodyPr/>
                    <a:lstStyle/>
                    <a:p>
                      <a:pPr algn="ctr"/>
                      <a:r>
                        <a:rPr lang="en-US" sz="1200">
                          <a:solidFill>
                            <a:srgbClr val="FF0000"/>
                          </a:solidFill>
                        </a:rPr>
                        <a:t>9</a:t>
                      </a:r>
                    </a:p>
                  </a:txBody>
                  <a:tcPr anchor="ctr">
                    <a:solidFill>
                      <a:srgbClr val="EAEAF5"/>
                    </a:solidFill>
                  </a:tcPr>
                </a:tc>
                <a:tc>
                  <a:txBody>
                    <a:bodyPr/>
                    <a:lstStyle/>
                    <a:p>
                      <a:pPr algn="ctr"/>
                      <a:r>
                        <a:rPr lang="en-US" sz="1200">
                          <a:solidFill>
                            <a:srgbClr val="FF0000"/>
                          </a:solidFill>
                        </a:rPr>
                        <a:t>1.5</a:t>
                      </a:r>
                    </a:p>
                  </a:txBody>
                  <a:tcPr anchor="ctr">
                    <a:solidFill>
                      <a:srgbClr val="EAEAF5"/>
                    </a:solidFill>
                  </a:tcPr>
                </a:tc>
                <a:extLst>
                  <a:ext uri="{0D108BD9-81ED-4DB2-BD59-A6C34878D82A}">
                    <a16:rowId xmlns:a16="http://schemas.microsoft.com/office/drawing/2014/main" val="3491729490"/>
                  </a:ext>
                </a:extLst>
              </a:tr>
              <a:tr h="197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LD MPGD 1</a:t>
                      </a:r>
                    </a:p>
                  </a:txBody>
                  <a:tcPr anchor="ctr">
                    <a:solidFill>
                      <a:srgbClr val="CFD5EA"/>
                    </a:solidFill>
                  </a:tcPr>
                </a:tc>
                <a:tc>
                  <a:txBody>
                    <a:bodyPr/>
                    <a:lstStyle/>
                    <a:p>
                      <a:pPr algn="ctr"/>
                      <a:r>
                        <a:rPr lang="en-US" sz="1200"/>
                        <a:t>-112.5</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45</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37.7</a:t>
                      </a:r>
                    </a:p>
                  </a:txBody>
                  <a:tcPr anchor="ctr">
                    <a:solidFill>
                      <a:srgbClr val="CFD5EA"/>
                    </a:solidFill>
                  </a:tcPr>
                </a:tc>
                <a:tc>
                  <a:txBody>
                    <a:bodyPr/>
                    <a:lstStyle/>
                    <a:p>
                      <a:pPr algn="ctr"/>
                      <a:r>
                        <a:rPr lang="en-US" sz="1200"/>
                        <a:t>-3.1</a:t>
                      </a:r>
                    </a:p>
                  </a:txBody>
                  <a:tcPr anchor="ctr">
                    <a:solidFill>
                      <a:srgbClr val="CFD5EA"/>
                    </a:solidFill>
                  </a:tcPr>
                </a:tc>
                <a:tc>
                  <a:txBody>
                    <a:bodyPr/>
                    <a:lstStyle/>
                    <a:p>
                      <a:pPr algn="ctr"/>
                      <a:r>
                        <a:rPr lang="en-US" sz="1200"/>
                        <a:t>4.5</a:t>
                      </a:r>
                    </a:p>
                  </a:txBody>
                  <a:tcPr anchor="ctr">
                    <a:solidFill>
                      <a:srgbClr val="CFD5EA"/>
                    </a:solidFill>
                  </a:tcPr>
                </a:tc>
                <a:tc>
                  <a:txBody>
                    <a:bodyPr/>
                    <a:lstStyle/>
                    <a:p>
                      <a:pPr algn="ctr"/>
                      <a:r>
                        <a:rPr lang="en-US" sz="1200"/>
                        <a:t>6.0</a:t>
                      </a:r>
                    </a:p>
                  </a:txBody>
                  <a:tcPr anchor="ctr">
                    <a:solidFill>
                      <a:srgbClr val="CFD5EA"/>
                    </a:solidFill>
                  </a:tcPr>
                </a:tc>
                <a:extLst>
                  <a:ext uri="{0D108BD9-81ED-4DB2-BD59-A6C34878D82A}">
                    <a16:rowId xmlns:a16="http://schemas.microsoft.com/office/drawing/2014/main" val="922295721"/>
                  </a:ext>
                </a:extLst>
              </a:tr>
              <a:tr h="2301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LD MPGD 2</a:t>
                      </a:r>
                    </a:p>
                  </a:txBody>
                  <a:tcPr anchor="ctr">
                    <a:solidFill>
                      <a:srgbClr val="EAEAF5"/>
                    </a:solidFill>
                  </a:tcPr>
                </a:tc>
                <a:tc>
                  <a:txBody>
                    <a:bodyPr/>
                    <a:lstStyle/>
                    <a:p>
                      <a:pPr algn="ctr"/>
                      <a:r>
                        <a:rPr lang="en-US" sz="1200"/>
                        <a:t>-122.5</a:t>
                      </a:r>
                    </a:p>
                  </a:txBody>
                  <a:tcPr anchor="ctr">
                    <a:solidFill>
                      <a:srgbClr val="EAEA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t>39.2</a:t>
                      </a:r>
                    </a:p>
                  </a:txBody>
                  <a:tcPr anchor="ctr">
                    <a:solidFill>
                      <a:srgbClr val="EAEAF5"/>
                    </a:solidFill>
                  </a:tcPr>
                </a:tc>
                <a:tc>
                  <a:txBody>
                    <a:bodyPr/>
                    <a:lstStyle/>
                    <a:p>
                      <a:pPr algn="ctr"/>
                      <a:r>
                        <a:rPr lang="en-US" sz="1200"/>
                        <a:t>-3.4</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t>6.0</a:t>
                      </a:r>
                    </a:p>
                  </a:txBody>
                  <a:tcPr anchor="ctr">
                    <a:solidFill>
                      <a:srgbClr val="EAEAF5"/>
                    </a:solidFill>
                  </a:tcPr>
                </a:tc>
                <a:extLst>
                  <a:ext uri="{0D108BD9-81ED-4DB2-BD59-A6C34878D82A}">
                    <a16:rowId xmlns:a16="http://schemas.microsoft.com/office/drawing/2014/main" val="2444244830"/>
                  </a:ext>
                </a:extLst>
              </a:tr>
            </a:tbl>
          </a:graphicData>
        </a:graphic>
      </p:graphicFrame>
      <p:sp>
        <p:nvSpPr>
          <p:cNvPr id="5" name="CasellaDiTesto 4">
            <a:extLst>
              <a:ext uri="{FF2B5EF4-FFF2-40B4-BE49-F238E27FC236}">
                <a16:creationId xmlns:a16="http://schemas.microsoft.com/office/drawing/2014/main" id="{D57A2777-6653-94F6-0854-F3F5C598587B}"/>
              </a:ext>
            </a:extLst>
          </p:cNvPr>
          <p:cNvSpPr txBox="1"/>
          <p:nvPr/>
        </p:nvSpPr>
        <p:spPr>
          <a:xfrm>
            <a:off x="2444675" y="2676626"/>
            <a:ext cx="4232175"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Two couples of disks: Lepton/Hadron Disks</a:t>
            </a:r>
          </a:p>
          <a:p>
            <a:pPr marL="285750" indent="-285750">
              <a:buFont typeface="Arial" panose="020B0604020202020204" pitchFamily="34" charset="0"/>
              <a:buChar char="•"/>
            </a:pPr>
            <a:r>
              <a:rPr lang="en-US" sz="1600" dirty="0">
                <a:solidFill>
                  <a:schemeClr val="accent1"/>
                </a:solidFill>
              </a:rPr>
              <a:t>The geometric envelope should </a:t>
            </a:r>
            <a:r>
              <a:rPr lang="en-US" sz="1600" b="1" dirty="0">
                <a:solidFill>
                  <a:schemeClr val="accent1"/>
                </a:solidFill>
              </a:rPr>
              <a:t>include the electronics front-end boards</a:t>
            </a:r>
            <a:endParaRPr lang="en-US" sz="1600" dirty="0"/>
          </a:p>
          <a:p>
            <a:pPr marL="285750" indent="-285750">
              <a:buFont typeface="Arial" panose="020B0604020202020204" pitchFamily="34" charset="0"/>
              <a:buChar char="•"/>
            </a:pPr>
            <a:r>
              <a:rPr lang="en-US" sz="1600" dirty="0">
                <a:solidFill>
                  <a:srgbClr val="C00000"/>
                </a:solidFill>
              </a:rPr>
              <a:t>50 cm external radius</a:t>
            </a:r>
            <a:r>
              <a:rPr lang="en-US" sz="1600" dirty="0">
                <a:solidFill>
                  <a:srgbClr val="0070C0"/>
                </a:solidFill>
              </a:rPr>
              <a:t>/45 cm active region radius – </a:t>
            </a:r>
            <a:r>
              <a:rPr lang="en-US" sz="1600" dirty="0">
                <a:solidFill>
                  <a:srgbClr val="FF0000"/>
                </a:solidFill>
              </a:rPr>
              <a:t>including 5cm outer ring for services.</a:t>
            </a:r>
          </a:p>
          <a:p>
            <a:pPr marL="285750" indent="-285750">
              <a:buFont typeface="Arial" panose="020B0604020202020204" pitchFamily="34" charset="0"/>
              <a:buChar char="•"/>
            </a:pPr>
            <a:r>
              <a:rPr lang="en-US" sz="1600" dirty="0"/>
              <a:t>Different internal hole dimensions due to divergent beam pipes: 4.5 cm (LD)/9 cm(HD)</a:t>
            </a:r>
          </a:p>
        </p:txBody>
      </p:sp>
      <p:grpSp>
        <p:nvGrpSpPr>
          <p:cNvPr id="6" name="Gruppo 5">
            <a:extLst>
              <a:ext uri="{FF2B5EF4-FFF2-40B4-BE49-F238E27FC236}">
                <a16:creationId xmlns:a16="http://schemas.microsoft.com/office/drawing/2014/main" id="{F04F02E5-D03F-FE79-F0D2-AE12781E8B8A}"/>
              </a:ext>
            </a:extLst>
          </p:cNvPr>
          <p:cNvGrpSpPr/>
          <p:nvPr/>
        </p:nvGrpSpPr>
        <p:grpSpPr>
          <a:xfrm>
            <a:off x="6688092" y="2444593"/>
            <a:ext cx="1960969" cy="2219608"/>
            <a:chOff x="6371782" y="3532149"/>
            <a:chExt cx="2206647" cy="2684120"/>
          </a:xfrm>
        </p:grpSpPr>
        <p:pic>
          <p:nvPicPr>
            <p:cNvPr id="7" name="Immagine 6">
              <a:extLst>
                <a:ext uri="{FF2B5EF4-FFF2-40B4-BE49-F238E27FC236}">
                  <a16:creationId xmlns:a16="http://schemas.microsoft.com/office/drawing/2014/main" id="{C9160DED-D872-20AA-574A-47BF692F4D24}"/>
                </a:ext>
              </a:extLst>
            </p:cNvPr>
            <p:cNvPicPr>
              <a:picLocks noChangeAspect="1"/>
            </p:cNvPicPr>
            <p:nvPr/>
          </p:nvPicPr>
          <p:blipFill>
            <a:blip r:embed="rId3"/>
            <a:stretch>
              <a:fillRect/>
            </a:stretch>
          </p:blipFill>
          <p:spPr>
            <a:xfrm>
              <a:off x="6371782" y="3532149"/>
              <a:ext cx="2131340" cy="2684120"/>
            </a:xfrm>
            <a:prstGeom prst="rect">
              <a:avLst/>
            </a:prstGeom>
          </p:spPr>
        </p:pic>
        <p:sp>
          <p:nvSpPr>
            <p:cNvPr id="9" name="CasellaDiTesto 8">
              <a:extLst>
                <a:ext uri="{FF2B5EF4-FFF2-40B4-BE49-F238E27FC236}">
                  <a16:creationId xmlns:a16="http://schemas.microsoft.com/office/drawing/2014/main" id="{A1CF8A38-0459-E45A-D3D1-99468BFB3706}"/>
                </a:ext>
              </a:extLst>
            </p:cNvPr>
            <p:cNvSpPr txBox="1"/>
            <p:nvPr/>
          </p:nvSpPr>
          <p:spPr>
            <a:xfrm>
              <a:off x="7547378" y="4277258"/>
              <a:ext cx="1031051" cy="523220"/>
            </a:xfrm>
            <a:prstGeom prst="rect">
              <a:avLst/>
            </a:prstGeom>
            <a:noFill/>
          </p:spPr>
          <p:txBody>
            <a:bodyPr wrap="none" rtlCol="0">
              <a:spAutoFit/>
            </a:bodyPr>
            <a:lstStyle/>
            <a:p>
              <a:r>
                <a:rPr lang="en-US" sz="1400">
                  <a:solidFill>
                    <a:srgbClr val="FFFF00"/>
                  </a:solidFill>
                </a:rPr>
                <a:t>Calculated</a:t>
              </a:r>
            </a:p>
            <a:p>
              <a:r>
                <a:rPr lang="en-US" sz="1400">
                  <a:solidFill>
                    <a:srgbClr val="FFFF00"/>
                  </a:solidFill>
                </a:rPr>
                <a:t>Radii</a:t>
              </a:r>
            </a:p>
          </p:txBody>
        </p:sp>
        <p:cxnSp>
          <p:nvCxnSpPr>
            <p:cNvPr id="10" name="Connettore 2 9">
              <a:extLst>
                <a:ext uri="{FF2B5EF4-FFF2-40B4-BE49-F238E27FC236}">
                  <a16:creationId xmlns:a16="http://schemas.microsoft.com/office/drawing/2014/main" id="{D6E266B5-77F8-4D76-B32A-E34A5B1A9473}"/>
                </a:ext>
              </a:extLst>
            </p:cNvPr>
            <p:cNvCxnSpPr>
              <a:cxnSpLocks/>
            </p:cNvCxnSpPr>
            <p:nvPr/>
          </p:nvCxnSpPr>
          <p:spPr>
            <a:xfrm flipH="1">
              <a:off x="7673340" y="4821173"/>
              <a:ext cx="288036" cy="41019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02035BA5-501E-F7E0-D3F5-4CD07D595BCE}"/>
                </a:ext>
              </a:extLst>
            </p:cNvPr>
            <p:cNvCxnSpPr/>
            <p:nvPr/>
          </p:nvCxnSpPr>
          <p:spPr>
            <a:xfrm flipH="1" flipV="1">
              <a:off x="7657309" y="4207291"/>
              <a:ext cx="192024" cy="985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371B5ADC-80A1-9F44-0A6A-7A9B37E36B81}"/>
                </a:ext>
              </a:extLst>
            </p:cNvPr>
            <p:cNvCxnSpPr>
              <a:cxnSpLocks/>
            </p:cNvCxnSpPr>
            <p:nvPr/>
          </p:nvCxnSpPr>
          <p:spPr>
            <a:xfrm flipH="1" flipV="1">
              <a:off x="7780551" y="3674128"/>
              <a:ext cx="429989" cy="58243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04B2A1EB-84CE-CE67-377B-99712065737F}"/>
              </a:ext>
            </a:extLst>
          </p:cNvPr>
          <p:cNvGrpSpPr/>
          <p:nvPr/>
        </p:nvGrpSpPr>
        <p:grpSpPr>
          <a:xfrm>
            <a:off x="137954" y="2505993"/>
            <a:ext cx="2317955" cy="2315152"/>
            <a:chOff x="3413023" y="2418529"/>
            <a:chExt cx="2317955" cy="2315152"/>
          </a:xfrm>
        </p:grpSpPr>
        <p:cxnSp>
          <p:nvCxnSpPr>
            <p:cNvPr id="16" name="Connettore 2 15">
              <a:extLst>
                <a:ext uri="{FF2B5EF4-FFF2-40B4-BE49-F238E27FC236}">
                  <a16:creationId xmlns:a16="http://schemas.microsoft.com/office/drawing/2014/main" id="{741F5B46-384E-791D-CCA2-C6AD00715BDC}"/>
                </a:ext>
              </a:extLst>
            </p:cNvPr>
            <p:cNvCxnSpPr/>
            <p:nvPr/>
          </p:nvCxnSpPr>
          <p:spPr>
            <a:xfrm>
              <a:off x="5730978" y="2579276"/>
              <a:ext cx="0" cy="19697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CasellaDiTesto 16">
              <a:extLst>
                <a:ext uri="{FF2B5EF4-FFF2-40B4-BE49-F238E27FC236}">
                  <a16:creationId xmlns:a16="http://schemas.microsoft.com/office/drawing/2014/main" id="{5669E825-6740-1910-02C6-58F7B9B11919}"/>
                </a:ext>
              </a:extLst>
            </p:cNvPr>
            <p:cNvSpPr txBox="1"/>
            <p:nvPr/>
          </p:nvSpPr>
          <p:spPr>
            <a:xfrm>
              <a:off x="5244948" y="4364349"/>
              <a:ext cx="486030" cy="369332"/>
            </a:xfrm>
            <a:prstGeom prst="rect">
              <a:avLst/>
            </a:prstGeom>
            <a:noFill/>
          </p:spPr>
          <p:txBody>
            <a:bodyPr wrap="none" rtlCol="0">
              <a:spAutoFit/>
            </a:bodyPr>
            <a:lstStyle/>
            <a:p>
              <a:r>
                <a:rPr lang="en-US"/>
                <a:t>1m</a:t>
              </a:r>
            </a:p>
          </p:txBody>
        </p:sp>
        <p:sp>
          <p:nvSpPr>
            <p:cNvPr id="18" name="Ovale 17">
              <a:extLst>
                <a:ext uri="{FF2B5EF4-FFF2-40B4-BE49-F238E27FC236}">
                  <a16:creationId xmlns:a16="http://schemas.microsoft.com/office/drawing/2014/main" id="{176860A9-FDEF-BB45-945F-C2D41862A326}"/>
                </a:ext>
              </a:extLst>
            </p:cNvPr>
            <p:cNvSpPr/>
            <p:nvPr/>
          </p:nvSpPr>
          <p:spPr>
            <a:xfrm>
              <a:off x="3413023" y="2418529"/>
              <a:ext cx="2148642" cy="216795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R 18">
              <a:extLst>
                <a:ext uri="{FF2B5EF4-FFF2-40B4-BE49-F238E27FC236}">
                  <a16:creationId xmlns:a16="http://schemas.microsoft.com/office/drawing/2014/main" id="{7C18AACB-620E-414B-95F9-1754A8C91740}"/>
                </a:ext>
              </a:extLst>
            </p:cNvPr>
            <p:cNvSpPr/>
            <p:nvPr/>
          </p:nvSpPr>
          <p:spPr>
            <a:xfrm>
              <a:off x="3493190" y="2494384"/>
              <a:ext cx="2012414" cy="2017581"/>
            </a:xfrm>
            <a:prstGeom prst="flowChartOr">
              <a:avLst/>
            </a:prstGeom>
            <a:gradFill flip="none" rotWithShape="1">
              <a:gsLst>
                <a:gs pos="0">
                  <a:srgbClr val="0081FC">
                    <a:tint val="66000"/>
                    <a:satMod val="160000"/>
                  </a:srgbClr>
                </a:gs>
                <a:gs pos="50000">
                  <a:srgbClr val="0081FC">
                    <a:tint val="44500"/>
                    <a:satMod val="160000"/>
                  </a:srgbClr>
                </a:gs>
                <a:gs pos="100000">
                  <a:srgbClr val="0081FC">
                    <a:tint val="23500"/>
                    <a:satMod val="160000"/>
                  </a:srgbClr>
                </a:gs>
              </a:gsLst>
              <a:path path="circle">
                <a:fillToRect l="50000" t="50000" r="50000" b="50000"/>
              </a:path>
              <a:tileRect/>
            </a:gra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e 19">
              <a:extLst>
                <a:ext uri="{FF2B5EF4-FFF2-40B4-BE49-F238E27FC236}">
                  <a16:creationId xmlns:a16="http://schemas.microsoft.com/office/drawing/2014/main" id="{DC754EE5-8C94-F166-CBA9-90C5AC2B3A73}"/>
                </a:ext>
              </a:extLst>
            </p:cNvPr>
            <p:cNvSpPr/>
            <p:nvPr/>
          </p:nvSpPr>
          <p:spPr>
            <a:xfrm>
              <a:off x="4367033" y="3383272"/>
              <a:ext cx="258594" cy="23846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946A54C1-407F-E5A5-E769-4E60FC680635}"/>
                </a:ext>
              </a:extLst>
            </p:cNvPr>
            <p:cNvSpPr/>
            <p:nvPr/>
          </p:nvSpPr>
          <p:spPr>
            <a:xfrm>
              <a:off x="4397084" y="3398103"/>
              <a:ext cx="198000" cy="1980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9790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3" name="Text Placeholder 2">
            <a:extLst>
              <a:ext uri="{FF2B5EF4-FFF2-40B4-BE49-F238E27FC236}">
                <a16:creationId xmlns:a16="http://schemas.microsoft.com/office/drawing/2014/main" id="{149780E7-3482-B2BA-1867-A77416117F71}"/>
              </a:ext>
            </a:extLst>
          </p:cNvPr>
          <p:cNvSpPr txBox="1">
            <a:spLocks/>
          </p:cNvSpPr>
          <p:nvPr/>
        </p:nvSpPr>
        <p:spPr>
          <a:xfrm>
            <a:off x="345767" y="661006"/>
            <a:ext cx="8641080" cy="3909060"/>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t>The assigned envelope will include the detectors and the FEB electronics. </a:t>
            </a:r>
          </a:p>
          <a:p>
            <a:pPr marL="0" indent="0">
              <a:buFont typeface="Arial"/>
              <a:buNone/>
            </a:pPr>
            <a:r>
              <a:rPr lang="en-US" sz="2000" dirty="0"/>
              <a:t>The disks will be attached together and to the support frame under design.</a:t>
            </a:r>
          </a:p>
          <a:p>
            <a:pPr marL="0" indent="0">
              <a:buFont typeface="Arial"/>
              <a:buNone/>
            </a:pPr>
            <a:endParaRPr lang="en-US" sz="2000" dirty="0"/>
          </a:p>
          <a:p>
            <a:pPr marL="0" indent="0">
              <a:buFont typeface="Arial"/>
              <a:buNone/>
            </a:pPr>
            <a:endParaRPr lang="en-US" sz="2000" dirty="0"/>
          </a:p>
        </p:txBody>
      </p:sp>
      <p:sp>
        <p:nvSpPr>
          <p:cNvPr id="4" name="Title 1">
            <a:extLst>
              <a:ext uri="{FF2B5EF4-FFF2-40B4-BE49-F238E27FC236}">
                <a16:creationId xmlns:a16="http://schemas.microsoft.com/office/drawing/2014/main" id="{8B93C969-506E-6372-E1AF-57C3C67A1F0F}"/>
              </a:ext>
            </a:extLst>
          </p:cNvPr>
          <p:cNvSpPr txBox="1">
            <a:spLocks/>
          </p:cNvSpPr>
          <p:nvPr/>
        </p:nvSpPr>
        <p:spPr>
          <a:xfrm>
            <a:off x="362421" y="244032"/>
            <a:ext cx="6198270" cy="3020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Endcap Detectors Integration in </a:t>
            </a:r>
            <a:r>
              <a:rPr lang="en-US" sz="2800" dirty="0" err="1">
                <a:solidFill>
                  <a:srgbClr val="C00000"/>
                </a:solidFill>
              </a:rPr>
              <a:t>ePIC</a:t>
            </a:r>
            <a:r>
              <a:rPr lang="en-US" sz="2800" dirty="0">
                <a:solidFill>
                  <a:srgbClr val="C00000"/>
                </a:solidFill>
              </a:rPr>
              <a:t> </a:t>
            </a:r>
          </a:p>
        </p:txBody>
      </p:sp>
      <p:pic>
        <p:nvPicPr>
          <p:cNvPr id="7" name="Immagine 6" descr="Immagine che contiene cerchio, edificio, rotondo&#10;&#10;Descrizione generata automaticamente">
            <a:extLst>
              <a:ext uri="{FF2B5EF4-FFF2-40B4-BE49-F238E27FC236}">
                <a16:creationId xmlns:a16="http://schemas.microsoft.com/office/drawing/2014/main" id="{0407AD73-61EF-6BED-A368-48CBCD1BCC0F}"/>
              </a:ext>
            </a:extLst>
          </p:cNvPr>
          <p:cNvPicPr>
            <a:picLocks noChangeAspect="1"/>
          </p:cNvPicPr>
          <p:nvPr/>
        </p:nvPicPr>
        <p:blipFill>
          <a:blip r:embed="rId3"/>
          <a:stretch>
            <a:fillRect/>
          </a:stretch>
        </p:blipFill>
        <p:spPr>
          <a:xfrm rot="5400000">
            <a:off x="-455498" y="2147870"/>
            <a:ext cx="3293214" cy="1822958"/>
          </a:xfrm>
          <a:prstGeom prst="rect">
            <a:avLst/>
          </a:prstGeom>
        </p:spPr>
      </p:pic>
      <p:pic>
        <p:nvPicPr>
          <p:cNvPr id="9" name="Immagine 8" descr="Immagine che contiene cerchio, edificio, rotondo&#10;&#10;Descrizione generata automaticamente">
            <a:extLst>
              <a:ext uri="{FF2B5EF4-FFF2-40B4-BE49-F238E27FC236}">
                <a16:creationId xmlns:a16="http://schemas.microsoft.com/office/drawing/2014/main" id="{54B5F4B4-CD49-B767-FABD-CD991370072D}"/>
              </a:ext>
            </a:extLst>
          </p:cNvPr>
          <p:cNvPicPr>
            <a:picLocks noChangeAspect="1"/>
          </p:cNvPicPr>
          <p:nvPr/>
        </p:nvPicPr>
        <p:blipFill>
          <a:blip r:embed="rId3"/>
          <a:stretch>
            <a:fillRect/>
          </a:stretch>
        </p:blipFill>
        <p:spPr>
          <a:xfrm rot="5400000">
            <a:off x="6170459" y="2112994"/>
            <a:ext cx="3293214" cy="1822958"/>
          </a:xfrm>
          <a:prstGeom prst="rect">
            <a:avLst/>
          </a:prstGeom>
        </p:spPr>
      </p:pic>
      <p:pic>
        <p:nvPicPr>
          <p:cNvPr id="10" name="Immagine 9">
            <a:extLst>
              <a:ext uri="{FF2B5EF4-FFF2-40B4-BE49-F238E27FC236}">
                <a16:creationId xmlns:a16="http://schemas.microsoft.com/office/drawing/2014/main" id="{4400CC0A-4148-F516-4BF7-D861A2A05C81}"/>
              </a:ext>
            </a:extLst>
          </p:cNvPr>
          <p:cNvPicPr>
            <a:picLocks noChangeAspect="1"/>
          </p:cNvPicPr>
          <p:nvPr/>
        </p:nvPicPr>
        <p:blipFill>
          <a:blip r:embed="rId4"/>
          <a:stretch>
            <a:fillRect/>
          </a:stretch>
        </p:blipFill>
        <p:spPr>
          <a:xfrm>
            <a:off x="2683795" y="1390486"/>
            <a:ext cx="3876896" cy="3216789"/>
          </a:xfrm>
          <a:prstGeom prst="rect">
            <a:avLst/>
          </a:prstGeom>
        </p:spPr>
      </p:pic>
    </p:spTree>
    <p:extLst>
      <p:ext uri="{BB962C8B-B14F-4D97-AF65-F5344CB8AC3E}">
        <p14:creationId xmlns:p14="http://schemas.microsoft.com/office/powerpoint/2010/main" val="216326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sp>
        <p:nvSpPr>
          <p:cNvPr id="24" name="Title 1">
            <a:extLst>
              <a:ext uri="{FF2B5EF4-FFF2-40B4-BE49-F238E27FC236}">
                <a16:creationId xmlns:a16="http://schemas.microsoft.com/office/drawing/2014/main" id="{9D1F27B2-DF07-9AE8-89B8-08E9FEE29750}"/>
              </a:ext>
            </a:extLst>
          </p:cNvPr>
          <p:cNvSpPr txBox="1">
            <a:spLocks/>
          </p:cNvSpPr>
          <p:nvPr/>
        </p:nvSpPr>
        <p:spPr>
          <a:xfrm>
            <a:off x="918068" y="103825"/>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a:t>
            </a:r>
          </a:p>
        </p:txBody>
      </p:sp>
      <p:pic>
        <p:nvPicPr>
          <p:cNvPr id="25" name="Immagine 24">
            <a:extLst>
              <a:ext uri="{FF2B5EF4-FFF2-40B4-BE49-F238E27FC236}">
                <a16:creationId xmlns:a16="http://schemas.microsoft.com/office/drawing/2014/main" id="{62745405-C866-08DE-2587-0BEB13C5527A}"/>
              </a:ext>
            </a:extLst>
          </p:cNvPr>
          <p:cNvPicPr>
            <a:picLocks noChangeAspect="1"/>
          </p:cNvPicPr>
          <p:nvPr/>
        </p:nvPicPr>
        <p:blipFill>
          <a:blip r:embed="rId3"/>
          <a:stretch>
            <a:fillRect/>
          </a:stretch>
        </p:blipFill>
        <p:spPr>
          <a:xfrm>
            <a:off x="361228" y="846454"/>
            <a:ext cx="3243254" cy="1915307"/>
          </a:xfrm>
          <a:prstGeom prst="rect">
            <a:avLst/>
          </a:prstGeom>
        </p:spPr>
      </p:pic>
      <mc:AlternateContent xmlns:mc="http://schemas.openxmlformats.org/markup-compatibility/2006">
        <mc:Choice xmlns:a14="http://schemas.microsoft.com/office/drawing/2010/main" Requires="a14">
          <p:sp>
            <p:nvSpPr>
              <p:cNvPr id="26" name="CasellaDiTesto 25">
                <a:extLst>
                  <a:ext uri="{FF2B5EF4-FFF2-40B4-BE49-F238E27FC236}">
                    <a16:creationId xmlns:a16="http://schemas.microsoft.com/office/drawing/2014/main" id="{CD504809-0289-6502-9500-E974D3904B87}"/>
                  </a:ext>
                </a:extLst>
              </p:cNvPr>
              <p:cNvSpPr txBox="1"/>
              <p:nvPr/>
            </p:nvSpPr>
            <p:spPr>
              <a:xfrm>
                <a:off x="148587" y="3049450"/>
                <a:ext cx="8846824" cy="1235595"/>
              </a:xfrm>
              <a:prstGeom prst="rect">
                <a:avLst/>
              </a:prstGeom>
              <a:noFill/>
            </p:spPr>
            <p:txBody>
              <a:bodyPr wrap="square">
                <a:spAutoFit/>
              </a:bodyPr>
              <a:lstStyle/>
              <a:p>
                <a:pPr>
                  <a:lnSpc>
                    <a:spcPts val="1800"/>
                  </a:lnSpc>
                </a:pPr>
                <a:r>
                  <a:rPr lang="en-US" sz="1600" dirty="0"/>
                  <a:t>The </a:t>
                </a:r>
                <a:r>
                  <a:rPr lang="en-US" sz="1600" b="1" dirty="0" err="1">
                    <a:solidFill>
                      <a:srgbClr val="C00000"/>
                    </a:solidFill>
                  </a:rPr>
                  <a:t>μ</a:t>
                </a:r>
                <a:r>
                  <a:rPr lang="en-US" sz="1600" b="1" dirty="0">
                    <a:solidFill>
                      <a:srgbClr val="C00000"/>
                    </a:solidFill>
                  </a:rPr>
                  <a:t>-RWELL </a:t>
                </a:r>
                <a:r>
                  <a:rPr lang="en-US" sz="1600" dirty="0"/>
                  <a:t>is a Resistive  MPGD detector (Micro Pattern Gas Detector)</a:t>
                </a:r>
              </a:p>
              <a:p>
                <a:pPr>
                  <a:lnSpc>
                    <a:spcPts val="1800"/>
                  </a:lnSpc>
                </a:pPr>
                <a:r>
                  <a:rPr lang="en-US" sz="1600" dirty="0"/>
                  <a:t>Standard Gas mixture: </a:t>
                </a:r>
                <a:r>
                  <a:rPr lang="it-IT" sz="1600" dirty="0">
                    <a:effectLst/>
                    <a:latin typeface="Helvetica" pitchFamily="2" charset="0"/>
                  </a:rPr>
                  <a:t>Ar:CO</a:t>
                </a:r>
                <a:r>
                  <a:rPr lang="it-IT" sz="1600" baseline="-25000" dirty="0">
                    <a:effectLst/>
                    <a:latin typeface="Helvetica" pitchFamily="2" charset="0"/>
                  </a:rPr>
                  <a:t>2</a:t>
                </a:r>
                <a:r>
                  <a:rPr lang="it-IT" sz="1600" dirty="0">
                    <a:effectLst/>
                    <a:latin typeface="Helvetica" pitchFamily="2" charset="0"/>
                  </a:rPr>
                  <a:t>:CF</a:t>
                </a:r>
                <a:r>
                  <a:rPr lang="it-IT" sz="1600" baseline="-25000" dirty="0">
                    <a:effectLst/>
                    <a:latin typeface="Helvetica" pitchFamily="2" charset="0"/>
                  </a:rPr>
                  <a:t>4</a:t>
                </a:r>
                <a:r>
                  <a:rPr lang="it-IT" sz="1600" dirty="0">
                    <a:effectLst/>
                    <a:latin typeface="Helvetica" pitchFamily="2" charset="0"/>
                  </a:rPr>
                  <a:t> 45:15:40 </a:t>
                </a:r>
                <a:r>
                  <a:rPr lang="en-US" sz="1600" dirty="0">
                    <a:effectLst/>
                  </a:rPr>
                  <a:t>mixture  ( it also works with </a:t>
                </a:r>
                <a:r>
                  <a:rPr lang="it-IT" sz="1600" dirty="0">
                    <a:effectLst/>
                    <a:latin typeface="Helvetica" pitchFamily="2" charset="0"/>
                  </a:rPr>
                  <a:t>Ar:CO</a:t>
                </a:r>
                <a:r>
                  <a:rPr lang="it-IT" sz="1600" baseline="-25000" dirty="0">
                    <a:effectLst/>
                    <a:latin typeface="Helvetica" pitchFamily="2" charset="0"/>
                  </a:rPr>
                  <a:t>2  </a:t>
                </a:r>
                <a:r>
                  <a:rPr lang="it-IT" sz="1600" dirty="0">
                    <a:effectLst/>
                    <a:latin typeface="Helvetica" pitchFamily="2" charset="0"/>
                  </a:rPr>
                  <a:t>«green» </a:t>
                </a:r>
                <a:r>
                  <a:rPr lang="en-US" sz="1600" dirty="0">
                    <a:effectLst/>
                    <a:latin typeface="Helvetica" pitchFamily="2" charset="0"/>
                  </a:rPr>
                  <a:t>mixture</a:t>
                </a:r>
                <a:r>
                  <a:rPr lang="it-IT" sz="1600" dirty="0">
                    <a:effectLst/>
                    <a:latin typeface="Helvetica" pitchFamily="2" charset="0"/>
                  </a:rPr>
                  <a:t> )</a:t>
                </a:r>
                <a:endParaRPr lang="en-US" sz="1600" dirty="0"/>
              </a:p>
              <a:p>
                <a:pPr>
                  <a:lnSpc>
                    <a:spcPts val="1800"/>
                  </a:lnSpc>
                </a:pPr>
                <a:r>
                  <a:rPr lang="en-US" sz="1600" dirty="0"/>
                  <a:t>The device is composed of two elements: </a:t>
                </a:r>
              </a:p>
              <a:p>
                <a:pPr marL="177800">
                  <a:lnSpc>
                    <a:spcPts val="1800"/>
                  </a:lnSpc>
                </a:pPr>
                <a:r>
                  <a:rPr lang="en-US" sz="1400" dirty="0"/>
                  <a:t>• </a:t>
                </a:r>
                <a:r>
                  <a:rPr lang="en-US" sz="1400" dirty="0">
                    <a:solidFill>
                      <a:srgbClr val="0432FF"/>
                    </a:solidFill>
                  </a:rPr>
                  <a:t>drift/cathode PCB </a:t>
                </a:r>
                <a:r>
                  <a:rPr lang="en-US" sz="1400" dirty="0"/>
                  <a:t>defining the gas gap (</a:t>
                </a:r>
                <a14:m>
                  <m:oMath xmlns:m="http://schemas.openxmlformats.org/officeDocument/2006/math">
                    <m:r>
                      <a:rPr lang="it-IT" sz="1400" b="0" i="1" smtClean="0">
                        <a:latin typeface="Cambria Math" panose="02040503050406030204" pitchFamily="18" charset="0"/>
                      </a:rPr>
                      <m:t>5</m:t>
                    </m:r>
                    <m:r>
                      <a:rPr lang="it-IT" sz="1400" b="0" i="1" smtClean="0">
                        <a:latin typeface="Cambria Math" panose="02040503050406030204" pitchFamily="18" charset="0"/>
                      </a:rPr>
                      <m:t>𝜇</m:t>
                    </m:r>
                    <m:r>
                      <a:rPr lang="it-IT" sz="1400" b="0" i="1" smtClean="0">
                        <a:latin typeface="Cambria Math" panose="02040503050406030204" pitchFamily="18" charset="0"/>
                      </a:rPr>
                      <m:t>𝑚</m:t>
                    </m:r>
                    <m:r>
                      <a:rPr lang="it-IT" sz="1400" b="0" i="1" smtClean="0">
                        <a:latin typeface="Cambria Math" panose="02040503050406030204" pitchFamily="18" charset="0"/>
                      </a:rPr>
                      <m:t> </m:t>
                    </m:r>
                    <m:r>
                      <a:rPr lang="it-IT" sz="1400" b="0" i="1" smtClean="0">
                        <a:latin typeface="Cambria Math" panose="02040503050406030204" pitchFamily="18" charset="0"/>
                      </a:rPr>
                      <m:t>𝐶𝑢</m:t>
                    </m:r>
                  </m:oMath>
                </a14:m>
                <a:r>
                  <a:rPr lang="en-US" sz="1400" dirty="0"/>
                  <a:t> layer on the bottom side)</a:t>
                </a:r>
              </a:p>
              <a:p>
                <a:pPr marL="177800">
                  <a:lnSpc>
                    <a:spcPts val="1800"/>
                  </a:lnSpc>
                </a:pPr>
                <a:r>
                  <a:rPr lang="en-US" sz="1400" b="1" dirty="0">
                    <a:solidFill>
                      <a:srgbClr val="FF0000"/>
                    </a:solidFill>
                  </a:rPr>
                  <a:t>• </a:t>
                </a:r>
                <a:r>
                  <a:rPr lang="en-US" sz="1400" dirty="0" err="1">
                    <a:solidFill>
                      <a:srgbClr val="FF0000"/>
                    </a:solidFill>
                  </a:rPr>
                  <a:t>μ</a:t>
                </a:r>
                <a:r>
                  <a:rPr lang="en-US" sz="1400" dirty="0">
                    <a:solidFill>
                      <a:srgbClr val="FF0000"/>
                    </a:solidFill>
                  </a:rPr>
                  <a:t>-RWELL_PCB (detector core) </a:t>
                </a:r>
                <a:r>
                  <a:rPr lang="en-US" sz="1400" dirty="0">
                    <a:solidFill>
                      <a:schemeClr val="tx1"/>
                    </a:solidFill>
                  </a:rPr>
                  <a:t>Multilayer circuit</a:t>
                </a:r>
                <a:r>
                  <a:rPr lang="en-US" sz="1400" b="1" dirty="0">
                    <a:solidFill>
                      <a:schemeClr val="tx1"/>
                    </a:solidFill>
                  </a:rPr>
                  <a:t>: </a:t>
                </a:r>
                <a:r>
                  <a:rPr lang="en-US" sz="1400" dirty="0">
                    <a:solidFill>
                      <a:schemeClr val="tx1"/>
                    </a:solidFill>
                  </a:rPr>
                  <a:t> </a:t>
                </a:r>
                <a:r>
                  <a:rPr lang="en-US" sz="1400" i="1" dirty="0">
                    <a:solidFill>
                      <a:schemeClr val="tx1"/>
                    </a:solidFill>
                  </a:rPr>
                  <a:t>W</a:t>
                </a:r>
                <a14:m>
                  <m:oMath xmlns:m="http://schemas.openxmlformats.org/officeDocument/2006/math">
                    <m:r>
                      <a:rPr lang="it-IT" sz="1400" b="0" i="1" smtClean="0">
                        <a:solidFill>
                          <a:schemeClr val="tx1"/>
                        </a:solidFill>
                        <a:latin typeface="Cambria Math" panose="02040503050406030204" pitchFamily="18" charset="0"/>
                        <a:ea typeface="Cambria Math" panose="02040503050406030204" pitchFamily="18" charset="0"/>
                      </a:rPr>
                      <m:t>𝑒𝑙𝑙</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𝑃𝑎𝑡𝑡𝑒𝑟𝑒𝑑</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𝑃𝑜𝑙𝑦𝑖𝑚𝑖𝑑𝑒</m:t>
                    </m:r>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resistive film </a:t>
                </a:r>
                <a14:m>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readout PCB </a:t>
                </a:r>
              </a:p>
            </p:txBody>
          </p:sp>
        </mc:Choice>
        <mc:Fallback>
          <p:sp>
            <p:nvSpPr>
              <p:cNvPr id="26" name="CasellaDiTesto 25">
                <a:extLst>
                  <a:ext uri="{FF2B5EF4-FFF2-40B4-BE49-F238E27FC236}">
                    <a16:creationId xmlns:a16="http://schemas.microsoft.com/office/drawing/2014/main" id="{CD504809-0289-6502-9500-E974D3904B87}"/>
                  </a:ext>
                </a:extLst>
              </p:cNvPr>
              <p:cNvSpPr txBox="1">
                <a:spLocks noRot="1" noChangeAspect="1" noMove="1" noResize="1" noEditPoints="1" noAdjustHandles="1" noChangeArrowheads="1" noChangeShapeType="1" noTextEdit="1"/>
              </p:cNvSpPr>
              <p:nvPr/>
            </p:nvSpPr>
            <p:spPr>
              <a:xfrm>
                <a:off x="148587" y="3049450"/>
                <a:ext cx="8846824" cy="1235595"/>
              </a:xfrm>
              <a:prstGeom prst="rect">
                <a:avLst/>
              </a:prstGeom>
              <a:blipFill>
                <a:blip r:embed="rId4"/>
                <a:stretch>
                  <a:fillRect l="-287" t="-3061" b="-5102"/>
                </a:stretch>
              </a:blipFill>
            </p:spPr>
            <p:txBody>
              <a:bodyPr/>
              <a:lstStyle/>
              <a:p>
                <a:r>
                  <a:rPr lang="en-US">
                    <a:noFill/>
                  </a:rPr>
                  <a:t> </a:t>
                </a:r>
              </a:p>
            </p:txBody>
          </p:sp>
        </mc:Fallback>
      </mc:AlternateContent>
      <p:sp>
        <p:nvSpPr>
          <p:cNvPr id="29" name="CasellaDiTesto 28">
            <a:extLst>
              <a:ext uri="{FF2B5EF4-FFF2-40B4-BE49-F238E27FC236}">
                <a16:creationId xmlns:a16="http://schemas.microsoft.com/office/drawing/2014/main" id="{6460D29A-1A8E-4A1D-2D8B-E5C0161D50EB}"/>
              </a:ext>
            </a:extLst>
          </p:cNvPr>
          <p:cNvSpPr txBox="1"/>
          <p:nvPr/>
        </p:nvSpPr>
        <p:spPr>
          <a:xfrm>
            <a:off x="731744" y="539337"/>
            <a:ext cx="1089307" cy="369332"/>
          </a:xfrm>
          <a:prstGeom prst="rect">
            <a:avLst/>
          </a:prstGeom>
          <a:noFill/>
        </p:spPr>
        <p:txBody>
          <a:bodyPr wrap="square">
            <a:spAutoFit/>
          </a:bodyPr>
          <a:lstStyle/>
          <a:p>
            <a:r>
              <a:rPr lang="en-US" sz="1800" b="1" dirty="0" err="1">
                <a:solidFill>
                  <a:srgbClr val="C00000"/>
                </a:solidFill>
              </a:rPr>
              <a:t>μ</a:t>
            </a:r>
            <a:r>
              <a:rPr lang="en-US" sz="1800" b="1" dirty="0">
                <a:solidFill>
                  <a:srgbClr val="C00000"/>
                </a:solidFill>
              </a:rPr>
              <a:t>-RWELL</a:t>
            </a:r>
            <a:endParaRPr lang="en-US" dirty="0"/>
          </a:p>
        </p:txBody>
      </p:sp>
      <p:sp>
        <p:nvSpPr>
          <p:cNvPr id="30" name="CasellaDiTesto 29">
            <a:extLst>
              <a:ext uri="{FF2B5EF4-FFF2-40B4-BE49-F238E27FC236}">
                <a16:creationId xmlns:a16="http://schemas.microsoft.com/office/drawing/2014/main" id="{F5032C7B-54F1-7FC3-48C6-ADB7762E3A65}"/>
              </a:ext>
            </a:extLst>
          </p:cNvPr>
          <p:cNvSpPr txBox="1"/>
          <p:nvPr/>
        </p:nvSpPr>
        <p:spPr>
          <a:xfrm>
            <a:off x="292068" y="2744890"/>
            <a:ext cx="3312414" cy="276999"/>
          </a:xfrm>
          <a:prstGeom prst="rect">
            <a:avLst/>
          </a:prstGeom>
          <a:noFill/>
        </p:spPr>
        <p:txBody>
          <a:bodyPr wrap="square">
            <a:spAutoFit/>
          </a:bodyPr>
          <a:lstStyle/>
          <a:p>
            <a:r>
              <a:rPr lang="it-IT" sz="1200" dirty="0">
                <a:effectLst/>
                <a:latin typeface="Arial" panose="020B0604020202020204" pitchFamily="34" charset="0"/>
              </a:rPr>
              <a:t>G. Bencivenni et al.; 2015_JINST_10_P02008</a:t>
            </a:r>
            <a:endParaRPr lang="it-IT" sz="1200" dirty="0"/>
          </a:p>
        </p:txBody>
      </p:sp>
      <p:pic>
        <p:nvPicPr>
          <p:cNvPr id="31" name="Immagine 30">
            <a:extLst>
              <a:ext uri="{FF2B5EF4-FFF2-40B4-BE49-F238E27FC236}">
                <a16:creationId xmlns:a16="http://schemas.microsoft.com/office/drawing/2014/main" id="{26DF9C20-232C-68C2-94EC-2B00D86589B3}"/>
              </a:ext>
            </a:extLst>
          </p:cNvPr>
          <p:cNvPicPr>
            <a:picLocks noChangeAspect="1"/>
          </p:cNvPicPr>
          <p:nvPr/>
        </p:nvPicPr>
        <p:blipFill>
          <a:blip r:embed="rId5"/>
          <a:stretch>
            <a:fillRect/>
          </a:stretch>
        </p:blipFill>
        <p:spPr>
          <a:xfrm>
            <a:off x="4448067" y="674134"/>
            <a:ext cx="3479766" cy="2169002"/>
          </a:xfrm>
          <a:prstGeom prst="rect">
            <a:avLst/>
          </a:prstGeom>
        </p:spPr>
      </p:pic>
      <p:sp>
        <p:nvSpPr>
          <p:cNvPr id="32" name="CasellaDiTesto 31">
            <a:extLst>
              <a:ext uri="{FF2B5EF4-FFF2-40B4-BE49-F238E27FC236}">
                <a16:creationId xmlns:a16="http://schemas.microsoft.com/office/drawing/2014/main" id="{7664CC0F-142B-1F4C-0B01-164371D5DB7F}"/>
              </a:ext>
            </a:extLst>
          </p:cNvPr>
          <p:cNvSpPr txBox="1"/>
          <p:nvPr/>
        </p:nvSpPr>
        <p:spPr>
          <a:xfrm>
            <a:off x="91691" y="4179899"/>
            <a:ext cx="8464671" cy="830997"/>
          </a:xfrm>
          <a:prstGeom prst="rect">
            <a:avLst/>
          </a:prstGeom>
          <a:noFill/>
        </p:spPr>
        <p:txBody>
          <a:bodyPr wrap="square" rtlCol="0">
            <a:spAutoFit/>
          </a:bodyPr>
          <a:lstStyle/>
          <a:p>
            <a:r>
              <a:rPr lang="en-US" sz="1600" dirty="0"/>
              <a:t>The “WELL” acts as a multiplication channel for the ionization produced in the gas of the drift gap</a:t>
            </a:r>
          </a:p>
          <a:p>
            <a:r>
              <a:rPr lang="en-US" sz="1600" dirty="0">
                <a:solidFill>
                  <a:srgbClr val="0070C0"/>
                </a:solidFill>
              </a:rPr>
              <a:t>The resistive stage ensures the quenching of the spark amplitude </a:t>
            </a:r>
          </a:p>
          <a:p>
            <a:r>
              <a:rPr lang="en-US" sz="1600" dirty="0"/>
              <a:t> </a:t>
            </a:r>
          </a:p>
        </p:txBody>
      </p:sp>
      <p:cxnSp>
        <p:nvCxnSpPr>
          <p:cNvPr id="34" name="Connettore 2 33">
            <a:extLst>
              <a:ext uri="{FF2B5EF4-FFF2-40B4-BE49-F238E27FC236}">
                <a16:creationId xmlns:a16="http://schemas.microsoft.com/office/drawing/2014/main" id="{4000CA7E-8106-C76B-769C-7F4162BC2B47}"/>
              </a:ext>
            </a:extLst>
          </p:cNvPr>
          <p:cNvCxnSpPr>
            <a:cxnSpLocks/>
          </p:cNvCxnSpPr>
          <p:nvPr/>
        </p:nvCxnSpPr>
        <p:spPr>
          <a:xfrm flipV="1">
            <a:off x="3378631" y="1723614"/>
            <a:ext cx="945396" cy="350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739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8" name="Segnaposto piè di pagina 23">
            <a:extLst>
              <a:ext uri="{FF2B5EF4-FFF2-40B4-BE49-F238E27FC236}">
                <a16:creationId xmlns:a16="http://schemas.microsoft.com/office/drawing/2014/main" id="{27AF32CC-9FB9-481F-43BE-BDD58C43029C}"/>
              </a:ext>
            </a:extLst>
          </p:cNvPr>
          <p:cNvSpPr txBox="1">
            <a:spLocks/>
          </p:cNvSpPr>
          <p:nvPr/>
        </p:nvSpPr>
        <p:spPr>
          <a:xfrm>
            <a:off x="1316908" y="4847234"/>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EIC Referee Meeting June 10</a:t>
            </a:r>
            <a:r>
              <a:rPr lang="it-IT" baseline="30000" dirty="0"/>
              <a:t>th</a:t>
            </a:r>
            <a:r>
              <a:rPr lang="it-IT" dirty="0"/>
              <a:t> 2024 – Annalisa D’Angelo</a:t>
            </a:r>
          </a:p>
        </p:txBody>
      </p:sp>
      <p:grpSp>
        <p:nvGrpSpPr>
          <p:cNvPr id="6" name="Gruppo 5">
            <a:extLst>
              <a:ext uri="{FF2B5EF4-FFF2-40B4-BE49-F238E27FC236}">
                <a16:creationId xmlns:a16="http://schemas.microsoft.com/office/drawing/2014/main" id="{74A2C502-7E8E-B50A-8132-6C8731A93708}"/>
              </a:ext>
            </a:extLst>
          </p:cNvPr>
          <p:cNvGrpSpPr/>
          <p:nvPr/>
        </p:nvGrpSpPr>
        <p:grpSpPr>
          <a:xfrm>
            <a:off x="439479" y="237636"/>
            <a:ext cx="8242558" cy="2928795"/>
            <a:chOff x="439479" y="237637"/>
            <a:chExt cx="7772400" cy="2807780"/>
          </a:xfrm>
        </p:grpSpPr>
        <p:pic>
          <p:nvPicPr>
            <p:cNvPr id="4" name="Immagine 3" descr="Immagine che contiene testo, schermata&#10;&#10;Descrizione generata automaticamente">
              <a:extLst>
                <a:ext uri="{FF2B5EF4-FFF2-40B4-BE49-F238E27FC236}">
                  <a16:creationId xmlns:a16="http://schemas.microsoft.com/office/drawing/2014/main" id="{20D8A769-C3C1-2514-102E-E5CF63323CE7}"/>
                </a:ext>
              </a:extLst>
            </p:cNvPr>
            <p:cNvPicPr>
              <a:picLocks noChangeAspect="1"/>
            </p:cNvPicPr>
            <p:nvPr/>
          </p:nvPicPr>
          <p:blipFill>
            <a:blip r:embed="rId3"/>
            <a:stretch>
              <a:fillRect/>
            </a:stretch>
          </p:blipFill>
          <p:spPr>
            <a:xfrm>
              <a:off x="439479" y="237637"/>
              <a:ext cx="7772400" cy="2742851"/>
            </a:xfrm>
            <a:prstGeom prst="rect">
              <a:avLst/>
            </a:prstGeom>
          </p:spPr>
        </p:pic>
        <p:sp>
          <p:nvSpPr>
            <p:cNvPr id="5" name="Rettangolo 4">
              <a:extLst>
                <a:ext uri="{FF2B5EF4-FFF2-40B4-BE49-F238E27FC236}">
                  <a16:creationId xmlns:a16="http://schemas.microsoft.com/office/drawing/2014/main" id="{45A0C928-96F6-002E-CBFB-7B4D612B4AA9}"/>
                </a:ext>
              </a:extLst>
            </p:cNvPr>
            <p:cNvSpPr/>
            <p:nvPr/>
          </p:nvSpPr>
          <p:spPr>
            <a:xfrm>
              <a:off x="5672380" y="2805193"/>
              <a:ext cx="2539499" cy="240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9283FBD6-F45F-7F9B-E173-6F389EDA9032}"/>
              </a:ext>
            </a:extLst>
          </p:cNvPr>
          <p:cNvSpPr txBox="1"/>
          <p:nvPr/>
        </p:nvSpPr>
        <p:spPr>
          <a:xfrm>
            <a:off x="246035" y="3469272"/>
            <a:ext cx="2977612" cy="954107"/>
          </a:xfrm>
          <a:prstGeom prst="rect">
            <a:avLst/>
          </a:prstGeom>
          <a:noFill/>
        </p:spPr>
        <p:txBody>
          <a:bodyPr wrap="square">
            <a:spAutoFit/>
          </a:bodyPr>
          <a:lstStyle/>
          <a:p>
            <a:pPr marL="342900" indent="-342900" algn="just">
              <a:buClr>
                <a:srgbClr val="800000"/>
              </a:buClr>
              <a:buFontTx/>
              <a:buChar char="-"/>
            </a:pPr>
            <a:r>
              <a:rPr lang="en-US" sz="1400" dirty="0">
                <a:cs typeface="Arial" panose="020B0604020202020204" pitchFamily="34" charset="0"/>
              </a:rPr>
              <a:t>780 m</a:t>
            </a:r>
            <a:r>
              <a:rPr lang="en-US" sz="1400" dirty="0">
                <a:cs typeface="Calibri" panose="020F0502020204030204" pitchFamily="34" charset="0"/>
              </a:rPr>
              <a:t>m pitch</a:t>
            </a:r>
          </a:p>
          <a:p>
            <a:pPr marL="342900" indent="-342900" algn="just">
              <a:buClr>
                <a:srgbClr val="800000"/>
              </a:buClr>
              <a:buFontTx/>
              <a:buChar char="-"/>
            </a:pPr>
            <a:r>
              <a:rPr lang="en-US" sz="1400" dirty="0">
                <a:cs typeface="Calibri" panose="020F0502020204030204" pitchFamily="34" charset="0"/>
              </a:rPr>
              <a:t>300 </a:t>
            </a:r>
            <a:r>
              <a:rPr lang="en-US" sz="1400" dirty="0">
                <a:cs typeface="Arial" panose="020B0604020202020204" pitchFamily="34" charset="0"/>
              </a:rPr>
              <a:t>m</a:t>
            </a:r>
            <a:r>
              <a:rPr lang="en-US" sz="1400" dirty="0">
                <a:cs typeface="Calibri" panose="020F0502020204030204" pitchFamily="34" charset="0"/>
              </a:rPr>
              <a:t>m width</a:t>
            </a:r>
          </a:p>
          <a:p>
            <a:pPr marL="342900" indent="-342900" algn="just">
              <a:buClr>
                <a:srgbClr val="800000"/>
              </a:buClr>
              <a:buFontTx/>
              <a:buChar char="-"/>
            </a:pPr>
            <a:r>
              <a:rPr lang="en-US" sz="1400" dirty="0">
                <a:cs typeface="Calibri" panose="020F0502020204030204" pitchFamily="34" charset="0"/>
              </a:rPr>
              <a:t>10 x 10 cm</a:t>
            </a:r>
            <a:r>
              <a:rPr lang="en-US" sz="1400" baseline="30000" dirty="0">
                <a:cs typeface="Calibri" panose="020F0502020204030204" pitchFamily="34" charset="0"/>
              </a:rPr>
              <a:t>2 </a:t>
            </a:r>
            <a:r>
              <a:rPr lang="en-US" sz="1400" dirty="0">
                <a:cs typeface="Calibri" panose="020F0502020204030204" pitchFamily="34" charset="0"/>
              </a:rPr>
              <a:t>active surface</a:t>
            </a:r>
          </a:p>
          <a:p>
            <a:pPr marL="342900" indent="-342900" algn="just">
              <a:buClr>
                <a:srgbClr val="800000"/>
              </a:buClr>
              <a:buFontTx/>
              <a:buChar char="-"/>
            </a:pPr>
            <a:r>
              <a:rPr lang="en-US" sz="1400" dirty="0">
                <a:cs typeface="Calibri" panose="020F0502020204030204" pitchFamily="34" charset="0"/>
              </a:rPr>
              <a:t>128 channels</a:t>
            </a:r>
            <a:endParaRPr lang="en-US" sz="1400" dirty="0">
              <a:cs typeface="Arial" panose="020B0604020202020204" pitchFamily="34" charset="0"/>
            </a:endParaRPr>
          </a:p>
        </p:txBody>
      </p:sp>
      <p:sp>
        <p:nvSpPr>
          <p:cNvPr id="10" name="CasellaDiTesto 9">
            <a:extLst>
              <a:ext uri="{FF2B5EF4-FFF2-40B4-BE49-F238E27FC236}">
                <a16:creationId xmlns:a16="http://schemas.microsoft.com/office/drawing/2014/main" id="{7EA8E9A2-C8B0-0530-745A-87E063681540}"/>
              </a:ext>
            </a:extLst>
          </p:cNvPr>
          <p:cNvSpPr txBox="1"/>
          <p:nvPr/>
        </p:nvSpPr>
        <p:spPr>
          <a:xfrm>
            <a:off x="147234" y="3072679"/>
            <a:ext cx="2514535" cy="369332"/>
          </a:xfrm>
          <a:prstGeom prst="rect">
            <a:avLst/>
          </a:prstGeom>
          <a:noFill/>
        </p:spPr>
        <p:txBody>
          <a:bodyPr wrap="none" rtlCol="0">
            <a:spAutoFit/>
          </a:bodyPr>
          <a:lstStyle/>
          <a:p>
            <a:r>
              <a:rPr lang="en-US" dirty="0">
                <a:solidFill>
                  <a:srgbClr val="C00000"/>
                </a:solidFill>
              </a:rPr>
              <a:t>October 2022 test beam </a:t>
            </a:r>
          </a:p>
        </p:txBody>
      </p:sp>
      <p:sp>
        <p:nvSpPr>
          <p:cNvPr id="14" name="CasellaDiTesto 13">
            <a:extLst>
              <a:ext uri="{FF2B5EF4-FFF2-40B4-BE49-F238E27FC236}">
                <a16:creationId xmlns:a16="http://schemas.microsoft.com/office/drawing/2014/main" id="{4000BD9B-9AF8-AA3C-A2C9-82A945AE507A}"/>
              </a:ext>
            </a:extLst>
          </p:cNvPr>
          <p:cNvSpPr txBox="1"/>
          <p:nvPr/>
        </p:nvSpPr>
        <p:spPr>
          <a:xfrm>
            <a:off x="6417739" y="3354031"/>
            <a:ext cx="2579027" cy="1384995"/>
          </a:xfrm>
          <a:prstGeom prst="rect">
            <a:avLst/>
          </a:prstGeom>
          <a:noFill/>
        </p:spPr>
        <p:txBody>
          <a:bodyPr wrap="square">
            <a:spAutoFit/>
          </a:bodyPr>
          <a:lstStyle/>
          <a:p>
            <a:pPr marL="342900" indent="-342900" algn="just">
              <a:buClr>
                <a:srgbClr val="800000"/>
              </a:buClr>
              <a:buFontTx/>
              <a:buChar char="-"/>
            </a:pPr>
            <a:r>
              <a:rPr lang="en-US" sz="1400" dirty="0">
                <a:latin typeface="Arial" panose="020B0604020202020204" pitchFamily="34" charset="0"/>
                <a:cs typeface="Arial" panose="020B0604020202020204" pitchFamily="34" charset="0"/>
              </a:rPr>
              <a:t>780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300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10 x 10 cm</a:t>
            </a:r>
            <a:r>
              <a:rPr lang="en-US" sz="1400" baseline="30000" dirty="0">
                <a:latin typeface="Calibri" panose="020F0502020204030204" pitchFamily="34" charset="0"/>
                <a:cs typeface="Calibri" panose="020F0502020204030204" pitchFamily="34" charset="0"/>
              </a:rPr>
              <a:t>2 </a:t>
            </a:r>
            <a:r>
              <a:rPr lang="en-US" sz="14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128 channels</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X –strips Top read-out</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Y – strips standard read-out</a:t>
            </a:r>
            <a:endParaRPr lang="en-US" sz="1400" dirty="0">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94556899-3D35-289D-12C6-983C6411E2D9}"/>
              </a:ext>
            </a:extLst>
          </p:cNvPr>
          <p:cNvSpPr txBox="1"/>
          <p:nvPr/>
        </p:nvSpPr>
        <p:spPr>
          <a:xfrm>
            <a:off x="5942259" y="2945633"/>
            <a:ext cx="2183355" cy="369332"/>
          </a:xfrm>
          <a:prstGeom prst="rect">
            <a:avLst/>
          </a:prstGeom>
          <a:noFill/>
        </p:spPr>
        <p:txBody>
          <a:bodyPr wrap="none" rtlCol="0">
            <a:spAutoFit/>
          </a:bodyPr>
          <a:lstStyle/>
          <a:p>
            <a:r>
              <a:rPr lang="en-US" dirty="0">
                <a:solidFill>
                  <a:srgbClr val="C00000"/>
                </a:solidFill>
              </a:rPr>
              <a:t>June 2023 test beam </a:t>
            </a:r>
          </a:p>
        </p:txBody>
      </p:sp>
      <p:sp>
        <p:nvSpPr>
          <p:cNvPr id="17" name="CasellaDiTesto 16">
            <a:extLst>
              <a:ext uri="{FF2B5EF4-FFF2-40B4-BE49-F238E27FC236}">
                <a16:creationId xmlns:a16="http://schemas.microsoft.com/office/drawing/2014/main" id="{ADE15A70-EEA4-D0FC-B204-5F20138D7B06}"/>
              </a:ext>
            </a:extLst>
          </p:cNvPr>
          <p:cNvSpPr txBox="1"/>
          <p:nvPr/>
        </p:nvSpPr>
        <p:spPr>
          <a:xfrm>
            <a:off x="3062894" y="3296621"/>
            <a:ext cx="3043438" cy="1384995"/>
          </a:xfrm>
          <a:prstGeom prst="rect">
            <a:avLst/>
          </a:prstGeom>
          <a:noFill/>
        </p:spPr>
        <p:txBody>
          <a:bodyPr wrap="square">
            <a:spAutoFit/>
          </a:bodyPr>
          <a:lstStyle/>
          <a:p>
            <a:pPr marL="342900" indent="-342900" algn="just">
              <a:buClr>
                <a:srgbClr val="800000"/>
              </a:buClr>
              <a:buFontTx/>
              <a:buChar char="-"/>
            </a:pPr>
            <a:r>
              <a:rPr lang="en-US" sz="1400" dirty="0">
                <a:latin typeface="Arial" panose="020B0604020202020204" pitchFamily="34" charset="0"/>
                <a:cs typeface="Arial" panose="020B0604020202020204" pitchFamily="34" charset="0"/>
              </a:rPr>
              <a:t>1200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300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vs 1000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strips width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10 x 10 cm</a:t>
            </a:r>
            <a:r>
              <a:rPr lang="en-US" sz="1400" baseline="30000" dirty="0">
                <a:latin typeface="Calibri" panose="020F0502020204030204" pitchFamily="34" charset="0"/>
                <a:cs typeface="Calibri" panose="020F0502020204030204" pitchFamily="34" charset="0"/>
              </a:rPr>
              <a:t>2 </a:t>
            </a:r>
            <a:r>
              <a:rPr lang="en-US" sz="14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83 channels</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“Compass-like” strip configuration</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Capacitive sharing</a:t>
            </a:r>
            <a:endParaRPr lang="en-US" sz="1400" dirty="0">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06629F39-92DE-8DA2-DFAD-C2F01AA8377F}"/>
              </a:ext>
            </a:extLst>
          </p:cNvPr>
          <p:cNvSpPr txBox="1"/>
          <p:nvPr/>
        </p:nvSpPr>
        <p:spPr>
          <a:xfrm>
            <a:off x="3192835" y="3012997"/>
            <a:ext cx="2183355" cy="369332"/>
          </a:xfrm>
          <a:prstGeom prst="rect">
            <a:avLst/>
          </a:prstGeom>
          <a:noFill/>
        </p:spPr>
        <p:txBody>
          <a:bodyPr wrap="none" rtlCol="0">
            <a:spAutoFit/>
          </a:bodyPr>
          <a:lstStyle/>
          <a:p>
            <a:r>
              <a:rPr lang="en-US" dirty="0">
                <a:solidFill>
                  <a:srgbClr val="C00000"/>
                </a:solidFill>
              </a:rPr>
              <a:t>June 2023 test beam </a:t>
            </a:r>
          </a:p>
        </p:txBody>
      </p:sp>
    </p:spTree>
    <p:extLst>
      <p:ext uri="{BB962C8B-B14F-4D97-AF65-F5344CB8AC3E}">
        <p14:creationId xmlns:p14="http://schemas.microsoft.com/office/powerpoint/2010/main" val="209821760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26906</TotalTime>
  <Words>6322</Words>
  <Application>Microsoft Macintosh PowerPoint</Application>
  <PresentationFormat>Presentazione su schermo (16:9)</PresentationFormat>
  <Paragraphs>761</Paragraphs>
  <Slides>49</Slides>
  <Notes>49</Notes>
  <HiddenSlides>0</HiddenSlides>
  <MMClips>0</MMClips>
  <ScaleCrop>false</ScaleCrop>
  <HeadingPairs>
    <vt:vector size="6" baseType="variant">
      <vt:variant>
        <vt:lpstr>Caratteri utilizzati</vt:lpstr>
      </vt:variant>
      <vt:variant>
        <vt:i4>11</vt:i4>
      </vt:variant>
      <vt:variant>
        <vt:lpstr>Tema</vt:lpstr>
      </vt:variant>
      <vt:variant>
        <vt:i4>4</vt:i4>
      </vt:variant>
      <vt:variant>
        <vt:lpstr>Titoli diapositive</vt:lpstr>
      </vt:variant>
      <vt:variant>
        <vt:i4>49</vt:i4>
      </vt:variant>
    </vt:vector>
  </HeadingPairs>
  <TitlesOfParts>
    <vt:vector size="64" baseType="lpstr">
      <vt:lpstr>Arial</vt:lpstr>
      <vt:lpstr>Calibri</vt:lpstr>
      <vt:lpstr>Calibri Light</vt:lpstr>
      <vt:lpstr>Cambria Math</vt:lpstr>
      <vt:lpstr>Century Gothic</vt:lpstr>
      <vt:lpstr>Courier</vt:lpstr>
      <vt:lpstr>Helvetica</vt:lpstr>
      <vt:lpstr>Symbol</vt:lpstr>
      <vt:lpstr>Times New Roman</vt:lpstr>
      <vt:lpstr>Verdana</vt:lpstr>
      <vt:lpstr>Wingdings</vt:lpstr>
      <vt:lpstr>Tema di Office</vt:lpstr>
      <vt:lpstr>1_Personalizza struttura</vt:lpstr>
      <vt:lpstr>2_Personalizza struttura</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2025 RM TV Activity </vt:lpstr>
      <vt:lpstr>Presentazione standard di PowerPoint</vt:lpstr>
      <vt:lpstr>Presentazione standard di PowerPoint</vt:lpstr>
      <vt:lpstr>The μ-RWELL  (Micro Resistive Well Detector)</vt:lpstr>
      <vt:lpstr>The μ-RWELL principle of operation </vt:lpstr>
      <vt:lpstr>The μ-RWELL Technology </vt:lpstr>
      <vt:lpstr>The μ-RWELL Technology </vt:lpstr>
      <vt:lpstr> </vt:lpstr>
      <vt:lpstr> </vt:lpstr>
      <vt:lpstr> </vt:lpstr>
      <vt:lpstr>Presentazione standard di PowerPoint</vt:lpstr>
      <vt:lpstr>Presentazione standard di PowerPoint</vt:lpstr>
      <vt:lpstr>On-going Activities</vt:lpstr>
      <vt:lpstr>Preliminary results from June test beam </vt:lpstr>
      <vt:lpstr>Preliminary results from June test beam </vt:lpstr>
      <vt:lpstr>Preliminary results from June test beam </vt:lpstr>
      <vt:lpstr>Summary of results from June test beam </vt:lpstr>
      <vt:lpstr>Large Area Detector prototype</vt:lpstr>
      <vt:lpstr> </vt:lpstr>
      <vt:lpstr>Large Area Detector Development for EIC</vt:lpstr>
      <vt:lpstr>Presentazione standard di PowerPoint</vt:lpstr>
      <vt:lpstr>Presentazione standard di PowerPoint</vt:lpstr>
      <vt:lpstr>The μ-RWELL Developments: High-rate capability and improved grounding scheme </vt:lpstr>
      <vt:lpstr>The CLAS12 DC TRACKING UPGRADE</vt:lpstr>
      <vt:lpstr>The High-Rate solution: PEP</vt:lpstr>
      <vt:lpstr>Presentazione standard di PowerPoint</vt:lpstr>
    </vt:vector>
  </TitlesOfParts>
  <Company>INFN Sezione Roma Tor Vergata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annalisa D'Angelo</dc:creator>
  <cp:lastModifiedBy>Annalisa D'Angelo</cp:lastModifiedBy>
  <cp:revision>309</cp:revision>
  <dcterms:created xsi:type="dcterms:W3CDTF">2016-09-11T22:00:23Z</dcterms:created>
  <dcterms:modified xsi:type="dcterms:W3CDTF">2024-06-10T09:57:22Z</dcterms:modified>
</cp:coreProperties>
</file>