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1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0" r:id="rId3"/>
    <p:sldId id="414" r:id="rId4"/>
    <p:sldId id="415" r:id="rId5"/>
    <p:sldId id="271" r:id="rId6"/>
    <p:sldId id="416" r:id="rId7"/>
    <p:sldId id="413" r:id="rId8"/>
    <p:sldId id="325" r:id="rId9"/>
    <p:sldId id="412" r:id="rId10"/>
    <p:sldId id="269" r:id="rId11"/>
  </p:sldIdLst>
  <p:sldSz cx="9144000" cy="5143500" type="screen16x9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C290B394-A927-4401-9AAE-8E605929CB64}">
          <p14:sldIdLst>
            <p14:sldId id="256"/>
            <p14:sldId id="270"/>
            <p14:sldId id="414"/>
            <p14:sldId id="415"/>
            <p14:sldId id="271"/>
            <p14:sldId id="416"/>
            <p14:sldId id="413"/>
            <p14:sldId id="325"/>
            <p14:sldId id="412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9D8947-16C0-572C-6C4F-1F8FEB8840A0}" name="Mimmo Galeone" initials="MG" userId="d835bdb65ab6df7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9A2"/>
    <a:srgbClr val="C76339"/>
    <a:srgbClr val="FFCF9C"/>
    <a:srgbClr val="DFEDC4"/>
    <a:srgbClr val="FFA537"/>
    <a:srgbClr val="93CDDD"/>
    <a:srgbClr val="B7DEE8"/>
    <a:srgbClr val="FFC796"/>
    <a:srgbClr val="FF9F35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0" autoAdjust="0"/>
    <p:restoredTop sz="93690" autoAdjust="0"/>
  </p:normalViewPr>
  <p:slideViewPr>
    <p:cSldViewPr snapToGrid="0" snapToObjects="1">
      <p:cViewPr varScale="1">
        <p:scale>
          <a:sx n="78" d="100"/>
          <a:sy n="78" d="100"/>
        </p:scale>
        <p:origin x="1176" y="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14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FE8CA-CBD1-8EBB-3678-A47B53ABA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70FFFD0-7A7D-2BAA-FC30-97F9DB542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3A58DFE-1A0A-D666-C640-0E4364213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F0396B5-D35B-0778-668C-ABCB1203B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0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5897-6747-4EBF-48CC-CEB9C7186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4FB418F-D546-1506-9CF4-90139124B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7F65902-D96F-A32C-3345-EA293DABF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0FD111-3CE0-9F55-CD01-BC1A1530D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97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066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7029A-9961-C8D9-A23E-D73DB9DCB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8C264A-03F9-B0E8-9DF6-1889FC8B2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8FBB70-1521-84DD-77C9-0E14A2BD8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7AF34C-4BBE-E658-949B-FDAF88A01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748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161E2-3696-661C-D833-1C6D8579D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B85520F-12DC-0D67-2A0D-8498AE23F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78D4B0-0045-305D-6CA0-2275B6670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CDA7C2-7408-4909-871B-8F95FD466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03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511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12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5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gif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47D3A77-65BC-4970-A31E-890E83BD2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" y="3350678"/>
            <a:ext cx="1141757" cy="60764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65529A-3AD9-4CD2-B982-C6ADE3C6CB58}"/>
              </a:ext>
            </a:extLst>
          </p:cNvPr>
          <p:cNvSpPr txBox="1"/>
          <p:nvPr/>
        </p:nvSpPr>
        <p:spPr>
          <a:xfrm>
            <a:off x="-871" y="4071740"/>
            <a:ext cx="20949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Funded by European Union’s Horizon 2020 research and innovation program under the Marie Sklodowska-Curie grant agreement No 955956  </a:t>
            </a:r>
          </a:p>
        </p:txBody>
      </p:sp>
      <p:pic>
        <p:nvPicPr>
          <p:cNvPr id="2" name="Immagine 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65A997D8-A245-CC9E-7AF1-95DC61BA1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2" y="2935646"/>
            <a:ext cx="1060450" cy="571500"/>
          </a:xfrm>
          <a:prstGeom prst="rect">
            <a:avLst/>
          </a:prstGeom>
        </p:spPr>
      </p:pic>
      <p:pic>
        <p:nvPicPr>
          <p:cNvPr id="3" name="Immagine 2" descr="Immagine che contiene Carattere, testo, design&#10;&#10;Descrizione generata automaticamente">
            <a:extLst>
              <a:ext uri="{FF2B5EF4-FFF2-40B4-BE49-F238E27FC236}">
                <a16:creationId xmlns:a16="http://schemas.microsoft.com/office/drawing/2014/main" id="{0AF42194-EC3A-E8A3-B40B-5763C1272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984" y="4071740"/>
            <a:ext cx="1454098" cy="684000"/>
          </a:xfrm>
          <a:prstGeom prst="rect">
            <a:avLst/>
          </a:prstGeom>
        </p:spPr>
      </p:pic>
      <p:pic>
        <p:nvPicPr>
          <p:cNvPr id="4" name="Immagine 3" descr="Immagine che contiene testo, logo, Carattere, Marchio&#10;&#10;Descrizione generata automaticamente">
            <a:extLst>
              <a:ext uri="{FF2B5EF4-FFF2-40B4-BE49-F238E27FC236}">
                <a16:creationId xmlns:a16="http://schemas.microsoft.com/office/drawing/2014/main" id="{F220A676-1E28-9F23-C9E8-7BF00FB17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932" y="1310193"/>
            <a:ext cx="1084068" cy="1414800"/>
          </a:xfrm>
          <a:prstGeom prst="rect">
            <a:avLst/>
          </a:prstGeom>
        </p:spPr>
      </p:pic>
      <p:pic>
        <p:nvPicPr>
          <p:cNvPr id="10" name="Immagine 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8806B9F-66B4-B563-91E4-A6F2745CC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050" y="2795549"/>
            <a:ext cx="1631950" cy="996950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EF393D6-9168-0E95-7595-BA5B5E264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186" y="4405863"/>
            <a:ext cx="1318798" cy="434676"/>
          </a:xfrm>
          <a:prstGeom prst="rect">
            <a:avLst/>
          </a:prstGeom>
        </p:spPr>
      </p:pic>
      <p:sp>
        <p:nvSpPr>
          <p:cNvPr id="13" name="Titolo 4">
            <a:extLst>
              <a:ext uri="{FF2B5EF4-FFF2-40B4-BE49-F238E27FC236}">
                <a16:creationId xmlns:a16="http://schemas.microsoft.com/office/drawing/2014/main" id="{BCAAFD65-4B2F-4542-0264-0B366E5C0784}"/>
              </a:ext>
            </a:extLst>
          </p:cNvPr>
          <p:cNvSpPr txBox="1">
            <a:spLocks/>
          </p:cNvSpPr>
          <p:nvPr/>
        </p:nvSpPr>
        <p:spPr>
          <a:xfrm>
            <a:off x="2268249" y="2461856"/>
            <a:ext cx="4174377" cy="9475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666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GPU-accelerated dose engine for adaptive particle therapy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5F24D2-3C63-1259-D70D-9583727F5B25}"/>
              </a:ext>
            </a:extLst>
          </p:cNvPr>
          <p:cNvSpPr txBox="1"/>
          <p:nvPr/>
        </p:nvSpPr>
        <p:spPr>
          <a:xfrm>
            <a:off x="-9035" y="4438535"/>
            <a:ext cx="265951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This work was partially carried on within the SIG_PNR project of the Istituto Nazionale di Fisica Nucleare under the supervision of the </a:t>
            </a:r>
            <a:r>
              <a:rPr lang="en-US" sz="700" dirty="0" err="1"/>
              <a:t>Commissione</a:t>
            </a:r>
            <a:r>
              <a:rPr lang="en-US" sz="700" dirty="0"/>
              <a:t> </a:t>
            </a:r>
            <a:r>
              <a:rPr lang="en-US" sz="700" dirty="0" err="1"/>
              <a:t>Scientifica</a:t>
            </a:r>
            <a:r>
              <a:rPr lang="en-US" sz="700" dirty="0"/>
              <a:t> Nazionale 5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  <a:p>
            <a:pPr algn="l"/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BD1F3A-FF8E-7401-70A3-A8D1B8B7F8BC}"/>
              </a:ext>
            </a:extLst>
          </p:cNvPr>
          <p:cNvSpPr txBox="1"/>
          <p:nvPr/>
        </p:nvSpPr>
        <p:spPr>
          <a:xfrm>
            <a:off x="406189" y="1253626"/>
            <a:ext cx="637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Proved feasibility of real-time (3D-4D-5D) GPU-accelerated dose engine in a clinical environment</a:t>
            </a: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73ED373F-036B-4604-FFB0-F7BBF166A9EF}"/>
              </a:ext>
            </a:extLst>
          </p:cNvPr>
          <p:cNvSpPr txBox="1">
            <a:spLocks/>
          </p:cNvSpPr>
          <p:nvPr/>
        </p:nvSpPr>
        <p:spPr>
          <a:xfrm>
            <a:off x="342159" y="2018824"/>
            <a:ext cx="6480000" cy="90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+mn-lt"/>
              </a:rPr>
              <a:t>NEXT STEPS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F7CF5F-55EA-8BC3-5DA6-91A8B8B61737}"/>
              </a:ext>
            </a:extLst>
          </p:cNvPr>
          <p:cNvSpPr txBox="1"/>
          <p:nvPr/>
        </p:nvSpPr>
        <p:spPr>
          <a:xfrm>
            <a:off x="406189" y="2361940"/>
            <a:ext cx="574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experimental campaign with anthropomorphic phantom;</a:t>
            </a:r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1EB2A2CD-58E5-87BB-6E23-7B0DD918F34D}"/>
              </a:ext>
            </a:extLst>
          </p:cNvPr>
          <p:cNvSpPr txBox="1">
            <a:spLocks/>
          </p:cNvSpPr>
          <p:nvPr/>
        </p:nvSpPr>
        <p:spPr>
          <a:xfrm>
            <a:off x="342159" y="3072834"/>
            <a:ext cx="6480000" cy="90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+mn-lt"/>
              </a:rPr>
              <a:t>FUTURE PROSPECTIVES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6074EC-357D-B432-4A75-66CF12EBF344}"/>
              </a:ext>
            </a:extLst>
          </p:cNvPr>
          <p:cNvSpPr txBox="1"/>
          <p:nvPr/>
        </p:nvSpPr>
        <p:spPr>
          <a:xfrm>
            <a:off x="406189" y="4126683"/>
            <a:ext cx="319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Real-time adaptive therapy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3ED5DD-D71E-8D85-5F5A-D7D2BA2B822B}"/>
              </a:ext>
            </a:extLst>
          </p:cNvPr>
          <p:cNvSpPr txBox="1"/>
          <p:nvPr/>
        </p:nvSpPr>
        <p:spPr>
          <a:xfrm>
            <a:off x="3308135" y="3655360"/>
            <a:ext cx="241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THANK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YOU</a:t>
            </a:r>
          </a:p>
        </p:txBody>
      </p:sp>
      <p:pic>
        <p:nvPicPr>
          <p:cNvPr id="21" name="Immagine 20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157C13C5-FA5B-3561-BDC8-B4EAB764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82" y="2414085"/>
            <a:ext cx="1536400" cy="828000"/>
          </a:xfrm>
          <a:prstGeom prst="rect">
            <a:avLst/>
          </a:prstGeom>
        </p:spPr>
      </p:pic>
      <p:pic>
        <p:nvPicPr>
          <p:cNvPr id="29" name="Immagine 28" descr="Immagine che contiene testo, logo, Carattere, Marchio&#10;&#10;Descrizione generata automaticamente">
            <a:extLst>
              <a:ext uri="{FF2B5EF4-FFF2-40B4-BE49-F238E27FC236}">
                <a16:creationId xmlns:a16="http://schemas.microsoft.com/office/drawing/2014/main" id="{766CDD1A-24D1-7686-1AE2-D064FE299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220" y="935454"/>
            <a:ext cx="1084068" cy="1414800"/>
          </a:xfrm>
          <a:prstGeom prst="rect">
            <a:avLst/>
          </a:prstGeom>
        </p:spPr>
      </p:pic>
      <p:pic>
        <p:nvPicPr>
          <p:cNvPr id="30" name="Immagine 2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336E1B27-2932-0ABA-61F5-AFF977193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643" y="3222818"/>
            <a:ext cx="1631950" cy="996950"/>
          </a:xfrm>
          <a:prstGeom prst="rect">
            <a:avLst/>
          </a:prstGeom>
        </p:spPr>
      </p:pic>
      <p:pic>
        <p:nvPicPr>
          <p:cNvPr id="31" name="Immagine 30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8EE2345-9892-C261-967E-0A3C97906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298" y="2414085"/>
            <a:ext cx="1318798" cy="434676"/>
          </a:xfrm>
          <a:prstGeom prst="rect">
            <a:avLst/>
          </a:prstGeom>
        </p:spPr>
      </p:pic>
      <p:pic>
        <p:nvPicPr>
          <p:cNvPr id="32" name="Immagine 31" descr="Immagine che contiene Carattere, testo, design&#10;&#10;Descrizione generata automaticamente">
            <a:extLst>
              <a:ext uri="{FF2B5EF4-FFF2-40B4-BE49-F238E27FC236}">
                <a16:creationId xmlns:a16="http://schemas.microsoft.com/office/drawing/2014/main" id="{185F7202-ABFD-505E-F1FC-BEEC5243B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637" y="1619852"/>
            <a:ext cx="1454098" cy="684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DBC668-D95D-C2DE-03C0-B20B00DF1E93}"/>
              </a:ext>
            </a:extLst>
          </p:cNvPr>
          <p:cNvSpPr txBox="1"/>
          <p:nvPr/>
        </p:nvSpPr>
        <p:spPr>
          <a:xfrm>
            <a:off x="406189" y="3566708"/>
            <a:ext cx="319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Integration of 4D-RIDOS </a:t>
            </a:r>
            <a:br>
              <a:rPr lang="en-US" dirty="0"/>
            </a:br>
            <a:r>
              <a:rPr lang="en-US" dirty="0"/>
              <a:t>in clinical practice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CC0CE7-DC80-2A7D-31D4-AABCAF7E9D10}"/>
              </a:ext>
            </a:extLst>
          </p:cNvPr>
          <p:cNvSpPr txBox="1"/>
          <p:nvPr/>
        </p:nvSpPr>
        <p:spPr>
          <a:xfrm>
            <a:off x="6166849" y="4302668"/>
            <a:ext cx="265951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This work was partially carried on within the SIG_PNR project of the Istituto Nazionale di Fisica Nucleare under the supervision of the </a:t>
            </a:r>
            <a:r>
              <a:rPr lang="en-US" sz="700" dirty="0" err="1"/>
              <a:t>Commissione</a:t>
            </a:r>
            <a:r>
              <a:rPr lang="en-US" sz="700" dirty="0"/>
              <a:t> </a:t>
            </a:r>
            <a:r>
              <a:rPr lang="en-US" sz="700" dirty="0" err="1"/>
              <a:t>Scientifica</a:t>
            </a:r>
            <a:r>
              <a:rPr lang="en-US" sz="700" dirty="0"/>
              <a:t> Nazionale 5</a:t>
            </a:r>
          </a:p>
        </p:txBody>
      </p:sp>
      <p:pic>
        <p:nvPicPr>
          <p:cNvPr id="27" name="Immagine 26" descr="Immagine che contiene testo, bandiera, Carattere, Elementi grafici&#10;&#10;Descrizione generata automaticamente">
            <a:extLst>
              <a:ext uri="{FF2B5EF4-FFF2-40B4-BE49-F238E27FC236}">
                <a16:creationId xmlns:a16="http://schemas.microsoft.com/office/drawing/2014/main" id="{11BB2460-8FF0-5550-8911-20815EDDE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1496" y="2999907"/>
            <a:ext cx="1541280" cy="608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27C4DC0-96C4-EF3A-A0EA-BC4BA011169C}"/>
              </a:ext>
            </a:extLst>
          </p:cNvPr>
          <p:cNvSpPr txBox="1"/>
          <p:nvPr/>
        </p:nvSpPr>
        <p:spPr>
          <a:xfrm>
            <a:off x="5871842" y="3727985"/>
            <a:ext cx="175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Funded by European Union’s Horizon 2020 research and innovation program under the Marie Sklodowska-Curie grant agreement No 955956 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F157131-D9DD-2945-949E-66B7652C3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6717FA-96A0-DEF5-9996-F521ADB68C9D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283827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69183"/>
            <a:ext cx="8420176" cy="3677689"/>
          </a:xfrm>
        </p:spPr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Particle therapy’s rationale</a:t>
            </a:r>
          </a:p>
          <a:p>
            <a:pPr algn="l"/>
            <a:endParaRPr lang="it-IT" b="1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DFE27FC-D1E9-0EF8-25E8-25821638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1252"/>
            <a:ext cx="4002324" cy="291548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DD40AE-5C78-0085-8D23-CBBF6B1FA7B2}"/>
              </a:ext>
            </a:extLst>
          </p:cNvPr>
          <p:cNvSpPr txBox="1"/>
          <p:nvPr/>
        </p:nvSpPr>
        <p:spPr>
          <a:xfrm>
            <a:off x="196482" y="3848027"/>
            <a:ext cx="3148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/>
              <a:t>Marco Durante and Harald Paganetti. “Nuclear physics in particle therapy: a review”</a:t>
            </a:r>
            <a:endParaRPr lang="en-US" sz="10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036E27F-C561-3959-F8F2-0570D1397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59" y="1383831"/>
            <a:ext cx="4685981" cy="198213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8AF776F-8FAF-F6AC-ED8F-5F59AF7079E1}"/>
              </a:ext>
            </a:extLst>
          </p:cNvPr>
          <p:cNvSpPr txBox="1"/>
          <p:nvPr/>
        </p:nvSpPr>
        <p:spPr>
          <a:xfrm>
            <a:off x="6255415" y="981252"/>
            <a:ext cx="30028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/>
              <a:t>M. </a:t>
            </a:r>
            <a:r>
              <a:rPr lang="en-US" sz="1000" b="0" i="0" u="none" strike="noStrike" baseline="0" dirty="0" err="1"/>
              <a:t>Krämer</a:t>
            </a:r>
            <a:r>
              <a:rPr lang="en-US" sz="1000" b="0" i="0" u="none" strike="noStrike" baseline="0" dirty="0"/>
              <a:t> and M. Durante. “Ion beam transport calculations and treatment plans in particle therapy”</a:t>
            </a:r>
            <a:endParaRPr lang="en-US" sz="1000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B5388E2-EC57-6FEB-C2DD-B60CC1A19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586" y="3306997"/>
            <a:ext cx="3661561" cy="145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50AD655-FAA5-6C4C-76EF-10713C1BAA3E}"/>
                  </a:ext>
                </a:extLst>
              </p:cNvPr>
              <p:cNvSpPr txBox="1"/>
              <p:nvPr/>
            </p:nvSpPr>
            <p:spPr>
              <a:xfrm>
                <a:off x="4002324" y="3848027"/>
                <a:ext cx="2063931" cy="3724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Spot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i="1" smtClean="0">
                        <a:latin typeface="Cambria Math" panose="02040503050406030204" pitchFamily="18" charset="0"/>
                      </a:rPr>
                      <m:t>÷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50AD655-FAA5-6C4C-76EF-10713C1BA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324" y="3848027"/>
                <a:ext cx="2063931" cy="372410"/>
              </a:xfrm>
              <a:prstGeom prst="rect">
                <a:avLst/>
              </a:prstGeom>
              <a:blipFill>
                <a:blip r:embed="rId6"/>
                <a:stretch>
                  <a:fillRect l="-2663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2C38B6C6-27FF-7E22-0082-1BDCC593B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C3EBA9-7D79-667C-941F-614F05F9FCBD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203639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3E359-F567-70CB-8F7A-9DB6B0BD8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E8B193-BDDF-AD13-D542-F4A4B48D0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69183"/>
            <a:ext cx="8420176" cy="3677689"/>
          </a:xfrm>
        </p:spPr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9B27E5-EDD4-FCB8-7425-4F51975E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91EA57-57B5-0435-03E7-C4C30B58D026}"/>
              </a:ext>
            </a:extLst>
          </p:cNvPr>
          <p:cNvSpPr txBox="1"/>
          <p:nvPr/>
        </p:nvSpPr>
        <p:spPr>
          <a:xfrm>
            <a:off x="196482" y="279314"/>
            <a:ext cx="587936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Why do we need to adapt?</a:t>
            </a:r>
            <a:endParaRPr lang="it-IT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0D5C5A-5463-C10E-D872-C32E42D5B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16163"/>
            <a:ext cx="5192485" cy="20645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ED16BC-01D3-CC44-A53D-120F3C0C6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106" y="2621757"/>
            <a:ext cx="3784727" cy="217813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8D0864E-6C2A-3283-7D40-BB6128A39F26}"/>
              </a:ext>
            </a:extLst>
          </p:cNvPr>
          <p:cNvSpPr txBox="1"/>
          <p:nvPr/>
        </p:nvSpPr>
        <p:spPr>
          <a:xfrm>
            <a:off x="3486153" y="2118634"/>
            <a:ext cx="177981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Inter-fractional motions</a:t>
            </a:r>
          </a:p>
        </p:txBody>
      </p:sp>
      <p:pic>
        <p:nvPicPr>
          <p:cNvPr id="13" name="Immagine 12" descr="Immagine che contiene arte, lastra dei raggi X, design&#10;&#10;Descrizione generata automaticamente">
            <a:extLst>
              <a:ext uri="{FF2B5EF4-FFF2-40B4-BE49-F238E27FC236}">
                <a16:creationId xmlns:a16="http://schemas.microsoft.com/office/drawing/2014/main" id="{61101806-B698-0621-8B13-A38996EE00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16" t="7346" r="9473" b="10388"/>
          <a:stretch/>
        </p:blipFill>
        <p:spPr>
          <a:xfrm>
            <a:off x="6552760" y="2764965"/>
            <a:ext cx="2445535" cy="193595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B72154-077D-4993-6052-506FB0DEE4A8}"/>
              </a:ext>
            </a:extLst>
          </p:cNvPr>
          <p:cNvSpPr txBox="1"/>
          <p:nvPr/>
        </p:nvSpPr>
        <p:spPr>
          <a:xfrm>
            <a:off x="7218481" y="2118634"/>
            <a:ext cx="177981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Intra-fractional motions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D53853-B6A5-91D1-85FA-CA82B5FF6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755D9B-1271-6B47-2B7F-71006F18B21D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35444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72977-ACF0-7A33-6EA5-C325ED38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A8D127-7B48-0B41-97E7-0E94C2AEB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69183"/>
            <a:ext cx="8420176" cy="3677689"/>
          </a:xfrm>
        </p:spPr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F1AD9C-D7C2-C68D-AD0C-9864F436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18567E-3CC0-84C3-27BD-A9E71C71F65A}"/>
              </a:ext>
            </a:extLst>
          </p:cNvPr>
          <p:cNvSpPr txBox="1"/>
          <p:nvPr/>
        </p:nvSpPr>
        <p:spPr>
          <a:xfrm>
            <a:off x="196482" y="279314"/>
            <a:ext cx="587936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Daily Adaptive Therapy</a:t>
            </a:r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AFD68D-4282-6706-A041-A454F618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41" y="1333003"/>
            <a:ext cx="8709718" cy="10291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446E01-EC9D-511C-26E8-E2BB5DC25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4" y="4420909"/>
            <a:ext cx="1544303" cy="37830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FF324D-6D20-EB78-A9BC-CF5E4DDAE38C}"/>
              </a:ext>
            </a:extLst>
          </p:cNvPr>
          <p:cNvSpPr txBox="1"/>
          <p:nvPr/>
        </p:nvSpPr>
        <p:spPr>
          <a:xfrm>
            <a:off x="6255415" y="981252"/>
            <a:ext cx="30028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 err="1"/>
              <a:t>F.Albertini</a:t>
            </a:r>
            <a:r>
              <a:rPr lang="en-US" sz="1000" dirty="0"/>
              <a:t>, et al. “Online daily adaptive proton therapy”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0FDFA8-E387-C294-1431-800525A89DB8}"/>
              </a:ext>
            </a:extLst>
          </p:cNvPr>
          <p:cNvSpPr txBox="1"/>
          <p:nvPr/>
        </p:nvSpPr>
        <p:spPr>
          <a:xfrm>
            <a:off x="2121566" y="2388194"/>
            <a:ext cx="16748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P.Botas</a:t>
            </a:r>
            <a:r>
              <a:rPr lang="en-US" sz="800" dirty="0"/>
              <a:t> et al. “Online adaption approaches for intensity modulated proton therapy for head and neck patients based on cone beam CTs and Monte Carlo simulations”, </a:t>
            </a:r>
            <a:r>
              <a:rPr lang="en-US" sz="800" i="1" dirty="0"/>
              <a:t>PMB</a:t>
            </a:r>
            <a:r>
              <a:rPr lang="en-US" sz="800" dirty="0"/>
              <a:t>, 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Ma J et al. “A robust intensity modulated proton therapy optimizer based on Monte Carlo dose calculation</a:t>
            </a:r>
            <a:r>
              <a:rPr lang="en-US" sz="800" i="1" dirty="0"/>
              <a:t>”, Med. Phys</a:t>
            </a:r>
            <a:r>
              <a:rPr lang="en-US" sz="800" dirty="0"/>
              <a:t>, 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M. </a:t>
            </a:r>
            <a:r>
              <a:rPr lang="en-US" sz="800" dirty="0" err="1"/>
              <a:t>Matter,et</a:t>
            </a:r>
            <a:r>
              <a:rPr lang="en-US" sz="800" dirty="0"/>
              <a:t> al.” IMPT plan generation in under ten seconds on a </a:t>
            </a:r>
            <a:r>
              <a:rPr lang="en-US" sz="800" dirty="0" err="1"/>
              <a:t>GpU</a:t>
            </a:r>
            <a:r>
              <a:rPr lang="en-US" sz="800" dirty="0"/>
              <a:t>”, </a:t>
            </a:r>
            <a:r>
              <a:rPr lang="en-US" sz="800" i="1" dirty="0"/>
              <a:t>Acta </a:t>
            </a:r>
            <a:r>
              <a:rPr lang="en-US" sz="800" i="1" dirty="0" err="1"/>
              <a:t>ncologica</a:t>
            </a:r>
            <a:r>
              <a:rPr lang="en-US" sz="800" dirty="0"/>
              <a:t>, 2019</a:t>
            </a:r>
          </a:p>
          <a:p>
            <a:endParaRPr lang="en-US" sz="80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30BEB0C-ABA8-7A29-E932-D47C0C9DE9DC}"/>
              </a:ext>
            </a:extLst>
          </p:cNvPr>
          <p:cNvSpPr/>
          <p:nvPr/>
        </p:nvSpPr>
        <p:spPr>
          <a:xfrm>
            <a:off x="2024743" y="1333003"/>
            <a:ext cx="1771651" cy="105519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8A218CD-73E2-2ED9-3C29-BAAAF08A74AF}"/>
              </a:ext>
            </a:extLst>
          </p:cNvPr>
          <p:cNvSpPr/>
          <p:nvPr/>
        </p:nvSpPr>
        <p:spPr>
          <a:xfrm>
            <a:off x="3780067" y="1333003"/>
            <a:ext cx="1771651" cy="105519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A412CB-B603-066F-2F32-BC76C99CF44F}"/>
              </a:ext>
            </a:extLst>
          </p:cNvPr>
          <p:cNvSpPr txBox="1"/>
          <p:nvPr/>
        </p:nvSpPr>
        <p:spPr>
          <a:xfrm>
            <a:off x="3893217" y="2362178"/>
            <a:ext cx="167482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M. De Simoni, et al. “</a:t>
            </a:r>
            <a:r>
              <a:rPr lang="it-IT" sz="800" dirty="0"/>
              <a:t>A data-</a:t>
            </a:r>
            <a:r>
              <a:rPr lang="it-IT" sz="800" dirty="0" err="1"/>
              <a:t>driven</a:t>
            </a:r>
            <a:r>
              <a:rPr lang="it-IT" sz="800" dirty="0"/>
              <a:t> </a:t>
            </a:r>
            <a:r>
              <a:rPr lang="it-IT" sz="800" dirty="0" err="1"/>
              <a:t>fragmentation</a:t>
            </a:r>
            <a:r>
              <a:rPr lang="it-IT" sz="800" dirty="0"/>
              <a:t> model for carbon therapy </a:t>
            </a:r>
            <a:r>
              <a:rPr lang="it-IT" sz="800" dirty="0" err="1"/>
              <a:t>gpu-accelerated</a:t>
            </a:r>
            <a:r>
              <a:rPr lang="it-IT" sz="800" dirty="0"/>
              <a:t> monte-carlo dose </a:t>
            </a:r>
            <a:r>
              <a:rPr lang="it-IT" sz="800" dirty="0" err="1"/>
              <a:t>recalculation</a:t>
            </a:r>
            <a:r>
              <a:rPr lang="en-US" sz="800" dirty="0"/>
              <a:t>”, </a:t>
            </a:r>
            <a:r>
              <a:rPr lang="en-US" sz="800" i="1" dirty="0"/>
              <a:t>Frontiers in Oncology</a:t>
            </a:r>
            <a:r>
              <a:rPr lang="en-US" sz="800" dirty="0"/>
              <a:t>,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K.Choi</a:t>
            </a:r>
            <a:r>
              <a:rPr lang="en-US" sz="800" dirty="0"/>
              <a:t> et al,” </a:t>
            </a:r>
            <a:r>
              <a:rPr lang="en-US" sz="800" dirty="0" err="1"/>
              <a:t>FRoG</a:t>
            </a:r>
            <a:r>
              <a:rPr lang="en-US" sz="800" dirty="0"/>
              <a:t>—a new calculation engine for clinical investigations with proton and carbon ion beams at CNAO”, </a:t>
            </a:r>
            <a:r>
              <a:rPr lang="en-US" sz="800" i="1" dirty="0"/>
              <a:t>Cancers</a:t>
            </a:r>
            <a:r>
              <a:rPr lang="en-US" sz="800" dirty="0"/>
              <a:t>, 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08A04CE-A3AF-E289-71E1-AB953B9DFD35}"/>
              </a:ext>
            </a:extLst>
          </p:cNvPr>
          <p:cNvSpPr txBox="1"/>
          <p:nvPr/>
        </p:nvSpPr>
        <p:spPr>
          <a:xfrm>
            <a:off x="7535636" y="2465614"/>
            <a:ext cx="1225054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800" dirty="0" err="1"/>
              <a:t>A.Duetschler</a:t>
            </a:r>
            <a:r>
              <a:rPr lang="it-IT" sz="800" dirty="0"/>
              <a:t>, et al. </a:t>
            </a:r>
            <a:r>
              <a:rPr lang="en-US" sz="800" dirty="0"/>
              <a:t>“A motion model-guided 4D dose reconstruction for pencil beam scanned proton therapy A motion model-guided 4D dose reconstruction for pencil beam scanned proton therapy”, </a:t>
            </a:r>
            <a:r>
              <a:rPr lang="en-US" sz="800" i="1" dirty="0"/>
              <a:t>PMB</a:t>
            </a:r>
            <a:r>
              <a:rPr lang="en-US" sz="800" dirty="0"/>
              <a:t>, 2023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F31FE77A-047D-3D22-6890-1B1D50F09955}"/>
              </a:ext>
            </a:extLst>
          </p:cNvPr>
          <p:cNvSpPr/>
          <p:nvPr/>
        </p:nvSpPr>
        <p:spPr>
          <a:xfrm>
            <a:off x="7262337" y="1366457"/>
            <a:ext cx="1771651" cy="105519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90E09779-3DFA-3463-3F67-598029FF8BF2}"/>
              </a:ext>
            </a:extLst>
          </p:cNvPr>
          <p:cNvSpPr/>
          <p:nvPr/>
        </p:nvSpPr>
        <p:spPr>
          <a:xfrm>
            <a:off x="5490686" y="1373910"/>
            <a:ext cx="1771651" cy="105519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7B48BC7-E7FC-D90F-3A0F-3480566C78E1}"/>
              </a:ext>
            </a:extLst>
          </p:cNvPr>
          <p:cNvSpPr txBox="1"/>
          <p:nvPr/>
        </p:nvSpPr>
        <p:spPr>
          <a:xfrm>
            <a:off x="5927874" y="2465614"/>
            <a:ext cx="1225054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800" dirty="0" err="1"/>
              <a:t>S.Giordanengo</a:t>
            </a:r>
            <a:r>
              <a:rPr lang="it-IT" sz="800" dirty="0"/>
              <a:t>, et al. </a:t>
            </a:r>
            <a:r>
              <a:rPr lang="en-US" sz="800" dirty="0"/>
              <a:t>“RIDOS: a new system for online computation of the delivered dose distributions in scanning ion beam therapy “, </a:t>
            </a:r>
            <a:r>
              <a:rPr lang="en-US" sz="800" i="1" dirty="0"/>
              <a:t>Physica Medica</a:t>
            </a:r>
            <a:r>
              <a:rPr lang="en-US" sz="800" dirty="0"/>
              <a:t>, 2019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E0E58AE-8F43-0E33-794D-2B363DF28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79" y="2662233"/>
            <a:ext cx="3578029" cy="20142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C34C7CA-0485-BAA5-9990-35B0E96E1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128E91-7EE3-8EE6-4633-9124B2964012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411604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69183"/>
            <a:ext cx="8420176" cy="3677689"/>
          </a:xfrm>
        </p:spPr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Dose Delivery System (DDS) to control the beam</a:t>
            </a:r>
            <a:endParaRPr lang="it-IT" b="1" dirty="0"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BB69E512-0DFF-11F8-3001-4A70CFA771A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3009" y="985877"/>
            <a:ext cx="4048940" cy="299656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5D02E020-8830-DA0A-B3FD-FF7C705C2FA0}"/>
              </a:ext>
            </a:extLst>
          </p:cNvPr>
          <p:cNvSpPr txBox="1"/>
          <p:nvPr/>
        </p:nvSpPr>
        <p:spPr>
          <a:xfrm>
            <a:off x="7440820" y="945749"/>
            <a:ext cx="2005632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26415">
              <a:lnSpc>
                <a:spcPct val="100000"/>
              </a:lnSpc>
              <a:spcBef>
                <a:spcPts val="105"/>
              </a:spcBef>
            </a:pPr>
            <a:r>
              <a:rPr sz="1300" spc="-220" dirty="0">
                <a:cs typeface="Trebuchet MS"/>
              </a:rPr>
              <a:t>T</a:t>
            </a:r>
            <a:r>
              <a:rPr sz="1300" dirty="0">
                <a:cs typeface="Trebuchet MS"/>
              </a:rPr>
              <a:t>rans</a:t>
            </a:r>
            <a:r>
              <a:rPr sz="1300" spc="-5" dirty="0">
                <a:cs typeface="Trebuchet MS"/>
              </a:rPr>
              <a:t>par</a:t>
            </a:r>
            <a:r>
              <a:rPr sz="1300" spc="-10" dirty="0">
                <a:cs typeface="Trebuchet MS"/>
              </a:rPr>
              <a:t>e</a:t>
            </a:r>
            <a:r>
              <a:rPr sz="1300" spc="-5" dirty="0">
                <a:cs typeface="Trebuchet MS"/>
              </a:rPr>
              <a:t>nt</a:t>
            </a:r>
            <a:r>
              <a:rPr lang="it-IT" sz="1300" spc="-5" dirty="0">
                <a:cs typeface="Trebuchet MS"/>
              </a:rPr>
              <a:t> i</a:t>
            </a:r>
            <a:r>
              <a:rPr sz="1300" spc="-5" dirty="0" err="1">
                <a:cs typeface="Trebuchet MS"/>
              </a:rPr>
              <a:t>onization</a:t>
            </a:r>
            <a:r>
              <a:rPr sz="1300" spc="-5" dirty="0">
                <a:cs typeface="Trebuchet MS"/>
              </a:rPr>
              <a:t> </a:t>
            </a:r>
            <a:r>
              <a:rPr sz="1300" dirty="0">
                <a:cs typeface="Trebuchet MS"/>
              </a:rPr>
              <a:t> </a:t>
            </a:r>
            <a:r>
              <a:rPr sz="1300" spc="-5" dirty="0">
                <a:cs typeface="Trebuchet MS"/>
              </a:rPr>
              <a:t>chambers</a:t>
            </a:r>
            <a:r>
              <a:rPr lang="it-IT" sz="1300" dirty="0">
                <a:cs typeface="Trebuchet MS"/>
              </a:rPr>
              <a:t> </a:t>
            </a:r>
            <a:r>
              <a:rPr sz="1300" spc="-5" dirty="0">
                <a:cs typeface="Trebuchet MS"/>
              </a:rPr>
              <a:t>to control the </a:t>
            </a:r>
            <a:r>
              <a:rPr sz="1300" dirty="0">
                <a:cs typeface="Trebuchet MS"/>
              </a:rPr>
              <a:t> beams</a:t>
            </a:r>
            <a:r>
              <a:rPr sz="1300" spc="-55" dirty="0">
                <a:cs typeface="Trebuchet MS"/>
              </a:rPr>
              <a:t> </a:t>
            </a:r>
            <a:r>
              <a:rPr sz="1300" spc="-5" dirty="0">
                <a:cs typeface="Trebuchet MS"/>
              </a:rPr>
              <a:t>and</a:t>
            </a:r>
            <a:r>
              <a:rPr sz="1300" spc="-50" dirty="0">
                <a:cs typeface="Trebuchet MS"/>
              </a:rPr>
              <a:t> </a:t>
            </a:r>
            <a:r>
              <a:rPr sz="1300" spc="-5" dirty="0">
                <a:cs typeface="Trebuchet MS"/>
              </a:rPr>
              <a:t>drive </a:t>
            </a:r>
            <a:r>
              <a:rPr sz="1300" spc="-585" dirty="0">
                <a:cs typeface="Trebuchet MS"/>
              </a:rPr>
              <a:t> </a:t>
            </a:r>
            <a:r>
              <a:rPr sz="1300" spc="-5" dirty="0">
                <a:cs typeface="Trebuchet MS"/>
              </a:rPr>
              <a:t>the</a:t>
            </a:r>
            <a:r>
              <a:rPr sz="1300" spc="-35" dirty="0">
                <a:cs typeface="Trebuchet MS"/>
              </a:rPr>
              <a:t> </a:t>
            </a:r>
            <a:r>
              <a:rPr sz="1300" spc="-5" dirty="0">
                <a:cs typeface="Trebuchet MS"/>
              </a:rPr>
              <a:t>treatment</a:t>
            </a:r>
            <a:endParaRPr sz="1300" dirty="0">
              <a:cs typeface="Trebuchet M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4D4510B-E0A3-1665-6C52-F2604D7D6A72}"/>
              </a:ext>
            </a:extLst>
          </p:cNvPr>
          <p:cNvSpPr txBox="1"/>
          <p:nvPr/>
        </p:nvSpPr>
        <p:spPr>
          <a:xfrm>
            <a:off x="317127" y="972062"/>
            <a:ext cx="250146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Scheme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lang="it-IT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CNAO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DDS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37E788B1-1F81-3C1E-1FC7-0F09F854D0EA}"/>
              </a:ext>
            </a:extLst>
          </p:cNvPr>
          <p:cNvGrpSpPr/>
          <p:nvPr/>
        </p:nvGrpSpPr>
        <p:grpSpPr>
          <a:xfrm>
            <a:off x="2150333" y="2617756"/>
            <a:ext cx="4515052" cy="2433060"/>
            <a:chOff x="2074163" y="3728837"/>
            <a:chExt cx="6123432" cy="3014863"/>
          </a:xfrm>
        </p:grpSpPr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0EF0431B-BB0C-26DC-0FF5-B97232AE7260}"/>
                </a:ext>
              </a:extLst>
            </p:cNvPr>
            <p:cNvSpPr/>
            <p:nvPr/>
          </p:nvSpPr>
          <p:spPr>
            <a:xfrm>
              <a:off x="2409955" y="3728837"/>
              <a:ext cx="3167380" cy="2196747"/>
            </a:xfrm>
            <a:custGeom>
              <a:avLst/>
              <a:gdLst/>
              <a:ahLst/>
              <a:cxnLst/>
              <a:rect l="l" t="t" r="r" b="b"/>
              <a:pathLst>
                <a:path w="3167379" h="2385059">
                  <a:moveTo>
                    <a:pt x="3166872" y="0"/>
                  </a:moveTo>
                  <a:lnTo>
                    <a:pt x="0" y="0"/>
                  </a:lnTo>
                  <a:lnTo>
                    <a:pt x="0" y="2385060"/>
                  </a:lnTo>
                  <a:lnTo>
                    <a:pt x="3166872" y="2385060"/>
                  </a:lnTo>
                  <a:lnTo>
                    <a:pt x="3166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C7539252-FEFA-7752-FBA9-B88C36A1C6BE}"/>
                </a:ext>
              </a:extLst>
            </p:cNvPr>
            <p:cNvSpPr/>
            <p:nvPr/>
          </p:nvSpPr>
          <p:spPr>
            <a:xfrm>
              <a:off x="2074163" y="4358640"/>
              <a:ext cx="3167380" cy="2385060"/>
            </a:xfrm>
            <a:custGeom>
              <a:avLst/>
              <a:gdLst/>
              <a:ahLst/>
              <a:cxnLst/>
              <a:rect l="l" t="t" r="r" b="b"/>
              <a:pathLst>
                <a:path w="3167379" h="2385059">
                  <a:moveTo>
                    <a:pt x="0" y="2385060"/>
                  </a:moveTo>
                  <a:lnTo>
                    <a:pt x="3166872" y="2385060"/>
                  </a:lnTo>
                  <a:lnTo>
                    <a:pt x="3166872" y="0"/>
                  </a:lnTo>
                  <a:lnTo>
                    <a:pt x="0" y="0"/>
                  </a:lnTo>
                  <a:lnTo>
                    <a:pt x="0" y="238506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E50080DF-6CED-E703-90BA-E8BEA9F7DFF3}"/>
                </a:ext>
              </a:extLst>
            </p:cNvPr>
            <p:cNvSpPr/>
            <p:nvPr/>
          </p:nvSpPr>
          <p:spPr>
            <a:xfrm>
              <a:off x="4783835" y="5943598"/>
              <a:ext cx="3413760" cy="800100"/>
            </a:xfrm>
            <a:custGeom>
              <a:avLst/>
              <a:gdLst/>
              <a:ahLst/>
              <a:cxnLst/>
              <a:rect l="l" t="t" r="r" b="b"/>
              <a:pathLst>
                <a:path w="3413759" h="800100">
                  <a:moveTo>
                    <a:pt x="0" y="800099"/>
                  </a:moveTo>
                  <a:lnTo>
                    <a:pt x="3413760" y="800099"/>
                  </a:lnTo>
                  <a:lnTo>
                    <a:pt x="3413760" y="0"/>
                  </a:lnTo>
                  <a:lnTo>
                    <a:pt x="0" y="0"/>
                  </a:lnTo>
                  <a:lnTo>
                    <a:pt x="0" y="80009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9">
            <a:extLst>
              <a:ext uri="{FF2B5EF4-FFF2-40B4-BE49-F238E27FC236}">
                <a16:creationId xmlns:a16="http://schemas.microsoft.com/office/drawing/2014/main" id="{676A4E3E-7951-69A0-3850-A95E32CAD976}"/>
              </a:ext>
            </a:extLst>
          </p:cNvPr>
          <p:cNvSpPr/>
          <p:nvPr/>
        </p:nvSpPr>
        <p:spPr>
          <a:xfrm>
            <a:off x="3836787" y="3483882"/>
            <a:ext cx="2413993" cy="550029"/>
          </a:xfrm>
          <a:custGeom>
            <a:avLst/>
            <a:gdLst/>
            <a:ahLst/>
            <a:cxnLst/>
            <a:rect l="l" t="t" r="r" b="b"/>
            <a:pathLst>
              <a:path w="3167379" h="2385059">
                <a:moveTo>
                  <a:pt x="3166872" y="0"/>
                </a:moveTo>
                <a:lnTo>
                  <a:pt x="0" y="0"/>
                </a:lnTo>
                <a:lnTo>
                  <a:pt x="0" y="2385060"/>
                </a:lnTo>
                <a:lnTo>
                  <a:pt x="3166872" y="2385060"/>
                </a:lnTo>
                <a:lnTo>
                  <a:pt x="3166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0B7AD2B-C0DB-4EC8-BE78-78F59B97629A}"/>
              </a:ext>
            </a:extLst>
          </p:cNvPr>
          <p:cNvSpPr txBox="1"/>
          <p:nvPr/>
        </p:nvSpPr>
        <p:spPr>
          <a:xfrm>
            <a:off x="2264935" y="3836173"/>
            <a:ext cx="1536192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200" dirty="0"/>
              <a:t>DDS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1E587FF-CC3B-F23C-09EE-E3436BF0254B}"/>
              </a:ext>
            </a:extLst>
          </p:cNvPr>
          <p:cNvSpPr/>
          <p:nvPr/>
        </p:nvSpPr>
        <p:spPr>
          <a:xfrm>
            <a:off x="135546" y="3522552"/>
            <a:ext cx="1919698" cy="123513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INPUT: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Planned spot characteristics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76C1854-7C84-AA50-0CAC-B32752CA1DC4}"/>
              </a:ext>
            </a:extLst>
          </p:cNvPr>
          <p:cNvSpPr/>
          <p:nvPr/>
        </p:nvSpPr>
        <p:spPr>
          <a:xfrm>
            <a:off x="3107191" y="3511735"/>
            <a:ext cx="1919698" cy="123513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INPUT: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Measured spot characteristics</a:t>
            </a:r>
          </a:p>
        </p:txBody>
      </p:sp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4A04F43F-8A0F-63B8-23FD-F938F2C179E7}"/>
              </a:ext>
            </a:extLst>
          </p:cNvPr>
          <p:cNvSpPr/>
          <p:nvPr/>
        </p:nvSpPr>
        <p:spPr>
          <a:xfrm>
            <a:off x="2101685" y="3939135"/>
            <a:ext cx="231411" cy="298564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4217BF75-806E-D1B8-AD3B-16436356BD4D}"/>
              </a:ext>
            </a:extLst>
          </p:cNvPr>
          <p:cNvSpPr/>
          <p:nvPr/>
        </p:nvSpPr>
        <p:spPr>
          <a:xfrm>
            <a:off x="2873009" y="3938396"/>
            <a:ext cx="231411" cy="2985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 descr="Immagine che contiene testo, Carattere, schermata, diagramma&#10;&#10;Descrizione generata automaticamente">
            <a:extLst>
              <a:ext uri="{FF2B5EF4-FFF2-40B4-BE49-F238E27FC236}">
                <a16:creationId xmlns:a16="http://schemas.microsoft.com/office/drawing/2014/main" id="{21DFFF04-94CD-4B3E-1480-0C81559E2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8" y="1509945"/>
            <a:ext cx="2249318" cy="15645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AD9717-9E4C-69B3-0FC8-B378644C0D74}"/>
              </a:ext>
            </a:extLst>
          </p:cNvPr>
          <p:cNvSpPr txBox="1"/>
          <p:nvPr/>
        </p:nvSpPr>
        <p:spPr>
          <a:xfrm>
            <a:off x="5666203" y="3535309"/>
            <a:ext cx="3461657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Beam position;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Number of particles;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Motion phase (research DDS)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BB19E4-6172-EECD-1772-B9BCC55626A1}"/>
              </a:ext>
            </a:extLst>
          </p:cNvPr>
          <p:cNvSpPr txBox="1"/>
          <p:nvPr/>
        </p:nvSpPr>
        <p:spPr>
          <a:xfrm>
            <a:off x="5805288" y="4470196"/>
            <a:ext cx="54112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3D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B8AB2A13-4C8C-80EC-0A32-9CC075E9FA44}"/>
              </a:ext>
            </a:extLst>
          </p:cNvPr>
          <p:cNvSpPr/>
          <p:nvPr/>
        </p:nvSpPr>
        <p:spPr>
          <a:xfrm>
            <a:off x="6411222" y="4557286"/>
            <a:ext cx="287846" cy="25250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2BBD175-E241-41F9-27C2-6A1B32427B51}"/>
              </a:ext>
            </a:extLst>
          </p:cNvPr>
          <p:cNvSpPr txBox="1"/>
          <p:nvPr/>
        </p:nvSpPr>
        <p:spPr>
          <a:xfrm>
            <a:off x="6760475" y="4470196"/>
            <a:ext cx="54112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4D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103E7EF-EC69-AD4C-E4F8-3288CE3CF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07DAAB5-7E29-DFF4-74A2-B804E69E5B6B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33150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29" grpId="0" animBg="1"/>
      <p:bldP spid="35" grpId="0" animBg="1"/>
      <p:bldP spid="36" grpId="0" animBg="1"/>
      <p:bldP spid="11" grpId="0"/>
      <p:bldP spid="9" grpId="0"/>
      <p:bldP spid="10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85DD1-F6E9-C4C7-D39A-EC8A52EE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D714FD-2CCB-FBA7-3F01-4D8BB362E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69183"/>
            <a:ext cx="8420176" cy="3677689"/>
          </a:xfrm>
        </p:spPr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5E0044-3049-89DC-1523-AB800B60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F73582-990D-610B-D84B-CF1FA90E440C}"/>
              </a:ext>
            </a:extLst>
          </p:cNvPr>
          <p:cNvSpPr txBox="1"/>
          <p:nvPr/>
        </p:nvSpPr>
        <p:spPr>
          <a:xfrm>
            <a:off x="196482" y="279314"/>
            <a:ext cx="587936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GPU-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dose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engine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(RIDOS)</a:t>
            </a:r>
            <a:endParaRPr lang="it-IT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AFEFF31-2153-47DA-31F7-9F73B1169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841" y="1465423"/>
            <a:ext cx="6995160" cy="30051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B17201-16A1-7287-EC4E-272667E4FA0E}"/>
              </a:ext>
            </a:extLst>
          </p:cNvPr>
          <p:cNvSpPr txBox="1"/>
          <p:nvPr/>
        </p:nvSpPr>
        <p:spPr>
          <a:xfrm>
            <a:off x="0" y="901573"/>
            <a:ext cx="3147059" cy="5539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Each spot reconstructed in parallel: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Raytracing;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961A92-87E9-F468-D895-A86E56629409}"/>
              </a:ext>
            </a:extLst>
          </p:cNvPr>
          <p:cNvSpPr txBox="1"/>
          <p:nvPr/>
        </p:nvSpPr>
        <p:spPr>
          <a:xfrm>
            <a:off x="458826" y="1393674"/>
            <a:ext cx="202038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Voxel cutoff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2AD6F62-316A-5F03-7F25-E5701CDFA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027" y="1428261"/>
            <a:ext cx="3569762" cy="3079458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6537DE4-1266-E9E9-4451-E462594B958B}"/>
              </a:ext>
            </a:extLst>
          </p:cNvPr>
          <p:cNvSpPr/>
          <p:nvPr/>
        </p:nvSpPr>
        <p:spPr>
          <a:xfrm>
            <a:off x="6641189" y="1297813"/>
            <a:ext cx="685800" cy="667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BCCF0A4-B692-12B2-B943-345F9E1A8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451" y="1814649"/>
            <a:ext cx="6197919" cy="213371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291D344-D134-7EA4-F405-77D7516E7CEB}"/>
              </a:ext>
            </a:extLst>
          </p:cNvPr>
          <p:cNvSpPr txBox="1"/>
          <p:nvPr/>
        </p:nvSpPr>
        <p:spPr>
          <a:xfrm>
            <a:off x="461163" y="1746737"/>
            <a:ext cx="2020389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3D-LUT interpolation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BE46031-D9E2-4CFB-14C5-28C9C0813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3625" y="1746737"/>
            <a:ext cx="5498276" cy="2356404"/>
          </a:xfrm>
          <a:prstGeom prst="rect">
            <a:avLst/>
          </a:prstGeom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5A967E4B-6BA6-4627-ACFB-F90EF6F7C55E}"/>
              </a:ext>
            </a:extLst>
          </p:cNvPr>
          <p:cNvSpPr txBox="1"/>
          <p:nvPr/>
        </p:nvSpPr>
        <p:spPr>
          <a:xfrm>
            <a:off x="386551" y="4024214"/>
            <a:ext cx="42633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cs typeface="Calibri"/>
              </a:rPr>
              <a:t>CPU:</a:t>
            </a:r>
            <a:r>
              <a:rPr sz="1600" spc="-15" dirty="0">
                <a:cs typeface="Calibri"/>
              </a:rPr>
              <a:t> </a:t>
            </a:r>
            <a:r>
              <a:rPr sz="1600" spc="-10" dirty="0">
                <a:cs typeface="Calibri"/>
              </a:rPr>
              <a:t>XeonE5-1620v2-3.7-4C-16GB</a:t>
            </a:r>
            <a:endParaRPr sz="16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cs typeface="Calibri"/>
              </a:rPr>
              <a:t>GPU:</a:t>
            </a:r>
            <a:r>
              <a:rPr sz="1600" spc="-35" dirty="0">
                <a:cs typeface="Calibri"/>
              </a:rPr>
              <a:t> </a:t>
            </a:r>
            <a:r>
              <a:rPr sz="1600" spc="-5" dirty="0">
                <a:cs typeface="Calibri"/>
              </a:rPr>
              <a:t>Nvidia</a:t>
            </a:r>
            <a:r>
              <a:rPr sz="1600" spc="-25" dirty="0">
                <a:cs typeface="Calibri"/>
              </a:rPr>
              <a:t> </a:t>
            </a:r>
            <a:r>
              <a:rPr sz="1600" spc="-5" dirty="0">
                <a:cs typeface="Calibri"/>
              </a:rPr>
              <a:t>TESLA-K</a:t>
            </a:r>
            <a:r>
              <a:rPr lang="it-IT" sz="1600" spc="-5" dirty="0">
                <a:cs typeface="Calibri"/>
              </a:rPr>
              <a:t>4</a:t>
            </a:r>
            <a:r>
              <a:rPr sz="1600" spc="-5" dirty="0">
                <a:cs typeface="Calibri"/>
              </a:rPr>
              <a:t>0c</a:t>
            </a:r>
            <a:endParaRPr sz="1600" dirty="0">
              <a:cs typeface="Calibri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A6D09751-528B-72DD-5F0C-35C33F601E3D}"/>
              </a:ext>
            </a:extLst>
          </p:cNvPr>
          <p:cNvSpPr txBox="1"/>
          <p:nvPr/>
        </p:nvSpPr>
        <p:spPr>
          <a:xfrm>
            <a:off x="317635" y="3124801"/>
            <a:ext cx="2735978" cy="815608"/>
          </a:xfrm>
          <a:prstGeom prst="rect">
            <a:avLst/>
          </a:prstGeom>
          <a:ln w="9144">
            <a:noFill/>
          </a:ln>
        </p:spPr>
        <p:txBody>
          <a:bodyPr vert="horz" wrap="square" lIns="0" tIns="25400" rIns="0" bIns="0" rtlCol="0">
            <a:spAutoFit/>
          </a:bodyPr>
          <a:lstStyle/>
          <a:p>
            <a:pPr marL="91440" marR="276860">
              <a:lnSpc>
                <a:spcPct val="100000"/>
              </a:lnSpc>
              <a:spcBef>
                <a:spcPts val="200"/>
              </a:spcBef>
              <a:tabLst>
                <a:tab pos="2361565" algn="l"/>
              </a:tabLst>
            </a:pPr>
            <a:r>
              <a:rPr sz="1600" spc="-5" dirty="0">
                <a:cs typeface="Calibri"/>
              </a:rPr>
              <a:t>Comp</a:t>
            </a:r>
            <a:r>
              <a:rPr lang="it-IT" sz="1600" spc="-5" dirty="0">
                <a:cs typeface="Calibri"/>
              </a:rPr>
              <a:t>.</a:t>
            </a:r>
            <a:r>
              <a:rPr sz="1600" spc="-5" dirty="0">
                <a:cs typeface="Calibri"/>
              </a:rPr>
              <a:t> </a:t>
            </a:r>
            <a:r>
              <a:rPr sz="1600" dirty="0">
                <a:cs typeface="Calibri"/>
              </a:rPr>
              <a:t>Grid = </a:t>
            </a:r>
            <a:r>
              <a:rPr sz="1600" spc="-10" dirty="0">
                <a:cs typeface="Calibri"/>
              </a:rPr>
              <a:t>170x170x125; </a:t>
            </a:r>
            <a:r>
              <a:rPr sz="1600" spc="-5" dirty="0">
                <a:cs typeface="Calibri"/>
              </a:rPr>
              <a:t> </a:t>
            </a:r>
            <a:endParaRPr lang="it-IT" sz="1600" spc="-5" dirty="0">
              <a:cs typeface="Calibri"/>
            </a:endParaRPr>
          </a:p>
          <a:p>
            <a:pPr marL="91440" marR="276860">
              <a:lnSpc>
                <a:spcPct val="100000"/>
              </a:lnSpc>
              <a:spcBef>
                <a:spcPts val="200"/>
              </a:spcBef>
              <a:tabLst>
                <a:tab pos="2361565" algn="l"/>
              </a:tabLst>
            </a:pPr>
            <a:r>
              <a:rPr sz="1600" dirty="0">
                <a:cs typeface="Calibri"/>
              </a:rPr>
              <a:t>N </a:t>
            </a:r>
            <a:r>
              <a:rPr sz="1600" spc="-10" dirty="0">
                <a:cs typeface="Calibri"/>
              </a:rPr>
              <a:t>of </a:t>
            </a:r>
            <a:r>
              <a:rPr sz="1600" spc="-15" dirty="0">
                <a:cs typeface="Calibri"/>
              </a:rPr>
              <a:t>Rays</a:t>
            </a:r>
            <a:r>
              <a:rPr sz="1600" spc="-10" dirty="0">
                <a:cs typeface="Calibri"/>
              </a:rPr>
              <a:t> </a:t>
            </a:r>
            <a:r>
              <a:rPr sz="1600" dirty="0">
                <a:cs typeface="Calibri"/>
              </a:rPr>
              <a:t>=</a:t>
            </a:r>
            <a:r>
              <a:rPr sz="1600" spc="-15" dirty="0">
                <a:cs typeface="Calibri"/>
              </a:rPr>
              <a:t> </a:t>
            </a:r>
            <a:r>
              <a:rPr sz="1600" spc="-5" dirty="0">
                <a:cs typeface="Calibri"/>
              </a:rPr>
              <a:t>1248;	</a:t>
            </a:r>
            <a:endParaRPr lang="it-IT" sz="1600" spc="-5" dirty="0">
              <a:cs typeface="Calibri"/>
            </a:endParaRPr>
          </a:p>
          <a:p>
            <a:pPr marL="91440" marR="276860">
              <a:lnSpc>
                <a:spcPct val="100000"/>
              </a:lnSpc>
              <a:spcBef>
                <a:spcPts val="200"/>
              </a:spcBef>
              <a:tabLst>
                <a:tab pos="2361565" algn="l"/>
              </a:tabLst>
            </a:pPr>
            <a:r>
              <a:rPr sz="1600" dirty="0">
                <a:cs typeface="Calibri"/>
              </a:rPr>
              <a:t>N</a:t>
            </a:r>
            <a:r>
              <a:rPr sz="1600" spc="-25" dirty="0">
                <a:cs typeface="Calibri"/>
              </a:rPr>
              <a:t> </a:t>
            </a:r>
            <a:r>
              <a:rPr sz="1600" spc="-5" dirty="0">
                <a:cs typeface="Calibri"/>
              </a:rPr>
              <a:t>of</a:t>
            </a:r>
            <a:r>
              <a:rPr sz="1600" spc="-20" dirty="0">
                <a:cs typeface="Calibri"/>
              </a:rPr>
              <a:t> </a:t>
            </a:r>
            <a:r>
              <a:rPr sz="1600" spc="-5" dirty="0">
                <a:cs typeface="Calibri"/>
              </a:rPr>
              <a:t>slice</a:t>
            </a:r>
            <a:r>
              <a:rPr sz="1600" spc="-25" dirty="0">
                <a:cs typeface="Calibri"/>
              </a:rPr>
              <a:t> </a:t>
            </a:r>
            <a:r>
              <a:rPr sz="1600" dirty="0">
                <a:cs typeface="Calibri"/>
              </a:rPr>
              <a:t>=</a:t>
            </a:r>
            <a:r>
              <a:rPr sz="1600" spc="-35" dirty="0">
                <a:cs typeface="Calibri"/>
              </a:rPr>
              <a:t> </a:t>
            </a:r>
            <a:r>
              <a:rPr sz="1600" spc="-5" dirty="0">
                <a:cs typeface="Calibri"/>
              </a:rPr>
              <a:t>39;</a:t>
            </a:r>
            <a:endParaRPr sz="1600" dirty="0">
              <a:cs typeface="Calibri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5CB41245-E2DD-1B1B-BEE8-7C8F4BB90648}"/>
              </a:ext>
            </a:extLst>
          </p:cNvPr>
          <p:cNvSpPr/>
          <p:nvPr/>
        </p:nvSpPr>
        <p:spPr>
          <a:xfrm>
            <a:off x="4552671" y="2151544"/>
            <a:ext cx="705355" cy="1880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5B04DDD8-AA2F-D83B-7BBB-D687DCBF5628}"/>
              </a:ext>
            </a:extLst>
          </p:cNvPr>
          <p:cNvSpPr/>
          <p:nvPr/>
        </p:nvSpPr>
        <p:spPr>
          <a:xfrm>
            <a:off x="6182127" y="2151544"/>
            <a:ext cx="705355" cy="1880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631D0FD-C649-383F-345D-C5DB53037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75EDE1-56CD-FF4D-AFCC-A64D6B0046A7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160546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4" grpId="1" animBg="1"/>
      <p:bldP spid="17" grpId="0"/>
      <p:bldP spid="19" grpId="0"/>
      <p:bldP spid="23" grpId="0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B18C8-912E-B9A6-D881-A6948C380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440094-7292-C691-1A50-511F2AB4A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800FBBC-5A84-AF88-E519-379A15B9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7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D53D30-2BAE-F56E-FAE5-CF841146B7FE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GPU-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dose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engine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(4D-RIDOS)</a:t>
            </a:r>
            <a:endParaRPr lang="it-IT" sz="2000" b="1" dirty="0"/>
          </a:p>
          <a:p>
            <a:pPr algn="l"/>
            <a:endParaRPr lang="it-IT" b="1" dirty="0"/>
          </a:p>
        </p:txBody>
      </p:sp>
      <p:pic>
        <p:nvPicPr>
          <p:cNvPr id="5" name="Immagine 4" descr="Immagine che contiene arte, lastra dei raggi X, design&#10;&#10;Descrizione generata automaticamente">
            <a:extLst>
              <a:ext uri="{FF2B5EF4-FFF2-40B4-BE49-F238E27FC236}">
                <a16:creationId xmlns:a16="http://schemas.microsoft.com/office/drawing/2014/main" id="{35338731-2C9B-F5A8-AF92-7C0FC780F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6" t="7346" r="9473" b="10388"/>
          <a:stretch/>
        </p:blipFill>
        <p:spPr>
          <a:xfrm>
            <a:off x="234581" y="956422"/>
            <a:ext cx="2694263" cy="213285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2321A96-C095-8024-DA17-726BA326C59D}"/>
              </a:ext>
            </a:extLst>
          </p:cNvPr>
          <p:cNvSpPr txBox="1"/>
          <p:nvPr/>
        </p:nvSpPr>
        <p:spPr>
          <a:xfrm>
            <a:off x="2839300" y="4741741"/>
            <a:ext cx="1688423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T. Steinsberger, PhD defense, 2023</a:t>
            </a:r>
          </a:p>
        </p:txBody>
      </p:sp>
      <p:pic>
        <p:nvPicPr>
          <p:cNvPr id="19" name="Immagine 18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23635BF3-BD0B-7261-A499-8233501A1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76"/>
          <a:stretch/>
        </p:blipFill>
        <p:spPr>
          <a:xfrm>
            <a:off x="313963" y="3044954"/>
            <a:ext cx="2569161" cy="1897157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C1B9946D-EF7B-85C2-C91C-6BAE5F556C29}"/>
              </a:ext>
            </a:extLst>
          </p:cNvPr>
          <p:cNvSpPr/>
          <p:nvPr/>
        </p:nvSpPr>
        <p:spPr>
          <a:xfrm>
            <a:off x="644432" y="4362962"/>
            <a:ext cx="313509" cy="34834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D832AD-C30E-3CF7-2E40-06D645BD56C5}"/>
              </a:ext>
            </a:extLst>
          </p:cNvPr>
          <p:cNvSpPr txBox="1"/>
          <p:nvPr/>
        </p:nvSpPr>
        <p:spPr>
          <a:xfrm>
            <a:off x="950879" y="4299910"/>
            <a:ext cx="1846008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Reference phase</a:t>
            </a:r>
          </a:p>
        </p:txBody>
      </p:sp>
      <p:pic>
        <p:nvPicPr>
          <p:cNvPr id="9" name="object 7">
            <a:extLst>
              <a:ext uri="{FF2B5EF4-FFF2-40B4-BE49-F238E27FC236}">
                <a16:creationId xmlns:a16="http://schemas.microsoft.com/office/drawing/2014/main" id="{16146502-46D1-B305-5F3D-838ACD3FBB4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rot="11260684">
            <a:off x="2226928" y="2114222"/>
            <a:ext cx="1453734" cy="4405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0E61DA8-9ABE-FB0A-C5E7-19664F335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559" y="1165961"/>
            <a:ext cx="4957336" cy="262991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131B609-160E-308F-BFE0-BA338DCD0AB6}"/>
              </a:ext>
            </a:extLst>
          </p:cNvPr>
          <p:cNvSpPr txBox="1"/>
          <p:nvPr/>
        </p:nvSpPr>
        <p:spPr>
          <a:xfrm>
            <a:off x="6426299" y="3775827"/>
            <a:ext cx="1414732" cy="6509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Reference Phase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3F9F1F-35F0-0829-9390-5E2E9DF91C36}"/>
              </a:ext>
            </a:extLst>
          </p:cNvPr>
          <p:cNvSpPr txBox="1"/>
          <p:nvPr/>
        </p:nvSpPr>
        <p:spPr>
          <a:xfrm>
            <a:off x="4599453" y="3756446"/>
            <a:ext cx="1414732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Moving Phase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194B43B5-1FBA-A23C-1A11-27885912313F}"/>
              </a:ext>
            </a:extLst>
          </p:cNvPr>
          <p:cNvSpPr/>
          <p:nvPr/>
        </p:nvSpPr>
        <p:spPr>
          <a:xfrm>
            <a:off x="5906098" y="2480919"/>
            <a:ext cx="324259" cy="255927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C46F90-45A3-F231-517B-65DCEDC758A4}"/>
              </a:ext>
            </a:extLst>
          </p:cNvPr>
          <p:cNvSpPr txBox="1"/>
          <p:nvPr/>
        </p:nvSpPr>
        <p:spPr>
          <a:xfrm>
            <a:off x="3056709" y="1088015"/>
            <a:ext cx="9144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4DCT</a:t>
            </a:r>
          </a:p>
        </p:txBody>
      </p:sp>
      <p:pic>
        <p:nvPicPr>
          <p:cNvPr id="16" name="Immagine 15" descr="Immagine che contiene Attrezzature mediche, medico, assistenza sanitaria, ospedale&#10;&#10;Descrizione generata automaticamente">
            <a:extLst>
              <a:ext uri="{FF2B5EF4-FFF2-40B4-BE49-F238E27FC236}">
                <a16:creationId xmlns:a16="http://schemas.microsoft.com/office/drawing/2014/main" id="{960662D1-05D7-562B-5A09-125C50A04B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4620"/>
          <a:stretch/>
        </p:blipFill>
        <p:spPr>
          <a:xfrm>
            <a:off x="3771405" y="989554"/>
            <a:ext cx="2132857" cy="182102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97CC678-2250-73E5-3206-0A349919E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2B821C3-7F91-7D5D-0A24-FFEEF36F5F9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161167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8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Deformable Vector Fields</a:t>
            </a:r>
          </a:p>
          <a:p>
            <a:pPr algn="l"/>
            <a:endParaRPr lang="it-IT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71B8E69-2712-7ABF-C4C9-6752158D4DD3}"/>
              </a:ext>
            </a:extLst>
          </p:cNvPr>
          <p:cNvSpPr/>
          <p:nvPr/>
        </p:nvSpPr>
        <p:spPr>
          <a:xfrm>
            <a:off x="317635" y="1234440"/>
            <a:ext cx="2700000" cy="270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A83F7CE2-DD69-3EA7-6C85-5EAD8D274187}"/>
              </a:ext>
            </a:extLst>
          </p:cNvPr>
          <p:cNvCxnSpPr>
            <a:cxnSpLocks/>
          </p:cNvCxnSpPr>
          <p:nvPr/>
        </p:nvCxnSpPr>
        <p:spPr>
          <a:xfrm>
            <a:off x="868680" y="1221750"/>
            <a:ext cx="0" cy="270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A7C799B2-E273-160B-2066-3B7A4AAE96F7}"/>
              </a:ext>
            </a:extLst>
          </p:cNvPr>
          <p:cNvCxnSpPr>
            <a:cxnSpLocks/>
          </p:cNvCxnSpPr>
          <p:nvPr/>
        </p:nvCxnSpPr>
        <p:spPr>
          <a:xfrm>
            <a:off x="1409700" y="1234440"/>
            <a:ext cx="0" cy="270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2C8E2AF-903A-EB34-9D4F-3E86AE943B73}"/>
              </a:ext>
            </a:extLst>
          </p:cNvPr>
          <p:cNvCxnSpPr>
            <a:cxnSpLocks/>
          </p:cNvCxnSpPr>
          <p:nvPr/>
        </p:nvCxnSpPr>
        <p:spPr>
          <a:xfrm>
            <a:off x="1965960" y="1234440"/>
            <a:ext cx="0" cy="270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8EB024E-DE95-1C3E-5F99-88733BB1CE8B}"/>
              </a:ext>
            </a:extLst>
          </p:cNvPr>
          <p:cNvCxnSpPr>
            <a:cxnSpLocks/>
          </p:cNvCxnSpPr>
          <p:nvPr/>
        </p:nvCxnSpPr>
        <p:spPr>
          <a:xfrm>
            <a:off x="2491740" y="1234440"/>
            <a:ext cx="0" cy="270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2AAA7F4-E257-B0A9-DEC7-C2F88EC8A5AA}"/>
              </a:ext>
            </a:extLst>
          </p:cNvPr>
          <p:cNvCxnSpPr>
            <a:cxnSpLocks/>
          </p:cNvCxnSpPr>
          <p:nvPr/>
        </p:nvCxnSpPr>
        <p:spPr>
          <a:xfrm flipH="1">
            <a:off x="317635" y="1759200"/>
            <a:ext cx="270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02E3379-4371-EA81-326B-180566A4797C}"/>
              </a:ext>
            </a:extLst>
          </p:cNvPr>
          <p:cNvCxnSpPr>
            <a:cxnSpLocks/>
          </p:cNvCxnSpPr>
          <p:nvPr/>
        </p:nvCxnSpPr>
        <p:spPr>
          <a:xfrm flipH="1">
            <a:off x="302395" y="2277360"/>
            <a:ext cx="270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6D491AE-3D70-02C8-9B39-06B337A877E1}"/>
              </a:ext>
            </a:extLst>
          </p:cNvPr>
          <p:cNvCxnSpPr>
            <a:cxnSpLocks/>
          </p:cNvCxnSpPr>
          <p:nvPr/>
        </p:nvCxnSpPr>
        <p:spPr>
          <a:xfrm flipH="1">
            <a:off x="302395" y="2817360"/>
            <a:ext cx="270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10D0B8C5-6680-4E31-405C-AE4525E8949D}"/>
              </a:ext>
            </a:extLst>
          </p:cNvPr>
          <p:cNvCxnSpPr>
            <a:cxnSpLocks/>
          </p:cNvCxnSpPr>
          <p:nvPr/>
        </p:nvCxnSpPr>
        <p:spPr>
          <a:xfrm flipH="1">
            <a:off x="293630" y="3351780"/>
            <a:ext cx="270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9735E748-1846-7EA7-F7F6-634FB865F16A}"/>
              </a:ext>
            </a:extLst>
          </p:cNvPr>
          <p:cNvSpPr/>
          <p:nvPr/>
        </p:nvSpPr>
        <p:spPr>
          <a:xfrm>
            <a:off x="3708535" y="1234440"/>
            <a:ext cx="2700000" cy="270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8756098D-7AC9-62B5-2628-32FB7B2AAAAA}"/>
              </a:ext>
            </a:extLst>
          </p:cNvPr>
          <p:cNvCxnSpPr>
            <a:cxnSpLocks/>
          </p:cNvCxnSpPr>
          <p:nvPr/>
        </p:nvCxnSpPr>
        <p:spPr>
          <a:xfrm>
            <a:off x="4259580" y="1221750"/>
            <a:ext cx="0" cy="270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54515154-456A-1D77-DB9F-593D42026304}"/>
              </a:ext>
            </a:extLst>
          </p:cNvPr>
          <p:cNvCxnSpPr>
            <a:cxnSpLocks/>
          </p:cNvCxnSpPr>
          <p:nvPr/>
        </p:nvCxnSpPr>
        <p:spPr>
          <a:xfrm>
            <a:off x="4800600" y="1234440"/>
            <a:ext cx="0" cy="270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D678FEFF-E380-8E16-3FD9-EC40F59B99ED}"/>
              </a:ext>
            </a:extLst>
          </p:cNvPr>
          <p:cNvCxnSpPr>
            <a:cxnSpLocks/>
          </p:cNvCxnSpPr>
          <p:nvPr/>
        </p:nvCxnSpPr>
        <p:spPr>
          <a:xfrm>
            <a:off x="5356860" y="1234440"/>
            <a:ext cx="0" cy="270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E4C8B710-6176-A3C7-9E82-F93620DB69DC}"/>
              </a:ext>
            </a:extLst>
          </p:cNvPr>
          <p:cNvCxnSpPr>
            <a:cxnSpLocks/>
          </p:cNvCxnSpPr>
          <p:nvPr/>
        </p:nvCxnSpPr>
        <p:spPr>
          <a:xfrm>
            <a:off x="5882640" y="1234440"/>
            <a:ext cx="0" cy="270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350E0AC3-D834-AEAF-10A5-28DC6C5A4E82}"/>
              </a:ext>
            </a:extLst>
          </p:cNvPr>
          <p:cNvCxnSpPr>
            <a:cxnSpLocks/>
          </p:cNvCxnSpPr>
          <p:nvPr/>
        </p:nvCxnSpPr>
        <p:spPr>
          <a:xfrm flipH="1">
            <a:off x="3708535" y="1759200"/>
            <a:ext cx="270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D169FF1C-38B6-15E4-E636-731ED2FC0E2C}"/>
              </a:ext>
            </a:extLst>
          </p:cNvPr>
          <p:cNvCxnSpPr>
            <a:cxnSpLocks/>
          </p:cNvCxnSpPr>
          <p:nvPr/>
        </p:nvCxnSpPr>
        <p:spPr>
          <a:xfrm flipH="1">
            <a:off x="3693295" y="2277360"/>
            <a:ext cx="270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3C495BC9-FE6A-F7EB-FE2A-B0E84391B702}"/>
              </a:ext>
            </a:extLst>
          </p:cNvPr>
          <p:cNvCxnSpPr>
            <a:cxnSpLocks/>
          </p:cNvCxnSpPr>
          <p:nvPr/>
        </p:nvCxnSpPr>
        <p:spPr>
          <a:xfrm flipH="1">
            <a:off x="3693295" y="2817360"/>
            <a:ext cx="270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E3D3C02F-C8DD-2B9F-03C2-E6BCBCF5CD02}"/>
              </a:ext>
            </a:extLst>
          </p:cNvPr>
          <p:cNvCxnSpPr>
            <a:cxnSpLocks/>
          </p:cNvCxnSpPr>
          <p:nvPr/>
        </p:nvCxnSpPr>
        <p:spPr>
          <a:xfrm flipH="1">
            <a:off x="3684530" y="3351780"/>
            <a:ext cx="270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A62BB5E9-67F5-7D44-5DCD-880BFE8CC966}"/>
              </a:ext>
            </a:extLst>
          </p:cNvPr>
          <p:cNvSpPr/>
          <p:nvPr/>
        </p:nvSpPr>
        <p:spPr>
          <a:xfrm>
            <a:off x="1409700" y="2277360"/>
            <a:ext cx="556260" cy="54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B2574E5-F07A-2ED3-C3EC-8A00DE9949C7}"/>
              </a:ext>
            </a:extLst>
          </p:cNvPr>
          <p:cNvSpPr/>
          <p:nvPr/>
        </p:nvSpPr>
        <p:spPr>
          <a:xfrm>
            <a:off x="3710942" y="1224300"/>
            <a:ext cx="556260" cy="54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BC044A2-6F99-7FF1-4A30-A2AA422B6D4F}"/>
              </a:ext>
            </a:extLst>
          </p:cNvPr>
          <p:cNvSpPr txBox="1"/>
          <p:nvPr/>
        </p:nvSpPr>
        <p:spPr>
          <a:xfrm>
            <a:off x="982980" y="4076700"/>
            <a:ext cx="150876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Moving Phase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96F21A9-D1FA-FE35-FB38-394BD5CD6967}"/>
              </a:ext>
            </a:extLst>
          </p:cNvPr>
          <p:cNvSpPr txBox="1"/>
          <p:nvPr/>
        </p:nvSpPr>
        <p:spPr>
          <a:xfrm>
            <a:off x="4029814" y="4053343"/>
            <a:ext cx="204603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Reference Phase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6717C25B-3171-C501-CFE2-62E0C9E3C3A3}"/>
              </a:ext>
            </a:extLst>
          </p:cNvPr>
          <p:cNvSpPr/>
          <p:nvPr/>
        </p:nvSpPr>
        <p:spPr>
          <a:xfrm>
            <a:off x="4800599" y="2284725"/>
            <a:ext cx="556260" cy="54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61F9B8C0-BBF7-DFCF-63DB-2458D292BFF1}"/>
              </a:ext>
            </a:extLst>
          </p:cNvPr>
          <p:cNvCxnSpPr/>
          <p:nvPr/>
        </p:nvCxnSpPr>
        <p:spPr>
          <a:xfrm flipH="1" flipV="1">
            <a:off x="4029814" y="1592580"/>
            <a:ext cx="1144166" cy="979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CBCBED8-5C6E-676A-95C6-6CCE21A73CC6}"/>
              </a:ext>
            </a:extLst>
          </p:cNvPr>
          <p:cNvSpPr txBox="1"/>
          <p:nvPr/>
        </p:nvSpPr>
        <p:spPr>
          <a:xfrm>
            <a:off x="1667635" y="4459200"/>
            <a:ext cx="472621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3D process, performed after each calculation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2E70112-E0EC-F35E-5026-289FC7714680}"/>
              </a:ext>
            </a:extLst>
          </p:cNvPr>
          <p:cNvSpPr txBox="1"/>
          <p:nvPr/>
        </p:nvSpPr>
        <p:spPr>
          <a:xfrm>
            <a:off x="6549861" y="2636440"/>
            <a:ext cx="2649797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Warping with Plastimatch (CPU), </a:t>
            </a:r>
            <a:r>
              <a:rPr lang="en-US" sz="1600" b="1" dirty="0">
                <a:solidFill>
                  <a:srgbClr val="FF0000"/>
                </a:solidFill>
              </a:rPr>
              <a:t>66.3 ms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8B0BFF1C-C4E6-8120-0F07-C1A64DAD2A72}"/>
              </a:ext>
            </a:extLst>
          </p:cNvPr>
          <p:cNvSpPr txBox="1"/>
          <p:nvPr/>
        </p:nvSpPr>
        <p:spPr>
          <a:xfrm>
            <a:off x="6549861" y="3202788"/>
            <a:ext cx="2530396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Warping with 4D-RIDOS (</a:t>
            </a:r>
            <a:r>
              <a:rPr lang="en-US" sz="1600" b="1" dirty="0">
                <a:solidFill>
                  <a:srgbClr val="FF0000"/>
                </a:solidFill>
              </a:rPr>
              <a:t>GPU</a:t>
            </a:r>
            <a:r>
              <a:rPr lang="en-US" sz="1600" b="1" dirty="0"/>
              <a:t>), </a:t>
            </a:r>
            <a:r>
              <a:rPr lang="en-US" sz="1600" b="1" dirty="0">
                <a:solidFill>
                  <a:srgbClr val="FF0000"/>
                </a:solidFill>
              </a:rPr>
              <a:t>3.2 ms</a:t>
            </a: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E681BFA2-F8F5-EF90-D5DB-A343533695BB}"/>
              </a:ext>
            </a:extLst>
          </p:cNvPr>
          <p:cNvCxnSpPr>
            <a:cxnSpLocks/>
          </p:cNvCxnSpPr>
          <p:nvPr/>
        </p:nvCxnSpPr>
        <p:spPr>
          <a:xfrm flipV="1">
            <a:off x="6941933" y="1162440"/>
            <a:ext cx="0" cy="6637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2AF2A94B-E153-A951-E016-AC58CA11015B}"/>
              </a:ext>
            </a:extLst>
          </p:cNvPr>
          <p:cNvCxnSpPr>
            <a:cxnSpLocks/>
          </p:cNvCxnSpPr>
          <p:nvPr/>
        </p:nvCxnSpPr>
        <p:spPr>
          <a:xfrm>
            <a:off x="6941933" y="1826160"/>
            <a:ext cx="7312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9BFD695A-9F8F-F213-8CD5-9D0FC6F1C126}"/>
              </a:ext>
            </a:extLst>
          </p:cNvPr>
          <p:cNvCxnSpPr>
            <a:cxnSpLocks/>
          </p:cNvCxnSpPr>
          <p:nvPr/>
        </p:nvCxnSpPr>
        <p:spPr>
          <a:xfrm flipV="1">
            <a:off x="6949554" y="1425361"/>
            <a:ext cx="578882" cy="385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632EA316-0FDC-F305-1646-3795D877C512}"/>
              </a:ext>
            </a:extLst>
          </p:cNvPr>
          <p:cNvSpPr txBox="1"/>
          <p:nvPr/>
        </p:nvSpPr>
        <p:spPr>
          <a:xfrm>
            <a:off x="7399077" y="1808251"/>
            <a:ext cx="3506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x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32C69E6D-CD17-2022-4DAB-10FFBB4BF1E7}"/>
              </a:ext>
            </a:extLst>
          </p:cNvPr>
          <p:cNvSpPr txBox="1"/>
          <p:nvPr/>
        </p:nvSpPr>
        <p:spPr>
          <a:xfrm>
            <a:off x="6964794" y="1021522"/>
            <a:ext cx="3506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y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ED0B6637-9986-BE92-9EFB-8B4291648098}"/>
              </a:ext>
            </a:extLst>
          </p:cNvPr>
          <p:cNvSpPr txBox="1"/>
          <p:nvPr/>
        </p:nvSpPr>
        <p:spPr>
          <a:xfrm>
            <a:off x="7378575" y="1107059"/>
            <a:ext cx="3506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z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11B324A2-DF76-E17D-6379-E43276F8895B}"/>
              </a:ext>
            </a:extLst>
          </p:cNvPr>
          <p:cNvSpPr txBox="1"/>
          <p:nvPr/>
        </p:nvSpPr>
        <p:spPr>
          <a:xfrm>
            <a:off x="7848711" y="1107059"/>
            <a:ext cx="1409700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DVFs = displacement on the three dimensions (mm)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D0DAA430-3217-ED1C-099C-6F3EBAD6A817}"/>
              </a:ext>
            </a:extLst>
          </p:cNvPr>
          <p:cNvSpPr txBox="1"/>
          <p:nvPr/>
        </p:nvSpPr>
        <p:spPr>
          <a:xfrm>
            <a:off x="7018794" y="3943685"/>
            <a:ext cx="199399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CT grid = 365x365x126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CC64F669-1A30-D0ED-3ED3-FD8F54327605}"/>
              </a:ext>
            </a:extLst>
          </p:cNvPr>
          <p:cNvSpPr txBox="1"/>
          <p:nvPr/>
        </p:nvSpPr>
        <p:spPr>
          <a:xfrm>
            <a:off x="6491107" y="4208228"/>
            <a:ext cx="27673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Intel Xeon W-11855M, 62GB RAM</a:t>
            </a:r>
            <a:endParaRPr lang="en-US" sz="1200" dirty="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58C9A333-50D6-F7EC-2C71-F76BDB2881A0}"/>
              </a:ext>
            </a:extLst>
          </p:cNvPr>
          <p:cNvSpPr txBox="1"/>
          <p:nvPr/>
        </p:nvSpPr>
        <p:spPr>
          <a:xfrm>
            <a:off x="6502687" y="4459200"/>
            <a:ext cx="2687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NVIDIA RTX A5000 Laptop GPU</a:t>
            </a:r>
            <a:endParaRPr lang="en-US" sz="12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CDE1A0-0402-FB8F-051F-D9A812AE341E}"/>
              </a:ext>
            </a:extLst>
          </p:cNvPr>
          <p:cNvSpPr/>
          <p:nvPr/>
        </p:nvSpPr>
        <p:spPr>
          <a:xfrm>
            <a:off x="6582601" y="2636440"/>
            <a:ext cx="2525485" cy="124441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BD49F8B-0781-27DB-9B12-7499CAA15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FD032A-4B17-BF78-3263-3CD7B7C0806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94766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/>
      <p:bldP spid="43" grpId="0"/>
      <p:bldP spid="44" grpId="0"/>
      <p:bldP spid="53" grpId="0"/>
      <p:bldP spid="55" grpId="0"/>
      <p:bldP spid="56" grpId="0"/>
      <p:bldP spid="57" grpId="0"/>
      <p:bldP spid="58" grpId="0"/>
      <p:bldP spid="60" grpId="0"/>
      <p:bldP spid="6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9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Experimental test 4D-RIDOS</a:t>
            </a:r>
          </a:p>
          <a:p>
            <a:pPr algn="l"/>
            <a:endParaRPr lang="it-IT" b="1" dirty="0"/>
          </a:p>
        </p:txBody>
      </p:sp>
      <p:pic>
        <p:nvPicPr>
          <p:cNvPr id="3" name="Immagine 2" descr="Immagine che contiene testo, schermata, Software multimediale, Modifica&#10;&#10;Descrizione generata automaticamente">
            <a:extLst>
              <a:ext uri="{FF2B5EF4-FFF2-40B4-BE49-F238E27FC236}">
                <a16:creationId xmlns:a16="http://schemas.microsoft.com/office/drawing/2014/main" id="{9AEAFB26-CC77-2A41-7194-E2C169807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7" t="6999" r="1579"/>
          <a:stretch/>
        </p:blipFill>
        <p:spPr>
          <a:xfrm>
            <a:off x="62667" y="956422"/>
            <a:ext cx="7100389" cy="395806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C1DAAE-5914-FAE8-6708-36842C0DC245}"/>
              </a:ext>
            </a:extLst>
          </p:cNvPr>
          <p:cNvSpPr txBox="1"/>
          <p:nvPr/>
        </p:nvSpPr>
        <p:spPr>
          <a:xfrm>
            <a:off x="7267401" y="1183525"/>
            <a:ext cx="165462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All calculations performed with clinical accuracy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B268CD-954E-7EB0-0CAF-2CCD6CC0BBC9}"/>
              </a:ext>
            </a:extLst>
          </p:cNvPr>
          <p:cNvSpPr txBox="1"/>
          <p:nvPr/>
        </p:nvSpPr>
        <p:spPr>
          <a:xfrm>
            <a:off x="7188819" y="2510235"/>
            <a:ext cx="1955181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~ 0.25 ms </a:t>
            </a:r>
            <a:r>
              <a:rPr lang="en-US" sz="1400" dirty="0">
                <a:solidFill>
                  <a:srgbClr val="FF0000"/>
                </a:solidFill>
              </a:rPr>
              <a:t>per spot reconstruction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19C11F-8028-6DDA-BE5B-6F3B0F08ECA6}"/>
              </a:ext>
            </a:extLst>
          </p:cNvPr>
          <p:cNvSpPr txBox="1"/>
          <p:nvPr/>
        </p:nvSpPr>
        <p:spPr>
          <a:xfrm>
            <a:off x="7188819" y="3095010"/>
            <a:ext cx="1955181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~ 2.2 ms </a:t>
            </a:r>
            <a:r>
              <a:rPr lang="en-US" sz="1400" dirty="0">
                <a:solidFill>
                  <a:srgbClr val="FF0000"/>
                </a:solidFill>
              </a:rPr>
              <a:t>per spot delivery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8DF1DE-48A5-36AD-4660-D976AF8A0B07}"/>
              </a:ext>
            </a:extLst>
          </p:cNvPr>
          <p:cNvSpPr txBox="1"/>
          <p:nvPr/>
        </p:nvSpPr>
        <p:spPr>
          <a:xfrm>
            <a:off x="7267401" y="3851075"/>
            <a:ext cx="174164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200" dirty="0"/>
              <a:t>C.Galeone, et al. “</a:t>
            </a:r>
            <a:r>
              <a:rPr lang="en-US" sz="1200" b="0" i="0" dirty="0">
                <a:effectLst/>
              </a:rPr>
              <a:t>Real-time delivered dose assessment in carbon ion therapy of moving targets”, </a:t>
            </a:r>
            <a:r>
              <a:rPr lang="en-US" sz="1200" b="0" i="1" dirty="0">
                <a:effectLst/>
              </a:rPr>
              <a:t>PMB</a:t>
            </a:r>
            <a:r>
              <a:rPr lang="en-US" sz="1200" b="0" i="0" dirty="0">
                <a:effectLst/>
              </a:rPr>
              <a:t>, 2024</a:t>
            </a:r>
          </a:p>
          <a:p>
            <a:pPr algn="l"/>
            <a:endParaRPr lang="en-US" sz="1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ECEA582-7674-73EE-3D81-487DF2F12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319" y="83056"/>
            <a:ext cx="1220887" cy="6219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0AF72A-B50D-4122-E1C7-BE11CFCAE3BD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</p:spTree>
    <p:extLst>
      <p:ext uri="{BB962C8B-B14F-4D97-AF65-F5344CB8AC3E}">
        <p14:creationId xmlns:p14="http://schemas.microsoft.com/office/powerpoint/2010/main" val="916622503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741</Words>
  <Application>Microsoft Office PowerPoint</Application>
  <PresentationFormat>Presentazione su schermo (16:9)</PresentationFormat>
  <Paragraphs>129</Paragraphs>
  <Slides>10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Trebuchet MS</vt:lpstr>
      <vt:lpstr>Wingdings</vt:lpstr>
      <vt:lpstr>fair-gsi-folienmaster_2017_onering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´´Radiation, hypoxia and starvation: effects on tumor cells´´</dc:title>
  <dc:creator>Quartieri, Martina</dc:creator>
  <cp:lastModifiedBy>Cosimo Galeone</cp:lastModifiedBy>
  <cp:revision>867</cp:revision>
  <cp:lastPrinted>2021-02-25T12:44:51Z</cp:lastPrinted>
  <dcterms:created xsi:type="dcterms:W3CDTF">2021-01-15T10:34:42Z</dcterms:created>
  <dcterms:modified xsi:type="dcterms:W3CDTF">2024-10-14T14:57:45Z</dcterms:modified>
</cp:coreProperties>
</file>