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y="5143500" cx="9144000"/>
  <p:notesSz cx="6858000" cy="9144000"/>
  <p:embeddedFontLst>
    <p:embeddedFont>
      <p:font typeface="Helvetica Neue"/>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79">
          <p15:clr>
            <a:schemeClr val="lt2"/>
          </p15:clr>
        </p15:guide>
        <p15:guide id="2" pos="1918">
          <p15:clr>
            <a:schemeClr val="lt2"/>
          </p15:clr>
        </p15:guide>
        <p15:guide id="3" pos="3839">
          <p15:clr>
            <a:schemeClr val="lt2"/>
          </p15:clr>
        </p15:guide>
        <p15:guide id="4" orient="horz" pos="2161">
          <p15:clr>
            <a:schemeClr val="lt2"/>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7" name="simone mant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79" orient="horz"/>
        <p:guide pos="1918"/>
        <p:guide pos="3839"/>
        <p:guide pos="2161"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HelveticaNeue-regular.fntdata"/><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HelveticaNeue-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HelveticaNeue-boldItalic.fntdata"/><Relationship Id="rId30" Type="http://schemas.openxmlformats.org/officeDocument/2006/relationships/font" Target="fonts/HelveticaNeue-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7-07T19:57:02.970">
    <p:pos x="6000" y="0"/>
    <p:text>obiettivo è affrontare e superare le attuali limitazioni nell'ottimizzazione manuale, offrendo soluzioni tecnologicamente avanzate che migliorino l'efficienza e la precisione dei nostri esperimenti.</p:text>
  </p:cm>
  <p:cm authorId="0" idx="2" dt="2024-07-07T19:56:38.266">
    <p:pos x="6000" y="100"/>
    <p:text>una proposta innovativa per l'ottimizzazione dei fasci di raggi X tramite metodi di ML</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4-07-07T17:23:29.882">
    <p:pos x="6000" y="0"/>
    <p:text>Il Pareto front  rappresenta l'insieme delle soluzioni ottimali in cui migliorare uno degli obiettivi non è possibile senza peggiorare almeno un altro</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4-07-07T20:36:00.908">
    <p:pos x="6000" y="0"/>
    <p:text>Inoltre, i miglioramenti nell'efficienza e nella precisione avranno benefici sociali e tecnologici, come una maggiore sicurezza in ambienti ad alta radiazione e un'analisi elementare ad alto throughput più accurata.</p:text>
  </p:cm>
  <p:cm authorId="0" idx="5" dt="2024-07-07T20:35:53.330">
    <p:pos x="6000" y="100"/>
    <p:text>L'impatto previsto di questo progetto è notevole. I benefici includono avanzamenti nell'ottimizzazione delle linee di raggi X, con una riduzione dei tempi di acquisizione di un fattore 10, portando a significativi risparmi sui costi.</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4-07-07T20:35:02.641">
    <p:pos x="6000" y="0"/>
    <p:text>Vi ringrazio per l'attenzione e sono disponibile per eventuali domande.</p:text>
  </p:cm>
  <p:cm authorId="0" idx="7" dt="2024-07-07T20:34:29.413">
    <p:pos x="6000" y="100"/>
    <p:text>Concludendo, l'ottimizzazione dei fasci di raggi X è una sfida complessa che richiede soluzioni innovative. Il progetto OPTIMAL propone un framework avanzato che utilizza Bayesian Optimization e Reinforcement Learning con metodi di apprendimento automatico per un'ottimizzazione multi-obiettivo efficiente. La realizzazione di questo progetto fornirà un framework di ottimizzazione robusto e flessibile, applicabile a vari contesti, espandendo significativamente le possibilità di ricerca sulle linee di raggi X.</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e808fe8a4e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e808fe8a4e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ea621fb279_0_3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ea621fb279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ea621fb279_0_3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ea621fb279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ea621fb279_0_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ea621fb279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ea621fb279_0_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ea621fb279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a621fb279_0_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a621fb279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ea621fb279_0_3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ea621fb279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eaa7e5c16d_2_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eaa7e5c16d_2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ea621fb279_0_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ea621fb279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ea621fb279_0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ea621fb279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aac8e444a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eaac8e444a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ea621fb279_0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ea621fb279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eaac8e444a_0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eaac8e444a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a621fb279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ea621fb279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ea621fb279_0_1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ea621fb279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a9ec7822a_0_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ea9ec7822a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ea621fb279_0_1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ea621fb279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a621fb279_0_2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ea621fb279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ea621fb279_0_2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ea621fb279_0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a621fb279_0_2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ea621fb279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6"/>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7"/>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3" name="Google Shape;83;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8"/>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 name="Google Shape;92;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9"/>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20"/>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1"/>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22"/>
          <p:cNvSpPr/>
          <p:nvPr>
            <p:ph idx="2" type="pic"/>
          </p:nvPr>
        </p:nvSpPr>
        <p:spPr>
          <a:xfrm>
            <a:off x="3887391" y="740569"/>
            <a:ext cx="4629150" cy="3655219"/>
          </a:xfrm>
          <a:prstGeom prst="rect">
            <a:avLst/>
          </a:prstGeom>
          <a:noFill/>
          <a:ln>
            <a:noFill/>
          </a:ln>
        </p:spPr>
      </p:sp>
      <p:sp>
        <p:nvSpPr>
          <p:cNvPr id="109" name="Google Shape;109;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2"/>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 name="Google Shape;115;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3"/>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 name="Google Shape;121;p24"/>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4"/>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9151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i="0" sz="1200" u="none" cap="none" strike="noStrike">
                <a:solidFill>
                  <a:schemeClr val="dk1"/>
                </a:solidFill>
                <a:latin typeface="Helvetica Neue"/>
                <a:ea typeface="Helvetica Neue"/>
                <a:cs typeface="Helvetica Neue"/>
                <a:sym typeface="Helvetica Neue"/>
              </a:defRPr>
            </a:lvl1pPr>
            <a:lvl2pPr indent="0" lvl="1" marL="0" marR="0" rtl="0" algn="r">
              <a:spcBef>
                <a:spcPts val="0"/>
              </a:spcBef>
              <a:buNone/>
              <a:defRPr i="0" sz="1200" u="none" cap="none" strike="noStrike">
                <a:solidFill>
                  <a:schemeClr val="dk1"/>
                </a:solidFill>
                <a:latin typeface="Helvetica Neue"/>
                <a:ea typeface="Helvetica Neue"/>
                <a:cs typeface="Helvetica Neue"/>
                <a:sym typeface="Helvetica Neue"/>
              </a:defRPr>
            </a:lvl2pPr>
            <a:lvl3pPr indent="0" lvl="2" marL="0" marR="0" rtl="0" algn="r">
              <a:spcBef>
                <a:spcPts val="0"/>
              </a:spcBef>
              <a:buNone/>
              <a:defRPr i="0" sz="1200" u="none" cap="none" strike="noStrike">
                <a:solidFill>
                  <a:schemeClr val="dk1"/>
                </a:solidFill>
                <a:latin typeface="Helvetica Neue"/>
                <a:ea typeface="Helvetica Neue"/>
                <a:cs typeface="Helvetica Neue"/>
                <a:sym typeface="Helvetica Neue"/>
              </a:defRPr>
            </a:lvl3pPr>
            <a:lvl4pPr indent="0" lvl="3" marL="0" marR="0" rtl="0" algn="r">
              <a:spcBef>
                <a:spcPts val="0"/>
              </a:spcBef>
              <a:buNone/>
              <a:defRPr i="0" sz="1200" u="none" cap="none" strike="noStrike">
                <a:solidFill>
                  <a:schemeClr val="dk1"/>
                </a:solidFill>
                <a:latin typeface="Helvetica Neue"/>
                <a:ea typeface="Helvetica Neue"/>
                <a:cs typeface="Helvetica Neue"/>
                <a:sym typeface="Helvetica Neue"/>
              </a:defRPr>
            </a:lvl4pPr>
            <a:lvl5pPr indent="0" lvl="4" marL="0" marR="0" rtl="0" algn="r">
              <a:spcBef>
                <a:spcPts val="0"/>
              </a:spcBef>
              <a:buNone/>
              <a:defRPr i="0" sz="1200" u="none" cap="none" strike="noStrike">
                <a:solidFill>
                  <a:schemeClr val="dk1"/>
                </a:solidFill>
                <a:latin typeface="Helvetica Neue"/>
                <a:ea typeface="Helvetica Neue"/>
                <a:cs typeface="Helvetica Neue"/>
                <a:sym typeface="Helvetica Neue"/>
              </a:defRPr>
            </a:lvl5pPr>
            <a:lvl6pPr indent="0" lvl="5" marL="0" marR="0" rtl="0" algn="r">
              <a:spcBef>
                <a:spcPts val="0"/>
              </a:spcBef>
              <a:buNone/>
              <a:defRPr i="0" sz="1200" u="none" cap="none" strike="noStrike">
                <a:solidFill>
                  <a:schemeClr val="dk1"/>
                </a:solidFill>
                <a:latin typeface="Helvetica Neue"/>
                <a:ea typeface="Helvetica Neue"/>
                <a:cs typeface="Helvetica Neue"/>
                <a:sym typeface="Helvetica Neue"/>
              </a:defRPr>
            </a:lvl6pPr>
            <a:lvl7pPr indent="0" lvl="6" marL="0" marR="0" rtl="0" algn="r">
              <a:spcBef>
                <a:spcPts val="0"/>
              </a:spcBef>
              <a:buNone/>
              <a:defRPr i="0" sz="1200" u="none" cap="none" strike="noStrike">
                <a:solidFill>
                  <a:schemeClr val="dk1"/>
                </a:solidFill>
                <a:latin typeface="Helvetica Neue"/>
                <a:ea typeface="Helvetica Neue"/>
                <a:cs typeface="Helvetica Neue"/>
                <a:sym typeface="Helvetica Neue"/>
              </a:defRPr>
            </a:lvl7pPr>
            <a:lvl8pPr indent="0" lvl="7" marL="0" marR="0" rtl="0" algn="r">
              <a:spcBef>
                <a:spcPts val="0"/>
              </a:spcBef>
              <a:buNone/>
              <a:defRPr i="0" sz="1200" u="none" cap="none" strike="noStrike">
                <a:solidFill>
                  <a:schemeClr val="dk1"/>
                </a:solidFill>
                <a:latin typeface="Helvetica Neue"/>
                <a:ea typeface="Helvetica Neue"/>
                <a:cs typeface="Helvetica Neue"/>
                <a:sym typeface="Helvetica Neue"/>
              </a:defRPr>
            </a:lvl8pPr>
            <a:lvl9pPr indent="0" lvl="8" marL="0" marR="0" rtl="0" algn="r">
              <a:spcBef>
                <a:spcPts val="0"/>
              </a:spcBef>
              <a:buNone/>
              <a:defRPr i="0" sz="1200" u="none" cap="none" strike="noStrike">
                <a:solidFill>
                  <a:schemeClr val="dk1"/>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it"/>
              <a:t>‹#›</a:t>
            </a:fld>
            <a:r>
              <a:rPr lang="it"/>
              <a:t>/18</a:t>
            </a:r>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12.png"/><Relationship Id="rId7"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comments" Target="../comments/commen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comments" Target="../comments/commen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comments" Target="../comments/comment2.xml"/><Relationship Id="rId4" Type="http://schemas.openxmlformats.org/officeDocument/2006/relationships/image" Target="../media/image4.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nvSpPr>
        <p:spPr>
          <a:xfrm>
            <a:off x="-6750" y="4785750"/>
            <a:ext cx="9157500" cy="277200"/>
          </a:xfrm>
          <a:prstGeom prst="rect">
            <a:avLst/>
          </a:prstGeom>
          <a:noFill/>
          <a:ln>
            <a:noFill/>
          </a:ln>
        </p:spPr>
        <p:txBody>
          <a:bodyPr anchorCtr="0" anchor="t" bIns="0" lIns="270025" spcFirstLastPara="1" rIns="0" wrap="square" tIns="0">
            <a:spAutoFit/>
          </a:bodyPr>
          <a:lstStyle/>
          <a:p>
            <a:pPr indent="0" lvl="0" marL="0" rtl="0" algn="ctr">
              <a:lnSpc>
                <a:spcPct val="115000"/>
              </a:lnSpc>
              <a:spcBef>
                <a:spcPts val="2400"/>
              </a:spcBef>
              <a:spcAft>
                <a:spcPts val="600"/>
              </a:spcAft>
              <a:buSzPts val="1100"/>
              <a:buNone/>
            </a:pPr>
            <a:r>
              <a:rPr lang="it" sz="1800">
                <a:solidFill>
                  <a:schemeClr val="dk1"/>
                </a:solidFill>
              </a:rPr>
              <a:t>Frascati, 09/07/2024</a:t>
            </a:r>
            <a:endParaRPr sz="1800">
              <a:solidFill>
                <a:schemeClr val="dk1"/>
              </a:solidFill>
            </a:endParaRPr>
          </a:p>
        </p:txBody>
      </p:sp>
      <p:sp>
        <p:nvSpPr>
          <p:cNvPr id="130" name="Google Shape;130;p25"/>
          <p:cNvSpPr txBox="1"/>
          <p:nvPr/>
        </p:nvSpPr>
        <p:spPr>
          <a:xfrm>
            <a:off x="-6750" y="1713600"/>
            <a:ext cx="9157500" cy="354000"/>
          </a:xfrm>
          <a:prstGeom prst="rect">
            <a:avLst/>
          </a:prstGeom>
          <a:noFill/>
          <a:ln>
            <a:noFill/>
          </a:ln>
        </p:spPr>
        <p:txBody>
          <a:bodyPr anchorCtr="0" anchor="t" bIns="0" lIns="270025" spcFirstLastPara="1" rIns="0" wrap="square" tIns="0">
            <a:spAutoFit/>
          </a:bodyPr>
          <a:lstStyle/>
          <a:p>
            <a:pPr indent="0" lvl="0" marL="0" marR="0" rtl="0" algn="ctr">
              <a:spcBef>
                <a:spcPts val="0"/>
              </a:spcBef>
              <a:spcAft>
                <a:spcPts val="0"/>
              </a:spcAft>
              <a:buNone/>
            </a:pPr>
            <a:r>
              <a:rPr b="1" lang="it" sz="2300">
                <a:solidFill>
                  <a:schemeClr val="dk1"/>
                </a:solidFill>
              </a:rPr>
              <a:t>PROPOSTA DI GRANT GIOVANI IN CSN5 ANNO 2024</a:t>
            </a:r>
            <a:endParaRPr b="1" i="0" sz="4500" u="none" cap="none" strike="noStrike">
              <a:solidFill>
                <a:schemeClr val="dk1"/>
              </a:solidFill>
              <a:latin typeface="Arial"/>
              <a:ea typeface="Arial"/>
              <a:cs typeface="Arial"/>
              <a:sym typeface="Arial"/>
            </a:endParaRPr>
          </a:p>
        </p:txBody>
      </p:sp>
      <p:sp>
        <p:nvSpPr>
          <p:cNvPr id="131" name="Google Shape;131;p25"/>
          <p:cNvSpPr txBox="1"/>
          <p:nvPr/>
        </p:nvSpPr>
        <p:spPr>
          <a:xfrm>
            <a:off x="-6750" y="288300"/>
            <a:ext cx="9157500" cy="277200"/>
          </a:xfrm>
          <a:prstGeom prst="rect">
            <a:avLst/>
          </a:prstGeom>
          <a:noFill/>
          <a:ln>
            <a:noFill/>
          </a:ln>
        </p:spPr>
        <p:txBody>
          <a:bodyPr anchorCtr="0" anchor="t" bIns="0" lIns="270025" spcFirstLastPara="1" rIns="0" wrap="square" tIns="0">
            <a:spAutoFit/>
          </a:bodyPr>
          <a:lstStyle/>
          <a:p>
            <a:pPr indent="0" lvl="0" marL="0" rtl="0" algn="ctr">
              <a:lnSpc>
                <a:spcPct val="115000"/>
              </a:lnSpc>
              <a:spcBef>
                <a:spcPts val="2400"/>
              </a:spcBef>
              <a:spcAft>
                <a:spcPts val="600"/>
              </a:spcAft>
              <a:buSzPts val="1100"/>
              <a:buNone/>
            </a:pPr>
            <a:r>
              <a:rPr lang="it" sz="1800">
                <a:solidFill>
                  <a:schemeClr val="dk1"/>
                </a:solidFill>
              </a:rPr>
              <a:t>Consiglio dei Laboratori - Preventivi 2025</a:t>
            </a:r>
            <a:endParaRPr sz="1800">
              <a:solidFill>
                <a:schemeClr val="dk1"/>
              </a:solidFill>
            </a:endParaRPr>
          </a:p>
        </p:txBody>
      </p:sp>
      <p:sp>
        <p:nvSpPr>
          <p:cNvPr id="132" name="Google Shape;132;p25"/>
          <p:cNvSpPr txBox="1"/>
          <p:nvPr/>
        </p:nvSpPr>
        <p:spPr>
          <a:xfrm>
            <a:off x="-6750" y="3995400"/>
            <a:ext cx="9157500" cy="369300"/>
          </a:xfrm>
          <a:prstGeom prst="rect">
            <a:avLst/>
          </a:prstGeom>
          <a:noFill/>
          <a:ln>
            <a:noFill/>
          </a:ln>
        </p:spPr>
        <p:txBody>
          <a:bodyPr anchorCtr="0" anchor="t" bIns="0" lIns="270025" spcFirstLastPara="1" rIns="0" wrap="square" tIns="0">
            <a:spAutoFit/>
          </a:bodyPr>
          <a:lstStyle/>
          <a:p>
            <a:pPr indent="0" lvl="0" marL="0" rtl="0" algn="ctr">
              <a:spcBef>
                <a:spcPts val="0"/>
              </a:spcBef>
              <a:spcAft>
                <a:spcPts val="0"/>
              </a:spcAft>
              <a:buSzPts val="1100"/>
              <a:buNone/>
            </a:pPr>
            <a:r>
              <a:rPr b="1" lang="it" sz="2400">
                <a:solidFill>
                  <a:schemeClr val="dk1"/>
                </a:solidFill>
              </a:rPr>
              <a:t>Simone Manti</a:t>
            </a:r>
            <a:endParaRPr b="1" sz="2400">
              <a:solidFill>
                <a:schemeClr val="dk1"/>
              </a:solidFill>
            </a:endParaRPr>
          </a:p>
        </p:txBody>
      </p:sp>
      <p:pic>
        <p:nvPicPr>
          <p:cNvPr id="133" name="Google Shape;133;p25"/>
          <p:cNvPicPr preferRelativeResize="0"/>
          <p:nvPr/>
        </p:nvPicPr>
        <p:blipFill>
          <a:blip r:embed="rId3">
            <a:alphaModFix/>
          </a:blip>
          <a:stretch>
            <a:fillRect/>
          </a:stretch>
        </p:blipFill>
        <p:spPr>
          <a:xfrm>
            <a:off x="513225" y="218150"/>
            <a:ext cx="1677700" cy="1218400"/>
          </a:xfrm>
          <a:prstGeom prst="rect">
            <a:avLst/>
          </a:prstGeom>
          <a:noFill/>
          <a:ln>
            <a:noFill/>
          </a:ln>
        </p:spPr>
      </p:pic>
      <p:sp>
        <p:nvSpPr>
          <p:cNvPr id="134" name="Google Shape;134;p25"/>
          <p:cNvSpPr txBox="1"/>
          <p:nvPr/>
        </p:nvSpPr>
        <p:spPr>
          <a:xfrm>
            <a:off x="-6750" y="2741138"/>
            <a:ext cx="9157500" cy="692700"/>
          </a:xfrm>
          <a:prstGeom prst="rect">
            <a:avLst/>
          </a:prstGeom>
          <a:noFill/>
          <a:ln>
            <a:noFill/>
          </a:ln>
        </p:spPr>
        <p:txBody>
          <a:bodyPr anchorCtr="0" anchor="t" bIns="0" lIns="270025" spcFirstLastPara="1" rIns="0" wrap="square" tIns="0">
            <a:spAutoFit/>
          </a:bodyPr>
          <a:lstStyle/>
          <a:p>
            <a:pPr indent="0" lvl="0" marL="0" marR="0" rtl="0" algn="ctr">
              <a:spcBef>
                <a:spcPts val="0"/>
              </a:spcBef>
              <a:spcAft>
                <a:spcPts val="0"/>
              </a:spcAft>
              <a:buNone/>
            </a:pPr>
            <a:r>
              <a:rPr b="1" lang="it" sz="4500">
                <a:solidFill>
                  <a:schemeClr val="dk1"/>
                </a:solidFill>
              </a:rPr>
              <a:t>OPTIMAL</a:t>
            </a:r>
            <a:endParaRPr b="1" i="0" sz="4500" u="none" cap="none" strike="noStrike">
              <a:solidFill>
                <a:schemeClr val="dk1"/>
              </a:solidFill>
              <a:latin typeface="Arial"/>
              <a:ea typeface="Arial"/>
              <a:cs typeface="Arial"/>
              <a:sym typeface="Arial"/>
            </a:endParaRPr>
          </a:p>
        </p:txBody>
      </p:sp>
      <p:sp>
        <p:nvSpPr>
          <p:cNvPr id="135" name="Google Shape;135;p25"/>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4"/>
          <p:cNvSpPr txBox="1"/>
          <p:nvPr/>
        </p:nvSpPr>
        <p:spPr>
          <a:xfrm>
            <a:off x="-6750" y="244875"/>
            <a:ext cx="9157500" cy="3693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b="1" lang="it" sz="2400">
                <a:solidFill>
                  <a:schemeClr val="dk1"/>
                </a:solidFill>
                <a:latin typeface="Helvetica Neue"/>
                <a:ea typeface="Helvetica Neue"/>
                <a:cs typeface="Helvetica Neue"/>
                <a:sym typeface="Helvetica Neue"/>
              </a:rPr>
              <a:t>O3. Spectra Optimization Workflow</a:t>
            </a:r>
            <a:endParaRPr b="1" sz="2400">
              <a:solidFill>
                <a:schemeClr val="dk1"/>
              </a:solidFill>
              <a:latin typeface="Helvetica Neue"/>
              <a:ea typeface="Helvetica Neue"/>
              <a:cs typeface="Helvetica Neue"/>
              <a:sym typeface="Helvetica Neue"/>
            </a:endParaRPr>
          </a:p>
        </p:txBody>
      </p:sp>
      <p:pic>
        <p:nvPicPr>
          <p:cNvPr id="226" name="Google Shape;226;p34"/>
          <p:cNvPicPr preferRelativeResize="0"/>
          <p:nvPr/>
        </p:nvPicPr>
        <p:blipFill rotWithShape="1">
          <a:blip r:embed="rId3">
            <a:alphaModFix/>
          </a:blip>
          <a:srcRect b="0" l="6594" r="13284" t="3344"/>
          <a:stretch/>
        </p:blipFill>
        <p:spPr>
          <a:xfrm>
            <a:off x="271612" y="762000"/>
            <a:ext cx="5547976" cy="4278025"/>
          </a:xfrm>
          <a:prstGeom prst="rect">
            <a:avLst/>
          </a:prstGeom>
          <a:noFill/>
          <a:ln>
            <a:noFill/>
          </a:ln>
        </p:spPr>
      </p:pic>
      <p:sp>
        <p:nvSpPr>
          <p:cNvPr id="227" name="Google Shape;227;p34"/>
          <p:cNvSpPr/>
          <p:nvPr/>
        </p:nvSpPr>
        <p:spPr>
          <a:xfrm flipH="1">
            <a:off x="4061125" y="658200"/>
            <a:ext cx="1920600" cy="2771700"/>
          </a:xfrm>
          <a:prstGeom prst="roundRect">
            <a:avLst>
              <a:gd fmla="val 16667" name="adj"/>
            </a:avLst>
          </a:prstGeom>
          <a:noFill/>
          <a:ln cap="flat" cmpd="sng" w="28575">
            <a:solidFill>
              <a:srgbClr val="D627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8" name="Google Shape;228;p34"/>
          <p:cNvSpPr txBox="1"/>
          <p:nvPr/>
        </p:nvSpPr>
        <p:spPr>
          <a:xfrm>
            <a:off x="6094800" y="789700"/>
            <a:ext cx="3056100" cy="935100"/>
          </a:xfrm>
          <a:prstGeom prst="rect">
            <a:avLst/>
          </a:prstGeom>
          <a:noFill/>
          <a:ln>
            <a:noFill/>
          </a:ln>
        </p:spPr>
        <p:txBody>
          <a:bodyPr anchorCtr="0" anchor="t" bIns="0" lIns="0" spcFirstLastPara="1" rIns="0" wrap="square" tIns="0">
            <a:spAutoFit/>
          </a:bodyPr>
          <a:lstStyle/>
          <a:p>
            <a:pPr indent="0" lvl="0" marL="0" marR="72000" rtl="0" algn="l">
              <a:lnSpc>
                <a:spcPct val="115000"/>
              </a:lnSpc>
              <a:spcBef>
                <a:spcPts val="0"/>
              </a:spcBef>
              <a:spcAft>
                <a:spcPts val="0"/>
              </a:spcAft>
              <a:buNone/>
            </a:pPr>
            <a:r>
              <a:rPr lang="it" sz="900">
                <a:solidFill>
                  <a:schemeClr val="dk1"/>
                </a:solidFill>
                <a:latin typeface="Helvetica Neue"/>
                <a:ea typeface="Helvetica Neue"/>
                <a:cs typeface="Helvetica Neue"/>
                <a:sym typeface="Helvetica Neue"/>
              </a:rPr>
              <a:t>Kristian Piscicchia, Sandro Donadi,</a:t>
            </a:r>
            <a:r>
              <a:rPr b="1" lang="it" sz="900">
                <a:solidFill>
                  <a:schemeClr val="dk1"/>
                </a:solidFill>
                <a:latin typeface="Helvetica Neue"/>
                <a:ea typeface="Helvetica Neue"/>
                <a:cs typeface="Helvetica Neue"/>
                <a:sym typeface="Helvetica Neue"/>
              </a:rPr>
              <a:t> Simone Manti</a:t>
            </a:r>
            <a:r>
              <a:rPr lang="it" sz="900">
                <a:solidFill>
                  <a:schemeClr val="dk1"/>
                </a:solidFill>
                <a:latin typeface="Helvetica Neue"/>
                <a:ea typeface="Helvetica Neue"/>
                <a:cs typeface="Helvetica Neue"/>
                <a:sym typeface="Helvetica Neue"/>
              </a:rPr>
              <a:t>, Angelo Bassi, Maanel Derakhshani, Lajos Diósi, Catalina Curceanu, "</a:t>
            </a:r>
            <a:r>
              <a:rPr i="1" lang="it" sz="900">
                <a:solidFill>
                  <a:schemeClr val="dk1"/>
                </a:solidFill>
                <a:latin typeface="Helvetica Neue"/>
                <a:ea typeface="Helvetica Neue"/>
                <a:cs typeface="Helvetica Neue"/>
                <a:sym typeface="Helvetica Neue"/>
              </a:rPr>
              <a:t>X-Ray Emission from Atomic Systems Can Distinguish between Prevailing Dynamical Wave-Function Collapse Models.</a:t>
            </a:r>
            <a:r>
              <a:rPr lang="it" sz="900">
                <a:solidFill>
                  <a:schemeClr val="dk1"/>
                </a:solidFill>
                <a:latin typeface="Helvetica Neue"/>
                <a:ea typeface="Helvetica Neue"/>
                <a:cs typeface="Helvetica Neue"/>
                <a:sym typeface="Helvetica Neue"/>
              </a:rPr>
              <a:t>" </a:t>
            </a:r>
            <a:r>
              <a:rPr i="1" lang="it" sz="900">
                <a:solidFill>
                  <a:schemeClr val="dk1"/>
                </a:solidFill>
                <a:latin typeface="Helvetica Neue"/>
                <a:ea typeface="Helvetica Neue"/>
                <a:cs typeface="Helvetica Neue"/>
                <a:sym typeface="Helvetica Neue"/>
              </a:rPr>
              <a:t>Physical Review Letters</a:t>
            </a:r>
            <a:r>
              <a:rPr lang="it" sz="900">
                <a:solidFill>
                  <a:schemeClr val="dk1"/>
                </a:solidFill>
                <a:latin typeface="Helvetica Neue"/>
                <a:ea typeface="Helvetica Neue"/>
                <a:cs typeface="Helvetica Neue"/>
                <a:sym typeface="Helvetica Neue"/>
              </a:rPr>
              <a:t> 132.25 (2024): 250203.</a:t>
            </a:r>
            <a:endParaRPr sz="900">
              <a:solidFill>
                <a:schemeClr val="dk1"/>
              </a:solidFill>
              <a:latin typeface="Helvetica Neue"/>
              <a:ea typeface="Helvetica Neue"/>
              <a:cs typeface="Helvetica Neue"/>
              <a:sym typeface="Helvetica Neue"/>
            </a:endParaRPr>
          </a:p>
        </p:txBody>
      </p:sp>
      <p:cxnSp>
        <p:nvCxnSpPr>
          <p:cNvPr id="229" name="Google Shape;229;p34"/>
          <p:cNvCxnSpPr/>
          <p:nvPr/>
        </p:nvCxnSpPr>
        <p:spPr>
          <a:xfrm>
            <a:off x="519675" y="2984450"/>
            <a:ext cx="493500" cy="0"/>
          </a:xfrm>
          <a:prstGeom prst="straightConnector1">
            <a:avLst/>
          </a:prstGeom>
          <a:noFill/>
          <a:ln cap="flat" cmpd="sng" w="38100">
            <a:solidFill>
              <a:srgbClr val="D62728"/>
            </a:solidFill>
            <a:prstDash val="solid"/>
            <a:round/>
            <a:headEnd len="med" w="med" type="none"/>
            <a:tailEnd len="med" w="med" type="triangle"/>
          </a:ln>
        </p:spPr>
      </p:cxnSp>
      <p:cxnSp>
        <p:nvCxnSpPr>
          <p:cNvPr id="230" name="Google Shape;230;p34"/>
          <p:cNvCxnSpPr/>
          <p:nvPr/>
        </p:nvCxnSpPr>
        <p:spPr>
          <a:xfrm>
            <a:off x="5488225" y="4291975"/>
            <a:ext cx="493500" cy="0"/>
          </a:xfrm>
          <a:prstGeom prst="straightConnector1">
            <a:avLst/>
          </a:prstGeom>
          <a:noFill/>
          <a:ln cap="flat" cmpd="sng" w="38100">
            <a:solidFill>
              <a:srgbClr val="D62728"/>
            </a:solidFill>
            <a:prstDash val="solid"/>
            <a:round/>
            <a:headEnd len="med" w="med" type="triangle"/>
            <a:tailEnd len="med" w="med" type="none"/>
          </a:ln>
        </p:spPr>
      </p:cxnSp>
      <p:sp>
        <p:nvSpPr>
          <p:cNvPr id="231" name="Google Shape;231;p34"/>
          <p:cNvSpPr txBox="1"/>
          <p:nvPr/>
        </p:nvSpPr>
        <p:spPr>
          <a:xfrm>
            <a:off x="6094800" y="4084225"/>
            <a:ext cx="3056100" cy="616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1200"/>
              </a:spcAft>
              <a:buNone/>
            </a:pPr>
            <a:r>
              <a:rPr b="1" lang="it" sz="900">
                <a:latin typeface="Helvetica Neue"/>
                <a:ea typeface="Helvetica Neue"/>
                <a:cs typeface="Helvetica Neue"/>
                <a:sym typeface="Helvetica Neue"/>
              </a:rPr>
              <a:t>Simone Manti</a:t>
            </a:r>
            <a:r>
              <a:rPr lang="it" sz="900">
                <a:latin typeface="Helvetica Neue"/>
                <a:ea typeface="Helvetica Neue"/>
                <a:cs typeface="Helvetica Neue"/>
                <a:sym typeface="Helvetica Neue"/>
              </a:rPr>
              <a:t>, </a:t>
            </a:r>
            <a:r>
              <a:rPr lang="it" sz="900">
                <a:latin typeface="Helvetica Neue"/>
                <a:ea typeface="Helvetica Neue"/>
                <a:cs typeface="Helvetica Neue"/>
                <a:sym typeface="Helvetica Neue"/>
              </a:rPr>
              <a:t>Fabian Bertoldo</a:t>
            </a:r>
            <a:r>
              <a:rPr lang="it" sz="900">
                <a:solidFill>
                  <a:schemeClr val="dk1"/>
                </a:solidFill>
                <a:latin typeface="Helvetica Neue"/>
                <a:ea typeface="Helvetica Neue"/>
                <a:cs typeface="Helvetica Neue"/>
                <a:sym typeface="Helvetica Neue"/>
              </a:rPr>
              <a:t>, Sajid Ali &amp; Kristian S. Thygesen, "</a:t>
            </a:r>
            <a:r>
              <a:rPr i="1" lang="it" sz="900">
                <a:solidFill>
                  <a:schemeClr val="dk1"/>
                </a:solidFill>
                <a:latin typeface="Helvetica Neue"/>
                <a:ea typeface="Helvetica Neue"/>
                <a:cs typeface="Helvetica Neue"/>
                <a:sym typeface="Helvetica Neue"/>
              </a:rPr>
              <a:t>Quantum point defects in 2D materials-the QPOD Database.</a:t>
            </a:r>
            <a:r>
              <a:rPr lang="it" sz="900">
                <a:solidFill>
                  <a:schemeClr val="dk1"/>
                </a:solidFill>
                <a:latin typeface="Helvetica Neue"/>
                <a:ea typeface="Helvetica Neue"/>
                <a:cs typeface="Helvetica Neue"/>
                <a:sym typeface="Helvetica Neue"/>
              </a:rPr>
              <a:t>" </a:t>
            </a:r>
            <a:r>
              <a:rPr i="1" lang="it" sz="900">
                <a:solidFill>
                  <a:schemeClr val="dk1"/>
                </a:solidFill>
                <a:latin typeface="Helvetica Neue"/>
                <a:ea typeface="Helvetica Neue"/>
                <a:cs typeface="Helvetica Neue"/>
                <a:sym typeface="Helvetica Neue"/>
              </a:rPr>
              <a:t>npj Computational Materials</a:t>
            </a:r>
            <a:r>
              <a:rPr lang="it" sz="900">
                <a:solidFill>
                  <a:schemeClr val="dk1"/>
                </a:solidFill>
                <a:latin typeface="Helvetica Neue"/>
                <a:ea typeface="Helvetica Neue"/>
                <a:cs typeface="Helvetica Neue"/>
                <a:sym typeface="Helvetica Neue"/>
              </a:rPr>
              <a:t> 8.1 (2022): 56.</a:t>
            </a:r>
            <a:endParaRPr sz="900">
              <a:solidFill>
                <a:schemeClr val="dk1"/>
              </a:solidFill>
              <a:latin typeface="Helvetica Neue"/>
              <a:ea typeface="Helvetica Neue"/>
              <a:cs typeface="Helvetica Neue"/>
              <a:sym typeface="Helvetica Neue"/>
            </a:endParaRPr>
          </a:p>
        </p:txBody>
      </p:sp>
      <p:sp>
        <p:nvSpPr>
          <p:cNvPr id="232" name="Google Shape;232;p34"/>
          <p:cNvSpPr txBox="1"/>
          <p:nvPr/>
        </p:nvSpPr>
        <p:spPr>
          <a:xfrm>
            <a:off x="6094800" y="3145350"/>
            <a:ext cx="3056100" cy="616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lang="it" sz="900">
                <a:solidFill>
                  <a:schemeClr val="dk1"/>
                </a:solidFill>
                <a:latin typeface="Helvetica Neue"/>
                <a:ea typeface="Helvetica Neue"/>
                <a:cs typeface="Helvetica Neue"/>
                <a:sym typeface="Helvetica Neue"/>
              </a:rPr>
              <a:t>Simone Manti</a:t>
            </a:r>
            <a:r>
              <a:rPr lang="it" sz="900">
                <a:solidFill>
                  <a:schemeClr val="dk1"/>
                </a:solidFill>
                <a:latin typeface="Helvetica Neue"/>
                <a:ea typeface="Helvetica Neue"/>
                <a:cs typeface="Helvetica Neue"/>
                <a:sym typeface="Helvetica Neue"/>
              </a:rPr>
              <a:t>, </a:t>
            </a:r>
            <a:r>
              <a:rPr lang="it" sz="900">
                <a:solidFill>
                  <a:schemeClr val="dk1"/>
                </a:solidFill>
                <a:latin typeface="Helvetica Neue"/>
                <a:ea typeface="Helvetica Neue"/>
                <a:cs typeface="Helvetica Neue"/>
                <a:sym typeface="Helvetica Neue"/>
              </a:rPr>
              <a:t>Mark Kamper Svendsen, Nikolaj R. Knøsgaard, Peder M. Lyngby &amp; Kristian S. Thygesen, </a:t>
            </a:r>
            <a:r>
              <a:rPr lang="it" sz="900">
                <a:solidFill>
                  <a:schemeClr val="dk1"/>
                </a:solidFill>
                <a:latin typeface="Helvetica Neue"/>
                <a:ea typeface="Helvetica Neue"/>
                <a:cs typeface="Helvetica Neue"/>
                <a:sym typeface="Helvetica Neue"/>
              </a:rPr>
              <a:t>"</a:t>
            </a:r>
            <a:r>
              <a:rPr i="1" lang="it" sz="900">
                <a:solidFill>
                  <a:schemeClr val="dk1"/>
                </a:solidFill>
                <a:latin typeface="Helvetica Neue"/>
                <a:ea typeface="Helvetica Neue"/>
                <a:cs typeface="Helvetica Neue"/>
                <a:sym typeface="Helvetica Neue"/>
              </a:rPr>
              <a:t>Exploring and Machine Learning structural instabilities in 2D materials.</a:t>
            </a:r>
            <a:r>
              <a:rPr lang="it" sz="900">
                <a:solidFill>
                  <a:schemeClr val="dk1"/>
                </a:solidFill>
                <a:latin typeface="Helvetica Neue"/>
                <a:ea typeface="Helvetica Neue"/>
                <a:cs typeface="Helvetica Neue"/>
                <a:sym typeface="Helvetica Neue"/>
              </a:rPr>
              <a:t>" </a:t>
            </a:r>
            <a:r>
              <a:rPr i="1" lang="it" sz="900">
                <a:solidFill>
                  <a:schemeClr val="dk1"/>
                </a:solidFill>
                <a:latin typeface="Helvetica Neue"/>
                <a:ea typeface="Helvetica Neue"/>
                <a:cs typeface="Helvetica Neue"/>
                <a:sym typeface="Helvetica Neue"/>
              </a:rPr>
              <a:t>npj Computational Materials</a:t>
            </a:r>
            <a:r>
              <a:rPr lang="it" sz="900">
                <a:solidFill>
                  <a:schemeClr val="dk1"/>
                </a:solidFill>
                <a:latin typeface="Helvetica Neue"/>
                <a:ea typeface="Helvetica Neue"/>
                <a:cs typeface="Helvetica Neue"/>
                <a:sym typeface="Helvetica Neue"/>
              </a:rPr>
              <a:t> 9.1 (2023): 33.</a:t>
            </a:r>
            <a:endParaRPr sz="900">
              <a:solidFill>
                <a:schemeClr val="dk1"/>
              </a:solidFill>
              <a:latin typeface="Helvetica Neue"/>
              <a:ea typeface="Helvetica Neue"/>
              <a:cs typeface="Helvetica Neue"/>
              <a:sym typeface="Helvetica Neue"/>
            </a:endParaRPr>
          </a:p>
        </p:txBody>
      </p:sp>
      <p:sp>
        <p:nvSpPr>
          <p:cNvPr id="233" name="Google Shape;233;p34"/>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
        <p:nvSpPr>
          <p:cNvPr id="234" name="Google Shape;234;p34"/>
          <p:cNvSpPr txBox="1"/>
          <p:nvPr/>
        </p:nvSpPr>
        <p:spPr>
          <a:xfrm>
            <a:off x="6094800" y="2047175"/>
            <a:ext cx="3056100" cy="775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it" sz="900">
                <a:solidFill>
                  <a:schemeClr val="dk1"/>
                </a:solidFill>
              </a:rPr>
              <a:t>Simone Manti</a:t>
            </a:r>
            <a:r>
              <a:rPr lang="it" sz="900">
                <a:solidFill>
                  <a:schemeClr val="dk1"/>
                </a:solidFill>
              </a:rPr>
              <a:t>, Fabrizio Napolitano, Alberto Clozza, Catalina Curceanu, Gabriel Moskal, Kristian Piscicchia, Diana Sirghi and Alessandro Scordo. "</a:t>
            </a:r>
            <a:r>
              <a:rPr i="1" lang="it" sz="900">
                <a:solidFill>
                  <a:schemeClr val="dk1"/>
                </a:solidFill>
              </a:rPr>
              <a:t>Enhancing Performances of the VOXES Bragg Spectrometer for XES Investigations.</a:t>
            </a:r>
            <a:r>
              <a:rPr lang="it" sz="900">
                <a:solidFill>
                  <a:schemeClr val="dk1"/>
                </a:solidFill>
              </a:rPr>
              <a:t>" </a:t>
            </a:r>
            <a:r>
              <a:rPr i="1" lang="it" sz="900">
                <a:solidFill>
                  <a:schemeClr val="dk1"/>
                </a:solidFill>
              </a:rPr>
              <a:t>Condensed Matter</a:t>
            </a:r>
            <a:r>
              <a:rPr lang="it" sz="900">
                <a:solidFill>
                  <a:schemeClr val="dk1"/>
                </a:solidFill>
              </a:rPr>
              <a:t> 9.1 (2024): 19.</a:t>
            </a:r>
            <a:endParaRPr sz="900">
              <a:solidFill>
                <a:schemeClr val="dk1"/>
              </a:solidFill>
              <a:latin typeface="Helvetica Neue"/>
              <a:ea typeface="Helvetica Neue"/>
              <a:cs typeface="Helvetica Neue"/>
              <a:sym typeface="Helvetica Neue"/>
            </a:endParaRPr>
          </a:p>
        </p:txBody>
      </p:sp>
      <p:cxnSp>
        <p:nvCxnSpPr>
          <p:cNvPr id="235" name="Google Shape;235;p34"/>
          <p:cNvCxnSpPr/>
          <p:nvPr/>
        </p:nvCxnSpPr>
        <p:spPr>
          <a:xfrm>
            <a:off x="519675" y="2395700"/>
            <a:ext cx="493500" cy="0"/>
          </a:xfrm>
          <a:prstGeom prst="straightConnector1">
            <a:avLst/>
          </a:prstGeom>
          <a:noFill/>
          <a:ln cap="flat" cmpd="sng" w="38100">
            <a:solidFill>
              <a:srgbClr val="D62728"/>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5"/>
          <p:cNvSpPr txBox="1"/>
          <p:nvPr/>
        </p:nvSpPr>
        <p:spPr>
          <a:xfrm>
            <a:off x="-6750" y="244875"/>
            <a:ext cx="9157500" cy="3693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b="1" lang="it" sz="2400">
                <a:solidFill>
                  <a:schemeClr val="dk1"/>
                </a:solidFill>
                <a:latin typeface="Helvetica Neue"/>
                <a:ea typeface="Helvetica Neue"/>
                <a:cs typeface="Helvetica Neue"/>
                <a:sym typeface="Helvetica Neue"/>
              </a:rPr>
              <a:t>O4. X-ray Beamlines Applications</a:t>
            </a:r>
            <a:endParaRPr b="1" sz="2400">
              <a:solidFill>
                <a:schemeClr val="dk1"/>
              </a:solidFill>
              <a:latin typeface="Helvetica Neue"/>
              <a:ea typeface="Helvetica Neue"/>
              <a:cs typeface="Helvetica Neue"/>
              <a:sym typeface="Helvetica Neue"/>
            </a:endParaRPr>
          </a:p>
        </p:txBody>
      </p:sp>
      <p:sp>
        <p:nvSpPr>
          <p:cNvPr id="241" name="Google Shape;241;p35"/>
          <p:cNvSpPr txBox="1"/>
          <p:nvPr/>
        </p:nvSpPr>
        <p:spPr>
          <a:xfrm>
            <a:off x="-6750" y="1084900"/>
            <a:ext cx="9157500" cy="966600"/>
          </a:xfrm>
          <a:prstGeom prst="rect">
            <a:avLst/>
          </a:prstGeom>
          <a:noFill/>
          <a:ln>
            <a:noFill/>
          </a:ln>
        </p:spPr>
        <p:txBody>
          <a:bodyPr anchorCtr="0" anchor="t" bIns="0" lIns="270025" spcFirstLastPara="1" rIns="0" wrap="square" tIns="0">
            <a:spAutoFit/>
          </a:bodyPr>
          <a:lstStyle/>
          <a:p>
            <a:pPr indent="0" lvl="0" marL="0" rtl="0" algn="l">
              <a:lnSpc>
                <a:spcPct val="115000"/>
              </a:lnSpc>
              <a:spcBef>
                <a:spcPts val="1200"/>
              </a:spcBef>
              <a:spcAft>
                <a:spcPts val="0"/>
              </a:spcAft>
              <a:buClr>
                <a:schemeClr val="dk1"/>
              </a:buClr>
              <a:buSzPts val="1100"/>
              <a:buFont typeface="Arial"/>
              <a:buNone/>
            </a:pPr>
            <a:r>
              <a:rPr b="1" lang="it" sz="1600">
                <a:solidFill>
                  <a:schemeClr val="dk1"/>
                </a:solidFill>
              </a:rPr>
              <a:t>Goal:</a:t>
            </a:r>
            <a:endParaRPr b="1" sz="1600">
              <a:solidFill>
                <a:schemeClr val="dk1"/>
              </a:solidFill>
            </a:endParaRPr>
          </a:p>
          <a:p>
            <a:pPr indent="-330200" lvl="0" marL="457200" rtl="0" algn="l">
              <a:lnSpc>
                <a:spcPct val="115000"/>
              </a:lnSpc>
              <a:spcBef>
                <a:spcPts val="1200"/>
              </a:spcBef>
              <a:spcAft>
                <a:spcPts val="0"/>
              </a:spcAft>
              <a:buClr>
                <a:schemeClr val="dk1"/>
              </a:buClr>
              <a:buSzPts val="1600"/>
              <a:buChar char="●"/>
            </a:pPr>
            <a:r>
              <a:rPr lang="it" sz="1600">
                <a:solidFill>
                  <a:schemeClr val="dk1"/>
                </a:solidFill>
              </a:rPr>
              <a:t>Test the possibility of applying the developed optimization framework to the </a:t>
            </a:r>
            <a:r>
              <a:rPr b="1" lang="it" sz="1600">
                <a:solidFill>
                  <a:schemeClr val="dk1"/>
                </a:solidFill>
              </a:rPr>
              <a:t>DAFNE-Light</a:t>
            </a:r>
            <a:r>
              <a:rPr lang="it" sz="1600">
                <a:solidFill>
                  <a:schemeClr val="dk1"/>
                </a:solidFill>
              </a:rPr>
              <a:t> beam facility at LNF.</a:t>
            </a:r>
            <a:endParaRPr sz="1600">
              <a:solidFill>
                <a:schemeClr val="dk1"/>
              </a:solidFill>
              <a:latin typeface="Helvetica Neue"/>
              <a:ea typeface="Helvetica Neue"/>
              <a:cs typeface="Helvetica Neue"/>
              <a:sym typeface="Helvetica Neue"/>
            </a:endParaRPr>
          </a:p>
        </p:txBody>
      </p:sp>
      <p:sp>
        <p:nvSpPr>
          <p:cNvPr id="242" name="Google Shape;242;p35"/>
          <p:cNvSpPr txBox="1"/>
          <p:nvPr/>
        </p:nvSpPr>
        <p:spPr>
          <a:xfrm>
            <a:off x="-6750" y="2705350"/>
            <a:ext cx="9157500" cy="2124300"/>
          </a:xfrm>
          <a:prstGeom prst="rect">
            <a:avLst/>
          </a:prstGeom>
          <a:noFill/>
          <a:ln>
            <a:noFill/>
          </a:ln>
        </p:spPr>
        <p:txBody>
          <a:bodyPr anchorCtr="0" anchor="t" bIns="0" lIns="270025" spcFirstLastPara="1" rIns="0" wrap="square" tIns="0">
            <a:spAutoFit/>
          </a:bodyPr>
          <a:lstStyle/>
          <a:p>
            <a:pPr indent="0" lvl="0" marL="0" rtl="0" algn="l">
              <a:lnSpc>
                <a:spcPct val="115000"/>
              </a:lnSpc>
              <a:spcBef>
                <a:spcPts val="1200"/>
              </a:spcBef>
              <a:spcAft>
                <a:spcPts val="0"/>
              </a:spcAft>
              <a:buSzPts val="1100"/>
              <a:buNone/>
            </a:pPr>
            <a:r>
              <a:rPr b="1" lang="it" sz="1600">
                <a:solidFill>
                  <a:schemeClr val="dk1"/>
                </a:solidFill>
              </a:rPr>
              <a:t>Expected Outcomes:</a:t>
            </a:r>
            <a:endParaRPr b="1" sz="1600">
              <a:solidFill>
                <a:schemeClr val="dk1"/>
              </a:solidFill>
            </a:endParaRPr>
          </a:p>
          <a:p>
            <a:pPr indent="-330200" lvl="0" marL="457200" rtl="0" algn="l">
              <a:lnSpc>
                <a:spcPct val="115000"/>
              </a:lnSpc>
              <a:spcBef>
                <a:spcPts val="1200"/>
              </a:spcBef>
              <a:spcAft>
                <a:spcPts val="0"/>
              </a:spcAft>
              <a:buClr>
                <a:schemeClr val="dk1"/>
              </a:buClr>
              <a:buSzPts val="1600"/>
              <a:buChar char="●"/>
            </a:pPr>
            <a:r>
              <a:rPr b="1" lang="it" sz="1600">
                <a:solidFill>
                  <a:schemeClr val="dk1"/>
                </a:solidFill>
              </a:rPr>
              <a:t>Demonstrate Framework's Potential:</a:t>
            </a:r>
            <a:r>
              <a:rPr lang="it" sz="1600">
                <a:solidFill>
                  <a:schemeClr val="dk1"/>
                </a:solidFill>
              </a:rPr>
              <a:t> Showcase the adaptability of the framework to any X-ray beamline.</a:t>
            </a:r>
            <a:endParaRPr sz="1600">
              <a:solidFill>
                <a:schemeClr val="dk1"/>
              </a:solidFill>
            </a:endParaRPr>
          </a:p>
          <a:p>
            <a:pPr indent="0" lvl="0" marL="457200" rtl="0" algn="l">
              <a:lnSpc>
                <a:spcPct val="115000"/>
              </a:lnSpc>
              <a:spcBef>
                <a:spcPts val="1200"/>
              </a:spcBef>
              <a:spcAft>
                <a:spcPts val="0"/>
              </a:spcAft>
              <a:buNone/>
            </a:pPr>
            <a:r>
              <a:t/>
            </a:r>
            <a:endParaRPr sz="1600">
              <a:solidFill>
                <a:schemeClr val="dk1"/>
              </a:solidFill>
            </a:endParaRPr>
          </a:p>
          <a:p>
            <a:pPr indent="-330200" lvl="0" marL="457200" rtl="0" algn="l">
              <a:lnSpc>
                <a:spcPct val="115000"/>
              </a:lnSpc>
              <a:spcBef>
                <a:spcPts val="1200"/>
              </a:spcBef>
              <a:spcAft>
                <a:spcPts val="0"/>
              </a:spcAft>
              <a:buClr>
                <a:schemeClr val="dk1"/>
              </a:buClr>
              <a:buSzPts val="1600"/>
              <a:buChar char="●"/>
            </a:pPr>
            <a:r>
              <a:rPr b="1" lang="it" sz="1600">
                <a:solidFill>
                  <a:schemeClr val="dk1"/>
                </a:solidFill>
              </a:rPr>
              <a:t>Identify Applications:</a:t>
            </a:r>
            <a:r>
              <a:rPr lang="it" sz="1600">
                <a:solidFill>
                  <a:schemeClr val="dk1"/>
                </a:solidFill>
              </a:rPr>
              <a:t> Document potential applications or experiments that can benefit from these enhancements, both within LNF and externally.</a:t>
            </a:r>
            <a:endParaRPr sz="1600">
              <a:solidFill>
                <a:schemeClr val="dk1"/>
              </a:solidFill>
              <a:latin typeface="Helvetica Neue"/>
              <a:ea typeface="Helvetica Neue"/>
              <a:cs typeface="Helvetica Neue"/>
              <a:sym typeface="Helvetica Neue"/>
            </a:endParaRPr>
          </a:p>
        </p:txBody>
      </p:sp>
      <p:sp>
        <p:nvSpPr>
          <p:cNvPr id="243" name="Google Shape;243;p35"/>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6"/>
          <p:cNvSpPr txBox="1"/>
          <p:nvPr/>
        </p:nvSpPr>
        <p:spPr>
          <a:xfrm>
            <a:off x="-6750" y="244875"/>
            <a:ext cx="9157500" cy="3693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None/>
            </a:pPr>
            <a:r>
              <a:rPr b="1" lang="it" sz="2400">
                <a:solidFill>
                  <a:schemeClr val="dk1"/>
                </a:solidFill>
              </a:rPr>
              <a:t>Organization</a:t>
            </a:r>
            <a:endParaRPr b="1" sz="2400">
              <a:solidFill>
                <a:schemeClr val="dk1"/>
              </a:solidFill>
            </a:endParaRPr>
          </a:p>
        </p:txBody>
      </p:sp>
      <p:sp>
        <p:nvSpPr>
          <p:cNvPr id="249" name="Google Shape;249;p36"/>
          <p:cNvSpPr txBox="1"/>
          <p:nvPr/>
        </p:nvSpPr>
        <p:spPr>
          <a:xfrm>
            <a:off x="-6750" y="1080000"/>
            <a:ext cx="6101700" cy="3651900"/>
          </a:xfrm>
          <a:prstGeom prst="rect">
            <a:avLst/>
          </a:prstGeom>
          <a:noFill/>
          <a:ln>
            <a:noFill/>
          </a:ln>
        </p:spPr>
        <p:txBody>
          <a:bodyPr anchorCtr="0" anchor="t" bIns="0" lIns="270025" spcFirstLastPara="1" rIns="0" wrap="square" tIns="0">
            <a:spAutoFit/>
          </a:bodyPr>
          <a:lstStyle/>
          <a:p>
            <a:pPr indent="0" lvl="0" marL="0" rtl="0" algn="l">
              <a:lnSpc>
                <a:spcPct val="115000"/>
              </a:lnSpc>
              <a:spcBef>
                <a:spcPts val="0"/>
              </a:spcBef>
              <a:spcAft>
                <a:spcPts val="0"/>
              </a:spcAft>
              <a:buSzPts val="1100"/>
              <a:buNone/>
            </a:pPr>
            <a:r>
              <a:rPr b="1" lang="it" sz="1300">
                <a:solidFill>
                  <a:schemeClr val="dk1"/>
                </a:solidFill>
                <a:latin typeface="Helvetica Neue"/>
                <a:ea typeface="Helvetica Neue"/>
                <a:cs typeface="Helvetica Neue"/>
                <a:sym typeface="Helvetica Neue"/>
              </a:rPr>
              <a:t>WP1 - Developing the Optimization Framework (Months 1-12)</a:t>
            </a:r>
            <a:endParaRPr b="1"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it" sz="1300">
                <a:solidFill>
                  <a:schemeClr val="dk1"/>
                </a:solidFill>
                <a:latin typeface="Helvetica Neue"/>
                <a:ea typeface="Helvetica Neue"/>
                <a:cs typeface="Helvetica Neue"/>
                <a:sym typeface="Helvetica Neue"/>
              </a:rPr>
              <a:t>D1.1 Technical note on the optimization framework (Month 6)</a:t>
            </a:r>
            <a:endParaRPr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it" sz="1300">
                <a:solidFill>
                  <a:schemeClr val="dk1"/>
                </a:solidFill>
                <a:latin typeface="Helvetica Neue"/>
                <a:ea typeface="Helvetica Neue"/>
                <a:cs typeface="Helvetica Neue"/>
                <a:sym typeface="Helvetica Neue"/>
              </a:rPr>
              <a:t>D1.2 Documentation on raytracing simulations (Month 6)</a:t>
            </a:r>
            <a:endParaRPr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it" sz="1300">
                <a:solidFill>
                  <a:schemeClr val="dk1"/>
                </a:solidFill>
                <a:latin typeface="Helvetica Neue"/>
                <a:ea typeface="Helvetica Neue"/>
                <a:cs typeface="Helvetica Neue"/>
                <a:sym typeface="Helvetica Neue"/>
              </a:rPr>
              <a:t>D1.3 Summary of training and validation of ML models (Month 6):</a:t>
            </a:r>
            <a:endParaRPr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it" sz="1300">
                <a:solidFill>
                  <a:schemeClr val="dk1"/>
                </a:solidFill>
                <a:latin typeface="Helvetica Neue"/>
                <a:ea typeface="Helvetica Neue"/>
                <a:cs typeface="Helvetica Neue"/>
                <a:sym typeface="Helvetica Neue"/>
              </a:rPr>
              <a:t>M1 Framework implemented (Month 12).</a:t>
            </a:r>
            <a:endParaRPr sz="1300">
              <a:solidFill>
                <a:schemeClr val="dk1"/>
              </a:solidFill>
              <a:latin typeface="Helvetica Neue"/>
              <a:ea typeface="Helvetica Neue"/>
              <a:cs typeface="Helvetica Neue"/>
              <a:sym typeface="Helvetica Neue"/>
            </a:endParaRPr>
          </a:p>
          <a:p>
            <a:pPr indent="0" lvl="0" marL="457200" rtl="0" algn="l">
              <a:lnSpc>
                <a:spcPct val="115000"/>
              </a:lnSpc>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100"/>
              <a:buNone/>
            </a:pPr>
            <a:r>
              <a:rPr b="1" lang="it" sz="1300">
                <a:solidFill>
                  <a:schemeClr val="dk1"/>
                </a:solidFill>
                <a:latin typeface="Helvetica Neue"/>
                <a:ea typeface="Helvetica Neue"/>
                <a:cs typeface="Helvetica Neue"/>
                <a:sym typeface="Helvetica Neue"/>
              </a:rPr>
              <a:t>WP2 - Assembling the experimental setup (Months 1-15)</a:t>
            </a:r>
            <a:endParaRPr b="1"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it" sz="1300">
                <a:solidFill>
                  <a:schemeClr val="dk1"/>
                </a:solidFill>
                <a:latin typeface="Helvetica Neue"/>
                <a:ea typeface="Helvetica Neue"/>
                <a:cs typeface="Helvetica Neue"/>
                <a:sym typeface="Helvetica Neue"/>
              </a:rPr>
              <a:t>D2.1 Report on the integration of detector (Month 6)</a:t>
            </a:r>
            <a:endParaRPr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it" sz="1300">
                <a:solidFill>
                  <a:schemeClr val="dk1"/>
                </a:solidFill>
                <a:latin typeface="Helvetica Neue"/>
                <a:ea typeface="Helvetica Neue"/>
                <a:cs typeface="Helvetica Neue"/>
                <a:sym typeface="Helvetica Neue"/>
              </a:rPr>
              <a:t>D2.2 Summary on measurements with the new detector (Month 12)</a:t>
            </a:r>
            <a:endParaRPr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it" sz="1300">
                <a:solidFill>
                  <a:schemeClr val="dk1"/>
                </a:solidFill>
                <a:latin typeface="Helvetica Neue"/>
                <a:ea typeface="Helvetica Neue"/>
                <a:cs typeface="Helvetica Neue"/>
                <a:sym typeface="Helvetica Neue"/>
              </a:rPr>
              <a:t>M2 Detector integrated (Month 6)</a:t>
            </a:r>
            <a:endParaRPr sz="1300">
              <a:solidFill>
                <a:schemeClr val="dk1"/>
              </a:solidFill>
              <a:latin typeface="Helvetica Neue"/>
              <a:ea typeface="Helvetica Neue"/>
              <a:cs typeface="Helvetica Neue"/>
              <a:sym typeface="Helvetica Neue"/>
            </a:endParaRPr>
          </a:p>
          <a:p>
            <a:pPr indent="0" lvl="0" marL="457200" rtl="0" algn="l">
              <a:lnSpc>
                <a:spcPct val="115000"/>
              </a:lnSpc>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100"/>
              <a:buNone/>
            </a:pPr>
            <a:r>
              <a:rPr b="1" lang="it" sz="1300">
                <a:solidFill>
                  <a:schemeClr val="dk1"/>
                </a:solidFill>
                <a:latin typeface="Helvetica Neue"/>
                <a:ea typeface="Helvetica Neue"/>
                <a:cs typeface="Helvetica Neue"/>
                <a:sym typeface="Helvetica Neue"/>
              </a:rPr>
              <a:t>WP3 - Optimization of XES measurement (Months 13-24)</a:t>
            </a:r>
            <a:endParaRPr b="1"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it" sz="1300">
                <a:solidFill>
                  <a:schemeClr val="dk1"/>
                </a:solidFill>
                <a:latin typeface="Helvetica Neue"/>
                <a:ea typeface="Helvetica Neue"/>
                <a:cs typeface="Helvetica Neue"/>
                <a:sym typeface="Helvetica Neue"/>
              </a:rPr>
              <a:t>D3.1 Results of optimization with the new setup (Month 21)</a:t>
            </a:r>
            <a:endParaRPr sz="1300">
              <a:solidFill>
                <a:schemeClr val="dk1"/>
              </a:solidFill>
              <a:latin typeface="Helvetica Neue"/>
              <a:ea typeface="Helvetica Neue"/>
              <a:cs typeface="Helvetica Neue"/>
              <a:sym typeface="Helvetica Neue"/>
            </a:endParaRPr>
          </a:p>
          <a:p>
            <a:pPr indent="0" lvl="0" marL="457200" rtl="0" algn="l">
              <a:lnSpc>
                <a:spcPct val="115000"/>
              </a:lnSpc>
              <a:spcBef>
                <a:spcPts val="0"/>
              </a:spcBef>
              <a:spcAft>
                <a:spcPts val="0"/>
              </a:spcAft>
              <a:buNone/>
            </a:pPr>
            <a:r>
              <a:t/>
            </a:r>
            <a:endParaRPr sz="13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SzPts val="1100"/>
              <a:buNone/>
            </a:pPr>
            <a:r>
              <a:rPr b="1" lang="it" sz="1300">
                <a:solidFill>
                  <a:schemeClr val="dk1"/>
                </a:solidFill>
                <a:latin typeface="Helvetica Neue"/>
                <a:ea typeface="Helvetica Neue"/>
                <a:cs typeface="Helvetica Neue"/>
                <a:sym typeface="Helvetica Neue"/>
              </a:rPr>
              <a:t>WP4 - Dissemination and Validation of results (Months 19-24)</a:t>
            </a:r>
            <a:endParaRPr b="1" sz="1300">
              <a:solidFill>
                <a:schemeClr val="dk1"/>
              </a:solidFill>
              <a:latin typeface="Helvetica Neue"/>
              <a:ea typeface="Helvetica Neue"/>
              <a:cs typeface="Helvetica Neue"/>
              <a:sym typeface="Helvetica Neue"/>
            </a:endParaRPr>
          </a:p>
          <a:p>
            <a:pPr indent="-311150" lvl="0" marL="457200" rtl="0" algn="l">
              <a:lnSpc>
                <a:spcPct val="115000"/>
              </a:lnSpc>
              <a:spcBef>
                <a:spcPts val="0"/>
              </a:spcBef>
              <a:spcAft>
                <a:spcPts val="0"/>
              </a:spcAft>
              <a:buClr>
                <a:schemeClr val="dk1"/>
              </a:buClr>
              <a:buSzPts val="1300"/>
              <a:buFont typeface="Helvetica Neue"/>
              <a:buChar char="●"/>
            </a:pPr>
            <a:r>
              <a:rPr lang="it" sz="1300">
                <a:solidFill>
                  <a:schemeClr val="dk1"/>
                </a:solidFill>
                <a:latin typeface="Helvetica Neue"/>
                <a:ea typeface="Helvetica Neue"/>
                <a:cs typeface="Helvetica Neue"/>
                <a:sym typeface="Helvetica Neue"/>
              </a:rPr>
              <a:t>M3 Measurement at DAFNE-Light (Month 21)</a:t>
            </a:r>
            <a:endParaRPr sz="1300">
              <a:solidFill>
                <a:schemeClr val="dk1"/>
              </a:solidFill>
              <a:latin typeface="Helvetica Neue"/>
              <a:ea typeface="Helvetica Neue"/>
              <a:cs typeface="Helvetica Neue"/>
              <a:sym typeface="Helvetica Neue"/>
            </a:endParaRPr>
          </a:p>
        </p:txBody>
      </p:sp>
      <p:pic>
        <p:nvPicPr>
          <p:cNvPr id="250" name="Google Shape;250;p36"/>
          <p:cNvPicPr preferRelativeResize="0"/>
          <p:nvPr/>
        </p:nvPicPr>
        <p:blipFill>
          <a:blip r:embed="rId3">
            <a:alphaModFix/>
          </a:blip>
          <a:stretch>
            <a:fillRect/>
          </a:stretch>
        </p:blipFill>
        <p:spPr>
          <a:xfrm>
            <a:off x="6094950" y="360000"/>
            <a:ext cx="720000" cy="720000"/>
          </a:xfrm>
          <a:prstGeom prst="rect">
            <a:avLst/>
          </a:prstGeom>
          <a:noFill/>
          <a:ln>
            <a:noFill/>
          </a:ln>
        </p:spPr>
      </p:pic>
      <p:pic>
        <p:nvPicPr>
          <p:cNvPr id="251" name="Google Shape;251;p36"/>
          <p:cNvPicPr preferRelativeResize="0"/>
          <p:nvPr/>
        </p:nvPicPr>
        <p:blipFill>
          <a:blip r:embed="rId4">
            <a:alphaModFix/>
          </a:blip>
          <a:stretch>
            <a:fillRect/>
          </a:stretch>
        </p:blipFill>
        <p:spPr>
          <a:xfrm>
            <a:off x="6094950" y="2160000"/>
            <a:ext cx="720000" cy="720000"/>
          </a:xfrm>
          <a:prstGeom prst="rect">
            <a:avLst/>
          </a:prstGeom>
          <a:noFill/>
          <a:ln>
            <a:noFill/>
          </a:ln>
        </p:spPr>
      </p:pic>
      <p:pic>
        <p:nvPicPr>
          <p:cNvPr id="252" name="Google Shape;252;p36"/>
          <p:cNvPicPr preferRelativeResize="0"/>
          <p:nvPr/>
        </p:nvPicPr>
        <p:blipFill>
          <a:blip r:embed="rId5">
            <a:alphaModFix/>
          </a:blip>
          <a:stretch>
            <a:fillRect/>
          </a:stretch>
        </p:blipFill>
        <p:spPr>
          <a:xfrm>
            <a:off x="6094950" y="1260000"/>
            <a:ext cx="720000" cy="720000"/>
          </a:xfrm>
          <a:prstGeom prst="rect">
            <a:avLst/>
          </a:prstGeom>
          <a:noFill/>
          <a:ln>
            <a:noFill/>
          </a:ln>
        </p:spPr>
      </p:pic>
      <p:pic>
        <p:nvPicPr>
          <p:cNvPr id="253" name="Google Shape;253;p36"/>
          <p:cNvPicPr preferRelativeResize="0"/>
          <p:nvPr/>
        </p:nvPicPr>
        <p:blipFill>
          <a:blip r:embed="rId6">
            <a:alphaModFix/>
          </a:blip>
          <a:stretch>
            <a:fillRect/>
          </a:stretch>
        </p:blipFill>
        <p:spPr>
          <a:xfrm>
            <a:off x="6094950" y="3060000"/>
            <a:ext cx="720000" cy="720000"/>
          </a:xfrm>
          <a:prstGeom prst="rect">
            <a:avLst/>
          </a:prstGeom>
          <a:noFill/>
          <a:ln>
            <a:noFill/>
          </a:ln>
        </p:spPr>
      </p:pic>
      <p:pic>
        <p:nvPicPr>
          <p:cNvPr id="254" name="Google Shape;254;p36"/>
          <p:cNvPicPr preferRelativeResize="0"/>
          <p:nvPr/>
        </p:nvPicPr>
        <p:blipFill>
          <a:blip r:embed="rId7">
            <a:alphaModFix/>
          </a:blip>
          <a:stretch>
            <a:fillRect/>
          </a:stretch>
        </p:blipFill>
        <p:spPr>
          <a:xfrm>
            <a:off x="6094950" y="3960000"/>
            <a:ext cx="720000" cy="720000"/>
          </a:xfrm>
          <a:prstGeom prst="rect">
            <a:avLst/>
          </a:prstGeom>
          <a:noFill/>
          <a:ln>
            <a:noFill/>
          </a:ln>
        </p:spPr>
      </p:pic>
      <p:sp>
        <p:nvSpPr>
          <p:cNvPr id="255" name="Google Shape;255;p36"/>
          <p:cNvSpPr txBox="1"/>
          <p:nvPr/>
        </p:nvSpPr>
        <p:spPr>
          <a:xfrm>
            <a:off x="6930000" y="4170850"/>
            <a:ext cx="21219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100">
                <a:solidFill>
                  <a:schemeClr val="dk1"/>
                </a:solidFill>
                <a:latin typeface="Helvetica Neue"/>
                <a:ea typeface="Helvetica Neue"/>
                <a:cs typeface="Helvetica Neue"/>
                <a:sym typeface="Helvetica Neue"/>
              </a:rPr>
              <a:t>Catalina Curceanu</a:t>
            </a:r>
            <a:r>
              <a:rPr lang="it" sz="1100">
                <a:solidFill>
                  <a:schemeClr val="dk1"/>
                </a:solidFill>
                <a:latin typeface="Helvetica Neue"/>
                <a:ea typeface="Helvetica Neue"/>
                <a:cs typeface="Helvetica Neue"/>
                <a:sym typeface="Helvetica Neue"/>
              </a:rPr>
              <a:t> </a:t>
            </a:r>
            <a:r>
              <a:rPr lang="it" sz="1100">
                <a:solidFill>
                  <a:schemeClr val="dk1"/>
                </a:solidFill>
                <a:latin typeface="Helvetica Neue"/>
                <a:ea typeface="Helvetica Neue"/>
                <a:cs typeface="Helvetica Neue"/>
                <a:sym typeface="Helvetica Neue"/>
              </a:rPr>
              <a:t>(INFN,LNF)</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chemeClr val="dk1"/>
                </a:solidFill>
                <a:latin typeface="Helvetica Neue"/>
                <a:ea typeface="Helvetica Neue"/>
                <a:cs typeface="Helvetica Neue"/>
                <a:sym typeface="Helvetica Neue"/>
              </a:rPr>
              <a:t>FTE:0.1 WP4</a:t>
            </a:r>
            <a:endParaRPr sz="1100">
              <a:solidFill>
                <a:schemeClr val="dk1"/>
              </a:solidFill>
              <a:latin typeface="Helvetica Neue"/>
              <a:ea typeface="Helvetica Neue"/>
              <a:cs typeface="Helvetica Neue"/>
              <a:sym typeface="Helvetica Neue"/>
            </a:endParaRPr>
          </a:p>
        </p:txBody>
      </p:sp>
      <p:sp>
        <p:nvSpPr>
          <p:cNvPr id="256" name="Google Shape;256;p36"/>
          <p:cNvSpPr txBox="1"/>
          <p:nvPr/>
        </p:nvSpPr>
        <p:spPr>
          <a:xfrm>
            <a:off x="6930000" y="3309475"/>
            <a:ext cx="21219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100">
                <a:solidFill>
                  <a:schemeClr val="dk1"/>
                </a:solidFill>
                <a:latin typeface="Helvetica Neue"/>
                <a:ea typeface="Helvetica Neue"/>
                <a:cs typeface="Helvetica Neue"/>
                <a:sym typeface="Helvetica Neue"/>
              </a:rPr>
              <a:t>Massimiliano Bazzi</a:t>
            </a:r>
            <a:r>
              <a:rPr lang="it" sz="1100">
                <a:solidFill>
                  <a:schemeClr val="dk1"/>
                </a:solidFill>
                <a:latin typeface="Helvetica Neue"/>
                <a:ea typeface="Helvetica Neue"/>
                <a:cs typeface="Helvetica Neue"/>
                <a:sym typeface="Helvetica Neue"/>
              </a:rPr>
              <a:t> </a:t>
            </a:r>
            <a:r>
              <a:rPr lang="it" sz="1100">
                <a:solidFill>
                  <a:schemeClr val="dk1"/>
                </a:solidFill>
                <a:latin typeface="Helvetica Neue"/>
                <a:ea typeface="Helvetica Neue"/>
                <a:cs typeface="Helvetica Neue"/>
                <a:sym typeface="Helvetica Neue"/>
              </a:rPr>
              <a:t>(INFN,LNF)</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chemeClr val="dk1"/>
                </a:solidFill>
                <a:latin typeface="Helvetica Neue"/>
                <a:ea typeface="Helvetica Neue"/>
                <a:cs typeface="Helvetica Neue"/>
                <a:sym typeface="Helvetica Neue"/>
              </a:rPr>
              <a:t>FTE:0.1 WP2</a:t>
            </a:r>
            <a:endParaRPr sz="1100">
              <a:solidFill>
                <a:schemeClr val="dk1"/>
              </a:solidFill>
              <a:latin typeface="Helvetica Neue"/>
              <a:ea typeface="Helvetica Neue"/>
              <a:cs typeface="Helvetica Neue"/>
              <a:sym typeface="Helvetica Neue"/>
            </a:endParaRPr>
          </a:p>
        </p:txBody>
      </p:sp>
      <p:sp>
        <p:nvSpPr>
          <p:cNvPr id="257" name="Google Shape;257;p36"/>
          <p:cNvSpPr txBox="1"/>
          <p:nvPr/>
        </p:nvSpPr>
        <p:spPr>
          <a:xfrm>
            <a:off x="6930000" y="2290700"/>
            <a:ext cx="21219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100">
                <a:solidFill>
                  <a:schemeClr val="dk1"/>
                </a:solidFill>
                <a:latin typeface="Helvetica Neue"/>
                <a:ea typeface="Helvetica Neue"/>
                <a:cs typeface="Helvetica Neue"/>
                <a:sym typeface="Helvetica Neue"/>
              </a:rPr>
              <a:t>Alessandro Scordo</a:t>
            </a:r>
            <a:r>
              <a:rPr lang="it" sz="1100">
                <a:solidFill>
                  <a:schemeClr val="dk1"/>
                </a:solidFill>
                <a:latin typeface="Helvetica Neue"/>
                <a:ea typeface="Helvetica Neue"/>
                <a:cs typeface="Helvetica Neue"/>
                <a:sym typeface="Helvetica Neue"/>
              </a:rPr>
              <a:t> </a:t>
            </a:r>
            <a:r>
              <a:rPr lang="it" sz="1100">
                <a:solidFill>
                  <a:schemeClr val="dk1"/>
                </a:solidFill>
                <a:latin typeface="Helvetica Neue"/>
                <a:ea typeface="Helvetica Neue"/>
                <a:cs typeface="Helvetica Neue"/>
                <a:sym typeface="Helvetica Neue"/>
              </a:rPr>
              <a:t>(INFN,LNF)</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chemeClr val="dk1"/>
                </a:solidFill>
                <a:latin typeface="Helvetica Neue"/>
                <a:ea typeface="Helvetica Neue"/>
                <a:cs typeface="Helvetica Neue"/>
                <a:sym typeface="Helvetica Neue"/>
              </a:rPr>
              <a:t>FTE:0.3 WP1,WP3</a:t>
            </a:r>
            <a:endParaRPr sz="1100">
              <a:solidFill>
                <a:schemeClr val="dk1"/>
              </a:solidFill>
              <a:latin typeface="Helvetica Neue"/>
              <a:ea typeface="Helvetica Neue"/>
              <a:cs typeface="Helvetica Neue"/>
              <a:sym typeface="Helvetica Neue"/>
            </a:endParaRPr>
          </a:p>
        </p:txBody>
      </p:sp>
      <p:sp>
        <p:nvSpPr>
          <p:cNvPr id="258" name="Google Shape;258;p36"/>
          <p:cNvSpPr txBox="1"/>
          <p:nvPr/>
        </p:nvSpPr>
        <p:spPr>
          <a:xfrm>
            <a:off x="6930000" y="1487275"/>
            <a:ext cx="21219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100">
                <a:solidFill>
                  <a:schemeClr val="dk1"/>
                </a:solidFill>
                <a:latin typeface="Helvetica Neue"/>
                <a:ea typeface="Helvetica Neue"/>
                <a:cs typeface="Helvetica Neue"/>
                <a:sym typeface="Helvetica Neue"/>
              </a:rPr>
              <a:t>Alberto Clozza</a:t>
            </a:r>
            <a:r>
              <a:rPr lang="it" sz="1100">
                <a:solidFill>
                  <a:schemeClr val="dk1"/>
                </a:solidFill>
                <a:latin typeface="Helvetica Neue"/>
                <a:ea typeface="Helvetica Neue"/>
                <a:cs typeface="Helvetica Neue"/>
                <a:sym typeface="Helvetica Neue"/>
              </a:rPr>
              <a:t> </a:t>
            </a:r>
            <a:r>
              <a:rPr lang="it" sz="1100">
                <a:solidFill>
                  <a:schemeClr val="dk1"/>
                </a:solidFill>
                <a:latin typeface="Helvetica Neue"/>
                <a:ea typeface="Helvetica Neue"/>
                <a:cs typeface="Helvetica Neue"/>
                <a:sym typeface="Helvetica Neue"/>
              </a:rPr>
              <a:t>(INFN,LNF)</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chemeClr val="dk1"/>
                </a:solidFill>
                <a:latin typeface="Helvetica Neue"/>
                <a:ea typeface="Helvetica Neue"/>
                <a:cs typeface="Helvetica Neue"/>
                <a:sym typeface="Helvetica Neue"/>
              </a:rPr>
              <a:t>FTE:0.3 WP2</a:t>
            </a:r>
            <a:endParaRPr sz="1100">
              <a:solidFill>
                <a:schemeClr val="dk1"/>
              </a:solidFill>
              <a:latin typeface="Helvetica Neue"/>
              <a:ea typeface="Helvetica Neue"/>
              <a:cs typeface="Helvetica Neue"/>
              <a:sym typeface="Helvetica Neue"/>
            </a:endParaRPr>
          </a:p>
        </p:txBody>
      </p:sp>
      <p:sp>
        <p:nvSpPr>
          <p:cNvPr id="259" name="Google Shape;259;p36"/>
          <p:cNvSpPr txBox="1"/>
          <p:nvPr/>
        </p:nvSpPr>
        <p:spPr>
          <a:xfrm>
            <a:off x="6930000" y="535350"/>
            <a:ext cx="2121900" cy="338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it" sz="1100">
                <a:solidFill>
                  <a:schemeClr val="dk1"/>
                </a:solidFill>
                <a:latin typeface="Helvetica Neue"/>
                <a:ea typeface="Helvetica Neue"/>
                <a:cs typeface="Helvetica Neue"/>
                <a:sym typeface="Helvetica Neue"/>
              </a:rPr>
              <a:t>Simone Manti</a:t>
            </a:r>
            <a:r>
              <a:rPr lang="it" sz="1100">
                <a:solidFill>
                  <a:schemeClr val="dk1"/>
                </a:solidFill>
                <a:latin typeface="Helvetica Neue"/>
                <a:ea typeface="Helvetica Neue"/>
                <a:cs typeface="Helvetica Neue"/>
                <a:sym typeface="Helvetica Neue"/>
              </a:rPr>
              <a:t> </a:t>
            </a:r>
            <a:r>
              <a:rPr lang="it" sz="1100">
                <a:solidFill>
                  <a:schemeClr val="dk1"/>
                </a:solidFill>
                <a:latin typeface="Helvetica Neue"/>
                <a:ea typeface="Helvetica Neue"/>
                <a:cs typeface="Helvetica Neue"/>
                <a:sym typeface="Helvetica Neue"/>
              </a:rPr>
              <a:t>(INFN,LNF)</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chemeClr val="dk1"/>
                </a:solidFill>
                <a:latin typeface="Helvetica Neue"/>
                <a:ea typeface="Helvetica Neue"/>
                <a:cs typeface="Helvetica Neue"/>
                <a:sym typeface="Helvetica Neue"/>
              </a:rPr>
              <a:t>FTE:1.0 All WPs</a:t>
            </a:r>
            <a:endParaRPr sz="1100">
              <a:solidFill>
                <a:schemeClr val="dk1"/>
              </a:solidFill>
              <a:latin typeface="Helvetica Neue"/>
              <a:ea typeface="Helvetica Neue"/>
              <a:cs typeface="Helvetica Neue"/>
              <a:sym typeface="Helvetica Neue"/>
            </a:endParaRPr>
          </a:p>
        </p:txBody>
      </p:sp>
      <p:sp>
        <p:nvSpPr>
          <p:cNvPr id="260" name="Google Shape;260;p36"/>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7"/>
          <p:cNvPicPr preferRelativeResize="0"/>
          <p:nvPr/>
        </p:nvPicPr>
        <p:blipFill rotWithShape="1">
          <a:blip r:embed="rId3">
            <a:alphaModFix/>
          </a:blip>
          <a:srcRect b="14453" l="3437" r="2373" t="12292"/>
          <a:stretch/>
        </p:blipFill>
        <p:spPr>
          <a:xfrm>
            <a:off x="307450" y="145550"/>
            <a:ext cx="8071900" cy="4852402"/>
          </a:xfrm>
          <a:prstGeom prst="rect">
            <a:avLst/>
          </a:prstGeom>
          <a:noFill/>
          <a:ln>
            <a:noFill/>
          </a:ln>
        </p:spPr>
      </p:pic>
      <p:sp>
        <p:nvSpPr>
          <p:cNvPr id="266" name="Google Shape;266;p37"/>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pSp>
        <p:nvGrpSpPr>
          <p:cNvPr id="271" name="Google Shape;271;p38"/>
          <p:cNvGrpSpPr/>
          <p:nvPr/>
        </p:nvGrpSpPr>
        <p:grpSpPr>
          <a:xfrm>
            <a:off x="4404050" y="265900"/>
            <a:ext cx="4739950" cy="4877599"/>
            <a:chOff x="4404050" y="265900"/>
            <a:chExt cx="4739950" cy="4877599"/>
          </a:xfrm>
        </p:grpSpPr>
        <p:pic>
          <p:nvPicPr>
            <p:cNvPr id="272" name="Google Shape;272;p38"/>
            <p:cNvPicPr preferRelativeResize="0"/>
            <p:nvPr/>
          </p:nvPicPr>
          <p:blipFill rotWithShape="1">
            <a:blip r:embed="rId3">
              <a:alphaModFix/>
            </a:blip>
            <a:srcRect b="1759" l="0" r="1088" t="4149"/>
            <a:stretch/>
          </p:blipFill>
          <p:spPr>
            <a:xfrm>
              <a:off x="4404050" y="303900"/>
              <a:ext cx="4739950" cy="4839599"/>
            </a:xfrm>
            <a:prstGeom prst="rect">
              <a:avLst/>
            </a:prstGeom>
            <a:noFill/>
            <a:ln>
              <a:noFill/>
            </a:ln>
          </p:spPr>
        </p:pic>
        <p:sp>
          <p:nvSpPr>
            <p:cNvPr id="273" name="Google Shape;273;p38"/>
            <p:cNvSpPr/>
            <p:nvPr/>
          </p:nvSpPr>
          <p:spPr>
            <a:xfrm>
              <a:off x="4581275" y="265900"/>
              <a:ext cx="273600" cy="228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274" name="Google Shape;274;p38"/>
          <p:cNvSpPr txBox="1"/>
          <p:nvPr/>
        </p:nvSpPr>
        <p:spPr>
          <a:xfrm>
            <a:off x="-6750" y="244875"/>
            <a:ext cx="9157500" cy="3693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None/>
            </a:pPr>
            <a:r>
              <a:rPr b="1" lang="it" sz="2400">
                <a:solidFill>
                  <a:schemeClr val="dk1"/>
                </a:solidFill>
              </a:rPr>
              <a:t>Synergies </a:t>
            </a:r>
            <a:endParaRPr b="1" sz="2400">
              <a:solidFill>
                <a:schemeClr val="dk1"/>
              </a:solidFill>
            </a:endParaRPr>
          </a:p>
        </p:txBody>
      </p:sp>
      <p:sp>
        <p:nvSpPr>
          <p:cNvPr id="275" name="Google Shape;275;p38"/>
          <p:cNvSpPr txBox="1"/>
          <p:nvPr/>
        </p:nvSpPr>
        <p:spPr>
          <a:xfrm>
            <a:off x="-6750" y="780100"/>
            <a:ext cx="9157500" cy="16317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b="1" lang="it">
                <a:solidFill>
                  <a:schemeClr val="dk1"/>
                </a:solidFill>
                <a:latin typeface="Helvetica Neue"/>
                <a:ea typeface="Helvetica Neue"/>
                <a:cs typeface="Helvetica Neue"/>
                <a:sym typeface="Helvetica Neue"/>
              </a:rPr>
              <a:t>INFN Scientific Commissions and Collaborations:</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b="1" sz="800">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b="1" lang="it">
                <a:solidFill>
                  <a:schemeClr val="dk1"/>
                </a:solidFill>
                <a:latin typeface="Helvetica Neue"/>
                <a:ea typeface="Helvetica Neue"/>
                <a:cs typeface="Helvetica Neue"/>
                <a:sym typeface="Helvetica Neue"/>
              </a:rPr>
              <a:t>VOXES</a:t>
            </a:r>
            <a:r>
              <a:rPr lang="it">
                <a:solidFill>
                  <a:schemeClr val="dk1"/>
                </a:solidFill>
                <a:latin typeface="Helvetica Neue"/>
                <a:ea typeface="Helvetica Neue"/>
                <a:cs typeface="Helvetica Neue"/>
                <a:sym typeface="Helvetica Neue"/>
              </a:rPr>
              <a:t> (LNF)</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b="1" lang="it">
                <a:solidFill>
                  <a:schemeClr val="dk1"/>
                </a:solidFill>
                <a:latin typeface="Helvetica Neue"/>
                <a:ea typeface="Helvetica Neue"/>
                <a:cs typeface="Helvetica Neue"/>
                <a:sym typeface="Helvetica Neue"/>
              </a:rPr>
              <a:t>DAFNE-Light</a:t>
            </a:r>
            <a:r>
              <a:rPr lang="it">
                <a:solidFill>
                  <a:schemeClr val="dk1"/>
                </a:solidFill>
                <a:latin typeface="Helvetica Neue"/>
                <a:ea typeface="Helvetica Neue"/>
                <a:cs typeface="Helvetica Neue"/>
                <a:sym typeface="Helvetica Neue"/>
              </a:rPr>
              <a:t> (LNF)</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b="1" lang="it">
                <a:solidFill>
                  <a:schemeClr val="dk1"/>
                </a:solidFill>
                <a:latin typeface="Helvetica Neue"/>
                <a:ea typeface="Helvetica Neue"/>
                <a:cs typeface="Helvetica Neue"/>
                <a:sym typeface="Helvetica Neue"/>
              </a:rPr>
              <a:t>EuAPS</a:t>
            </a:r>
            <a:r>
              <a:rPr lang="it">
                <a:solidFill>
                  <a:schemeClr val="dk1"/>
                </a:solidFill>
                <a:latin typeface="Helvetica Neue"/>
                <a:ea typeface="Helvetica Neue"/>
                <a:cs typeface="Helvetica Neue"/>
                <a:sym typeface="Helvetica Neue"/>
              </a:rPr>
              <a:t> (LNF)</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b="1" lang="it">
                <a:solidFill>
                  <a:schemeClr val="dk1"/>
                </a:solidFill>
                <a:latin typeface="Helvetica Neue"/>
                <a:ea typeface="Helvetica Neue"/>
                <a:cs typeface="Helvetica Neue"/>
                <a:sym typeface="Helvetica Neue"/>
              </a:rPr>
              <a:t>EuPRAXIA </a:t>
            </a:r>
            <a:r>
              <a:rPr lang="it">
                <a:solidFill>
                  <a:schemeClr val="dk1"/>
                </a:solidFill>
                <a:latin typeface="Helvetica Neue"/>
                <a:ea typeface="Helvetica Neue"/>
                <a:cs typeface="Helvetica Neue"/>
                <a:sym typeface="Helvetica Neue"/>
              </a:rPr>
              <a:t>(LNF)</a:t>
            </a:r>
            <a:endParaRPr>
              <a:solidFill>
                <a:schemeClr val="dk1"/>
              </a:solidFill>
              <a:latin typeface="Helvetica Neue"/>
              <a:ea typeface="Helvetica Neue"/>
              <a:cs typeface="Helvetica Neue"/>
              <a:sym typeface="Helvetica Neue"/>
            </a:endParaRPr>
          </a:p>
          <a:p>
            <a:pPr indent="0" lvl="0" marL="45720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b="1" lang="it">
                <a:solidFill>
                  <a:schemeClr val="dk1"/>
                </a:solidFill>
                <a:latin typeface="Helvetica Neue"/>
                <a:ea typeface="Helvetica Neue"/>
                <a:cs typeface="Helvetica Neue"/>
                <a:sym typeface="Helvetica Neue"/>
              </a:rPr>
              <a:t>SPHINX</a:t>
            </a:r>
            <a:r>
              <a:rPr lang="it">
                <a:solidFill>
                  <a:schemeClr val="dk1"/>
                </a:solidFill>
                <a:latin typeface="Helvetica Neue"/>
                <a:ea typeface="Helvetica Neue"/>
                <a:cs typeface="Helvetica Neue"/>
                <a:sym typeface="Helvetica Neue"/>
              </a:rPr>
              <a:t> (CSN5)</a:t>
            </a:r>
            <a:endParaRPr>
              <a:solidFill>
                <a:schemeClr val="dk1"/>
              </a:solidFill>
              <a:latin typeface="Helvetica Neue"/>
              <a:ea typeface="Helvetica Neue"/>
              <a:cs typeface="Helvetica Neue"/>
              <a:sym typeface="Helvetica Neue"/>
            </a:endParaRPr>
          </a:p>
        </p:txBody>
      </p:sp>
      <p:pic>
        <p:nvPicPr>
          <p:cNvPr id="276" name="Google Shape;276;p38"/>
          <p:cNvPicPr preferRelativeResize="0"/>
          <p:nvPr/>
        </p:nvPicPr>
        <p:blipFill>
          <a:blip r:embed="rId4">
            <a:alphaModFix/>
          </a:blip>
          <a:stretch>
            <a:fillRect/>
          </a:stretch>
        </p:blipFill>
        <p:spPr>
          <a:xfrm>
            <a:off x="5420990" y="418400"/>
            <a:ext cx="1440000" cy="2038846"/>
          </a:xfrm>
          <a:prstGeom prst="rect">
            <a:avLst/>
          </a:prstGeom>
          <a:noFill/>
          <a:ln>
            <a:noFill/>
          </a:ln>
        </p:spPr>
      </p:pic>
      <p:pic>
        <p:nvPicPr>
          <p:cNvPr id="277" name="Google Shape;277;p38"/>
          <p:cNvPicPr preferRelativeResize="0"/>
          <p:nvPr/>
        </p:nvPicPr>
        <p:blipFill>
          <a:blip r:embed="rId5">
            <a:alphaModFix/>
          </a:blip>
          <a:stretch>
            <a:fillRect/>
          </a:stretch>
        </p:blipFill>
        <p:spPr>
          <a:xfrm>
            <a:off x="7248754" y="2662103"/>
            <a:ext cx="1440000" cy="2033182"/>
          </a:xfrm>
          <a:prstGeom prst="rect">
            <a:avLst/>
          </a:prstGeom>
          <a:noFill/>
          <a:ln>
            <a:noFill/>
          </a:ln>
        </p:spPr>
      </p:pic>
      <p:pic>
        <p:nvPicPr>
          <p:cNvPr id="278" name="Google Shape;278;p38"/>
          <p:cNvPicPr preferRelativeResize="0"/>
          <p:nvPr/>
        </p:nvPicPr>
        <p:blipFill>
          <a:blip r:embed="rId6">
            <a:alphaModFix/>
          </a:blip>
          <a:stretch>
            <a:fillRect/>
          </a:stretch>
        </p:blipFill>
        <p:spPr>
          <a:xfrm>
            <a:off x="4708801" y="2945823"/>
            <a:ext cx="1440000" cy="2035385"/>
          </a:xfrm>
          <a:prstGeom prst="rect">
            <a:avLst/>
          </a:prstGeom>
          <a:noFill/>
          <a:ln>
            <a:noFill/>
          </a:ln>
        </p:spPr>
      </p:pic>
      <p:sp>
        <p:nvSpPr>
          <p:cNvPr id="279" name="Google Shape;279;p38"/>
          <p:cNvSpPr txBox="1"/>
          <p:nvPr/>
        </p:nvSpPr>
        <p:spPr>
          <a:xfrm>
            <a:off x="-6750" y="2476375"/>
            <a:ext cx="9157500" cy="7389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b="1" lang="it">
                <a:solidFill>
                  <a:schemeClr val="dk1"/>
                </a:solidFill>
                <a:latin typeface="Helvetica Neue"/>
                <a:ea typeface="Helvetica Neue"/>
                <a:cs typeface="Helvetica Neue"/>
                <a:sym typeface="Helvetica Neue"/>
              </a:rPr>
              <a:t>National and International Research Institutions:</a:t>
            </a:r>
            <a:endParaRPr>
              <a:solidFill>
                <a:schemeClr val="dk1"/>
              </a:solidFill>
              <a:latin typeface="Helvetica Neue"/>
              <a:ea typeface="Helvetica Neue"/>
              <a:cs typeface="Helvetica Neue"/>
              <a:sym typeface="Helvetica Neue"/>
            </a:endParaRPr>
          </a:p>
          <a:p>
            <a:pPr indent="-317500" lvl="0" marL="457200" rtl="0" algn="l">
              <a:lnSpc>
                <a:spcPct val="115000"/>
              </a:lnSpc>
              <a:spcBef>
                <a:spcPts val="2400"/>
              </a:spcBef>
              <a:spcAft>
                <a:spcPts val="0"/>
              </a:spcAft>
              <a:buClr>
                <a:schemeClr val="dk1"/>
              </a:buClr>
              <a:buSzPts val="1400"/>
              <a:buChar char="●"/>
            </a:pPr>
            <a:r>
              <a:rPr b="1" lang="it">
                <a:solidFill>
                  <a:schemeClr val="dk1"/>
                </a:solidFill>
              </a:rPr>
              <a:t>Advanced X-Ray Imaging Group </a:t>
            </a:r>
            <a:r>
              <a:rPr lang="it">
                <a:solidFill>
                  <a:schemeClr val="dk1"/>
                </a:solidFill>
                <a:latin typeface="Helvetica Neue"/>
                <a:ea typeface="Helvetica Neue"/>
                <a:cs typeface="Helvetica Neue"/>
                <a:sym typeface="Helvetica Neue"/>
              </a:rPr>
              <a:t>(London)</a:t>
            </a:r>
            <a:endParaRPr>
              <a:solidFill>
                <a:schemeClr val="dk1"/>
              </a:solidFill>
              <a:latin typeface="Helvetica Neue"/>
              <a:ea typeface="Helvetica Neue"/>
              <a:cs typeface="Helvetica Neue"/>
              <a:sym typeface="Helvetica Neue"/>
            </a:endParaRPr>
          </a:p>
        </p:txBody>
      </p:sp>
      <p:sp>
        <p:nvSpPr>
          <p:cNvPr id="280" name="Google Shape;280;p38"/>
          <p:cNvSpPr txBox="1"/>
          <p:nvPr/>
        </p:nvSpPr>
        <p:spPr>
          <a:xfrm>
            <a:off x="-6750" y="3485775"/>
            <a:ext cx="9157500" cy="10776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None/>
            </a:pPr>
            <a:r>
              <a:rPr b="1" lang="it">
                <a:solidFill>
                  <a:schemeClr val="dk1"/>
                </a:solidFill>
                <a:latin typeface="Helvetica Neue"/>
                <a:ea typeface="Helvetica Neue"/>
                <a:cs typeface="Helvetica Neue"/>
                <a:sym typeface="Helvetica Neue"/>
              </a:rPr>
              <a:t>Industry and Private Sector</a:t>
            </a:r>
            <a:endParaRPr b="1">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b="1" lang="it">
                <a:solidFill>
                  <a:schemeClr val="dk1"/>
                </a:solidFill>
                <a:latin typeface="Helvetica Neue"/>
                <a:ea typeface="Helvetica Neue"/>
                <a:cs typeface="Helvetica Neue"/>
                <a:sym typeface="Helvetica Neue"/>
              </a:rPr>
              <a:t>ADVACAM</a:t>
            </a:r>
            <a:r>
              <a:rPr lang="it">
                <a:solidFill>
                  <a:schemeClr val="dk1"/>
                </a:solidFill>
                <a:latin typeface="Helvetica Neue"/>
                <a:ea typeface="Helvetica Neue"/>
                <a:cs typeface="Helvetica Neue"/>
                <a:sym typeface="Helvetica Neue"/>
              </a:rPr>
              <a:t> (Prague)</a:t>
            </a:r>
            <a:endParaRPr>
              <a:solidFill>
                <a:schemeClr val="dk1"/>
              </a:solidFill>
              <a:latin typeface="Helvetica Neue"/>
              <a:ea typeface="Helvetica Neue"/>
              <a:cs typeface="Helvetica Neue"/>
              <a:sym typeface="Helvetica Neue"/>
            </a:endParaRPr>
          </a:p>
          <a:p>
            <a:pPr indent="0" lvl="0" marL="45720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317500" lvl="0" marL="457200" rtl="0" algn="l">
              <a:spcBef>
                <a:spcPts val="0"/>
              </a:spcBef>
              <a:spcAft>
                <a:spcPts val="0"/>
              </a:spcAft>
              <a:buClr>
                <a:schemeClr val="dk1"/>
              </a:buClr>
              <a:buSzPts val="1400"/>
              <a:buFont typeface="Helvetica Neue"/>
              <a:buChar char="●"/>
            </a:pPr>
            <a:r>
              <a:rPr b="1" lang="it">
                <a:solidFill>
                  <a:schemeClr val="dk1"/>
                </a:solidFill>
                <a:latin typeface="Helvetica Neue"/>
                <a:ea typeface="Helvetica Neue"/>
                <a:cs typeface="Helvetica Neue"/>
                <a:sym typeface="Helvetica Neue"/>
              </a:rPr>
              <a:t>CRISEL</a:t>
            </a:r>
            <a:r>
              <a:rPr lang="it">
                <a:solidFill>
                  <a:schemeClr val="dk1"/>
                </a:solidFill>
                <a:latin typeface="Helvetica Neue"/>
                <a:ea typeface="Helvetica Neue"/>
                <a:cs typeface="Helvetica Neue"/>
                <a:sym typeface="Helvetica Neue"/>
              </a:rPr>
              <a:t> (Rome)</a:t>
            </a:r>
            <a:endParaRPr>
              <a:solidFill>
                <a:schemeClr val="dk1"/>
              </a:solidFill>
              <a:latin typeface="Helvetica Neue"/>
              <a:ea typeface="Helvetica Neue"/>
              <a:cs typeface="Helvetica Neue"/>
              <a:sym typeface="Helvetica Neue"/>
            </a:endParaRPr>
          </a:p>
        </p:txBody>
      </p:sp>
      <p:sp>
        <p:nvSpPr>
          <p:cNvPr id="281" name="Google Shape;281;p38"/>
          <p:cNvSpPr txBox="1"/>
          <p:nvPr>
            <p:ph idx="12" type="sldNum"/>
          </p:nvPr>
        </p:nvSpPr>
        <p:spPr>
          <a:xfrm>
            <a:off x="70675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9"/>
          <p:cNvSpPr txBox="1"/>
          <p:nvPr/>
        </p:nvSpPr>
        <p:spPr>
          <a:xfrm>
            <a:off x="-6750" y="244875"/>
            <a:ext cx="9157500" cy="369300"/>
          </a:xfrm>
          <a:prstGeom prst="rect">
            <a:avLst/>
          </a:prstGeom>
          <a:noFill/>
          <a:ln>
            <a:noFill/>
          </a:ln>
        </p:spPr>
        <p:txBody>
          <a:bodyPr anchorCtr="0" anchor="t" bIns="0" lIns="270025" spcFirstLastPara="1" rIns="0" wrap="square" tIns="0">
            <a:spAutoFit/>
          </a:bodyPr>
          <a:lstStyle/>
          <a:p>
            <a:pPr indent="0" lvl="0" marL="0" marR="0" rtl="0" algn="l">
              <a:spcBef>
                <a:spcPts val="0"/>
              </a:spcBef>
              <a:spcAft>
                <a:spcPts val="0"/>
              </a:spcAft>
              <a:buNone/>
            </a:pPr>
            <a:r>
              <a:rPr b="1" lang="it" sz="2400">
                <a:solidFill>
                  <a:schemeClr val="dk1"/>
                </a:solidFill>
              </a:rPr>
              <a:t>Cost</a:t>
            </a:r>
            <a:endParaRPr b="1" i="0" sz="2400" u="none" cap="none" strike="noStrike">
              <a:solidFill>
                <a:schemeClr val="dk1"/>
              </a:solidFill>
              <a:latin typeface="Arial"/>
              <a:ea typeface="Arial"/>
              <a:cs typeface="Arial"/>
              <a:sym typeface="Arial"/>
            </a:endParaRPr>
          </a:p>
        </p:txBody>
      </p:sp>
      <p:pic>
        <p:nvPicPr>
          <p:cNvPr id="287" name="Google Shape;287;p39"/>
          <p:cNvPicPr preferRelativeResize="0"/>
          <p:nvPr/>
        </p:nvPicPr>
        <p:blipFill>
          <a:blip r:embed="rId3">
            <a:alphaModFix/>
          </a:blip>
          <a:stretch>
            <a:fillRect/>
          </a:stretch>
        </p:blipFill>
        <p:spPr>
          <a:xfrm>
            <a:off x="125425" y="1491825"/>
            <a:ext cx="5561724" cy="3325000"/>
          </a:xfrm>
          <a:prstGeom prst="rect">
            <a:avLst/>
          </a:prstGeom>
          <a:noFill/>
          <a:ln>
            <a:noFill/>
          </a:ln>
        </p:spPr>
      </p:pic>
      <p:sp>
        <p:nvSpPr>
          <p:cNvPr id="288" name="Google Shape;288;p39"/>
          <p:cNvSpPr txBox="1"/>
          <p:nvPr/>
        </p:nvSpPr>
        <p:spPr>
          <a:xfrm>
            <a:off x="-6750" y="780100"/>
            <a:ext cx="9157500" cy="4926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lang="it" sz="1600">
                <a:solidFill>
                  <a:schemeClr val="dk1"/>
                </a:solidFill>
                <a:latin typeface="Helvetica Neue"/>
                <a:ea typeface="Helvetica Neue"/>
                <a:cs typeface="Helvetica Neue"/>
                <a:sym typeface="Helvetica Neue"/>
              </a:rPr>
              <a:t>The overall cost of </a:t>
            </a:r>
            <a:r>
              <a:rPr b="1" lang="it" sz="1600">
                <a:solidFill>
                  <a:schemeClr val="dk1"/>
                </a:solidFill>
                <a:latin typeface="Helvetica Neue"/>
                <a:ea typeface="Helvetica Neue"/>
                <a:cs typeface="Helvetica Neue"/>
                <a:sym typeface="Helvetica Neue"/>
              </a:rPr>
              <a:t>OPTIMAL</a:t>
            </a:r>
            <a:r>
              <a:rPr lang="it" sz="1600">
                <a:solidFill>
                  <a:schemeClr val="dk1"/>
                </a:solidFill>
                <a:latin typeface="Helvetica Neue"/>
                <a:ea typeface="Helvetica Neue"/>
                <a:cs typeface="Helvetica Neue"/>
                <a:sym typeface="Helvetica Neue"/>
              </a:rPr>
              <a:t> is </a:t>
            </a:r>
            <a:r>
              <a:rPr b="1" lang="it" sz="1600">
                <a:solidFill>
                  <a:schemeClr val="dk1"/>
                </a:solidFill>
                <a:latin typeface="Helvetica Neue"/>
                <a:ea typeface="Helvetica Neue"/>
                <a:cs typeface="Helvetica Neue"/>
                <a:sym typeface="Helvetica Neue"/>
              </a:rPr>
              <a:t>230 k€</a:t>
            </a:r>
            <a:r>
              <a:rPr lang="it" sz="1600">
                <a:solidFill>
                  <a:schemeClr val="dk1"/>
                </a:solidFill>
                <a:latin typeface="Helvetica Neue"/>
                <a:ea typeface="Helvetica Neue"/>
                <a:cs typeface="Helvetica Neue"/>
                <a:sym typeface="Helvetica Neue"/>
              </a:rPr>
              <a:t>, of which </a:t>
            </a:r>
            <a:r>
              <a:rPr b="1" lang="it" sz="1600">
                <a:solidFill>
                  <a:schemeClr val="dk1"/>
                </a:solidFill>
                <a:latin typeface="Helvetica Neue"/>
                <a:ea typeface="Helvetica Neue"/>
                <a:cs typeface="Helvetica Neue"/>
                <a:sym typeface="Helvetica Neue"/>
              </a:rPr>
              <a:t>124 k€</a:t>
            </a:r>
            <a:r>
              <a:rPr lang="it" sz="1600">
                <a:solidFill>
                  <a:schemeClr val="dk1"/>
                </a:solidFill>
                <a:latin typeface="Helvetica Neue"/>
                <a:ea typeface="Helvetica Neue"/>
                <a:cs typeface="Helvetica Neue"/>
                <a:sym typeface="Helvetica Neue"/>
              </a:rPr>
              <a:t> are in-kind contributions, and </a:t>
            </a:r>
            <a:r>
              <a:rPr b="1" lang="it" sz="1600">
                <a:solidFill>
                  <a:schemeClr val="dk1"/>
                </a:solidFill>
                <a:latin typeface="Helvetica Neue"/>
                <a:ea typeface="Helvetica Neue"/>
                <a:cs typeface="Helvetica Neue"/>
                <a:sym typeface="Helvetica Neue"/>
              </a:rPr>
              <a:t>106 k€</a:t>
            </a:r>
            <a:r>
              <a:rPr lang="it" sz="1600">
                <a:solidFill>
                  <a:schemeClr val="dk1"/>
                </a:solidFill>
                <a:latin typeface="Helvetica Neue"/>
                <a:ea typeface="Helvetica Neue"/>
                <a:cs typeface="Helvetica Neue"/>
                <a:sym typeface="Helvetica Neue"/>
              </a:rPr>
              <a:t> are requested for the project: </a:t>
            </a:r>
            <a:r>
              <a:rPr b="1" lang="it" sz="1600">
                <a:solidFill>
                  <a:schemeClr val="dk1"/>
                </a:solidFill>
                <a:latin typeface="Helvetica Neue"/>
                <a:ea typeface="Helvetica Neue"/>
                <a:cs typeface="Helvetica Neue"/>
                <a:sym typeface="Helvetica Neue"/>
              </a:rPr>
              <a:t>70 k€</a:t>
            </a:r>
            <a:r>
              <a:rPr lang="it" sz="1600">
                <a:solidFill>
                  <a:schemeClr val="dk1"/>
                </a:solidFill>
                <a:latin typeface="Helvetica Neue"/>
                <a:ea typeface="Helvetica Neue"/>
                <a:cs typeface="Helvetica Neue"/>
                <a:sym typeface="Helvetica Neue"/>
              </a:rPr>
              <a:t> for the first year and </a:t>
            </a:r>
            <a:r>
              <a:rPr b="1" lang="it" sz="1600">
                <a:solidFill>
                  <a:schemeClr val="dk1"/>
                </a:solidFill>
                <a:latin typeface="Helvetica Neue"/>
                <a:ea typeface="Helvetica Neue"/>
                <a:cs typeface="Helvetica Neue"/>
                <a:sym typeface="Helvetica Neue"/>
              </a:rPr>
              <a:t>36 k€</a:t>
            </a:r>
            <a:r>
              <a:rPr lang="it" sz="1600">
                <a:solidFill>
                  <a:schemeClr val="dk1"/>
                </a:solidFill>
                <a:latin typeface="Helvetica Neue"/>
                <a:ea typeface="Helvetica Neue"/>
                <a:cs typeface="Helvetica Neue"/>
                <a:sym typeface="Helvetica Neue"/>
              </a:rPr>
              <a:t> for the second year of the project.</a:t>
            </a:r>
            <a:endParaRPr sz="1600">
              <a:solidFill>
                <a:schemeClr val="dk1"/>
              </a:solidFill>
              <a:latin typeface="Helvetica Neue"/>
              <a:ea typeface="Helvetica Neue"/>
              <a:cs typeface="Helvetica Neue"/>
              <a:sym typeface="Helvetica Neue"/>
            </a:endParaRPr>
          </a:p>
        </p:txBody>
      </p:sp>
      <p:sp>
        <p:nvSpPr>
          <p:cNvPr id="289" name="Google Shape;289;p39"/>
          <p:cNvSpPr txBox="1"/>
          <p:nvPr/>
        </p:nvSpPr>
        <p:spPr>
          <a:xfrm>
            <a:off x="6094800" y="1713600"/>
            <a:ext cx="3056100" cy="32016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b="1" lang="it" sz="1600">
                <a:solidFill>
                  <a:schemeClr val="dk1"/>
                </a:solidFill>
                <a:latin typeface="Helvetica Neue"/>
                <a:ea typeface="Helvetica Neue"/>
                <a:cs typeface="Helvetica Neue"/>
                <a:sym typeface="Helvetica Neue"/>
              </a:rPr>
              <a:t>In-kind contributions</a:t>
            </a:r>
            <a:r>
              <a:rPr lang="it" sz="1600">
                <a:solidFill>
                  <a:schemeClr val="dk1"/>
                </a:solidFill>
                <a:latin typeface="Helvetica Neue"/>
                <a:ea typeface="Helvetica Neue"/>
                <a:cs typeface="Helvetica Neue"/>
                <a:sym typeface="Helvetica Neue"/>
              </a:rPr>
              <a:t>:</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it" sz="1600">
                <a:solidFill>
                  <a:schemeClr val="dk1"/>
                </a:solidFill>
                <a:latin typeface="Helvetica Neue"/>
                <a:ea typeface="Helvetica Neue"/>
                <a:cs typeface="Helvetica Neue"/>
                <a:sym typeface="Helvetica Neue"/>
              </a:rPr>
              <a:t>XES Setup</a:t>
            </a:r>
            <a:endParaRPr sz="1600">
              <a:solidFill>
                <a:schemeClr val="dk1"/>
              </a:solidFill>
              <a:latin typeface="Helvetica Neue"/>
              <a:ea typeface="Helvetica Neue"/>
              <a:cs typeface="Helvetica Neue"/>
              <a:sym typeface="Helvetica Neue"/>
            </a:endParaRPr>
          </a:p>
          <a:p>
            <a:pPr indent="0" lvl="0" marL="457200" rtl="0" algn="l">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it" sz="1600">
                <a:solidFill>
                  <a:schemeClr val="dk1"/>
                </a:solidFill>
                <a:latin typeface="Helvetica Neue"/>
                <a:ea typeface="Helvetica Neue"/>
                <a:cs typeface="Helvetica Neue"/>
                <a:sym typeface="Helvetica Neue"/>
              </a:rPr>
              <a:t>Travel to AXIm</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it" sz="1600">
                <a:solidFill>
                  <a:schemeClr val="dk1"/>
                </a:solidFill>
                <a:latin typeface="Helvetica Neue"/>
                <a:ea typeface="Helvetica Neue"/>
                <a:cs typeface="Helvetica Neue"/>
                <a:sym typeface="Helvetica Neue"/>
              </a:rPr>
              <a:t>Financial requests</a:t>
            </a:r>
            <a:r>
              <a:rPr lang="it" sz="1600">
                <a:solidFill>
                  <a:schemeClr val="dk1"/>
                </a:solidFill>
                <a:latin typeface="Helvetica Neue"/>
                <a:ea typeface="Helvetica Neue"/>
                <a:cs typeface="Helvetica Neue"/>
                <a:sym typeface="Helvetica Neue"/>
              </a:rPr>
              <a:t>:</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it" sz="1600">
                <a:solidFill>
                  <a:schemeClr val="dk1"/>
                </a:solidFill>
                <a:latin typeface="Helvetica Neue"/>
                <a:ea typeface="Helvetica Neue"/>
                <a:cs typeface="Helvetica Neue"/>
                <a:sym typeface="Helvetica Neue"/>
              </a:rPr>
              <a:t>Setup</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it" sz="1600">
                <a:solidFill>
                  <a:schemeClr val="dk1"/>
                </a:solidFill>
                <a:latin typeface="Helvetica Neue"/>
                <a:ea typeface="Helvetica Neue"/>
                <a:cs typeface="Helvetica Neue"/>
                <a:sym typeface="Helvetica Neue"/>
              </a:rPr>
              <a:t>Publications</a:t>
            </a:r>
            <a:endParaRPr sz="1600">
              <a:solidFill>
                <a:schemeClr val="dk1"/>
              </a:solidFill>
              <a:latin typeface="Helvetica Neue"/>
              <a:ea typeface="Helvetica Neue"/>
              <a:cs typeface="Helvetica Neue"/>
              <a:sym typeface="Helvetica Neue"/>
            </a:endParaRPr>
          </a:p>
          <a:p>
            <a:pPr indent="0" lvl="0" marL="457200" rtl="0" algn="l">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rtl="0" algn="l">
              <a:spcBef>
                <a:spcPts val="0"/>
              </a:spcBef>
              <a:spcAft>
                <a:spcPts val="0"/>
              </a:spcAft>
              <a:buClr>
                <a:schemeClr val="dk1"/>
              </a:buClr>
              <a:buSzPts val="1600"/>
              <a:buFont typeface="Helvetica Neue"/>
              <a:buChar char="●"/>
            </a:pPr>
            <a:r>
              <a:rPr lang="it" sz="1600">
                <a:solidFill>
                  <a:schemeClr val="dk1"/>
                </a:solidFill>
                <a:latin typeface="Helvetica Neue"/>
                <a:ea typeface="Helvetica Neue"/>
                <a:cs typeface="Helvetica Neue"/>
                <a:sym typeface="Helvetica Neue"/>
              </a:rPr>
              <a:t>Dissemination</a:t>
            </a:r>
            <a:endParaRPr sz="1600">
              <a:solidFill>
                <a:schemeClr val="dk1"/>
              </a:solidFill>
              <a:latin typeface="Helvetica Neue"/>
              <a:ea typeface="Helvetica Neue"/>
              <a:cs typeface="Helvetica Neue"/>
              <a:sym typeface="Helvetica Neue"/>
            </a:endParaRPr>
          </a:p>
        </p:txBody>
      </p:sp>
      <p:sp>
        <p:nvSpPr>
          <p:cNvPr id="290" name="Google Shape;290;p39"/>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0"/>
          <p:cNvSpPr txBox="1"/>
          <p:nvPr/>
        </p:nvSpPr>
        <p:spPr>
          <a:xfrm>
            <a:off x="-6750" y="244875"/>
            <a:ext cx="9157500" cy="369300"/>
          </a:xfrm>
          <a:prstGeom prst="rect">
            <a:avLst/>
          </a:prstGeom>
          <a:noFill/>
          <a:ln>
            <a:noFill/>
          </a:ln>
        </p:spPr>
        <p:txBody>
          <a:bodyPr anchorCtr="0" anchor="t" bIns="0" lIns="270025" spcFirstLastPara="1" rIns="0" wrap="square" tIns="0">
            <a:spAutoFit/>
          </a:bodyPr>
          <a:lstStyle/>
          <a:p>
            <a:pPr indent="0" lvl="0" marL="0" marR="0" rtl="0" algn="l">
              <a:spcBef>
                <a:spcPts val="0"/>
              </a:spcBef>
              <a:spcAft>
                <a:spcPts val="0"/>
              </a:spcAft>
              <a:buNone/>
            </a:pPr>
            <a:r>
              <a:rPr b="1" lang="it" sz="2400">
                <a:solidFill>
                  <a:schemeClr val="dk1"/>
                </a:solidFill>
              </a:rPr>
              <a:t>Support to LNF Services</a:t>
            </a:r>
            <a:endParaRPr b="1" i="0" sz="2400" u="none" cap="none" strike="noStrike">
              <a:solidFill>
                <a:schemeClr val="dk1"/>
              </a:solidFill>
              <a:latin typeface="Arial"/>
              <a:ea typeface="Arial"/>
              <a:cs typeface="Arial"/>
              <a:sym typeface="Arial"/>
            </a:endParaRPr>
          </a:p>
        </p:txBody>
      </p:sp>
      <p:sp>
        <p:nvSpPr>
          <p:cNvPr id="296" name="Google Shape;296;p40"/>
          <p:cNvSpPr txBox="1"/>
          <p:nvPr/>
        </p:nvSpPr>
        <p:spPr>
          <a:xfrm>
            <a:off x="-6750" y="1032450"/>
            <a:ext cx="6101700" cy="3645000"/>
          </a:xfrm>
          <a:prstGeom prst="rect">
            <a:avLst/>
          </a:prstGeom>
          <a:noFill/>
          <a:ln>
            <a:noFill/>
          </a:ln>
        </p:spPr>
        <p:txBody>
          <a:bodyPr anchorCtr="0" anchor="t" bIns="0" lIns="270025" spcFirstLastPara="1" rIns="0" wrap="square" tIns="0">
            <a:spAutoFit/>
          </a:bodyPr>
          <a:lstStyle/>
          <a:p>
            <a:pPr indent="0" lvl="0" marL="0" marR="72000" rtl="0" algn="l">
              <a:lnSpc>
                <a:spcPct val="115000"/>
              </a:lnSpc>
              <a:spcBef>
                <a:spcPts val="0"/>
              </a:spcBef>
              <a:spcAft>
                <a:spcPts val="0"/>
              </a:spcAft>
              <a:buNone/>
            </a:pPr>
            <a:r>
              <a:rPr b="1" lang="it" sz="1600">
                <a:solidFill>
                  <a:schemeClr val="dk1"/>
                </a:solidFill>
                <a:latin typeface="Helvetica Neue"/>
                <a:ea typeface="Helvetica Neue"/>
                <a:cs typeface="Helvetica Neue"/>
                <a:sym typeface="Helvetica Neue"/>
              </a:rPr>
              <a:t>Design Services (0.5 Man-Month):</a:t>
            </a:r>
            <a:endParaRPr b="1" sz="1600">
              <a:solidFill>
                <a:schemeClr val="dk1"/>
              </a:solidFill>
              <a:latin typeface="Helvetica Neue"/>
              <a:ea typeface="Helvetica Neue"/>
              <a:cs typeface="Helvetica Neue"/>
              <a:sym typeface="Helvetica Neue"/>
            </a:endParaRPr>
          </a:p>
          <a:p>
            <a:pPr indent="0" lvl="0" marL="0" marR="72000" rtl="0" algn="l">
              <a:lnSpc>
                <a:spcPct val="115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marR="216000" rtl="0" algn="l">
              <a:lnSpc>
                <a:spcPct val="115000"/>
              </a:lnSpc>
              <a:spcBef>
                <a:spcPts val="0"/>
              </a:spcBef>
              <a:spcAft>
                <a:spcPts val="0"/>
              </a:spcAft>
              <a:buClr>
                <a:schemeClr val="dk1"/>
              </a:buClr>
              <a:buSzPts val="1600"/>
              <a:buChar char="●"/>
            </a:pPr>
            <a:r>
              <a:rPr b="1" lang="it" sz="1600">
                <a:solidFill>
                  <a:schemeClr val="dk1"/>
                </a:solidFill>
              </a:rPr>
              <a:t>CAD Modeling: </a:t>
            </a:r>
            <a:r>
              <a:rPr lang="it" sz="1600">
                <a:solidFill>
                  <a:schemeClr val="dk1"/>
                </a:solidFill>
              </a:rPr>
              <a:t>Detailed 3D models for integration support of the </a:t>
            </a:r>
            <a:r>
              <a:rPr b="1" lang="it" sz="1600">
                <a:solidFill>
                  <a:schemeClr val="dk1"/>
                </a:solidFill>
              </a:rPr>
              <a:t>pixel detector</a:t>
            </a:r>
            <a:r>
              <a:rPr lang="it" sz="1600">
                <a:solidFill>
                  <a:schemeClr val="dk1"/>
                </a:solidFill>
              </a:rPr>
              <a:t> and </a:t>
            </a:r>
            <a:r>
              <a:rPr b="1" lang="it" sz="1600">
                <a:solidFill>
                  <a:schemeClr val="dk1"/>
                </a:solidFill>
              </a:rPr>
              <a:t>motorized stages </a:t>
            </a:r>
            <a:r>
              <a:rPr lang="it" sz="1600">
                <a:solidFill>
                  <a:schemeClr val="dk1"/>
                </a:solidFill>
              </a:rPr>
              <a:t>with the VOXES setup.</a:t>
            </a:r>
            <a:endParaRPr sz="1600">
              <a:solidFill>
                <a:schemeClr val="dk1"/>
              </a:solidFill>
              <a:latin typeface="Helvetica Neue"/>
              <a:ea typeface="Helvetica Neue"/>
              <a:cs typeface="Helvetica Neue"/>
              <a:sym typeface="Helvetica Neue"/>
            </a:endParaRPr>
          </a:p>
          <a:p>
            <a:pPr indent="0" lvl="0" marL="0" marR="72000" rtl="0" algn="l">
              <a:lnSpc>
                <a:spcPct val="115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0" lvl="0" marL="0" marR="72000" rtl="0" algn="l">
              <a:lnSpc>
                <a:spcPct val="115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0" lvl="0" marL="0" marR="72000" rtl="0" algn="l">
              <a:lnSpc>
                <a:spcPct val="115000"/>
              </a:lnSpc>
              <a:spcBef>
                <a:spcPts val="0"/>
              </a:spcBef>
              <a:spcAft>
                <a:spcPts val="0"/>
              </a:spcAft>
              <a:buNone/>
            </a:pPr>
            <a:r>
              <a:t/>
            </a:r>
            <a:endParaRPr b="1" sz="1600">
              <a:solidFill>
                <a:schemeClr val="dk1"/>
              </a:solidFill>
              <a:latin typeface="Helvetica Neue"/>
              <a:ea typeface="Helvetica Neue"/>
              <a:cs typeface="Helvetica Neue"/>
              <a:sym typeface="Helvetica Neue"/>
            </a:endParaRPr>
          </a:p>
          <a:p>
            <a:pPr indent="0" lvl="0" marL="0" marR="72000" rtl="0" algn="l">
              <a:lnSpc>
                <a:spcPct val="115000"/>
              </a:lnSpc>
              <a:spcBef>
                <a:spcPts val="0"/>
              </a:spcBef>
              <a:spcAft>
                <a:spcPts val="0"/>
              </a:spcAft>
              <a:buNone/>
            </a:pPr>
            <a:r>
              <a:rPr b="1" lang="it" sz="1600">
                <a:solidFill>
                  <a:schemeClr val="dk1"/>
                </a:solidFill>
                <a:latin typeface="Helvetica Neue"/>
                <a:ea typeface="Helvetica Neue"/>
                <a:cs typeface="Helvetica Neue"/>
                <a:sym typeface="Helvetica Neue"/>
              </a:rPr>
              <a:t>Mechanical Workshop Services (</a:t>
            </a:r>
            <a:r>
              <a:rPr b="1" lang="it" sz="1600">
                <a:solidFill>
                  <a:schemeClr val="dk1"/>
                </a:solidFill>
                <a:latin typeface="Helvetica Neue"/>
                <a:ea typeface="Helvetica Neue"/>
                <a:cs typeface="Helvetica Neue"/>
                <a:sym typeface="Helvetica Neue"/>
              </a:rPr>
              <a:t>0.5 Man-Month)</a:t>
            </a:r>
            <a:r>
              <a:rPr b="1" lang="it" sz="1600">
                <a:solidFill>
                  <a:schemeClr val="dk1"/>
                </a:solidFill>
                <a:latin typeface="Helvetica Neue"/>
                <a:ea typeface="Helvetica Neue"/>
                <a:cs typeface="Helvetica Neue"/>
                <a:sym typeface="Helvetica Neue"/>
              </a:rPr>
              <a:t>:</a:t>
            </a:r>
            <a:endParaRPr b="1" sz="1600">
              <a:solidFill>
                <a:schemeClr val="dk1"/>
              </a:solidFill>
              <a:latin typeface="Helvetica Neue"/>
              <a:ea typeface="Helvetica Neue"/>
              <a:cs typeface="Helvetica Neue"/>
              <a:sym typeface="Helvetica Neue"/>
            </a:endParaRPr>
          </a:p>
          <a:p>
            <a:pPr indent="0" lvl="0" marL="0" marR="72000" rtl="0" algn="l">
              <a:lnSpc>
                <a:spcPct val="115000"/>
              </a:lnSpc>
              <a:spcBef>
                <a:spcPts val="0"/>
              </a:spcBef>
              <a:spcAft>
                <a:spcPts val="0"/>
              </a:spcAft>
              <a:buNone/>
            </a:pPr>
            <a:r>
              <a:t/>
            </a:r>
            <a:endParaRPr sz="1600">
              <a:solidFill>
                <a:schemeClr val="dk1"/>
              </a:solidFill>
              <a:latin typeface="Helvetica Neue"/>
              <a:ea typeface="Helvetica Neue"/>
              <a:cs typeface="Helvetica Neue"/>
              <a:sym typeface="Helvetica Neue"/>
            </a:endParaRPr>
          </a:p>
          <a:p>
            <a:pPr indent="-330200" lvl="0" marL="457200" marR="72000" rtl="0" algn="l">
              <a:lnSpc>
                <a:spcPct val="115000"/>
              </a:lnSpc>
              <a:spcBef>
                <a:spcPts val="0"/>
              </a:spcBef>
              <a:spcAft>
                <a:spcPts val="0"/>
              </a:spcAft>
              <a:buClr>
                <a:schemeClr val="dk1"/>
              </a:buClr>
              <a:buSzPts val="1600"/>
              <a:buChar char="●"/>
            </a:pPr>
            <a:r>
              <a:rPr b="1" lang="it" sz="1600">
                <a:solidFill>
                  <a:schemeClr val="dk1"/>
                </a:solidFill>
              </a:rPr>
              <a:t>Custom Fabrication: </a:t>
            </a:r>
            <a:r>
              <a:rPr lang="it" sz="1600">
                <a:solidFill>
                  <a:schemeClr val="dk1"/>
                </a:solidFill>
              </a:rPr>
              <a:t>Precision fabrication and mounting of integration supports to perfectly fit with the existing setup.</a:t>
            </a:r>
            <a:endParaRPr sz="1600">
              <a:solidFill>
                <a:schemeClr val="dk1"/>
              </a:solidFill>
              <a:latin typeface="Helvetica Neue"/>
              <a:ea typeface="Helvetica Neue"/>
              <a:cs typeface="Helvetica Neue"/>
              <a:sym typeface="Helvetica Neue"/>
            </a:endParaRPr>
          </a:p>
        </p:txBody>
      </p:sp>
      <p:grpSp>
        <p:nvGrpSpPr>
          <p:cNvPr id="297" name="Google Shape;297;p40"/>
          <p:cNvGrpSpPr/>
          <p:nvPr/>
        </p:nvGrpSpPr>
        <p:grpSpPr>
          <a:xfrm>
            <a:off x="6490550" y="1194763"/>
            <a:ext cx="2438500" cy="2753975"/>
            <a:chOff x="6490550" y="2027500"/>
            <a:chExt cx="2438500" cy="2753975"/>
          </a:xfrm>
        </p:grpSpPr>
        <p:pic>
          <p:nvPicPr>
            <p:cNvPr id="298" name="Google Shape;298;p40"/>
            <p:cNvPicPr preferRelativeResize="0"/>
            <p:nvPr/>
          </p:nvPicPr>
          <p:blipFill rotWithShape="1">
            <a:blip r:embed="rId3">
              <a:alphaModFix/>
            </a:blip>
            <a:srcRect b="87312" l="83064" r="1307" t="-262"/>
            <a:stretch/>
          </p:blipFill>
          <p:spPr>
            <a:xfrm>
              <a:off x="7115200" y="2027500"/>
              <a:ext cx="1189200" cy="439800"/>
            </a:xfrm>
            <a:prstGeom prst="rect">
              <a:avLst/>
            </a:prstGeom>
            <a:noFill/>
            <a:ln>
              <a:noFill/>
            </a:ln>
          </p:spPr>
        </p:pic>
        <p:pic>
          <p:nvPicPr>
            <p:cNvPr id="299" name="Google Shape;299;p40"/>
            <p:cNvPicPr preferRelativeResize="0"/>
            <p:nvPr/>
          </p:nvPicPr>
          <p:blipFill rotWithShape="1">
            <a:blip r:embed="rId4">
              <a:alphaModFix/>
            </a:blip>
            <a:srcRect b="14678" l="7236" r="14442" t="14373"/>
            <a:stretch/>
          </p:blipFill>
          <p:spPr>
            <a:xfrm>
              <a:off x="6490550" y="2572600"/>
              <a:ext cx="2438500" cy="2208875"/>
            </a:xfrm>
            <a:prstGeom prst="rect">
              <a:avLst/>
            </a:prstGeom>
            <a:noFill/>
            <a:ln>
              <a:noFill/>
            </a:ln>
          </p:spPr>
        </p:pic>
      </p:grpSp>
      <p:sp>
        <p:nvSpPr>
          <p:cNvPr id="300" name="Google Shape;300;p40"/>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1"/>
          <p:cNvSpPr txBox="1"/>
          <p:nvPr/>
        </p:nvSpPr>
        <p:spPr>
          <a:xfrm>
            <a:off x="-6750" y="83450"/>
            <a:ext cx="9157500" cy="3057600"/>
          </a:xfrm>
          <a:prstGeom prst="rect">
            <a:avLst/>
          </a:prstGeom>
          <a:noFill/>
          <a:ln>
            <a:noFill/>
          </a:ln>
        </p:spPr>
        <p:txBody>
          <a:bodyPr anchorCtr="0" anchor="t" bIns="0" lIns="270025" spcFirstLastPara="1" rIns="0" wrap="square" tIns="0">
            <a:spAutoFit/>
          </a:bodyPr>
          <a:lstStyle/>
          <a:p>
            <a:pPr indent="0" lvl="0" marL="0" rtl="0" algn="l">
              <a:lnSpc>
                <a:spcPct val="100000"/>
              </a:lnSpc>
              <a:spcBef>
                <a:spcPts val="1200"/>
              </a:spcBef>
              <a:spcAft>
                <a:spcPts val="0"/>
              </a:spcAft>
              <a:buClr>
                <a:schemeClr val="dk1"/>
              </a:buClr>
              <a:buSzPts val="1100"/>
              <a:buFont typeface="Arial"/>
              <a:buNone/>
            </a:pPr>
            <a:r>
              <a:rPr b="1" lang="it" sz="2400">
                <a:solidFill>
                  <a:schemeClr val="dk1"/>
                </a:solidFill>
              </a:rPr>
              <a:t>Impact:</a:t>
            </a:r>
            <a:endParaRPr b="1" sz="2400">
              <a:solidFill>
                <a:schemeClr val="dk1"/>
              </a:solidFill>
            </a:endParaRPr>
          </a:p>
          <a:p>
            <a:pPr indent="-330200" lvl="0" marL="457200" rtl="0" algn="l">
              <a:lnSpc>
                <a:spcPct val="115000"/>
              </a:lnSpc>
              <a:spcBef>
                <a:spcPts val="1200"/>
              </a:spcBef>
              <a:spcAft>
                <a:spcPts val="0"/>
              </a:spcAft>
              <a:buClr>
                <a:schemeClr val="dk1"/>
              </a:buClr>
              <a:buSzPts val="1600"/>
              <a:buChar char="●"/>
            </a:pPr>
            <a:r>
              <a:rPr b="1" lang="it" sz="1600">
                <a:solidFill>
                  <a:schemeClr val="dk1"/>
                </a:solidFill>
              </a:rPr>
              <a:t>Advancements in X-ray Beamline Optimization:</a:t>
            </a:r>
            <a:endParaRPr b="1"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it" sz="1600">
                <a:solidFill>
                  <a:schemeClr val="dk1"/>
                </a:solidFill>
              </a:rPr>
              <a:t>Generalized framework for enhanced collaboration and data reproducibility.</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it" sz="1600">
                <a:solidFill>
                  <a:schemeClr val="dk1"/>
                </a:solidFill>
              </a:rPr>
              <a:t>Open-source software potential.</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it" sz="1600">
                <a:solidFill>
                  <a:schemeClr val="dk1"/>
                </a:solidFill>
              </a:rPr>
              <a:t>Automation reduces human errors and improves efficiency.</a:t>
            </a:r>
            <a:endParaRPr sz="1600">
              <a:solidFill>
                <a:schemeClr val="dk1"/>
              </a:solidFill>
            </a:endParaRPr>
          </a:p>
          <a:p>
            <a:pPr indent="-330200" lvl="1" marL="914400" rtl="0" algn="l">
              <a:lnSpc>
                <a:spcPct val="100000"/>
              </a:lnSpc>
              <a:spcBef>
                <a:spcPts val="0"/>
              </a:spcBef>
              <a:spcAft>
                <a:spcPts val="0"/>
              </a:spcAft>
              <a:buClr>
                <a:schemeClr val="dk1"/>
              </a:buClr>
              <a:buSzPts val="1600"/>
              <a:buChar char="○"/>
            </a:pPr>
            <a:r>
              <a:rPr lang="it" sz="1600">
                <a:solidFill>
                  <a:schemeClr val="dk1"/>
                </a:solidFill>
              </a:rPr>
              <a:t>Tenfold reduction in acquisition time, leading to cost savings.</a:t>
            </a:r>
            <a:endParaRPr sz="1600">
              <a:solidFill>
                <a:schemeClr val="dk1"/>
              </a:solidFill>
            </a:endParaRPr>
          </a:p>
          <a:p>
            <a:pPr indent="0" lvl="0" marL="914400" rtl="0" algn="l">
              <a:lnSpc>
                <a:spcPct val="100000"/>
              </a:lnSpc>
              <a:spcBef>
                <a:spcPts val="1200"/>
              </a:spcBef>
              <a:spcAft>
                <a:spcPts val="0"/>
              </a:spcAft>
              <a:buNone/>
            </a:pPr>
            <a:r>
              <a:t/>
            </a:r>
            <a:endParaRPr sz="100">
              <a:solidFill>
                <a:schemeClr val="dk1"/>
              </a:solidFill>
            </a:endParaRPr>
          </a:p>
          <a:p>
            <a:pPr indent="-330200" lvl="0" marL="457200" rtl="0" algn="l">
              <a:lnSpc>
                <a:spcPct val="115000"/>
              </a:lnSpc>
              <a:spcBef>
                <a:spcPts val="1200"/>
              </a:spcBef>
              <a:spcAft>
                <a:spcPts val="0"/>
              </a:spcAft>
              <a:buClr>
                <a:schemeClr val="dk1"/>
              </a:buClr>
              <a:buSzPts val="1600"/>
              <a:buChar char="●"/>
            </a:pPr>
            <a:r>
              <a:rPr b="1" lang="it" sz="1600">
                <a:solidFill>
                  <a:schemeClr val="dk1"/>
                </a:solidFill>
              </a:rPr>
              <a:t>Social and Technological Benefits:</a:t>
            </a:r>
            <a:endParaRPr b="1"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it" sz="1600">
                <a:solidFill>
                  <a:schemeClr val="dk1"/>
                </a:solidFill>
              </a:rPr>
              <a:t>Improved safety in high-radiation environments.</a:t>
            </a:r>
            <a:endParaRPr sz="1600">
              <a:solidFill>
                <a:schemeClr val="dk1"/>
              </a:solidFill>
            </a:endParaRPr>
          </a:p>
          <a:p>
            <a:pPr indent="-330200" lvl="1" marL="914400" rtl="0" algn="l">
              <a:lnSpc>
                <a:spcPct val="115000"/>
              </a:lnSpc>
              <a:spcBef>
                <a:spcPts val="0"/>
              </a:spcBef>
              <a:spcAft>
                <a:spcPts val="0"/>
              </a:spcAft>
              <a:buClr>
                <a:schemeClr val="dk1"/>
              </a:buClr>
              <a:buSzPts val="1600"/>
              <a:buChar char="○"/>
            </a:pPr>
            <a:r>
              <a:rPr lang="it" sz="1600">
                <a:solidFill>
                  <a:schemeClr val="dk1"/>
                </a:solidFill>
              </a:rPr>
              <a:t>Enhanced efficiency for </a:t>
            </a:r>
            <a:r>
              <a:rPr lang="it" sz="1600">
                <a:solidFill>
                  <a:schemeClr val="dk1"/>
                </a:solidFill>
              </a:rPr>
              <a:t>material science </a:t>
            </a:r>
            <a:r>
              <a:rPr lang="it" sz="1600">
                <a:solidFill>
                  <a:schemeClr val="dk1"/>
                </a:solidFill>
              </a:rPr>
              <a:t>and high-throughput elemental analysis.</a:t>
            </a:r>
            <a:endParaRPr b="1" sz="2300">
              <a:solidFill>
                <a:schemeClr val="dk1"/>
              </a:solidFill>
              <a:latin typeface="Helvetica Neue"/>
              <a:ea typeface="Helvetica Neue"/>
              <a:cs typeface="Helvetica Neue"/>
              <a:sym typeface="Helvetica Neue"/>
            </a:endParaRPr>
          </a:p>
        </p:txBody>
      </p:sp>
      <p:sp>
        <p:nvSpPr>
          <p:cNvPr id="306" name="Google Shape;306;p41"/>
          <p:cNvSpPr txBox="1"/>
          <p:nvPr/>
        </p:nvSpPr>
        <p:spPr>
          <a:xfrm>
            <a:off x="-6750" y="3353700"/>
            <a:ext cx="9157500" cy="1508400"/>
          </a:xfrm>
          <a:prstGeom prst="rect">
            <a:avLst/>
          </a:prstGeom>
          <a:noFill/>
          <a:ln>
            <a:noFill/>
          </a:ln>
        </p:spPr>
        <p:txBody>
          <a:bodyPr anchorCtr="0" anchor="t" bIns="0" lIns="270025" spcFirstLastPara="1" rIns="0" wrap="square" tIns="0">
            <a:spAutoFit/>
          </a:bodyPr>
          <a:lstStyle/>
          <a:p>
            <a:pPr indent="0" lvl="0" marL="0" rtl="0" algn="l">
              <a:lnSpc>
                <a:spcPct val="100000"/>
              </a:lnSpc>
              <a:spcBef>
                <a:spcPts val="1200"/>
              </a:spcBef>
              <a:spcAft>
                <a:spcPts val="0"/>
              </a:spcAft>
              <a:buNone/>
            </a:pPr>
            <a:r>
              <a:rPr b="1" lang="it" sz="2400">
                <a:solidFill>
                  <a:schemeClr val="dk1"/>
                </a:solidFill>
              </a:rPr>
              <a:t>Risks Assessment:</a:t>
            </a:r>
            <a:endParaRPr b="1" sz="2400">
              <a:solidFill>
                <a:schemeClr val="dk1"/>
              </a:solidFill>
            </a:endParaRPr>
          </a:p>
          <a:p>
            <a:pPr indent="-330200" lvl="0" marL="457200" rtl="0" algn="l">
              <a:spcBef>
                <a:spcPts val="1200"/>
              </a:spcBef>
              <a:spcAft>
                <a:spcPts val="0"/>
              </a:spcAft>
              <a:buClr>
                <a:schemeClr val="dk1"/>
              </a:buClr>
              <a:buSzPts val="1600"/>
              <a:buChar char="●"/>
            </a:pPr>
            <a:r>
              <a:rPr lang="it" sz="1600">
                <a:solidFill>
                  <a:schemeClr val="dk1"/>
                </a:solidFill>
                <a:latin typeface="Helvetica Neue"/>
                <a:ea typeface="Helvetica Neue"/>
                <a:cs typeface="Helvetica Neue"/>
                <a:sym typeface="Helvetica Neue"/>
              </a:rPr>
              <a:t>Inaccuracy of Ray-Tracing Simulations (T1.3)</a:t>
            </a:r>
            <a:endParaRPr sz="1600">
              <a:solidFill>
                <a:schemeClr val="dk1"/>
              </a:solidFill>
            </a:endParaRPr>
          </a:p>
          <a:p>
            <a:pPr indent="-330200" lvl="0" marL="457200" rtl="0" algn="l">
              <a:spcBef>
                <a:spcPts val="0"/>
              </a:spcBef>
              <a:spcAft>
                <a:spcPts val="0"/>
              </a:spcAft>
              <a:buClr>
                <a:schemeClr val="dk1"/>
              </a:buClr>
              <a:buSzPts val="1600"/>
              <a:buChar char="●"/>
            </a:pPr>
            <a:r>
              <a:rPr lang="it" sz="1600">
                <a:solidFill>
                  <a:schemeClr val="dk1"/>
                </a:solidFill>
                <a:latin typeface="Helvetica Neue"/>
                <a:ea typeface="Helvetica Neue"/>
                <a:cs typeface="Helvetica Neue"/>
                <a:sym typeface="Helvetica Neue"/>
              </a:rPr>
              <a:t>Data Integration and Feature Extraction Issues (T1.5)</a:t>
            </a:r>
            <a:endParaRPr sz="1600">
              <a:solidFill>
                <a:schemeClr val="dk1"/>
              </a:solidFill>
            </a:endParaRPr>
          </a:p>
          <a:p>
            <a:pPr indent="-330200" lvl="0" marL="457200" rtl="0" algn="l">
              <a:spcBef>
                <a:spcPts val="0"/>
              </a:spcBef>
              <a:spcAft>
                <a:spcPts val="0"/>
              </a:spcAft>
              <a:buClr>
                <a:schemeClr val="dk1"/>
              </a:buClr>
              <a:buSzPts val="1600"/>
              <a:buChar char="●"/>
            </a:pPr>
            <a:r>
              <a:rPr lang="it" sz="1600">
                <a:solidFill>
                  <a:schemeClr val="dk1"/>
                </a:solidFill>
                <a:latin typeface="Helvetica Neue"/>
                <a:ea typeface="Helvetica Neue"/>
                <a:cs typeface="Helvetica Neue"/>
                <a:sym typeface="Helvetica Neue"/>
              </a:rPr>
              <a:t>Delays in Ordering or Integrating New Equipment (T2.1, T2.2, T2.3)</a:t>
            </a:r>
            <a:endParaRPr sz="1600">
              <a:solidFill>
                <a:schemeClr val="dk1"/>
              </a:solidFill>
            </a:endParaRPr>
          </a:p>
          <a:p>
            <a:pPr indent="-330200" lvl="0" marL="457200" rtl="0" algn="l">
              <a:spcBef>
                <a:spcPts val="0"/>
              </a:spcBef>
              <a:spcAft>
                <a:spcPts val="0"/>
              </a:spcAft>
              <a:buClr>
                <a:schemeClr val="dk1"/>
              </a:buClr>
              <a:buSzPts val="1600"/>
              <a:buChar char="●"/>
            </a:pPr>
            <a:r>
              <a:rPr lang="it" sz="1600">
                <a:solidFill>
                  <a:schemeClr val="dk1"/>
                </a:solidFill>
                <a:latin typeface="Helvetica Neue"/>
                <a:ea typeface="Helvetica Neue"/>
                <a:cs typeface="Helvetica Neue"/>
                <a:sym typeface="Helvetica Neue"/>
              </a:rPr>
              <a:t>Single/Multi-Objective Optimization Complexity (T3.1,T3.2)</a:t>
            </a:r>
            <a:endParaRPr sz="1600">
              <a:solidFill>
                <a:schemeClr val="dk1"/>
              </a:solidFill>
            </a:endParaRPr>
          </a:p>
        </p:txBody>
      </p:sp>
      <p:sp>
        <p:nvSpPr>
          <p:cNvPr id="307" name="Google Shape;307;p41"/>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2"/>
          <p:cNvSpPr txBox="1"/>
          <p:nvPr/>
        </p:nvSpPr>
        <p:spPr>
          <a:xfrm>
            <a:off x="-6750" y="4649075"/>
            <a:ext cx="9157500" cy="277200"/>
          </a:xfrm>
          <a:prstGeom prst="rect">
            <a:avLst/>
          </a:prstGeom>
          <a:noFill/>
          <a:ln>
            <a:noFill/>
          </a:ln>
        </p:spPr>
        <p:txBody>
          <a:bodyPr anchorCtr="0" anchor="t" bIns="0" lIns="270025" spcFirstLastPara="1" rIns="0" wrap="square" tIns="0">
            <a:spAutoFit/>
          </a:bodyPr>
          <a:lstStyle/>
          <a:p>
            <a:pPr indent="0" lvl="0" marL="0" rtl="0" algn="ctr">
              <a:spcBef>
                <a:spcPts val="0"/>
              </a:spcBef>
              <a:spcAft>
                <a:spcPts val="0"/>
              </a:spcAft>
              <a:buNone/>
            </a:pPr>
            <a:r>
              <a:rPr b="1" lang="it" sz="1800">
                <a:solidFill>
                  <a:schemeClr val="dk1"/>
                </a:solidFill>
                <a:latin typeface="Helvetica Neue"/>
                <a:ea typeface="Helvetica Neue"/>
                <a:cs typeface="Helvetica Neue"/>
                <a:sym typeface="Helvetica Neue"/>
              </a:rPr>
              <a:t>Thank you for the attention!</a:t>
            </a:r>
            <a:endParaRPr b="1" sz="1800">
              <a:solidFill>
                <a:schemeClr val="dk1"/>
              </a:solidFill>
              <a:latin typeface="Helvetica Neue"/>
              <a:ea typeface="Helvetica Neue"/>
              <a:cs typeface="Helvetica Neue"/>
              <a:sym typeface="Helvetica Neue"/>
            </a:endParaRPr>
          </a:p>
        </p:txBody>
      </p:sp>
      <p:sp>
        <p:nvSpPr>
          <p:cNvPr id="313" name="Google Shape;313;p42"/>
          <p:cNvSpPr txBox="1"/>
          <p:nvPr/>
        </p:nvSpPr>
        <p:spPr>
          <a:xfrm>
            <a:off x="-6750" y="244875"/>
            <a:ext cx="9157500" cy="369300"/>
          </a:xfrm>
          <a:prstGeom prst="rect">
            <a:avLst/>
          </a:prstGeom>
          <a:noFill/>
          <a:ln>
            <a:noFill/>
          </a:ln>
        </p:spPr>
        <p:txBody>
          <a:bodyPr anchorCtr="0" anchor="t" bIns="0" lIns="270025" spcFirstLastPara="1" rIns="0" wrap="square" tIns="0">
            <a:spAutoFit/>
          </a:bodyPr>
          <a:lstStyle/>
          <a:p>
            <a:pPr indent="0" lvl="0" marL="0" marR="0" rtl="0" algn="l">
              <a:spcBef>
                <a:spcPts val="0"/>
              </a:spcBef>
              <a:spcAft>
                <a:spcPts val="0"/>
              </a:spcAft>
              <a:buNone/>
            </a:pPr>
            <a:r>
              <a:rPr b="1" lang="it" sz="2400">
                <a:solidFill>
                  <a:schemeClr val="dk1"/>
                </a:solidFill>
              </a:rPr>
              <a:t>Conclusion</a:t>
            </a:r>
            <a:endParaRPr b="1" i="0" sz="2400" u="none" cap="none" strike="noStrike">
              <a:solidFill>
                <a:schemeClr val="dk1"/>
              </a:solidFill>
              <a:latin typeface="Arial"/>
              <a:ea typeface="Arial"/>
              <a:cs typeface="Arial"/>
              <a:sym typeface="Arial"/>
            </a:endParaRPr>
          </a:p>
        </p:txBody>
      </p:sp>
      <p:sp>
        <p:nvSpPr>
          <p:cNvPr id="314" name="Google Shape;314;p42"/>
          <p:cNvSpPr txBox="1"/>
          <p:nvPr/>
        </p:nvSpPr>
        <p:spPr>
          <a:xfrm>
            <a:off x="-6750" y="894375"/>
            <a:ext cx="9157500" cy="35526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None/>
            </a:pPr>
            <a:r>
              <a:rPr b="1" lang="it" sz="1600">
                <a:solidFill>
                  <a:schemeClr val="dk1"/>
                </a:solidFill>
              </a:rPr>
              <a:t>Challenges in X-ray Beamline Optimization:</a:t>
            </a:r>
            <a:endParaRPr b="1" sz="1600">
              <a:solidFill>
                <a:schemeClr val="dk1"/>
              </a:solidFill>
            </a:endParaRPr>
          </a:p>
          <a:p>
            <a:pPr indent="-330200" lvl="0" marL="457200" rtl="0" algn="l">
              <a:lnSpc>
                <a:spcPct val="115000"/>
              </a:lnSpc>
              <a:spcBef>
                <a:spcPts val="1200"/>
              </a:spcBef>
              <a:spcAft>
                <a:spcPts val="0"/>
              </a:spcAft>
              <a:buClr>
                <a:schemeClr val="dk1"/>
              </a:buClr>
              <a:buSzPts val="1600"/>
              <a:buChar char="●"/>
            </a:pPr>
            <a:r>
              <a:rPr lang="it" sz="1600">
                <a:solidFill>
                  <a:schemeClr val="dk1"/>
                </a:solidFill>
              </a:rPr>
              <a:t>Complex parameter adjustments requiring </a:t>
            </a:r>
            <a:r>
              <a:rPr b="1" lang="it" sz="1600">
                <a:solidFill>
                  <a:schemeClr val="dk1"/>
                </a:solidFill>
              </a:rPr>
              <a:t>innovative solutions</a:t>
            </a:r>
            <a:r>
              <a:rPr lang="it" sz="1600">
                <a:solidFill>
                  <a:schemeClr val="dk1"/>
                </a:solidFill>
              </a:rPr>
              <a:t>.</a:t>
            </a:r>
            <a:endParaRPr sz="1600">
              <a:solidFill>
                <a:schemeClr val="dk1"/>
              </a:solidFill>
            </a:endParaRPr>
          </a:p>
          <a:p>
            <a:pPr indent="0" lvl="0" marL="0" rtl="0" algn="l">
              <a:lnSpc>
                <a:spcPct val="115000"/>
              </a:lnSpc>
              <a:spcBef>
                <a:spcPts val="1200"/>
              </a:spcBef>
              <a:spcAft>
                <a:spcPts val="0"/>
              </a:spcAft>
              <a:buNone/>
            </a:pPr>
            <a:r>
              <a:t/>
            </a:r>
            <a:endParaRPr sz="1600">
              <a:solidFill>
                <a:schemeClr val="dk1"/>
              </a:solidFill>
            </a:endParaRPr>
          </a:p>
          <a:p>
            <a:pPr indent="0" lvl="0" marL="0" rtl="0" algn="l">
              <a:lnSpc>
                <a:spcPct val="115000"/>
              </a:lnSpc>
              <a:spcBef>
                <a:spcPts val="1200"/>
              </a:spcBef>
              <a:spcAft>
                <a:spcPts val="0"/>
              </a:spcAft>
              <a:buNone/>
            </a:pPr>
            <a:r>
              <a:rPr b="1" lang="it" sz="1600">
                <a:solidFill>
                  <a:schemeClr val="dk1"/>
                </a:solidFill>
              </a:rPr>
              <a:t>OPTIMAL Project:</a:t>
            </a:r>
            <a:endParaRPr b="1" sz="1600">
              <a:solidFill>
                <a:schemeClr val="dk1"/>
              </a:solidFill>
            </a:endParaRPr>
          </a:p>
          <a:p>
            <a:pPr indent="-330200" lvl="0" marL="457200" rtl="0" algn="l">
              <a:lnSpc>
                <a:spcPct val="115000"/>
              </a:lnSpc>
              <a:spcBef>
                <a:spcPts val="1200"/>
              </a:spcBef>
              <a:spcAft>
                <a:spcPts val="0"/>
              </a:spcAft>
              <a:buClr>
                <a:schemeClr val="dk1"/>
              </a:buClr>
              <a:buSzPts val="1600"/>
              <a:buChar char="●"/>
            </a:pPr>
            <a:r>
              <a:rPr lang="it" sz="1600">
                <a:solidFill>
                  <a:schemeClr val="dk1"/>
                </a:solidFill>
              </a:rPr>
              <a:t>Advanced framework using </a:t>
            </a:r>
            <a:r>
              <a:rPr b="1" lang="it" sz="1600">
                <a:solidFill>
                  <a:schemeClr val="dk1"/>
                </a:solidFill>
              </a:rPr>
              <a:t>Bayesian Optimization</a:t>
            </a:r>
            <a:r>
              <a:rPr lang="it" sz="1600">
                <a:solidFill>
                  <a:schemeClr val="dk1"/>
                </a:solidFill>
              </a:rPr>
              <a:t> and </a:t>
            </a:r>
            <a:r>
              <a:rPr b="1" lang="it" sz="1600">
                <a:solidFill>
                  <a:schemeClr val="dk1"/>
                </a:solidFill>
                <a:latin typeface="Helvetica Neue"/>
                <a:ea typeface="Helvetica Neue"/>
                <a:cs typeface="Helvetica Neue"/>
                <a:sym typeface="Helvetica Neue"/>
              </a:rPr>
              <a:t>Reinforcement Learning</a:t>
            </a:r>
            <a:r>
              <a:rPr lang="it" sz="1600">
                <a:solidFill>
                  <a:schemeClr val="dk1"/>
                </a:solidFill>
              </a:rPr>
              <a:t> with </a:t>
            </a:r>
            <a:r>
              <a:rPr b="1" lang="it" sz="1600">
                <a:solidFill>
                  <a:schemeClr val="dk1"/>
                </a:solidFill>
              </a:rPr>
              <a:t>Machine Learning</a:t>
            </a:r>
            <a:r>
              <a:rPr lang="it" sz="1600">
                <a:solidFill>
                  <a:schemeClr val="dk1"/>
                </a:solidFill>
              </a:rPr>
              <a:t> for efficient </a:t>
            </a:r>
            <a:r>
              <a:rPr b="1" lang="it" sz="1600">
                <a:solidFill>
                  <a:schemeClr val="dk1"/>
                </a:solidFill>
              </a:rPr>
              <a:t>Multi-Objective optimization</a:t>
            </a:r>
            <a:r>
              <a:rPr lang="it" sz="1600">
                <a:solidFill>
                  <a:schemeClr val="dk1"/>
                </a:solidFill>
              </a:rPr>
              <a:t>.</a:t>
            </a:r>
            <a:endParaRPr sz="1600">
              <a:solidFill>
                <a:schemeClr val="dk1"/>
              </a:solidFill>
            </a:endParaRPr>
          </a:p>
          <a:p>
            <a:pPr indent="0" lvl="0" marL="0" rtl="0" algn="l">
              <a:lnSpc>
                <a:spcPct val="115000"/>
              </a:lnSpc>
              <a:spcBef>
                <a:spcPts val="1200"/>
              </a:spcBef>
              <a:spcAft>
                <a:spcPts val="0"/>
              </a:spcAft>
              <a:buNone/>
            </a:pPr>
            <a:r>
              <a:t/>
            </a:r>
            <a:endParaRPr sz="1600">
              <a:solidFill>
                <a:schemeClr val="dk1"/>
              </a:solidFill>
            </a:endParaRPr>
          </a:p>
          <a:p>
            <a:pPr indent="0" lvl="0" marL="0" rtl="0" algn="l">
              <a:lnSpc>
                <a:spcPct val="115000"/>
              </a:lnSpc>
              <a:spcBef>
                <a:spcPts val="1200"/>
              </a:spcBef>
              <a:spcAft>
                <a:spcPts val="0"/>
              </a:spcAft>
              <a:buNone/>
            </a:pPr>
            <a:r>
              <a:rPr b="1" lang="it" sz="1600">
                <a:solidFill>
                  <a:schemeClr val="dk1"/>
                </a:solidFill>
              </a:rPr>
              <a:t>Project Organization and Costs:</a:t>
            </a:r>
            <a:endParaRPr b="1" sz="1600">
              <a:solidFill>
                <a:schemeClr val="dk1"/>
              </a:solidFill>
            </a:endParaRPr>
          </a:p>
          <a:p>
            <a:pPr indent="-330200" lvl="0" marL="457200" rtl="0" algn="l">
              <a:lnSpc>
                <a:spcPct val="115000"/>
              </a:lnSpc>
              <a:spcBef>
                <a:spcPts val="1200"/>
              </a:spcBef>
              <a:spcAft>
                <a:spcPts val="0"/>
              </a:spcAft>
              <a:buClr>
                <a:schemeClr val="dk1"/>
              </a:buClr>
              <a:buSzPts val="1600"/>
              <a:buChar char="●"/>
            </a:pPr>
            <a:r>
              <a:rPr lang="it" sz="1600">
                <a:solidFill>
                  <a:schemeClr val="dk1"/>
                </a:solidFill>
              </a:rPr>
              <a:t>Structured approach with </a:t>
            </a:r>
            <a:r>
              <a:rPr b="1" lang="it" sz="1600">
                <a:solidFill>
                  <a:schemeClr val="dk1"/>
                </a:solidFill>
              </a:rPr>
              <a:t>detailed planning</a:t>
            </a:r>
            <a:r>
              <a:rPr lang="it" sz="1600">
                <a:solidFill>
                  <a:schemeClr val="dk1"/>
                </a:solidFill>
              </a:rPr>
              <a:t> and </a:t>
            </a:r>
            <a:r>
              <a:rPr b="1" lang="it" sz="1600">
                <a:solidFill>
                  <a:schemeClr val="dk1"/>
                </a:solidFill>
              </a:rPr>
              <a:t>budget management</a:t>
            </a:r>
            <a:r>
              <a:rPr lang="it" sz="1600">
                <a:solidFill>
                  <a:schemeClr val="dk1"/>
                </a:solidFill>
              </a:rPr>
              <a:t>.</a:t>
            </a:r>
            <a:endParaRPr b="1" sz="1600">
              <a:solidFill>
                <a:schemeClr val="dk1"/>
              </a:solidFill>
              <a:latin typeface="Helvetica Neue"/>
              <a:ea typeface="Helvetica Neue"/>
              <a:cs typeface="Helvetica Neue"/>
              <a:sym typeface="Helvetica Neue"/>
            </a:endParaRPr>
          </a:p>
        </p:txBody>
      </p:sp>
      <p:sp>
        <p:nvSpPr>
          <p:cNvPr id="315" name="Google Shape;315;p42"/>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3"/>
          <p:cNvSpPr txBox="1"/>
          <p:nvPr/>
        </p:nvSpPr>
        <p:spPr>
          <a:xfrm>
            <a:off x="-6750" y="2387100"/>
            <a:ext cx="9157500" cy="461700"/>
          </a:xfrm>
          <a:prstGeom prst="rect">
            <a:avLst/>
          </a:prstGeom>
          <a:noFill/>
          <a:ln>
            <a:noFill/>
          </a:ln>
        </p:spPr>
        <p:txBody>
          <a:bodyPr anchorCtr="0" anchor="t" bIns="0" lIns="270025" spcFirstLastPara="1" rIns="0" wrap="square" tIns="0">
            <a:spAutoFit/>
          </a:bodyPr>
          <a:lstStyle/>
          <a:p>
            <a:pPr indent="0" lvl="0" marL="0" marR="0" rtl="0" algn="ctr">
              <a:spcBef>
                <a:spcPts val="0"/>
              </a:spcBef>
              <a:spcAft>
                <a:spcPts val="0"/>
              </a:spcAft>
              <a:buNone/>
            </a:pPr>
            <a:r>
              <a:rPr b="1" lang="it" sz="3000">
                <a:solidFill>
                  <a:schemeClr val="dk1"/>
                </a:solidFill>
              </a:rPr>
              <a:t>SPARE</a:t>
            </a:r>
            <a:endParaRPr b="1" i="0" sz="3000" u="none" cap="none" strike="noStrike">
              <a:solidFill>
                <a:schemeClr val="dk1"/>
              </a:solidFill>
              <a:latin typeface="Arial"/>
              <a:ea typeface="Arial"/>
              <a:cs typeface="Arial"/>
              <a:sym typeface="Arial"/>
            </a:endParaRPr>
          </a:p>
        </p:txBody>
      </p:sp>
      <p:sp>
        <p:nvSpPr>
          <p:cNvPr id="321" name="Google Shape;321;p43"/>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ph idx="10" type="dt"/>
          </p:nvPr>
        </p:nvSpPr>
        <p:spPr>
          <a:xfrm>
            <a:off x="628650" y="4926287"/>
            <a:ext cx="2057400" cy="2160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b="1" lang="it">
                <a:solidFill>
                  <a:schemeClr val="lt1"/>
                </a:solidFill>
                <a:latin typeface="Helvetica Neue"/>
                <a:ea typeface="Helvetica Neue"/>
                <a:cs typeface="Helvetica Neue"/>
                <a:sym typeface="Helvetica Neue"/>
              </a:rPr>
              <a:t>9 Luglio 2024</a:t>
            </a:r>
            <a:endParaRPr b="1">
              <a:solidFill>
                <a:schemeClr val="lt1"/>
              </a:solidFill>
              <a:latin typeface="Helvetica Neue"/>
              <a:ea typeface="Helvetica Neue"/>
              <a:cs typeface="Helvetica Neue"/>
              <a:sym typeface="Helvetica Neue"/>
            </a:endParaRPr>
          </a:p>
        </p:txBody>
      </p:sp>
      <p:pic>
        <p:nvPicPr>
          <p:cNvPr id="141" name="Google Shape;141;p26"/>
          <p:cNvPicPr preferRelativeResize="0"/>
          <p:nvPr/>
        </p:nvPicPr>
        <p:blipFill rotWithShape="1">
          <a:blip r:embed="rId4">
            <a:alphaModFix/>
          </a:blip>
          <a:srcRect b="0" l="22077" r="22072" t="0"/>
          <a:stretch/>
        </p:blipFill>
        <p:spPr>
          <a:xfrm rot="5400000">
            <a:off x="1989825" y="-2051676"/>
            <a:ext cx="5164349" cy="92468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4"/>
          <p:cNvSpPr txBox="1"/>
          <p:nvPr/>
        </p:nvSpPr>
        <p:spPr>
          <a:xfrm>
            <a:off x="0" y="90000"/>
            <a:ext cx="9157500" cy="369300"/>
          </a:xfrm>
          <a:prstGeom prst="rect">
            <a:avLst/>
          </a:prstGeom>
          <a:noFill/>
          <a:ln>
            <a:noFill/>
          </a:ln>
        </p:spPr>
        <p:txBody>
          <a:bodyPr anchorCtr="0" anchor="t" bIns="0" lIns="270025" spcFirstLastPara="1" rIns="0" wrap="square" tIns="0">
            <a:spAutoFit/>
          </a:bodyPr>
          <a:lstStyle/>
          <a:p>
            <a:pPr indent="0" lvl="0" marL="0" marR="0" rtl="0" algn="l">
              <a:spcBef>
                <a:spcPts val="0"/>
              </a:spcBef>
              <a:spcAft>
                <a:spcPts val="0"/>
              </a:spcAft>
              <a:buNone/>
            </a:pPr>
            <a:r>
              <a:rPr b="1" lang="it" sz="2400">
                <a:solidFill>
                  <a:schemeClr val="dk1"/>
                </a:solidFill>
              </a:rPr>
              <a:t>Risks Assessment</a:t>
            </a:r>
            <a:endParaRPr b="1" i="0" sz="2400" u="none" cap="none" strike="noStrike">
              <a:solidFill>
                <a:schemeClr val="dk1"/>
              </a:solidFill>
              <a:latin typeface="Arial"/>
              <a:ea typeface="Arial"/>
              <a:cs typeface="Arial"/>
              <a:sym typeface="Arial"/>
            </a:endParaRPr>
          </a:p>
        </p:txBody>
      </p:sp>
      <p:sp>
        <p:nvSpPr>
          <p:cNvPr id="327" name="Google Shape;327;p44"/>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
        <p:nvSpPr>
          <p:cNvPr id="328" name="Google Shape;328;p44"/>
          <p:cNvSpPr txBox="1"/>
          <p:nvPr/>
        </p:nvSpPr>
        <p:spPr>
          <a:xfrm>
            <a:off x="-7600" y="409825"/>
            <a:ext cx="9157500" cy="47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100">
                <a:solidFill>
                  <a:schemeClr val="dk1"/>
                </a:solidFill>
                <a:latin typeface="Helvetica Neue"/>
                <a:ea typeface="Helvetica Neue"/>
                <a:cs typeface="Helvetica Neue"/>
                <a:sym typeface="Helvetica Neue"/>
              </a:rPr>
              <a:t>1. Inaccuracy of Ray-Tracing Simulations (T1.3)</a:t>
            </a:r>
            <a:endParaRPr b="1" sz="1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100">
                <a:solidFill>
                  <a:schemeClr val="dk1"/>
                </a:solidFill>
                <a:latin typeface="Helvetica Neue"/>
                <a:ea typeface="Helvetica Neue"/>
                <a:cs typeface="Helvetica Neue"/>
                <a:sym typeface="Helvetica Neue"/>
              </a:rPr>
              <a:t>• Risk: The ray-tracing simulations may not accurately describe the XES experiment, as they are typically devoted to X-ray beamlines optics       and sources, but they are not optimized for simulating mosaic crystals. Such materials have been indeed included in the XOP package only by M. Sanchez del Rio [17].</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chemeClr val="dk1"/>
                </a:solidFill>
                <a:latin typeface="Helvetica Neue"/>
                <a:ea typeface="Helvetica Neue"/>
                <a:cs typeface="Helvetica Neue"/>
                <a:sym typeface="Helvetica Neue"/>
              </a:rPr>
              <a:t>• Mitigation: Maintain close contact with the developer of the SHADOW-XOP program, Manuel Sanchez del Rio, to seek assistance to improve the accuracy of the simulations.</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it" sz="1100">
                <a:solidFill>
                  <a:schemeClr val="dk1"/>
                </a:solidFill>
                <a:latin typeface="Helvetica Neue"/>
                <a:ea typeface="Helvetica Neue"/>
                <a:cs typeface="Helvetica Neue"/>
                <a:sym typeface="Helvetica Neue"/>
              </a:rPr>
              <a:t>2. </a:t>
            </a:r>
            <a:r>
              <a:rPr b="1" lang="it" sz="1100">
                <a:solidFill>
                  <a:schemeClr val="dk1"/>
                </a:solidFill>
                <a:latin typeface="Helvetica Neue"/>
                <a:ea typeface="Helvetica Neue"/>
                <a:cs typeface="Helvetica Neue"/>
                <a:sym typeface="Helvetica Neue"/>
              </a:rPr>
              <a:t>Data Integration and Feature Extraction Issues (T1.5)</a:t>
            </a:r>
            <a:endParaRPr b="1"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b="1" sz="1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100">
                <a:solidFill>
                  <a:schemeClr val="dk1"/>
                </a:solidFill>
                <a:latin typeface="Helvetica Neue"/>
                <a:ea typeface="Helvetica Neue"/>
                <a:cs typeface="Helvetica Neue"/>
                <a:sym typeface="Helvetica Neue"/>
              </a:rPr>
              <a:t>• Risk: Integrating data from different sources and accurately extracting features from XES spectra using deep learning may present technical challenges.</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chemeClr val="dk1"/>
                </a:solidFill>
                <a:latin typeface="Helvetica Neue"/>
                <a:ea typeface="Helvetica Neue"/>
                <a:cs typeface="Helvetica Neue"/>
                <a:sym typeface="Helvetica Neue"/>
              </a:rPr>
              <a:t>• Mitigation: Use historical data to bridge gaps between simulated and real-world data.</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it" sz="1100">
                <a:solidFill>
                  <a:schemeClr val="dk1"/>
                </a:solidFill>
                <a:latin typeface="Helvetica Neue"/>
                <a:ea typeface="Helvetica Neue"/>
                <a:cs typeface="Helvetica Neue"/>
                <a:sym typeface="Helvetica Neue"/>
              </a:rPr>
              <a:t>3. Delays in Ordering or Integrating New Equipment (T2.1, T2.2, T2.3)</a:t>
            </a:r>
            <a:endParaRPr b="1" sz="1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100">
                <a:solidFill>
                  <a:schemeClr val="dk1"/>
                </a:solidFill>
                <a:latin typeface="Helvetica Neue"/>
                <a:ea typeface="Helvetica Neue"/>
                <a:cs typeface="Helvetica Neue"/>
                <a:sym typeface="Helvetica Neue"/>
              </a:rPr>
              <a:t>• Risk: Potential delays in the procurement or integration of the pixel detector and other new equipment could affect project timelines.</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chemeClr val="dk1"/>
                </a:solidFill>
                <a:latin typeface="Helvetica Neue"/>
                <a:ea typeface="Helvetica Neue"/>
                <a:cs typeface="Helvetica Neue"/>
                <a:sym typeface="Helvetica Neue"/>
              </a:rPr>
              <a:t>• Mitigation: Use a CCD from the VOXES project as a temporary measure to initiate measurements until the pixel detector integration is complete. This CCD, although less efficient and with too small sensitive area, will allow for continued progress on the project.</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b="1" lang="it" sz="1100">
                <a:solidFill>
                  <a:schemeClr val="dk1"/>
                </a:solidFill>
                <a:latin typeface="Helvetica Neue"/>
                <a:ea typeface="Helvetica Neue"/>
                <a:cs typeface="Helvetica Neue"/>
                <a:sym typeface="Helvetica Neue"/>
              </a:rPr>
              <a:t>4. Single/Multi-Objective Optimization Complexity (T3.1,T3.2)</a:t>
            </a:r>
            <a:endParaRPr b="1" sz="1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sz="1100">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it" sz="1100">
                <a:solidFill>
                  <a:schemeClr val="dk1"/>
                </a:solidFill>
                <a:latin typeface="Helvetica Neue"/>
                <a:ea typeface="Helvetica Neue"/>
                <a:cs typeface="Helvetica Neue"/>
                <a:sym typeface="Helvetica Neue"/>
              </a:rPr>
              <a:t>• Risk: Balancing multiple objectives (e.g., acquisition time, energy precision, and resolution) in the optimization process may be complex and computationally intensive.</a:t>
            </a:r>
            <a:endParaRPr sz="11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1100">
                <a:solidFill>
                  <a:schemeClr val="dk1"/>
                </a:solidFill>
                <a:latin typeface="Helvetica Neue"/>
                <a:ea typeface="Helvetica Neue"/>
                <a:cs typeface="Helvetica Neue"/>
                <a:sym typeface="Helvetica Neue"/>
              </a:rPr>
              <a:t>• Mitigation: Regularly evaluate and adjust the optimization strategies based on intermediate results. Engage with experts in optimization and machine learning to refine and enhance the optimization algorithms. Specifically, contact Lucio Anderlini (Florence Section of INFN), whose expertise in artificial intelligence and deep learning can provide valuable insights and support for the project.</a:t>
            </a:r>
            <a:endParaRPr sz="1100">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7"/>
          <p:cNvPicPr preferRelativeResize="0"/>
          <p:nvPr/>
        </p:nvPicPr>
        <p:blipFill>
          <a:blip r:embed="rId3">
            <a:alphaModFix/>
          </a:blip>
          <a:stretch>
            <a:fillRect/>
          </a:stretch>
        </p:blipFill>
        <p:spPr>
          <a:xfrm>
            <a:off x="0" y="0"/>
            <a:ext cx="3045599" cy="5329793"/>
          </a:xfrm>
          <a:prstGeom prst="rect">
            <a:avLst/>
          </a:prstGeom>
          <a:noFill/>
          <a:ln>
            <a:noFill/>
          </a:ln>
        </p:spPr>
      </p:pic>
      <p:sp>
        <p:nvSpPr>
          <p:cNvPr id="147" name="Google Shape;147;p27"/>
          <p:cNvSpPr txBox="1"/>
          <p:nvPr/>
        </p:nvSpPr>
        <p:spPr>
          <a:xfrm>
            <a:off x="3557100" y="1091850"/>
            <a:ext cx="48492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000">
                <a:solidFill>
                  <a:schemeClr val="dk1"/>
                </a:solidFill>
                <a:latin typeface="Helvetica Neue"/>
                <a:ea typeface="Helvetica Neue"/>
                <a:cs typeface="Helvetica Neue"/>
                <a:sym typeface="Helvetica Neue"/>
              </a:rPr>
              <a:t>Manual Optimization of Parameters</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2000">
                <a:solidFill>
                  <a:schemeClr val="dk1"/>
                </a:solidFill>
                <a:latin typeface="Helvetica Neue"/>
                <a:ea typeface="Helvetica Neue"/>
                <a:cs typeface="Helvetica Neue"/>
                <a:sym typeface="Helvetica Neue"/>
              </a:rPr>
              <a:t>Dependence on human input</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2000">
                <a:solidFill>
                  <a:schemeClr val="dk1"/>
                </a:solidFill>
                <a:latin typeface="Helvetica Neue"/>
                <a:ea typeface="Helvetica Neue"/>
                <a:cs typeface="Helvetica Neue"/>
                <a:sym typeface="Helvetica Neue"/>
              </a:rPr>
              <a:t>Challenges in reproducibility</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20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it" sz="2000">
                <a:solidFill>
                  <a:schemeClr val="dk1"/>
                </a:solidFill>
                <a:latin typeface="Helvetica Neue"/>
                <a:ea typeface="Helvetica Neue"/>
                <a:cs typeface="Helvetica Neue"/>
                <a:sym typeface="Helvetica Neue"/>
              </a:rPr>
              <a:t>Time constraints</a:t>
            </a:r>
            <a:endParaRPr sz="2000">
              <a:solidFill>
                <a:schemeClr val="dk1"/>
              </a:solidFill>
              <a:latin typeface="Helvetica Neue"/>
              <a:ea typeface="Helvetica Neue"/>
              <a:cs typeface="Helvetica Neue"/>
              <a:sym typeface="Helvetica Neue"/>
            </a:endParaRPr>
          </a:p>
        </p:txBody>
      </p:sp>
      <p:sp>
        <p:nvSpPr>
          <p:cNvPr id="148" name="Google Shape;148;p27"/>
          <p:cNvSpPr txBox="1"/>
          <p:nvPr/>
        </p:nvSpPr>
        <p:spPr>
          <a:xfrm>
            <a:off x="3045600" y="244875"/>
            <a:ext cx="6105300" cy="338700"/>
          </a:xfrm>
          <a:prstGeom prst="rect">
            <a:avLst/>
          </a:prstGeom>
          <a:noFill/>
          <a:ln>
            <a:noFill/>
          </a:ln>
        </p:spPr>
        <p:txBody>
          <a:bodyPr anchorCtr="0" anchor="t" bIns="0" lIns="270025" spcFirstLastPara="1" rIns="0" wrap="square" tIns="0">
            <a:spAutoFit/>
          </a:bodyPr>
          <a:lstStyle/>
          <a:p>
            <a:pPr indent="0" lvl="0" marL="0" marR="0" rtl="0" algn="l">
              <a:spcBef>
                <a:spcPts val="0"/>
              </a:spcBef>
              <a:spcAft>
                <a:spcPts val="0"/>
              </a:spcAft>
              <a:buNone/>
            </a:pPr>
            <a:r>
              <a:rPr b="1" lang="it" sz="2200">
                <a:solidFill>
                  <a:schemeClr val="dk1"/>
                </a:solidFill>
              </a:rPr>
              <a:t>Challenges in X-ray Beamline Optimization</a:t>
            </a:r>
            <a:endParaRPr b="1" i="0" sz="2200" u="none" cap="none" strike="noStrike">
              <a:solidFill>
                <a:schemeClr val="dk1"/>
              </a:solidFill>
              <a:latin typeface="Arial"/>
              <a:ea typeface="Arial"/>
              <a:cs typeface="Arial"/>
              <a:sym typeface="Arial"/>
            </a:endParaRPr>
          </a:p>
        </p:txBody>
      </p:sp>
      <p:sp>
        <p:nvSpPr>
          <p:cNvPr id="149" name="Google Shape;149;p27"/>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8"/>
          <p:cNvPicPr preferRelativeResize="0"/>
          <p:nvPr/>
        </p:nvPicPr>
        <p:blipFill>
          <a:blip r:embed="rId3">
            <a:alphaModFix/>
          </a:blip>
          <a:stretch>
            <a:fillRect/>
          </a:stretch>
        </p:blipFill>
        <p:spPr>
          <a:xfrm>
            <a:off x="1671125" y="2004400"/>
            <a:ext cx="5801750" cy="2940000"/>
          </a:xfrm>
          <a:prstGeom prst="rect">
            <a:avLst/>
          </a:prstGeom>
          <a:noFill/>
          <a:ln>
            <a:noFill/>
          </a:ln>
        </p:spPr>
      </p:pic>
      <p:sp>
        <p:nvSpPr>
          <p:cNvPr id="155" name="Google Shape;155;p28"/>
          <p:cNvSpPr txBox="1"/>
          <p:nvPr/>
        </p:nvSpPr>
        <p:spPr>
          <a:xfrm>
            <a:off x="0" y="90000"/>
            <a:ext cx="9157500" cy="369300"/>
          </a:xfrm>
          <a:prstGeom prst="rect">
            <a:avLst/>
          </a:prstGeom>
          <a:noFill/>
          <a:ln>
            <a:noFill/>
          </a:ln>
        </p:spPr>
        <p:txBody>
          <a:bodyPr anchorCtr="0" anchor="t" bIns="0" lIns="270025" spcFirstLastPara="1" rIns="0" wrap="square" tIns="0">
            <a:spAutoFit/>
          </a:bodyPr>
          <a:lstStyle/>
          <a:p>
            <a:pPr indent="0" lvl="0" marL="0" marR="0" rtl="0" algn="l">
              <a:spcBef>
                <a:spcPts val="0"/>
              </a:spcBef>
              <a:spcAft>
                <a:spcPts val="0"/>
              </a:spcAft>
              <a:buNone/>
            </a:pPr>
            <a:r>
              <a:rPr b="1" lang="it" sz="2400">
                <a:solidFill>
                  <a:schemeClr val="dk1"/>
                </a:solidFill>
              </a:rPr>
              <a:t>State of the Art</a:t>
            </a:r>
            <a:endParaRPr b="1" i="0" sz="2400" u="none" cap="none" strike="noStrike">
              <a:solidFill>
                <a:schemeClr val="dk1"/>
              </a:solidFill>
              <a:latin typeface="Arial"/>
              <a:ea typeface="Arial"/>
              <a:cs typeface="Arial"/>
              <a:sym typeface="Arial"/>
            </a:endParaRPr>
          </a:p>
        </p:txBody>
      </p:sp>
      <p:sp>
        <p:nvSpPr>
          <p:cNvPr id="156" name="Google Shape;156;p28"/>
          <p:cNvSpPr txBox="1"/>
          <p:nvPr/>
        </p:nvSpPr>
        <p:spPr>
          <a:xfrm>
            <a:off x="-6750" y="549600"/>
            <a:ext cx="9157500" cy="15762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b="1" lang="it">
                <a:solidFill>
                  <a:schemeClr val="dk1"/>
                </a:solidFill>
              </a:rPr>
              <a:t>Advancements:</a:t>
            </a:r>
            <a:endParaRPr b="1">
              <a:solidFill>
                <a:schemeClr val="dk1"/>
              </a:solidFill>
            </a:endParaRPr>
          </a:p>
          <a:p>
            <a:pPr indent="-317500" lvl="0" marL="457200" rtl="0" algn="l">
              <a:lnSpc>
                <a:spcPct val="115000"/>
              </a:lnSpc>
              <a:spcBef>
                <a:spcPts val="1200"/>
              </a:spcBef>
              <a:spcAft>
                <a:spcPts val="0"/>
              </a:spcAft>
              <a:buClr>
                <a:schemeClr val="dk1"/>
              </a:buClr>
              <a:buSzPts val="1400"/>
              <a:buChar char="●"/>
            </a:pPr>
            <a:r>
              <a:rPr b="1" lang="it">
                <a:solidFill>
                  <a:schemeClr val="dk1"/>
                </a:solidFill>
              </a:rPr>
              <a:t>M</a:t>
            </a:r>
            <a:r>
              <a:rPr b="1" lang="it">
                <a:solidFill>
                  <a:schemeClr val="dk1"/>
                </a:solidFill>
              </a:rPr>
              <a:t>achine Learning</a:t>
            </a:r>
            <a:r>
              <a:rPr lang="it">
                <a:solidFill>
                  <a:schemeClr val="dk1"/>
                </a:solidFill>
              </a:rPr>
              <a:t> algorithms can learn from data to identify optimal settings.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b="1" lang="it">
                <a:solidFill>
                  <a:schemeClr val="dk1"/>
                </a:solidFill>
              </a:rPr>
              <a:t>Bayesian Optimization (BO) </a:t>
            </a:r>
            <a:r>
              <a:rPr lang="it">
                <a:solidFill>
                  <a:schemeClr val="dk1"/>
                </a:solidFill>
              </a:rPr>
              <a:t>utilizes surrogate models (Gaussian Processes) to guide optimization, effective for problems with noisy and time-consuming acquisition functions.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b="1" lang="it">
                <a:solidFill>
                  <a:schemeClr val="dk1"/>
                </a:solidFill>
              </a:rPr>
              <a:t>Reinfo</a:t>
            </a:r>
            <a:r>
              <a:rPr b="1" lang="it">
                <a:solidFill>
                  <a:schemeClr val="dk1"/>
                </a:solidFill>
              </a:rPr>
              <a:t>rcement Learning (RL) </a:t>
            </a:r>
            <a:r>
              <a:rPr lang="it">
                <a:solidFill>
                  <a:schemeClr val="dk1"/>
                </a:solidFill>
              </a:rPr>
              <a:t>builds a model through iterative feedback suitable for scenarios requiring large numbers of control parameters.</a:t>
            </a:r>
            <a:endParaRPr>
              <a:solidFill>
                <a:schemeClr val="dk1"/>
              </a:solidFill>
              <a:latin typeface="Helvetica Neue"/>
              <a:ea typeface="Helvetica Neue"/>
              <a:cs typeface="Helvetica Neue"/>
              <a:sym typeface="Helvetica Neue"/>
            </a:endParaRPr>
          </a:p>
        </p:txBody>
      </p:sp>
      <p:sp>
        <p:nvSpPr>
          <p:cNvPr id="157" name="Google Shape;157;p28"/>
          <p:cNvSpPr txBox="1"/>
          <p:nvPr/>
        </p:nvSpPr>
        <p:spPr>
          <a:xfrm>
            <a:off x="0" y="4926275"/>
            <a:ext cx="91440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it" sz="900">
                <a:solidFill>
                  <a:schemeClr val="dk1"/>
                </a:solidFill>
                <a:latin typeface="Helvetica Neue"/>
                <a:ea typeface="Helvetica Neue"/>
                <a:cs typeface="Helvetica Neue"/>
                <a:sym typeface="Helvetica Neue"/>
              </a:rPr>
              <a:t>Roussel, Ryan, et al. "Bayesian optimization algorithms for accelerator physics." </a:t>
            </a:r>
            <a:r>
              <a:rPr lang="it" sz="900">
                <a:solidFill>
                  <a:schemeClr val="dk1"/>
                </a:solidFill>
              </a:rPr>
              <a:t>Phys. Rev. Accel. Beams </a:t>
            </a:r>
            <a:r>
              <a:rPr lang="it" sz="900">
                <a:solidFill>
                  <a:schemeClr val="dk1"/>
                </a:solidFill>
                <a:latin typeface="Helvetica Neue"/>
                <a:ea typeface="Helvetica Neue"/>
                <a:cs typeface="Helvetica Neue"/>
                <a:sym typeface="Helvetica Neue"/>
              </a:rPr>
              <a:t>(2024).</a:t>
            </a:r>
            <a:endParaRPr sz="900">
              <a:solidFill>
                <a:schemeClr val="dk1"/>
              </a:solidFill>
              <a:latin typeface="Helvetica Neue"/>
              <a:ea typeface="Helvetica Neue"/>
              <a:cs typeface="Helvetica Neue"/>
              <a:sym typeface="Helvetica Neue"/>
            </a:endParaRPr>
          </a:p>
        </p:txBody>
      </p:sp>
      <p:sp>
        <p:nvSpPr>
          <p:cNvPr id="158" name="Google Shape;158;p28"/>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9"/>
          <p:cNvSpPr txBox="1"/>
          <p:nvPr/>
        </p:nvSpPr>
        <p:spPr>
          <a:xfrm>
            <a:off x="-6750" y="4014275"/>
            <a:ext cx="9157500" cy="865200"/>
          </a:xfrm>
          <a:prstGeom prst="rect">
            <a:avLst/>
          </a:prstGeom>
          <a:noFill/>
          <a:ln>
            <a:noFill/>
          </a:ln>
        </p:spPr>
        <p:txBody>
          <a:bodyPr anchorCtr="0" anchor="t" bIns="0" lIns="270025" spcFirstLastPara="1" rIns="0" wrap="square" tIns="0">
            <a:spAutoFit/>
          </a:bodyPr>
          <a:lstStyle/>
          <a:p>
            <a:pPr indent="0" lvl="0" marL="0" rtl="0" algn="l">
              <a:lnSpc>
                <a:spcPct val="115000"/>
              </a:lnSpc>
              <a:spcBef>
                <a:spcPts val="1200"/>
              </a:spcBef>
              <a:spcAft>
                <a:spcPts val="0"/>
              </a:spcAft>
              <a:buSzPts val="1100"/>
              <a:buNone/>
            </a:pPr>
            <a:r>
              <a:rPr b="1" lang="it">
                <a:solidFill>
                  <a:schemeClr val="dk1"/>
                </a:solidFill>
              </a:rPr>
              <a:t>Current Gaps:</a:t>
            </a:r>
            <a:endParaRPr b="1">
              <a:solidFill>
                <a:schemeClr val="dk1"/>
              </a:solidFill>
            </a:endParaRPr>
          </a:p>
          <a:p>
            <a:pPr indent="-317500" lvl="0" marL="457200" rtl="0" algn="l">
              <a:lnSpc>
                <a:spcPct val="115000"/>
              </a:lnSpc>
              <a:spcBef>
                <a:spcPts val="1200"/>
              </a:spcBef>
              <a:spcAft>
                <a:spcPts val="0"/>
              </a:spcAft>
              <a:buClr>
                <a:schemeClr val="dk1"/>
              </a:buClr>
              <a:buSzPts val="1400"/>
              <a:buChar char="●"/>
            </a:pPr>
            <a:r>
              <a:rPr lang="it">
                <a:solidFill>
                  <a:schemeClr val="dk1"/>
                </a:solidFill>
              </a:rPr>
              <a:t>Fewer applications of BO in X-ray beamlines compared to other areas.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it">
                <a:solidFill>
                  <a:schemeClr val="dk1"/>
                </a:solidFill>
              </a:rPr>
              <a:t>Opportunity to develop ML-aided techniques to enhance efficiency and in X-ray experiments.</a:t>
            </a:r>
            <a:endParaRPr>
              <a:solidFill>
                <a:schemeClr val="dk1"/>
              </a:solidFill>
              <a:latin typeface="Helvetica Neue"/>
              <a:ea typeface="Helvetica Neue"/>
              <a:cs typeface="Helvetica Neue"/>
              <a:sym typeface="Helvetica Neue"/>
            </a:endParaRPr>
          </a:p>
        </p:txBody>
      </p:sp>
      <p:sp>
        <p:nvSpPr>
          <p:cNvPr id="164" name="Google Shape;164;p29"/>
          <p:cNvSpPr txBox="1"/>
          <p:nvPr/>
        </p:nvSpPr>
        <p:spPr>
          <a:xfrm>
            <a:off x="55000" y="2280725"/>
            <a:ext cx="9157500" cy="1608600"/>
          </a:xfrm>
          <a:prstGeom prst="rect">
            <a:avLst/>
          </a:prstGeom>
          <a:noFill/>
          <a:ln>
            <a:noFill/>
          </a:ln>
        </p:spPr>
        <p:txBody>
          <a:bodyPr anchorCtr="0" anchor="t" bIns="0" lIns="270025" spcFirstLastPara="1" rIns="0" wrap="square" tIns="0">
            <a:spAutoFit/>
          </a:bodyPr>
          <a:lstStyle/>
          <a:p>
            <a:pPr indent="0" lvl="0" marL="0" rtl="0" algn="l">
              <a:lnSpc>
                <a:spcPct val="115000"/>
              </a:lnSpc>
              <a:spcBef>
                <a:spcPts val="1200"/>
              </a:spcBef>
              <a:spcAft>
                <a:spcPts val="0"/>
              </a:spcAft>
              <a:buSzPts val="1100"/>
              <a:buNone/>
            </a:pPr>
            <a:r>
              <a:rPr b="1" lang="it">
                <a:solidFill>
                  <a:schemeClr val="dk1"/>
                </a:solidFill>
              </a:rPr>
              <a:t>Applications:</a:t>
            </a:r>
            <a:endParaRPr b="1">
              <a:solidFill>
                <a:schemeClr val="dk1"/>
              </a:solidFill>
            </a:endParaRPr>
          </a:p>
          <a:p>
            <a:pPr indent="-317500" lvl="0" marL="457200" rtl="0" algn="l">
              <a:lnSpc>
                <a:spcPct val="115000"/>
              </a:lnSpc>
              <a:spcBef>
                <a:spcPts val="1200"/>
              </a:spcBef>
              <a:spcAft>
                <a:spcPts val="0"/>
              </a:spcAft>
              <a:buClr>
                <a:schemeClr val="dk1"/>
              </a:buClr>
              <a:buSzPts val="1400"/>
              <a:buChar char="●"/>
            </a:pPr>
            <a:r>
              <a:rPr lang="it">
                <a:solidFill>
                  <a:schemeClr val="dk1"/>
                </a:solidFill>
              </a:rPr>
              <a:t>BO and RL have been successfully applied in various domains, including particle accelerators, detector designs, and laser pulse optimization in Free-Electron Lasers.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b="1" lang="it">
                <a:solidFill>
                  <a:schemeClr val="dk1"/>
                </a:solidFill>
              </a:rPr>
              <a:t>X-ray Beamlines:</a:t>
            </a:r>
            <a:endParaRPr b="1">
              <a:solidFill>
                <a:schemeClr val="dk1"/>
              </a:solidFill>
            </a:endParaRPr>
          </a:p>
          <a:p>
            <a:pPr indent="-317500" lvl="1" marL="914400" rtl="0" algn="l">
              <a:lnSpc>
                <a:spcPct val="115000"/>
              </a:lnSpc>
              <a:spcBef>
                <a:spcPts val="0"/>
              </a:spcBef>
              <a:spcAft>
                <a:spcPts val="0"/>
              </a:spcAft>
              <a:buClr>
                <a:schemeClr val="dk1"/>
              </a:buClr>
              <a:buSzPts val="1400"/>
              <a:buChar char="○"/>
            </a:pPr>
            <a:r>
              <a:rPr lang="it">
                <a:solidFill>
                  <a:schemeClr val="dk1"/>
                </a:solidFill>
              </a:rPr>
              <a:t>Optimize parameters for </a:t>
            </a:r>
            <a:r>
              <a:rPr lang="it">
                <a:solidFill>
                  <a:schemeClr val="dk1"/>
                </a:solidFill>
              </a:rPr>
              <a:t>X-ray Absorption Spectroscopy </a:t>
            </a:r>
            <a:endParaRPr>
              <a:solidFill>
                <a:schemeClr val="dk1"/>
              </a:solidFill>
            </a:endParaRPr>
          </a:p>
          <a:p>
            <a:pPr indent="-317500" lvl="1" marL="914400" rtl="0" algn="l">
              <a:lnSpc>
                <a:spcPct val="115000"/>
              </a:lnSpc>
              <a:spcBef>
                <a:spcPts val="0"/>
              </a:spcBef>
              <a:spcAft>
                <a:spcPts val="0"/>
              </a:spcAft>
              <a:buClr>
                <a:schemeClr val="dk1"/>
              </a:buClr>
              <a:buSzPts val="1400"/>
              <a:buChar char="○"/>
            </a:pPr>
            <a:r>
              <a:rPr lang="it">
                <a:solidFill>
                  <a:schemeClr val="dk1"/>
                </a:solidFill>
              </a:rPr>
              <a:t>A</a:t>
            </a:r>
            <a:r>
              <a:rPr lang="it">
                <a:solidFill>
                  <a:schemeClr val="dk1"/>
                </a:solidFill>
              </a:rPr>
              <a:t>utoalignment of a X-ray focusing system</a:t>
            </a:r>
            <a:endParaRPr>
              <a:solidFill>
                <a:schemeClr val="dk1"/>
              </a:solidFill>
            </a:endParaRPr>
          </a:p>
        </p:txBody>
      </p:sp>
      <p:sp>
        <p:nvSpPr>
          <p:cNvPr id="165" name="Google Shape;165;p29"/>
          <p:cNvSpPr txBox="1"/>
          <p:nvPr/>
        </p:nvSpPr>
        <p:spPr>
          <a:xfrm>
            <a:off x="-6750" y="549600"/>
            <a:ext cx="9157500" cy="15762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b="1" lang="it">
                <a:solidFill>
                  <a:schemeClr val="dk1"/>
                </a:solidFill>
              </a:rPr>
              <a:t>Advancements:</a:t>
            </a:r>
            <a:endParaRPr b="1">
              <a:solidFill>
                <a:schemeClr val="dk1"/>
              </a:solidFill>
            </a:endParaRPr>
          </a:p>
          <a:p>
            <a:pPr indent="-317500" lvl="0" marL="457200" rtl="0" algn="l">
              <a:lnSpc>
                <a:spcPct val="115000"/>
              </a:lnSpc>
              <a:spcBef>
                <a:spcPts val="1200"/>
              </a:spcBef>
              <a:spcAft>
                <a:spcPts val="0"/>
              </a:spcAft>
              <a:buClr>
                <a:schemeClr val="dk1"/>
              </a:buClr>
              <a:buSzPts val="1400"/>
              <a:buChar char="●"/>
            </a:pPr>
            <a:r>
              <a:rPr b="1" lang="it">
                <a:solidFill>
                  <a:schemeClr val="dk1"/>
                </a:solidFill>
              </a:rPr>
              <a:t>Machine Learning</a:t>
            </a:r>
            <a:r>
              <a:rPr lang="it">
                <a:solidFill>
                  <a:schemeClr val="dk1"/>
                </a:solidFill>
              </a:rPr>
              <a:t> algorithms can learn from data to identify optimal settings.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b="1" lang="it">
                <a:solidFill>
                  <a:schemeClr val="dk1"/>
                </a:solidFill>
              </a:rPr>
              <a:t>Bayesian Optimization (BO) </a:t>
            </a:r>
            <a:r>
              <a:rPr lang="it">
                <a:solidFill>
                  <a:schemeClr val="dk1"/>
                </a:solidFill>
              </a:rPr>
              <a:t>utilizes surrogate models (Gaussian Processes) to guide optimization, effective for problems with noisy and time-consuming acquisition functions.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b="1" lang="it">
                <a:solidFill>
                  <a:schemeClr val="dk1"/>
                </a:solidFill>
              </a:rPr>
              <a:t>Reinforcement Learning (RL) </a:t>
            </a:r>
            <a:r>
              <a:rPr lang="it">
                <a:solidFill>
                  <a:schemeClr val="dk1"/>
                </a:solidFill>
              </a:rPr>
              <a:t>builds a model through iterative feedback suitable for scenarios requiring large numbers of control parameters.</a:t>
            </a:r>
            <a:endParaRPr>
              <a:solidFill>
                <a:schemeClr val="dk1"/>
              </a:solidFill>
              <a:latin typeface="Helvetica Neue"/>
              <a:ea typeface="Helvetica Neue"/>
              <a:cs typeface="Helvetica Neue"/>
              <a:sym typeface="Helvetica Neue"/>
            </a:endParaRPr>
          </a:p>
        </p:txBody>
      </p:sp>
      <p:sp>
        <p:nvSpPr>
          <p:cNvPr id="166" name="Google Shape;166;p29"/>
          <p:cNvSpPr txBox="1"/>
          <p:nvPr/>
        </p:nvSpPr>
        <p:spPr>
          <a:xfrm>
            <a:off x="0" y="90000"/>
            <a:ext cx="9157500" cy="369300"/>
          </a:xfrm>
          <a:prstGeom prst="rect">
            <a:avLst/>
          </a:prstGeom>
          <a:noFill/>
          <a:ln>
            <a:noFill/>
          </a:ln>
        </p:spPr>
        <p:txBody>
          <a:bodyPr anchorCtr="0" anchor="t" bIns="0" lIns="270025" spcFirstLastPara="1" rIns="0" wrap="square" tIns="0">
            <a:spAutoFit/>
          </a:bodyPr>
          <a:lstStyle/>
          <a:p>
            <a:pPr indent="0" lvl="0" marL="0" marR="0" rtl="0" algn="l">
              <a:spcBef>
                <a:spcPts val="0"/>
              </a:spcBef>
              <a:spcAft>
                <a:spcPts val="0"/>
              </a:spcAft>
              <a:buNone/>
            </a:pPr>
            <a:r>
              <a:rPr b="1" lang="it" sz="2400">
                <a:solidFill>
                  <a:schemeClr val="dk1"/>
                </a:solidFill>
              </a:rPr>
              <a:t>State of the Art</a:t>
            </a:r>
            <a:endParaRPr b="1" i="0" sz="2400" u="none" cap="none" strike="noStrike">
              <a:solidFill>
                <a:schemeClr val="dk1"/>
              </a:solidFill>
              <a:latin typeface="Arial"/>
              <a:ea typeface="Arial"/>
              <a:cs typeface="Arial"/>
              <a:sym typeface="Arial"/>
            </a:endParaRPr>
          </a:p>
        </p:txBody>
      </p:sp>
      <p:sp>
        <p:nvSpPr>
          <p:cNvPr id="167" name="Google Shape;167;p29"/>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p:nvPr/>
        </p:nvSpPr>
        <p:spPr>
          <a:xfrm>
            <a:off x="407225" y="586800"/>
            <a:ext cx="2340000" cy="540000"/>
          </a:xfrm>
          <a:prstGeom prst="roundRect">
            <a:avLst>
              <a:gd fmla="val 16667" name="adj"/>
            </a:avLst>
          </a:prstGeom>
          <a:solidFill>
            <a:srgbClr val="1F77B4"/>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it" sz="1200">
                <a:solidFill>
                  <a:schemeClr val="lt1"/>
                </a:solidFill>
                <a:latin typeface="Helvetica Neue"/>
                <a:ea typeface="Helvetica Neue"/>
                <a:cs typeface="Helvetica Neue"/>
                <a:sym typeface="Helvetica Neue"/>
              </a:rPr>
              <a:t> O1. Optimization Framework</a:t>
            </a:r>
            <a:endParaRPr b="1" sz="1200">
              <a:solidFill>
                <a:schemeClr val="lt1"/>
              </a:solidFill>
              <a:latin typeface="Helvetica Neue"/>
              <a:ea typeface="Helvetica Neue"/>
              <a:cs typeface="Helvetica Neue"/>
              <a:sym typeface="Helvetica Neue"/>
            </a:endParaRPr>
          </a:p>
        </p:txBody>
      </p:sp>
      <p:sp>
        <p:nvSpPr>
          <p:cNvPr id="173" name="Google Shape;173;p30"/>
          <p:cNvSpPr/>
          <p:nvPr/>
        </p:nvSpPr>
        <p:spPr>
          <a:xfrm>
            <a:off x="6447600" y="586775"/>
            <a:ext cx="2340000" cy="540000"/>
          </a:xfrm>
          <a:prstGeom prst="roundRect">
            <a:avLst>
              <a:gd fmla="val 16667" name="adj"/>
            </a:avLst>
          </a:prstGeom>
          <a:solidFill>
            <a:srgbClr val="FF7F0E"/>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it" sz="1200">
                <a:solidFill>
                  <a:schemeClr val="lt1"/>
                </a:solidFill>
                <a:latin typeface="Helvetica Neue"/>
                <a:ea typeface="Helvetica Neue"/>
                <a:cs typeface="Helvetica Neue"/>
                <a:sym typeface="Helvetica Neue"/>
              </a:rPr>
              <a:t>O2. Experimental Setup for X-ray Emission Spectroscopy</a:t>
            </a:r>
            <a:endParaRPr b="1" sz="1200">
              <a:solidFill>
                <a:schemeClr val="lt1"/>
              </a:solidFill>
              <a:latin typeface="Helvetica Neue"/>
              <a:ea typeface="Helvetica Neue"/>
              <a:cs typeface="Helvetica Neue"/>
              <a:sym typeface="Helvetica Neue"/>
            </a:endParaRPr>
          </a:p>
        </p:txBody>
      </p:sp>
      <p:sp>
        <p:nvSpPr>
          <p:cNvPr id="174" name="Google Shape;174;p30"/>
          <p:cNvSpPr/>
          <p:nvPr/>
        </p:nvSpPr>
        <p:spPr>
          <a:xfrm>
            <a:off x="6447600" y="4016725"/>
            <a:ext cx="2340000" cy="540000"/>
          </a:xfrm>
          <a:prstGeom prst="roundRect">
            <a:avLst>
              <a:gd fmla="val 16667" name="adj"/>
            </a:avLst>
          </a:prstGeom>
          <a:solidFill>
            <a:srgbClr val="2CA02C"/>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it" sz="1200">
                <a:solidFill>
                  <a:schemeClr val="lt1"/>
                </a:solidFill>
                <a:latin typeface="Helvetica Neue"/>
                <a:ea typeface="Helvetica Neue"/>
                <a:cs typeface="Helvetica Neue"/>
                <a:sym typeface="Helvetica Neue"/>
              </a:rPr>
              <a:t>O3. XES Spectra Optimization</a:t>
            </a:r>
            <a:endParaRPr b="1" sz="1200">
              <a:solidFill>
                <a:schemeClr val="lt1"/>
              </a:solidFill>
              <a:latin typeface="Helvetica Neue"/>
              <a:ea typeface="Helvetica Neue"/>
              <a:cs typeface="Helvetica Neue"/>
              <a:sym typeface="Helvetica Neue"/>
            </a:endParaRPr>
          </a:p>
        </p:txBody>
      </p:sp>
      <p:sp>
        <p:nvSpPr>
          <p:cNvPr id="175" name="Google Shape;175;p30"/>
          <p:cNvSpPr/>
          <p:nvPr/>
        </p:nvSpPr>
        <p:spPr>
          <a:xfrm>
            <a:off x="407225" y="4016700"/>
            <a:ext cx="2340000" cy="540000"/>
          </a:xfrm>
          <a:prstGeom prst="roundRect">
            <a:avLst>
              <a:gd fmla="val 16667" name="adj"/>
            </a:avLst>
          </a:prstGeom>
          <a:solidFill>
            <a:srgbClr val="D62728"/>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it" sz="1200">
                <a:solidFill>
                  <a:schemeClr val="lt1"/>
                </a:solidFill>
                <a:latin typeface="Helvetica Neue"/>
                <a:ea typeface="Helvetica Neue"/>
                <a:cs typeface="Helvetica Neue"/>
                <a:sym typeface="Helvetica Neue"/>
              </a:rPr>
              <a:t>O4. X-ray Beamlines Applications</a:t>
            </a:r>
            <a:endParaRPr b="1" sz="1200">
              <a:solidFill>
                <a:schemeClr val="lt1"/>
              </a:solidFill>
              <a:latin typeface="Helvetica Neue"/>
              <a:ea typeface="Helvetica Neue"/>
              <a:cs typeface="Helvetica Neue"/>
              <a:sym typeface="Helvetica Neue"/>
            </a:endParaRPr>
          </a:p>
        </p:txBody>
      </p:sp>
      <p:cxnSp>
        <p:nvCxnSpPr>
          <p:cNvPr id="176" name="Google Shape;176;p30"/>
          <p:cNvCxnSpPr>
            <a:stCxn id="177" idx="0"/>
            <a:endCxn id="173" idx="1"/>
          </p:cNvCxnSpPr>
          <p:nvPr/>
        </p:nvCxnSpPr>
        <p:spPr>
          <a:xfrm flipH="1" rot="10800000">
            <a:off x="4628550" y="856650"/>
            <a:ext cx="1819200" cy="848100"/>
          </a:xfrm>
          <a:prstGeom prst="straightConnector1">
            <a:avLst/>
          </a:prstGeom>
          <a:noFill/>
          <a:ln cap="flat" cmpd="sng" w="28575">
            <a:solidFill>
              <a:schemeClr val="dk1"/>
            </a:solidFill>
            <a:prstDash val="solid"/>
            <a:round/>
            <a:headEnd len="med" w="med" type="none"/>
            <a:tailEnd len="med" w="med" type="stealth"/>
          </a:ln>
        </p:spPr>
      </p:cxnSp>
      <p:cxnSp>
        <p:nvCxnSpPr>
          <p:cNvPr id="178" name="Google Shape;178;p30"/>
          <p:cNvCxnSpPr>
            <a:stCxn id="177" idx="0"/>
            <a:endCxn id="172" idx="3"/>
          </p:cNvCxnSpPr>
          <p:nvPr/>
        </p:nvCxnSpPr>
        <p:spPr>
          <a:xfrm rot="10800000">
            <a:off x="2747250" y="856950"/>
            <a:ext cx="1881300" cy="847800"/>
          </a:xfrm>
          <a:prstGeom prst="straightConnector1">
            <a:avLst/>
          </a:prstGeom>
          <a:noFill/>
          <a:ln cap="flat" cmpd="sng" w="28575">
            <a:solidFill>
              <a:schemeClr val="dk1"/>
            </a:solidFill>
            <a:prstDash val="solid"/>
            <a:round/>
            <a:headEnd len="med" w="med" type="none"/>
            <a:tailEnd len="med" w="med" type="stealth"/>
          </a:ln>
        </p:spPr>
      </p:cxnSp>
      <p:cxnSp>
        <p:nvCxnSpPr>
          <p:cNvPr id="179" name="Google Shape;179;p30"/>
          <p:cNvCxnSpPr>
            <a:stCxn id="177" idx="2"/>
            <a:endCxn id="175" idx="3"/>
          </p:cNvCxnSpPr>
          <p:nvPr/>
        </p:nvCxnSpPr>
        <p:spPr>
          <a:xfrm flipH="1">
            <a:off x="2747250" y="3438750"/>
            <a:ext cx="1881300" cy="848100"/>
          </a:xfrm>
          <a:prstGeom prst="straightConnector1">
            <a:avLst/>
          </a:prstGeom>
          <a:noFill/>
          <a:ln cap="flat" cmpd="sng" w="28575">
            <a:solidFill>
              <a:schemeClr val="dk1"/>
            </a:solidFill>
            <a:prstDash val="solid"/>
            <a:round/>
            <a:headEnd len="med" w="med" type="none"/>
            <a:tailEnd len="med" w="med" type="stealth"/>
          </a:ln>
        </p:spPr>
      </p:cxnSp>
      <p:cxnSp>
        <p:nvCxnSpPr>
          <p:cNvPr id="180" name="Google Shape;180;p30"/>
          <p:cNvCxnSpPr>
            <a:stCxn id="177" idx="2"/>
            <a:endCxn id="174" idx="1"/>
          </p:cNvCxnSpPr>
          <p:nvPr/>
        </p:nvCxnSpPr>
        <p:spPr>
          <a:xfrm>
            <a:off x="4628550" y="3438750"/>
            <a:ext cx="1818900" cy="848100"/>
          </a:xfrm>
          <a:prstGeom prst="straightConnector1">
            <a:avLst/>
          </a:prstGeom>
          <a:noFill/>
          <a:ln cap="flat" cmpd="sng" w="28575">
            <a:solidFill>
              <a:schemeClr val="dk1"/>
            </a:solidFill>
            <a:prstDash val="solid"/>
            <a:round/>
            <a:headEnd len="med" w="med" type="none"/>
            <a:tailEnd len="med" w="med" type="stealth"/>
          </a:ln>
        </p:spPr>
      </p:cxnSp>
      <p:sp>
        <p:nvSpPr>
          <p:cNvPr id="177" name="Google Shape;177;p30"/>
          <p:cNvSpPr/>
          <p:nvPr/>
        </p:nvSpPr>
        <p:spPr>
          <a:xfrm>
            <a:off x="1999950" y="1704750"/>
            <a:ext cx="5257200" cy="1734000"/>
          </a:xfrm>
          <a:prstGeom prst="roundRect">
            <a:avLst>
              <a:gd fmla="val 16667" name="adj"/>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it" sz="4800">
                <a:latin typeface="Helvetica Neue"/>
                <a:ea typeface="Helvetica Neue"/>
                <a:cs typeface="Helvetica Neue"/>
                <a:sym typeface="Helvetica Neue"/>
              </a:rPr>
              <a:t>OPTIMAL</a:t>
            </a:r>
            <a:endParaRPr b="1" sz="4800">
              <a:latin typeface="Helvetica Neue"/>
              <a:ea typeface="Helvetica Neue"/>
              <a:cs typeface="Helvetica Neue"/>
              <a:sym typeface="Helvetica Neue"/>
            </a:endParaRPr>
          </a:p>
          <a:p>
            <a:pPr indent="0" lvl="0" marL="0" rtl="0" algn="ctr">
              <a:spcBef>
                <a:spcPts val="0"/>
              </a:spcBef>
              <a:spcAft>
                <a:spcPts val="0"/>
              </a:spcAft>
              <a:buNone/>
            </a:pPr>
            <a:r>
              <a:rPr lang="it" sz="1800">
                <a:solidFill>
                  <a:schemeClr val="dk1"/>
                </a:solidFill>
                <a:latin typeface="Helvetica Neue"/>
                <a:ea typeface="Helvetica Neue"/>
                <a:cs typeface="Helvetica Neue"/>
                <a:sym typeface="Helvetica Neue"/>
              </a:rPr>
              <a:t>automated </a:t>
            </a:r>
            <a:r>
              <a:rPr b="1" lang="it" sz="1800">
                <a:solidFill>
                  <a:schemeClr val="dk1"/>
                </a:solidFill>
                <a:latin typeface="Helvetica Neue"/>
                <a:ea typeface="Helvetica Neue"/>
                <a:cs typeface="Helvetica Neue"/>
                <a:sym typeface="Helvetica Neue"/>
              </a:rPr>
              <a:t>O</a:t>
            </a:r>
            <a:r>
              <a:rPr lang="it" sz="1800">
                <a:solidFill>
                  <a:schemeClr val="dk1"/>
                </a:solidFill>
                <a:latin typeface="Helvetica Neue"/>
                <a:ea typeface="Helvetica Neue"/>
                <a:cs typeface="Helvetica Neue"/>
                <a:sym typeface="Helvetica Neue"/>
              </a:rPr>
              <a:t>ptimization of x-ray beamline </a:t>
            </a:r>
            <a:r>
              <a:rPr b="1" lang="it" sz="1800">
                <a:solidFill>
                  <a:schemeClr val="dk1"/>
                </a:solidFill>
                <a:latin typeface="Helvetica Neue"/>
                <a:ea typeface="Helvetica Neue"/>
                <a:cs typeface="Helvetica Neue"/>
                <a:sym typeface="Helvetica Neue"/>
              </a:rPr>
              <a:t>P</a:t>
            </a:r>
            <a:r>
              <a:rPr lang="it" sz="1800">
                <a:solidFill>
                  <a:schemeClr val="dk1"/>
                </a:solidFill>
                <a:latin typeface="Helvetica Neue"/>
                <a:ea typeface="Helvetica Neue"/>
                <a:cs typeface="Helvetica Neue"/>
                <a:sym typeface="Helvetica Neue"/>
              </a:rPr>
              <a:t>arameters using experimen</a:t>
            </a:r>
            <a:r>
              <a:rPr b="1" lang="it" sz="1800">
                <a:solidFill>
                  <a:schemeClr val="dk1"/>
                </a:solidFill>
                <a:latin typeface="Helvetica Neue"/>
                <a:ea typeface="Helvetica Neue"/>
                <a:cs typeface="Helvetica Neue"/>
                <a:sym typeface="Helvetica Neue"/>
              </a:rPr>
              <a:t>T</a:t>
            </a:r>
            <a:r>
              <a:rPr lang="it" sz="1800">
                <a:solidFill>
                  <a:schemeClr val="dk1"/>
                </a:solidFill>
                <a:latin typeface="Helvetica Neue"/>
                <a:ea typeface="Helvetica Neue"/>
                <a:cs typeface="Helvetica Neue"/>
                <a:sym typeface="Helvetica Neue"/>
              </a:rPr>
              <a:t>-</a:t>
            </a:r>
            <a:r>
              <a:rPr b="1" lang="it" sz="1800">
                <a:solidFill>
                  <a:schemeClr val="dk1"/>
                </a:solidFill>
                <a:latin typeface="Helvetica Neue"/>
                <a:ea typeface="Helvetica Neue"/>
                <a:cs typeface="Helvetica Neue"/>
                <a:sym typeface="Helvetica Neue"/>
              </a:rPr>
              <a:t>I</a:t>
            </a:r>
            <a:r>
              <a:rPr lang="it" sz="1800">
                <a:solidFill>
                  <a:schemeClr val="dk1"/>
                </a:solidFill>
                <a:latin typeface="Helvetica Neue"/>
                <a:ea typeface="Helvetica Neue"/>
                <a:cs typeface="Helvetica Neue"/>
                <a:sym typeface="Helvetica Neue"/>
              </a:rPr>
              <a:t>nformed </a:t>
            </a:r>
            <a:r>
              <a:rPr b="1" lang="it" sz="1800">
                <a:solidFill>
                  <a:schemeClr val="dk1"/>
                </a:solidFill>
                <a:latin typeface="Helvetica Neue"/>
                <a:ea typeface="Helvetica Neue"/>
                <a:cs typeface="Helvetica Neue"/>
                <a:sym typeface="Helvetica Neue"/>
              </a:rPr>
              <a:t>MA</a:t>
            </a:r>
            <a:r>
              <a:rPr lang="it" sz="1800">
                <a:solidFill>
                  <a:schemeClr val="dk1"/>
                </a:solidFill>
                <a:latin typeface="Helvetica Neue"/>
                <a:ea typeface="Helvetica Neue"/>
                <a:cs typeface="Helvetica Neue"/>
                <a:sym typeface="Helvetica Neue"/>
              </a:rPr>
              <a:t>chine </a:t>
            </a:r>
            <a:r>
              <a:rPr b="1" lang="it" sz="1800">
                <a:solidFill>
                  <a:schemeClr val="dk1"/>
                </a:solidFill>
                <a:latin typeface="Helvetica Neue"/>
                <a:ea typeface="Helvetica Neue"/>
                <a:cs typeface="Helvetica Neue"/>
                <a:sym typeface="Helvetica Neue"/>
              </a:rPr>
              <a:t>L</a:t>
            </a:r>
            <a:r>
              <a:rPr lang="it" sz="1800">
                <a:solidFill>
                  <a:schemeClr val="dk1"/>
                </a:solidFill>
                <a:latin typeface="Helvetica Neue"/>
                <a:ea typeface="Helvetica Neue"/>
                <a:cs typeface="Helvetica Neue"/>
                <a:sym typeface="Helvetica Neue"/>
              </a:rPr>
              <a:t>earning methods</a:t>
            </a:r>
            <a:endParaRPr b="1" sz="2600">
              <a:latin typeface="Helvetica Neue"/>
              <a:ea typeface="Helvetica Neue"/>
              <a:cs typeface="Helvetica Neue"/>
              <a:sym typeface="Helvetica Neue"/>
            </a:endParaRPr>
          </a:p>
        </p:txBody>
      </p:sp>
      <p:sp>
        <p:nvSpPr>
          <p:cNvPr id="181" name="Google Shape;181;p30"/>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1"/>
          <p:cNvSpPr txBox="1"/>
          <p:nvPr/>
        </p:nvSpPr>
        <p:spPr>
          <a:xfrm>
            <a:off x="0" y="90000"/>
            <a:ext cx="9157500" cy="3693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b="1" lang="it" sz="2400">
                <a:solidFill>
                  <a:schemeClr val="dk1"/>
                </a:solidFill>
                <a:latin typeface="Helvetica Neue"/>
                <a:ea typeface="Helvetica Neue"/>
                <a:cs typeface="Helvetica Neue"/>
                <a:sym typeface="Helvetica Neue"/>
              </a:rPr>
              <a:t>O1. Optimization Framework</a:t>
            </a:r>
            <a:endParaRPr b="1" sz="2400">
              <a:solidFill>
                <a:schemeClr val="dk1"/>
              </a:solidFill>
              <a:latin typeface="Helvetica Neue"/>
              <a:ea typeface="Helvetica Neue"/>
              <a:cs typeface="Helvetica Neue"/>
              <a:sym typeface="Helvetica Neue"/>
            </a:endParaRPr>
          </a:p>
        </p:txBody>
      </p:sp>
      <p:sp>
        <p:nvSpPr>
          <p:cNvPr id="187" name="Google Shape;187;p31"/>
          <p:cNvSpPr txBox="1"/>
          <p:nvPr/>
        </p:nvSpPr>
        <p:spPr>
          <a:xfrm>
            <a:off x="-6750" y="780100"/>
            <a:ext cx="9157500" cy="7389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lang="it" sz="1600">
                <a:solidFill>
                  <a:schemeClr val="dk1"/>
                </a:solidFill>
                <a:latin typeface="Helvetica Neue"/>
                <a:ea typeface="Helvetica Neue"/>
                <a:cs typeface="Helvetica Neue"/>
                <a:sym typeface="Helvetica Neue"/>
              </a:rPr>
              <a:t>Framework for optimizing experiments based on X-ray detection</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rPr lang="it" sz="1600">
                <a:solidFill>
                  <a:schemeClr val="dk1"/>
                </a:solidFill>
                <a:latin typeface="Helvetica Neue"/>
                <a:ea typeface="Helvetica Neue"/>
                <a:cs typeface="Helvetica Neue"/>
                <a:sym typeface="Helvetica Neue"/>
              </a:rPr>
              <a:t>Modules for Data Acquisition, Setup Control, Simulations, and </a:t>
            </a:r>
            <a:r>
              <a:rPr b="1" lang="it" sz="1600">
                <a:solidFill>
                  <a:schemeClr val="dk1"/>
                </a:solidFill>
                <a:latin typeface="Helvetica Neue"/>
                <a:ea typeface="Helvetica Neue"/>
                <a:cs typeface="Helvetica Neue"/>
                <a:sym typeface="Helvetica Neue"/>
              </a:rPr>
              <a:t>Multi-Objective Optimization</a:t>
            </a:r>
            <a:endParaRPr sz="2000">
              <a:solidFill>
                <a:schemeClr val="dk1"/>
              </a:solidFill>
              <a:latin typeface="Helvetica Neue"/>
              <a:ea typeface="Helvetica Neue"/>
              <a:cs typeface="Helvetica Neue"/>
              <a:sym typeface="Helvetica Neue"/>
            </a:endParaRPr>
          </a:p>
        </p:txBody>
      </p:sp>
      <p:pic>
        <p:nvPicPr>
          <p:cNvPr id="188" name="Google Shape;188;p31"/>
          <p:cNvPicPr preferRelativeResize="0"/>
          <p:nvPr/>
        </p:nvPicPr>
        <p:blipFill rotWithShape="1">
          <a:blip r:embed="rId4">
            <a:alphaModFix/>
          </a:blip>
          <a:srcRect b="12108" l="3419" r="51111" t="5910"/>
          <a:stretch/>
        </p:blipFill>
        <p:spPr>
          <a:xfrm>
            <a:off x="3436137" y="2858475"/>
            <a:ext cx="2285225" cy="1903201"/>
          </a:xfrm>
          <a:prstGeom prst="rect">
            <a:avLst/>
          </a:prstGeom>
          <a:noFill/>
          <a:ln>
            <a:noFill/>
          </a:ln>
        </p:spPr>
      </p:pic>
      <p:pic>
        <p:nvPicPr>
          <p:cNvPr id="189" name="Google Shape;189;p31"/>
          <p:cNvPicPr preferRelativeResize="0"/>
          <p:nvPr/>
        </p:nvPicPr>
        <p:blipFill>
          <a:blip r:embed="rId5">
            <a:alphaModFix/>
          </a:blip>
          <a:stretch>
            <a:fillRect/>
          </a:stretch>
        </p:blipFill>
        <p:spPr>
          <a:xfrm>
            <a:off x="586330" y="2935550"/>
            <a:ext cx="2088739" cy="1749075"/>
          </a:xfrm>
          <a:prstGeom prst="rect">
            <a:avLst/>
          </a:prstGeom>
          <a:noFill/>
          <a:ln>
            <a:noFill/>
          </a:ln>
        </p:spPr>
      </p:pic>
      <p:sp>
        <p:nvSpPr>
          <p:cNvPr id="190" name="Google Shape;190;p31"/>
          <p:cNvSpPr txBox="1"/>
          <p:nvPr/>
        </p:nvSpPr>
        <p:spPr>
          <a:xfrm>
            <a:off x="-6750" y="1857825"/>
            <a:ext cx="9157500" cy="7389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lang="it" sz="1600">
                <a:solidFill>
                  <a:schemeClr val="dk1"/>
                </a:solidFill>
                <a:latin typeface="Helvetica Neue"/>
                <a:ea typeface="Helvetica Neue"/>
                <a:cs typeface="Helvetica Neue"/>
                <a:sym typeface="Helvetica Neue"/>
              </a:rPr>
              <a:t>Two techniques: </a:t>
            </a:r>
            <a:r>
              <a:rPr b="1" lang="it" sz="1600">
                <a:solidFill>
                  <a:schemeClr val="dk1"/>
                </a:solidFill>
                <a:latin typeface="Helvetica Neue"/>
                <a:ea typeface="Helvetica Neue"/>
                <a:cs typeface="Helvetica Neue"/>
                <a:sym typeface="Helvetica Neue"/>
              </a:rPr>
              <a:t>Bayesian Optimization</a:t>
            </a:r>
            <a:r>
              <a:rPr lang="it" sz="1600">
                <a:solidFill>
                  <a:schemeClr val="dk1"/>
                </a:solidFill>
                <a:latin typeface="Helvetica Neue"/>
                <a:ea typeface="Helvetica Neue"/>
                <a:cs typeface="Helvetica Neue"/>
                <a:sym typeface="Helvetica Neue"/>
              </a:rPr>
              <a:t> and </a:t>
            </a:r>
            <a:r>
              <a:rPr b="1" lang="it" sz="1600">
                <a:solidFill>
                  <a:schemeClr val="dk1"/>
                </a:solidFill>
                <a:latin typeface="Helvetica Neue"/>
                <a:ea typeface="Helvetica Neue"/>
                <a:cs typeface="Helvetica Neue"/>
                <a:sym typeface="Helvetica Neue"/>
              </a:rPr>
              <a:t>Reinforcement Learning</a:t>
            </a:r>
            <a:r>
              <a:rPr lang="it" sz="1600">
                <a:solidFill>
                  <a:schemeClr val="dk1"/>
                </a:solidFill>
                <a:latin typeface="Helvetica Neue"/>
                <a:ea typeface="Helvetica Neue"/>
                <a:cs typeface="Helvetica Neue"/>
                <a:sym typeface="Helvetica Neue"/>
              </a:rPr>
              <a:t> </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rPr lang="it" sz="1600">
                <a:solidFill>
                  <a:schemeClr val="dk1"/>
                </a:solidFill>
                <a:latin typeface="Helvetica Neue"/>
                <a:ea typeface="Helvetica Neue"/>
                <a:cs typeface="Helvetica Neue"/>
                <a:sym typeface="Helvetica Neue"/>
              </a:rPr>
              <a:t>Employ </a:t>
            </a:r>
            <a:r>
              <a:rPr b="1" lang="it" sz="1600">
                <a:solidFill>
                  <a:schemeClr val="dk1"/>
                </a:solidFill>
                <a:latin typeface="Helvetica Neue"/>
                <a:ea typeface="Helvetica Neue"/>
                <a:cs typeface="Helvetica Neue"/>
                <a:sym typeface="Helvetica Neue"/>
              </a:rPr>
              <a:t>Machine Learning</a:t>
            </a:r>
            <a:r>
              <a:rPr lang="it" sz="1600">
                <a:solidFill>
                  <a:schemeClr val="dk1"/>
                </a:solidFill>
                <a:latin typeface="Helvetica Neue"/>
                <a:ea typeface="Helvetica Neue"/>
                <a:cs typeface="Helvetica Neue"/>
                <a:sym typeface="Helvetica Neue"/>
              </a:rPr>
              <a:t> models trained on </a:t>
            </a:r>
            <a:r>
              <a:rPr b="1" lang="it" sz="1600">
                <a:solidFill>
                  <a:schemeClr val="dk1"/>
                </a:solidFill>
                <a:latin typeface="Helvetica Neue"/>
                <a:ea typeface="Helvetica Neue"/>
                <a:cs typeface="Helvetica Neue"/>
                <a:sym typeface="Helvetica Neue"/>
              </a:rPr>
              <a:t>Ray-Tracing simulations</a:t>
            </a:r>
            <a:r>
              <a:rPr lang="it" sz="1600">
                <a:solidFill>
                  <a:schemeClr val="dk1"/>
                </a:solidFill>
                <a:latin typeface="Helvetica Neue"/>
                <a:ea typeface="Helvetica Neue"/>
                <a:cs typeface="Helvetica Neue"/>
                <a:sym typeface="Helvetica Neue"/>
              </a:rPr>
              <a:t> of the experiment</a:t>
            </a:r>
            <a:endParaRPr sz="2000">
              <a:solidFill>
                <a:schemeClr val="dk1"/>
              </a:solidFill>
              <a:latin typeface="Helvetica Neue"/>
              <a:ea typeface="Helvetica Neue"/>
              <a:cs typeface="Helvetica Neue"/>
              <a:sym typeface="Helvetica Neue"/>
            </a:endParaRPr>
          </a:p>
        </p:txBody>
      </p:sp>
      <p:pic>
        <p:nvPicPr>
          <p:cNvPr id="191" name="Google Shape;191;p31"/>
          <p:cNvPicPr preferRelativeResize="0"/>
          <p:nvPr/>
        </p:nvPicPr>
        <p:blipFill rotWithShape="1">
          <a:blip r:embed="rId4">
            <a:alphaModFix/>
          </a:blip>
          <a:srcRect b="12108" l="49633" r="4897" t="5910"/>
          <a:stretch/>
        </p:blipFill>
        <p:spPr>
          <a:xfrm>
            <a:off x="6344026" y="2781425"/>
            <a:ext cx="2285225" cy="1903201"/>
          </a:xfrm>
          <a:prstGeom prst="rect">
            <a:avLst/>
          </a:prstGeom>
          <a:noFill/>
          <a:ln>
            <a:noFill/>
          </a:ln>
        </p:spPr>
      </p:pic>
      <p:sp>
        <p:nvSpPr>
          <p:cNvPr id="192" name="Google Shape;192;p31"/>
          <p:cNvSpPr txBox="1"/>
          <p:nvPr/>
        </p:nvSpPr>
        <p:spPr>
          <a:xfrm>
            <a:off x="932449" y="4761675"/>
            <a:ext cx="13965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it">
                <a:solidFill>
                  <a:schemeClr val="dk1"/>
                </a:solidFill>
                <a:latin typeface="Helvetica Neue"/>
                <a:ea typeface="Helvetica Neue"/>
                <a:cs typeface="Helvetica Neue"/>
                <a:sym typeface="Helvetica Neue"/>
              </a:rPr>
              <a:t>Pareto Front</a:t>
            </a:r>
            <a:endParaRPr>
              <a:solidFill>
                <a:schemeClr val="dk1"/>
              </a:solidFill>
              <a:latin typeface="Helvetica Neue"/>
              <a:ea typeface="Helvetica Neue"/>
              <a:cs typeface="Helvetica Neue"/>
              <a:sym typeface="Helvetica Neue"/>
            </a:endParaRPr>
          </a:p>
        </p:txBody>
      </p:sp>
      <p:sp>
        <p:nvSpPr>
          <p:cNvPr id="193" name="Google Shape;193;p31"/>
          <p:cNvSpPr txBox="1"/>
          <p:nvPr/>
        </p:nvSpPr>
        <p:spPr>
          <a:xfrm>
            <a:off x="3550049" y="4761675"/>
            <a:ext cx="20574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it">
                <a:solidFill>
                  <a:schemeClr val="dk1"/>
                </a:solidFill>
                <a:latin typeface="Helvetica Neue"/>
                <a:ea typeface="Helvetica Neue"/>
                <a:cs typeface="Helvetica Neue"/>
                <a:sym typeface="Helvetica Neue"/>
              </a:rPr>
              <a:t>Bayesian Optimization</a:t>
            </a:r>
            <a:endParaRPr>
              <a:solidFill>
                <a:schemeClr val="dk1"/>
              </a:solidFill>
              <a:latin typeface="Helvetica Neue"/>
              <a:ea typeface="Helvetica Neue"/>
              <a:cs typeface="Helvetica Neue"/>
              <a:sym typeface="Helvetica Neue"/>
            </a:endParaRPr>
          </a:p>
        </p:txBody>
      </p:sp>
      <p:sp>
        <p:nvSpPr>
          <p:cNvPr id="194" name="Google Shape;194;p31"/>
          <p:cNvSpPr txBox="1"/>
          <p:nvPr/>
        </p:nvSpPr>
        <p:spPr>
          <a:xfrm>
            <a:off x="6399738" y="4761675"/>
            <a:ext cx="21738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it">
                <a:solidFill>
                  <a:schemeClr val="dk1"/>
                </a:solidFill>
                <a:latin typeface="Helvetica Neue"/>
                <a:ea typeface="Helvetica Neue"/>
                <a:cs typeface="Helvetica Neue"/>
                <a:sym typeface="Helvetica Neue"/>
              </a:rPr>
              <a:t>Reinforcement Learning</a:t>
            </a:r>
            <a:endParaRPr>
              <a:solidFill>
                <a:schemeClr val="dk1"/>
              </a:solidFill>
              <a:latin typeface="Helvetica Neue"/>
              <a:ea typeface="Helvetica Neue"/>
              <a:cs typeface="Helvetica Neue"/>
              <a:sym typeface="Helvetica Neue"/>
            </a:endParaRPr>
          </a:p>
        </p:txBody>
      </p:sp>
      <p:sp>
        <p:nvSpPr>
          <p:cNvPr id="195" name="Google Shape;195;p31"/>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2"/>
          <p:cNvSpPr txBox="1"/>
          <p:nvPr/>
        </p:nvSpPr>
        <p:spPr>
          <a:xfrm>
            <a:off x="-6750" y="244875"/>
            <a:ext cx="9157500" cy="3540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b="1" lang="it" sz="2300">
                <a:solidFill>
                  <a:schemeClr val="dk1"/>
                </a:solidFill>
                <a:latin typeface="Helvetica Neue"/>
                <a:ea typeface="Helvetica Neue"/>
                <a:cs typeface="Helvetica Neue"/>
                <a:sym typeface="Helvetica Neue"/>
              </a:rPr>
              <a:t>O2. Experimental Setup for X-ray Emission Spectroscopy (XES)</a:t>
            </a:r>
            <a:endParaRPr b="1" sz="2300">
              <a:solidFill>
                <a:schemeClr val="dk1"/>
              </a:solidFill>
              <a:latin typeface="Helvetica Neue"/>
              <a:ea typeface="Helvetica Neue"/>
              <a:cs typeface="Helvetica Neue"/>
              <a:sym typeface="Helvetica Neue"/>
            </a:endParaRPr>
          </a:p>
        </p:txBody>
      </p:sp>
      <p:sp>
        <p:nvSpPr>
          <p:cNvPr id="201" name="Google Shape;201;p32"/>
          <p:cNvSpPr txBox="1"/>
          <p:nvPr/>
        </p:nvSpPr>
        <p:spPr>
          <a:xfrm>
            <a:off x="-6750" y="780100"/>
            <a:ext cx="9157500" cy="7389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lang="it" sz="1600">
                <a:solidFill>
                  <a:schemeClr val="dk1"/>
                </a:solidFill>
                <a:latin typeface="Helvetica Neue"/>
                <a:ea typeface="Helvetica Neue"/>
                <a:cs typeface="Helvetica Neue"/>
                <a:sym typeface="Helvetica Neue"/>
              </a:rPr>
              <a:t>I performed </a:t>
            </a:r>
            <a:r>
              <a:rPr b="1" lang="it" sz="1600">
                <a:solidFill>
                  <a:schemeClr val="dk1"/>
                </a:solidFill>
                <a:latin typeface="Helvetica Neue"/>
                <a:ea typeface="Helvetica Neue"/>
                <a:cs typeface="Helvetica Neue"/>
                <a:sym typeface="Helvetica Neue"/>
              </a:rPr>
              <a:t>feasibility test</a:t>
            </a:r>
            <a:r>
              <a:rPr lang="it" sz="1600">
                <a:solidFill>
                  <a:schemeClr val="dk1"/>
                </a:solidFill>
                <a:latin typeface="Helvetica Neue"/>
                <a:ea typeface="Helvetica Neue"/>
                <a:cs typeface="Helvetica Neue"/>
                <a:sym typeface="Helvetica Neue"/>
              </a:rPr>
              <a:t> at the LNF studying FeK⍺ emission line, have shown that optimizing parameters for XES, can lead to a significant improvement of the emission line’s rate under study, with a gain of a </a:t>
            </a:r>
            <a:r>
              <a:rPr b="1" lang="it" sz="1600">
                <a:solidFill>
                  <a:schemeClr val="dk1"/>
                </a:solidFill>
                <a:latin typeface="Helvetica Neue"/>
                <a:ea typeface="Helvetica Neue"/>
                <a:cs typeface="Helvetica Neue"/>
                <a:sym typeface="Helvetica Neue"/>
              </a:rPr>
              <a:t>factor 10</a:t>
            </a:r>
            <a:r>
              <a:rPr lang="it" sz="1600">
                <a:solidFill>
                  <a:schemeClr val="dk1"/>
                </a:solidFill>
                <a:latin typeface="Helvetica Neue"/>
                <a:ea typeface="Helvetica Neue"/>
                <a:cs typeface="Helvetica Neue"/>
                <a:sym typeface="Helvetica Neue"/>
              </a:rPr>
              <a:t> in the </a:t>
            </a:r>
            <a:r>
              <a:rPr b="1" lang="it" sz="1600">
                <a:solidFill>
                  <a:schemeClr val="dk1"/>
                </a:solidFill>
                <a:latin typeface="Helvetica Neue"/>
                <a:ea typeface="Helvetica Neue"/>
                <a:cs typeface="Helvetica Neue"/>
                <a:sym typeface="Helvetica Neue"/>
              </a:rPr>
              <a:t>overall acquisition time</a:t>
            </a:r>
            <a:endParaRPr sz="1600">
              <a:solidFill>
                <a:schemeClr val="dk1"/>
              </a:solidFill>
              <a:latin typeface="Helvetica Neue"/>
              <a:ea typeface="Helvetica Neue"/>
              <a:cs typeface="Helvetica Neue"/>
              <a:sym typeface="Helvetica Neue"/>
            </a:endParaRPr>
          </a:p>
        </p:txBody>
      </p:sp>
      <p:pic>
        <p:nvPicPr>
          <p:cNvPr id="202" name="Google Shape;202;p32"/>
          <p:cNvPicPr preferRelativeResize="0"/>
          <p:nvPr/>
        </p:nvPicPr>
        <p:blipFill>
          <a:blip r:embed="rId3">
            <a:alphaModFix/>
          </a:blip>
          <a:stretch>
            <a:fillRect/>
          </a:stretch>
        </p:blipFill>
        <p:spPr>
          <a:xfrm>
            <a:off x="162600" y="1747150"/>
            <a:ext cx="4238848" cy="3179124"/>
          </a:xfrm>
          <a:prstGeom prst="rect">
            <a:avLst/>
          </a:prstGeom>
          <a:noFill/>
          <a:ln>
            <a:noFill/>
          </a:ln>
        </p:spPr>
      </p:pic>
      <p:grpSp>
        <p:nvGrpSpPr>
          <p:cNvPr id="203" name="Google Shape;203;p32"/>
          <p:cNvGrpSpPr/>
          <p:nvPr/>
        </p:nvGrpSpPr>
        <p:grpSpPr>
          <a:xfrm>
            <a:off x="4444675" y="1780050"/>
            <a:ext cx="4539925" cy="2046525"/>
            <a:chOff x="4444675" y="1780050"/>
            <a:chExt cx="4539925" cy="2046525"/>
          </a:xfrm>
        </p:grpSpPr>
        <p:pic>
          <p:nvPicPr>
            <p:cNvPr id="204" name="Google Shape;204;p32"/>
            <p:cNvPicPr preferRelativeResize="0"/>
            <p:nvPr/>
          </p:nvPicPr>
          <p:blipFill>
            <a:blip r:embed="rId4">
              <a:alphaModFix/>
            </a:blip>
            <a:stretch>
              <a:fillRect/>
            </a:stretch>
          </p:blipFill>
          <p:spPr>
            <a:xfrm>
              <a:off x="4444675" y="1907196"/>
              <a:ext cx="4438176" cy="1919379"/>
            </a:xfrm>
            <a:prstGeom prst="rect">
              <a:avLst/>
            </a:prstGeom>
            <a:noFill/>
            <a:ln>
              <a:noFill/>
            </a:ln>
          </p:spPr>
        </p:pic>
        <p:pic>
          <p:nvPicPr>
            <p:cNvPr descr="(X_C,Y_C,Z_C,Rot_C,\theta_C,\phi_C)&#10;%07887072-1fa4-43d0-aebe-61fb4e972e1b" id="205" name="Google Shape;205;p32"/>
            <p:cNvPicPr preferRelativeResize="0"/>
            <p:nvPr/>
          </p:nvPicPr>
          <p:blipFill>
            <a:blip r:embed="rId5">
              <a:alphaModFix/>
            </a:blip>
            <a:stretch>
              <a:fillRect/>
            </a:stretch>
          </p:blipFill>
          <p:spPr>
            <a:xfrm>
              <a:off x="6054697" y="1780050"/>
              <a:ext cx="1455114" cy="127140"/>
            </a:xfrm>
            <a:prstGeom prst="rect">
              <a:avLst/>
            </a:prstGeom>
            <a:noFill/>
            <a:ln>
              <a:noFill/>
            </a:ln>
          </p:spPr>
        </p:pic>
        <p:pic>
          <p:nvPicPr>
            <p:cNvPr descr="(X_D,Y_D,Z_D,Rot_D)&#10;%74fabb56-95be-4eed-a506-5a848b366b88" id="206" name="Google Shape;206;p32"/>
            <p:cNvPicPr preferRelativeResize="0"/>
            <p:nvPr/>
          </p:nvPicPr>
          <p:blipFill>
            <a:blip r:embed="rId6">
              <a:alphaModFix/>
            </a:blip>
            <a:stretch>
              <a:fillRect/>
            </a:stretch>
          </p:blipFill>
          <p:spPr>
            <a:xfrm>
              <a:off x="7907441" y="1809798"/>
              <a:ext cx="1077159" cy="127140"/>
            </a:xfrm>
            <a:prstGeom prst="rect">
              <a:avLst/>
            </a:prstGeom>
            <a:noFill/>
            <a:ln>
              <a:noFill/>
            </a:ln>
          </p:spPr>
        </p:pic>
      </p:grpSp>
      <p:sp>
        <p:nvSpPr>
          <p:cNvPr id="207" name="Google Shape;207;p32"/>
          <p:cNvSpPr/>
          <p:nvPr/>
        </p:nvSpPr>
        <p:spPr>
          <a:xfrm>
            <a:off x="7562275" y="1821300"/>
            <a:ext cx="738900" cy="738900"/>
          </a:xfrm>
          <a:prstGeom prst="mathMultiply">
            <a:avLst>
              <a:gd fmla="val 8903" name="adj1"/>
            </a:avLst>
          </a:prstGeom>
          <a:solidFill>
            <a:srgbClr val="D62728"/>
          </a:solidFill>
          <a:ln cap="flat" cmpd="sng" w="9525">
            <a:solidFill>
              <a:srgbClr val="D6272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8" name="Google Shape;208;p32"/>
          <p:cNvSpPr txBox="1"/>
          <p:nvPr/>
        </p:nvSpPr>
        <p:spPr>
          <a:xfrm>
            <a:off x="4401450" y="3859025"/>
            <a:ext cx="4749300" cy="9852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lang="it" sz="1600">
                <a:solidFill>
                  <a:schemeClr val="dk1"/>
                </a:solidFill>
                <a:latin typeface="Helvetica Neue"/>
                <a:ea typeface="Helvetica Neue"/>
                <a:cs typeface="Helvetica Neue"/>
                <a:sym typeface="Helvetica Neue"/>
              </a:rPr>
              <a:t>The current VOXES setup is inadequate for</a:t>
            </a:r>
            <a:endParaRPr sz="1600">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rPr lang="it" sz="1600">
                <a:solidFill>
                  <a:schemeClr val="dk1"/>
                </a:solidFill>
                <a:latin typeface="Helvetica Neue"/>
                <a:ea typeface="Helvetica Neue"/>
                <a:cs typeface="Helvetica Neue"/>
                <a:sym typeface="Helvetica Neue"/>
              </a:rPr>
              <a:t>this purpose, as a </a:t>
            </a:r>
            <a:r>
              <a:rPr b="1" lang="it" sz="1600">
                <a:solidFill>
                  <a:schemeClr val="dk1"/>
                </a:solidFill>
                <a:latin typeface="Helvetica Neue"/>
                <a:ea typeface="Helvetica Neue"/>
                <a:cs typeface="Helvetica Neue"/>
                <a:sym typeface="Helvetica Neue"/>
              </a:rPr>
              <a:t>Strip Detector</a:t>
            </a:r>
            <a:r>
              <a:rPr lang="it" sz="1600">
                <a:solidFill>
                  <a:schemeClr val="dk1"/>
                </a:solidFill>
                <a:latin typeface="Helvetica Neue"/>
                <a:ea typeface="Helvetica Neue"/>
                <a:cs typeface="Helvetica Neue"/>
                <a:sym typeface="Helvetica Neue"/>
              </a:rPr>
              <a:t> with 1D spectra data limits the effectiveness of ML features extraction for the optimization loop!</a:t>
            </a:r>
            <a:endParaRPr sz="1600">
              <a:solidFill>
                <a:schemeClr val="dk1"/>
              </a:solidFill>
              <a:latin typeface="Helvetica Neue"/>
              <a:ea typeface="Helvetica Neue"/>
              <a:cs typeface="Helvetica Neue"/>
              <a:sym typeface="Helvetica Neue"/>
            </a:endParaRPr>
          </a:p>
        </p:txBody>
      </p:sp>
      <p:sp>
        <p:nvSpPr>
          <p:cNvPr id="209" name="Google Shape;209;p32"/>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3"/>
          <p:cNvSpPr txBox="1"/>
          <p:nvPr/>
        </p:nvSpPr>
        <p:spPr>
          <a:xfrm>
            <a:off x="0" y="90000"/>
            <a:ext cx="9157500" cy="3693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b="1" lang="it" sz="2400">
                <a:solidFill>
                  <a:schemeClr val="dk1"/>
                </a:solidFill>
                <a:latin typeface="Helvetica Neue"/>
                <a:ea typeface="Helvetica Neue"/>
                <a:cs typeface="Helvetica Neue"/>
                <a:sym typeface="Helvetica Neue"/>
              </a:rPr>
              <a:t>O2. Experimental Setup for XES</a:t>
            </a:r>
            <a:endParaRPr b="1" sz="2400">
              <a:solidFill>
                <a:schemeClr val="dk1"/>
              </a:solidFill>
              <a:latin typeface="Helvetica Neue"/>
              <a:ea typeface="Helvetica Neue"/>
              <a:cs typeface="Helvetica Neue"/>
              <a:sym typeface="Helvetica Neue"/>
            </a:endParaRPr>
          </a:p>
        </p:txBody>
      </p:sp>
      <p:sp>
        <p:nvSpPr>
          <p:cNvPr id="215" name="Google Shape;215;p33"/>
          <p:cNvSpPr txBox="1"/>
          <p:nvPr/>
        </p:nvSpPr>
        <p:spPr>
          <a:xfrm>
            <a:off x="-6750" y="551500"/>
            <a:ext cx="9157500" cy="1723800"/>
          </a:xfrm>
          <a:prstGeom prst="rect">
            <a:avLst/>
          </a:prstGeom>
          <a:noFill/>
          <a:ln>
            <a:noFill/>
          </a:ln>
        </p:spPr>
        <p:txBody>
          <a:bodyPr anchorCtr="0" anchor="t" bIns="0" lIns="270025" spcFirstLastPara="1" rIns="0" wrap="square" tIns="0">
            <a:spAutoFit/>
          </a:bodyPr>
          <a:lstStyle/>
          <a:p>
            <a:pPr indent="0" lvl="0" marL="0" rtl="0" algn="l">
              <a:spcBef>
                <a:spcPts val="0"/>
              </a:spcBef>
              <a:spcAft>
                <a:spcPts val="0"/>
              </a:spcAft>
              <a:buSzPts val="1100"/>
              <a:buNone/>
            </a:pPr>
            <a:r>
              <a:rPr lang="it">
                <a:solidFill>
                  <a:schemeClr val="dk1"/>
                </a:solidFill>
                <a:latin typeface="Helvetica Neue"/>
                <a:ea typeface="Helvetica Neue"/>
                <a:cs typeface="Helvetica Neue"/>
                <a:sym typeface="Helvetica Neue"/>
              </a:rPr>
              <a:t>A pixel detector with a</a:t>
            </a:r>
            <a:r>
              <a:rPr b="1" lang="it">
                <a:solidFill>
                  <a:schemeClr val="dk1"/>
                </a:solidFill>
                <a:latin typeface="Helvetica Neue"/>
                <a:ea typeface="Helvetica Neue"/>
                <a:cs typeface="Helvetica Neue"/>
                <a:sym typeface="Helvetica Neue"/>
              </a:rPr>
              <a:t> 2D spectrum</a:t>
            </a:r>
            <a:r>
              <a:rPr lang="it">
                <a:solidFill>
                  <a:schemeClr val="dk1"/>
                </a:solidFill>
                <a:latin typeface="Helvetica Neue"/>
                <a:ea typeface="Helvetica Neue"/>
                <a:cs typeface="Helvetica Neue"/>
                <a:sym typeface="Helvetica Neue"/>
              </a:rPr>
              <a:t> offers significantly more information, enhancing the training phase, and thus the spectral feature extraction part</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rPr lang="it">
                <a:solidFill>
                  <a:schemeClr val="dk1"/>
                </a:solidFill>
                <a:latin typeface="Helvetica Neue"/>
                <a:ea typeface="Helvetica Neue"/>
                <a:cs typeface="Helvetica Neue"/>
                <a:sym typeface="Helvetica Neue"/>
              </a:rPr>
              <a:t>The best balance solution between cost and project requirements is the </a:t>
            </a:r>
            <a:r>
              <a:rPr b="1" lang="it">
                <a:solidFill>
                  <a:schemeClr val="dk1"/>
                </a:solidFill>
                <a:latin typeface="Helvetica Neue"/>
                <a:ea typeface="Helvetica Neue"/>
                <a:cs typeface="Helvetica Neue"/>
                <a:sym typeface="Helvetica Neue"/>
              </a:rPr>
              <a:t>AdvaPIX Timepix3</a:t>
            </a:r>
            <a:r>
              <a:rPr lang="it">
                <a:solidFill>
                  <a:schemeClr val="dk1"/>
                </a:solidFill>
                <a:latin typeface="Helvetica Neue"/>
                <a:ea typeface="Helvetica Neue"/>
                <a:cs typeface="Helvetica Neue"/>
                <a:sym typeface="Helvetica Neue"/>
              </a:rPr>
              <a:t> from </a:t>
            </a:r>
            <a:r>
              <a:rPr b="1" lang="it">
                <a:solidFill>
                  <a:schemeClr val="dk1"/>
                </a:solidFill>
                <a:latin typeface="Helvetica Neue"/>
                <a:ea typeface="Helvetica Neue"/>
                <a:cs typeface="Helvetica Neue"/>
                <a:sym typeface="Helvetica Neue"/>
              </a:rPr>
              <a:t>ADVACAM</a:t>
            </a:r>
            <a:r>
              <a:rPr lang="it">
                <a:solidFill>
                  <a:schemeClr val="dk1"/>
                </a:solidFill>
                <a:latin typeface="Helvetica Neue"/>
                <a:ea typeface="Helvetica Neue"/>
                <a:cs typeface="Helvetica Neue"/>
                <a:sym typeface="Helvetica Neue"/>
              </a:rPr>
              <a:t> (Prague, Czech Republic).</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SzPts val="1100"/>
              <a:buNone/>
            </a:pPr>
            <a:r>
              <a:rPr lang="it">
                <a:solidFill>
                  <a:schemeClr val="dk1"/>
                </a:solidFill>
                <a:latin typeface="Helvetica Neue"/>
                <a:ea typeface="Helvetica Neue"/>
                <a:cs typeface="Helvetica Neue"/>
                <a:sym typeface="Helvetica Neue"/>
              </a:rPr>
              <a:t>Plus a </a:t>
            </a:r>
            <a:r>
              <a:rPr b="1" lang="it">
                <a:solidFill>
                  <a:schemeClr val="dk1"/>
                </a:solidFill>
                <a:latin typeface="Helvetica Neue"/>
                <a:ea typeface="Helvetica Neue"/>
                <a:cs typeface="Helvetica Neue"/>
                <a:sym typeface="Helvetica Neue"/>
              </a:rPr>
              <a:t>4-axis motorized stage</a:t>
            </a:r>
            <a:r>
              <a:rPr lang="it">
                <a:solidFill>
                  <a:schemeClr val="dk1"/>
                </a:solidFill>
                <a:latin typeface="Helvetica Neue"/>
                <a:ea typeface="Helvetica Neue"/>
                <a:cs typeface="Helvetica Neue"/>
                <a:sym typeface="Helvetica Neue"/>
              </a:rPr>
              <a:t> system from </a:t>
            </a:r>
            <a:r>
              <a:rPr b="1" lang="it">
                <a:solidFill>
                  <a:schemeClr val="dk1"/>
                </a:solidFill>
                <a:latin typeface="Helvetica Neue"/>
                <a:ea typeface="Helvetica Neue"/>
                <a:cs typeface="Helvetica Neue"/>
                <a:sym typeface="Helvetica Neue"/>
              </a:rPr>
              <a:t>STANDA</a:t>
            </a:r>
            <a:r>
              <a:rPr lang="it">
                <a:solidFill>
                  <a:schemeClr val="dk1"/>
                </a:solidFill>
                <a:latin typeface="Helvetica Neue"/>
                <a:ea typeface="Helvetica Neue"/>
                <a:cs typeface="Helvetica Neue"/>
                <a:sym typeface="Helvetica Neue"/>
              </a:rPr>
              <a:t> company, like the old ones, for their easy communication interface with the framework using the </a:t>
            </a:r>
            <a:r>
              <a:rPr b="1" lang="it">
                <a:solidFill>
                  <a:schemeClr val="dk1"/>
                </a:solidFill>
                <a:latin typeface="Helvetica Neue"/>
                <a:ea typeface="Helvetica Neue"/>
                <a:cs typeface="Helvetica Neue"/>
                <a:sym typeface="Helvetica Neue"/>
              </a:rPr>
              <a:t>libximc package.</a:t>
            </a:r>
            <a:endParaRPr b="1">
              <a:solidFill>
                <a:schemeClr val="dk1"/>
              </a:solidFill>
              <a:latin typeface="Helvetica Neue"/>
              <a:ea typeface="Helvetica Neue"/>
              <a:cs typeface="Helvetica Neue"/>
              <a:sym typeface="Helvetica Neue"/>
            </a:endParaRPr>
          </a:p>
        </p:txBody>
      </p:sp>
      <p:pic>
        <p:nvPicPr>
          <p:cNvPr id="216" name="Google Shape;216;p33"/>
          <p:cNvPicPr preferRelativeResize="0"/>
          <p:nvPr/>
        </p:nvPicPr>
        <p:blipFill rotWithShape="1">
          <a:blip r:embed="rId3">
            <a:alphaModFix/>
          </a:blip>
          <a:srcRect b="2362" l="1399" r="1438" t="0"/>
          <a:stretch/>
        </p:blipFill>
        <p:spPr>
          <a:xfrm>
            <a:off x="89550" y="2408125"/>
            <a:ext cx="6005248" cy="2693126"/>
          </a:xfrm>
          <a:prstGeom prst="rect">
            <a:avLst/>
          </a:prstGeom>
          <a:noFill/>
          <a:ln>
            <a:noFill/>
          </a:ln>
        </p:spPr>
      </p:pic>
      <p:sp>
        <p:nvSpPr>
          <p:cNvPr id="217" name="Google Shape;217;p33"/>
          <p:cNvSpPr txBox="1"/>
          <p:nvPr/>
        </p:nvSpPr>
        <p:spPr>
          <a:xfrm>
            <a:off x="6094800" y="2275550"/>
            <a:ext cx="3049200" cy="1169700"/>
          </a:xfrm>
          <a:prstGeom prst="rect">
            <a:avLst/>
          </a:prstGeom>
          <a:noFill/>
          <a:ln>
            <a:noFill/>
          </a:ln>
        </p:spPr>
        <p:txBody>
          <a:bodyPr anchorCtr="0" anchor="t" bIns="0" lIns="180000" spcFirstLastPara="1" rIns="91425" wrap="square" tIns="0">
            <a:spAutoFit/>
          </a:bodyPr>
          <a:lstStyle/>
          <a:p>
            <a:pPr indent="0" lvl="0" marL="0" rtl="0" algn="ctr">
              <a:spcBef>
                <a:spcPts val="0"/>
              </a:spcBef>
              <a:spcAft>
                <a:spcPts val="0"/>
              </a:spcAft>
              <a:buNone/>
            </a:pPr>
            <a:r>
              <a:rPr b="1" lang="it" sz="1000">
                <a:solidFill>
                  <a:schemeClr val="dk1"/>
                </a:solidFill>
                <a:latin typeface="Helvetica Neue"/>
                <a:ea typeface="Helvetica Neue"/>
                <a:cs typeface="Helvetica Neue"/>
                <a:sym typeface="Helvetica Neue"/>
              </a:rPr>
              <a:t>AdvaPIX Timepix3</a:t>
            </a:r>
            <a:endParaRPr b="1" sz="10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t/>
            </a:r>
            <a:endParaRPr b="1" sz="1000">
              <a:solidFill>
                <a:schemeClr val="dk1"/>
              </a:solidFill>
              <a:latin typeface="Helvetica Neue"/>
              <a:ea typeface="Helvetica Neue"/>
              <a:cs typeface="Helvetica Neue"/>
              <a:sym typeface="Helvetica Neue"/>
            </a:endParaRPr>
          </a:p>
          <a:p>
            <a:pPr indent="-293899" lvl="0" marL="230399" rtl="0" algn="l">
              <a:lnSpc>
                <a:spcPct val="115000"/>
              </a:lnSpc>
              <a:spcBef>
                <a:spcPts val="0"/>
              </a:spcBef>
              <a:spcAft>
                <a:spcPts val="0"/>
              </a:spcAft>
              <a:buClr>
                <a:schemeClr val="dk1"/>
              </a:buClr>
              <a:buSzPts val="1000"/>
              <a:buFont typeface="Helvetica Neue"/>
              <a:buChar char="●"/>
            </a:pPr>
            <a:r>
              <a:rPr lang="it" sz="1000">
                <a:solidFill>
                  <a:schemeClr val="dk1"/>
                </a:solidFill>
                <a:latin typeface="Helvetica Neue"/>
                <a:ea typeface="Helvetica Neue"/>
                <a:cs typeface="Helvetica Neue"/>
                <a:sym typeface="Helvetica Neue"/>
              </a:rPr>
              <a:t>Energy range of 5.4 to 20 keV</a:t>
            </a:r>
            <a:endParaRPr sz="1000">
              <a:solidFill>
                <a:schemeClr val="dk1"/>
              </a:solidFill>
              <a:latin typeface="Helvetica Neue"/>
              <a:ea typeface="Helvetica Neue"/>
              <a:cs typeface="Helvetica Neue"/>
              <a:sym typeface="Helvetica Neue"/>
            </a:endParaRPr>
          </a:p>
          <a:p>
            <a:pPr indent="-293899" lvl="0" marL="230399" rtl="0" algn="l">
              <a:lnSpc>
                <a:spcPct val="115000"/>
              </a:lnSpc>
              <a:spcBef>
                <a:spcPts val="0"/>
              </a:spcBef>
              <a:spcAft>
                <a:spcPts val="0"/>
              </a:spcAft>
              <a:buClr>
                <a:schemeClr val="dk1"/>
              </a:buClr>
              <a:buSzPts val="1000"/>
              <a:buFont typeface="Helvetica Neue"/>
              <a:buChar char="●"/>
            </a:pPr>
            <a:r>
              <a:rPr lang="it" sz="1000">
                <a:solidFill>
                  <a:schemeClr val="dk1"/>
                </a:solidFill>
                <a:latin typeface="Helvetica Neue"/>
                <a:ea typeface="Helvetica Neue"/>
                <a:cs typeface="Helvetica Neue"/>
                <a:sym typeface="Helvetica Neue"/>
              </a:rPr>
              <a:t>Si sensor thickness of 300 μm</a:t>
            </a:r>
            <a:endParaRPr sz="1000">
              <a:solidFill>
                <a:schemeClr val="dk1"/>
              </a:solidFill>
              <a:latin typeface="Helvetica Neue"/>
              <a:ea typeface="Helvetica Neue"/>
              <a:cs typeface="Helvetica Neue"/>
              <a:sym typeface="Helvetica Neue"/>
            </a:endParaRPr>
          </a:p>
          <a:p>
            <a:pPr indent="-293899" lvl="0" marL="230399" rtl="0" algn="l">
              <a:lnSpc>
                <a:spcPct val="115000"/>
              </a:lnSpc>
              <a:spcBef>
                <a:spcPts val="0"/>
              </a:spcBef>
              <a:spcAft>
                <a:spcPts val="0"/>
              </a:spcAft>
              <a:buClr>
                <a:schemeClr val="dk1"/>
              </a:buClr>
              <a:buSzPts val="1000"/>
              <a:buFont typeface="Helvetica Neue"/>
              <a:buChar char="●"/>
            </a:pPr>
            <a:r>
              <a:rPr lang="it" sz="1000">
                <a:solidFill>
                  <a:schemeClr val="dk1"/>
                </a:solidFill>
                <a:latin typeface="Helvetica Neue"/>
                <a:ea typeface="Helvetica Neue"/>
                <a:cs typeface="Helvetica Neue"/>
                <a:sym typeface="Helvetica Neue"/>
              </a:rPr>
              <a:t>Pixel size of 55 μm</a:t>
            </a:r>
            <a:endParaRPr sz="1000">
              <a:solidFill>
                <a:schemeClr val="dk1"/>
              </a:solidFill>
              <a:latin typeface="Helvetica Neue"/>
              <a:ea typeface="Helvetica Neue"/>
              <a:cs typeface="Helvetica Neue"/>
              <a:sym typeface="Helvetica Neue"/>
            </a:endParaRPr>
          </a:p>
          <a:p>
            <a:pPr indent="-293899" lvl="0" marL="230399" rtl="0" algn="l">
              <a:lnSpc>
                <a:spcPct val="115000"/>
              </a:lnSpc>
              <a:spcBef>
                <a:spcPts val="0"/>
              </a:spcBef>
              <a:spcAft>
                <a:spcPts val="0"/>
              </a:spcAft>
              <a:buClr>
                <a:schemeClr val="dk1"/>
              </a:buClr>
              <a:buSzPts val="1000"/>
              <a:buFont typeface="Helvetica Neue"/>
              <a:buChar char="●"/>
            </a:pPr>
            <a:r>
              <a:rPr lang="it" sz="1000">
                <a:solidFill>
                  <a:schemeClr val="dk1"/>
                </a:solidFill>
                <a:latin typeface="Helvetica Neue"/>
                <a:ea typeface="Helvetica Neue"/>
                <a:cs typeface="Helvetica Neue"/>
                <a:sym typeface="Helvetica Neue"/>
              </a:rPr>
              <a:t>Resolution 512×256 pixels</a:t>
            </a:r>
            <a:endParaRPr sz="1000">
              <a:solidFill>
                <a:schemeClr val="dk1"/>
              </a:solidFill>
              <a:latin typeface="Helvetica Neue"/>
              <a:ea typeface="Helvetica Neue"/>
              <a:cs typeface="Helvetica Neue"/>
              <a:sym typeface="Helvetica Neue"/>
            </a:endParaRPr>
          </a:p>
          <a:p>
            <a:pPr indent="-293899" lvl="0" marL="230399" rtl="0" algn="l">
              <a:lnSpc>
                <a:spcPct val="115000"/>
              </a:lnSpc>
              <a:spcBef>
                <a:spcPts val="0"/>
              </a:spcBef>
              <a:spcAft>
                <a:spcPts val="0"/>
              </a:spcAft>
              <a:buClr>
                <a:schemeClr val="dk1"/>
              </a:buClr>
              <a:buSzPts val="1000"/>
              <a:buFont typeface="Helvetica Neue"/>
              <a:buChar char="●"/>
            </a:pPr>
            <a:r>
              <a:rPr lang="it" sz="1000">
                <a:solidFill>
                  <a:schemeClr val="dk1"/>
                </a:solidFill>
                <a:latin typeface="Helvetica Neue"/>
                <a:ea typeface="Helvetica Neue"/>
                <a:cs typeface="Helvetica Neue"/>
                <a:sym typeface="Helvetica Neue"/>
              </a:rPr>
              <a:t>Sensitive Area 14x14 mm</a:t>
            </a:r>
            <a:endParaRPr sz="1000">
              <a:solidFill>
                <a:schemeClr val="dk1"/>
              </a:solidFill>
              <a:latin typeface="Helvetica Neue"/>
              <a:ea typeface="Helvetica Neue"/>
              <a:cs typeface="Helvetica Neue"/>
              <a:sym typeface="Helvetica Neue"/>
            </a:endParaRPr>
          </a:p>
        </p:txBody>
      </p:sp>
      <p:pic>
        <p:nvPicPr>
          <p:cNvPr id="218" name="Google Shape;218;p33"/>
          <p:cNvPicPr preferRelativeResize="0"/>
          <p:nvPr/>
        </p:nvPicPr>
        <p:blipFill>
          <a:blip r:embed="rId4">
            <a:alphaModFix/>
          </a:blip>
          <a:stretch>
            <a:fillRect/>
          </a:stretch>
        </p:blipFill>
        <p:spPr>
          <a:xfrm>
            <a:off x="6871000" y="3905025"/>
            <a:ext cx="1420250" cy="1223201"/>
          </a:xfrm>
          <a:prstGeom prst="rect">
            <a:avLst/>
          </a:prstGeom>
          <a:noFill/>
          <a:ln>
            <a:noFill/>
          </a:ln>
        </p:spPr>
      </p:pic>
      <p:sp>
        <p:nvSpPr>
          <p:cNvPr id="219" name="Google Shape;219;p33"/>
          <p:cNvSpPr txBox="1"/>
          <p:nvPr/>
        </p:nvSpPr>
        <p:spPr>
          <a:xfrm>
            <a:off x="6094800" y="3582300"/>
            <a:ext cx="3049200" cy="153900"/>
          </a:xfrm>
          <a:prstGeom prst="rect">
            <a:avLst/>
          </a:prstGeom>
          <a:noFill/>
          <a:ln>
            <a:noFill/>
          </a:ln>
        </p:spPr>
        <p:txBody>
          <a:bodyPr anchorCtr="0" anchor="t" bIns="0" lIns="180000" spcFirstLastPara="1" rIns="91425" wrap="square" tIns="0">
            <a:spAutoFit/>
          </a:bodyPr>
          <a:lstStyle/>
          <a:p>
            <a:pPr indent="0" lvl="0" marL="0" rtl="0" algn="ctr">
              <a:spcBef>
                <a:spcPts val="0"/>
              </a:spcBef>
              <a:spcAft>
                <a:spcPts val="0"/>
              </a:spcAft>
              <a:buClr>
                <a:schemeClr val="dk1"/>
              </a:buClr>
              <a:buSzPts val="1100"/>
              <a:buFont typeface="Arial"/>
              <a:buNone/>
            </a:pPr>
            <a:r>
              <a:rPr b="1" lang="it" sz="1000">
                <a:solidFill>
                  <a:schemeClr val="dk1"/>
                </a:solidFill>
                <a:latin typeface="Helvetica Neue"/>
                <a:ea typeface="Helvetica Neue"/>
                <a:cs typeface="Helvetica Neue"/>
                <a:sym typeface="Helvetica Neue"/>
              </a:rPr>
              <a:t>STANDA motorized stage</a:t>
            </a:r>
            <a:endParaRPr sz="1000">
              <a:solidFill>
                <a:schemeClr val="dk1"/>
              </a:solidFill>
              <a:latin typeface="Helvetica Neue"/>
              <a:ea typeface="Helvetica Neue"/>
              <a:cs typeface="Helvetica Neue"/>
              <a:sym typeface="Helvetica Neue"/>
            </a:endParaRPr>
          </a:p>
        </p:txBody>
      </p:sp>
      <p:sp>
        <p:nvSpPr>
          <p:cNvPr id="220" name="Google Shape;220;p33"/>
          <p:cNvSpPr txBox="1"/>
          <p:nvPr>
            <p:ph idx="12" type="sldNum"/>
          </p:nvPr>
        </p:nvSpPr>
        <p:spPr>
          <a:xfrm>
            <a:off x="69151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