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25" r:id="rId3"/>
    <p:sldId id="288" r:id="rId4"/>
    <p:sldId id="309" r:id="rId5"/>
    <p:sldId id="338" r:id="rId6"/>
    <p:sldId id="335" r:id="rId7"/>
    <p:sldId id="314" r:id="rId8"/>
    <p:sldId id="315" r:id="rId9"/>
    <p:sldId id="336" r:id="rId10"/>
    <p:sldId id="257" r:id="rId11"/>
    <p:sldId id="264" r:id="rId12"/>
    <p:sldId id="318" r:id="rId13"/>
    <p:sldId id="33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88044"/>
    <a:srgbClr val="BCC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71" autoAdjust="0"/>
    <p:restoredTop sz="93501" autoAdjust="0"/>
  </p:normalViewPr>
  <p:slideViewPr>
    <p:cSldViewPr snapToGrid="0">
      <p:cViewPr varScale="1">
        <p:scale>
          <a:sx n="62" d="100"/>
          <a:sy n="62" d="100"/>
        </p:scale>
        <p:origin x="25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FDA3A-4F7F-479B-8C6B-F9DC4F27660F}" type="doc">
      <dgm:prSet loTypeId="urn:microsoft.com/office/officeart/2005/8/layout/cycle8" loCatId="cycle" qsTypeId="urn:microsoft.com/office/officeart/2005/8/quickstyle/3d3" qsCatId="3D" csTypeId="urn:microsoft.com/office/officeart/2005/8/colors/colorful2" csCatId="colorful" phldr="1"/>
      <dgm:spPr/>
    </dgm:pt>
    <dgm:pt modelId="{428913B3-E1CC-4B49-B6AE-062F2FB85E89}">
      <dgm:prSet phldrT="[Text]"/>
      <dgm:spPr/>
      <dgm:t>
        <a:bodyPr/>
        <a:lstStyle/>
        <a:p>
          <a:r>
            <a:rPr lang="it-IT" b="1" dirty="0"/>
            <a:t>LNF</a:t>
          </a:r>
          <a:endParaRPr lang="en-US" b="1" dirty="0"/>
        </a:p>
      </dgm:t>
    </dgm:pt>
    <dgm:pt modelId="{7C8562D7-B48A-437C-8C76-19788FB75229}" type="sibTrans" cxnId="{C6829DD6-AD88-4221-A2FC-8B3CD9572786}">
      <dgm:prSet/>
      <dgm:spPr/>
      <dgm:t>
        <a:bodyPr/>
        <a:lstStyle/>
        <a:p>
          <a:endParaRPr lang="en-US"/>
        </a:p>
      </dgm:t>
    </dgm:pt>
    <dgm:pt modelId="{80EF6E97-7737-4E0B-8BC6-73C206151692}" type="parTrans" cxnId="{C6829DD6-AD88-4221-A2FC-8B3CD9572786}">
      <dgm:prSet/>
      <dgm:spPr/>
      <dgm:t>
        <a:bodyPr/>
        <a:lstStyle/>
        <a:p>
          <a:endParaRPr lang="en-US"/>
        </a:p>
      </dgm:t>
    </dgm:pt>
    <dgm:pt modelId="{47ADE70E-ADA2-48E3-B15F-779C20316DBD}">
      <dgm:prSet phldrT="[Text]"/>
      <dgm:spPr/>
      <dgm:t>
        <a:bodyPr/>
        <a:lstStyle/>
        <a:p>
          <a:r>
            <a:rPr lang="it-IT" b="1" dirty="0"/>
            <a:t>Roma1</a:t>
          </a:r>
          <a:endParaRPr lang="en-US" b="1" dirty="0"/>
        </a:p>
      </dgm:t>
    </dgm:pt>
    <dgm:pt modelId="{943977BB-FADF-4A61-8A64-3E531A94E8CB}" type="sibTrans" cxnId="{110EC9F1-3EB4-4131-9F36-37BC4B6D9CEF}">
      <dgm:prSet/>
      <dgm:spPr/>
      <dgm:t>
        <a:bodyPr/>
        <a:lstStyle/>
        <a:p>
          <a:endParaRPr lang="en-US"/>
        </a:p>
      </dgm:t>
    </dgm:pt>
    <dgm:pt modelId="{D834C085-029C-441B-93B6-56916038879F}" type="parTrans" cxnId="{110EC9F1-3EB4-4131-9F36-37BC4B6D9CEF}">
      <dgm:prSet/>
      <dgm:spPr/>
      <dgm:t>
        <a:bodyPr/>
        <a:lstStyle/>
        <a:p>
          <a:endParaRPr lang="en-US"/>
        </a:p>
      </dgm:t>
    </dgm:pt>
    <dgm:pt modelId="{848F27D7-5CFE-481A-9E77-1411775FB5F2}">
      <dgm:prSet phldrT="[Text]"/>
      <dgm:spPr/>
      <dgm:t>
        <a:bodyPr/>
        <a:lstStyle/>
        <a:p>
          <a:r>
            <a:rPr lang="it-IT" b="1" dirty="0"/>
            <a:t>LNS</a:t>
          </a:r>
          <a:endParaRPr lang="en-US" b="1" dirty="0"/>
        </a:p>
      </dgm:t>
    </dgm:pt>
    <dgm:pt modelId="{B222315D-0555-4698-B329-6D0B734E71EF}" type="sibTrans" cxnId="{483A679F-01FE-4379-9F86-E1DD423F410A}">
      <dgm:prSet/>
      <dgm:spPr/>
      <dgm:t>
        <a:bodyPr/>
        <a:lstStyle/>
        <a:p>
          <a:endParaRPr lang="en-US"/>
        </a:p>
      </dgm:t>
    </dgm:pt>
    <dgm:pt modelId="{4F4046FA-18AE-42DF-8B4D-75F3BDA3041E}" type="parTrans" cxnId="{483A679F-01FE-4379-9F86-E1DD423F410A}">
      <dgm:prSet/>
      <dgm:spPr/>
      <dgm:t>
        <a:bodyPr/>
        <a:lstStyle/>
        <a:p>
          <a:endParaRPr lang="en-US"/>
        </a:p>
      </dgm:t>
    </dgm:pt>
    <dgm:pt modelId="{5A69490B-45B7-453E-BDB0-508E19AF544B}" type="pres">
      <dgm:prSet presAssocID="{A92FDA3A-4F7F-479B-8C6B-F9DC4F27660F}" presName="compositeShape" presStyleCnt="0">
        <dgm:presLayoutVars>
          <dgm:chMax val="7"/>
          <dgm:dir/>
          <dgm:resizeHandles val="exact"/>
        </dgm:presLayoutVars>
      </dgm:prSet>
      <dgm:spPr/>
    </dgm:pt>
    <dgm:pt modelId="{DB932892-E445-4566-9AF5-81765CBF2B65}" type="pres">
      <dgm:prSet presAssocID="{A92FDA3A-4F7F-479B-8C6B-F9DC4F27660F}" presName="wedge1" presStyleLbl="node1" presStyleIdx="0" presStyleCnt="3"/>
      <dgm:spPr/>
    </dgm:pt>
    <dgm:pt modelId="{05B8973D-7F97-42ED-AA1F-983F241EE014}" type="pres">
      <dgm:prSet presAssocID="{A92FDA3A-4F7F-479B-8C6B-F9DC4F27660F}" presName="dummy1a" presStyleCnt="0"/>
      <dgm:spPr/>
    </dgm:pt>
    <dgm:pt modelId="{D5ECFE6F-0DC3-42DC-864C-DD848D422FEF}" type="pres">
      <dgm:prSet presAssocID="{A92FDA3A-4F7F-479B-8C6B-F9DC4F27660F}" presName="dummy1b" presStyleCnt="0"/>
      <dgm:spPr/>
    </dgm:pt>
    <dgm:pt modelId="{B660C576-E640-4ECD-BA4D-AF050311CCA5}" type="pres">
      <dgm:prSet presAssocID="{A92FDA3A-4F7F-479B-8C6B-F9DC4F27660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967F092-6940-4A1E-9D67-BFE7D8020311}" type="pres">
      <dgm:prSet presAssocID="{A92FDA3A-4F7F-479B-8C6B-F9DC4F27660F}" presName="wedge2" presStyleLbl="node1" presStyleIdx="1" presStyleCnt="3"/>
      <dgm:spPr/>
    </dgm:pt>
    <dgm:pt modelId="{3A3D0827-FE57-4D59-A462-3DA6674E0572}" type="pres">
      <dgm:prSet presAssocID="{A92FDA3A-4F7F-479B-8C6B-F9DC4F27660F}" presName="dummy2a" presStyleCnt="0"/>
      <dgm:spPr/>
    </dgm:pt>
    <dgm:pt modelId="{536815CE-5700-4AA6-AFBF-0CF2E7251697}" type="pres">
      <dgm:prSet presAssocID="{A92FDA3A-4F7F-479B-8C6B-F9DC4F27660F}" presName="dummy2b" presStyleCnt="0"/>
      <dgm:spPr/>
    </dgm:pt>
    <dgm:pt modelId="{7319AA12-F122-4F32-8FD5-BA8FC9CFE278}" type="pres">
      <dgm:prSet presAssocID="{A92FDA3A-4F7F-479B-8C6B-F9DC4F27660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7A3258A-4443-4841-A7F5-5F3AF34FC7A9}" type="pres">
      <dgm:prSet presAssocID="{A92FDA3A-4F7F-479B-8C6B-F9DC4F27660F}" presName="wedge3" presStyleLbl="node1" presStyleIdx="2" presStyleCnt="3"/>
      <dgm:spPr/>
    </dgm:pt>
    <dgm:pt modelId="{57D1AD82-B6CE-43DF-8147-34461BB4ACB3}" type="pres">
      <dgm:prSet presAssocID="{A92FDA3A-4F7F-479B-8C6B-F9DC4F27660F}" presName="dummy3a" presStyleCnt="0"/>
      <dgm:spPr/>
    </dgm:pt>
    <dgm:pt modelId="{B266E250-3C6C-4A5F-91B9-101A9A816483}" type="pres">
      <dgm:prSet presAssocID="{A92FDA3A-4F7F-479B-8C6B-F9DC4F27660F}" presName="dummy3b" presStyleCnt="0"/>
      <dgm:spPr/>
    </dgm:pt>
    <dgm:pt modelId="{6BE600D4-6A9E-48CA-ACCD-ADDDBD462DAB}" type="pres">
      <dgm:prSet presAssocID="{A92FDA3A-4F7F-479B-8C6B-F9DC4F27660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0EAB5BD-235F-43D8-B2A3-16086CC7FF0A}" type="pres">
      <dgm:prSet presAssocID="{B222315D-0555-4698-B329-6D0B734E71EF}" presName="arrowWedge1" presStyleLbl="fgSibTrans2D1" presStyleIdx="0" presStyleCnt="3"/>
      <dgm:spPr/>
    </dgm:pt>
    <dgm:pt modelId="{004CD71B-7802-4A07-9893-35A9ACBCF6C2}" type="pres">
      <dgm:prSet presAssocID="{943977BB-FADF-4A61-8A64-3E531A94E8CB}" presName="arrowWedge2" presStyleLbl="fgSibTrans2D1" presStyleIdx="1" presStyleCnt="3"/>
      <dgm:spPr/>
    </dgm:pt>
    <dgm:pt modelId="{B400C14E-5C66-4E69-9EDE-BC92C03A0370}" type="pres">
      <dgm:prSet presAssocID="{7C8562D7-B48A-437C-8C76-19788FB75229}" presName="arrowWedge3" presStyleLbl="fgSibTrans2D1" presStyleIdx="2" presStyleCnt="3"/>
      <dgm:spPr/>
    </dgm:pt>
  </dgm:ptLst>
  <dgm:cxnLst>
    <dgm:cxn modelId="{49E2F21D-CC0D-4B40-8268-622367665495}" type="presOf" srcId="{848F27D7-5CFE-481A-9E77-1411775FB5F2}" destId="{B660C576-E640-4ECD-BA4D-AF050311CCA5}" srcOrd="1" destOrd="0" presId="urn:microsoft.com/office/officeart/2005/8/layout/cycle8"/>
    <dgm:cxn modelId="{EB88DA29-20CA-4BE6-9EE3-CC47E9A7567D}" type="presOf" srcId="{47ADE70E-ADA2-48E3-B15F-779C20316DBD}" destId="{7319AA12-F122-4F32-8FD5-BA8FC9CFE278}" srcOrd="1" destOrd="0" presId="urn:microsoft.com/office/officeart/2005/8/layout/cycle8"/>
    <dgm:cxn modelId="{3F94202B-880C-4153-8435-AFD0DAA535D1}" type="presOf" srcId="{848F27D7-5CFE-481A-9E77-1411775FB5F2}" destId="{DB932892-E445-4566-9AF5-81765CBF2B65}" srcOrd="0" destOrd="0" presId="urn:microsoft.com/office/officeart/2005/8/layout/cycle8"/>
    <dgm:cxn modelId="{AECD8F76-B220-4AE3-B01F-98CD790ACC3F}" type="presOf" srcId="{428913B3-E1CC-4B49-B6AE-062F2FB85E89}" destId="{57A3258A-4443-4841-A7F5-5F3AF34FC7A9}" srcOrd="0" destOrd="0" presId="urn:microsoft.com/office/officeart/2005/8/layout/cycle8"/>
    <dgm:cxn modelId="{483A679F-01FE-4379-9F86-E1DD423F410A}" srcId="{A92FDA3A-4F7F-479B-8C6B-F9DC4F27660F}" destId="{848F27D7-5CFE-481A-9E77-1411775FB5F2}" srcOrd="0" destOrd="0" parTransId="{4F4046FA-18AE-42DF-8B4D-75F3BDA3041E}" sibTransId="{B222315D-0555-4698-B329-6D0B734E71EF}"/>
    <dgm:cxn modelId="{2A4356C0-3CD3-432F-AABA-8059270E7759}" type="presOf" srcId="{428913B3-E1CC-4B49-B6AE-062F2FB85E89}" destId="{6BE600D4-6A9E-48CA-ACCD-ADDDBD462DAB}" srcOrd="1" destOrd="0" presId="urn:microsoft.com/office/officeart/2005/8/layout/cycle8"/>
    <dgm:cxn modelId="{AECD92CE-8AA1-4CBF-B3DD-37205F11DB8D}" type="presOf" srcId="{A92FDA3A-4F7F-479B-8C6B-F9DC4F27660F}" destId="{5A69490B-45B7-453E-BDB0-508E19AF544B}" srcOrd="0" destOrd="0" presId="urn:microsoft.com/office/officeart/2005/8/layout/cycle8"/>
    <dgm:cxn modelId="{C6829DD6-AD88-4221-A2FC-8B3CD9572786}" srcId="{A92FDA3A-4F7F-479B-8C6B-F9DC4F27660F}" destId="{428913B3-E1CC-4B49-B6AE-062F2FB85E89}" srcOrd="2" destOrd="0" parTransId="{80EF6E97-7737-4E0B-8BC6-73C206151692}" sibTransId="{7C8562D7-B48A-437C-8C76-19788FB75229}"/>
    <dgm:cxn modelId="{77855DDC-58C7-43E9-93A1-04652A56BE13}" type="presOf" srcId="{47ADE70E-ADA2-48E3-B15F-779C20316DBD}" destId="{8967F092-6940-4A1E-9D67-BFE7D8020311}" srcOrd="0" destOrd="0" presId="urn:microsoft.com/office/officeart/2005/8/layout/cycle8"/>
    <dgm:cxn modelId="{110EC9F1-3EB4-4131-9F36-37BC4B6D9CEF}" srcId="{A92FDA3A-4F7F-479B-8C6B-F9DC4F27660F}" destId="{47ADE70E-ADA2-48E3-B15F-779C20316DBD}" srcOrd="1" destOrd="0" parTransId="{D834C085-029C-441B-93B6-56916038879F}" sibTransId="{943977BB-FADF-4A61-8A64-3E531A94E8CB}"/>
    <dgm:cxn modelId="{0444066B-0F1C-4C07-AAAE-88985D92166C}" type="presParOf" srcId="{5A69490B-45B7-453E-BDB0-508E19AF544B}" destId="{DB932892-E445-4566-9AF5-81765CBF2B65}" srcOrd="0" destOrd="0" presId="urn:microsoft.com/office/officeart/2005/8/layout/cycle8"/>
    <dgm:cxn modelId="{961FAE1D-2C28-4E6B-B6CA-D838F6A41E3A}" type="presParOf" srcId="{5A69490B-45B7-453E-BDB0-508E19AF544B}" destId="{05B8973D-7F97-42ED-AA1F-983F241EE014}" srcOrd="1" destOrd="0" presId="urn:microsoft.com/office/officeart/2005/8/layout/cycle8"/>
    <dgm:cxn modelId="{BC399C04-DF5B-4EAA-B763-6853E4D27DD7}" type="presParOf" srcId="{5A69490B-45B7-453E-BDB0-508E19AF544B}" destId="{D5ECFE6F-0DC3-42DC-864C-DD848D422FEF}" srcOrd="2" destOrd="0" presId="urn:microsoft.com/office/officeart/2005/8/layout/cycle8"/>
    <dgm:cxn modelId="{A92EC755-7B7C-4B46-961B-87738446B811}" type="presParOf" srcId="{5A69490B-45B7-453E-BDB0-508E19AF544B}" destId="{B660C576-E640-4ECD-BA4D-AF050311CCA5}" srcOrd="3" destOrd="0" presId="urn:microsoft.com/office/officeart/2005/8/layout/cycle8"/>
    <dgm:cxn modelId="{D2FD749D-AF89-4D75-8B65-21C839955543}" type="presParOf" srcId="{5A69490B-45B7-453E-BDB0-508E19AF544B}" destId="{8967F092-6940-4A1E-9D67-BFE7D8020311}" srcOrd="4" destOrd="0" presId="urn:microsoft.com/office/officeart/2005/8/layout/cycle8"/>
    <dgm:cxn modelId="{40881DFC-13D7-43E9-A6EB-1F783228EB03}" type="presParOf" srcId="{5A69490B-45B7-453E-BDB0-508E19AF544B}" destId="{3A3D0827-FE57-4D59-A462-3DA6674E0572}" srcOrd="5" destOrd="0" presId="urn:microsoft.com/office/officeart/2005/8/layout/cycle8"/>
    <dgm:cxn modelId="{8D00E25E-4CAB-4CBC-9E4E-5503D9E82182}" type="presParOf" srcId="{5A69490B-45B7-453E-BDB0-508E19AF544B}" destId="{536815CE-5700-4AA6-AFBF-0CF2E7251697}" srcOrd="6" destOrd="0" presId="urn:microsoft.com/office/officeart/2005/8/layout/cycle8"/>
    <dgm:cxn modelId="{D495D4A9-B90E-4881-AAC4-B9B9BB52BF43}" type="presParOf" srcId="{5A69490B-45B7-453E-BDB0-508E19AF544B}" destId="{7319AA12-F122-4F32-8FD5-BA8FC9CFE278}" srcOrd="7" destOrd="0" presId="urn:microsoft.com/office/officeart/2005/8/layout/cycle8"/>
    <dgm:cxn modelId="{8384D79C-A64C-4597-AA07-7DFACAAEDC19}" type="presParOf" srcId="{5A69490B-45B7-453E-BDB0-508E19AF544B}" destId="{57A3258A-4443-4841-A7F5-5F3AF34FC7A9}" srcOrd="8" destOrd="0" presId="urn:microsoft.com/office/officeart/2005/8/layout/cycle8"/>
    <dgm:cxn modelId="{3ABBBCE3-12D6-4306-8439-96B801278905}" type="presParOf" srcId="{5A69490B-45B7-453E-BDB0-508E19AF544B}" destId="{57D1AD82-B6CE-43DF-8147-34461BB4ACB3}" srcOrd="9" destOrd="0" presId="urn:microsoft.com/office/officeart/2005/8/layout/cycle8"/>
    <dgm:cxn modelId="{2A2959CB-ABB1-420D-A0F8-0671C196850D}" type="presParOf" srcId="{5A69490B-45B7-453E-BDB0-508E19AF544B}" destId="{B266E250-3C6C-4A5F-91B9-101A9A816483}" srcOrd="10" destOrd="0" presId="urn:microsoft.com/office/officeart/2005/8/layout/cycle8"/>
    <dgm:cxn modelId="{E509F4C4-45F3-4949-9326-6C2E950192DD}" type="presParOf" srcId="{5A69490B-45B7-453E-BDB0-508E19AF544B}" destId="{6BE600D4-6A9E-48CA-ACCD-ADDDBD462DAB}" srcOrd="11" destOrd="0" presId="urn:microsoft.com/office/officeart/2005/8/layout/cycle8"/>
    <dgm:cxn modelId="{3E22EAA7-6FCF-472E-A579-95E4C03A4EB0}" type="presParOf" srcId="{5A69490B-45B7-453E-BDB0-508E19AF544B}" destId="{30EAB5BD-235F-43D8-B2A3-16086CC7FF0A}" srcOrd="12" destOrd="0" presId="urn:microsoft.com/office/officeart/2005/8/layout/cycle8"/>
    <dgm:cxn modelId="{6D81FE44-9F32-4004-AFF6-DF355D29820D}" type="presParOf" srcId="{5A69490B-45B7-453E-BDB0-508E19AF544B}" destId="{004CD71B-7802-4A07-9893-35A9ACBCF6C2}" srcOrd="13" destOrd="0" presId="urn:microsoft.com/office/officeart/2005/8/layout/cycle8"/>
    <dgm:cxn modelId="{8D8AE685-53A8-4A5D-A19D-4A898EA18606}" type="presParOf" srcId="{5A69490B-45B7-453E-BDB0-508E19AF544B}" destId="{B400C14E-5C66-4E69-9EDE-BC92C03A037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32892-E445-4566-9AF5-81765CBF2B65}">
      <dsp:nvSpPr>
        <dsp:cNvPr id="0" name=""/>
        <dsp:cNvSpPr/>
      </dsp:nvSpPr>
      <dsp:spPr>
        <a:xfrm>
          <a:off x="1271736" y="253596"/>
          <a:ext cx="3277246" cy="3277246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1" kern="1200" dirty="0"/>
            <a:t>LNS</a:t>
          </a:r>
          <a:endParaRPr lang="en-US" sz="4000" b="1" kern="1200" dirty="0"/>
        </a:p>
      </dsp:txBody>
      <dsp:txXfrm>
        <a:off x="2998923" y="948060"/>
        <a:ext cx="1170445" cy="975371"/>
      </dsp:txXfrm>
    </dsp:sp>
    <dsp:sp modelId="{8967F092-6940-4A1E-9D67-BFE7D8020311}">
      <dsp:nvSpPr>
        <dsp:cNvPr id="0" name=""/>
        <dsp:cNvSpPr/>
      </dsp:nvSpPr>
      <dsp:spPr>
        <a:xfrm>
          <a:off x="1204241" y="370640"/>
          <a:ext cx="3277246" cy="3277246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1" kern="1200" dirty="0"/>
            <a:t>Roma1</a:t>
          </a:r>
          <a:endParaRPr lang="en-US" sz="4000" b="1" kern="1200" dirty="0"/>
        </a:p>
      </dsp:txBody>
      <dsp:txXfrm>
        <a:off x="1984538" y="2496949"/>
        <a:ext cx="1755667" cy="858326"/>
      </dsp:txXfrm>
    </dsp:sp>
    <dsp:sp modelId="{57A3258A-4443-4841-A7F5-5F3AF34FC7A9}">
      <dsp:nvSpPr>
        <dsp:cNvPr id="0" name=""/>
        <dsp:cNvSpPr/>
      </dsp:nvSpPr>
      <dsp:spPr>
        <a:xfrm>
          <a:off x="1136745" y="253596"/>
          <a:ext cx="3277246" cy="3277246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b="1" kern="1200" dirty="0"/>
            <a:t>LNF</a:t>
          </a:r>
          <a:endParaRPr lang="en-US" sz="4000" b="1" kern="1200" dirty="0"/>
        </a:p>
      </dsp:txBody>
      <dsp:txXfrm>
        <a:off x="1516359" y="948060"/>
        <a:ext cx="1170445" cy="975371"/>
      </dsp:txXfrm>
    </dsp:sp>
    <dsp:sp modelId="{30EAB5BD-235F-43D8-B2A3-16086CC7FF0A}">
      <dsp:nvSpPr>
        <dsp:cNvPr id="0" name=""/>
        <dsp:cNvSpPr/>
      </dsp:nvSpPr>
      <dsp:spPr>
        <a:xfrm>
          <a:off x="1069130" y="50719"/>
          <a:ext cx="3683000" cy="368300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CD71B-7802-4A07-9893-35A9ACBCF6C2}">
      <dsp:nvSpPr>
        <dsp:cNvPr id="0" name=""/>
        <dsp:cNvSpPr/>
      </dsp:nvSpPr>
      <dsp:spPr>
        <a:xfrm>
          <a:off x="1001364" y="167556"/>
          <a:ext cx="3683000" cy="368300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C14E-5C66-4E69-9EDE-BC92C03A0370}">
      <dsp:nvSpPr>
        <dsp:cNvPr id="0" name=""/>
        <dsp:cNvSpPr/>
      </dsp:nvSpPr>
      <dsp:spPr>
        <a:xfrm>
          <a:off x="933597" y="50719"/>
          <a:ext cx="3683000" cy="368300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9EE4-A3C0-4EB7-4CF3-2F56073D4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A552D-BD66-C4AA-149D-3F297BE9E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8A96C-13C6-B7FB-7B5C-CFD820C6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C4849-8900-BA82-1036-5B540B2A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FD40F-AC1B-1305-0FD8-B16B5839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0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B6BD-CDDE-03F9-9FE5-0A7AFFF5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ADDF2-31FF-E1ED-A2A2-52FA81D63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3F6FD-38D4-AEE3-09A1-42CCC197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36A3B-D252-5738-3307-754CD5C0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7136F-8398-D944-FC54-1F86A2A7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1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D4134-D18A-FBD7-7837-65B2A15E81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CFDA3-0C9A-4058-E6DB-82A4C2D3E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8F2B4-4FFD-2E64-A3D7-B6C13D91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D88EB-AF41-8766-96B4-5719E0EA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BBC7-527E-1C85-0409-64EA0BEC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0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54A3-5359-82D6-C069-136CDDD4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CE5BE-4A18-F147-9F90-0971B7DC3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77DE-42EA-D417-6A95-CDC70EC6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B23A8-285C-BC60-AF70-91D68BC21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894D7-6383-C0D1-5DF9-935CD290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FDBF-FF61-4B02-B374-DAE06F1B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3DB4D-F6D4-8CAC-FB0A-80BE6FBB1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97EBC-4575-2FD4-543E-55F10F9C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EC45A-D657-10AB-7B6A-B55ADDF2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EC194-57E1-222E-9E1F-1A664A30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9B6F-EA48-84DE-AB03-CD20896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4D788-6473-CF02-D33C-3C47EEFE2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4E226-27FC-E3E9-38D3-8DB85ED25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5BD2E-52A0-AE28-7D5F-D264F1F4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B9743-0B91-E275-D81B-7DEAEBD6D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E66E8-BB7E-CFC4-3AB6-F9A2B767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0D65-6A93-EBDA-AF1F-F1BB6446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5384A-377E-E805-12B4-CC6D77984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72253-1BF0-57EF-5494-B915F3C22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6D91A-E368-777B-1E17-2BC954C46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1844B5-2FEF-3ECF-E48E-2416216C0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8C1C11-369F-E9E7-1261-F1544D07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FECDEA-0161-1B9B-B35C-F0D72113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A5F54-428B-310D-45D4-417DCEC6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0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C3A3C-566B-19D3-C4AF-30477A0F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30AC3-F6C5-D7BE-25B8-88646E06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60B61-CDB1-8A7A-C0D8-692CD3BB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52C4F-9455-B905-5430-D1EAA0B5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8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6B949-6893-ECCD-C7B2-8FC05DDD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BE67A-3FE2-3B93-7360-61F58C71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752CE-C17C-5807-A2E7-3D800096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CFD9-DB5A-0252-A0E7-825F793D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36E1B-8E93-8FC5-0A25-3F96A62C3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CE56B-5F18-AB50-54E5-70083CE3E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8A8D4-2C4A-C777-AF9D-3353F835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4518E-0FF4-8BD6-7C2F-D560525D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AC3B3-1E73-2AB6-8E53-C61342E9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1EB3-CE5B-4D4B-190B-1A086A32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9F90D2-A138-D37E-2CF9-EF6AF97E6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44734-57F4-6954-3C51-11C9DB4E1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570F0-3F78-FA0F-0A01-9281B6E2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EA752-5B54-6116-1FE9-63B8AE74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60D22-3FE3-4F10-3DF3-1E992063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0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18AD8-20F0-A2FB-0C98-9739123D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1EB76-BB21-CD6F-8411-453267DF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9E5C5-192C-219D-EE6B-6670776C7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286BD3-22BA-4053-A889-6680E9BB5787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BF69-0DDC-310D-7A0F-F4B1BFAF6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6C7C3-84C8-A8F5-E0C6-36AB4BCA5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BAF4CC-4E6B-4D14-BB03-12FCC09B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6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3482-36A0-F7FC-DD48-ED79D5150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032118"/>
            <a:ext cx="12191999" cy="3528915"/>
          </a:xfr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  <a:extrusionClr>
                <a:schemeClr val="tx1"/>
              </a:extrusionClr>
            </a:sp3d>
          </a:bodyPr>
          <a:lstStyle/>
          <a:p>
            <a:r>
              <a:rPr lang="en-US" sz="7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ASTERI</a:t>
            </a:r>
            <a:r>
              <a:rPr lang="en-US" sz="7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br>
              <a:rPr lang="en-US" sz="2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ccelerating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ructures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made of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multipl</a:t>
            </a:r>
            <a:r>
              <a:rPr lang="en-US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secto</a:t>
            </a:r>
            <a:r>
              <a:rPr lang="en-US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 </a:t>
            </a:r>
            <a:r>
              <a:rPr lang="en-US" sz="24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-Band)</a:t>
            </a:r>
            <a:b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anni (2025-2027)</a:t>
            </a:r>
            <a:b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Units: LNF, LNS, Roma1</a:t>
            </a:r>
            <a:b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b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Research line: Accelerators and related technologies</a:t>
            </a:r>
            <a:b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FFF05-45C2-0884-4ED2-4D297992E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7524"/>
            <a:ext cx="12192000" cy="887487"/>
          </a:xfr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L. Faillace (Resp. Naz.) - LNF</a:t>
            </a:r>
          </a:p>
          <a:p>
            <a:r>
              <a:rPr lang="it-IT" dirty="0" err="1"/>
              <a:t>July</a:t>
            </a:r>
            <a:r>
              <a:rPr lang="it-IT" dirty="0"/>
              <a:t> 09, 2024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463E7-B9FD-AE63-8090-0456AC06D150}"/>
              </a:ext>
            </a:extLst>
          </p:cNvPr>
          <p:cNvSpPr txBox="1"/>
          <p:nvPr/>
        </p:nvSpPr>
        <p:spPr>
          <a:xfrm>
            <a:off x="0" y="16929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7685" marR="0" algn="ctr">
              <a:spcBef>
                <a:spcPts val="335"/>
              </a:spcBef>
              <a:spcAft>
                <a:spcPts val="0"/>
              </a:spcAft>
            </a:pPr>
            <a:r>
              <a:rPr lang="it-IT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Nuova Proposta di Esperimento in CSN5 (INFN)</a:t>
            </a:r>
            <a:endParaRPr lang="en-US" sz="2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06526-9F12-126E-96F1-9146E469E34D}"/>
              </a:ext>
            </a:extLst>
          </p:cNvPr>
          <p:cNvSpPr txBox="1"/>
          <p:nvPr/>
        </p:nvSpPr>
        <p:spPr>
          <a:xfrm>
            <a:off x="0" y="5731413"/>
            <a:ext cx="797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Support from INFN-LNF </a:t>
            </a:r>
            <a:r>
              <a:rPr lang="it-IT" dirty="0" err="1"/>
              <a:t>Laboratory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it-IT" dirty="0" err="1"/>
              <a:t>Collaborators</a:t>
            </a:r>
            <a:r>
              <a:rPr lang="it-IT" dirty="0"/>
              <a:t>: V. </a:t>
            </a:r>
            <a:r>
              <a:rPr lang="it-IT" dirty="0" err="1"/>
              <a:t>Dolgashev</a:t>
            </a:r>
            <a:r>
              <a:rPr lang="it-IT" dirty="0"/>
              <a:t> (SLAC), </a:t>
            </a:r>
            <a:r>
              <a:rPr lang="it-IT" dirty="0" err="1"/>
              <a:t>Tetsuo</a:t>
            </a:r>
            <a:r>
              <a:rPr lang="it-IT" dirty="0"/>
              <a:t> </a:t>
            </a:r>
            <a:r>
              <a:rPr lang="it-IT" dirty="0" err="1"/>
              <a:t>Abe</a:t>
            </a:r>
            <a:r>
              <a:rPr lang="it-IT" dirty="0"/>
              <a:t> (KEK)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PhD </a:t>
            </a:r>
            <a:r>
              <a:rPr lang="it-IT" dirty="0" err="1"/>
              <a:t>student</a:t>
            </a:r>
            <a:r>
              <a:rPr lang="it-IT" dirty="0"/>
              <a:t> from </a:t>
            </a:r>
            <a:r>
              <a:rPr lang="en-US" dirty="0"/>
              <a:t>the University of Science and Technology of China (USTC)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8CE2A-EDDD-25F5-4762-49A347EEA082}"/>
              </a:ext>
            </a:extLst>
          </p:cNvPr>
          <p:cNvSpPr txBox="1"/>
          <p:nvPr/>
        </p:nvSpPr>
        <p:spPr>
          <a:xfrm>
            <a:off x="9013309" y="5657671"/>
            <a:ext cx="317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Esperimenti in CSN5 correlati:</a:t>
            </a:r>
          </a:p>
          <a:p>
            <a:r>
              <a:rPr lang="it-IT" dirty="0"/>
              <a:t>MICRON (2022-2024)</a:t>
            </a:r>
          </a:p>
          <a:p>
            <a:r>
              <a:rPr lang="it-IT" dirty="0"/>
              <a:t>ARYA (2020-2023)</a:t>
            </a:r>
          </a:p>
          <a:p>
            <a:r>
              <a:rPr lang="it-IT" dirty="0"/>
              <a:t>DEMETRA (LNF/LNS)</a:t>
            </a:r>
          </a:p>
        </p:txBody>
      </p:sp>
      <p:pic>
        <p:nvPicPr>
          <p:cNvPr id="7" name="Picture 6" descr="A black and white image of a bird's head&#10;&#10;Description automatically generated">
            <a:extLst>
              <a:ext uri="{FF2B5EF4-FFF2-40B4-BE49-F238E27FC236}">
                <a16:creationId xmlns:a16="http://schemas.microsoft.com/office/drawing/2014/main" id="{E2D80CC5-D998-B007-1B5C-B030F443F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2"/>
          <a:stretch/>
        </p:blipFill>
        <p:spPr>
          <a:xfrm>
            <a:off x="10436043" y="147484"/>
            <a:ext cx="1637970" cy="946789"/>
          </a:xfrm>
          <a:prstGeom prst="rect">
            <a:avLst/>
          </a:prstGeom>
        </p:spPr>
      </p:pic>
      <p:pic>
        <p:nvPicPr>
          <p:cNvPr id="8" name="Google Shape;96;p1">
            <a:extLst>
              <a:ext uri="{FF2B5EF4-FFF2-40B4-BE49-F238E27FC236}">
                <a16:creationId xmlns:a16="http://schemas.microsoft.com/office/drawing/2014/main" id="{A5610E09-1690-6A28-C07F-C081A029FE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46" y="99648"/>
            <a:ext cx="2291737" cy="1471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A8AE9D-C074-4969-6CFB-D20413492BED}"/>
              </a:ext>
            </a:extLst>
          </p:cNvPr>
          <p:cNvCxnSpPr/>
          <p:nvPr/>
        </p:nvCxnSpPr>
        <p:spPr>
          <a:xfrm>
            <a:off x="36872" y="5611759"/>
            <a:ext cx="12103510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918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D69191-10CB-BE1E-9449-0A425B6483E6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Faillace                                                                                                                                       </a:t>
            </a:r>
            <a:r>
              <a:rPr lang="it-IT" sz="1200" dirty="0" err="1"/>
              <a:t>CdL</a:t>
            </a:r>
            <a:r>
              <a:rPr lang="it-IT" sz="1200" dirty="0"/>
              <a:t> (Preventivi)                                                                                                                                               INFN-LNF, 09-07-2024                                                                                                                                   </a:t>
            </a:r>
            <a:endParaRPr lang="en-US" sz="1200" dirty="0"/>
          </a:p>
        </p:txBody>
      </p:sp>
      <p:pic>
        <p:nvPicPr>
          <p:cNvPr id="10" name="Picture 9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A67FD417-525D-594E-35B3-388813D47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2" b="13010"/>
          <a:stretch/>
        </p:blipFill>
        <p:spPr>
          <a:xfrm>
            <a:off x="893030" y="81889"/>
            <a:ext cx="10363855" cy="63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0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A7ED9AD-6EB2-984F-038C-F8AB93DAE869}"/>
              </a:ext>
            </a:extLst>
          </p:cNvPr>
          <p:cNvGrpSpPr/>
          <p:nvPr/>
        </p:nvGrpSpPr>
        <p:grpSpPr>
          <a:xfrm>
            <a:off x="-299594" y="553079"/>
            <a:ext cx="12777295" cy="3118705"/>
            <a:chOff x="172354" y="81129"/>
            <a:chExt cx="12777295" cy="311870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831F073-F6BB-B2D5-0B59-04ED8FDAF776}"/>
                </a:ext>
              </a:extLst>
            </p:cNvPr>
            <p:cNvGrpSpPr/>
            <p:nvPr/>
          </p:nvGrpSpPr>
          <p:grpSpPr>
            <a:xfrm>
              <a:off x="172354" y="81129"/>
              <a:ext cx="12777295" cy="3118705"/>
              <a:chOff x="-1385053" y="676266"/>
              <a:chExt cx="14897866" cy="3743435"/>
            </a:xfrm>
          </p:grpSpPr>
          <p:sp>
            <p:nvSpPr>
              <p:cNvPr id="3" name="Diamond 2">
                <a:extLst>
                  <a:ext uri="{FF2B5EF4-FFF2-40B4-BE49-F238E27FC236}">
                    <a16:creationId xmlns:a16="http://schemas.microsoft.com/office/drawing/2014/main" id="{591FB5FE-13BB-2843-EDC7-F6FFD350160D}"/>
                  </a:ext>
                </a:extLst>
              </p:cNvPr>
              <p:cNvSpPr/>
              <p:nvPr/>
            </p:nvSpPr>
            <p:spPr>
              <a:xfrm>
                <a:off x="-714244" y="3075906"/>
                <a:ext cx="914400" cy="914400"/>
              </a:xfrm>
              <a:prstGeom prst="diamond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4" name="Flowchart: Connector 3">
                <a:extLst>
                  <a:ext uri="{FF2B5EF4-FFF2-40B4-BE49-F238E27FC236}">
                    <a16:creationId xmlns:a16="http://schemas.microsoft.com/office/drawing/2014/main" id="{E0A3D016-03A2-5606-23F5-8DAF713774C2}"/>
                  </a:ext>
                </a:extLst>
              </p:cNvPr>
              <p:cNvSpPr/>
              <p:nvPr/>
            </p:nvSpPr>
            <p:spPr>
              <a:xfrm>
                <a:off x="353833" y="3306427"/>
                <a:ext cx="457200" cy="457200"/>
              </a:xfrm>
              <a:prstGeom prst="flowChartConnector">
                <a:avLst/>
              </a:prstGeom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id="{E2CB6646-4410-C4FD-C90B-3B1451814CF1}"/>
                  </a:ext>
                </a:extLst>
              </p:cNvPr>
              <p:cNvSpPr/>
              <p:nvPr/>
            </p:nvSpPr>
            <p:spPr>
              <a:xfrm>
                <a:off x="2320818" y="3074625"/>
                <a:ext cx="914400" cy="914400"/>
              </a:xfrm>
              <a:prstGeom prst="diamond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B7393DA0-C996-755F-FAEF-C8BFA005A088}"/>
                  </a:ext>
                </a:extLst>
              </p:cNvPr>
              <p:cNvSpPr/>
              <p:nvPr/>
            </p:nvSpPr>
            <p:spPr>
              <a:xfrm>
                <a:off x="1222189" y="3305147"/>
                <a:ext cx="457200" cy="457200"/>
              </a:xfrm>
              <a:prstGeom prst="flowChartConnector">
                <a:avLst/>
              </a:prstGeom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0" name="Diamond 9">
                <a:extLst>
                  <a:ext uri="{FF2B5EF4-FFF2-40B4-BE49-F238E27FC236}">
                    <a16:creationId xmlns:a16="http://schemas.microsoft.com/office/drawing/2014/main" id="{CA004B90-2394-545E-74FE-0A1A2997BA95}"/>
                  </a:ext>
                </a:extLst>
              </p:cNvPr>
              <p:cNvSpPr/>
              <p:nvPr/>
            </p:nvSpPr>
            <p:spPr>
              <a:xfrm>
                <a:off x="4908748" y="3073347"/>
                <a:ext cx="914400" cy="914400"/>
              </a:xfrm>
              <a:prstGeom prst="diamond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00EFD9BB-963E-7AA2-5E1E-2B900454653E}"/>
                  </a:ext>
                </a:extLst>
              </p:cNvPr>
              <p:cNvSpPr/>
              <p:nvPr/>
            </p:nvSpPr>
            <p:spPr>
              <a:xfrm>
                <a:off x="3964878" y="3303868"/>
                <a:ext cx="457200" cy="457200"/>
              </a:xfrm>
              <a:prstGeom prst="flowChartConnector">
                <a:avLst/>
              </a:prstGeom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6BFDC3-A27B-34E0-A8D3-AC58B355EFDC}"/>
                  </a:ext>
                </a:extLst>
              </p:cNvPr>
              <p:cNvSpPr txBox="1"/>
              <p:nvPr/>
            </p:nvSpPr>
            <p:spPr>
              <a:xfrm rot="18900000">
                <a:off x="-1385053" y="1056418"/>
                <a:ext cx="4237631" cy="849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RF and </a:t>
                </a:r>
                <a:r>
                  <a:rPr lang="it-IT" sz="2000" b="1" dirty="0" err="1"/>
                  <a:t>Wakefields</a:t>
                </a:r>
                <a:r>
                  <a:rPr lang="it-IT" sz="2000" b="1" dirty="0"/>
                  <a:t>/</a:t>
                </a:r>
                <a:r>
                  <a:rPr lang="it-IT" sz="2000" b="1" dirty="0" err="1"/>
                  <a:t>HOMs</a:t>
                </a:r>
                <a:r>
                  <a:rPr lang="it-IT" sz="2000" b="1" dirty="0"/>
                  <a:t> </a:t>
                </a:r>
                <a:r>
                  <a:rPr lang="it-IT" sz="2000" b="1" dirty="0" err="1"/>
                  <a:t>Optimization</a:t>
                </a:r>
                <a:endParaRPr lang="en-US" sz="2000" b="1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A78B9A-09C9-E4B9-336E-6F78FD56B682}"/>
                  </a:ext>
                </a:extLst>
              </p:cNvPr>
              <p:cNvSpPr txBox="1"/>
              <p:nvPr/>
            </p:nvSpPr>
            <p:spPr>
              <a:xfrm rot="18900000">
                <a:off x="1203069" y="1042083"/>
                <a:ext cx="4327487" cy="121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Low-</a:t>
                </a:r>
                <a:r>
                  <a:rPr lang="it-IT" sz="2000" b="1" dirty="0" err="1"/>
                  <a:t>precision</a:t>
                </a:r>
                <a:r>
                  <a:rPr lang="it-IT" sz="2000" b="1" dirty="0"/>
                  <a:t> Full-scale </a:t>
                </a:r>
                <a:r>
                  <a:rPr lang="it-IT" sz="2000" b="1" dirty="0" err="1"/>
                  <a:t>fabrication</a:t>
                </a:r>
                <a:r>
                  <a:rPr lang="it-IT" sz="2000" b="1" dirty="0"/>
                  <a:t>/</a:t>
                </a:r>
                <a:r>
                  <a:rPr lang="it-IT" sz="2000" b="1" dirty="0" err="1"/>
                  <a:t>mechanical</a:t>
                </a:r>
                <a:r>
                  <a:rPr lang="it-IT" sz="2000" b="1" dirty="0"/>
                  <a:t> </a:t>
                </a:r>
                <a:r>
                  <a:rPr lang="it-IT" sz="2000" b="1" dirty="0" err="1"/>
                  <a:t>characterization</a:t>
                </a:r>
                <a:endParaRPr lang="en-US" sz="2000" b="1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BCD2E2-F403-A010-1D93-5DD26597676B}"/>
                  </a:ext>
                </a:extLst>
              </p:cNvPr>
              <p:cNvSpPr txBox="1"/>
              <p:nvPr/>
            </p:nvSpPr>
            <p:spPr>
              <a:xfrm rot="18900000">
                <a:off x="-77065" y="3934525"/>
                <a:ext cx="1355431" cy="480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/>
                  <a:t>Report 1</a:t>
                </a:r>
                <a:endParaRPr lang="en-US" sz="2000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347CC0-C074-9AA4-1936-56300A239586}"/>
                  </a:ext>
                </a:extLst>
              </p:cNvPr>
              <p:cNvSpPr txBox="1"/>
              <p:nvPr/>
            </p:nvSpPr>
            <p:spPr>
              <a:xfrm rot="18900000">
                <a:off x="833744" y="3933245"/>
                <a:ext cx="1355431" cy="480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/>
                  <a:t>Report 2</a:t>
                </a:r>
                <a:endParaRPr lang="en-US" sz="2000" b="1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B2310D-BFD7-F9FB-780E-E12C9775B777}"/>
                  </a:ext>
                </a:extLst>
              </p:cNvPr>
              <p:cNvSpPr txBox="1"/>
              <p:nvPr/>
            </p:nvSpPr>
            <p:spPr>
              <a:xfrm rot="18900000">
                <a:off x="3761410" y="937214"/>
                <a:ext cx="4586297" cy="121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err="1"/>
                  <a:t>Fabrication</a:t>
                </a:r>
                <a:r>
                  <a:rPr lang="it-IT" sz="2000" b="1" dirty="0"/>
                  <a:t> of small-scale</a:t>
                </a:r>
              </a:p>
              <a:p>
                <a:r>
                  <a:rPr lang="it-IT" sz="2000" b="1" dirty="0" err="1"/>
                  <a:t>prototypes</a:t>
                </a:r>
                <a:r>
                  <a:rPr lang="it-IT" sz="2000" b="1" dirty="0"/>
                  <a:t>/</a:t>
                </a:r>
                <a:r>
                  <a:rPr lang="it-IT" sz="2000" b="1" dirty="0" err="1"/>
                  <a:t>mechanical</a:t>
                </a:r>
                <a:r>
                  <a:rPr lang="it-IT" sz="2000" b="1" dirty="0"/>
                  <a:t> </a:t>
                </a:r>
                <a:r>
                  <a:rPr lang="it-IT" sz="2000" b="1" dirty="0" err="1"/>
                  <a:t>Validation</a:t>
                </a:r>
                <a:endParaRPr lang="it-IT" sz="2000" b="1" dirty="0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2AE022C9-865D-66AB-9E74-4901E954B2FF}"/>
                  </a:ext>
                </a:extLst>
              </p:cNvPr>
              <p:cNvSpPr/>
              <p:nvPr/>
            </p:nvSpPr>
            <p:spPr>
              <a:xfrm>
                <a:off x="7529915" y="3301411"/>
                <a:ext cx="457200" cy="457200"/>
              </a:xfrm>
              <a:prstGeom prst="flowChartConnector">
                <a:avLst/>
              </a:prstGeom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20" name="Diamond 19">
                <a:extLst>
                  <a:ext uri="{FF2B5EF4-FFF2-40B4-BE49-F238E27FC236}">
                    <a16:creationId xmlns:a16="http://schemas.microsoft.com/office/drawing/2014/main" id="{709CCC98-65EB-FC3A-7D17-79AC8FCFBEB7}"/>
                  </a:ext>
                </a:extLst>
              </p:cNvPr>
              <p:cNvSpPr/>
              <p:nvPr/>
            </p:nvSpPr>
            <p:spPr>
              <a:xfrm>
                <a:off x="6225938" y="3068435"/>
                <a:ext cx="914400" cy="914400"/>
              </a:xfrm>
              <a:prstGeom prst="diamond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00B801-42A2-5EFF-F320-54A835AF086A}"/>
                  </a:ext>
                </a:extLst>
              </p:cNvPr>
              <p:cNvSpPr txBox="1"/>
              <p:nvPr/>
            </p:nvSpPr>
            <p:spPr>
              <a:xfrm rot="18900000">
                <a:off x="5998003" y="948136"/>
                <a:ext cx="3550334" cy="121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Low and High RF power testing of small-scale </a:t>
                </a:r>
                <a:r>
                  <a:rPr lang="it-IT" sz="2000" b="1" dirty="0" err="1"/>
                  <a:t>protoypes</a:t>
                </a:r>
                <a:endParaRPr lang="it-IT" sz="2000" b="1" dirty="0"/>
              </a:p>
            </p:txBody>
          </p:sp>
          <p:sp>
            <p:nvSpPr>
              <p:cNvPr id="24" name="Diamond 23">
                <a:extLst>
                  <a:ext uri="{FF2B5EF4-FFF2-40B4-BE49-F238E27FC236}">
                    <a16:creationId xmlns:a16="http://schemas.microsoft.com/office/drawing/2014/main" id="{7EF8D61D-D3D3-CC9E-95DE-A33E2DE23020}"/>
                  </a:ext>
                </a:extLst>
              </p:cNvPr>
              <p:cNvSpPr/>
              <p:nvPr/>
            </p:nvSpPr>
            <p:spPr>
              <a:xfrm>
                <a:off x="8474868" y="3065977"/>
                <a:ext cx="914400" cy="914400"/>
              </a:xfrm>
              <a:prstGeom prst="diamond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AF4CF67-C7E5-DB88-9AD5-507D55A9CB8D}"/>
                  </a:ext>
                </a:extLst>
              </p:cNvPr>
              <p:cNvSpPr txBox="1"/>
              <p:nvPr/>
            </p:nvSpPr>
            <p:spPr>
              <a:xfrm rot="18900000">
                <a:off x="8106910" y="676266"/>
                <a:ext cx="4386362" cy="121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err="1"/>
                  <a:t>Fabrication</a:t>
                </a:r>
                <a:r>
                  <a:rPr lang="it-IT" sz="2000" b="1" dirty="0"/>
                  <a:t> of </a:t>
                </a:r>
                <a:r>
                  <a:rPr lang="it-IT" sz="2000" b="1" dirty="0" err="1"/>
                  <a:t>final</a:t>
                </a:r>
                <a:r>
                  <a:rPr lang="it-IT" sz="2000" b="1" dirty="0"/>
                  <a:t> </a:t>
                </a:r>
              </a:p>
              <a:p>
                <a:r>
                  <a:rPr lang="it-IT" sz="2000" b="1" dirty="0"/>
                  <a:t>Full-scale </a:t>
                </a:r>
                <a:r>
                  <a:rPr lang="it-IT" sz="2000" b="1" dirty="0" err="1"/>
                  <a:t>structure</a:t>
                </a:r>
                <a:r>
                  <a:rPr lang="it-IT" sz="2000" b="1" dirty="0"/>
                  <a:t>  and </a:t>
                </a:r>
                <a:r>
                  <a:rPr lang="it-IT" sz="2000" b="1" dirty="0" err="1"/>
                  <a:t>Mechanical</a:t>
                </a:r>
                <a:r>
                  <a:rPr lang="it-IT" sz="2000" b="1" dirty="0"/>
                  <a:t> </a:t>
                </a:r>
                <a:r>
                  <a:rPr lang="it-IT" sz="2000" b="1" dirty="0" err="1"/>
                  <a:t>Validation</a:t>
                </a:r>
                <a:endParaRPr lang="it-IT" sz="2000" b="1" dirty="0"/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A61D7475-DEDC-FF70-636B-3E892C807B05}"/>
                  </a:ext>
                </a:extLst>
              </p:cNvPr>
              <p:cNvSpPr/>
              <p:nvPr/>
            </p:nvSpPr>
            <p:spPr>
              <a:xfrm>
                <a:off x="12165537" y="3298955"/>
                <a:ext cx="457200" cy="457200"/>
              </a:xfrm>
              <a:prstGeom prst="flowChartConnector">
                <a:avLst/>
              </a:prstGeom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FDEDF8EE-3439-6DB3-A488-2F25A9620166}"/>
                  </a:ext>
                </a:extLst>
              </p:cNvPr>
              <p:cNvSpPr/>
              <p:nvPr/>
            </p:nvSpPr>
            <p:spPr>
              <a:xfrm>
                <a:off x="10715356" y="3070895"/>
                <a:ext cx="914400" cy="914400"/>
              </a:xfrm>
              <a:prstGeom prst="diamond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AF783D-44A4-868A-9059-3409689E82CC}"/>
                  </a:ext>
                </a:extLst>
              </p:cNvPr>
              <p:cNvSpPr txBox="1"/>
              <p:nvPr/>
            </p:nvSpPr>
            <p:spPr>
              <a:xfrm rot="18900000">
                <a:off x="10525357" y="1108285"/>
                <a:ext cx="2987456" cy="121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/>
                  <a:t>Low and High-power Testing of </a:t>
                </a:r>
                <a:r>
                  <a:rPr lang="it-IT" sz="2000" b="1" dirty="0" err="1"/>
                  <a:t>Final</a:t>
                </a:r>
                <a:r>
                  <a:rPr lang="it-IT" sz="2000" b="1" dirty="0"/>
                  <a:t> full-scale </a:t>
                </a:r>
                <a:r>
                  <a:rPr lang="it-IT" sz="2000" b="1" dirty="0" err="1"/>
                  <a:t>structure</a:t>
                </a:r>
                <a:endParaRPr lang="it-IT" sz="2000" b="1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4657D6E-E5C7-9587-A1E6-49626EC688AD}"/>
                  </a:ext>
                </a:extLst>
              </p:cNvPr>
              <p:cNvSpPr txBox="1"/>
              <p:nvPr/>
            </p:nvSpPr>
            <p:spPr>
              <a:xfrm rot="18900000">
                <a:off x="11688262" y="3939442"/>
                <a:ext cx="1355431" cy="480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/>
                  <a:t>Report 6</a:t>
                </a:r>
                <a:endParaRPr lang="en-US" sz="2000" b="1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A59CD3-DD6E-AF3C-FC5E-C0E2BF090EE5}"/>
                  </a:ext>
                </a:extLst>
              </p:cNvPr>
              <p:cNvSpPr txBox="1"/>
              <p:nvPr/>
            </p:nvSpPr>
            <p:spPr>
              <a:xfrm rot="18900000">
                <a:off x="3630172" y="3932067"/>
                <a:ext cx="1355430" cy="480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/>
                  <a:t>Report 3</a:t>
                </a:r>
                <a:endParaRPr lang="en-US" sz="2000" b="1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03C39D-C605-81E5-2F89-963EBD942620}"/>
                  </a:ext>
                </a:extLst>
              </p:cNvPr>
              <p:cNvSpPr txBox="1"/>
              <p:nvPr/>
            </p:nvSpPr>
            <p:spPr>
              <a:xfrm rot="18900000">
                <a:off x="7125979" y="3930788"/>
                <a:ext cx="1355430" cy="480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/>
                  <a:t>Report 4</a:t>
                </a:r>
                <a:endParaRPr lang="en-US" sz="2000" b="1" dirty="0"/>
              </a:p>
            </p:txBody>
          </p:sp>
        </p:grpSp>
        <p:sp>
          <p:nvSpPr>
            <p:cNvPr id="2" name="Flowchart: Connector 1">
              <a:extLst>
                <a:ext uri="{FF2B5EF4-FFF2-40B4-BE49-F238E27FC236}">
                  <a16:creationId xmlns:a16="http://schemas.microsoft.com/office/drawing/2014/main" id="{D575E582-6096-F815-ACB4-9A91136A6F48}"/>
                </a:ext>
              </a:extLst>
            </p:cNvPr>
            <p:cNvSpPr/>
            <p:nvPr/>
          </p:nvSpPr>
          <p:spPr>
            <a:xfrm>
              <a:off x="9786415" y="2273088"/>
              <a:ext cx="392122" cy="380899"/>
            </a:xfrm>
            <a:prstGeom prst="flowChartConnector">
              <a:avLst/>
            </a:prstGeom>
            <a:solidFill>
              <a:schemeClr val="accent6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ECFEE4-1151-26C5-8FF1-0D0185400C56}"/>
                </a:ext>
              </a:extLst>
            </p:cNvPr>
            <p:cNvSpPr txBox="1"/>
            <p:nvPr/>
          </p:nvSpPr>
          <p:spPr>
            <a:xfrm rot="18900000">
              <a:off x="9439977" y="2797430"/>
              <a:ext cx="1162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/>
                <a:t>Report 5</a:t>
              </a:r>
              <a:endParaRPr lang="en-US" sz="2000" b="1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5925FE-4BEF-9E57-AD9B-8DA7F2846409}"/>
              </a:ext>
            </a:extLst>
          </p:cNvPr>
          <p:cNvGrpSpPr/>
          <p:nvPr/>
        </p:nvGrpSpPr>
        <p:grpSpPr>
          <a:xfrm>
            <a:off x="244052" y="5586100"/>
            <a:ext cx="12273117" cy="1180031"/>
            <a:chOff x="0" y="4068875"/>
            <a:chExt cx="12273117" cy="11800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B24B93-00C6-BF50-CDD5-CAE2C6D68CFF}"/>
                </a:ext>
              </a:extLst>
            </p:cNvPr>
            <p:cNvSpPr txBox="1"/>
            <p:nvPr/>
          </p:nvSpPr>
          <p:spPr>
            <a:xfrm>
              <a:off x="81117" y="4079355"/>
              <a:ext cx="12192000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indent="-285750" algn="just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v"/>
              </a:pPr>
              <a:r>
                <a:rPr lang="en-US" sz="2000" b="1" dirty="0">
                  <a:solidFill>
                    <a:schemeClr val="accent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7</a:t>
              </a:r>
              <a:r>
                <a:rPr lang="en-US" sz="2000" b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Milestones </a:t>
              </a: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285750" marR="0" indent="-285750" algn="just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00B05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6</a:t>
              </a:r>
              <a:r>
                <a:rPr lang="en-US" b="1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Deliverables</a:t>
              </a:r>
              <a:endPara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4655F01E-08A8-C479-EFD0-5D6A85DAA992}"/>
                </a:ext>
              </a:extLst>
            </p:cNvPr>
            <p:cNvSpPr/>
            <p:nvPr/>
          </p:nvSpPr>
          <p:spPr>
            <a:xfrm>
              <a:off x="0" y="4068875"/>
              <a:ext cx="338784" cy="407261"/>
            </a:xfrm>
            <a:prstGeom prst="diamond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D5442AE0-66AA-7289-1CE3-F74D0F4E20E7}"/>
                </a:ext>
              </a:extLst>
            </p:cNvPr>
            <p:cNvSpPr/>
            <p:nvPr/>
          </p:nvSpPr>
          <p:spPr>
            <a:xfrm>
              <a:off x="0" y="4651757"/>
              <a:ext cx="317090" cy="311075"/>
            </a:xfrm>
            <a:prstGeom prst="flowChartConnector">
              <a:avLst/>
            </a:prstGeom>
            <a:solidFill>
              <a:schemeClr val="accent6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D857C3D-2A33-87C8-4A72-FAA18E00A419}"/>
              </a:ext>
            </a:extLst>
          </p:cNvPr>
          <p:cNvCxnSpPr/>
          <p:nvPr/>
        </p:nvCxnSpPr>
        <p:spPr>
          <a:xfrm>
            <a:off x="111318" y="4301655"/>
            <a:ext cx="1187129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7D40028-6D98-2912-A2F2-9263ACAE0EE2}"/>
              </a:ext>
            </a:extLst>
          </p:cNvPr>
          <p:cNvSpPr txBox="1"/>
          <p:nvPr/>
        </p:nvSpPr>
        <p:spPr>
          <a:xfrm>
            <a:off x="3506526" y="3983605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End</a:t>
            </a:r>
          </a:p>
          <a:p>
            <a:pPr algn="ctr"/>
            <a:r>
              <a:rPr lang="it-IT" b="1" dirty="0">
                <a:solidFill>
                  <a:schemeClr val="accent2"/>
                </a:solidFill>
              </a:rPr>
              <a:t>2025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14E58A-0235-729F-E41F-6C16758A5D3C}"/>
              </a:ext>
            </a:extLst>
          </p:cNvPr>
          <p:cNvSpPr txBox="1"/>
          <p:nvPr/>
        </p:nvSpPr>
        <p:spPr>
          <a:xfrm>
            <a:off x="7701514" y="3984930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End </a:t>
            </a:r>
          </a:p>
          <a:p>
            <a:pPr algn="ctr"/>
            <a:r>
              <a:rPr lang="it-IT" b="1" dirty="0">
                <a:solidFill>
                  <a:schemeClr val="accent2"/>
                </a:solidFill>
              </a:rPr>
              <a:t>2026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40DED9-252A-13A1-48A2-D828A9492A65}"/>
              </a:ext>
            </a:extLst>
          </p:cNvPr>
          <p:cNvSpPr txBox="1"/>
          <p:nvPr/>
        </p:nvSpPr>
        <p:spPr>
          <a:xfrm>
            <a:off x="-38433" y="3984930"/>
            <a:ext cx="69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</a:rPr>
              <a:t>Start</a:t>
            </a:r>
          </a:p>
          <a:p>
            <a:r>
              <a:rPr lang="it-IT" b="1" dirty="0">
                <a:solidFill>
                  <a:schemeClr val="accent2"/>
                </a:solidFill>
              </a:rPr>
              <a:t>2025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5A4EB8-99C7-5C04-2BFB-7EF80DFA6C98}"/>
              </a:ext>
            </a:extLst>
          </p:cNvPr>
          <p:cNvSpPr txBox="1"/>
          <p:nvPr/>
        </p:nvSpPr>
        <p:spPr>
          <a:xfrm>
            <a:off x="11319657" y="3986255"/>
            <a:ext cx="678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End </a:t>
            </a:r>
          </a:p>
          <a:p>
            <a:pPr algn="ctr"/>
            <a:r>
              <a:rPr lang="it-IT" b="1" dirty="0">
                <a:solidFill>
                  <a:schemeClr val="accent2"/>
                </a:solidFill>
              </a:rPr>
              <a:t>2027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4F3900-B606-3E0B-E360-E24616F29FFA}"/>
              </a:ext>
            </a:extLst>
          </p:cNvPr>
          <p:cNvCxnSpPr/>
          <p:nvPr/>
        </p:nvCxnSpPr>
        <p:spPr>
          <a:xfrm>
            <a:off x="3849328" y="2691581"/>
            <a:ext cx="0" cy="1364226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B9EB77-81D7-C829-B620-E437D2991494}"/>
              </a:ext>
            </a:extLst>
          </p:cNvPr>
          <p:cNvCxnSpPr/>
          <p:nvPr/>
        </p:nvCxnSpPr>
        <p:spPr>
          <a:xfrm>
            <a:off x="8028048" y="2689123"/>
            <a:ext cx="0" cy="1364226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7A4350B-D99F-35A5-5B20-0C21B2851C6F}"/>
              </a:ext>
            </a:extLst>
          </p:cNvPr>
          <p:cNvSpPr txBox="1"/>
          <p:nvPr/>
        </p:nvSpPr>
        <p:spPr>
          <a:xfrm>
            <a:off x="2953365" y="4667657"/>
            <a:ext cx="9238635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20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Report of the Feasibility Study (RF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 and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Wakefields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/HOMs);</a:t>
            </a:r>
          </a:p>
          <a:p>
            <a:pPr marL="342900" marR="0" lvl="0" indent="-342900" algn="just">
              <a:spcBef>
                <a:spcPts val="20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Report of the Mechanical Engineering of the 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low-precision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rototype with standard RF couplers for Mechanical, TIG welding and vacuum testing;</a:t>
            </a:r>
          </a:p>
          <a:p>
            <a:pPr marL="342900" indent="-342900" algn="just">
              <a:spcBef>
                <a:spcPts val="205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Report of the Mechanical Engineering of the 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small-scale s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tructures with ad-hoc integrated RF Mode Launcher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couplers;</a:t>
            </a:r>
          </a:p>
          <a:p>
            <a:pPr marL="342900" indent="-342900" algn="just">
              <a:spcBef>
                <a:spcPts val="205"/>
              </a:spcBef>
              <a:buFont typeface="+mj-lt"/>
              <a:buAutoNum type="arabicPeriod"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Report of the low/high RF power testing of the 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small-scale s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tructures;</a:t>
            </a:r>
          </a:p>
          <a:p>
            <a:pPr marL="342900" marR="0" lvl="0" indent="-342900" algn="just">
              <a:spcBef>
                <a:spcPts val="20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Report of the Mechanical Engineering of the Full Structure with </a:t>
            </a:r>
            <a:r>
              <a:rPr lang="en-US" sz="1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ad-hoc integrated RF Mode Launcher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couplers;</a:t>
            </a:r>
          </a:p>
          <a:p>
            <a:pPr marL="342900" marR="0" lvl="0" indent="-342900" algn="just">
              <a:spcBef>
                <a:spcPts val="20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Final Report of low and High RF power testing of final full-scale structure.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5B6E6D1D-5069-1437-C985-85E9B6DAB4AA}"/>
              </a:ext>
            </a:extLst>
          </p:cNvPr>
          <p:cNvSpPr/>
          <p:nvPr/>
        </p:nvSpPr>
        <p:spPr>
          <a:xfrm>
            <a:off x="2418735" y="4748979"/>
            <a:ext cx="634181" cy="2042653"/>
          </a:xfrm>
          <a:custGeom>
            <a:avLst/>
            <a:gdLst>
              <a:gd name="connsiteX0" fmla="*/ 634181 w 634181"/>
              <a:gd name="connsiteY0" fmla="*/ 2042653 h 2042653"/>
              <a:gd name="connsiteX1" fmla="*/ 317090 w 634181"/>
              <a:gd name="connsiteY1" fmla="*/ 1829492 h 2042653"/>
              <a:gd name="connsiteX2" fmla="*/ 317091 w 634181"/>
              <a:gd name="connsiteY2" fmla="*/ 1829492 h 2042653"/>
              <a:gd name="connsiteX3" fmla="*/ 0 w 634181"/>
              <a:gd name="connsiteY3" fmla="*/ 1616331 h 2042653"/>
              <a:gd name="connsiteX4" fmla="*/ 317091 w 634181"/>
              <a:gd name="connsiteY4" fmla="*/ 1403170 h 2042653"/>
              <a:gd name="connsiteX5" fmla="*/ 317091 w 634181"/>
              <a:gd name="connsiteY5" fmla="*/ 831966 h 2042653"/>
              <a:gd name="connsiteX6" fmla="*/ 317091 w 634181"/>
              <a:gd name="connsiteY6" fmla="*/ 213161 h 2042653"/>
              <a:gd name="connsiteX7" fmla="*/ 634182 w 634181"/>
              <a:gd name="connsiteY7" fmla="*/ 0 h 2042653"/>
              <a:gd name="connsiteX8" fmla="*/ 634181 w 634181"/>
              <a:gd name="connsiteY8" fmla="*/ 2042653 h 2042653"/>
              <a:gd name="connsiteX0" fmla="*/ 634181 w 634181"/>
              <a:gd name="connsiteY0" fmla="*/ 2042653 h 2042653"/>
              <a:gd name="connsiteX1" fmla="*/ 317090 w 634181"/>
              <a:gd name="connsiteY1" fmla="*/ 1829492 h 2042653"/>
              <a:gd name="connsiteX2" fmla="*/ 317091 w 634181"/>
              <a:gd name="connsiteY2" fmla="*/ 1829492 h 2042653"/>
              <a:gd name="connsiteX3" fmla="*/ 0 w 634181"/>
              <a:gd name="connsiteY3" fmla="*/ 1616331 h 2042653"/>
              <a:gd name="connsiteX4" fmla="*/ 317091 w 634181"/>
              <a:gd name="connsiteY4" fmla="*/ 1403170 h 2042653"/>
              <a:gd name="connsiteX5" fmla="*/ 317091 w 634181"/>
              <a:gd name="connsiteY5" fmla="*/ 784365 h 2042653"/>
              <a:gd name="connsiteX6" fmla="*/ 317091 w 634181"/>
              <a:gd name="connsiteY6" fmla="*/ 213161 h 2042653"/>
              <a:gd name="connsiteX7" fmla="*/ 634182 w 634181"/>
              <a:gd name="connsiteY7" fmla="*/ 0 h 204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181" h="2042653" stroke="0" extrusionOk="0">
                <a:moveTo>
                  <a:pt x="634181" y="2042653"/>
                </a:moveTo>
                <a:cubicBezTo>
                  <a:pt x="450614" y="2028904"/>
                  <a:pt x="344141" y="1946407"/>
                  <a:pt x="317090" y="1829492"/>
                </a:cubicBezTo>
                <a:lnTo>
                  <a:pt x="317091" y="1829492"/>
                </a:lnTo>
                <a:cubicBezTo>
                  <a:pt x="304828" y="1718035"/>
                  <a:pt x="175369" y="1611965"/>
                  <a:pt x="0" y="1616331"/>
                </a:cubicBezTo>
                <a:cubicBezTo>
                  <a:pt x="196244" y="1599501"/>
                  <a:pt x="346416" y="1534552"/>
                  <a:pt x="317091" y="1403170"/>
                </a:cubicBezTo>
                <a:cubicBezTo>
                  <a:pt x="308675" y="1270083"/>
                  <a:pt x="379870" y="1068495"/>
                  <a:pt x="317091" y="831966"/>
                </a:cubicBezTo>
                <a:cubicBezTo>
                  <a:pt x="254312" y="595437"/>
                  <a:pt x="344661" y="470712"/>
                  <a:pt x="317091" y="213161"/>
                </a:cubicBezTo>
                <a:cubicBezTo>
                  <a:pt x="279159" y="81714"/>
                  <a:pt x="436068" y="20189"/>
                  <a:pt x="634182" y="0"/>
                </a:cubicBezTo>
                <a:cubicBezTo>
                  <a:pt x="703835" y="782422"/>
                  <a:pt x="665809" y="1401900"/>
                  <a:pt x="634181" y="2042653"/>
                </a:cubicBezTo>
                <a:close/>
              </a:path>
              <a:path w="634181" h="2042653" fill="none" extrusionOk="0">
                <a:moveTo>
                  <a:pt x="634181" y="2042653"/>
                </a:moveTo>
                <a:cubicBezTo>
                  <a:pt x="455235" y="2043026"/>
                  <a:pt x="313033" y="1934621"/>
                  <a:pt x="317090" y="1829492"/>
                </a:cubicBezTo>
                <a:lnTo>
                  <a:pt x="317091" y="1829492"/>
                </a:lnTo>
                <a:cubicBezTo>
                  <a:pt x="320841" y="1754428"/>
                  <a:pt x="174539" y="1608139"/>
                  <a:pt x="0" y="1616331"/>
                </a:cubicBezTo>
                <a:cubicBezTo>
                  <a:pt x="176361" y="1586969"/>
                  <a:pt x="340458" y="1537807"/>
                  <a:pt x="317091" y="1403170"/>
                </a:cubicBezTo>
                <a:cubicBezTo>
                  <a:pt x="268648" y="1178175"/>
                  <a:pt x="349366" y="1014812"/>
                  <a:pt x="317091" y="784365"/>
                </a:cubicBezTo>
                <a:cubicBezTo>
                  <a:pt x="284816" y="553918"/>
                  <a:pt x="328697" y="356588"/>
                  <a:pt x="317091" y="213161"/>
                </a:cubicBezTo>
                <a:cubicBezTo>
                  <a:pt x="320808" y="98116"/>
                  <a:pt x="450228" y="4372"/>
                  <a:pt x="634182" y="0"/>
                </a:cubicBezTo>
              </a:path>
              <a:path w="634181" h="2042653" fill="none" stroke="0" extrusionOk="0">
                <a:moveTo>
                  <a:pt x="634181" y="2042653"/>
                </a:moveTo>
                <a:cubicBezTo>
                  <a:pt x="445338" y="2026498"/>
                  <a:pt x="340016" y="1954537"/>
                  <a:pt x="317090" y="1829492"/>
                </a:cubicBezTo>
                <a:lnTo>
                  <a:pt x="317091" y="1829492"/>
                </a:lnTo>
                <a:cubicBezTo>
                  <a:pt x="295784" y="1729597"/>
                  <a:pt x="177192" y="1593847"/>
                  <a:pt x="0" y="1616331"/>
                </a:cubicBezTo>
                <a:cubicBezTo>
                  <a:pt x="174915" y="1586079"/>
                  <a:pt x="336235" y="1526537"/>
                  <a:pt x="317091" y="1403170"/>
                </a:cubicBezTo>
                <a:cubicBezTo>
                  <a:pt x="296047" y="1248156"/>
                  <a:pt x="382852" y="1026778"/>
                  <a:pt x="317091" y="784365"/>
                </a:cubicBezTo>
                <a:cubicBezTo>
                  <a:pt x="251330" y="541953"/>
                  <a:pt x="340201" y="395101"/>
                  <a:pt x="317091" y="213161"/>
                </a:cubicBezTo>
                <a:cubicBezTo>
                  <a:pt x="321988" y="98135"/>
                  <a:pt x="416052" y="8461"/>
                  <a:pt x="634182" y="0"/>
                </a:cubicBezTo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717515596">
                  <a:prstGeom prst="leftBrace">
                    <a:avLst>
                      <a:gd name="adj1" fmla="val 33612"/>
                      <a:gd name="adj2" fmla="val 7912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7A20E7-A865-3F0E-7311-779A7FC32109}"/>
              </a:ext>
            </a:extLst>
          </p:cNvPr>
          <p:cNvSpPr txBox="1"/>
          <p:nvPr/>
        </p:nvSpPr>
        <p:spPr>
          <a:xfrm>
            <a:off x="5007076" y="4277033"/>
            <a:ext cx="222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accent5"/>
                </a:solidFill>
              </a:rPr>
              <a:t>Prototyping</a:t>
            </a:r>
            <a:r>
              <a:rPr lang="it-IT" b="1" dirty="0">
                <a:solidFill>
                  <a:schemeClr val="accent5"/>
                </a:solidFill>
              </a:rPr>
              <a:t> Activity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C2050B-9276-2006-CCC4-D3D62DAF413E}"/>
              </a:ext>
            </a:extLst>
          </p:cNvPr>
          <p:cNvSpPr txBox="1"/>
          <p:nvPr/>
        </p:nvSpPr>
        <p:spPr>
          <a:xfrm>
            <a:off x="8625348" y="4289323"/>
            <a:ext cx="27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accent5"/>
                </a:solidFill>
              </a:rPr>
              <a:t>Final</a:t>
            </a:r>
            <a:r>
              <a:rPr lang="it-IT" b="1" dirty="0">
                <a:solidFill>
                  <a:schemeClr val="accent5"/>
                </a:solidFill>
              </a:rPr>
              <a:t> full-</a:t>
            </a:r>
            <a:r>
              <a:rPr lang="it-IT" b="1" dirty="0" err="1">
                <a:solidFill>
                  <a:schemeClr val="accent5"/>
                </a:solidFill>
              </a:rPr>
              <a:t>structure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Tests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A4F460-AC3C-DE02-FA1C-0D4504DE64B1}"/>
              </a:ext>
            </a:extLst>
          </p:cNvPr>
          <p:cNvSpPr txBox="1"/>
          <p:nvPr/>
        </p:nvSpPr>
        <p:spPr>
          <a:xfrm>
            <a:off x="1256072" y="4272117"/>
            <a:ext cx="191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chemeClr val="accent5"/>
                </a:solidFill>
              </a:rPr>
              <a:t>Feasibility</a:t>
            </a:r>
            <a:r>
              <a:rPr lang="it-IT" b="1" dirty="0">
                <a:solidFill>
                  <a:schemeClr val="accent5"/>
                </a:solidFill>
              </a:rPr>
              <a:t> Study</a:t>
            </a:r>
            <a:endParaRPr lang="en-US" b="1" dirty="0">
              <a:solidFill>
                <a:schemeClr val="accent5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CB67562-08B2-E4E5-EB39-B11D9AC61648}"/>
              </a:ext>
            </a:extLst>
          </p:cNvPr>
          <p:cNvGrpSpPr/>
          <p:nvPr/>
        </p:nvGrpSpPr>
        <p:grpSpPr>
          <a:xfrm>
            <a:off x="3886200" y="58993"/>
            <a:ext cx="2448232" cy="2154173"/>
            <a:chOff x="3886200" y="58993"/>
            <a:chExt cx="2448232" cy="2154173"/>
          </a:xfrm>
        </p:grpSpPr>
        <p:pic>
          <p:nvPicPr>
            <p:cNvPr id="43" name="Picture 42" descr="A 3d model of a machine&#10;&#10;Description automatically generated">
              <a:extLst>
                <a:ext uri="{FF2B5EF4-FFF2-40B4-BE49-F238E27FC236}">
                  <a16:creationId xmlns:a16="http://schemas.microsoft.com/office/drawing/2014/main" id="{A07B1E08-1076-FF90-192C-D16831127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94265"/>
              <a:ext cx="2448232" cy="2118901"/>
            </a:xfrm>
            <a:prstGeom prst="rect">
              <a:avLst/>
            </a:prstGeom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046593B-5C5C-AC83-D418-F845065A02B3}"/>
                </a:ext>
              </a:extLst>
            </p:cNvPr>
            <p:cNvCxnSpPr/>
            <p:nvPr/>
          </p:nvCxnSpPr>
          <p:spPr>
            <a:xfrm flipV="1">
              <a:off x="5257800" y="1570703"/>
              <a:ext cx="759542" cy="538316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F99B60C-B56D-A655-F7B0-09745C9CA7D8}"/>
                </a:ext>
              </a:extLst>
            </p:cNvPr>
            <p:cNvSpPr txBox="1"/>
            <p:nvPr/>
          </p:nvSpPr>
          <p:spPr>
            <a:xfrm>
              <a:off x="5545394" y="1777181"/>
              <a:ext cx="7264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92D050"/>
                  </a:solidFill>
                </a:rPr>
                <a:t>30 cm</a:t>
              </a:r>
              <a:endParaRPr 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58C0AFB-3D50-ADCE-BD96-5ADAEBEAEA3C}"/>
                </a:ext>
              </a:extLst>
            </p:cNvPr>
            <p:cNvSpPr txBox="1"/>
            <p:nvPr/>
          </p:nvSpPr>
          <p:spPr>
            <a:xfrm>
              <a:off x="3886200" y="58993"/>
              <a:ext cx="1312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</a:rPr>
                <a:t>4-port Mode-</a:t>
              </a:r>
              <a:r>
                <a:rPr lang="it-IT" sz="1400" dirty="0" err="1">
                  <a:solidFill>
                    <a:schemeClr val="bg1"/>
                  </a:solidFill>
                </a:rPr>
                <a:t>launchers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FB1C80F-D782-DED3-3ACA-723D4EED28AF}"/>
              </a:ext>
            </a:extLst>
          </p:cNvPr>
          <p:cNvGrpSpPr/>
          <p:nvPr/>
        </p:nvGrpSpPr>
        <p:grpSpPr>
          <a:xfrm>
            <a:off x="5174226" y="2244823"/>
            <a:ext cx="2573943" cy="1979783"/>
            <a:chOff x="5174226" y="2244823"/>
            <a:chExt cx="2573943" cy="1979783"/>
          </a:xfrm>
        </p:grpSpPr>
        <p:pic>
          <p:nvPicPr>
            <p:cNvPr id="49" name="Picture 48" descr="A drawing of a machine&#10;&#10;Description automatically generated">
              <a:extLst>
                <a:ext uri="{FF2B5EF4-FFF2-40B4-BE49-F238E27FC236}">
                  <a16:creationId xmlns:a16="http://schemas.microsoft.com/office/drawing/2014/main" id="{BF2C1304-6AFA-8C42-F9C9-50199537D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684" y="2244823"/>
              <a:ext cx="2571485" cy="1979783"/>
            </a:xfrm>
            <a:prstGeom prst="rect">
              <a:avLst/>
            </a:prstGeom>
          </p:spPr>
        </p:pic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D41D126-2A53-6F2F-8300-B6D9C9DA6BCB}"/>
                </a:ext>
              </a:extLst>
            </p:cNvPr>
            <p:cNvCxnSpPr/>
            <p:nvPr/>
          </p:nvCxnSpPr>
          <p:spPr>
            <a:xfrm flipV="1">
              <a:off x="6567948" y="3426541"/>
              <a:ext cx="759542" cy="538316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CD50160-2DE9-25ED-6542-94850169103E}"/>
                </a:ext>
              </a:extLst>
            </p:cNvPr>
            <p:cNvSpPr txBox="1"/>
            <p:nvPr/>
          </p:nvSpPr>
          <p:spPr>
            <a:xfrm>
              <a:off x="6855542" y="3633019"/>
              <a:ext cx="7264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92D050"/>
                  </a:solidFill>
                </a:rPr>
                <a:t>30 cm</a:t>
              </a:r>
              <a:endParaRPr 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7249CFA-A250-CCCF-78E3-C05E031CA2E2}"/>
                </a:ext>
              </a:extLst>
            </p:cNvPr>
            <p:cNvSpPr txBox="1"/>
            <p:nvPr/>
          </p:nvSpPr>
          <p:spPr>
            <a:xfrm>
              <a:off x="5174226" y="2386780"/>
              <a:ext cx="1312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</a:rPr>
                <a:t>Standard </a:t>
              </a:r>
              <a:r>
                <a:rPr lang="it-IT" sz="1400" dirty="0" err="1">
                  <a:solidFill>
                    <a:schemeClr val="bg1"/>
                  </a:solidFill>
                </a:rPr>
                <a:t>couplers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073DF5A-8F29-B08E-DD2F-024B81F134AB}"/>
              </a:ext>
            </a:extLst>
          </p:cNvPr>
          <p:cNvGrpSpPr/>
          <p:nvPr/>
        </p:nvGrpSpPr>
        <p:grpSpPr>
          <a:xfrm>
            <a:off x="8188245" y="700547"/>
            <a:ext cx="3757947" cy="2877572"/>
            <a:chOff x="8188245" y="700547"/>
            <a:chExt cx="3757947" cy="2877572"/>
          </a:xfrm>
        </p:grpSpPr>
        <p:pic>
          <p:nvPicPr>
            <p:cNvPr id="57" name="Picture 56" descr="A red and white machine&#10;&#10;Description automatically generated with medium confidence">
              <a:extLst>
                <a:ext uri="{FF2B5EF4-FFF2-40B4-BE49-F238E27FC236}">
                  <a16:creationId xmlns:a16="http://schemas.microsoft.com/office/drawing/2014/main" id="{96839FF0-AFAA-81B5-46FC-E74379FB1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245" y="700547"/>
              <a:ext cx="3757947" cy="2877572"/>
            </a:xfrm>
            <a:prstGeom prst="rect">
              <a:avLst/>
            </a:prstGeom>
          </p:spPr>
        </p:pic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0E935EA-B75D-1137-C984-A5CD884F66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9302" y="2027903"/>
              <a:ext cx="1966452" cy="1233947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E27618B-0B97-D2B8-CAC9-D78843A8599E}"/>
                </a:ext>
              </a:extLst>
            </p:cNvPr>
            <p:cNvSpPr txBox="1"/>
            <p:nvPr/>
          </p:nvSpPr>
          <p:spPr>
            <a:xfrm>
              <a:off x="10370574" y="2679289"/>
              <a:ext cx="7264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92D050"/>
                  </a:solidFill>
                </a:rPr>
                <a:t>90 cm</a:t>
              </a:r>
              <a:endParaRPr 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E475850-91DB-6519-EB38-F1D9021BB8D3}"/>
                </a:ext>
              </a:extLst>
            </p:cNvPr>
            <p:cNvSpPr txBox="1"/>
            <p:nvPr/>
          </p:nvSpPr>
          <p:spPr>
            <a:xfrm>
              <a:off x="8219768" y="1641987"/>
              <a:ext cx="1312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>
                  <a:solidFill>
                    <a:schemeClr val="bg1"/>
                  </a:solidFill>
                </a:rPr>
                <a:t>4-port Mode-</a:t>
              </a:r>
              <a:r>
                <a:rPr lang="it-IT" sz="1400" dirty="0" err="1">
                  <a:solidFill>
                    <a:schemeClr val="bg1"/>
                  </a:solidFill>
                </a:rPr>
                <a:t>launchers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DEC1A3E-41B5-0F77-EE28-60E2F6A9828B}"/>
              </a:ext>
            </a:extLst>
          </p:cNvPr>
          <p:cNvGrpSpPr/>
          <p:nvPr/>
        </p:nvGrpSpPr>
        <p:grpSpPr>
          <a:xfrm>
            <a:off x="155485" y="1137058"/>
            <a:ext cx="3386706" cy="2443097"/>
            <a:chOff x="155485" y="1137058"/>
            <a:chExt cx="3386706" cy="2443097"/>
          </a:xfrm>
        </p:grpSpPr>
        <p:pic>
          <p:nvPicPr>
            <p:cNvPr id="40" name="Picture 39" descr="A brown rectangular object with white holes&#10;&#10;Description automatically generated">
              <a:extLst>
                <a:ext uri="{FF2B5EF4-FFF2-40B4-BE49-F238E27FC236}">
                  <a16:creationId xmlns:a16="http://schemas.microsoft.com/office/drawing/2014/main" id="{3B05DB59-56EC-D2E5-A37F-978ECE5C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384" y="1137058"/>
              <a:ext cx="3171807" cy="2443097"/>
            </a:xfrm>
            <a:prstGeom prst="rect">
              <a:avLst/>
            </a:prstGeom>
          </p:spPr>
        </p:pic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B4F2775-2920-F145-0A00-0656760FCC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381" y="1858297"/>
              <a:ext cx="2300748" cy="1555955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3F36B01-DADA-6C96-D2FD-F2A8484DAFED}"/>
                </a:ext>
              </a:extLst>
            </p:cNvPr>
            <p:cNvSpPr txBox="1"/>
            <p:nvPr/>
          </p:nvSpPr>
          <p:spPr>
            <a:xfrm>
              <a:off x="2385300" y="2625784"/>
              <a:ext cx="7264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>
                  <a:solidFill>
                    <a:srgbClr val="92D050"/>
                  </a:solidFill>
                </a:rPr>
                <a:t>90 cm</a:t>
              </a:r>
              <a:endParaRPr lang="en-US" sz="1600" dirty="0">
                <a:solidFill>
                  <a:srgbClr val="92D050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4C5D82-3BC4-F69F-1132-7F54ABDBCAB4}"/>
                </a:ext>
              </a:extLst>
            </p:cNvPr>
            <p:cNvSpPr txBox="1"/>
            <p:nvPr/>
          </p:nvSpPr>
          <p:spPr>
            <a:xfrm>
              <a:off x="155485" y="1168532"/>
              <a:ext cx="239240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91440">
                <a:buFont typeface="Arial" panose="020B0604020202020204" pitchFamily="34" charset="0"/>
                <a:buChar char="•"/>
              </a:pPr>
              <a:r>
                <a:rPr lang="it-IT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quadrant </a:t>
              </a:r>
              <a:r>
                <a:rPr lang="it-IT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straightness</a:t>
              </a:r>
              <a:r>
                <a:rPr lang="it-IT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alignment</a:t>
              </a:r>
            </a:p>
            <a:p>
              <a:pPr marL="285750" indent="-91440">
                <a:buFont typeface="Arial" panose="020B0604020202020204" pitchFamily="34" charset="0"/>
                <a:buChar char="•"/>
              </a:pPr>
              <a:r>
                <a:rPr lang="it-IT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TIG </a:t>
              </a:r>
              <a:r>
                <a:rPr lang="it-IT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welding</a:t>
              </a:r>
              <a:r>
                <a:rPr lang="it-IT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endPara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91440">
                <a:buFont typeface="Arial" panose="020B0604020202020204" pitchFamily="34" charset="0"/>
                <a:buChar char="•"/>
              </a:pPr>
              <a:r>
                <a:rPr lang="it-IT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vacuum </a:t>
              </a:r>
              <a:r>
                <a:rPr lang="it-IT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tightness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3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42B3-2F40-5261-ABC7-402B039C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07779" cy="1325563"/>
          </a:xfrm>
        </p:spPr>
        <p:txBody>
          <a:bodyPr>
            <a:normAutofit/>
          </a:bodyPr>
          <a:lstStyle/>
          <a:p>
            <a:r>
              <a:rPr lang="it-IT" b="1" dirty="0"/>
              <a:t>Budget</a:t>
            </a:r>
            <a:endParaRPr lang="en-US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8F41CD-CD03-46D3-B77B-20B3783C9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26842"/>
              </p:ext>
            </p:extLst>
          </p:nvPr>
        </p:nvGraphicFramePr>
        <p:xfrm>
          <a:off x="511020" y="1022055"/>
          <a:ext cx="11330938" cy="5150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5055">
                  <a:extLst>
                    <a:ext uri="{9D8B030D-6E8A-4147-A177-3AD203B41FA5}">
                      <a16:colId xmlns:a16="http://schemas.microsoft.com/office/drawing/2014/main" val="2007502411"/>
                    </a:ext>
                  </a:extLst>
                </a:gridCol>
                <a:gridCol w="4126295">
                  <a:extLst>
                    <a:ext uri="{9D8B030D-6E8A-4147-A177-3AD203B41FA5}">
                      <a16:colId xmlns:a16="http://schemas.microsoft.com/office/drawing/2014/main" val="3664978444"/>
                    </a:ext>
                  </a:extLst>
                </a:gridCol>
                <a:gridCol w="1700214">
                  <a:extLst>
                    <a:ext uri="{9D8B030D-6E8A-4147-A177-3AD203B41FA5}">
                      <a16:colId xmlns:a16="http://schemas.microsoft.com/office/drawing/2014/main" val="302834713"/>
                    </a:ext>
                  </a:extLst>
                </a:gridCol>
                <a:gridCol w="806029">
                  <a:extLst>
                    <a:ext uri="{9D8B030D-6E8A-4147-A177-3AD203B41FA5}">
                      <a16:colId xmlns:a16="http://schemas.microsoft.com/office/drawing/2014/main" val="1726606532"/>
                    </a:ext>
                  </a:extLst>
                </a:gridCol>
                <a:gridCol w="1703008">
                  <a:extLst>
                    <a:ext uri="{9D8B030D-6E8A-4147-A177-3AD203B41FA5}">
                      <a16:colId xmlns:a16="http://schemas.microsoft.com/office/drawing/2014/main" val="1848145236"/>
                    </a:ext>
                  </a:extLst>
                </a:gridCol>
                <a:gridCol w="2430337">
                  <a:extLst>
                    <a:ext uri="{9D8B030D-6E8A-4147-A177-3AD203B41FA5}">
                      <a16:colId xmlns:a16="http://schemas.microsoft.com/office/drawing/2014/main" val="4137448987"/>
                    </a:ext>
                  </a:extLst>
                </a:gridCol>
              </a:tblGrid>
              <a:tr h="17781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 Cost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uantity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INFN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52" marR="4552" marT="45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52" marR="4552" marT="4552" marB="0" anchor="b"/>
                </a:tc>
                <a:extLst>
                  <a:ext uri="{0D108BD9-81ED-4DB2-BD59-A6C34878D82A}">
                    <a16:rowId xmlns:a16="http://schemas.microsoft.com/office/drawing/2014/main" val="1598745460"/>
                  </a:ext>
                </a:extLst>
              </a:tr>
              <a:tr h="473367"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Software License – CST Microwave Studio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dirty="0"/>
                        <a:t> €         31,000.00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2.00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LNF/LNS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Ask for advance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683218827"/>
                  </a:ext>
                </a:extLst>
              </a:tr>
              <a:tr h="177816"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Inventariabile (Workstation)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dirty="0"/>
                        <a:t> €           6,000.00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dirty="0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LNF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Ask for advance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6404997"/>
                  </a:ext>
                </a:extLst>
              </a:tr>
              <a:tr h="314364"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dirty="0" err="1"/>
                        <a:t>Consumabili</a:t>
                      </a:r>
                      <a:endParaRPr lang="en-US" dirty="0"/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dirty="0"/>
                        <a:t> €         35,000.00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 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11044177"/>
                  </a:ext>
                </a:extLst>
              </a:tr>
              <a:tr h="177816"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Missions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 €           4,500.00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LNF/LNS/Roma1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extLst>
                  <a:ext uri="{0D108BD9-81ED-4DB2-BD59-A6C34878D82A}">
                    <a16:rowId xmlns:a16="http://schemas.microsoft.com/office/drawing/2014/main" val="451040316"/>
                  </a:ext>
                </a:extLst>
              </a:tr>
              <a:tr h="314364">
                <a:tc>
                  <a:txBody>
                    <a:bodyPr/>
                    <a:lstStyle/>
                    <a:p>
                      <a:pPr algn="l" fontAlgn="t"/>
                      <a:r>
                        <a:rPr lang="en-US" b="1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/>
                        <a:t>TOT. 1</a:t>
                      </a:r>
                      <a:r>
                        <a:rPr lang="en-US" b="1" baseline="30000" dirty="0"/>
                        <a:t>st</a:t>
                      </a:r>
                      <a:r>
                        <a:rPr lang="en-US" b="1" dirty="0"/>
                        <a:t> year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b="1" dirty="0"/>
                        <a:t> €         76,500.00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b="1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/>
                        <a:t> </a:t>
                      </a:r>
                    </a:p>
                  </a:txBody>
                  <a:tcPr marL="71438" marR="4763" marT="4763" marB="0"/>
                </a:tc>
                <a:extLst>
                  <a:ext uri="{0D108BD9-81ED-4DB2-BD59-A6C34878D82A}">
                    <a16:rowId xmlns:a16="http://schemas.microsoft.com/office/drawing/2014/main" val="2618467043"/>
                  </a:ext>
                </a:extLst>
              </a:tr>
              <a:tr h="177816"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Consumabili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 €         70,000.00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LNF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Prototyping (max 30 cm)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71863792"/>
                  </a:ext>
                </a:extLst>
              </a:tr>
              <a:tr h="314364"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Cavi+WG adapters, 2xRF power loads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dirty="0"/>
                        <a:t> €         56,500.00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LNF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Activity: Cavity+MLs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21094084"/>
                  </a:ext>
                </a:extLst>
              </a:tr>
              <a:tr h="177816"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2xFCs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 €           4,800.00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dirty="0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LNF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extLst>
                  <a:ext uri="{0D108BD9-81ED-4DB2-BD59-A6C34878D82A}">
                    <a16:rowId xmlns:a16="http://schemas.microsoft.com/office/drawing/2014/main" val="870186121"/>
                  </a:ext>
                </a:extLst>
              </a:tr>
              <a:tr h="314364"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Turbopump and Scroll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 €           8,000.00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LNF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extLst>
                  <a:ext uri="{0D108BD9-81ED-4DB2-BD59-A6C34878D82A}">
                    <a16:rowId xmlns:a16="http://schemas.microsoft.com/office/drawing/2014/main" val="4175306656"/>
                  </a:ext>
                </a:extLst>
              </a:tr>
              <a:tr h="314364"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Missions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 €         12,000.00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LNF/LNS/Roma1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extLst>
                  <a:ext uri="{0D108BD9-81ED-4DB2-BD59-A6C34878D82A}">
                    <a16:rowId xmlns:a16="http://schemas.microsoft.com/office/drawing/2014/main" val="1909002269"/>
                  </a:ext>
                </a:extLst>
              </a:tr>
              <a:tr h="177816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b="1" dirty="0"/>
                        <a:t>T</a:t>
                      </a:r>
                      <a:r>
                        <a:rPr lang="en-US" b="1" dirty="0"/>
                        <a:t>OT. 2</a:t>
                      </a:r>
                      <a:r>
                        <a:rPr lang="en-US" b="1" baseline="30000" dirty="0"/>
                        <a:t>nd</a:t>
                      </a:r>
                      <a:r>
                        <a:rPr lang="en-US" b="1" dirty="0"/>
                        <a:t> year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b="1" dirty="0"/>
                        <a:t> €       151,300.00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b="1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/>
                        <a:t> </a:t>
                      </a:r>
                    </a:p>
                  </a:txBody>
                  <a:tcPr marL="71438" marR="4763" marT="4763" marB="0"/>
                </a:tc>
                <a:extLst>
                  <a:ext uri="{0D108BD9-81ED-4DB2-BD59-A6C34878D82A}">
                    <a16:rowId xmlns:a16="http://schemas.microsoft.com/office/drawing/2014/main" val="3770469594"/>
                  </a:ext>
                </a:extLst>
              </a:tr>
              <a:tr h="177816"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Consumabili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 €       130,000.00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LNF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 Full structure (90 cm)</a:t>
                      </a:r>
                    </a:p>
                  </a:txBody>
                  <a:tcPr marL="71438" marR="4763" marT="4763" marB="0"/>
                </a:tc>
                <a:extLst>
                  <a:ext uri="{0D108BD9-81ED-4DB2-BD59-A6C34878D82A}">
                    <a16:rowId xmlns:a16="http://schemas.microsoft.com/office/drawing/2014/main" val="3862182264"/>
                  </a:ext>
                </a:extLst>
              </a:tr>
              <a:tr h="314364">
                <a:tc>
                  <a:txBody>
                    <a:bodyPr/>
                    <a:lstStyle/>
                    <a:p>
                      <a:pPr algn="l" fontAlgn="t"/>
                      <a:r>
                        <a:rPr lang="en-US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Missions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 €         12,000.00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/>
                        <a:t>LNF/LNS/Roma1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endParaRPr lang="en-US" dirty="0"/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68074403"/>
                  </a:ext>
                </a:extLst>
              </a:tr>
              <a:tr h="177816">
                <a:tc>
                  <a:txBody>
                    <a:bodyPr/>
                    <a:lstStyle/>
                    <a:p>
                      <a:pPr algn="l" fontAlgn="t"/>
                      <a:r>
                        <a:rPr lang="en-US" b="1"/>
                        <a:t> </a:t>
                      </a:r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b="1" dirty="0"/>
                        <a:t> TOT. 3</a:t>
                      </a:r>
                      <a:r>
                        <a:rPr lang="en-US" b="1" baseline="30000" dirty="0"/>
                        <a:t>rd</a:t>
                      </a:r>
                      <a:r>
                        <a:rPr lang="en-US" b="1" dirty="0"/>
                        <a:t> year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b="1"/>
                        <a:t> €       142,000.00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b="1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b="1"/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/>
                        <a:t> </a:t>
                      </a:r>
                    </a:p>
                  </a:txBody>
                  <a:tcPr marL="71438" marR="4763" marT="4763" marB="0"/>
                </a:tc>
                <a:extLst>
                  <a:ext uri="{0D108BD9-81ED-4DB2-BD59-A6C34878D82A}">
                    <a16:rowId xmlns:a16="http://schemas.microsoft.com/office/drawing/2014/main" val="98625525"/>
                  </a:ext>
                </a:extLst>
              </a:tr>
              <a:tr h="172961">
                <a:tc>
                  <a:txBody>
                    <a:bodyPr/>
                    <a:lstStyle/>
                    <a:p>
                      <a:pPr algn="l" fontAlgn="t"/>
                      <a:endParaRPr lang="en-US"/>
                    </a:p>
                  </a:txBody>
                  <a:tcPr marL="71438" marR="4763" marT="4763" marB="0"/>
                </a:tc>
                <a:tc>
                  <a:txBody>
                    <a:bodyPr/>
                    <a:lstStyle/>
                    <a:p>
                      <a:pPr algn="just" fontAlgn="ctr"/>
                      <a:endParaRPr lang="en-US"/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endParaRPr lang="en-US"/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endParaRPr lang="en-US"/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endParaRPr lang="en-US"/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just" fontAlgn="ctr"/>
                      <a:endParaRPr lang="en-US" dirty="0"/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672179762"/>
                  </a:ext>
                </a:extLst>
              </a:tr>
              <a:tr h="21847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TOT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>
                        <a:solidFill>
                          <a:srgbClr val="FF0000"/>
                        </a:solidFill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 €  369,800.00 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>
                        <a:solidFill>
                          <a:srgbClr val="FF0000"/>
                        </a:solidFill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>
                        <a:solidFill>
                          <a:srgbClr val="FF0000"/>
                        </a:solidFill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863098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F60A73-6880-CFD5-3A58-95F35A788B01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Faillace                                                                                                                                       </a:t>
            </a:r>
            <a:r>
              <a:rPr lang="it-IT" sz="1200" dirty="0" err="1"/>
              <a:t>CdL</a:t>
            </a:r>
            <a:r>
              <a:rPr lang="it-IT" sz="1200" dirty="0"/>
              <a:t> (Preventivi)                                                                                                                                               INFN-LNF, 09-07-2024                                                                                              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309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3554-E6B9-BF02-32AD-BA7C37BF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</a:rPr>
              <a:t>Thanks for </a:t>
            </a:r>
            <a:r>
              <a:rPr lang="it-IT" b="1" dirty="0" err="1">
                <a:solidFill>
                  <a:srgbClr val="C00000"/>
                </a:solidFill>
              </a:rPr>
              <a:t>your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attention</a:t>
            </a:r>
            <a:r>
              <a:rPr lang="it-IT" b="1" dirty="0">
                <a:solidFill>
                  <a:srgbClr val="C00000"/>
                </a:solidFill>
              </a:rPr>
              <a:t>!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A black and white image of a bird's head&#10;&#10;Description automatically generated">
            <a:extLst>
              <a:ext uri="{FF2B5EF4-FFF2-40B4-BE49-F238E27FC236}">
                <a16:creationId xmlns:a16="http://schemas.microsoft.com/office/drawing/2014/main" id="{1DE15936-A6D4-DB56-53EA-AC8F6551A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2"/>
          <a:stretch/>
        </p:blipFill>
        <p:spPr>
          <a:xfrm>
            <a:off x="9322540" y="4653117"/>
            <a:ext cx="1637970" cy="9467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F8DD49-990E-7915-1131-5CAC2BF45439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Faillace                                                                                                                                       </a:t>
            </a:r>
            <a:r>
              <a:rPr lang="it-IT" sz="1200" dirty="0" err="1"/>
              <a:t>CdL</a:t>
            </a:r>
            <a:r>
              <a:rPr lang="it-IT" sz="1200" dirty="0"/>
              <a:t> (Preventivi)                                                                                                                                               INFN-LNF, 09-07-2024                                                                                              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645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C3AF0E-627E-851B-4225-DA4E0F3F7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603825"/>
              </p:ext>
            </p:extLst>
          </p:nvPr>
        </p:nvGraphicFramePr>
        <p:xfrm>
          <a:off x="-598986" y="860231"/>
          <a:ext cx="5685729" cy="390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D1E5318-1EEB-F6A8-DC53-3332C85F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09" y="-250723"/>
            <a:ext cx="10515600" cy="1325563"/>
          </a:xfrm>
        </p:spPr>
        <p:txBody>
          <a:bodyPr/>
          <a:lstStyle/>
          <a:p>
            <a:r>
              <a:rPr lang="it-IT" b="1" dirty="0">
                <a:latin typeface="+mn-lt"/>
              </a:rPr>
              <a:t>ASTERI</a:t>
            </a:r>
            <a:r>
              <a:rPr lang="it-IT" b="1" i="1" dirty="0">
                <a:latin typeface="+mn-lt"/>
              </a:rPr>
              <a:t>X</a:t>
            </a:r>
            <a:r>
              <a:rPr lang="it-IT" b="1" dirty="0">
                <a:latin typeface="+mn-lt"/>
              </a:rPr>
              <a:t> team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7BC604-4675-AF85-9B48-1CF3E1518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99457"/>
              </p:ext>
            </p:extLst>
          </p:nvPr>
        </p:nvGraphicFramePr>
        <p:xfrm>
          <a:off x="4608461" y="530943"/>
          <a:ext cx="7243639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4572">
                  <a:extLst>
                    <a:ext uri="{9D8B030D-6E8A-4147-A177-3AD203B41FA5}">
                      <a16:colId xmlns:a16="http://schemas.microsoft.com/office/drawing/2014/main" val="3928105547"/>
                    </a:ext>
                  </a:extLst>
                </a:gridCol>
                <a:gridCol w="572453">
                  <a:extLst>
                    <a:ext uri="{9D8B030D-6E8A-4147-A177-3AD203B41FA5}">
                      <a16:colId xmlns:a16="http://schemas.microsoft.com/office/drawing/2014/main" val="476914263"/>
                    </a:ext>
                  </a:extLst>
                </a:gridCol>
                <a:gridCol w="1794662">
                  <a:extLst>
                    <a:ext uri="{9D8B030D-6E8A-4147-A177-3AD203B41FA5}">
                      <a16:colId xmlns:a16="http://schemas.microsoft.com/office/drawing/2014/main" val="79137866"/>
                    </a:ext>
                  </a:extLst>
                </a:gridCol>
                <a:gridCol w="509270">
                  <a:extLst>
                    <a:ext uri="{9D8B030D-6E8A-4147-A177-3AD203B41FA5}">
                      <a16:colId xmlns:a16="http://schemas.microsoft.com/office/drawing/2014/main" val="68237068"/>
                    </a:ext>
                  </a:extLst>
                </a:gridCol>
                <a:gridCol w="1831340">
                  <a:extLst>
                    <a:ext uri="{9D8B030D-6E8A-4147-A177-3AD203B41FA5}">
                      <a16:colId xmlns:a16="http://schemas.microsoft.com/office/drawing/2014/main" val="3625684306"/>
                    </a:ext>
                  </a:extLst>
                </a:gridCol>
                <a:gridCol w="581342">
                  <a:extLst>
                    <a:ext uri="{9D8B030D-6E8A-4147-A177-3AD203B41FA5}">
                      <a16:colId xmlns:a16="http://schemas.microsoft.com/office/drawing/2014/main" val="708859495"/>
                    </a:ext>
                  </a:extLst>
                </a:gridCol>
              </a:tblGrid>
              <a:tr h="205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LNF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Roma1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54618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L. Faillace</a:t>
                      </a:r>
                    </a:p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(Resp. Naz.)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G.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Torrisi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(RL)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L.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Ficcadenti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(RL)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9295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D.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Alesini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D. Mascali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Petrarca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7939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 Bellaveglia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G. Mauro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 Migliorati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610040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S. Bini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G. Sorbello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G. Silvi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771574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F. Cardelli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T. Isernia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L. Palumbo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958708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 Carillo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R. Palmeri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648529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E. Chiadroni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 Locatelli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19404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 Falone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C. De Angelis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7915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 Gallo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L. </a:t>
                      </a:r>
                      <a:r>
                        <a:rPr lang="it-IT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Vincetti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3056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 Giribono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656494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A. Liedl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966525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L. Piersanti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086458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S. Pioli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0565378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B. Spataro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6830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C. Vaccarezza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7556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02562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Tot./Unit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0974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66D1E5E-184E-F5AD-E6E4-CF8CC3348BB4}"/>
              </a:ext>
            </a:extLst>
          </p:cNvPr>
          <p:cNvSpPr txBox="1"/>
          <p:nvPr/>
        </p:nvSpPr>
        <p:spPr>
          <a:xfrm>
            <a:off x="1342104" y="5650608"/>
            <a:ext cx="1733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b="1" dirty="0"/>
              <a:t>Total FTE</a:t>
            </a:r>
          </a:p>
          <a:p>
            <a:pPr algn="ctr"/>
            <a:r>
              <a:rPr lang="it-IT" sz="3000" b="1" dirty="0"/>
              <a:t>5.35</a:t>
            </a:r>
          </a:p>
        </p:txBody>
      </p:sp>
      <p:pic>
        <p:nvPicPr>
          <p:cNvPr id="12" name="Picture 11" descr="A black and white image of a bird's head&#10;&#10;Description automatically generated">
            <a:extLst>
              <a:ext uri="{FF2B5EF4-FFF2-40B4-BE49-F238E27FC236}">
                <a16:creationId xmlns:a16="http://schemas.microsoft.com/office/drawing/2014/main" id="{7A37D12E-278B-8BFC-8E66-0636D94F61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2"/>
          <a:stretch/>
        </p:blipFill>
        <p:spPr>
          <a:xfrm>
            <a:off x="1447799" y="4648114"/>
            <a:ext cx="1637970" cy="946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5DD8D0-3364-BA59-C2F3-93FE4CC46BD7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Faillace                                                                                                                                       </a:t>
            </a:r>
            <a:r>
              <a:rPr lang="it-IT" sz="1200" dirty="0" err="1"/>
              <a:t>CdL</a:t>
            </a:r>
            <a:r>
              <a:rPr lang="it-IT" sz="1200" dirty="0"/>
              <a:t> (Preventivi)                                                                                                                                               INFN-LNF, 09-07-2024                                                                                              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894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83FB-3745-F85E-113B-B8CF3558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it-IT" b="1" dirty="0" err="1"/>
              <a:t>Motivation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74779-306C-E941-BB31-5D1966AF4C2D}"/>
              </a:ext>
            </a:extLst>
          </p:cNvPr>
          <p:cNvSpPr txBox="1"/>
          <p:nvPr/>
        </p:nvSpPr>
        <p:spPr>
          <a:xfrm>
            <a:off x="0" y="883306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cs typeface="Arial" panose="020B0604020202020204" pitchFamily="34" charset="0"/>
              </a:rPr>
              <a:t>The </a:t>
            </a:r>
            <a:r>
              <a:rPr lang="it-IT" sz="2400" b="1" i="1" dirty="0" err="1">
                <a:cs typeface="Arial" panose="020B0604020202020204" pitchFamily="34" charset="0"/>
              </a:rPr>
              <a:t>Accelerating</a:t>
            </a:r>
            <a:r>
              <a:rPr lang="it-IT" sz="2400" b="1" i="1" dirty="0">
                <a:cs typeface="Arial" panose="020B0604020202020204" pitchFamily="34" charset="0"/>
              </a:rPr>
              <a:t> </a:t>
            </a:r>
            <a:r>
              <a:rPr lang="it-IT" sz="2400" b="1" i="1" dirty="0" err="1">
                <a:cs typeface="Arial" panose="020B0604020202020204" pitchFamily="34" charset="0"/>
              </a:rPr>
              <a:t>gradient</a:t>
            </a:r>
            <a:r>
              <a:rPr lang="it-IT" sz="2400" b="1" i="1" dirty="0">
                <a:cs typeface="Arial" panose="020B0604020202020204" pitchFamily="34" charset="0"/>
              </a:rPr>
              <a:t> </a:t>
            </a:r>
            <a:r>
              <a:rPr lang="it-IT" sz="2400" dirty="0" err="1">
                <a:cs typeface="Arial" panose="020B0604020202020204" pitchFamily="34" charset="0"/>
              </a:rPr>
              <a:t>is</a:t>
            </a:r>
            <a:r>
              <a:rPr lang="it-IT" sz="2400" dirty="0">
                <a:cs typeface="Arial" panose="020B0604020202020204" pitchFamily="34" charset="0"/>
              </a:rPr>
              <a:t> the key </a:t>
            </a:r>
            <a:r>
              <a:rPr lang="it-IT" sz="2400" dirty="0" err="1">
                <a:cs typeface="Arial" panose="020B0604020202020204" pitchFamily="34" charset="0"/>
              </a:rPr>
              <a:t>parameter</a:t>
            </a:r>
            <a:r>
              <a:rPr lang="it-IT" sz="2400" dirty="0">
                <a:cs typeface="Arial" panose="020B0604020202020204" pitchFamily="34" charset="0"/>
              </a:rPr>
              <a:t>                             </a:t>
            </a:r>
          </a:p>
          <a:p>
            <a:pPr algn="ctr"/>
            <a:r>
              <a:rPr lang="it-IT" sz="2400" dirty="0">
                <a:cs typeface="Arial" panose="020B0604020202020204" pitchFamily="34" charset="0"/>
              </a:rPr>
              <a:t>for the design, </a:t>
            </a:r>
            <a:r>
              <a:rPr lang="it-IT" sz="2400" dirty="0" err="1">
                <a:cs typeface="Arial" panose="020B0604020202020204" pitchFamily="34" charset="0"/>
              </a:rPr>
              <a:t>construction</a:t>
            </a:r>
            <a:r>
              <a:rPr lang="it-IT" sz="2400" dirty="0">
                <a:cs typeface="Arial" panose="020B0604020202020204" pitchFamily="34" charset="0"/>
              </a:rPr>
              <a:t> and cost of future linear </a:t>
            </a:r>
            <a:r>
              <a:rPr lang="it-IT" sz="2400" dirty="0" err="1">
                <a:cs typeface="Arial" panose="020B0604020202020204" pitchFamily="34" charset="0"/>
              </a:rPr>
              <a:t>accelerators</a:t>
            </a:r>
            <a:r>
              <a:rPr lang="it-IT" sz="2400" dirty="0">
                <a:cs typeface="Arial" panose="020B0604020202020204" pitchFamily="34" charset="0"/>
              </a:rPr>
              <a:t> 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algn="ctr"/>
            <a:r>
              <a:rPr lang="it-IT" sz="2400" dirty="0" err="1"/>
              <a:t>Linacs</a:t>
            </a:r>
            <a:r>
              <a:rPr lang="it-IT" sz="2400" dirty="0"/>
              <a:t> must be </a:t>
            </a:r>
            <a:r>
              <a:rPr lang="it-IT" sz="2400" b="1" dirty="0" err="1"/>
              <a:t>reliable</a:t>
            </a:r>
            <a:r>
              <a:rPr lang="it-IT" sz="2400" dirty="0"/>
              <a:t> and </a:t>
            </a:r>
            <a:r>
              <a:rPr lang="it-IT" sz="2400" b="1" dirty="0"/>
              <a:t>cost-</a:t>
            </a:r>
            <a:r>
              <a:rPr lang="it-IT" sz="2400" b="1" dirty="0" err="1"/>
              <a:t>effective</a:t>
            </a:r>
            <a:endParaRPr lang="it-IT" sz="2400" b="1" dirty="0"/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World-wide intense and </a:t>
            </a:r>
            <a:r>
              <a:rPr lang="it-IT" sz="2400" dirty="0" err="1"/>
              <a:t>systematic</a:t>
            </a:r>
            <a:r>
              <a:rPr lang="it-IT" sz="2400" dirty="0"/>
              <a:t> </a:t>
            </a:r>
            <a:r>
              <a:rPr lang="it-IT" sz="2400" dirty="0" err="1"/>
              <a:t>research</a:t>
            </a:r>
            <a:r>
              <a:rPr lang="it-IT" sz="2400" dirty="0"/>
              <a:t> (SLAC/INFN/KEK/CERN/</a:t>
            </a:r>
            <a:r>
              <a:rPr lang="it-IT" sz="2400" dirty="0" err="1"/>
              <a:t>Tsinghua</a:t>
            </a:r>
            <a:r>
              <a:rPr lang="it-IT" sz="2400" dirty="0"/>
              <a:t> Uni) on high-</a:t>
            </a:r>
            <a:r>
              <a:rPr lang="it-IT" sz="2400" dirty="0" err="1"/>
              <a:t>gradient</a:t>
            </a:r>
            <a:r>
              <a:rPr lang="it-IT" sz="2400" dirty="0"/>
              <a:t> </a:t>
            </a:r>
            <a:r>
              <a:rPr lang="it-IT" sz="2400" dirty="0" err="1"/>
              <a:t>accelerating</a:t>
            </a:r>
            <a:r>
              <a:rPr lang="it-IT" sz="2400" dirty="0"/>
              <a:t> RF </a:t>
            </a:r>
            <a:r>
              <a:rPr lang="it-IT" sz="2400" dirty="0" err="1"/>
              <a:t>structures</a:t>
            </a:r>
            <a:r>
              <a:rPr lang="it-IT" sz="2400" dirty="0"/>
              <a:t> </a:t>
            </a:r>
            <a:r>
              <a:rPr lang="it-IT" sz="2400" dirty="0" err="1"/>
              <a:t>started</a:t>
            </a:r>
            <a:r>
              <a:rPr lang="it-IT" sz="2400" dirty="0"/>
              <a:t> with the investment for the </a:t>
            </a:r>
            <a:r>
              <a:rPr lang="it-IT" sz="2400" dirty="0" err="1"/>
              <a:t>construction</a:t>
            </a:r>
            <a:r>
              <a:rPr lang="it-IT" sz="2400" dirty="0"/>
              <a:t> of </a:t>
            </a:r>
            <a:r>
              <a:rPr lang="it-IT" sz="2400" dirty="0" err="1"/>
              <a:t>normal-conducting</a:t>
            </a:r>
            <a:r>
              <a:rPr lang="it-IT" sz="2400" dirty="0"/>
              <a:t> linear </a:t>
            </a:r>
            <a:r>
              <a:rPr lang="it-IT" sz="2400" dirty="0" err="1"/>
              <a:t>colliders</a:t>
            </a:r>
            <a:r>
              <a:rPr lang="it-IT" sz="2400" dirty="0"/>
              <a:t>, new generation X-</a:t>
            </a:r>
            <a:r>
              <a:rPr lang="it-IT" sz="2400" dirty="0" err="1"/>
              <a:t>FELs</a:t>
            </a:r>
            <a:r>
              <a:rPr lang="it-IT" sz="2400" dirty="0"/>
              <a:t>, etc.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In </a:t>
            </a:r>
            <a:r>
              <a:rPr lang="it-IT" sz="2400" dirty="0" err="1"/>
              <a:t>order</a:t>
            </a:r>
            <a:r>
              <a:rPr lang="it-IT" sz="2400" dirty="0"/>
              <a:t> to be </a:t>
            </a:r>
            <a:r>
              <a:rPr lang="it-IT" sz="2400" dirty="0" err="1"/>
              <a:t>feasible</a:t>
            </a:r>
            <a:r>
              <a:rPr lang="it-IT" sz="2400" dirty="0"/>
              <a:t>  the design of linear </a:t>
            </a:r>
            <a:r>
              <a:rPr lang="it-IT" sz="2400" dirty="0" err="1"/>
              <a:t>colliders</a:t>
            </a:r>
            <a:r>
              <a:rPr lang="it-IT" sz="2400" dirty="0"/>
              <a:t> </a:t>
            </a:r>
            <a:r>
              <a:rPr lang="it-IT" sz="2400" dirty="0" err="1"/>
              <a:t>posed</a:t>
            </a:r>
            <a:r>
              <a:rPr lang="it-IT" sz="2400" dirty="0"/>
              <a:t> a minimum </a:t>
            </a:r>
            <a:r>
              <a:rPr lang="it-IT" sz="2400" dirty="0" err="1"/>
              <a:t>value</a:t>
            </a:r>
            <a:r>
              <a:rPr lang="it-IT" sz="2400" dirty="0"/>
              <a:t> on the </a:t>
            </a:r>
            <a:r>
              <a:rPr lang="it-IT" sz="2400" dirty="0" err="1"/>
              <a:t>accelerating</a:t>
            </a:r>
            <a:r>
              <a:rPr lang="it-IT" sz="2400" dirty="0"/>
              <a:t> </a:t>
            </a:r>
            <a:r>
              <a:rPr lang="it-IT" sz="2400" dirty="0" err="1"/>
              <a:t>gradient</a:t>
            </a:r>
            <a:r>
              <a:rPr lang="it-IT" sz="2400" dirty="0"/>
              <a:t> </a:t>
            </a:r>
            <a:r>
              <a:rPr lang="it-IT" sz="2400" b="1" dirty="0">
                <a:sym typeface="Wingdings" panose="05000000000000000000" pitchFamily="2" charset="2"/>
              </a:rPr>
              <a:t> 100 MV/m</a:t>
            </a:r>
            <a:r>
              <a:rPr lang="it-IT" sz="2400" dirty="0">
                <a:sym typeface="Wingdings" panose="05000000000000000000" pitchFamily="2" charset="2"/>
              </a:rPr>
              <a:t>.</a:t>
            </a:r>
            <a:endParaRPr lang="it-IT" sz="2400" dirty="0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A5B06B1C-35AF-3EA3-310E-833E7B085041}"/>
              </a:ext>
            </a:extLst>
          </p:cNvPr>
          <p:cNvSpPr/>
          <p:nvPr/>
        </p:nvSpPr>
        <p:spPr>
          <a:xfrm rot="5400000">
            <a:off x="5449529" y="1946793"/>
            <a:ext cx="978408" cy="794349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5CB096-D089-A609-8CC0-E3B0FCF2F454}"/>
              </a:ext>
            </a:extLst>
          </p:cNvPr>
          <p:cNvSpPr/>
          <p:nvPr/>
        </p:nvSpPr>
        <p:spPr>
          <a:xfrm>
            <a:off x="3134029" y="3052916"/>
            <a:ext cx="5840361" cy="5088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33C33-1797-04B9-31AC-7E524DEF5E9E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Faillace                                                                                                                                       </a:t>
            </a:r>
            <a:r>
              <a:rPr lang="it-IT" sz="1200" dirty="0" err="1"/>
              <a:t>CdL</a:t>
            </a:r>
            <a:r>
              <a:rPr lang="it-IT" sz="1200" dirty="0"/>
              <a:t> (Preventivi)                                                                                                                                               INFN-LNF, 09-07-2024                                                                                              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381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83FB-3745-F85E-113B-B8CF3558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it-IT" b="1" dirty="0" err="1"/>
              <a:t>Research</a:t>
            </a:r>
            <a:r>
              <a:rPr lang="it-IT" b="1" dirty="0"/>
              <a:t> </a:t>
            </a:r>
            <a:r>
              <a:rPr lang="it-IT" b="1" dirty="0" err="1"/>
              <a:t>Context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DA98A-EF5F-7F3E-F645-840CD79E078E}"/>
              </a:ext>
            </a:extLst>
          </p:cNvPr>
          <p:cNvSpPr txBox="1"/>
          <p:nvPr/>
        </p:nvSpPr>
        <p:spPr>
          <a:xfrm>
            <a:off x="0" y="1033534"/>
            <a:ext cx="12191999" cy="5653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17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ea typeface="Arial" panose="020B0604020202020204" pitchFamily="34" charset="0"/>
              </a:rPr>
              <a:t>F</a:t>
            </a:r>
            <a:r>
              <a:rPr lang="en-US" sz="2000" dirty="0">
                <a:effectLst/>
                <a:ea typeface="Arial" panose="020B0604020202020204" pitchFamily="34" charset="0"/>
              </a:rPr>
              <a:t>ramework of a continuous more-than-two-decade-long collaboration on the study of RF structures with </a:t>
            </a:r>
            <a:r>
              <a:rPr lang="en-US" sz="2000" dirty="0">
                <a:ea typeface="Arial" panose="020B0604020202020204" pitchFamily="34" charset="0"/>
              </a:rPr>
              <a:t>increasing </a:t>
            </a:r>
            <a:r>
              <a:rPr lang="en-US" sz="2000" dirty="0">
                <a:effectLst/>
                <a:ea typeface="Arial" panose="020B0604020202020204" pitchFamily="34" charset="0"/>
              </a:rPr>
              <a:t>accelerating gradients and the </a:t>
            </a:r>
            <a:r>
              <a:rPr lang="en-US" sz="2000" b="1" dirty="0">
                <a:effectLst/>
                <a:ea typeface="Arial" panose="020B0604020202020204" pitchFamily="34" charset="0"/>
              </a:rPr>
              <a:t>RF breakdown physics</a:t>
            </a:r>
            <a:r>
              <a:rPr lang="en-US" sz="2000" dirty="0">
                <a:effectLst/>
                <a:ea typeface="Arial" panose="020B0604020202020204" pitchFamily="34" charset="0"/>
              </a:rPr>
              <a:t>:  </a:t>
            </a:r>
            <a:r>
              <a:rPr lang="en-US" sz="2000" dirty="0">
                <a:ea typeface="Arial" panose="020B0604020202020204" pitchFamily="34" charset="0"/>
              </a:rPr>
              <a:t> </a:t>
            </a:r>
            <a:r>
              <a:rPr lang="en-US" sz="2000" dirty="0">
                <a:effectLst/>
                <a:ea typeface="Arial" panose="020B0604020202020204" pitchFamily="34" charset="0"/>
              </a:rPr>
              <a:t>SLAC (USA), INFN-LNF and KEK (Japan)</a:t>
            </a:r>
          </a:p>
          <a:p>
            <a:pPr marL="285750" marR="0" indent="-285750" algn="just">
              <a:lnSpc>
                <a:spcPct val="117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ea typeface="Arial" panose="020B0604020202020204" pitchFamily="34" charset="0"/>
              </a:rPr>
              <a:t>S</a:t>
            </a:r>
            <a:r>
              <a:rPr lang="en-US" sz="2000" dirty="0">
                <a:effectLst/>
                <a:ea typeface="Arial" panose="020B0604020202020204" pitchFamily="34" charset="0"/>
              </a:rPr>
              <a:t>tudy of various geometries, materials, surface processing techniques and technological developments of </a:t>
            </a:r>
            <a:r>
              <a:rPr lang="en-US" sz="2000" b="1" dirty="0">
                <a:effectLst/>
                <a:ea typeface="Arial" panose="020B0604020202020204" pitchFamily="34" charset="0"/>
              </a:rPr>
              <a:t>advanced accelerating structures working in X-band</a:t>
            </a:r>
            <a:r>
              <a:rPr lang="en-US" sz="2000" dirty="0">
                <a:effectLst/>
                <a:ea typeface="Arial" panose="020B0604020202020204" pitchFamily="34" charset="0"/>
              </a:rPr>
              <a:t> (11 – 12 GHz):</a:t>
            </a:r>
          </a:p>
          <a:p>
            <a:pPr marL="914400" lvl="1" indent="-457200" algn="just">
              <a:lnSpc>
                <a:spcPct val="11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effectLst/>
                <a:ea typeface="Arial" panose="020B0604020202020204" pitchFamily="34" charset="0"/>
              </a:rPr>
              <a:t>This research is strongly required by a demand for ever more </a:t>
            </a:r>
            <a:r>
              <a:rPr lang="en-US" sz="2000" b="1" i="1" dirty="0">
                <a:effectLst/>
                <a:ea typeface="Arial" panose="020B0604020202020204" pitchFamily="34" charset="0"/>
              </a:rPr>
              <a:t>advanced</a:t>
            </a:r>
            <a:r>
              <a:rPr lang="en-US" sz="2000" b="1" dirty="0">
                <a:effectLst/>
                <a:ea typeface="Arial" panose="020B0604020202020204" pitchFamily="34" charset="0"/>
              </a:rPr>
              <a:t> accelerating structures</a:t>
            </a:r>
            <a:r>
              <a:rPr lang="en-US" sz="2000" dirty="0">
                <a:effectLst/>
                <a:ea typeface="Arial" panose="020B0604020202020204" pitchFamily="34" charset="0"/>
              </a:rPr>
              <a:t>, with </a:t>
            </a:r>
            <a:r>
              <a:rPr lang="en-US" sz="2000" b="1" dirty="0">
                <a:effectLst/>
                <a:ea typeface="Arial" panose="020B0604020202020204" pitchFamily="34" charset="0"/>
              </a:rPr>
              <a:t>accelerating gradients well-above 100 MV/m</a:t>
            </a:r>
            <a:r>
              <a:rPr lang="en-US" sz="2000" dirty="0">
                <a:effectLst/>
                <a:ea typeface="Arial" panose="020B0604020202020204" pitchFamily="34" charset="0"/>
              </a:rPr>
              <a:t>, since higher efficiency and robust manufacturing play a major role for the next generation of linear particle accelerators for research;</a:t>
            </a:r>
            <a:endParaRPr lang="en-US" sz="2000" dirty="0">
              <a:ea typeface="Arial" panose="020B0604020202020204" pitchFamily="34" charset="0"/>
            </a:endParaRPr>
          </a:p>
          <a:p>
            <a:pPr marL="914400" lvl="1" indent="-457200" algn="just">
              <a:lnSpc>
                <a:spcPct val="11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effectLst/>
                <a:ea typeface="Arial" panose="020B0604020202020204" pitchFamily="34" charset="0"/>
              </a:rPr>
              <a:t>These structures are made of hard copper and </a:t>
            </a:r>
            <a:r>
              <a:rPr lang="en-US" sz="2000" b="1" dirty="0">
                <a:effectLst/>
                <a:ea typeface="Arial" panose="020B0604020202020204" pitchFamily="34" charset="0"/>
              </a:rPr>
              <a:t>hard copper alloys </a:t>
            </a:r>
            <a:r>
              <a:rPr lang="en-US" sz="2000" dirty="0">
                <a:effectLst/>
                <a:ea typeface="Arial" panose="020B0604020202020204" pitchFamily="34" charset="0"/>
                <a:sym typeface="Wingdings" panose="05000000000000000000" pitchFamily="2" charset="2"/>
              </a:rPr>
              <a:t> better high-</a:t>
            </a:r>
            <a:r>
              <a:rPr lang="en-US" sz="2000" dirty="0">
                <a:ea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en-US" sz="2000" dirty="0">
                <a:effectLst/>
                <a:ea typeface="Arial" panose="020B0604020202020204" pitchFamily="34" charset="0"/>
                <a:sym typeface="Wingdings" panose="05000000000000000000" pitchFamily="2" charset="2"/>
              </a:rPr>
              <a:t>radient performance;</a:t>
            </a:r>
          </a:p>
          <a:p>
            <a:pPr marL="914400" lvl="1" indent="-457200" algn="just">
              <a:lnSpc>
                <a:spcPct val="11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ea typeface="Arial" panose="020B0604020202020204" pitchFamily="34" charset="0"/>
              </a:rPr>
              <a:t>D</a:t>
            </a:r>
            <a:r>
              <a:rPr lang="en-US" sz="2000" dirty="0">
                <a:effectLst/>
                <a:ea typeface="Arial" panose="020B0604020202020204" pitchFamily="34" charset="0"/>
              </a:rPr>
              <a:t>ifferent geometries, e.g. </a:t>
            </a:r>
            <a:r>
              <a:rPr lang="en-US" sz="2000" b="1" dirty="0">
                <a:effectLst/>
                <a:ea typeface="Arial" panose="020B0604020202020204" pitchFamily="34" charset="0"/>
              </a:rPr>
              <a:t>“open-type” structures </a:t>
            </a:r>
            <a:r>
              <a:rPr lang="en-US" sz="2000" dirty="0">
                <a:effectLst/>
                <a:ea typeface="Arial" panose="020B0604020202020204" pitchFamily="34" charset="0"/>
              </a:rPr>
              <a:t>(two halves, four quadrants, etc.)</a:t>
            </a:r>
          </a:p>
          <a:p>
            <a:pPr marL="914400" lvl="1" indent="-457200" algn="just">
              <a:lnSpc>
                <a:spcPct val="11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ea typeface="Arial" panose="020B0604020202020204" pitchFamily="34" charset="0"/>
              </a:rPr>
              <a:t>A</a:t>
            </a:r>
            <a:r>
              <a:rPr lang="en-US" sz="2000" dirty="0">
                <a:effectLst/>
                <a:ea typeface="Arial" panose="020B0604020202020204" pitchFamily="34" charset="0"/>
              </a:rPr>
              <a:t>lternative </a:t>
            </a:r>
            <a:r>
              <a:rPr lang="en-US" sz="2000" b="1" dirty="0">
                <a:effectLst/>
                <a:ea typeface="Arial" panose="020B0604020202020204" pitchFamily="34" charset="0"/>
              </a:rPr>
              <a:t>“braze-free” joining techniques</a:t>
            </a:r>
            <a:r>
              <a:rPr lang="en-US" sz="2000" dirty="0">
                <a:effectLst/>
                <a:ea typeface="Arial" panose="020B0604020202020204" pitchFamily="34" charset="0"/>
              </a:rPr>
              <a:t>, e.g. EBW and TIG welding</a:t>
            </a:r>
            <a:r>
              <a:rPr lang="en-US" sz="2000" dirty="0">
                <a:ea typeface="Arial" panose="020B0604020202020204" pitchFamily="34" charset="0"/>
              </a:rPr>
              <a:t>.</a:t>
            </a:r>
          </a:p>
          <a:p>
            <a:pPr marL="742950" lvl="1" indent="-285750" algn="just">
              <a:lnSpc>
                <a:spcPct val="117000"/>
              </a:lnSpc>
              <a:spcBef>
                <a:spcPts val="600"/>
              </a:spcBef>
              <a:buFontTx/>
              <a:buChar char="-"/>
            </a:pPr>
            <a:endParaRPr lang="en-US" sz="2000" dirty="0">
              <a:effectLst/>
              <a:ea typeface="Arial" panose="020B0604020202020204" pitchFamily="34" charset="0"/>
            </a:endParaRPr>
          </a:p>
          <a:p>
            <a:pPr algn="just">
              <a:lnSpc>
                <a:spcPct val="117000"/>
              </a:lnSpc>
              <a:spcBef>
                <a:spcPts val="600"/>
              </a:spcBef>
            </a:pPr>
            <a:r>
              <a:rPr lang="en-US" sz="2000" b="1" u="sng" dirty="0">
                <a:effectLst/>
                <a:ea typeface="Arial" panose="020B0604020202020204" pitchFamily="34" charset="0"/>
              </a:rPr>
              <a:t>Applications</a:t>
            </a:r>
            <a:r>
              <a:rPr lang="en-US" sz="2000" dirty="0">
                <a:effectLst/>
                <a:ea typeface="Arial" panose="020B0604020202020204" pitchFamily="34" charset="0"/>
              </a:rPr>
              <a:t>: future linear colliders; existing and new-generation X-FELs, such as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EuPRAXIA@SPARC_LAB</a:t>
            </a:r>
            <a:r>
              <a:rPr lang="en-US" sz="2000" dirty="0">
                <a:ea typeface="Arial" panose="020B0604020202020204" pitchFamily="34" charset="0"/>
              </a:rPr>
              <a:t>;</a:t>
            </a:r>
            <a:r>
              <a:rPr lang="en-US" sz="2000" dirty="0">
                <a:effectLst/>
                <a:ea typeface="Arial" panose="020B0604020202020204" pitchFamily="34" charset="0"/>
              </a:rPr>
              <a:t> industrial, and medical applications.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E258E5-5DA3-9F6D-FA8F-A23699275257}"/>
              </a:ext>
            </a:extLst>
          </p:cNvPr>
          <p:cNvSpPr/>
          <p:nvPr/>
        </p:nvSpPr>
        <p:spPr>
          <a:xfrm>
            <a:off x="7661787" y="1452718"/>
            <a:ext cx="4358149" cy="33921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77B59-90B1-EAE5-F36F-AC4592982828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Faillace                                                                                                                                       </a:t>
            </a:r>
            <a:r>
              <a:rPr lang="it-IT" sz="1200" dirty="0" err="1"/>
              <a:t>CdL</a:t>
            </a:r>
            <a:r>
              <a:rPr lang="it-IT" sz="1200" dirty="0"/>
              <a:t> (Preventivi)                                                                                                                                               INFN-LNF, 09-07-2024                                                                                                                                 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409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83FB-3745-F85E-113B-B8CF3558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37970"/>
          </a:xfrm>
        </p:spPr>
        <p:txBody>
          <a:bodyPr/>
          <a:lstStyle/>
          <a:p>
            <a:r>
              <a:rPr lang="it-IT" b="1" dirty="0"/>
              <a:t>State-of-the-art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97CA0-B525-998C-316D-7010BCB2F5DA}"/>
              </a:ext>
            </a:extLst>
          </p:cNvPr>
          <p:cNvSpPr txBox="1"/>
          <p:nvPr/>
        </p:nvSpPr>
        <p:spPr>
          <a:xfrm>
            <a:off x="14748" y="656343"/>
            <a:ext cx="12192000" cy="4676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endParaRPr lang="en-US" sz="2000" dirty="0">
              <a:effectLst/>
              <a:ea typeface="Arial" panose="020B0604020202020204" pitchFamily="34" charset="0"/>
            </a:endParaRPr>
          </a:p>
          <a:p>
            <a:pPr marL="457200" marR="0" lvl="0" indent="-45720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Arial" panose="020B0604020202020204" pitchFamily="34" charset="0"/>
              </a:rPr>
              <a:t>“Single-cell” cavities (open and closed; disk-type and multi-</a:t>
            </a:r>
            <a:r>
              <a:rPr lang="en-US" sz="2000" dirty="0">
                <a:ea typeface="Arial" panose="020B0604020202020204" pitchFamily="34" charset="0"/>
              </a:rPr>
              <a:t>s</a:t>
            </a:r>
            <a:r>
              <a:rPr lang="en-US" sz="2000" dirty="0">
                <a:effectLst/>
                <a:ea typeface="Arial" panose="020B0604020202020204" pitchFamily="34" charset="0"/>
              </a:rPr>
              <a:t>ector)</a:t>
            </a:r>
          </a:p>
          <a:p>
            <a:pPr marL="342900" marR="0" lvl="0" indent="-34290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endParaRPr lang="en-US" sz="2000" dirty="0">
              <a:ea typeface="Arial" panose="020B0604020202020204" pitchFamily="34" charset="0"/>
            </a:endParaRPr>
          </a:p>
          <a:p>
            <a:pPr marL="342900" marR="0" lvl="0" indent="-34290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endParaRPr lang="en-US" sz="2000" dirty="0">
              <a:effectLst/>
              <a:ea typeface="Arial" panose="020B0604020202020204" pitchFamily="34" charset="0"/>
            </a:endParaRPr>
          </a:p>
          <a:p>
            <a:pPr marL="342900" marR="0" lvl="0" indent="-34290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endParaRPr lang="en-US" sz="2000" dirty="0">
              <a:ea typeface="Arial" panose="020B0604020202020204" pitchFamily="34" charset="0"/>
            </a:endParaRPr>
          </a:p>
          <a:p>
            <a:pPr marR="0" lvl="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</a:pPr>
            <a:endParaRPr lang="en-US" sz="2000" dirty="0">
              <a:effectLst/>
              <a:ea typeface="Arial" panose="020B0604020202020204" pitchFamily="34" charset="0"/>
            </a:endParaRPr>
          </a:p>
          <a:p>
            <a:pPr marL="342900" marR="0" lvl="0" indent="-34290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endParaRPr lang="en-US" sz="2000" dirty="0">
              <a:effectLst/>
              <a:ea typeface="Arial" panose="020B0604020202020204" pitchFamily="34" charset="0"/>
            </a:endParaRPr>
          </a:p>
          <a:p>
            <a:pPr marL="342900" marR="0" lvl="0" indent="-34290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endParaRPr lang="en-US" sz="2000" dirty="0">
              <a:ea typeface="Arial" panose="020B0604020202020204" pitchFamily="34" charset="0"/>
            </a:endParaRPr>
          </a:p>
          <a:p>
            <a:pPr marL="342900" marR="0" lvl="0" indent="-34290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  <a:buFont typeface="Arial" panose="020B0604020202020204" pitchFamily="34" charset="0"/>
              <a:buChar char="-"/>
            </a:pPr>
            <a:endParaRPr lang="en-US" sz="2000" dirty="0">
              <a:effectLst/>
              <a:ea typeface="Arial" panose="020B0604020202020204" pitchFamily="34" charset="0"/>
            </a:endParaRPr>
          </a:p>
          <a:p>
            <a:pPr marL="457200" marR="0" lvl="0" indent="-45720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000" dirty="0">
                <a:effectLst/>
                <a:ea typeface="Arial" panose="020B0604020202020204" pitchFamily="34" charset="0"/>
              </a:rPr>
              <a:t>TW multi-cell structures (open and closed; disk-type and multi-</a:t>
            </a:r>
            <a:r>
              <a:rPr lang="en-US" sz="2000" dirty="0">
                <a:ea typeface="Arial" panose="020B0604020202020204" pitchFamily="34" charset="0"/>
              </a:rPr>
              <a:t>s</a:t>
            </a:r>
            <a:r>
              <a:rPr lang="en-US" sz="2000" dirty="0">
                <a:effectLst/>
                <a:ea typeface="Arial" panose="020B0604020202020204" pitchFamily="34" charset="0"/>
              </a:rPr>
              <a:t>ector)</a:t>
            </a:r>
            <a:endParaRPr lang="en-US" sz="2000" dirty="0">
              <a:ea typeface="Arial" panose="020B0604020202020204" pitchFamily="34" charset="0"/>
            </a:endParaRPr>
          </a:p>
          <a:p>
            <a:pPr marL="457200" marR="0" lvl="0" indent="-45720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  <a:buFont typeface="+mj-lt"/>
              <a:buAutoNum type="arabicPeriod" startAt="2"/>
            </a:pPr>
            <a:endParaRPr lang="en-US" sz="2000" dirty="0">
              <a:effectLst/>
              <a:ea typeface="Arial" panose="020B0604020202020204" pitchFamily="34" charset="0"/>
            </a:endParaRPr>
          </a:p>
          <a:p>
            <a:pPr marL="457200" marR="0" lvl="0" indent="-457200" algn="just">
              <a:lnSpc>
                <a:spcPct val="117000"/>
              </a:lnSpc>
              <a:spcBef>
                <a:spcPts val="205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000" dirty="0">
                <a:effectLst/>
                <a:ea typeface="Arial" panose="020B0604020202020204" pitchFamily="34" charset="0"/>
              </a:rPr>
              <a:t>Open-type multi-sector cavities, typically of small lengths (20- 25 cm).</a:t>
            </a:r>
          </a:p>
        </p:txBody>
      </p:sp>
      <p:pic>
        <p:nvPicPr>
          <p:cNvPr id="3" name="Picture 2" descr="A graph of different cu values&#10;&#10;Description automatically generated">
            <a:extLst>
              <a:ext uri="{FF2B5EF4-FFF2-40B4-BE49-F238E27FC236}">
                <a16:creationId xmlns:a16="http://schemas.microsoft.com/office/drawing/2014/main" id="{5F691CB1-73FB-B8B7-1756-F2B3CC602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287" y="284379"/>
            <a:ext cx="3132177" cy="2207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83CAEA-228E-F9CA-1D65-487F400450C8}"/>
              </a:ext>
            </a:extLst>
          </p:cNvPr>
          <p:cNvSpPr txBox="1"/>
          <p:nvPr/>
        </p:nvSpPr>
        <p:spPr>
          <a:xfrm>
            <a:off x="5533742" y="3477597"/>
            <a:ext cx="31266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b="0" i="0" dirty="0" err="1">
                <a:solidFill>
                  <a:srgbClr val="222222"/>
                </a:solidFill>
                <a:effectLst/>
              </a:rPr>
              <a:t>Dolgashev</a:t>
            </a:r>
            <a:r>
              <a:rPr lang="en-US" sz="1000" b="0" i="0" dirty="0">
                <a:solidFill>
                  <a:srgbClr val="222222"/>
                </a:solidFill>
                <a:effectLst/>
              </a:rPr>
              <a:t> VA, Faillace L, </a:t>
            </a:r>
            <a:r>
              <a:rPr lang="en-US" sz="1000" b="0" i="0" dirty="0" err="1">
                <a:solidFill>
                  <a:srgbClr val="222222"/>
                </a:solidFill>
                <a:effectLst/>
              </a:rPr>
              <a:t>Spataro</a:t>
            </a:r>
            <a:r>
              <a:rPr lang="en-US" sz="1000" b="0" i="0" dirty="0">
                <a:solidFill>
                  <a:srgbClr val="222222"/>
                </a:solidFill>
                <a:effectLst/>
              </a:rPr>
              <a:t> B, Tantawi S, Bonifazi R. High-gradient rf tests of welded X-band accelerating cavities. Physical Review Accelerators and Beams. 2021 Aug 10;24(8):081002.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E3F67-A2FE-9C68-718C-AA108298C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" y="1440510"/>
            <a:ext cx="2168624" cy="1783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ACBFBB-8CD1-877C-4AD8-850D5E182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904" y="5269028"/>
            <a:ext cx="1298812" cy="11299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7D0F1-5C94-023C-2570-BF11B69E6267}"/>
              </a:ext>
            </a:extLst>
          </p:cNvPr>
          <p:cNvSpPr txBox="1"/>
          <p:nvPr/>
        </p:nvSpPr>
        <p:spPr>
          <a:xfrm>
            <a:off x="1682966" y="6369118"/>
            <a:ext cx="965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CLIC-G-OPEN</a:t>
            </a:r>
            <a:endParaRPr lang="en-US" sz="1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0C8C16-A1AF-87A2-E461-B2BD3F559A29}"/>
              </a:ext>
            </a:extLst>
          </p:cNvPr>
          <p:cNvCxnSpPr/>
          <p:nvPr/>
        </p:nvCxnSpPr>
        <p:spPr>
          <a:xfrm>
            <a:off x="2087429" y="5407715"/>
            <a:ext cx="461042" cy="9681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A38F92-21DE-E3D2-11E2-69C58051983A}"/>
              </a:ext>
            </a:extLst>
          </p:cNvPr>
          <p:cNvSpPr txBox="1"/>
          <p:nvPr/>
        </p:nvSpPr>
        <p:spPr>
          <a:xfrm>
            <a:off x="2494373" y="6190557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30 cm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40C781-DB8A-60B8-0FA4-0025E5FA4C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25" t="28333" r="52812" b="39919"/>
          <a:stretch/>
        </p:blipFill>
        <p:spPr>
          <a:xfrm>
            <a:off x="4638161" y="5268087"/>
            <a:ext cx="1418551" cy="11748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317CFE-0EAC-AEA1-B39B-69CF05A6071C}"/>
              </a:ext>
            </a:extLst>
          </p:cNvPr>
          <p:cNvSpPr txBox="1"/>
          <p:nvPr/>
        </p:nvSpPr>
        <p:spPr>
          <a:xfrm>
            <a:off x="2830350" y="5237227"/>
            <a:ext cx="18549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000" dirty="0"/>
              <a:t>KEK (</a:t>
            </a:r>
            <a:r>
              <a:rPr lang="it-IT" sz="1000" dirty="0" err="1"/>
              <a:t>Tetsuo</a:t>
            </a:r>
            <a:r>
              <a:rPr lang="it-IT" sz="1000" dirty="0"/>
              <a:t> </a:t>
            </a:r>
            <a:r>
              <a:rPr lang="it-IT" sz="1000" dirty="0" err="1"/>
              <a:t>Abe</a:t>
            </a:r>
            <a:r>
              <a:rPr lang="it-IT" sz="1000" dirty="0"/>
              <a:t>) 2023</a:t>
            </a:r>
          </a:p>
          <a:p>
            <a:pPr marL="285750" indent="-285750" algn="r">
              <a:buFontTx/>
              <a:buChar char="-"/>
            </a:pPr>
            <a:r>
              <a:rPr lang="it-IT" sz="1000" dirty="0"/>
              <a:t>X-band</a:t>
            </a:r>
          </a:p>
          <a:p>
            <a:pPr marL="285750" indent="-285750" algn="r">
              <a:buFontTx/>
              <a:buChar char="-"/>
            </a:pPr>
            <a:r>
              <a:rPr lang="it-IT" sz="1000" dirty="0"/>
              <a:t>4 </a:t>
            </a:r>
            <a:r>
              <a:rPr lang="it-IT" sz="1000" dirty="0" err="1"/>
              <a:t>quadrants</a:t>
            </a:r>
            <a:endParaRPr lang="it-IT" sz="1000" dirty="0"/>
          </a:p>
          <a:p>
            <a:pPr marL="285750" indent="-285750" algn="r">
              <a:buFontTx/>
              <a:buChar char="-"/>
            </a:pPr>
            <a:r>
              <a:rPr lang="it-IT" sz="1000" dirty="0"/>
              <a:t>EBW </a:t>
            </a:r>
            <a:r>
              <a:rPr lang="it-IT" sz="1000" dirty="0" err="1"/>
              <a:t>welding</a:t>
            </a:r>
            <a:endParaRPr lang="it-IT" sz="1000" dirty="0"/>
          </a:p>
          <a:p>
            <a:pPr marL="285750" indent="-285750" algn="r">
              <a:buFontTx/>
              <a:buChar char="-"/>
            </a:pPr>
            <a:r>
              <a:rPr lang="it-IT" sz="1000" dirty="0"/>
              <a:t>To be High-power </a:t>
            </a:r>
            <a:r>
              <a:rPr lang="it-IT" sz="1000" dirty="0" err="1"/>
              <a:t>tested</a:t>
            </a:r>
            <a:r>
              <a:rPr lang="it-IT" sz="1000" dirty="0"/>
              <a:t>.</a:t>
            </a:r>
            <a:endParaRPr lang="en-US" sz="1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846AF7-5969-00FE-A0D1-2D6C545F5F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25" t="60600" r="52812" b="6889"/>
          <a:stretch/>
        </p:blipFill>
        <p:spPr>
          <a:xfrm>
            <a:off x="6120375" y="5262290"/>
            <a:ext cx="1452962" cy="1232266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AE59FE35-BC62-98CE-6629-6B036E77054F}"/>
              </a:ext>
            </a:extLst>
          </p:cNvPr>
          <p:cNvGrpSpPr/>
          <p:nvPr/>
        </p:nvGrpSpPr>
        <p:grpSpPr>
          <a:xfrm>
            <a:off x="5783287" y="1485420"/>
            <a:ext cx="2461680" cy="2033866"/>
            <a:chOff x="5700252" y="1430594"/>
            <a:chExt cx="1755056" cy="15264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9C70F5-47F6-C0D2-9A60-F6F129B5B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375" t="19678" r="52218" b="19355"/>
            <a:stretch/>
          </p:blipFill>
          <p:spPr>
            <a:xfrm>
              <a:off x="5745783" y="1430594"/>
              <a:ext cx="1709525" cy="152645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CA8611-DCA2-D51D-316B-0BF30165DD18}"/>
                </a:ext>
              </a:extLst>
            </p:cNvPr>
            <p:cNvSpPr txBox="1"/>
            <p:nvPr/>
          </p:nvSpPr>
          <p:spPr>
            <a:xfrm>
              <a:off x="5700252" y="1501026"/>
              <a:ext cx="380802" cy="277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TIG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9AABE0-9F50-033E-2314-DCD87D4CB8CA}"/>
                </a:ext>
              </a:extLst>
            </p:cNvPr>
            <p:cNvSpPr txBox="1"/>
            <p:nvPr/>
          </p:nvSpPr>
          <p:spPr>
            <a:xfrm>
              <a:off x="6575324" y="1498568"/>
              <a:ext cx="478905" cy="277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EBW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90D0786-1AAD-0F88-3EBA-4CCA048C17C7}"/>
              </a:ext>
            </a:extLst>
          </p:cNvPr>
          <p:cNvSpPr txBox="1"/>
          <p:nvPr/>
        </p:nvSpPr>
        <p:spPr>
          <a:xfrm>
            <a:off x="162232" y="171818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open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00F51B-C99F-79F1-419D-E049B1434887}"/>
              </a:ext>
            </a:extLst>
          </p:cNvPr>
          <p:cNvSpPr txBox="1"/>
          <p:nvPr/>
        </p:nvSpPr>
        <p:spPr>
          <a:xfrm>
            <a:off x="0" y="3216076"/>
            <a:ext cx="2282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T. Abe, et al., High-gradient test results on a quadrant-type X-Band single-cell structure</a:t>
            </a:r>
            <a:r>
              <a:rPr lang="en-US" sz="8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8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BB0D5D0-7834-8AB1-D092-CCE575EAA0FA}"/>
              </a:ext>
            </a:extLst>
          </p:cNvPr>
          <p:cNvGrpSpPr/>
          <p:nvPr/>
        </p:nvGrpSpPr>
        <p:grpSpPr>
          <a:xfrm>
            <a:off x="9109587" y="3100424"/>
            <a:ext cx="3082413" cy="2029906"/>
            <a:chOff x="5840361" y="3810455"/>
            <a:chExt cx="2748119" cy="182553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FDB3B4-6FBF-EAC3-0FB2-47E4BF061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0361" y="3810455"/>
              <a:ext cx="2748119" cy="1825537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1572252-433C-FBC1-CB3A-C0C657AE8CAC}"/>
                </a:ext>
              </a:extLst>
            </p:cNvPr>
            <p:cNvGrpSpPr/>
            <p:nvPr/>
          </p:nvGrpSpPr>
          <p:grpSpPr>
            <a:xfrm>
              <a:off x="6113601" y="4357505"/>
              <a:ext cx="1040755" cy="678884"/>
              <a:chOff x="6113601" y="4357505"/>
              <a:chExt cx="1040755" cy="678884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0ABF9AC-D179-BA0D-FB97-3A04D912D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3601" y="4357505"/>
                <a:ext cx="1040755" cy="671100"/>
              </a:xfrm>
              <a:prstGeom prst="rect">
                <a:avLst/>
              </a:prstGeom>
            </p:spPr>
          </p:pic>
          <p:sp>
            <p:nvSpPr>
              <p:cNvPr id="47" name="テキスト ボックス 7">
                <a:extLst>
                  <a:ext uri="{FF2B5EF4-FFF2-40B4-BE49-F238E27FC236}">
                    <a16:creationId xmlns:a16="http://schemas.microsoft.com/office/drawing/2014/main" id="{CB9C23AE-A0FA-B66D-72B6-7F04904FCE7D}"/>
                  </a:ext>
                </a:extLst>
              </p:cNvPr>
              <p:cNvSpPr txBox="1"/>
              <p:nvPr/>
            </p:nvSpPr>
            <p:spPr>
              <a:xfrm rot="1114095">
                <a:off x="6279066" y="4820945"/>
                <a:ext cx="8617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800" dirty="0">
                    <a:solidFill>
                      <a:schemeClr val="bg1"/>
                    </a:solidFill>
                  </a:rPr>
                  <a:t>30 cm</a:t>
                </a:r>
                <a:endParaRPr kumimoji="1" lang="ja-JP" altLang="en-US" sz="8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8" name="直線コネクタ 13">
                <a:extLst>
                  <a:ext uri="{FF2B5EF4-FFF2-40B4-BE49-F238E27FC236}">
                    <a16:creationId xmlns:a16="http://schemas.microsoft.com/office/drawing/2014/main" id="{2469888C-A7E5-1609-4975-36B2250BBD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4865" y="4652980"/>
                <a:ext cx="620806" cy="214780"/>
              </a:xfrm>
              <a:prstGeom prst="line">
                <a:avLst/>
              </a:prstGeom>
              <a:ln w="190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B78026-DA8A-EF7C-5223-7CA556C4D400}"/>
              </a:ext>
            </a:extLst>
          </p:cNvPr>
          <p:cNvGrpSpPr/>
          <p:nvPr/>
        </p:nvGrpSpPr>
        <p:grpSpPr>
          <a:xfrm>
            <a:off x="8148277" y="5245335"/>
            <a:ext cx="1660425" cy="1372374"/>
            <a:chOff x="3689873" y="5083504"/>
            <a:chExt cx="2107474" cy="161005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D644331-D600-BE72-F6C4-9B4134388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89873" y="5112955"/>
              <a:ext cx="2107474" cy="1580606"/>
            </a:xfrm>
            <a:prstGeom prst="rect">
              <a:avLst/>
            </a:prstGeom>
          </p:spPr>
        </p:pic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2EF1B8B-E787-9DA8-AED0-BBD90731B75E}"/>
                </a:ext>
              </a:extLst>
            </p:cNvPr>
            <p:cNvCxnSpPr>
              <a:cxnSpLocks/>
            </p:cNvCxnSpPr>
            <p:nvPr/>
          </p:nvCxnSpPr>
          <p:spPr>
            <a:xfrm>
              <a:off x="4618104" y="5171354"/>
              <a:ext cx="721019" cy="452077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45206AF-8B65-9864-9ED5-A39AAE1EE332}"/>
                </a:ext>
              </a:extLst>
            </p:cNvPr>
            <p:cNvSpPr txBox="1"/>
            <p:nvPr/>
          </p:nvSpPr>
          <p:spPr>
            <a:xfrm>
              <a:off x="4889979" y="5083504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/>
                <a:t>22 cm</a:t>
              </a:r>
              <a:endParaRPr lang="en-US" sz="1400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2A77AA3-539D-AE9C-29F1-B1F1E591E50B}"/>
              </a:ext>
            </a:extLst>
          </p:cNvPr>
          <p:cNvSpPr txBox="1"/>
          <p:nvPr/>
        </p:nvSpPr>
        <p:spPr>
          <a:xfrm>
            <a:off x="9855979" y="5427705"/>
            <a:ext cx="25252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CERN  2007</a:t>
            </a:r>
          </a:p>
          <a:p>
            <a:pPr marL="285750" indent="-285750">
              <a:buFontTx/>
              <a:buChar char="-"/>
            </a:pPr>
            <a:r>
              <a:rPr lang="it-IT" sz="1000" dirty="0"/>
              <a:t>X-band</a:t>
            </a:r>
          </a:p>
          <a:p>
            <a:pPr marL="285750" indent="-285750">
              <a:buFontTx/>
              <a:buChar char="-"/>
            </a:pPr>
            <a:r>
              <a:rPr lang="it-IT" sz="1000" dirty="0"/>
              <a:t>4 </a:t>
            </a:r>
            <a:r>
              <a:rPr lang="it-IT" sz="1000" dirty="0" err="1"/>
              <a:t>quadrants</a:t>
            </a:r>
            <a:endParaRPr lang="it-IT" sz="1000" dirty="0"/>
          </a:p>
          <a:p>
            <a:pPr marL="285750" indent="-285750">
              <a:buFontTx/>
              <a:buChar char="-"/>
            </a:pPr>
            <a:r>
              <a:rPr lang="it-IT" sz="1000" dirty="0" err="1"/>
              <a:t>Clamped</a:t>
            </a:r>
            <a:r>
              <a:rPr lang="it-IT" sz="1000" dirty="0"/>
              <a:t>, high T-</a:t>
            </a:r>
            <a:r>
              <a:rPr lang="it-IT" sz="1000" dirty="0" err="1"/>
              <a:t>treated</a:t>
            </a:r>
            <a:endParaRPr lang="it-IT" sz="1000" dirty="0"/>
          </a:p>
          <a:p>
            <a:pPr marL="285750" indent="-285750">
              <a:buFontTx/>
              <a:buChar char="-"/>
            </a:pPr>
            <a:r>
              <a:rPr lang="it-IT" sz="1000" dirty="0"/>
              <a:t>High-power </a:t>
            </a:r>
            <a:r>
              <a:rPr lang="it-IT" sz="1000" dirty="0" err="1"/>
              <a:t>Tested</a:t>
            </a:r>
            <a:r>
              <a:rPr lang="it-IT" sz="1000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sz="1000" dirty="0">
                <a:sym typeface="Wingdings" panose="05000000000000000000" pitchFamily="2" charset="2"/>
              </a:rPr>
              <a:t> </a:t>
            </a:r>
            <a:r>
              <a:rPr lang="it-IT" sz="1000" dirty="0" err="1"/>
              <a:t>Gradient</a:t>
            </a:r>
            <a:r>
              <a:rPr lang="it-IT" sz="1000" dirty="0"/>
              <a:t>: 80 MV/m with 40 ns </a:t>
            </a:r>
            <a:r>
              <a:rPr lang="it-IT" sz="1000" dirty="0" err="1"/>
              <a:t>pulse</a:t>
            </a:r>
            <a:r>
              <a:rPr lang="it-IT" sz="1000" dirty="0"/>
              <a:t> </a:t>
            </a:r>
            <a:r>
              <a:rPr lang="it-IT" sz="1000" dirty="0" err="1"/>
              <a:t>length</a:t>
            </a:r>
            <a:r>
              <a:rPr lang="it-IT" sz="1000" dirty="0"/>
              <a:t>.</a:t>
            </a:r>
            <a:endParaRPr lang="en-US" sz="10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65CCE3-545C-1DBA-0697-E05CBFCFC0FC}"/>
              </a:ext>
            </a:extLst>
          </p:cNvPr>
          <p:cNvSpPr txBox="1"/>
          <p:nvPr/>
        </p:nvSpPr>
        <p:spPr>
          <a:xfrm>
            <a:off x="103238" y="5216332"/>
            <a:ext cx="15928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/>
              <a:t>SLAC/CERN 2018</a:t>
            </a:r>
          </a:p>
          <a:p>
            <a:pPr marL="285750" indent="-285750">
              <a:buFontTx/>
              <a:buChar char="-"/>
            </a:pPr>
            <a:r>
              <a:rPr lang="it-IT" sz="1000" dirty="0"/>
              <a:t>X-band</a:t>
            </a:r>
          </a:p>
          <a:p>
            <a:pPr marL="285750" indent="-285750">
              <a:buFontTx/>
              <a:buChar char="-"/>
            </a:pPr>
            <a:r>
              <a:rPr lang="it-IT" sz="1000" dirty="0"/>
              <a:t>2 </a:t>
            </a:r>
            <a:r>
              <a:rPr lang="it-IT" sz="1000" dirty="0" err="1"/>
              <a:t>halves</a:t>
            </a:r>
            <a:r>
              <a:rPr lang="it-IT" sz="1000" dirty="0"/>
              <a:t>, open </a:t>
            </a:r>
            <a:r>
              <a:rPr lang="it-IT" sz="1000" dirty="0" err="1"/>
              <a:t>structure</a:t>
            </a:r>
            <a:endParaRPr lang="it-IT" sz="1000" dirty="0"/>
          </a:p>
          <a:p>
            <a:pPr marL="285750" indent="-285750">
              <a:buFontTx/>
              <a:buChar char="-"/>
            </a:pPr>
            <a:r>
              <a:rPr lang="it-IT" sz="1000" dirty="0" err="1"/>
              <a:t>Brazed</a:t>
            </a:r>
            <a:endParaRPr lang="it-IT" sz="1000" dirty="0"/>
          </a:p>
          <a:p>
            <a:pPr marL="285750" indent="-285750">
              <a:buFontTx/>
              <a:buChar char="-"/>
            </a:pPr>
            <a:r>
              <a:rPr lang="it-IT" sz="1000" dirty="0"/>
              <a:t>High-power </a:t>
            </a:r>
            <a:r>
              <a:rPr lang="it-IT" sz="1000" dirty="0" err="1"/>
              <a:t>tested</a:t>
            </a:r>
            <a:r>
              <a:rPr lang="it-IT" sz="1000" dirty="0"/>
              <a:t>: </a:t>
            </a:r>
          </a:p>
          <a:p>
            <a:r>
              <a:rPr lang="it-IT" sz="1000" dirty="0">
                <a:sym typeface="Wingdings" panose="05000000000000000000" pitchFamily="2" charset="2"/>
              </a:rPr>
              <a:t> </a:t>
            </a:r>
            <a:r>
              <a:rPr lang="it-IT" sz="1000" dirty="0" err="1"/>
              <a:t>Gradient</a:t>
            </a:r>
            <a:r>
              <a:rPr lang="it-IT" sz="1000" dirty="0"/>
              <a:t>: 100 MV/m with 200 ns </a:t>
            </a:r>
            <a:r>
              <a:rPr lang="it-IT" sz="1000" dirty="0" err="1"/>
              <a:t>pulse</a:t>
            </a:r>
            <a:r>
              <a:rPr lang="it-IT" sz="1000" dirty="0"/>
              <a:t> </a:t>
            </a:r>
            <a:r>
              <a:rPr lang="it-IT" sz="1000" dirty="0" err="1"/>
              <a:t>length</a:t>
            </a:r>
            <a:r>
              <a:rPr lang="it-IT" sz="1000" dirty="0"/>
              <a:t>.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06744-A958-8D46-18C9-41C0F3B1143A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Faillace                                                                                                                                       </a:t>
            </a:r>
            <a:r>
              <a:rPr lang="it-IT" sz="1200" dirty="0" err="1"/>
              <a:t>CdL</a:t>
            </a:r>
            <a:r>
              <a:rPr lang="it-IT" sz="1200" dirty="0"/>
              <a:t> (Preventivi)                                                                                                                                               INFN-LNF, 09-07-2024                                                                                                                                   </a:t>
            </a:r>
            <a:endParaRPr lang="en-US" sz="1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FF2EC8-012B-5576-3056-E0F351E8298D}"/>
              </a:ext>
            </a:extLst>
          </p:cNvPr>
          <p:cNvCxnSpPr/>
          <p:nvPr/>
        </p:nvCxnSpPr>
        <p:spPr>
          <a:xfrm>
            <a:off x="8268021" y="4333795"/>
            <a:ext cx="77608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E9B2DA-5776-D013-D313-A080F222F3B2}"/>
              </a:ext>
            </a:extLst>
          </p:cNvPr>
          <p:cNvCxnSpPr/>
          <p:nvPr/>
        </p:nvCxnSpPr>
        <p:spPr>
          <a:xfrm flipV="1">
            <a:off x="8022131" y="2374366"/>
            <a:ext cx="906716" cy="430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212AE7-3C99-CFCC-DD47-03B844668473}"/>
              </a:ext>
            </a:extLst>
          </p:cNvPr>
          <p:cNvGrpSpPr/>
          <p:nvPr/>
        </p:nvGrpSpPr>
        <p:grpSpPr>
          <a:xfrm>
            <a:off x="3417307" y="2132135"/>
            <a:ext cx="1387259" cy="849726"/>
            <a:chOff x="3256934" y="2757949"/>
            <a:chExt cx="1387259" cy="84972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F91A14C-F67E-9C72-C013-9FF2CDD6E396}"/>
                </a:ext>
              </a:extLst>
            </p:cNvPr>
            <p:cNvGrpSpPr/>
            <p:nvPr/>
          </p:nvGrpSpPr>
          <p:grpSpPr>
            <a:xfrm>
              <a:off x="3256934" y="2757949"/>
              <a:ext cx="1387259" cy="849726"/>
              <a:chOff x="2497392" y="1909917"/>
              <a:chExt cx="1387259" cy="849726"/>
            </a:xfrm>
          </p:grpSpPr>
          <p:pic>
            <p:nvPicPr>
              <p:cNvPr id="8" name="図 6">
                <a:extLst>
                  <a:ext uri="{FF2B5EF4-FFF2-40B4-BE49-F238E27FC236}">
                    <a16:creationId xmlns:a16="http://schemas.microsoft.com/office/drawing/2014/main" id="{43E99C87-AD42-8A99-76D1-01CD313E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2565" y="1909917"/>
                <a:ext cx="1105538" cy="82915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243325-C71D-D301-F9EA-212C8878EE12}"/>
                  </a:ext>
                </a:extLst>
              </p:cNvPr>
              <p:cNvSpPr txBox="1"/>
              <p:nvPr/>
            </p:nvSpPr>
            <p:spPr>
              <a:xfrm>
                <a:off x="2497392" y="2482644"/>
                <a:ext cx="11002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solidFill>
                      <a:schemeClr val="bg1"/>
                    </a:solidFill>
                  </a:rPr>
                  <a:t>One quadrant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テキスト ボックス 7">
                <a:extLst>
                  <a:ext uri="{FF2B5EF4-FFF2-40B4-BE49-F238E27FC236}">
                    <a16:creationId xmlns:a16="http://schemas.microsoft.com/office/drawing/2014/main" id="{BD2B1AD2-AE57-CA16-4D27-8FADF84D496B}"/>
                  </a:ext>
                </a:extLst>
              </p:cNvPr>
              <p:cNvSpPr txBox="1"/>
              <p:nvPr/>
            </p:nvSpPr>
            <p:spPr>
              <a:xfrm rot="2070656">
                <a:off x="3022931" y="2029277"/>
                <a:ext cx="8617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/>
                  <a:t>62.448 </a:t>
                </a:r>
                <a:r>
                  <a:rPr kumimoji="1" lang="en-US" altLang="ja-JP" sz="800" dirty="0"/>
                  <a:t>mm</a:t>
                </a:r>
                <a:endParaRPr kumimoji="1" lang="ja-JP" altLang="en-US" sz="800" dirty="0"/>
              </a:p>
            </p:txBody>
          </p:sp>
        </p:grpSp>
        <p:cxnSp>
          <p:nvCxnSpPr>
            <p:cNvPr id="23" name="直線コネクタ 13">
              <a:extLst>
                <a:ext uri="{FF2B5EF4-FFF2-40B4-BE49-F238E27FC236}">
                  <a16:creationId xmlns:a16="http://schemas.microsoft.com/office/drawing/2014/main" id="{23A6A2B1-B425-2888-6D1B-28891E6AC61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749" y="2759531"/>
              <a:ext cx="626773" cy="412995"/>
            </a:xfrm>
            <a:prstGeom prst="line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063D79-9A0C-25A0-192F-34F3CAF7BDC3}"/>
              </a:ext>
            </a:extLst>
          </p:cNvPr>
          <p:cNvGrpSpPr/>
          <p:nvPr/>
        </p:nvGrpSpPr>
        <p:grpSpPr>
          <a:xfrm>
            <a:off x="2416319" y="1525527"/>
            <a:ext cx="2970188" cy="1930304"/>
            <a:chOff x="2416319" y="1525527"/>
            <a:chExt cx="2970188" cy="193030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77A6DA9-C984-4E81-9B1E-5CA9630C0532}"/>
                </a:ext>
              </a:extLst>
            </p:cNvPr>
            <p:cNvGrpSpPr/>
            <p:nvPr/>
          </p:nvGrpSpPr>
          <p:grpSpPr>
            <a:xfrm>
              <a:off x="2420470" y="1525527"/>
              <a:ext cx="2966037" cy="1924604"/>
              <a:chOff x="2492477" y="2005779"/>
              <a:chExt cx="3023420" cy="162969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8AC8E3D-B4A0-BABF-5770-AFDD58B61509}"/>
                  </a:ext>
                </a:extLst>
              </p:cNvPr>
              <p:cNvGrpSpPr/>
              <p:nvPr/>
            </p:nvGrpSpPr>
            <p:grpSpPr>
              <a:xfrm>
                <a:off x="2492477" y="2005779"/>
                <a:ext cx="3023420" cy="1629698"/>
                <a:chOff x="6437671" y="2676832"/>
                <a:chExt cx="5437856" cy="2231920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7448F00B-6BCE-FDCF-5776-5BF19472EC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t="32398" b="38215"/>
                <a:stretch/>
              </p:blipFill>
              <p:spPr>
                <a:xfrm>
                  <a:off x="6437671" y="2676832"/>
                  <a:ext cx="5432940" cy="1718188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0D689E60-1366-3B5D-B4C4-F0C1C1879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t="90709"/>
                <a:stretch/>
              </p:blipFill>
              <p:spPr>
                <a:xfrm>
                  <a:off x="6442587" y="4365522"/>
                  <a:ext cx="5432940" cy="543230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11DEB86-BA1F-E94F-BC77-38465CAB45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12685" t="91422" r="83897" b="5124"/>
              <a:stretch/>
            </p:blipFill>
            <p:spPr>
              <a:xfrm>
                <a:off x="2802193" y="3141406"/>
                <a:ext cx="103239" cy="147485"/>
              </a:xfrm>
              <a:prstGeom prst="rect">
                <a:avLst/>
              </a:prstGeom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36DDEC-6511-8875-8EB5-9D47EC1B058C}"/>
                </a:ext>
              </a:extLst>
            </p:cNvPr>
            <p:cNvSpPr/>
            <p:nvPr/>
          </p:nvSpPr>
          <p:spPr>
            <a:xfrm>
              <a:off x="2416319" y="2976508"/>
              <a:ext cx="317091" cy="4793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58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6256-6C30-05E8-493F-078AE7AC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3" y="-46104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Goal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255DBD-6069-73C3-52DC-49559F1CB865}"/>
              </a:ext>
            </a:extLst>
          </p:cNvPr>
          <p:cNvSpPr txBox="1"/>
          <p:nvPr/>
        </p:nvSpPr>
        <p:spPr>
          <a:xfrm>
            <a:off x="0" y="1217792"/>
            <a:ext cx="12192000" cy="5102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F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irst-time demonstration of 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practical, meter-long, 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X-band RF accelerating structure for real linear accelerators: </a:t>
            </a:r>
          </a:p>
          <a:p>
            <a:pPr marR="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0" indent="-28575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0" indent="-28575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high 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accelerating gradients (&gt;100 MV/m)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</a:t>
            </a: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0" indent="-28575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0" indent="-28575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composed of 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four-quadrants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(“open-type”);</a:t>
            </a:r>
          </a:p>
          <a:p>
            <a:pPr marR="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0" indent="-28575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made out 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hard copper;</a:t>
            </a:r>
          </a:p>
          <a:p>
            <a:pPr marL="285750" marR="0" indent="-28575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0" indent="-28575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marR="0" indent="-28575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joined and vacuum sealed by using 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TIG welding</a:t>
            </a:r>
            <a:r>
              <a:rPr lang="en-US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(“braze-free” technique).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DF5C0-6A4A-C4C1-6CAA-2BAB7B04A275}"/>
              </a:ext>
            </a:extLst>
          </p:cNvPr>
          <p:cNvSpPr txBox="1"/>
          <p:nvPr/>
        </p:nvSpPr>
        <p:spPr>
          <a:xfrm>
            <a:off x="6380725" y="2077849"/>
            <a:ext cx="392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be competitive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world-wide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63FC6-E4C5-AE35-2A2A-EC2092326D5A}"/>
              </a:ext>
            </a:extLst>
          </p:cNvPr>
          <p:cNvSpPr txBox="1"/>
          <p:nvPr/>
        </p:nvSpPr>
        <p:spPr>
          <a:xfrm>
            <a:off x="9608900" y="5755588"/>
            <a:ext cx="2424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cost-effective and robust manufacturing.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82EC5-777C-415E-AEBC-6B4473B4DA28}"/>
              </a:ext>
            </a:extLst>
          </p:cNvPr>
          <p:cNvSpPr txBox="1"/>
          <p:nvPr/>
        </p:nvSpPr>
        <p:spPr>
          <a:xfrm>
            <a:off x="5538268" y="364745"/>
            <a:ext cx="4796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ASTERIX stands apart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from state-of-the-art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60813-A6AD-CBB6-DA10-D7DDF12A38E4}"/>
              </a:ext>
            </a:extLst>
          </p:cNvPr>
          <p:cNvSpPr txBox="1"/>
          <p:nvPr/>
        </p:nvSpPr>
        <p:spPr>
          <a:xfrm>
            <a:off x="6781182" y="3143782"/>
            <a:ext cx="5395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cancellation of the dipole and quadrupole EM field components, detrimental for the beam dynamics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improved pumping speed and easy insertion of HOM absorbers (in case of multi-bunch operation)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4826CD-59C5-80EA-F7A1-323CED53E8B0}"/>
              </a:ext>
            </a:extLst>
          </p:cNvPr>
          <p:cNvSpPr txBox="1"/>
          <p:nvPr/>
        </p:nvSpPr>
        <p:spPr>
          <a:xfrm>
            <a:off x="4350446" y="5067598"/>
            <a:ext cx="43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Superior high-gradient performance, compared with soft copper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48082-6328-D687-B89A-17DDB5D34572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Faillace                                                                                                                                       </a:t>
            </a:r>
            <a:r>
              <a:rPr lang="it-IT" sz="1200" dirty="0" err="1"/>
              <a:t>CdL</a:t>
            </a:r>
            <a:r>
              <a:rPr lang="it-IT" sz="1200" dirty="0"/>
              <a:t> (Preventivi)                                                                                                                                               INFN-LNF, 09-07-2024                                                                                                                                   </a:t>
            </a:r>
            <a:endParaRPr lang="en-US" sz="1200"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7BD1413-E8CD-843B-B7B5-FB8E8E5022B0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455459" y="6078754"/>
            <a:ext cx="5153441" cy="228558"/>
          </a:xfrm>
          <a:prstGeom prst="bentConnector3">
            <a:avLst>
              <a:gd name="adj1" fmla="val 8205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F959E94E-D018-E307-39AC-A9A454EC3B63}"/>
              </a:ext>
            </a:extLst>
          </p:cNvPr>
          <p:cNvCxnSpPr>
            <a:cxnSpLocks/>
          </p:cNvCxnSpPr>
          <p:nvPr/>
        </p:nvCxnSpPr>
        <p:spPr>
          <a:xfrm>
            <a:off x="1521438" y="5171354"/>
            <a:ext cx="2821323" cy="1963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3A29317-469F-6B0B-BD3D-D934BDE6AAED}"/>
              </a:ext>
            </a:extLst>
          </p:cNvPr>
          <p:cNvCxnSpPr>
            <a:cxnSpLocks/>
          </p:cNvCxnSpPr>
          <p:nvPr/>
        </p:nvCxnSpPr>
        <p:spPr>
          <a:xfrm flipV="1">
            <a:off x="1927412" y="3767371"/>
            <a:ext cx="4945979" cy="357674"/>
          </a:xfrm>
          <a:prstGeom prst="bentConnector3">
            <a:avLst>
              <a:gd name="adj1" fmla="val 6942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EA514438-3026-2A2D-8084-0E590D4098A2}"/>
              </a:ext>
            </a:extLst>
          </p:cNvPr>
          <p:cNvCxnSpPr>
            <a:cxnSpLocks/>
          </p:cNvCxnSpPr>
          <p:nvPr/>
        </p:nvCxnSpPr>
        <p:spPr>
          <a:xfrm flipV="1">
            <a:off x="966909" y="2816389"/>
            <a:ext cx="6415094" cy="27131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CF7F66A-6515-5AE7-EFED-2F9D9F06F624}"/>
              </a:ext>
            </a:extLst>
          </p:cNvPr>
          <p:cNvCxnSpPr>
            <a:cxnSpLocks/>
          </p:cNvCxnSpPr>
          <p:nvPr/>
        </p:nvCxnSpPr>
        <p:spPr>
          <a:xfrm flipH="1">
            <a:off x="4756417" y="691563"/>
            <a:ext cx="1068080" cy="576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01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46AC10-FCF9-69B9-4E91-6BA40CB2101B}"/>
              </a:ext>
            </a:extLst>
          </p:cNvPr>
          <p:cNvGrpSpPr/>
          <p:nvPr/>
        </p:nvGrpSpPr>
        <p:grpSpPr>
          <a:xfrm>
            <a:off x="186335" y="811033"/>
            <a:ext cx="11902298" cy="5496798"/>
            <a:chOff x="289702" y="733049"/>
            <a:chExt cx="11612596" cy="5391902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31DECAED-8168-DA1D-4D06-035C85774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702" y="733049"/>
              <a:ext cx="11612596" cy="5391902"/>
            </a:xfrm>
            <a:prstGeom prst="rect">
              <a:avLst/>
            </a:prstGeom>
          </p:spPr>
        </p:pic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148F8016-BA0B-9F85-CF8F-2F35F3018019}"/>
                </a:ext>
              </a:extLst>
            </p:cNvPr>
            <p:cNvCxnSpPr/>
            <p:nvPr/>
          </p:nvCxnSpPr>
          <p:spPr>
            <a:xfrm flipH="1">
              <a:off x="3426781" y="1624614"/>
              <a:ext cx="6214369" cy="1384916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FE4A4612-AAFE-F304-C2A7-A9F2CA76407B}"/>
                </a:ext>
              </a:extLst>
            </p:cNvPr>
            <p:cNvSpPr txBox="1"/>
            <p:nvPr/>
          </p:nvSpPr>
          <p:spPr>
            <a:xfrm>
              <a:off x="5805996" y="1947740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4">
                      <a:lumMod val="50000"/>
                    </a:schemeClr>
                  </a:solidFill>
                </a:rPr>
                <a:t>90 cm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2077C12-66D6-7326-3E54-97AB30FFE031}"/>
              </a:ext>
            </a:extLst>
          </p:cNvPr>
          <p:cNvSpPr txBox="1"/>
          <p:nvPr/>
        </p:nvSpPr>
        <p:spPr>
          <a:xfrm>
            <a:off x="6498204" y="4863503"/>
            <a:ext cx="6094674" cy="1859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00965" lvl="0" indent="-342900" algn="just">
              <a:lnSpc>
                <a:spcPct val="117000"/>
              </a:lnSpc>
              <a:spcBef>
                <a:spcPts val="85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ea typeface="Arial" panose="020B0604020202020204" pitchFamily="34" charset="0"/>
              </a:rPr>
              <a:t>Fabrication out of hard copper</a:t>
            </a:r>
            <a:r>
              <a:rPr lang="en-US" sz="2000" dirty="0">
                <a:effectLst/>
                <a:ea typeface="Arial" panose="020B0604020202020204" pitchFamily="34" charset="0"/>
              </a:rPr>
              <a:t> </a:t>
            </a:r>
          </a:p>
          <a:p>
            <a:pPr marL="342900" marR="100965" lvl="0" indent="-342900" algn="just">
              <a:lnSpc>
                <a:spcPct val="117000"/>
              </a:lnSpc>
              <a:spcBef>
                <a:spcPts val="85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ea typeface="Arial" panose="020B0604020202020204" pitchFamily="34" charset="0"/>
              </a:rPr>
              <a:t>Increase in vacuum pumping speed</a:t>
            </a:r>
            <a:r>
              <a:rPr lang="en-US" sz="2000" dirty="0">
                <a:effectLst/>
                <a:ea typeface="Arial" panose="020B0604020202020204" pitchFamily="34" charset="0"/>
              </a:rPr>
              <a:t>  </a:t>
            </a:r>
          </a:p>
          <a:p>
            <a:pPr marL="342900" marR="100965" lvl="0" indent="-342900" algn="just">
              <a:lnSpc>
                <a:spcPct val="117000"/>
              </a:lnSpc>
              <a:spcBef>
                <a:spcPts val="85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ea typeface="Arial" panose="020B0604020202020204" pitchFamily="34" charset="0"/>
              </a:rPr>
              <a:t>Overall reduction of the fabrication costs</a:t>
            </a:r>
            <a:endParaRPr lang="en-US" sz="2000" b="1" dirty="0">
              <a:ea typeface="Arial" panose="020B0604020202020204" pitchFamily="34" charset="0"/>
            </a:endParaRPr>
          </a:p>
          <a:p>
            <a:pPr marL="342900" marR="100965" lvl="0" indent="-342900" algn="just">
              <a:lnSpc>
                <a:spcPct val="117000"/>
              </a:lnSpc>
              <a:spcBef>
                <a:spcPts val="85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ea typeface="Arial" panose="020B0604020202020204" pitchFamily="34" charset="0"/>
              </a:rPr>
              <a:t>Easy insertion of HOM absorbing materials</a:t>
            </a:r>
            <a:endParaRPr lang="en-US" sz="2000" dirty="0">
              <a:effectLst/>
              <a:ea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A9932-935F-8BC7-C334-97E21A1F9D1E}"/>
              </a:ext>
            </a:extLst>
          </p:cNvPr>
          <p:cNvSpPr txBox="1"/>
          <p:nvPr/>
        </p:nvSpPr>
        <p:spPr>
          <a:xfrm>
            <a:off x="3810552" y="857637"/>
            <a:ext cx="194796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/>
              <a:t>TIG-</a:t>
            </a:r>
            <a:r>
              <a:rPr lang="it-IT" sz="2400" b="1" dirty="0" err="1"/>
              <a:t>welded</a:t>
            </a:r>
            <a:endParaRPr lang="it-IT" sz="2400" b="1" dirty="0"/>
          </a:p>
          <a:p>
            <a:r>
              <a:rPr lang="it-IT" sz="2400" b="1" dirty="0"/>
              <a:t>4-quadrants</a:t>
            </a:r>
          </a:p>
          <a:p>
            <a:r>
              <a:rPr lang="it-IT" sz="2400" b="1" dirty="0"/>
              <a:t>«open-</a:t>
            </a:r>
            <a:r>
              <a:rPr lang="it-IT" sz="2400" b="1" dirty="0" err="1"/>
              <a:t>type</a:t>
            </a:r>
            <a:r>
              <a:rPr lang="it-IT" sz="2400" b="1" dirty="0"/>
              <a:t>» </a:t>
            </a:r>
          </a:p>
        </p:txBody>
      </p:sp>
      <p:cxnSp>
        <p:nvCxnSpPr>
          <p:cNvPr id="10" name="Connettore 2 6">
            <a:extLst>
              <a:ext uri="{FF2B5EF4-FFF2-40B4-BE49-F238E27FC236}">
                <a16:creationId xmlns:a16="http://schemas.microsoft.com/office/drawing/2014/main" id="{43202D94-624A-C585-A602-93C36C54704A}"/>
              </a:ext>
            </a:extLst>
          </p:cNvPr>
          <p:cNvCxnSpPr>
            <a:cxnSpLocks/>
          </p:cNvCxnSpPr>
          <p:nvPr/>
        </p:nvCxnSpPr>
        <p:spPr>
          <a:xfrm flipH="1" flipV="1">
            <a:off x="238540" y="5454910"/>
            <a:ext cx="3037398" cy="1168527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7">
            <a:extLst>
              <a:ext uri="{FF2B5EF4-FFF2-40B4-BE49-F238E27FC236}">
                <a16:creationId xmlns:a16="http://schemas.microsoft.com/office/drawing/2014/main" id="{337CCA47-7CFF-E93D-30B3-260FCBD8B6DD}"/>
              </a:ext>
            </a:extLst>
          </p:cNvPr>
          <p:cNvSpPr txBox="1"/>
          <p:nvPr/>
        </p:nvSpPr>
        <p:spPr>
          <a:xfrm>
            <a:off x="983483" y="6185361"/>
            <a:ext cx="830040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4">
                    <a:lumMod val="50000"/>
                  </a:schemeClr>
                </a:solidFill>
              </a:rPr>
              <a:t>27 cm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E383FB-3745-F85E-113B-B8CF3558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3851"/>
            <a:ext cx="10515600" cy="1325563"/>
          </a:xfrm>
        </p:spPr>
        <p:txBody>
          <a:bodyPr/>
          <a:lstStyle/>
          <a:p>
            <a:r>
              <a:rPr lang="it-IT" b="1" dirty="0"/>
              <a:t>Full TW multi-</a:t>
            </a:r>
            <a:r>
              <a:rPr lang="it-IT" b="1" dirty="0" err="1"/>
              <a:t>cell</a:t>
            </a:r>
            <a:r>
              <a:rPr lang="it-IT" b="1" dirty="0"/>
              <a:t> X-band </a:t>
            </a:r>
            <a:r>
              <a:rPr lang="it-IT" b="1" dirty="0" err="1"/>
              <a:t>structure</a:t>
            </a:r>
            <a:endParaRPr lang="en-US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2C982B-AA2A-C8ED-2814-194D8D46F07C}"/>
              </a:ext>
            </a:extLst>
          </p:cNvPr>
          <p:cNvCxnSpPr/>
          <p:nvPr/>
        </p:nvCxnSpPr>
        <p:spPr>
          <a:xfrm flipV="1">
            <a:off x="3746090" y="2234381"/>
            <a:ext cx="6496665" cy="1364225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25F3B2-7F80-ADB3-2A52-7A4FA7C00123}"/>
              </a:ext>
            </a:extLst>
          </p:cNvPr>
          <p:cNvSpPr txBox="1"/>
          <p:nvPr/>
        </p:nvSpPr>
        <p:spPr>
          <a:xfrm>
            <a:off x="9372601" y="4365523"/>
            <a:ext cx="265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TIG </a:t>
            </a:r>
            <a:r>
              <a:rPr lang="it-IT" sz="2400" b="1" dirty="0" err="1">
                <a:solidFill>
                  <a:schemeClr val="accent6"/>
                </a:solidFill>
              </a:rPr>
              <a:t>welding</a:t>
            </a:r>
            <a:r>
              <a:rPr lang="it-IT" sz="2400" b="1" dirty="0">
                <a:solidFill>
                  <a:schemeClr val="accent6"/>
                </a:solidFill>
              </a:rPr>
              <a:t> joints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C08466-1702-8597-8177-C32EC9467E1A}"/>
              </a:ext>
            </a:extLst>
          </p:cNvPr>
          <p:cNvCxnSpPr/>
          <p:nvPr/>
        </p:nvCxnSpPr>
        <p:spPr>
          <a:xfrm flipV="1">
            <a:off x="4274575" y="3205318"/>
            <a:ext cx="6496665" cy="1364225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B144567-B11D-314D-BD60-2F84CCA3C847}"/>
              </a:ext>
            </a:extLst>
          </p:cNvPr>
          <p:cNvCxnSpPr>
            <a:cxnSpLocks/>
          </p:cNvCxnSpPr>
          <p:nvPr/>
        </p:nvCxnSpPr>
        <p:spPr>
          <a:xfrm flipH="1" flipV="1">
            <a:off x="9925665" y="2396613"/>
            <a:ext cx="973393" cy="1946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D7146D-2317-34AC-2526-AD914AE1604C}"/>
              </a:ext>
            </a:extLst>
          </p:cNvPr>
          <p:cNvCxnSpPr>
            <a:cxnSpLocks/>
          </p:cNvCxnSpPr>
          <p:nvPr/>
        </p:nvCxnSpPr>
        <p:spPr>
          <a:xfrm flipH="1" flipV="1">
            <a:off x="9040761" y="3628103"/>
            <a:ext cx="993059" cy="8824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FF7B1F-C719-05F7-E813-FBE0D72D2B4B}"/>
              </a:ext>
            </a:extLst>
          </p:cNvPr>
          <p:cNvSpPr txBox="1"/>
          <p:nvPr/>
        </p:nvSpPr>
        <p:spPr>
          <a:xfrm>
            <a:off x="294966" y="2190136"/>
            <a:ext cx="1887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Integrated</a:t>
            </a:r>
            <a:endParaRPr lang="it-IT" dirty="0"/>
          </a:p>
          <a:p>
            <a:pPr algn="just"/>
            <a:r>
              <a:rPr lang="it-IT" dirty="0"/>
              <a:t>mode-</a:t>
            </a:r>
            <a:r>
              <a:rPr lang="it-IT" dirty="0" err="1"/>
              <a:t>launcher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661B04-C2E0-1012-4C59-7FB49887FAF4}"/>
              </a:ext>
            </a:extLst>
          </p:cNvPr>
          <p:cNvCxnSpPr>
            <a:cxnSpLocks/>
          </p:cNvCxnSpPr>
          <p:nvPr/>
        </p:nvCxnSpPr>
        <p:spPr>
          <a:xfrm flipH="1" flipV="1">
            <a:off x="10994923" y="2300748"/>
            <a:ext cx="176980" cy="464576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83FB9D-4222-5D8D-466E-3AB6D2D843F5}"/>
              </a:ext>
            </a:extLst>
          </p:cNvPr>
          <p:cNvCxnSpPr>
            <a:cxnSpLocks/>
          </p:cNvCxnSpPr>
          <p:nvPr/>
        </p:nvCxnSpPr>
        <p:spPr>
          <a:xfrm flipV="1">
            <a:off x="11031794" y="2598174"/>
            <a:ext cx="120445" cy="993058"/>
          </a:xfrm>
          <a:prstGeom prst="line">
            <a:avLst/>
          </a:prstGeom>
          <a:ln w="57150">
            <a:prstDash val="dash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B428B0-1C02-8916-9391-A7E8DCA90344}"/>
              </a:ext>
            </a:extLst>
          </p:cNvPr>
          <p:cNvSpPr txBox="1"/>
          <p:nvPr/>
        </p:nvSpPr>
        <p:spPr>
          <a:xfrm>
            <a:off x="8929547" y="1172207"/>
            <a:ext cx="218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Cooling</a:t>
            </a:r>
            <a:r>
              <a:rPr lang="it-IT" dirty="0"/>
              <a:t> </a:t>
            </a:r>
            <a:r>
              <a:rPr lang="it-IT" dirty="0" err="1"/>
              <a:t>channels</a:t>
            </a:r>
            <a:endParaRPr lang="it-IT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1612D7-55A5-4759-F890-AC83AA9C4A8D}"/>
              </a:ext>
            </a:extLst>
          </p:cNvPr>
          <p:cNvSpPr txBox="1"/>
          <p:nvPr/>
        </p:nvSpPr>
        <p:spPr>
          <a:xfrm>
            <a:off x="4672780" y="5152103"/>
            <a:ext cx="188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tuners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DC45CA-5299-4EF9-FF38-A15BFA68DA7D}"/>
              </a:ext>
            </a:extLst>
          </p:cNvPr>
          <p:cNvCxnSpPr/>
          <p:nvPr/>
        </p:nvCxnSpPr>
        <p:spPr>
          <a:xfrm flipH="1" flipV="1">
            <a:off x="4461387" y="4026310"/>
            <a:ext cx="501445" cy="1128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9C3936E-CF23-9806-F1E0-86C1203CA080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Faillace                                                                                                                                       </a:t>
            </a:r>
            <a:r>
              <a:rPr lang="it-IT" sz="1200" dirty="0" err="1"/>
              <a:t>CdL</a:t>
            </a:r>
            <a:r>
              <a:rPr lang="it-IT" sz="1200" dirty="0"/>
              <a:t> (Preventivi)                                                                                                                                               INFN-LNF, 09-07-2024                                                                                                                                   </a:t>
            </a:r>
            <a:endParaRPr lang="en-US" sz="1200" dirty="0"/>
          </a:p>
        </p:txBody>
      </p:sp>
      <p:pic>
        <p:nvPicPr>
          <p:cNvPr id="20" name="Picture 19" descr="A black and white image of a bird's head&#10;&#10;Description automatically generated">
            <a:extLst>
              <a:ext uri="{FF2B5EF4-FFF2-40B4-BE49-F238E27FC236}">
                <a16:creationId xmlns:a16="http://schemas.microsoft.com/office/drawing/2014/main" id="{5C178C45-1F4F-BD4E-5638-F5FD5B7B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2"/>
          <a:stretch/>
        </p:blipFill>
        <p:spPr>
          <a:xfrm>
            <a:off x="10436043" y="147484"/>
            <a:ext cx="1637970" cy="9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4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E383FB-3745-F85E-113B-B8CF3558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3851"/>
            <a:ext cx="10515600" cy="1325563"/>
          </a:xfrm>
        </p:spPr>
        <p:txBody>
          <a:bodyPr/>
          <a:lstStyle/>
          <a:p>
            <a:r>
              <a:rPr lang="it-IT" b="1" dirty="0"/>
              <a:t>Full TW multi-</a:t>
            </a:r>
            <a:r>
              <a:rPr lang="it-IT" b="1" dirty="0" err="1"/>
              <a:t>cell</a:t>
            </a:r>
            <a:r>
              <a:rPr lang="it-IT" b="1" dirty="0"/>
              <a:t> X-band </a:t>
            </a:r>
            <a:r>
              <a:rPr lang="it-IT" b="1" dirty="0" err="1"/>
              <a:t>structure</a:t>
            </a:r>
            <a:endParaRPr lang="en-US" b="1" dirty="0"/>
          </a:p>
        </p:txBody>
      </p:sp>
      <p:pic>
        <p:nvPicPr>
          <p:cNvPr id="9" name="Immagine 4">
            <a:extLst>
              <a:ext uri="{FF2B5EF4-FFF2-40B4-BE49-F238E27FC236}">
                <a16:creationId xmlns:a16="http://schemas.microsoft.com/office/drawing/2014/main" id="{27A0074C-0398-AC9F-AED1-7C2CEF5A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899759"/>
            <a:ext cx="11726912" cy="50584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D053A6-459A-B558-8231-ECC6ED31E493}"/>
              </a:ext>
            </a:extLst>
          </p:cNvPr>
          <p:cNvSpPr txBox="1"/>
          <p:nvPr/>
        </p:nvSpPr>
        <p:spPr>
          <a:xfrm>
            <a:off x="3244645" y="1806676"/>
            <a:ext cx="2753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Single quadrant</a:t>
            </a:r>
            <a:endParaRPr lang="en-US" sz="2800" b="1" dirty="0">
              <a:solidFill>
                <a:schemeClr val="tx2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322399-6706-740F-6702-FA4D189BBBFD}"/>
              </a:ext>
            </a:extLst>
          </p:cNvPr>
          <p:cNvCxnSpPr>
            <a:cxnSpLocks/>
          </p:cNvCxnSpPr>
          <p:nvPr/>
        </p:nvCxnSpPr>
        <p:spPr>
          <a:xfrm flipV="1">
            <a:off x="2396613" y="3223260"/>
            <a:ext cx="7993257" cy="1769069"/>
          </a:xfrm>
          <a:prstGeom prst="line">
            <a:avLst/>
          </a:prstGeom>
          <a:ln w="76200">
            <a:prstDash val="soli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A61492-F020-0D51-9497-B01DBD89B303}"/>
              </a:ext>
            </a:extLst>
          </p:cNvPr>
          <p:cNvCxnSpPr>
            <a:cxnSpLocks/>
          </p:cNvCxnSpPr>
          <p:nvPr/>
        </p:nvCxnSpPr>
        <p:spPr>
          <a:xfrm flipH="1" flipV="1">
            <a:off x="4613910" y="4183380"/>
            <a:ext cx="720090" cy="948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C7DA58-87C0-362A-9740-206F5EB633AA}"/>
              </a:ext>
            </a:extLst>
          </p:cNvPr>
          <p:cNvSpPr txBox="1"/>
          <p:nvPr/>
        </p:nvSpPr>
        <p:spPr>
          <a:xfrm>
            <a:off x="4911091" y="5124081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Alignment pins</a:t>
            </a:r>
            <a:endParaRPr lang="en-US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3973E3-03EE-C042-979B-F2CA74773F7C}"/>
              </a:ext>
            </a:extLst>
          </p:cNvPr>
          <p:cNvSpPr txBox="1"/>
          <p:nvPr/>
        </p:nvSpPr>
        <p:spPr>
          <a:xfrm>
            <a:off x="6793230" y="3958099"/>
            <a:ext cx="265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6"/>
                </a:solidFill>
              </a:rPr>
              <a:t>TIG </a:t>
            </a:r>
            <a:r>
              <a:rPr lang="it-IT" sz="2400" b="1" dirty="0" err="1">
                <a:solidFill>
                  <a:schemeClr val="accent6"/>
                </a:solidFill>
              </a:rPr>
              <a:t>welding</a:t>
            </a:r>
            <a:r>
              <a:rPr lang="it-IT" sz="2400" b="1" dirty="0">
                <a:solidFill>
                  <a:schemeClr val="accent6"/>
                </a:solidFill>
              </a:rPr>
              <a:t> joints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63431-9109-B2CB-8553-28D7F127EC12}"/>
              </a:ext>
            </a:extLst>
          </p:cNvPr>
          <p:cNvSpPr txBox="1"/>
          <p:nvPr/>
        </p:nvSpPr>
        <p:spPr>
          <a:xfrm>
            <a:off x="6560452" y="962577"/>
            <a:ext cx="4338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/>
              <a:t>Secondary</a:t>
            </a:r>
            <a:r>
              <a:rPr lang="it-IT" b="1" i="1" dirty="0"/>
              <a:t> vacuum </a:t>
            </a:r>
            <a:r>
              <a:rPr lang="it-IT" b="1" i="1" dirty="0" err="1"/>
              <a:t>chamber</a:t>
            </a:r>
            <a:r>
              <a:rPr lang="it-IT" b="1" i="1" dirty="0"/>
              <a:t> </a:t>
            </a:r>
            <a:r>
              <a:rPr lang="it-IT" dirty="0"/>
              <a:t>(extra </a:t>
            </a:r>
            <a:r>
              <a:rPr lang="it-IT" dirty="0" err="1"/>
              <a:t>pumping</a:t>
            </a:r>
            <a:r>
              <a:rPr lang="it-IT" dirty="0"/>
              <a:t>, easy </a:t>
            </a:r>
            <a:r>
              <a:rPr lang="it-IT" dirty="0" err="1"/>
              <a:t>insertion</a:t>
            </a:r>
            <a:r>
              <a:rPr lang="it-IT" dirty="0"/>
              <a:t> of </a:t>
            </a:r>
            <a:r>
              <a:rPr lang="it-IT" dirty="0" err="1"/>
              <a:t>HOMs</a:t>
            </a:r>
            <a:r>
              <a:rPr lang="it-IT" dirty="0"/>
              <a:t> </a:t>
            </a:r>
            <a:r>
              <a:rPr lang="it-IT" dirty="0" err="1"/>
              <a:t>absorbers</a:t>
            </a:r>
            <a:r>
              <a:rPr lang="it-IT" dirty="0"/>
              <a:t> in multi-</a:t>
            </a:r>
            <a:r>
              <a:rPr lang="it-IT" dirty="0" err="1"/>
              <a:t>bunch</a:t>
            </a:r>
            <a:r>
              <a:rPr lang="it-IT" dirty="0"/>
              <a:t> </a:t>
            </a:r>
            <a:r>
              <a:rPr lang="it-IT" dirty="0" err="1"/>
              <a:t>operation</a:t>
            </a:r>
            <a:r>
              <a:rPr lang="it-IT" dirty="0"/>
              <a:t>,…)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324941-34EB-F9E8-B6FC-693E15E51D8C}"/>
              </a:ext>
            </a:extLst>
          </p:cNvPr>
          <p:cNvCxnSpPr>
            <a:cxnSpLocks/>
          </p:cNvCxnSpPr>
          <p:nvPr/>
        </p:nvCxnSpPr>
        <p:spPr>
          <a:xfrm flipV="1">
            <a:off x="1959078" y="2225283"/>
            <a:ext cx="7993257" cy="1769069"/>
          </a:xfrm>
          <a:prstGeom prst="line">
            <a:avLst/>
          </a:prstGeom>
          <a:ln w="76200">
            <a:prstDash val="soli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B6FDA6-5820-6690-FACB-E571B2DD3965}"/>
              </a:ext>
            </a:extLst>
          </p:cNvPr>
          <p:cNvCxnSpPr/>
          <p:nvPr/>
        </p:nvCxnSpPr>
        <p:spPr>
          <a:xfrm>
            <a:off x="8325464" y="1873044"/>
            <a:ext cx="324465" cy="8332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79500B-FC1E-843B-E98D-DF454443C8F5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Faillace                                                                                                                                       </a:t>
            </a:r>
            <a:r>
              <a:rPr lang="it-IT" sz="1200" dirty="0" err="1"/>
              <a:t>CdL</a:t>
            </a:r>
            <a:r>
              <a:rPr lang="it-IT" sz="1200" dirty="0"/>
              <a:t> (Preventivi)                                                                                                                                               INFN-LNF, 09-07-2024                                                                                                                                   </a:t>
            </a:r>
            <a:endParaRPr lang="en-US" sz="1200" dirty="0"/>
          </a:p>
        </p:txBody>
      </p:sp>
      <p:pic>
        <p:nvPicPr>
          <p:cNvPr id="5" name="Picture 4" descr="A black and white image of a bird's head&#10;&#10;Description automatically generated">
            <a:extLst>
              <a:ext uri="{FF2B5EF4-FFF2-40B4-BE49-F238E27FC236}">
                <a16:creationId xmlns:a16="http://schemas.microsoft.com/office/drawing/2014/main" id="{3C07834B-2988-0B8B-B455-758B1E0781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2"/>
          <a:stretch/>
        </p:blipFill>
        <p:spPr>
          <a:xfrm>
            <a:off x="10436043" y="147484"/>
            <a:ext cx="1637970" cy="9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3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allout: Left-Right Arrow 53">
            <a:extLst>
              <a:ext uri="{FF2B5EF4-FFF2-40B4-BE49-F238E27FC236}">
                <a16:creationId xmlns:a16="http://schemas.microsoft.com/office/drawing/2014/main" id="{F2281497-B87F-A4F4-1A5F-FFE98B44030D}"/>
              </a:ext>
            </a:extLst>
          </p:cNvPr>
          <p:cNvSpPr/>
          <p:nvPr/>
        </p:nvSpPr>
        <p:spPr>
          <a:xfrm>
            <a:off x="1717609" y="1606551"/>
            <a:ext cx="3069204" cy="2235405"/>
          </a:xfrm>
          <a:prstGeom prst="leftRightArrowCallout">
            <a:avLst>
              <a:gd name="adj1" fmla="val 24374"/>
              <a:gd name="adj2" fmla="val 28333"/>
              <a:gd name="adj3" fmla="val 19860"/>
              <a:gd name="adj4" fmla="val 4812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13A6DA-B9B5-C85B-DDEA-03AD29160791}"/>
              </a:ext>
            </a:extLst>
          </p:cNvPr>
          <p:cNvSpPr/>
          <p:nvPr/>
        </p:nvSpPr>
        <p:spPr>
          <a:xfrm>
            <a:off x="364543" y="978781"/>
            <a:ext cx="151908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MULTI-BUNCH GEOMETRY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69D2E-89DE-F984-1569-79F8C3A92A81}"/>
              </a:ext>
            </a:extLst>
          </p:cNvPr>
          <p:cNvSpPr/>
          <p:nvPr/>
        </p:nvSpPr>
        <p:spPr>
          <a:xfrm>
            <a:off x="4641686" y="993380"/>
            <a:ext cx="151908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SINGLE-BUNCH GEOMETRY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E94093F-123E-0EB8-BAF0-09D9515E23A7}"/>
              </a:ext>
            </a:extLst>
          </p:cNvPr>
          <p:cNvGrpSpPr/>
          <p:nvPr/>
        </p:nvGrpSpPr>
        <p:grpSpPr>
          <a:xfrm>
            <a:off x="4834524" y="2226820"/>
            <a:ext cx="1117235" cy="4337436"/>
            <a:chOff x="7243636" y="2321786"/>
            <a:chExt cx="1117235" cy="4337436"/>
          </a:xfrm>
        </p:grpSpPr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963C7714-6797-F2B9-1A77-82AA041B45DA}"/>
                </a:ext>
              </a:extLst>
            </p:cNvPr>
            <p:cNvSpPr/>
            <p:nvPr/>
          </p:nvSpPr>
          <p:spPr>
            <a:xfrm rot="5400000">
              <a:off x="7145571" y="3464123"/>
              <a:ext cx="1296062" cy="1081379"/>
            </a:xfrm>
            <a:prstGeom prst="chevron">
              <a:avLst>
                <a:gd name="adj" fmla="val 401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AC6D49DF-D938-C6C8-D90B-B653BEDDA4F4}"/>
                </a:ext>
              </a:extLst>
            </p:cNvPr>
            <p:cNvSpPr/>
            <p:nvPr/>
          </p:nvSpPr>
          <p:spPr>
            <a:xfrm rot="5400000">
              <a:off x="7136295" y="2429127"/>
              <a:ext cx="1296062" cy="1081379"/>
            </a:xfrm>
            <a:prstGeom prst="chevron">
              <a:avLst>
                <a:gd name="adj" fmla="val 401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EC88B31-F969-33F8-58EB-56D98473C37B}"/>
                </a:ext>
              </a:extLst>
            </p:cNvPr>
            <p:cNvSpPr txBox="1"/>
            <p:nvPr/>
          </p:nvSpPr>
          <p:spPr>
            <a:xfrm>
              <a:off x="7291347" y="282271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0A4BF37-4484-94C2-7BC5-5AF4E0EAAE38}"/>
                </a:ext>
              </a:extLst>
            </p:cNvPr>
            <p:cNvSpPr txBox="1"/>
            <p:nvPr/>
          </p:nvSpPr>
          <p:spPr>
            <a:xfrm>
              <a:off x="7336024" y="3825898"/>
              <a:ext cx="954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FABRI-</a:t>
              </a:r>
            </a:p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CATION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3DBE58F8-DCAB-B254-8B6F-917641F78C5E}"/>
                </a:ext>
              </a:extLst>
            </p:cNvPr>
            <p:cNvSpPr/>
            <p:nvPr/>
          </p:nvSpPr>
          <p:spPr>
            <a:xfrm rot="5400000">
              <a:off x="7138946" y="4475263"/>
              <a:ext cx="1296062" cy="1081379"/>
            </a:xfrm>
            <a:prstGeom prst="chevron">
              <a:avLst>
                <a:gd name="adj" fmla="val 401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C008DF-CE5A-F2C1-6F22-4825E28D9BD0}"/>
                </a:ext>
              </a:extLst>
            </p:cNvPr>
            <p:cNvSpPr txBox="1"/>
            <p:nvPr/>
          </p:nvSpPr>
          <p:spPr>
            <a:xfrm>
              <a:off x="7269482" y="4768991"/>
              <a:ext cx="103963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RF POWER TEST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431358C5-AD83-0AC7-4FF2-8F0F056F94D1}"/>
                </a:ext>
              </a:extLst>
            </p:cNvPr>
            <p:cNvSpPr/>
            <p:nvPr/>
          </p:nvSpPr>
          <p:spPr>
            <a:xfrm rot="5400000">
              <a:off x="7140271" y="5470501"/>
              <a:ext cx="1296062" cy="1081379"/>
            </a:xfrm>
            <a:prstGeom prst="chevron">
              <a:avLst>
                <a:gd name="adj" fmla="val 401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38EA6-E700-1D4D-D344-EF2FFE2E3519}"/>
                </a:ext>
              </a:extLst>
            </p:cNvPr>
            <p:cNvSpPr txBox="1"/>
            <p:nvPr/>
          </p:nvSpPr>
          <p:spPr>
            <a:xfrm>
              <a:off x="7270807" y="5716523"/>
              <a:ext cx="103963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RF POWER TEST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: Top Corners Rounded 36">
            <a:extLst>
              <a:ext uri="{FF2B5EF4-FFF2-40B4-BE49-F238E27FC236}">
                <a16:creationId xmlns:a16="http://schemas.microsoft.com/office/drawing/2014/main" id="{CAFB90F4-6250-E2E3-72F0-5E22A4D3491B}"/>
              </a:ext>
            </a:extLst>
          </p:cNvPr>
          <p:cNvSpPr/>
          <p:nvPr/>
        </p:nvSpPr>
        <p:spPr>
          <a:xfrm rot="5400000">
            <a:off x="8546774" y="570752"/>
            <a:ext cx="1060395" cy="6096864"/>
          </a:xfrm>
          <a:prstGeom prst="round2Same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Top Corners Rounded 37">
            <a:extLst>
              <a:ext uri="{FF2B5EF4-FFF2-40B4-BE49-F238E27FC236}">
                <a16:creationId xmlns:a16="http://schemas.microsoft.com/office/drawing/2014/main" id="{48F6EE0A-C974-6729-FED1-4FFA5ECC2D98}"/>
              </a:ext>
            </a:extLst>
          </p:cNvPr>
          <p:cNvSpPr/>
          <p:nvPr/>
        </p:nvSpPr>
        <p:spPr>
          <a:xfrm rot="5400000">
            <a:off x="8625046" y="1651268"/>
            <a:ext cx="898497" cy="6091509"/>
          </a:xfrm>
          <a:prstGeom prst="round2Same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Top Corners Rounded 38">
            <a:extLst>
              <a:ext uri="{FF2B5EF4-FFF2-40B4-BE49-F238E27FC236}">
                <a16:creationId xmlns:a16="http://schemas.microsoft.com/office/drawing/2014/main" id="{93BDBA15-917E-17C9-67CB-D9D789E1B592}"/>
              </a:ext>
            </a:extLst>
          </p:cNvPr>
          <p:cNvSpPr/>
          <p:nvPr/>
        </p:nvSpPr>
        <p:spPr>
          <a:xfrm rot="5400000">
            <a:off x="8534565" y="2762166"/>
            <a:ext cx="1070774" cy="6080171"/>
          </a:xfrm>
          <a:prstGeom prst="round2Same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C2A263-C6D4-131C-5D3F-0DD5EA8B2852}"/>
              </a:ext>
            </a:extLst>
          </p:cNvPr>
          <p:cNvSpPr txBox="1"/>
          <p:nvPr/>
        </p:nvSpPr>
        <p:spPr>
          <a:xfrm>
            <a:off x="2504718" y="1618410"/>
            <a:ext cx="15505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RF and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thermo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91440">
              <a:buFont typeface="Arial" panose="020B0604020202020204" pitchFamily="34" charset="0"/>
              <a:buChar char="•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Wakes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HOMs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91440">
              <a:buFont typeface="Arial" panose="020B0604020202020204" pitchFamily="34" charset="0"/>
              <a:buChar char="•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Multipacting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91440">
              <a:buFont typeface="Arial" panose="020B0604020202020204" pitchFamily="34" charset="0"/>
              <a:buChar char="•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Tolerance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misalignment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9DDA82-CA5E-1B41-B110-17506FAA696B}"/>
              </a:ext>
            </a:extLst>
          </p:cNvPr>
          <p:cNvSpPr txBox="1"/>
          <p:nvPr/>
        </p:nvSpPr>
        <p:spPr>
          <a:xfrm>
            <a:off x="5978277" y="3028614"/>
            <a:ext cx="60856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Low-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full model for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(quadrant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straightness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and alignment, TIG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welding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, vacuum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tightness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1°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year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indent="-91440" algn="just">
              <a:buFont typeface="Arial" panose="020B0604020202020204" pitchFamily="34" charset="0"/>
              <a:buChar char="•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Prototyping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activity,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nominal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precisions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(small-scale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structure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30 cm and 20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cells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 2°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year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indent="-9144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Full-scale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structure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with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four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-port RF mode-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launchers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3°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year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DEF827-1D46-9025-6B73-A6285CBC97FB}"/>
              </a:ext>
            </a:extLst>
          </p:cNvPr>
          <p:cNvGrpSpPr/>
          <p:nvPr/>
        </p:nvGrpSpPr>
        <p:grpSpPr>
          <a:xfrm>
            <a:off x="597809" y="2220194"/>
            <a:ext cx="1117235" cy="4225734"/>
            <a:chOff x="7243636" y="2321786"/>
            <a:chExt cx="1117235" cy="4225734"/>
          </a:xfrm>
        </p:grpSpPr>
        <p:sp>
          <p:nvSpPr>
            <p:cNvPr id="47" name="Arrow: Chevron 46">
              <a:extLst>
                <a:ext uri="{FF2B5EF4-FFF2-40B4-BE49-F238E27FC236}">
                  <a16:creationId xmlns:a16="http://schemas.microsoft.com/office/drawing/2014/main" id="{4E1AB475-3DE4-322D-401A-0E11F3F4FEFB}"/>
                </a:ext>
              </a:extLst>
            </p:cNvPr>
            <p:cNvSpPr/>
            <p:nvPr/>
          </p:nvSpPr>
          <p:spPr>
            <a:xfrm rot="5400000">
              <a:off x="7136295" y="2429127"/>
              <a:ext cx="1296062" cy="1081379"/>
            </a:xfrm>
            <a:prstGeom prst="chevron">
              <a:avLst>
                <a:gd name="adj" fmla="val 4011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3DA925F-8C8B-E426-538C-5B50F3A5CCE4}"/>
                </a:ext>
              </a:extLst>
            </p:cNvPr>
            <p:cNvSpPr txBox="1"/>
            <p:nvPr/>
          </p:nvSpPr>
          <p:spPr>
            <a:xfrm>
              <a:off x="7291347" y="282271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6E1C1E-A908-9C8A-F7BF-AD8C4EEE9884}"/>
                </a:ext>
              </a:extLst>
            </p:cNvPr>
            <p:cNvSpPr txBox="1"/>
            <p:nvPr/>
          </p:nvSpPr>
          <p:spPr>
            <a:xfrm>
              <a:off x="7721095" y="3825898"/>
              <a:ext cx="184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369BBDB-1387-0959-25D4-4B4426D2F988}"/>
                </a:ext>
              </a:extLst>
            </p:cNvPr>
            <p:cNvSpPr txBox="1"/>
            <p:nvPr/>
          </p:nvSpPr>
          <p:spPr>
            <a:xfrm>
              <a:off x="7269482" y="4768991"/>
              <a:ext cx="103963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Asterix&amp; Obelix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7FB7A2A-459F-A80F-A9DF-5E2C168DEC11}"/>
                </a:ext>
              </a:extLst>
            </p:cNvPr>
            <p:cNvSpPr txBox="1"/>
            <p:nvPr/>
          </p:nvSpPr>
          <p:spPr>
            <a:xfrm>
              <a:off x="7270807" y="5716523"/>
              <a:ext cx="103963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RF POWER TEST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73721CE-7E93-1367-51F8-1510B5941ED4}"/>
              </a:ext>
            </a:extLst>
          </p:cNvPr>
          <p:cNvSpPr txBox="1"/>
          <p:nvPr/>
        </p:nvSpPr>
        <p:spPr>
          <a:xfrm>
            <a:off x="5982158" y="4209529"/>
            <a:ext cx="614324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alidate the structure's fabrication within required tolerances for tuning:</a:t>
            </a: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measure key RF parameters (resonant frequency, quality factor, and coupling coefficient 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scattering parameters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9144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Bead-pull for on-axis electric field amplitude and phase.</a:t>
            </a:r>
          </a:p>
          <a:p>
            <a:endParaRPr lang="en-US" sz="1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C6978A-FF81-104F-F25C-6A6F6B6DD5A7}"/>
              </a:ext>
            </a:extLst>
          </p:cNvPr>
          <p:cNvSpPr txBox="1"/>
          <p:nvPr/>
        </p:nvSpPr>
        <p:spPr>
          <a:xfrm>
            <a:off x="5982158" y="5216015"/>
            <a:ext cx="61432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High-gradient performance (compressed pulse up to 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 MW from VKX8311A 50 MW X-band klystron by CPI and BOC-type compressor)</a:t>
            </a: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effectLst/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Accelerating gradient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RF breakdown probability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Dark current (surface field emitted electrons)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EFD36-6C3F-87CF-9265-EBEEE74E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615" y="-294425"/>
            <a:ext cx="2735826" cy="1325563"/>
          </a:xfrm>
        </p:spPr>
        <p:txBody>
          <a:bodyPr>
            <a:normAutofit/>
          </a:bodyPr>
          <a:lstStyle/>
          <a:p>
            <a:r>
              <a:rPr lang="it-IT" sz="4000" b="1" dirty="0" err="1">
                <a:solidFill>
                  <a:srgbClr val="FF0000"/>
                </a:solidFill>
              </a:rPr>
              <a:t>Objectives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618DB6-342B-ECA2-5F12-0DC6AEA99B15}"/>
              </a:ext>
            </a:extLst>
          </p:cNvPr>
          <p:cNvGrpSpPr/>
          <p:nvPr/>
        </p:nvGrpSpPr>
        <p:grpSpPr>
          <a:xfrm>
            <a:off x="548099" y="3252021"/>
            <a:ext cx="1162714" cy="3303637"/>
            <a:chOff x="2789854" y="3554363"/>
            <a:chExt cx="1162714" cy="3303637"/>
          </a:xfrm>
        </p:grpSpPr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34EF574A-58B8-A514-A079-FC79B4C5D533}"/>
                </a:ext>
              </a:extLst>
            </p:cNvPr>
            <p:cNvSpPr/>
            <p:nvPr/>
          </p:nvSpPr>
          <p:spPr>
            <a:xfrm rot="5400000">
              <a:off x="1732935" y="4660492"/>
              <a:ext cx="3303637" cy="1091380"/>
            </a:xfrm>
            <a:prstGeom prst="chevron">
              <a:avLst>
                <a:gd name="adj" fmla="val 38514"/>
              </a:avLst>
            </a:prstGeom>
            <a:solidFill>
              <a:schemeClr val="tx1">
                <a:lumMod val="50000"/>
                <a:lumOff val="50000"/>
                <a:alpha val="88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D6C5E7-24B4-D61F-C7CE-2CC1FAC47A7C}"/>
                </a:ext>
              </a:extLst>
            </p:cNvPr>
            <p:cNvSpPr txBox="1"/>
            <p:nvPr/>
          </p:nvSpPr>
          <p:spPr>
            <a:xfrm>
              <a:off x="2789854" y="4145299"/>
              <a:ext cx="1162714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91440" algn="ctr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Limited time, budget</a:t>
              </a:r>
            </a:p>
            <a:p>
              <a:pPr indent="-91440" algn="ctr">
                <a:buFont typeface="Arial" panose="020B0604020202020204" pitchFamily="34" charset="0"/>
                <a:buChar char="•"/>
              </a:pPr>
              <a:endParaRPr lang="it-IT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91440" algn="ctr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Future </a:t>
              </a:r>
              <a:r>
                <a:rPr lang="it-IT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experiments</a:t>
              </a:r>
              <a:endParaRPr lang="it-IT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91440" algn="ctr">
                <a:buFont typeface="Arial" panose="020B0604020202020204" pitchFamily="34" charset="0"/>
                <a:buChar char="•"/>
              </a:pPr>
              <a:endParaRPr lang="it-IT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91440" algn="ctr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Version 2.0</a:t>
              </a:r>
            </a:p>
            <a:p>
              <a:pPr indent="-91440" algn="ctr">
                <a:buFont typeface="Arial" panose="020B0604020202020204" pitchFamily="34" charset="0"/>
                <a:buChar char="•"/>
              </a:pPr>
              <a:endParaRPr lang="it-IT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91440" algn="ctr">
                <a:buFont typeface="Arial" panose="020B0604020202020204" pitchFamily="34" charset="0"/>
                <a:buChar char="•"/>
              </a:pP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Asterix &amp;Obelix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71FD7F7-462F-3031-256A-7BBE1ED93913}"/>
              </a:ext>
            </a:extLst>
          </p:cNvPr>
          <p:cNvSpPr txBox="1"/>
          <p:nvPr/>
        </p:nvSpPr>
        <p:spPr>
          <a:xfrm>
            <a:off x="6539731" y="697576"/>
            <a:ext cx="52737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World-wide collaboration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&amp;</a:t>
            </a:r>
          </a:p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EuPRAXIA@SPARC_LAB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scenario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Reasonable scope, time and budget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4DEACD65-F38C-57D4-9C5C-F624FD9AAC24}"/>
              </a:ext>
            </a:extLst>
          </p:cNvPr>
          <p:cNvSpPr/>
          <p:nvPr/>
        </p:nvSpPr>
        <p:spPr>
          <a:xfrm rot="5400000">
            <a:off x="8965094" y="1739206"/>
            <a:ext cx="539807" cy="484632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F373A7-6FBB-E23C-686B-1082E7C5F300}"/>
              </a:ext>
            </a:extLst>
          </p:cNvPr>
          <p:cNvGrpSpPr/>
          <p:nvPr/>
        </p:nvGrpSpPr>
        <p:grpSpPr>
          <a:xfrm>
            <a:off x="147486" y="-77768"/>
            <a:ext cx="2791693" cy="2275277"/>
            <a:chOff x="147486" y="-77768"/>
            <a:chExt cx="2791693" cy="22752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F70567-FB0F-C160-CA79-B14315F2F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486" y="88490"/>
              <a:ext cx="1899117" cy="21090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154BF6-A56E-8CF1-39BE-8A6D45A5FEC2}"/>
                </a:ext>
              </a:extLst>
            </p:cNvPr>
            <p:cNvSpPr txBox="1"/>
            <p:nvPr/>
          </p:nvSpPr>
          <p:spPr>
            <a:xfrm>
              <a:off x="796413" y="-77768"/>
              <a:ext cx="2142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Cell with HOM WGs</a:t>
              </a:r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BE524B6-B2A4-27FB-7600-505B0A7F3E5F}"/>
              </a:ext>
            </a:extLst>
          </p:cNvPr>
          <p:cNvSpPr txBox="1"/>
          <p:nvPr/>
        </p:nvSpPr>
        <p:spPr>
          <a:xfrm>
            <a:off x="3336722" y="4236331"/>
            <a:ext cx="1763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LATINO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Laboratory</a:t>
            </a:r>
          </a:p>
          <a:p>
            <a:pPr algn="ctr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INFN-LNF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F43A8B-1E97-E36D-BA41-F85C13B4F90C}"/>
              </a:ext>
            </a:extLst>
          </p:cNvPr>
          <p:cNvSpPr txBox="1"/>
          <p:nvPr/>
        </p:nvSpPr>
        <p:spPr>
          <a:xfrm>
            <a:off x="3506598" y="5196870"/>
            <a:ext cx="1291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TEX facility INFN-LNF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60C595-1841-2136-263B-B520A9A2C066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L. Faillace                                                                                                                                       </a:t>
            </a:r>
            <a:r>
              <a:rPr lang="it-IT" sz="1200" dirty="0" err="1"/>
              <a:t>CdL</a:t>
            </a:r>
            <a:r>
              <a:rPr lang="it-IT" sz="1200" dirty="0"/>
              <a:t> (Preventivi)                                                                                                                                               INFN-LNF, 09-07-2024                                                                                                                                   </a:t>
            </a:r>
            <a:endParaRPr lang="en-US" sz="1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3C1207-3BE2-6956-BCEF-356AD535FCB1}"/>
              </a:ext>
            </a:extLst>
          </p:cNvPr>
          <p:cNvCxnSpPr>
            <a:cxnSpLocks/>
          </p:cNvCxnSpPr>
          <p:nvPr/>
        </p:nvCxnSpPr>
        <p:spPr>
          <a:xfrm flipH="1">
            <a:off x="6531429" y="1091133"/>
            <a:ext cx="8452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674C15-BFB0-4BF3-1F77-663AD175B1AE}"/>
              </a:ext>
            </a:extLst>
          </p:cNvPr>
          <p:cNvGrpSpPr/>
          <p:nvPr/>
        </p:nvGrpSpPr>
        <p:grpSpPr>
          <a:xfrm>
            <a:off x="3150454" y="-55731"/>
            <a:ext cx="3617477" cy="2172124"/>
            <a:chOff x="3150454" y="-55731"/>
            <a:chExt cx="3617477" cy="21721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4D3FE8F-7C32-1F05-D318-EECF8561F4CA}"/>
                </a:ext>
              </a:extLst>
            </p:cNvPr>
            <p:cNvGrpSpPr/>
            <p:nvPr/>
          </p:nvGrpSpPr>
          <p:grpSpPr>
            <a:xfrm>
              <a:off x="4294946" y="-55731"/>
              <a:ext cx="2472985" cy="2172124"/>
              <a:chOff x="4294946" y="-55731"/>
              <a:chExt cx="2472985" cy="217212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A59FB37-9775-E47D-A3D8-FFBA7F5D6D41}"/>
                  </a:ext>
                </a:extLst>
              </p:cNvPr>
              <p:cNvGrpSpPr/>
              <p:nvPr/>
            </p:nvGrpSpPr>
            <p:grpSpPr>
              <a:xfrm>
                <a:off x="4294946" y="-55731"/>
                <a:ext cx="2472985" cy="2172124"/>
                <a:chOff x="4294946" y="-55731"/>
                <a:chExt cx="2472985" cy="2172124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07429930-940E-510B-4B40-5B74115B0A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51682" t="3820"/>
                <a:stretch/>
              </p:blipFill>
              <p:spPr>
                <a:xfrm>
                  <a:off x="4513006" y="235974"/>
                  <a:ext cx="1939863" cy="1880419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49C223A-ED40-6AB6-E888-28964F6DAC67}"/>
                    </a:ext>
                  </a:extLst>
                </p:cNvPr>
                <p:cNvSpPr txBox="1"/>
                <p:nvPr/>
              </p:nvSpPr>
              <p:spPr>
                <a:xfrm>
                  <a:off x="4294946" y="-55731"/>
                  <a:ext cx="2472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Cell </a:t>
                  </a:r>
                  <a:r>
                    <a:rPr lang="it-IT" dirty="0" err="1"/>
                    <a:t>without</a:t>
                  </a:r>
                  <a:r>
                    <a:rPr lang="it-IT" dirty="0"/>
                    <a:t> HOM WGs</a:t>
                  </a:r>
                  <a:endParaRPr lang="en-US" dirty="0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252036-9898-5A95-0FF6-344ED43B13FC}"/>
                  </a:ext>
                </a:extLst>
              </p:cNvPr>
              <p:cNvSpPr txBox="1"/>
              <p:nvPr/>
            </p:nvSpPr>
            <p:spPr>
              <a:xfrm rot="18734213">
                <a:off x="5837944" y="284285"/>
                <a:ext cx="6814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dirty="0"/>
                  <a:t>tuners</a:t>
                </a:r>
                <a:endParaRPr lang="en-US" sz="1400" dirty="0"/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F880303-7894-7E60-56F2-B8E49612D46E}"/>
                </a:ext>
              </a:extLst>
            </p:cNvPr>
            <p:cNvCxnSpPr>
              <a:endCxn id="14" idx="1"/>
            </p:cNvCxnSpPr>
            <p:nvPr/>
          </p:nvCxnSpPr>
          <p:spPr>
            <a:xfrm>
              <a:off x="4164746" y="1068081"/>
              <a:ext cx="348260" cy="1081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F5E21C-63E6-DB26-E394-9FFEBD7477D7}"/>
                </a:ext>
              </a:extLst>
            </p:cNvPr>
            <p:cNvSpPr txBox="1"/>
            <p:nvPr/>
          </p:nvSpPr>
          <p:spPr>
            <a:xfrm>
              <a:off x="3150454" y="476410"/>
              <a:ext cx="12601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Secondary</a:t>
              </a:r>
              <a:r>
                <a:rPr lang="it-IT" dirty="0"/>
                <a:t> vacuum </a:t>
              </a:r>
              <a:r>
                <a:rPr lang="it-IT" dirty="0" err="1"/>
                <a:t>chamber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41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CA459A1-50B7-46D2-9E25-7ACAA359A64F}">
  <we:reference id="wa200006237" version="1.0.0.1" store="en-US" storeType="OMEX"/>
  <we:alternateReferences>
    <we:reference id="wa200006237" version="1.0.0.1" store="wa20000623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28760</TotalTime>
  <Words>1589</Words>
  <Application>Microsoft Office PowerPoint</Application>
  <PresentationFormat>Widescreen</PresentationFormat>
  <Paragraphs>384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Wingdings</vt:lpstr>
      <vt:lpstr>Office Theme</vt:lpstr>
      <vt:lpstr>ASTERIX  (Accelerating STructures made of multiplE sectoRs In X-Band)  3 anni (2025-2027) Units: LNF, LNS, Roma1  Research line: Accelerators and related technologies </vt:lpstr>
      <vt:lpstr>ASTERIX team</vt:lpstr>
      <vt:lpstr>Motivation</vt:lpstr>
      <vt:lpstr>Research Context</vt:lpstr>
      <vt:lpstr>State-of-the-art</vt:lpstr>
      <vt:lpstr>Goal</vt:lpstr>
      <vt:lpstr>Full TW multi-cell X-band structure</vt:lpstr>
      <vt:lpstr>Full TW multi-cell X-band structure</vt:lpstr>
      <vt:lpstr>Objectives</vt:lpstr>
      <vt:lpstr>PowerPoint Presentation</vt:lpstr>
      <vt:lpstr>PowerPoint Presentation</vt:lpstr>
      <vt:lpstr>Budget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Luigi Faillace</dc:creator>
  <cp:lastModifiedBy>Luigi Faillace</cp:lastModifiedBy>
  <cp:revision>202</cp:revision>
  <dcterms:created xsi:type="dcterms:W3CDTF">2024-04-12T11:04:28Z</dcterms:created>
  <dcterms:modified xsi:type="dcterms:W3CDTF">2024-07-09T09:50:28Z</dcterms:modified>
</cp:coreProperties>
</file>