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4.jpg" ContentType="image/jpeg"/>
  <Override PartName="/ppt/notesSlides/notesSlide5.xml" ContentType="application/vnd.openxmlformats-officedocument.presentationml.notesSlide+xml"/>
  <Override PartName="/ppt/media/image50.jpg" ContentType="image/jpeg"/>
  <Override PartName="/ppt/media/image5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75" r:id="rId2"/>
    <p:sldMasterId id="2147483678" r:id="rId3"/>
    <p:sldMasterId id="2147483648" r:id="rId4"/>
  </p:sldMasterIdLst>
  <p:notesMasterIdLst>
    <p:notesMasterId r:id="rId27"/>
  </p:notesMasterIdLst>
  <p:sldIdLst>
    <p:sldId id="381" r:id="rId5"/>
    <p:sldId id="382" r:id="rId6"/>
    <p:sldId id="259" r:id="rId7"/>
    <p:sldId id="1099" r:id="rId8"/>
    <p:sldId id="425" r:id="rId9"/>
    <p:sldId id="430" r:id="rId10"/>
    <p:sldId id="516" r:id="rId11"/>
    <p:sldId id="447" r:id="rId12"/>
    <p:sldId id="498" r:id="rId13"/>
    <p:sldId id="461" r:id="rId14"/>
    <p:sldId id="384" r:id="rId15"/>
    <p:sldId id="386" r:id="rId16"/>
    <p:sldId id="426" r:id="rId17"/>
    <p:sldId id="1100" r:id="rId18"/>
    <p:sldId id="422" r:id="rId19"/>
    <p:sldId id="419" r:id="rId20"/>
    <p:sldId id="1108" r:id="rId21"/>
    <p:sldId id="412" r:id="rId22"/>
    <p:sldId id="1111" r:id="rId23"/>
    <p:sldId id="1109" r:id="rId24"/>
    <p:sldId id="379" r:id="rId25"/>
    <p:sldId id="111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4A6A"/>
    <a:srgbClr val="83092D"/>
    <a:srgbClr val="FEFEFE"/>
    <a:srgbClr val="1D2A49"/>
    <a:srgbClr val="0B0BFF"/>
    <a:srgbClr val="FF33CC"/>
    <a:srgbClr val="E8E7FF"/>
    <a:srgbClr val="D883FF"/>
    <a:srgbClr val="009FDF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9" autoAdjust="0"/>
    <p:restoredTop sz="95885" autoAdjust="0"/>
  </p:normalViewPr>
  <p:slideViewPr>
    <p:cSldViewPr snapToObjects="1">
      <p:cViewPr varScale="1">
        <p:scale>
          <a:sx n="106" d="100"/>
          <a:sy n="106" d="100"/>
        </p:scale>
        <p:origin x="156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72"/>
    </p:cViewPr>
  </p:sorter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1C8315-FC04-4963-89C0-91855151CC50}" type="doc">
      <dgm:prSet loTypeId="urn:microsoft.com/office/officeart/2005/8/layout/hProcess9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A3316BD6-32E7-49A4-9C2F-11712F706F9E}">
      <dgm:prSet custT="1"/>
      <dgm:spPr/>
      <dgm:t>
        <a:bodyPr/>
        <a:lstStyle/>
        <a:p>
          <a:pPr rtl="0"/>
          <a:r>
            <a: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Understanding the FLASH RT limits (min/max dose/time)</a:t>
          </a:r>
          <a:endParaRPr lang="it-IT" sz="240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BF9A5618-D9FC-4BEC-9E4B-70ADAAE6D69B}" type="parTrans" cxnId="{36555414-FD21-49D7-9A03-D23A504C7737}">
      <dgm:prSet/>
      <dgm:spPr/>
      <dgm:t>
        <a:bodyPr/>
        <a:lstStyle/>
        <a:p>
          <a:endParaRPr lang="it-IT"/>
        </a:p>
      </dgm:t>
    </dgm:pt>
    <dgm:pt modelId="{7691124F-E299-4C67-AAE9-866C23CDDAD5}" type="sibTrans" cxnId="{36555414-FD21-49D7-9A03-D23A504C7737}">
      <dgm:prSet/>
      <dgm:spPr/>
      <dgm:t>
        <a:bodyPr/>
        <a:lstStyle/>
        <a:p>
          <a:endParaRPr lang="it-IT"/>
        </a:p>
      </dgm:t>
    </dgm:pt>
    <dgm:pt modelId="{89A73069-10F4-4E6B-9EB9-9E1E48442FA7}">
      <dgm:prSet custT="1"/>
      <dgm:spPr/>
      <dgm:t>
        <a:bodyPr/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Clarify the bio mechanisms underlying FLASH effect</a:t>
          </a:r>
          <a:endParaRPr lang="it-IT" sz="2400" kern="1200" dirty="0">
            <a:solidFill>
              <a:prstClr val="black"/>
            </a:solidFill>
            <a:latin typeface="Calibri"/>
            <a:ea typeface="+mn-ea"/>
            <a:cs typeface="+mn-cs"/>
          </a:endParaRPr>
        </a:p>
      </dgm:t>
    </dgm:pt>
    <dgm:pt modelId="{675ACB37-2C4E-457E-BFFA-4CE86239D9E7}" type="parTrans" cxnId="{8796C013-3A37-4118-BF96-AA981600036B}">
      <dgm:prSet/>
      <dgm:spPr/>
      <dgm:t>
        <a:bodyPr/>
        <a:lstStyle/>
        <a:p>
          <a:endParaRPr lang="it-IT"/>
        </a:p>
      </dgm:t>
    </dgm:pt>
    <dgm:pt modelId="{EE234630-FE07-4EDB-9898-BFDDFC0B17C7}" type="sibTrans" cxnId="{8796C013-3A37-4118-BF96-AA981600036B}">
      <dgm:prSet/>
      <dgm:spPr/>
      <dgm:t>
        <a:bodyPr/>
        <a:lstStyle/>
        <a:p>
          <a:endParaRPr lang="it-IT"/>
        </a:p>
      </dgm:t>
    </dgm:pt>
    <dgm:pt modelId="{0659CFB6-0133-4E96-B4AC-76327B49ED6E}">
      <dgm:prSet custT="1"/>
      <dgm:spPr/>
      <dgm:t>
        <a:bodyPr/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 err="1">
              <a:solidFill>
                <a:prstClr val="black"/>
              </a:solidFill>
              <a:latin typeface="Calibri"/>
              <a:ea typeface="+mn-ea"/>
              <a:cs typeface="+mn-cs"/>
            </a:rPr>
            <a:t>Defining</a:t>
          </a:r>
          <a:r>
            <a:rPr lang="it-IT" sz="240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 </a:t>
          </a:r>
          <a:r>
            <a:rPr lang="it-IT" sz="2400" kern="1200" dirty="0" err="1">
              <a:solidFill>
                <a:prstClr val="black"/>
              </a:solidFill>
              <a:latin typeface="Calibri"/>
              <a:ea typeface="+mn-ea"/>
              <a:cs typeface="+mn-cs"/>
            </a:rPr>
            <a:t>conditions</a:t>
          </a:r>
          <a:r>
            <a:rPr lang="it-IT" sz="240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 </a:t>
          </a:r>
          <a:r>
            <a:rPr lang="en-US" sz="240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for clinical practice </a:t>
          </a:r>
        </a:p>
      </dgm:t>
    </dgm:pt>
    <dgm:pt modelId="{CC1775C9-B254-4E80-91F9-B706C2ECCC97}" type="parTrans" cxnId="{3F16A252-0B22-46D1-B076-092A29EB966D}">
      <dgm:prSet/>
      <dgm:spPr/>
      <dgm:t>
        <a:bodyPr/>
        <a:lstStyle/>
        <a:p>
          <a:endParaRPr lang="it-IT"/>
        </a:p>
      </dgm:t>
    </dgm:pt>
    <dgm:pt modelId="{88258CCB-3DB1-4322-9553-50A4E9A06AFE}" type="sibTrans" cxnId="{3F16A252-0B22-46D1-B076-092A29EB966D}">
      <dgm:prSet/>
      <dgm:spPr/>
      <dgm:t>
        <a:bodyPr/>
        <a:lstStyle/>
        <a:p>
          <a:endParaRPr lang="it-IT"/>
        </a:p>
      </dgm:t>
    </dgm:pt>
    <dgm:pt modelId="{8BADA034-F4CB-4127-B5FC-FF1C530A9CB0}" type="pres">
      <dgm:prSet presAssocID="{941C8315-FC04-4963-89C0-91855151CC50}" presName="CompostProcess" presStyleCnt="0">
        <dgm:presLayoutVars>
          <dgm:dir/>
          <dgm:resizeHandles val="exact"/>
        </dgm:presLayoutVars>
      </dgm:prSet>
      <dgm:spPr/>
    </dgm:pt>
    <dgm:pt modelId="{C7FDFEFC-9A77-44F7-B42C-6D44B846F2FA}" type="pres">
      <dgm:prSet presAssocID="{941C8315-FC04-4963-89C0-91855151CC50}" presName="arrow" presStyleLbl="bgShp" presStyleIdx="0" presStyleCnt="1"/>
      <dgm:spPr/>
    </dgm:pt>
    <dgm:pt modelId="{C6B26885-54DF-4679-BEE0-15E6364CAECB}" type="pres">
      <dgm:prSet presAssocID="{941C8315-FC04-4963-89C0-91855151CC50}" presName="linearProcess" presStyleCnt="0"/>
      <dgm:spPr/>
    </dgm:pt>
    <dgm:pt modelId="{2369F9F1-02D2-41DD-A79E-7221905EFA2F}" type="pres">
      <dgm:prSet presAssocID="{A3316BD6-32E7-49A4-9C2F-11712F706F9E}" presName="textNode" presStyleLbl="node1" presStyleIdx="0" presStyleCnt="3" custScaleX="104128" custScaleY="110098" custLinFactX="11670" custLinFactNeighborX="100000" custLinFactNeighborY="-607">
        <dgm:presLayoutVars>
          <dgm:bulletEnabled val="1"/>
        </dgm:presLayoutVars>
      </dgm:prSet>
      <dgm:spPr/>
    </dgm:pt>
    <dgm:pt modelId="{DEEC704B-6B81-4475-AC4F-AF6B65619E88}" type="pres">
      <dgm:prSet presAssocID="{7691124F-E299-4C67-AAE9-866C23CDDAD5}" presName="sibTrans" presStyleCnt="0"/>
      <dgm:spPr/>
    </dgm:pt>
    <dgm:pt modelId="{487A1C3A-1BC4-42B4-8D80-F5983428DA77}" type="pres">
      <dgm:prSet presAssocID="{89A73069-10F4-4E6B-9EB9-9E1E48442FA7}" presName="textNode" presStyleLbl="node1" presStyleIdx="1" presStyleCnt="3" custScaleX="103239" custScaleY="116830" custLinFactNeighborX="90402" custLinFactNeighborY="606">
        <dgm:presLayoutVars>
          <dgm:bulletEnabled val="1"/>
        </dgm:presLayoutVars>
      </dgm:prSet>
      <dgm:spPr/>
    </dgm:pt>
    <dgm:pt modelId="{D615062D-A2C6-4A26-B8FA-51B1AAF7A7E3}" type="pres">
      <dgm:prSet presAssocID="{EE234630-FE07-4EDB-9898-BFDDFC0B17C7}" presName="sibTrans" presStyleCnt="0"/>
      <dgm:spPr/>
    </dgm:pt>
    <dgm:pt modelId="{4BC600B1-270E-441E-9479-B87CF1C4EF0C}" type="pres">
      <dgm:prSet presAssocID="{0659CFB6-0133-4E96-B4AC-76327B49ED6E}" presName="textNode" presStyleLbl="node1" presStyleIdx="2" presStyleCnt="3" custScaleX="95682" custScaleY="109676" custLinFactNeighborX="38719" custLinFactNeighborY="3033">
        <dgm:presLayoutVars>
          <dgm:bulletEnabled val="1"/>
        </dgm:presLayoutVars>
      </dgm:prSet>
      <dgm:spPr/>
    </dgm:pt>
  </dgm:ptLst>
  <dgm:cxnLst>
    <dgm:cxn modelId="{8796C013-3A37-4118-BF96-AA981600036B}" srcId="{941C8315-FC04-4963-89C0-91855151CC50}" destId="{89A73069-10F4-4E6B-9EB9-9E1E48442FA7}" srcOrd="1" destOrd="0" parTransId="{675ACB37-2C4E-457E-BFFA-4CE86239D9E7}" sibTransId="{EE234630-FE07-4EDB-9898-BFDDFC0B17C7}"/>
    <dgm:cxn modelId="{36555414-FD21-49D7-9A03-D23A504C7737}" srcId="{941C8315-FC04-4963-89C0-91855151CC50}" destId="{A3316BD6-32E7-49A4-9C2F-11712F706F9E}" srcOrd="0" destOrd="0" parTransId="{BF9A5618-D9FC-4BEC-9E4B-70ADAAE6D69B}" sibTransId="{7691124F-E299-4C67-AAE9-866C23CDDAD5}"/>
    <dgm:cxn modelId="{3F16A252-0B22-46D1-B076-092A29EB966D}" srcId="{941C8315-FC04-4963-89C0-91855151CC50}" destId="{0659CFB6-0133-4E96-B4AC-76327B49ED6E}" srcOrd="2" destOrd="0" parTransId="{CC1775C9-B254-4E80-91F9-B706C2ECCC97}" sibTransId="{88258CCB-3DB1-4322-9553-50A4E9A06AFE}"/>
    <dgm:cxn modelId="{E328E37C-1469-4DDD-B565-6AC57BFDBA7E}" type="presOf" srcId="{0659CFB6-0133-4E96-B4AC-76327B49ED6E}" destId="{4BC600B1-270E-441E-9479-B87CF1C4EF0C}" srcOrd="0" destOrd="0" presId="urn:microsoft.com/office/officeart/2005/8/layout/hProcess9"/>
    <dgm:cxn modelId="{7D4F8496-843B-492A-92AA-C0C4ADF4B15F}" type="presOf" srcId="{89A73069-10F4-4E6B-9EB9-9E1E48442FA7}" destId="{487A1C3A-1BC4-42B4-8D80-F5983428DA77}" srcOrd="0" destOrd="0" presId="urn:microsoft.com/office/officeart/2005/8/layout/hProcess9"/>
    <dgm:cxn modelId="{B8C380B0-EDA8-4E8D-B6A7-B4BECBC3ABB0}" type="presOf" srcId="{941C8315-FC04-4963-89C0-91855151CC50}" destId="{8BADA034-F4CB-4127-B5FC-FF1C530A9CB0}" srcOrd="0" destOrd="0" presId="urn:microsoft.com/office/officeart/2005/8/layout/hProcess9"/>
    <dgm:cxn modelId="{5CC081B3-6E0E-4AEB-BFCD-FEADA95894ED}" type="presOf" srcId="{A3316BD6-32E7-49A4-9C2F-11712F706F9E}" destId="{2369F9F1-02D2-41DD-A79E-7221905EFA2F}" srcOrd="0" destOrd="0" presId="urn:microsoft.com/office/officeart/2005/8/layout/hProcess9"/>
    <dgm:cxn modelId="{0CDA583F-3E95-43B3-8020-AFA419FE4579}" type="presParOf" srcId="{8BADA034-F4CB-4127-B5FC-FF1C530A9CB0}" destId="{C7FDFEFC-9A77-44F7-B42C-6D44B846F2FA}" srcOrd="0" destOrd="0" presId="urn:microsoft.com/office/officeart/2005/8/layout/hProcess9"/>
    <dgm:cxn modelId="{6C796BF9-0B1D-4FC3-8DB9-D8242CFB646B}" type="presParOf" srcId="{8BADA034-F4CB-4127-B5FC-FF1C530A9CB0}" destId="{C6B26885-54DF-4679-BEE0-15E6364CAECB}" srcOrd="1" destOrd="0" presId="urn:microsoft.com/office/officeart/2005/8/layout/hProcess9"/>
    <dgm:cxn modelId="{9277E87A-AA7A-4F1B-8798-3E31117C7D27}" type="presParOf" srcId="{C6B26885-54DF-4679-BEE0-15E6364CAECB}" destId="{2369F9F1-02D2-41DD-A79E-7221905EFA2F}" srcOrd="0" destOrd="0" presId="urn:microsoft.com/office/officeart/2005/8/layout/hProcess9"/>
    <dgm:cxn modelId="{ABEF15C6-3EF9-4BA6-9D9A-BB6778E82172}" type="presParOf" srcId="{C6B26885-54DF-4679-BEE0-15E6364CAECB}" destId="{DEEC704B-6B81-4475-AC4F-AF6B65619E88}" srcOrd="1" destOrd="0" presId="urn:microsoft.com/office/officeart/2005/8/layout/hProcess9"/>
    <dgm:cxn modelId="{60E9F6FD-2335-458E-85B7-F472101CF663}" type="presParOf" srcId="{C6B26885-54DF-4679-BEE0-15E6364CAECB}" destId="{487A1C3A-1BC4-42B4-8D80-F5983428DA77}" srcOrd="2" destOrd="0" presId="urn:microsoft.com/office/officeart/2005/8/layout/hProcess9"/>
    <dgm:cxn modelId="{3155F4FF-EFE8-4824-8629-F2CFB0A1C644}" type="presParOf" srcId="{C6B26885-54DF-4679-BEE0-15E6364CAECB}" destId="{D615062D-A2C6-4A26-B8FA-51B1AAF7A7E3}" srcOrd="3" destOrd="0" presId="urn:microsoft.com/office/officeart/2005/8/layout/hProcess9"/>
    <dgm:cxn modelId="{CE181843-FD35-4060-8631-E631E3F22933}" type="presParOf" srcId="{C6B26885-54DF-4679-BEE0-15E6364CAECB}" destId="{4BC600B1-270E-441E-9479-B87CF1C4EF0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FDFEFC-9A77-44F7-B42C-6D44B846F2FA}">
      <dsp:nvSpPr>
        <dsp:cNvPr id="0" name=""/>
        <dsp:cNvSpPr/>
      </dsp:nvSpPr>
      <dsp:spPr>
        <a:xfrm>
          <a:off x="702934" y="0"/>
          <a:ext cx="7966594" cy="368918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69F9F1-02D2-41DD-A79E-7221905EFA2F}">
      <dsp:nvSpPr>
        <dsp:cNvPr id="0" name=""/>
        <dsp:cNvSpPr/>
      </dsp:nvSpPr>
      <dsp:spPr>
        <a:xfrm>
          <a:off x="742705" y="1023290"/>
          <a:ext cx="2936134" cy="16246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Understanding the FLASH RT limits (min/max dose/time)</a:t>
          </a:r>
          <a:endParaRPr lang="it-IT" sz="240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822016" y="1102601"/>
        <a:ext cx="2777512" cy="1466063"/>
      </dsp:txXfrm>
    </dsp:sp>
    <dsp:sp modelId="{487A1C3A-1BC4-42B4-8D80-F5983428DA77}">
      <dsp:nvSpPr>
        <dsp:cNvPr id="0" name=""/>
        <dsp:cNvSpPr/>
      </dsp:nvSpPr>
      <dsp:spPr>
        <a:xfrm>
          <a:off x="3721292" y="991519"/>
          <a:ext cx="2911066" cy="172402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Clarify the bio mechanisms underlying FLASH effect</a:t>
          </a:r>
          <a:endParaRPr lang="it-IT" sz="2400" kern="1200" dirty="0">
            <a:solidFill>
              <a:prstClr val="black"/>
            </a:solidFill>
            <a:latin typeface="Calibri"/>
            <a:ea typeface="+mn-ea"/>
            <a:cs typeface="+mn-cs"/>
          </a:endParaRPr>
        </a:p>
      </dsp:txBody>
      <dsp:txXfrm>
        <a:off x="3805452" y="1075679"/>
        <a:ext cx="2742746" cy="1555708"/>
      </dsp:txXfrm>
    </dsp:sp>
    <dsp:sp modelId="{4BC600B1-270E-441E-9479-B87CF1C4EF0C}">
      <dsp:nvSpPr>
        <dsp:cNvPr id="0" name=""/>
        <dsp:cNvSpPr/>
      </dsp:nvSpPr>
      <dsp:spPr>
        <a:xfrm>
          <a:off x="6674484" y="1080118"/>
          <a:ext cx="2697979" cy="161845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 err="1">
              <a:solidFill>
                <a:prstClr val="black"/>
              </a:solidFill>
              <a:latin typeface="Calibri"/>
              <a:ea typeface="+mn-ea"/>
              <a:cs typeface="+mn-cs"/>
            </a:rPr>
            <a:t>Defining</a:t>
          </a:r>
          <a:r>
            <a:rPr lang="it-IT" sz="240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 </a:t>
          </a:r>
          <a:r>
            <a:rPr lang="it-IT" sz="2400" kern="1200" dirty="0" err="1">
              <a:solidFill>
                <a:prstClr val="black"/>
              </a:solidFill>
              <a:latin typeface="Calibri"/>
              <a:ea typeface="+mn-ea"/>
              <a:cs typeface="+mn-cs"/>
            </a:rPr>
            <a:t>conditions</a:t>
          </a:r>
          <a:r>
            <a:rPr lang="it-IT" sz="240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 </a:t>
          </a:r>
          <a:r>
            <a:rPr lang="en-US" sz="240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for clinical practice </a:t>
          </a:r>
        </a:p>
      </dsp:txBody>
      <dsp:txXfrm>
        <a:off x="6753491" y="1159125"/>
        <a:ext cx="2539965" cy="1460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95EE2-FAE3-44CF-83F0-56FFC5CA5F63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A0774-020B-4080-8BE4-B37CFE6EC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71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AF0E6-C138-4B1E-ADCF-7F54151BB55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74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0280D-2559-4611-97BB-8239D2F802E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67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0280D-2559-4611-97BB-8239D2F802E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84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0280D-2559-4611-97BB-8239D2F802E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90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5" name="Google Shape;45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0494-8CF7-41C3-8192-CFE3A5F58C6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6644-DFDB-4EC3-9C9A-4B0346BAC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0494-8CF7-41C3-8192-CFE3A5F58C6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6644-DFDB-4EC3-9C9A-4B0346BAC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19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0494-8CF7-41C3-8192-CFE3A5F58C6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6644-DFDB-4EC3-9C9A-4B0346BAC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31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2748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784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LANK_1_1_1_1_1_1_1_1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LANK_1_1_1_1_1_1_1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A95BAA-0902-F68F-FCE3-1810473B1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D2ECC3-E3CB-5B1E-D8EB-BDCE2EAD3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64C080-4623-1AFA-7551-8E79A236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AEEB-5168-4992-BF78-A19E6453A44D}" type="datetimeFigureOut">
              <a:rPr lang="it-IT" smtClean="0"/>
              <a:t>06/06/2024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D81443-4660-7757-E0EC-596798756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E7495F-CC0A-281C-F6AE-8CBE868C5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AC18-928E-483C-8774-DB5D8DB7BFF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889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A79A88-2B37-4EB6-B856-2CF6FBFBE302}" type="datetime1">
              <a:rPr lang="it-IT" altLang="it-IT" smtClean="0">
                <a:solidFill>
                  <a:srgbClr val="FFFFFF"/>
                </a:solidFill>
              </a:rPr>
              <a:t>06/06/2024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>
                <a:solidFill>
                  <a:srgbClr val="FFFFFF"/>
                </a:solidFill>
              </a:rPr>
              <a:pPr/>
              <a:t>‹#›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47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/>
          <p:nvPr/>
        </p:nvSpPr>
        <p:spPr>
          <a:xfrm>
            <a:off x="5540" y="6485365"/>
            <a:ext cx="9143999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200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rPr>
              <a:t>L. Faillace                                     14th workshop on breakdown science and high gradient technology, HG2022                                    May 16-19, 2022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0494-8CF7-41C3-8192-CFE3A5F58C6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6644-DFDB-4EC3-9C9A-4B0346BAC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46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0494-8CF7-41C3-8192-CFE3A5F58C6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6644-DFDB-4EC3-9C9A-4B0346BAC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3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0494-8CF7-41C3-8192-CFE3A5F58C6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6644-DFDB-4EC3-9C9A-4B0346BAC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7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0494-8CF7-41C3-8192-CFE3A5F58C6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6644-DFDB-4EC3-9C9A-4B0346BAC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02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0494-8CF7-41C3-8192-CFE3A5F58C6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6644-DFDB-4EC3-9C9A-4B0346BAC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80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0494-8CF7-41C3-8192-CFE3A5F58C6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6644-DFDB-4EC3-9C9A-4B0346BAC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0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0494-8CF7-41C3-8192-CFE3A5F58C6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6644-DFDB-4EC3-9C9A-4B0346BAC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12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0494-8CF7-41C3-8192-CFE3A5F58C6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6644-DFDB-4EC3-9C9A-4B0346BAC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51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A0494-8CF7-41C3-8192-CFE3A5F58C6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46644-DFDB-4EC3-9C9A-4B0346BAC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42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0" r:id="rId3"/>
    <p:sldLayoutId id="2147483652" r:id="rId4"/>
    <p:sldLayoutId id="2147483653" r:id="rId5"/>
    <p:sldLayoutId id="2147483654" r:id="rId6"/>
    <p:sldLayoutId id="2147483687" r:id="rId7"/>
    <p:sldLayoutId id="2147483688" r:id="rId8"/>
    <p:sldLayoutId id="2147483657" r:id="rId9"/>
    <p:sldLayoutId id="2147483658" r:id="rId10"/>
    <p:sldLayoutId id="2147483659" r:id="rId11"/>
    <p:sldLayoutId id="2147483660" r:id="rId12"/>
    <p:sldLayoutId id="214748368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  <a:defRPr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8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6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fld id="{719B3D84-A6F1-46F2-A80F-279C6C54D47E}" type="datetime1">
              <a:rPr lang="it-IT" altLang="it-IT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06/06/2024</a:t>
            </a:fld>
            <a:endParaRPr lang="it-IT" altLang="it-IT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6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endParaRPr lang="it-IT" altLang="it-IT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r>
              <a:rPr lang="it-IT" altLang="it-IT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Pagina </a:t>
            </a:r>
            <a:fld id="{CD98153E-9282-488C-8A25-42DD08A95CAE}" type="slidenum">
              <a:rPr lang="it-IT" altLang="it-IT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/>
              <a:t>‹#›</a:t>
            </a:fld>
            <a:endParaRPr lang="it-IT" altLang="it-IT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6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8224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22433"/>
        </a:buClr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1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5.jpeg"/><Relationship Id="rId4" Type="http://schemas.openxmlformats.org/officeDocument/2006/relationships/image" Target="../media/image4.jpg"/><Relationship Id="rId9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280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12" Type="http://schemas.openxmlformats.org/officeDocument/2006/relationships/image" Target="../media/image27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jpeg"/><Relationship Id="rId11" Type="http://schemas.openxmlformats.org/officeDocument/2006/relationships/image" Target="../media/image41.png"/><Relationship Id="rId5" Type="http://schemas.openxmlformats.org/officeDocument/2006/relationships/image" Target="../media/image4.jpg"/><Relationship Id="rId15" Type="http://schemas.openxmlformats.org/officeDocument/2006/relationships/image" Target="../media/image43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40.pn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26514" y="171378"/>
            <a:ext cx="7290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1D2A49"/>
                </a:solidFill>
                <a:effectLst/>
                <a:highlight>
                  <a:srgbClr val="FFFFFF"/>
                </a:highlight>
                <a:latin typeface="Google Sans"/>
              </a:rPr>
              <a:t>Young@INFN</a:t>
            </a:r>
            <a:r>
              <a:rPr lang="en-US" sz="3200" b="1" i="0" dirty="0">
                <a:solidFill>
                  <a:srgbClr val="1D2A49"/>
                </a:solidFill>
                <a:effectLst/>
                <a:highlight>
                  <a:srgbClr val="FFFFFF"/>
                </a:highlight>
                <a:latin typeface="Google Sans"/>
              </a:rPr>
              <a:t> seminar</a:t>
            </a:r>
            <a:endParaRPr lang="en-US" sz="3200" b="1" dirty="0">
              <a:solidFill>
                <a:srgbClr val="1D2A49"/>
              </a:solidFill>
            </a:endParaRP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C579A07D-793D-AEF5-F14D-3170AE21CF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1604" y="3552270"/>
            <a:ext cx="6400800" cy="126699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Lucia Giuliano, PhD </a:t>
            </a:r>
          </a:p>
          <a:p>
            <a:r>
              <a:rPr lang="en-US" sz="2400" dirty="0"/>
              <a:t>Sapienza University of Rome  </a:t>
            </a:r>
          </a:p>
          <a:p>
            <a:r>
              <a:rPr lang="en-US" sz="2400" dirty="0"/>
              <a:t>SBAI Department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ED2A54-C81E-C046-C604-4491F6CFAFFB}"/>
              </a:ext>
            </a:extLst>
          </p:cNvPr>
          <p:cNvGrpSpPr/>
          <p:nvPr/>
        </p:nvGrpSpPr>
        <p:grpSpPr>
          <a:xfrm>
            <a:off x="39432" y="4197771"/>
            <a:ext cx="9065136" cy="2558751"/>
            <a:chOff x="0" y="4299248"/>
            <a:chExt cx="9065136" cy="255875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C7EBAA8-26FC-DD41-B674-AF2B81009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02964" y="4299248"/>
              <a:ext cx="1422400" cy="142240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870CA16-6FFB-EB9E-D345-908AB958684A}"/>
                </a:ext>
              </a:extLst>
            </p:cNvPr>
            <p:cNvGrpSpPr/>
            <p:nvPr/>
          </p:nvGrpSpPr>
          <p:grpSpPr>
            <a:xfrm>
              <a:off x="0" y="5759354"/>
              <a:ext cx="9065136" cy="1098645"/>
              <a:chOff x="0" y="5759354"/>
              <a:chExt cx="9065136" cy="109864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44C8352-615F-9703-3650-B4CC8C2246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5759354"/>
                <a:ext cx="1675434" cy="1098645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42B5CF8-81A2-F1DB-727C-6C1DBEEFCD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2772"/>
              <a:stretch/>
            </p:blipFill>
            <p:spPr>
              <a:xfrm>
                <a:off x="1921642" y="6084122"/>
                <a:ext cx="2358673" cy="738597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A4D81CE-E1F6-FC21-0203-DE6B3EFD36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66907"/>
              <a:stretch/>
            </p:blipFill>
            <p:spPr>
              <a:xfrm>
                <a:off x="4403124" y="6069091"/>
                <a:ext cx="4662012" cy="718622"/>
              </a:xfrm>
              <a:prstGeom prst="rect">
                <a:avLst/>
              </a:prstGeom>
            </p:spPr>
          </p:pic>
        </p:grp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5B12EFA2-9927-0142-A79A-C4739CBF4C70}"/>
                </a:ext>
              </a:extLst>
            </p:cNvPr>
            <p:cNvSpPr/>
            <p:nvPr/>
          </p:nvSpPr>
          <p:spPr>
            <a:xfrm>
              <a:off x="121980" y="4700633"/>
              <a:ext cx="2257387" cy="66987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578" dirty="0"/>
            </a:p>
          </p:txBody>
        </p: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15253B1A-3BAE-DD3D-B252-CC59E9AF86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947340" y="1856822"/>
            <a:ext cx="52493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83092D"/>
                </a:solidFill>
                <a:effectLst/>
                <a:latin typeface=" sans-serif"/>
              </a:rPr>
              <a:t>Linacs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83092D"/>
                </a:solidFill>
                <a:effectLst/>
                <a:latin typeface=" sans-serif"/>
              </a:rPr>
              <a:t> for FLASH radiotherapy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83092D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4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LASH_FILMbecameBLACK">
            <a:hlinkClick r:id="" action="ppaction://media"/>
            <a:extLst>
              <a:ext uri="{FF2B5EF4-FFF2-40B4-BE49-F238E27FC236}">
                <a16:creationId xmlns:a16="http://schemas.microsoft.com/office/drawing/2014/main" id="{D4AAC944-64D7-44E7-8BC1-87D531B2637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5510" end="19401"/>
                </p14:media>
              </p:ext>
            </p:extLst>
          </p:nvPr>
        </p:nvPicPr>
        <p:blipFill rotWithShape="1">
          <a:blip r:embed="rId4"/>
          <a:srcRect l="4080" t="26250" r="20920"/>
          <a:stretch/>
        </p:blipFill>
        <p:spPr>
          <a:xfrm>
            <a:off x="0" y="116632"/>
            <a:ext cx="9143980" cy="6321893"/>
          </a:xfrm>
          <a:noFill/>
        </p:spPr>
      </p:pic>
      <p:sp>
        <p:nvSpPr>
          <p:cNvPr id="6" name="Segnaposto numero diapositiva 5" hidden="1">
            <a:extLst>
              <a:ext uri="{FF2B5EF4-FFF2-40B4-BE49-F238E27FC236}">
                <a16:creationId xmlns:a16="http://schemas.microsoft.com/office/drawing/2014/main" id="{C2AE9558-DBBF-481C-AD32-A2531AAB0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E366EBC-928B-1F4D-BCBB-31473BB08F84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8" name="Picture 13" descr="IC - logo.psd">
            <a:extLst>
              <a:ext uri="{FF2B5EF4-FFF2-40B4-BE49-F238E27FC236}">
                <a16:creationId xmlns:a16="http://schemas.microsoft.com/office/drawing/2014/main" id="{016636A6-70A8-49B2-9B66-686575426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337" y="5721810"/>
            <a:ext cx="709433" cy="71671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62CF722-4A4F-453D-842F-2ED378BC3CA9}"/>
              </a:ext>
            </a:extLst>
          </p:cNvPr>
          <p:cNvCxnSpPr/>
          <p:nvPr/>
        </p:nvCxnSpPr>
        <p:spPr bwMode="auto">
          <a:xfrm>
            <a:off x="2703316" y="5373216"/>
            <a:ext cx="2664296" cy="0"/>
          </a:xfrm>
          <a:prstGeom prst="straightConnector1">
            <a:avLst/>
          </a:prstGeom>
          <a:ln w="57150">
            <a:solidFill>
              <a:srgbClr val="E90DBA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2332C65-0E2C-4215-9E48-47DF9E39F5B1}"/>
              </a:ext>
            </a:extLst>
          </p:cNvPr>
          <p:cNvSpPr txBox="1"/>
          <p:nvPr/>
        </p:nvSpPr>
        <p:spPr>
          <a:xfrm>
            <a:off x="1906489" y="4989062"/>
            <a:ext cx="234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IRRADIATED SAMPLE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9182D2-8383-489A-8944-52BBBC521D7A}"/>
              </a:ext>
            </a:extLst>
          </p:cNvPr>
          <p:cNvSpPr txBox="1"/>
          <p:nvPr/>
        </p:nvSpPr>
        <p:spPr>
          <a:xfrm>
            <a:off x="1763688" y="3100816"/>
            <a:ext cx="2271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RADIOCROMIC FILM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01330B-786C-43EE-910F-C77E1929AE1B}"/>
              </a:ext>
            </a:extLst>
          </p:cNvPr>
          <p:cNvCxnSpPr>
            <a:cxnSpLocks/>
          </p:cNvCxnSpPr>
          <p:nvPr/>
        </p:nvCxnSpPr>
        <p:spPr bwMode="auto">
          <a:xfrm>
            <a:off x="3347864" y="3429000"/>
            <a:ext cx="1800200" cy="576064"/>
          </a:xfrm>
          <a:prstGeom prst="straightConnector1">
            <a:avLst/>
          </a:prstGeom>
          <a:ln w="57150">
            <a:solidFill>
              <a:srgbClr val="E90DBA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itolo 1">
            <a:extLst>
              <a:ext uri="{FF2B5EF4-FFF2-40B4-BE49-F238E27FC236}">
                <a16:creationId xmlns:a16="http://schemas.microsoft.com/office/drawing/2014/main" id="{BFB743C9-3C2C-4742-A961-3AD504984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0820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it-IT" sz="2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Irradiations</a:t>
            </a:r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at</a:t>
            </a:r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Institut Curie</a:t>
            </a:r>
            <a:endParaRPr lang="en-US" sz="2800" dirty="0">
              <a:solidFill>
                <a:srgbClr val="822434"/>
              </a:solidFill>
              <a:latin typeface="Amasis MT Pro Medium" panose="020B0604020202020204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227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B5493-E4F4-49BE-EFBB-ECDB6405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FFFFFF"/>
                </a:solidFill>
              </a:rPr>
              <a:pPr/>
              <a:t>11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C17453-BC32-6B5C-7DE7-E1C5ED5C7791}"/>
              </a:ext>
            </a:extLst>
          </p:cNvPr>
          <p:cNvSpPr txBox="1"/>
          <p:nvPr/>
        </p:nvSpPr>
        <p:spPr>
          <a:xfrm>
            <a:off x="266040" y="1339301"/>
            <a:ext cx="8643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FLASH effect was identified with 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energy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electron-beam 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appropriate to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treat 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deep tumors: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115962-DD84-9E14-407A-73880A62E5A9}"/>
              </a:ext>
            </a:extLst>
          </p:cNvPr>
          <p:cNvGrpSpPr/>
          <p:nvPr/>
        </p:nvGrpSpPr>
        <p:grpSpPr>
          <a:xfrm>
            <a:off x="157859" y="5982495"/>
            <a:ext cx="8828099" cy="785809"/>
            <a:chOff x="509666" y="6093991"/>
            <a:chExt cx="8808174" cy="65468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7D89D84-6874-38BB-7FCE-03D77E2CF39A}"/>
                </a:ext>
              </a:extLst>
            </p:cNvPr>
            <p:cNvGrpSpPr/>
            <p:nvPr/>
          </p:nvGrpSpPr>
          <p:grpSpPr>
            <a:xfrm>
              <a:off x="509666" y="6093991"/>
              <a:ext cx="8808174" cy="654685"/>
              <a:chOff x="391201" y="6086251"/>
              <a:chExt cx="8808174" cy="65468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F4E4C60-CB32-2A48-F717-89423080FA49}"/>
                  </a:ext>
                </a:extLst>
              </p:cNvPr>
              <p:cNvGrpSpPr/>
              <p:nvPr/>
            </p:nvGrpSpPr>
            <p:grpSpPr>
              <a:xfrm>
                <a:off x="1601899" y="6086251"/>
                <a:ext cx="7597476" cy="654685"/>
                <a:chOff x="1601899" y="6086251"/>
                <a:chExt cx="7597476" cy="654685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1CDC4DC2-36DA-AE08-FC4B-755025BD03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1899" y="6086251"/>
                  <a:ext cx="917278" cy="601494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CB380453-5ECF-49C2-107B-E04B198E5E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alphaModFix/>
                </a:blip>
                <a:srcRect t="32772"/>
                <a:stretch/>
              </p:blipFill>
              <p:spPr>
                <a:xfrm>
                  <a:off x="3846858" y="6157768"/>
                  <a:ext cx="1862319" cy="583168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6312E06E-914B-3154-A5FE-D23AA216D2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alphaModFix/>
                </a:blip>
                <a:srcRect b="66907"/>
                <a:stretch/>
              </p:blipFill>
              <p:spPr>
                <a:xfrm>
                  <a:off x="6179739" y="6228943"/>
                  <a:ext cx="3019636" cy="440756"/>
                </a:xfrm>
                <a:prstGeom prst="rect">
                  <a:avLst/>
                </a:prstGeom>
                <a:effectLst>
                  <a:reflection stA="0" endPos="65000" dist="50800" dir="5400000" sy="-100000" algn="bl" rotWithShape="0"/>
                </a:effectLst>
              </p:spPr>
            </p:pic>
          </p:grpSp>
          <p:sp>
            <p:nvSpPr>
              <p:cNvPr id="15" name="object 7">
                <a:extLst>
                  <a:ext uri="{FF2B5EF4-FFF2-40B4-BE49-F238E27FC236}">
                    <a16:creationId xmlns:a16="http://schemas.microsoft.com/office/drawing/2014/main" id="{B195A40C-0251-A0CF-14A3-0222559AA286}"/>
                  </a:ext>
                </a:extLst>
              </p:cNvPr>
              <p:cNvSpPr/>
              <p:nvPr/>
            </p:nvSpPr>
            <p:spPr>
              <a:xfrm>
                <a:off x="391201" y="6303977"/>
                <a:ext cx="1175810" cy="365722"/>
              </a:xfrm>
              <a:prstGeom prst="rect">
                <a:avLst/>
              </a:prstGeom>
              <a:blipFill>
                <a:blip r:embed="rId4" cstate="print">
                  <a:alphaModFix/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434" dirty="0"/>
              </a:p>
            </p:txBody>
          </p:sp>
        </p:grpSp>
        <p:pic>
          <p:nvPicPr>
            <p:cNvPr id="11" name="Picture 2" descr="L'INFN CAMBIA LOGO">
              <a:extLst>
                <a:ext uri="{FF2B5EF4-FFF2-40B4-BE49-F238E27FC236}">
                  <a16:creationId xmlns:a16="http://schemas.microsoft.com/office/drawing/2014/main" id="{4CDDA913-8495-A4D0-9D57-2EE2C14AD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7642" y="6131135"/>
              <a:ext cx="1093555" cy="606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8BE5D-262B-8FD6-2F34-F2259F913462}"/>
              </a:ext>
            </a:extLst>
          </p:cNvPr>
          <p:cNvSpPr/>
          <p:nvPr/>
        </p:nvSpPr>
        <p:spPr>
          <a:xfrm>
            <a:off x="1891814" y="3174966"/>
            <a:ext cx="5863709" cy="147425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450"/>
              </a:spcAft>
            </a:pPr>
            <a:r>
              <a:rPr lang="en-IT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SAFEST</a:t>
            </a:r>
            <a:r>
              <a:rPr lang="en-IT" sz="32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IT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450"/>
              </a:spcAft>
            </a:pPr>
            <a:r>
              <a:rPr lang="en-IT" b="1" i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SA</a:t>
            </a:r>
            <a:r>
              <a:rPr lang="en-IT" i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pienza </a:t>
            </a:r>
            <a:r>
              <a:rPr lang="en-IT" b="1" i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</a:t>
            </a:r>
            <a:r>
              <a:rPr lang="en-IT" i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lash </a:t>
            </a:r>
            <a:r>
              <a:rPr lang="en-IT" b="1" i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IT" i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lectron </a:t>
            </a:r>
            <a:r>
              <a:rPr lang="en-IT" b="1" i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IT" i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ource for radio-</a:t>
            </a:r>
            <a:r>
              <a:rPr lang="en-IT" b="1" i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en-IT" i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herapy</a:t>
            </a:r>
            <a:endParaRPr lang="en-IT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450"/>
              </a:spcAft>
            </a:pPr>
            <a:r>
              <a:rPr lang="en-IT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IT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780752-F326-4148-83C8-BAF0100590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9" y="12250"/>
            <a:ext cx="9144179" cy="81928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6814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119630" y="0"/>
            <a:ext cx="4904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SAFEST PROJECT general layout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03BE5D-3BF2-DC11-BF71-8C2EB48A1DE4}"/>
              </a:ext>
            </a:extLst>
          </p:cNvPr>
          <p:cNvGrpSpPr/>
          <p:nvPr/>
        </p:nvGrpSpPr>
        <p:grpSpPr>
          <a:xfrm>
            <a:off x="642660" y="6261510"/>
            <a:ext cx="7626527" cy="607422"/>
            <a:chOff x="728404" y="6147808"/>
            <a:chExt cx="8415596" cy="6366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3F31132-1126-8FB9-7BFD-1A51CE95B3F7}"/>
                </a:ext>
              </a:extLst>
            </p:cNvPr>
            <p:cNvGrpSpPr/>
            <p:nvPr/>
          </p:nvGrpSpPr>
          <p:grpSpPr>
            <a:xfrm>
              <a:off x="728404" y="6147808"/>
              <a:ext cx="8415596" cy="628721"/>
              <a:chOff x="609939" y="6140068"/>
              <a:chExt cx="8415596" cy="628721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C09B299-1F48-95FB-5810-8C6B79A17BE0}"/>
                  </a:ext>
                </a:extLst>
              </p:cNvPr>
              <p:cNvGrpSpPr/>
              <p:nvPr/>
            </p:nvGrpSpPr>
            <p:grpSpPr>
              <a:xfrm>
                <a:off x="1737871" y="6140068"/>
                <a:ext cx="7287664" cy="628721"/>
                <a:chOff x="1737871" y="6140068"/>
                <a:chExt cx="7287664" cy="628721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688CF426-5843-4DB6-271E-26328CB963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alphaModFix amt="50000"/>
                </a:blip>
                <a:stretch>
                  <a:fillRect/>
                </a:stretch>
              </p:blipFill>
              <p:spPr>
                <a:xfrm>
                  <a:off x="1737871" y="6140068"/>
                  <a:ext cx="917278" cy="601494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B50DC5C5-45FF-E101-6376-DEF9B7C1E4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alphaModFix amt="50000"/>
                </a:blip>
                <a:srcRect t="32772"/>
                <a:stretch/>
              </p:blipFill>
              <p:spPr>
                <a:xfrm>
                  <a:off x="3618433" y="6185621"/>
                  <a:ext cx="1862319" cy="583168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6146C188-0B21-3FDE-980A-B99E34711E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alphaModFix amt="50000"/>
                </a:blip>
                <a:srcRect b="66907"/>
                <a:stretch/>
              </p:blipFill>
              <p:spPr>
                <a:xfrm>
                  <a:off x="5526215" y="6228943"/>
                  <a:ext cx="3499320" cy="539400"/>
                </a:xfrm>
                <a:prstGeom prst="rect">
                  <a:avLst/>
                </a:prstGeom>
              </p:spPr>
            </p:pic>
          </p:grp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EC759684-EF5C-37E7-4425-4F92BAFEEBFA}"/>
                  </a:ext>
                </a:extLst>
              </p:cNvPr>
              <p:cNvSpPr/>
              <p:nvPr/>
            </p:nvSpPr>
            <p:spPr>
              <a:xfrm>
                <a:off x="609939" y="6303977"/>
                <a:ext cx="1175810" cy="365722"/>
              </a:xfrm>
              <a:prstGeom prst="rect">
                <a:avLst/>
              </a:prstGeom>
              <a:blipFill>
                <a:blip r:embed="rId5" cstate="print">
                  <a:alphaModFix amt="50000"/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578" dirty="0"/>
              </a:p>
            </p:txBody>
          </p:sp>
        </p:grpSp>
        <p:pic>
          <p:nvPicPr>
            <p:cNvPr id="11" name="Picture 2" descr="L'INFN CAMBIA LOGO">
              <a:extLst>
                <a:ext uri="{FF2B5EF4-FFF2-40B4-BE49-F238E27FC236}">
                  <a16:creationId xmlns:a16="http://schemas.microsoft.com/office/drawing/2014/main" id="{0C4152DD-E934-2D30-3A60-FF93DF5608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2531" y="6177528"/>
              <a:ext cx="1093555" cy="606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5DEF7E12-45DE-4650-E6BB-C437E55C7043}"/>
              </a:ext>
            </a:extLst>
          </p:cNvPr>
          <p:cNvGrpSpPr/>
          <p:nvPr/>
        </p:nvGrpSpPr>
        <p:grpSpPr>
          <a:xfrm>
            <a:off x="0" y="638628"/>
            <a:ext cx="6642276" cy="4296215"/>
            <a:chOff x="2119" y="154394"/>
            <a:chExt cx="6642276" cy="429621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7BCEFA7-C429-616E-D27E-45B92860B24D}"/>
                </a:ext>
              </a:extLst>
            </p:cNvPr>
            <p:cNvGrpSpPr/>
            <p:nvPr/>
          </p:nvGrpSpPr>
          <p:grpSpPr>
            <a:xfrm>
              <a:off x="2119" y="154394"/>
              <a:ext cx="6642276" cy="4296215"/>
              <a:chOff x="1152988" y="12881140"/>
              <a:chExt cx="10540969" cy="689907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886A0A0-F255-83F0-362C-060DC5CF19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8821" t="4231"/>
              <a:stretch/>
            </p:blipFill>
            <p:spPr>
              <a:xfrm>
                <a:off x="1159713" y="13123232"/>
                <a:ext cx="10534244" cy="6656986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EA5F5AE-63BB-05C3-8A5F-5010DCB0FD76}"/>
                  </a:ext>
                </a:extLst>
              </p:cNvPr>
              <p:cNvSpPr/>
              <p:nvPr/>
            </p:nvSpPr>
            <p:spPr>
              <a:xfrm>
                <a:off x="1152988" y="12881140"/>
                <a:ext cx="3742092" cy="24081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45" dirty="0"/>
              </a:p>
            </p:txBody>
          </p:sp>
        </p:grpSp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EEE77E1F-88DA-8608-60D9-5729B8521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1804" t="30655" b="48014"/>
            <a:stretch/>
          </p:blipFill>
          <p:spPr>
            <a:xfrm>
              <a:off x="4391976" y="1965598"/>
              <a:ext cx="1255893" cy="875387"/>
            </a:xfrm>
            <a:prstGeom prst="rect">
              <a:avLst/>
            </a:prstGeom>
          </p:spPr>
        </p:pic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D3190E08-FA95-97AE-1F11-0B466079F7AD}"/>
                </a:ext>
              </a:extLst>
            </p:cNvPr>
            <p:cNvSpPr/>
            <p:nvPr/>
          </p:nvSpPr>
          <p:spPr>
            <a:xfrm>
              <a:off x="5366608" y="1564177"/>
              <a:ext cx="1277787" cy="720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110873"/>
              </p:ext>
            </p:extLst>
          </p:nvPr>
        </p:nvGraphicFramePr>
        <p:xfrm>
          <a:off x="5922180" y="1052431"/>
          <a:ext cx="3142956" cy="289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1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1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Frequency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5.712 GHz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Beam Energy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65 - 100 MeV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RF Repetition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100 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56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C-band average accelerating gradient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45 MV/m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400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RF pulse duration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1.2 – 2.5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400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pulse dose rate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&gt; 10^6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Gy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400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Average dose rate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&gt; 100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Gy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400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Dose per pulse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&gt;&gt; 1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Gy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527164"/>
                  </a:ext>
                </a:extLst>
              </a:tr>
            </a:tbl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FFE0E7BC-A3D3-6872-FF56-64BBF320AA46}"/>
              </a:ext>
            </a:extLst>
          </p:cNvPr>
          <p:cNvSpPr txBox="1"/>
          <p:nvPr/>
        </p:nvSpPr>
        <p:spPr>
          <a:xfrm>
            <a:off x="196442" y="5649439"/>
            <a:ext cx="8947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C-band combines a </a:t>
            </a:r>
            <a:r>
              <a:rPr lang="it-IT" b="1" dirty="0"/>
              <a:t>high shunt </a:t>
            </a:r>
            <a:r>
              <a:rPr lang="it-IT" b="1" dirty="0" err="1"/>
              <a:t>impedance</a:t>
            </a:r>
            <a:r>
              <a:rPr lang="it-IT" b="1" dirty="0"/>
              <a:t> </a:t>
            </a:r>
            <a:r>
              <a:rPr lang="it-IT" dirty="0"/>
              <a:t>with a </a:t>
            </a:r>
            <a:r>
              <a:rPr lang="it-IT" b="1" dirty="0"/>
              <a:t>high transmission </a:t>
            </a:r>
            <a:r>
              <a:rPr lang="it-IT" b="1" dirty="0" err="1"/>
              <a:t>efficiency</a:t>
            </a:r>
            <a:r>
              <a:rPr lang="it-IT" dirty="0"/>
              <a:t>:  </a:t>
            </a:r>
          </a:p>
          <a:p>
            <a:pPr algn="ctr"/>
            <a:r>
              <a:rPr lang="it-IT" dirty="0"/>
              <a:t>high </a:t>
            </a:r>
            <a:r>
              <a:rPr lang="it-IT" dirty="0" err="1"/>
              <a:t>peak</a:t>
            </a:r>
            <a:r>
              <a:rPr lang="it-IT" dirty="0"/>
              <a:t> </a:t>
            </a:r>
            <a:r>
              <a:rPr lang="it-IT" dirty="0" err="1"/>
              <a:t>current</a:t>
            </a:r>
            <a:r>
              <a:rPr lang="it-IT" dirty="0"/>
              <a:t> for FLASH regime. </a:t>
            </a:r>
            <a:endParaRPr lang="en-GB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2584370-9EF5-4AC5-A292-BBB90BF43E77}"/>
              </a:ext>
            </a:extLst>
          </p:cNvPr>
          <p:cNvSpPr txBox="1"/>
          <p:nvPr/>
        </p:nvSpPr>
        <p:spPr>
          <a:xfrm>
            <a:off x="196443" y="5084625"/>
            <a:ext cx="8771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Hybrid configuration </a:t>
            </a:r>
            <a:r>
              <a:rPr lang="en-GB" dirty="0"/>
              <a:t>with SW Injector and TW accelerating structures with </a:t>
            </a:r>
            <a:r>
              <a:rPr lang="en-GB" b="1" dirty="0"/>
              <a:t>one klystron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 asymmetric power splitter allows </a:t>
            </a:r>
            <a:r>
              <a:rPr lang="en-GB" b="1" dirty="0"/>
              <a:t>avoiding the circulator </a:t>
            </a:r>
            <a:r>
              <a:rPr lang="en-GB" dirty="0"/>
              <a:t>for the SW</a:t>
            </a:r>
          </a:p>
        </p:txBody>
      </p:sp>
    </p:spTree>
    <p:extLst>
      <p:ext uri="{BB962C8B-B14F-4D97-AF65-F5344CB8AC3E}">
        <p14:creationId xmlns:p14="http://schemas.microsoft.com/office/powerpoint/2010/main" val="745810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119630" y="0"/>
            <a:ext cx="4904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SAFEST PROJECT general layout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03BE5D-3BF2-DC11-BF71-8C2EB48A1DE4}"/>
              </a:ext>
            </a:extLst>
          </p:cNvPr>
          <p:cNvGrpSpPr/>
          <p:nvPr/>
        </p:nvGrpSpPr>
        <p:grpSpPr>
          <a:xfrm>
            <a:off x="642660" y="6261510"/>
            <a:ext cx="7626527" cy="607422"/>
            <a:chOff x="728404" y="6147808"/>
            <a:chExt cx="8415596" cy="6366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3F31132-1126-8FB9-7BFD-1A51CE95B3F7}"/>
                </a:ext>
              </a:extLst>
            </p:cNvPr>
            <p:cNvGrpSpPr/>
            <p:nvPr/>
          </p:nvGrpSpPr>
          <p:grpSpPr>
            <a:xfrm>
              <a:off x="728404" y="6147808"/>
              <a:ext cx="8415596" cy="628721"/>
              <a:chOff x="609939" y="6140068"/>
              <a:chExt cx="8415596" cy="628721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C09B299-1F48-95FB-5810-8C6B79A17BE0}"/>
                  </a:ext>
                </a:extLst>
              </p:cNvPr>
              <p:cNvGrpSpPr/>
              <p:nvPr/>
            </p:nvGrpSpPr>
            <p:grpSpPr>
              <a:xfrm>
                <a:off x="1737871" y="6140068"/>
                <a:ext cx="7287664" cy="628721"/>
                <a:chOff x="1737871" y="6140068"/>
                <a:chExt cx="7287664" cy="628721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688CF426-5843-4DB6-271E-26328CB963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alphaModFix amt="50000"/>
                </a:blip>
                <a:stretch>
                  <a:fillRect/>
                </a:stretch>
              </p:blipFill>
              <p:spPr>
                <a:xfrm>
                  <a:off x="1737871" y="6140068"/>
                  <a:ext cx="917278" cy="601494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B50DC5C5-45FF-E101-6376-DEF9B7C1E4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alphaModFix amt="50000"/>
                </a:blip>
                <a:srcRect t="32772"/>
                <a:stretch/>
              </p:blipFill>
              <p:spPr>
                <a:xfrm>
                  <a:off x="3618433" y="6185621"/>
                  <a:ext cx="1862319" cy="583168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6146C188-0B21-3FDE-980A-B99E34711E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alphaModFix amt="50000"/>
                </a:blip>
                <a:srcRect b="66907"/>
                <a:stretch/>
              </p:blipFill>
              <p:spPr>
                <a:xfrm>
                  <a:off x="5526215" y="6228943"/>
                  <a:ext cx="3499320" cy="539400"/>
                </a:xfrm>
                <a:prstGeom prst="rect">
                  <a:avLst/>
                </a:prstGeom>
              </p:spPr>
            </p:pic>
          </p:grp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EC759684-EF5C-37E7-4425-4F92BAFEEBFA}"/>
                  </a:ext>
                </a:extLst>
              </p:cNvPr>
              <p:cNvSpPr/>
              <p:nvPr/>
            </p:nvSpPr>
            <p:spPr>
              <a:xfrm>
                <a:off x="609939" y="6303977"/>
                <a:ext cx="1175810" cy="365722"/>
              </a:xfrm>
              <a:prstGeom prst="rect">
                <a:avLst/>
              </a:prstGeom>
              <a:blipFill>
                <a:blip r:embed="rId5" cstate="print">
                  <a:alphaModFix amt="50000"/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578" dirty="0"/>
              </a:p>
            </p:txBody>
          </p:sp>
        </p:grpSp>
        <p:pic>
          <p:nvPicPr>
            <p:cNvPr id="11" name="Picture 2" descr="L'INFN CAMBIA LOGO">
              <a:extLst>
                <a:ext uri="{FF2B5EF4-FFF2-40B4-BE49-F238E27FC236}">
                  <a16:creationId xmlns:a16="http://schemas.microsoft.com/office/drawing/2014/main" id="{0C4152DD-E934-2D30-3A60-FF93DF5608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2531" y="6177528"/>
              <a:ext cx="1093555" cy="606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5DEF7E12-45DE-4650-E6BB-C437E55C7043}"/>
              </a:ext>
            </a:extLst>
          </p:cNvPr>
          <p:cNvGrpSpPr/>
          <p:nvPr/>
        </p:nvGrpSpPr>
        <p:grpSpPr>
          <a:xfrm>
            <a:off x="0" y="638628"/>
            <a:ext cx="6642276" cy="4296215"/>
            <a:chOff x="2119" y="154394"/>
            <a:chExt cx="6642276" cy="429621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7BCEFA7-C429-616E-D27E-45B92860B24D}"/>
                </a:ext>
              </a:extLst>
            </p:cNvPr>
            <p:cNvGrpSpPr/>
            <p:nvPr/>
          </p:nvGrpSpPr>
          <p:grpSpPr>
            <a:xfrm>
              <a:off x="2119" y="154394"/>
              <a:ext cx="6642276" cy="4296215"/>
              <a:chOff x="1152988" y="12881140"/>
              <a:chExt cx="10540969" cy="689907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886A0A0-F255-83F0-362C-060DC5CF19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8821" t="4231"/>
              <a:stretch/>
            </p:blipFill>
            <p:spPr>
              <a:xfrm>
                <a:off x="1159713" y="13123232"/>
                <a:ext cx="10534244" cy="6656986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EA5F5AE-63BB-05C3-8A5F-5010DCB0FD76}"/>
                  </a:ext>
                </a:extLst>
              </p:cNvPr>
              <p:cNvSpPr/>
              <p:nvPr/>
            </p:nvSpPr>
            <p:spPr>
              <a:xfrm>
                <a:off x="1152988" y="12881140"/>
                <a:ext cx="3742092" cy="24081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45" dirty="0"/>
              </a:p>
            </p:txBody>
          </p:sp>
        </p:grpSp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EEE77E1F-88DA-8608-60D9-5729B8521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1804" t="30655" b="48014"/>
            <a:stretch/>
          </p:blipFill>
          <p:spPr>
            <a:xfrm>
              <a:off x="4391976" y="1965598"/>
              <a:ext cx="1255893" cy="875387"/>
            </a:xfrm>
            <a:prstGeom prst="rect">
              <a:avLst/>
            </a:prstGeom>
          </p:spPr>
        </p:pic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D3190E08-FA95-97AE-1F11-0B466079F7AD}"/>
                </a:ext>
              </a:extLst>
            </p:cNvPr>
            <p:cNvSpPr/>
            <p:nvPr/>
          </p:nvSpPr>
          <p:spPr>
            <a:xfrm>
              <a:off x="5366608" y="1564177"/>
              <a:ext cx="1277787" cy="720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355082"/>
              </p:ext>
            </p:extLst>
          </p:nvPr>
        </p:nvGraphicFramePr>
        <p:xfrm>
          <a:off x="5922180" y="1052431"/>
          <a:ext cx="3142956" cy="289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1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1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Frequency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5.712 GHz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Beam Energy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65 - 100 MeV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RF Repetition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100 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56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C-band average accelerating gradient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45 MV/m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400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RF pulse duration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1.2 – 2.5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400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pulse dose rate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&gt; 10^6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Gy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400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Average dose rate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&gt; 100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Gy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400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Dose per pulse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&gt;&gt; 1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Gy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527164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FFD00E8-C8F8-337C-B58D-EC8042E670A9}"/>
              </a:ext>
            </a:extLst>
          </p:cNvPr>
          <p:cNvSpPr/>
          <p:nvPr/>
        </p:nvSpPr>
        <p:spPr>
          <a:xfrm>
            <a:off x="268151" y="4149096"/>
            <a:ext cx="1693501" cy="7177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651B22E6-38D5-1C3C-4FF4-AADBB5957AB0}"/>
              </a:ext>
            </a:extLst>
          </p:cNvPr>
          <p:cNvSpPr/>
          <p:nvPr/>
        </p:nvSpPr>
        <p:spPr>
          <a:xfrm rot="10800000">
            <a:off x="951528" y="4896373"/>
            <a:ext cx="355333" cy="66816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B26F1A91-5131-ADD5-1459-97608737F90D}"/>
              </a:ext>
            </a:extLst>
          </p:cNvPr>
          <p:cNvSpPr txBox="1"/>
          <p:nvPr/>
        </p:nvSpPr>
        <p:spPr>
          <a:xfrm>
            <a:off x="296739" y="5458668"/>
            <a:ext cx="1664913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Standing wave Injector </a:t>
            </a:r>
          </a:p>
        </p:txBody>
      </p:sp>
    </p:spTree>
    <p:extLst>
      <p:ext uri="{BB962C8B-B14F-4D97-AF65-F5344CB8AC3E}">
        <p14:creationId xmlns:p14="http://schemas.microsoft.com/office/powerpoint/2010/main" val="311954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BBDABF4-91E3-E62F-B19B-EB08E597F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498" y="4662660"/>
            <a:ext cx="8040090" cy="2081576"/>
          </a:xfrm>
          <a:prstGeom prst="rect">
            <a:avLst/>
          </a:prstGeom>
        </p:spPr>
      </p:pic>
      <p:pic>
        <p:nvPicPr>
          <p:cNvPr id="34" name="Picture 45">
            <a:extLst>
              <a:ext uri="{FF2B5EF4-FFF2-40B4-BE49-F238E27FC236}">
                <a16:creationId xmlns:a16="http://schemas.microsoft.com/office/drawing/2014/main" id="{BF26024D-D7CC-A641-6336-405535C7D3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9" r="4629"/>
          <a:stretch/>
        </p:blipFill>
        <p:spPr>
          <a:xfrm>
            <a:off x="94689" y="1412863"/>
            <a:ext cx="2309811" cy="235331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230683C-25CC-45D5-9987-FBFCA5CE694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4691" y="772844"/>
            <a:ext cx="2455785" cy="414536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 source: 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pulsed DC thermionic gun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15 kV.</a:t>
            </a:r>
          </a:p>
          <a:p>
            <a:pPr indent="0">
              <a:buNone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buNone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buNone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E64B47CD-EC45-0A2C-F9A9-1F7B20B57564}"/>
              </a:ext>
            </a:extLst>
          </p:cNvPr>
          <p:cNvSpPr/>
          <p:nvPr/>
        </p:nvSpPr>
        <p:spPr>
          <a:xfrm>
            <a:off x="7994961" y="3518453"/>
            <a:ext cx="353908" cy="171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506"/>
          </a:p>
        </p:txBody>
      </p:sp>
      <p:sp>
        <p:nvSpPr>
          <p:cNvPr id="9" name="Google Shape;154;p32">
            <a:extLst>
              <a:ext uri="{FF2B5EF4-FFF2-40B4-BE49-F238E27FC236}">
                <a16:creationId xmlns:a16="http://schemas.microsoft.com/office/drawing/2014/main" id="{4B927077-37FB-2D4B-BCFE-A488EFAE1142}"/>
              </a:ext>
            </a:extLst>
          </p:cNvPr>
          <p:cNvSpPr txBox="1">
            <a:spLocks/>
          </p:cNvSpPr>
          <p:nvPr/>
        </p:nvSpPr>
        <p:spPr>
          <a:xfrm>
            <a:off x="720000" y="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2800"/>
              <a:buFont typeface="Abril Fatface"/>
              <a:buNone/>
              <a:defRPr sz="2800" b="1">
                <a:solidFill>
                  <a:srgbClr val="FF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GB" sz="27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Electrons source and SW injector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03C6D9-6B45-0B49-A1D9-456E4C270404}"/>
              </a:ext>
            </a:extLst>
          </p:cNvPr>
          <p:cNvSpPr txBox="1"/>
          <p:nvPr/>
        </p:nvSpPr>
        <p:spPr>
          <a:xfrm>
            <a:off x="6455112" y="6528098"/>
            <a:ext cx="29971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Other contribution L. </a:t>
            </a:r>
            <a:r>
              <a:rPr lang="en-GB" sz="900" dirty="0" err="1"/>
              <a:t>Faillace</a:t>
            </a:r>
            <a:r>
              <a:rPr lang="en-GB" sz="900" dirty="0"/>
              <a:t> and D. </a:t>
            </a:r>
            <a:r>
              <a:rPr lang="en-GB" sz="900" dirty="0" err="1"/>
              <a:t>Francescone</a:t>
            </a:r>
            <a:endParaRPr lang="en-GB" sz="900" dirty="0"/>
          </a:p>
        </p:txBody>
      </p:sp>
      <p:sp>
        <p:nvSpPr>
          <p:cNvPr id="28" name="CasellaDiTesto 9">
            <a:extLst>
              <a:ext uri="{FF2B5EF4-FFF2-40B4-BE49-F238E27FC236}">
                <a16:creationId xmlns:a16="http://schemas.microsoft.com/office/drawing/2014/main" id="{DB9CF424-D145-1D09-9D5F-69A1126D5C0C}"/>
              </a:ext>
            </a:extLst>
          </p:cNvPr>
          <p:cNvSpPr txBox="1"/>
          <p:nvPr/>
        </p:nvSpPr>
        <p:spPr>
          <a:xfrm>
            <a:off x="94690" y="5276843"/>
            <a:ext cx="929066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+mn-cs"/>
              </a:rPr>
              <a:t>DC gun</a:t>
            </a:r>
            <a:endParaRPr lang="en-GB" sz="1400" b="1" dirty="0">
              <a:solidFill>
                <a:srgbClr val="FF0000"/>
              </a:solidFill>
              <a:ea typeface="ヒラギノ角ゴ Pro W3" charset="-128"/>
              <a:cs typeface="+mn-cs"/>
            </a:endParaRPr>
          </a:p>
        </p:txBody>
      </p:sp>
      <p:cxnSp>
        <p:nvCxnSpPr>
          <p:cNvPr id="29" name="Connettore 2 4">
            <a:extLst>
              <a:ext uri="{FF2B5EF4-FFF2-40B4-BE49-F238E27FC236}">
                <a16:creationId xmlns:a16="http://schemas.microsoft.com/office/drawing/2014/main" id="{F165CF69-34CC-E1CC-134B-0A9B372F043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1436" y="5716119"/>
            <a:ext cx="730078" cy="48188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BA2C388-664E-14C4-2289-751188DBABBD}"/>
              </a:ext>
            </a:extLst>
          </p:cNvPr>
          <p:cNvSpPr txBox="1"/>
          <p:nvPr/>
        </p:nvSpPr>
        <p:spPr>
          <a:xfrm>
            <a:off x="2594141" y="2782101"/>
            <a:ext cx="6552264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Standing </a:t>
            </a:r>
            <a:r>
              <a:rPr lang="it-IT" b="1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wave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>
                <a:solidFill>
                  <a:srgbClr val="0808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</a:t>
            </a:r>
            <a:r>
              <a:rPr lang="it-IT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dirty="0" err="1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periodic</a:t>
            </a:r>
            <a:r>
              <a:rPr lang="it-IT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geometry</a:t>
            </a:r>
            <a:r>
              <a:rPr lang="it-IT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b="1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on-</a:t>
            </a:r>
            <a:r>
              <a:rPr lang="it-IT" b="1" dirty="0" err="1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axis</a:t>
            </a:r>
            <a:r>
              <a:rPr lang="it-IT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coupling</a:t>
            </a:r>
            <a:r>
              <a:rPr lang="it-IT" b="1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cells</a:t>
            </a:r>
            <a:endParaRPr lang="it-IT" b="1" dirty="0">
              <a:solidFill>
                <a:srgbClr val="0808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80808"/>
                </a:solidFill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it-IT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/2 mode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Nose - cone </a:t>
            </a:r>
            <a:r>
              <a:rPr lang="en-GB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geometry: produces very </a:t>
            </a:r>
            <a:r>
              <a:rPr lang="en-GB" b="1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electric field </a:t>
            </a:r>
            <a:r>
              <a:rPr lang="en-GB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middle of the accelerating cells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rPr>
              <a:t> </a:t>
            </a:r>
            <a:endParaRPr lang="it-IT" dirty="0">
              <a:solidFill>
                <a:schemeClr val="bg2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/>
              <a:t>Bunching section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rPr>
              <a:t>for low-energy beam capture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rPr>
              <a:t>(&gt; 45%)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rPr>
              <a:t>Beam energy up to ≈ </a:t>
            </a:r>
            <a:r>
              <a:rPr lang="en-GB" b="1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rPr>
              <a:t>10 MeV and 100 mA </a:t>
            </a:r>
            <a:r>
              <a:rPr lang="en-GB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rPr>
              <a:t>beam peak current</a:t>
            </a:r>
            <a:endParaRPr lang="en-GB" dirty="0">
              <a:solidFill>
                <a:srgbClr val="0808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solidFill>
                <a:srgbClr val="0808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4F350636-DEDF-40D1-9323-148C9ECD725A}"/>
              </a:ext>
            </a:extLst>
          </p:cNvPr>
          <p:cNvSpPr txBox="1"/>
          <p:nvPr/>
        </p:nvSpPr>
        <p:spPr>
          <a:xfrm>
            <a:off x="4541622" y="4498434"/>
            <a:ext cx="840486" cy="30777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Power in</a:t>
            </a:r>
          </a:p>
        </p:txBody>
      </p: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607087AF-AEC3-C5FC-E03B-8AF274367F07}"/>
              </a:ext>
            </a:extLst>
          </p:cNvPr>
          <p:cNvCxnSpPr>
            <a:cxnSpLocks/>
          </p:cNvCxnSpPr>
          <p:nvPr/>
        </p:nvCxnSpPr>
        <p:spPr>
          <a:xfrm>
            <a:off x="4932048" y="4810540"/>
            <a:ext cx="0" cy="5743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9D91EF36-E741-192F-C2DE-8FA310CC1526}"/>
              </a:ext>
            </a:extLst>
          </p:cNvPr>
          <p:cNvSpPr/>
          <p:nvPr/>
        </p:nvSpPr>
        <p:spPr>
          <a:xfrm>
            <a:off x="94690" y="728639"/>
            <a:ext cx="2455786" cy="2930625"/>
          </a:xfrm>
          <a:prstGeom prst="rect">
            <a:avLst/>
          </a:prstGeom>
          <a:noFill/>
          <a:ln>
            <a:solidFill>
              <a:srgbClr val="0B0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8A659DB1-3D6E-B4CD-2E26-0610489E9CE6}"/>
              </a:ext>
            </a:extLst>
          </p:cNvPr>
          <p:cNvSpPr/>
          <p:nvPr/>
        </p:nvSpPr>
        <p:spPr>
          <a:xfrm>
            <a:off x="1071514" y="5761708"/>
            <a:ext cx="730078" cy="81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9">
            <a:extLst>
              <a:ext uri="{FF2B5EF4-FFF2-40B4-BE49-F238E27FC236}">
                <a16:creationId xmlns:a16="http://schemas.microsoft.com/office/drawing/2014/main" id="{87E54D9B-645B-B712-011C-C339893E2273}"/>
              </a:ext>
            </a:extLst>
          </p:cNvPr>
          <p:cNvSpPr txBox="1"/>
          <p:nvPr/>
        </p:nvSpPr>
        <p:spPr>
          <a:xfrm>
            <a:off x="611472" y="6510902"/>
            <a:ext cx="2214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Bunching section</a:t>
            </a:r>
          </a:p>
        </p:txBody>
      </p:sp>
      <p:graphicFrame>
        <p:nvGraphicFramePr>
          <p:cNvPr id="60" name="Table 25">
            <a:extLst>
              <a:ext uri="{FF2B5EF4-FFF2-40B4-BE49-F238E27FC236}">
                <a16:creationId xmlns:a16="http://schemas.microsoft.com/office/drawing/2014/main" id="{58EEC29A-BE2B-918E-BB1D-68B1EDAFE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979205"/>
              </p:ext>
            </p:extLst>
          </p:nvPr>
        </p:nvGraphicFramePr>
        <p:xfrm>
          <a:off x="5586672" y="5090455"/>
          <a:ext cx="3338534" cy="668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883">
                  <a:extLst>
                    <a:ext uri="{9D8B030D-6E8A-4147-A177-3AD203B41FA5}">
                      <a16:colId xmlns:a16="http://schemas.microsoft.com/office/drawing/2014/main" val="1269491526"/>
                    </a:ext>
                  </a:extLst>
                </a:gridCol>
                <a:gridCol w="1272311">
                  <a:extLst>
                    <a:ext uri="{9D8B030D-6E8A-4147-A177-3AD203B41FA5}">
                      <a16:colId xmlns:a16="http://schemas.microsoft.com/office/drawing/2014/main" val="3179103649"/>
                    </a:ext>
                  </a:extLst>
                </a:gridCol>
                <a:gridCol w="790340">
                  <a:extLst>
                    <a:ext uri="{9D8B030D-6E8A-4147-A177-3AD203B41FA5}">
                      <a16:colId xmlns:a16="http://schemas.microsoft.com/office/drawing/2014/main" val="3025912181"/>
                    </a:ext>
                  </a:extLst>
                </a:gridCol>
              </a:tblGrid>
              <a:tr h="33337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Freq</a:t>
                      </a:r>
                    </a:p>
                  </a:txBody>
                  <a:tcP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R</a:t>
                      </a:r>
                      <a:r>
                        <a:rPr lang="en-US" sz="1050" dirty="0" err="1">
                          <a:solidFill>
                            <a:schemeClr val="bg1"/>
                          </a:solidFill>
                        </a:rPr>
                        <a:t>shunt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Q</a:t>
                      </a:r>
                    </a:p>
                  </a:txBody>
                  <a:tcPr>
                    <a:solidFill>
                      <a:srgbClr val="009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884586"/>
                  </a:ext>
                </a:extLst>
              </a:tr>
              <a:tr h="33337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80808"/>
                          </a:solidFill>
                        </a:rPr>
                        <a:t>5.712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solidFill>
                            <a:srgbClr val="080808"/>
                          </a:solidFill>
                          <a:latin typeface="+mn-lt"/>
                          <a:ea typeface="+mn-ea"/>
                          <a:cs typeface="+mn-cs"/>
                        </a:rPr>
                        <a:t>116 M</a:t>
                      </a:r>
                      <a:r>
                        <a:rPr lang="en-US" sz="1400" kern="1200" dirty="0">
                          <a:solidFill>
                            <a:srgbClr val="080808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W</a:t>
                      </a:r>
                      <a:r>
                        <a:rPr lang="en-US" sz="1400" kern="1200" dirty="0">
                          <a:solidFill>
                            <a:srgbClr val="080808"/>
                          </a:solidFill>
                          <a:latin typeface="+mn-lt"/>
                          <a:ea typeface="+mn-ea"/>
                          <a:cs typeface="+mn-cs"/>
                        </a:rPr>
                        <a:t>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solidFill>
                            <a:srgbClr val="080808"/>
                          </a:solidFill>
                          <a:latin typeface="+mn-lt"/>
                          <a:ea typeface="+mn-ea"/>
                          <a:cs typeface="+mn-cs"/>
                        </a:rPr>
                        <a:t>11260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934765"/>
                  </a:ext>
                </a:extLst>
              </a:tr>
            </a:tbl>
          </a:graphicData>
        </a:graphic>
      </p:graphicFrame>
      <p:grpSp>
        <p:nvGrpSpPr>
          <p:cNvPr id="7" name="Gruppo 6">
            <a:extLst>
              <a:ext uri="{FF2B5EF4-FFF2-40B4-BE49-F238E27FC236}">
                <a16:creationId xmlns:a16="http://schemas.microsoft.com/office/drawing/2014/main" id="{F388D772-22C3-616F-815F-DD64A467CC3F}"/>
              </a:ext>
            </a:extLst>
          </p:cNvPr>
          <p:cNvGrpSpPr/>
          <p:nvPr/>
        </p:nvGrpSpPr>
        <p:grpSpPr>
          <a:xfrm>
            <a:off x="2770095" y="676654"/>
            <a:ext cx="2612013" cy="2000227"/>
            <a:chOff x="4235650" y="804429"/>
            <a:chExt cx="2594747" cy="2002858"/>
          </a:xfrm>
        </p:grpSpPr>
        <p:pic>
          <p:nvPicPr>
            <p:cNvPr id="8" name="Picture 40">
              <a:extLst>
                <a:ext uri="{FF2B5EF4-FFF2-40B4-BE49-F238E27FC236}">
                  <a16:creationId xmlns:a16="http://schemas.microsoft.com/office/drawing/2014/main" id="{D51E407F-6177-E835-8D04-94DE3EAC7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5650" y="804429"/>
              <a:ext cx="2594747" cy="2002858"/>
            </a:xfrm>
            <a:prstGeom prst="rect">
              <a:avLst/>
            </a:prstGeom>
          </p:spPr>
        </p:pic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C4769CBA-B684-7048-F7A7-B508F6A8BD68}"/>
                </a:ext>
              </a:extLst>
            </p:cNvPr>
            <p:cNvSpPr/>
            <p:nvPr/>
          </p:nvSpPr>
          <p:spPr bwMode="auto">
            <a:xfrm>
              <a:off x="5922180" y="1621192"/>
              <a:ext cx="180024" cy="367616"/>
            </a:xfrm>
            <a:prstGeom prst="rect">
              <a:avLst/>
            </a:prstGeom>
            <a:solidFill>
              <a:srgbClr val="D4FCFF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E7775552-1210-D205-E49B-497E14CEC115}"/>
                </a:ext>
              </a:extLst>
            </p:cNvPr>
            <p:cNvSpPr/>
            <p:nvPr/>
          </p:nvSpPr>
          <p:spPr bwMode="auto">
            <a:xfrm>
              <a:off x="5918096" y="2184521"/>
              <a:ext cx="306732" cy="277903"/>
            </a:xfrm>
            <a:prstGeom prst="rect">
              <a:avLst/>
            </a:prstGeom>
            <a:solidFill>
              <a:srgbClr val="D4FCFF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3" name="CasellaDiTesto 12">
            <a:extLst>
              <a:ext uri="{FF2B5EF4-FFF2-40B4-BE49-F238E27FC236}">
                <a16:creationId xmlns:a16="http://schemas.microsoft.com/office/drawing/2014/main" id="{DA6C0DEB-A092-C02B-1F4F-BB43BE596D7F}"/>
              </a:ext>
            </a:extLst>
          </p:cNvPr>
          <p:cNvSpPr txBox="1"/>
          <p:nvPr/>
        </p:nvSpPr>
        <p:spPr>
          <a:xfrm>
            <a:off x="5834902" y="1591019"/>
            <a:ext cx="2819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Single cell parameters [mm]</a:t>
            </a:r>
            <a:endParaRPr lang="it-IT" sz="1400" dirty="0">
              <a:solidFill>
                <a:schemeClr val="bg2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Table 44">
            <a:extLst>
              <a:ext uri="{FF2B5EF4-FFF2-40B4-BE49-F238E27FC236}">
                <a16:creationId xmlns:a16="http://schemas.microsoft.com/office/drawing/2014/main" id="{9F0B1EB5-BFD7-9683-9FF2-C911C5642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515674"/>
              </p:ext>
            </p:extLst>
          </p:nvPr>
        </p:nvGraphicFramePr>
        <p:xfrm>
          <a:off x="5382108" y="861977"/>
          <a:ext cx="3705602" cy="704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477">
                  <a:extLst>
                    <a:ext uri="{9D8B030D-6E8A-4147-A177-3AD203B41FA5}">
                      <a16:colId xmlns:a16="http://schemas.microsoft.com/office/drawing/2014/main" val="1269491526"/>
                    </a:ext>
                  </a:extLst>
                </a:gridCol>
                <a:gridCol w="577264">
                  <a:extLst>
                    <a:ext uri="{9D8B030D-6E8A-4147-A177-3AD203B41FA5}">
                      <a16:colId xmlns:a16="http://schemas.microsoft.com/office/drawing/2014/main" val="3179103649"/>
                    </a:ext>
                  </a:extLst>
                </a:gridCol>
                <a:gridCol w="673477">
                  <a:extLst>
                    <a:ext uri="{9D8B030D-6E8A-4147-A177-3AD203B41FA5}">
                      <a16:colId xmlns:a16="http://schemas.microsoft.com/office/drawing/2014/main" val="3025912181"/>
                    </a:ext>
                  </a:extLst>
                </a:gridCol>
                <a:gridCol w="577264">
                  <a:extLst>
                    <a:ext uri="{9D8B030D-6E8A-4147-A177-3AD203B41FA5}">
                      <a16:colId xmlns:a16="http://schemas.microsoft.com/office/drawing/2014/main" val="3950437861"/>
                    </a:ext>
                  </a:extLst>
                </a:gridCol>
                <a:gridCol w="673477">
                  <a:extLst>
                    <a:ext uri="{9D8B030D-6E8A-4147-A177-3AD203B41FA5}">
                      <a16:colId xmlns:a16="http://schemas.microsoft.com/office/drawing/2014/main" val="2485570726"/>
                    </a:ext>
                  </a:extLst>
                </a:gridCol>
                <a:gridCol w="530643">
                  <a:extLst>
                    <a:ext uri="{9D8B030D-6E8A-4147-A177-3AD203B41FA5}">
                      <a16:colId xmlns:a16="http://schemas.microsoft.com/office/drawing/2014/main" val="29572994"/>
                    </a:ext>
                  </a:extLst>
                </a:gridCol>
              </a:tblGrid>
              <a:tr h="33886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</a:t>
                      </a:r>
                    </a:p>
                  </a:txBody>
                  <a:tcP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</a:t>
                      </a:r>
                    </a:p>
                  </a:txBody>
                  <a:tcP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</a:t>
                      </a:r>
                    </a:p>
                  </a:txBody>
                  <a:tcP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</a:t>
                      </a:r>
                      <a:r>
                        <a:rPr lang="en-US" sz="1200" dirty="0"/>
                        <a:t>b</a:t>
                      </a:r>
                      <a:endParaRPr lang="en-US" sz="1800" dirty="0"/>
                    </a:p>
                  </a:txBody>
                  <a:tcP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</a:t>
                      </a:r>
                      <a:r>
                        <a:rPr lang="en-US" sz="1200" dirty="0"/>
                        <a:t>o</a:t>
                      </a:r>
                      <a:endParaRPr lang="en-US" sz="1800" dirty="0"/>
                    </a:p>
                  </a:txBody>
                  <a:tcP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ymbol" panose="05050102010706020507" pitchFamily="18" charset="2"/>
                        </a:rPr>
                        <a:t>a</a:t>
                      </a:r>
                    </a:p>
                  </a:txBody>
                  <a:tcPr>
                    <a:solidFill>
                      <a:srgbClr val="009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884586"/>
                  </a:ext>
                </a:extLst>
              </a:tr>
              <a:tr h="33886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38.25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30°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934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811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/>
      <p:bldP spid="54" grpId="0" animBg="1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6">
            <a:extLst>
              <a:ext uri="{FF2B5EF4-FFF2-40B4-BE49-F238E27FC236}">
                <a16:creationId xmlns:a16="http://schemas.microsoft.com/office/drawing/2014/main" id="{77513B9C-E0A4-442A-9F2E-205F512A6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27" y="0"/>
            <a:ext cx="892854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dk1"/>
              </a:buClr>
              <a:buSzPts val="2800"/>
              <a:buNone/>
              <a:defRPr/>
            </a:pPr>
            <a:r>
              <a:rPr lang="en-US" altLang="it-IT" sz="27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bril Fatface"/>
              </a:rPr>
              <a:t>Accelerating Field measurement</a:t>
            </a:r>
            <a:endParaRPr lang="it-IT" altLang="it-IT" sz="2700" b="1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  <a:sym typeface="Abril Fatface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3E4B63-B0C3-7005-587B-AED16E429480}"/>
              </a:ext>
            </a:extLst>
          </p:cNvPr>
          <p:cNvGrpSpPr/>
          <p:nvPr/>
        </p:nvGrpSpPr>
        <p:grpSpPr>
          <a:xfrm>
            <a:off x="642660" y="6261510"/>
            <a:ext cx="7626527" cy="607422"/>
            <a:chOff x="728404" y="6147808"/>
            <a:chExt cx="8415596" cy="6366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1DF7252-DB69-D3D0-D223-19493DE49D9D}"/>
                </a:ext>
              </a:extLst>
            </p:cNvPr>
            <p:cNvGrpSpPr/>
            <p:nvPr/>
          </p:nvGrpSpPr>
          <p:grpSpPr>
            <a:xfrm>
              <a:off x="728404" y="6147808"/>
              <a:ext cx="8415596" cy="628721"/>
              <a:chOff x="609939" y="6140068"/>
              <a:chExt cx="8415596" cy="628721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4E3FFEB-6BEF-8BC0-DE63-D17C7665B674}"/>
                  </a:ext>
                </a:extLst>
              </p:cNvPr>
              <p:cNvGrpSpPr/>
              <p:nvPr/>
            </p:nvGrpSpPr>
            <p:grpSpPr>
              <a:xfrm>
                <a:off x="1737871" y="6140068"/>
                <a:ext cx="7287664" cy="628721"/>
                <a:chOff x="1737871" y="6140068"/>
                <a:chExt cx="7287664" cy="62872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B59DDFCD-B673-08D1-939D-881622597B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alphaModFix amt="50000"/>
                </a:blip>
                <a:stretch>
                  <a:fillRect/>
                </a:stretch>
              </p:blipFill>
              <p:spPr>
                <a:xfrm>
                  <a:off x="1737871" y="6140068"/>
                  <a:ext cx="917278" cy="601494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F79F40A1-C6B5-4B76-D177-8559B796D9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alphaModFix amt="50000"/>
                </a:blip>
                <a:srcRect t="32772"/>
                <a:stretch/>
              </p:blipFill>
              <p:spPr>
                <a:xfrm>
                  <a:off x="3618433" y="6185621"/>
                  <a:ext cx="1862319" cy="583168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F1B443A5-781C-9ABC-7B61-3B9E4284AC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alphaModFix amt="50000"/>
                </a:blip>
                <a:srcRect b="66907"/>
                <a:stretch/>
              </p:blipFill>
              <p:spPr>
                <a:xfrm>
                  <a:off x="5526215" y="6228943"/>
                  <a:ext cx="3499320" cy="539400"/>
                </a:xfrm>
                <a:prstGeom prst="rect">
                  <a:avLst/>
                </a:prstGeom>
              </p:spPr>
            </p:pic>
          </p:grpSp>
          <p:sp>
            <p:nvSpPr>
              <p:cNvPr id="17" name="object 7">
                <a:extLst>
                  <a:ext uri="{FF2B5EF4-FFF2-40B4-BE49-F238E27FC236}">
                    <a16:creationId xmlns:a16="http://schemas.microsoft.com/office/drawing/2014/main" id="{9BBA0AC4-A2F9-F539-AF25-93653468EC1F}"/>
                  </a:ext>
                </a:extLst>
              </p:cNvPr>
              <p:cNvSpPr/>
              <p:nvPr/>
            </p:nvSpPr>
            <p:spPr>
              <a:xfrm>
                <a:off x="609939" y="6303977"/>
                <a:ext cx="1175810" cy="365722"/>
              </a:xfrm>
              <a:prstGeom prst="rect">
                <a:avLst/>
              </a:prstGeom>
              <a:blipFill>
                <a:blip r:embed="rId4" cstate="print">
                  <a:alphaModFix amt="50000"/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578" dirty="0"/>
              </a:p>
            </p:txBody>
          </p:sp>
        </p:grpSp>
        <p:pic>
          <p:nvPicPr>
            <p:cNvPr id="13" name="Picture 2" descr="L'INFN CAMBIA LOGO">
              <a:extLst>
                <a:ext uri="{FF2B5EF4-FFF2-40B4-BE49-F238E27FC236}">
                  <a16:creationId xmlns:a16="http://schemas.microsoft.com/office/drawing/2014/main" id="{AEEA5102-E5A4-D361-EBA8-DE87F4F850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2531" y="6177528"/>
              <a:ext cx="1093555" cy="606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7A27D087-85B5-5AC2-44DB-2D611C51E1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62" r="5542"/>
          <a:stretch/>
        </p:blipFill>
        <p:spPr>
          <a:xfrm>
            <a:off x="519681" y="3338350"/>
            <a:ext cx="6101508" cy="34659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3AFDDC-5E76-B19B-1471-5EDB68F4B624}"/>
              </a:ext>
            </a:extLst>
          </p:cNvPr>
          <p:cNvGrpSpPr/>
          <p:nvPr/>
        </p:nvGrpSpPr>
        <p:grpSpPr>
          <a:xfrm>
            <a:off x="6661808" y="2643763"/>
            <a:ext cx="2307479" cy="3921498"/>
            <a:chOff x="1860406" y="281729"/>
            <a:chExt cx="1500047" cy="32098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44B481-00C1-4038-AA94-A6112857C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60406" y="1051875"/>
              <a:ext cx="1500047" cy="2439712"/>
            </a:xfrm>
            <a:prstGeom prst="rect">
              <a:avLst/>
            </a:prstGeom>
          </p:spPr>
        </p:pic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F8399EF9-92A7-8E2A-5011-9B98F9E4125D}"/>
                </a:ext>
              </a:extLst>
            </p:cNvPr>
            <p:cNvSpPr/>
            <p:nvPr/>
          </p:nvSpPr>
          <p:spPr>
            <a:xfrm rot="5400000">
              <a:off x="2121225" y="966199"/>
              <a:ext cx="978408" cy="21631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106AE8C-FDBD-D924-6994-C525895C74C3}"/>
                </a:ext>
              </a:extLst>
            </p:cNvPr>
            <p:cNvSpPr txBox="1"/>
            <p:nvPr/>
          </p:nvSpPr>
          <p:spPr>
            <a:xfrm>
              <a:off x="2008256" y="281729"/>
              <a:ext cx="1204346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RF power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848DF417-E721-FE34-9A4F-0ADF8A4C88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4256" y="701524"/>
            <a:ext cx="2105031" cy="1571418"/>
          </a:xfrm>
          <a:prstGeom prst="rect">
            <a:avLst/>
          </a:prstGeom>
        </p:spPr>
      </p:pic>
      <p:sp>
        <p:nvSpPr>
          <p:cNvPr id="41" name="Arrow: Down 40">
            <a:extLst>
              <a:ext uri="{FF2B5EF4-FFF2-40B4-BE49-F238E27FC236}">
                <a16:creationId xmlns:a16="http://schemas.microsoft.com/office/drawing/2014/main" id="{F8430B3B-C57A-8749-FB71-9C69EE8B28E9}"/>
              </a:ext>
            </a:extLst>
          </p:cNvPr>
          <p:cNvSpPr/>
          <p:nvPr/>
        </p:nvSpPr>
        <p:spPr>
          <a:xfrm>
            <a:off x="7810945" y="553327"/>
            <a:ext cx="105827" cy="30777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11FD7C-8E0E-5F7B-4D70-06C38B1F8E2D}"/>
              </a:ext>
            </a:extLst>
          </p:cNvPr>
          <p:cNvSpPr txBox="1"/>
          <p:nvPr/>
        </p:nvSpPr>
        <p:spPr>
          <a:xfrm>
            <a:off x="7414999" y="292739"/>
            <a:ext cx="897718" cy="30777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Power In 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A3C8039-94E8-F936-CA25-9464AD868D23}"/>
              </a:ext>
            </a:extLst>
          </p:cNvPr>
          <p:cNvCxnSpPr>
            <a:cxnSpLocks/>
          </p:cNvCxnSpPr>
          <p:nvPr/>
        </p:nvCxnSpPr>
        <p:spPr>
          <a:xfrm flipV="1">
            <a:off x="6462252" y="1538748"/>
            <a:ext cx="2640845" cy="37308"/>
          </a:xfrm>
          <a:prstGeom prst="straightConnector1">
            <a:avLst/>
          </a:prstGeom>
          <a:ln w="38100">
            <a:solidFill>
              <a:srgbClr val="0B0B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D65B8E1-54B6-C23D-390C-BE38CF024F5F}"/>
              </a:ext>
            </a:extLst>
          </p:cNvPr>
          <p:cNvSpPr txBox="1"/>
          <p:nvPr/>
        </p:nvSpPr>
        <p:spPr>
          <a:xfrm>
            <a:off x="6377248" y="1622808"/>
            <a:ext cx="612664" cy="430887"/>
          </a:xfrm>
          <a:prstGeom prst="rect">
            <a:avLst/>
          </a:prstGeom>
          <a:ln>
            <a:solidFill>
              <a:srgbClr val="0B0B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rgbClr val="0B0B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Beam axis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993203-BE0B-34FA-E6A5-C738CCAE5FAC}"/>
              </a:ext>
            </a:extLst>
          </p:cNvPr>
          <p:cNvSpPr txBox="1"/>
          <p:nvPr/>
        </p:nvSpPr>
        <p:spPr>
          <a:xfrm>
            <a:off x="363922" y="776623"/>
            <a:ext cx="5986778" cy="2308324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C-Band</a:t>
            </a:r>
            <a:r>
              <a:rPr lang="en-US" sz="1600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600" dirty="0" err="1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it-IT" sz="1600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=5.712 GHz</a:t>
            </a:r>
            <a:r>
              <a:rPr lang="en-US" sz="1600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prototype comprises</a:t>
            </a:r>
            <a:r>
              <a:rPr lang="en-US" sz="1600" b="1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five identical accelerating cells</a:t>
            </a:r>
            <a:r>
              <a:rPr lang="en-US" sz="1600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representing the </a:t>
            </a:r>
            <a:r>
              <a:rPr lang="en-US" sz="1600" dirty="0" err="1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linac’s</a:t>
            </a:r>
            <a:r>
              <a:rPr lang="en-US" sz="1600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speed-of-light section</a:t>
            </a:r>
          </a:p>
          <a:p>
            <a:pPr algn="l"/>
            <a:endParaRPr lang="en-US" sz="1600" dirty="0">
              <a:solidFill>
                <a:srgbClr val="0808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bead-pull measurements showed an almost equal </a:t>
            </a:r>
            <a:r>
              <a:rPr lang="en-US" sz="1600" b="1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flatness of the electric field </a:t>
            </a:r>
            <a:r>
              <a:rPr lang="en-US" sz="1600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five accelerating cells.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808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electric field measurements confirmed the presence of the π/2 mode with a high electric field in the accelerating cells and </a:t>
            </a:r>
            <a:r>
              <a:rPr lang="en-US" sz="1600" b="1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field in the coupling cells</a:t>
            </a:r>
            <a:r>
              <a:rPr lang="en-US" sz="1600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S.I.T. Sordina IORT Technologies S.p.A. | LinkedIn">
            <a:extLst>
              <a:ext uri="{FF2B5EF4-FFF2-40B4-BE49-F238E27FC236}">
                <a16:creationId xmlns:a16="http://schemas.microsoft.com/office/drawing/2014/main" id="{F50D848D-C8F4-FD54-A14F-CD12F3869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4" y="10637"/>
            <a:ext cx="850467" cy="85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025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7BCEFA7-C429-616E-D27E-45B92860B24D}"/>
              </a:ext>
            </a:extLst>
          </p:cNvPr>
          <p:cNvGrpSpPr/>
          <p:nvPr/>
        </p:nvGrpSpPr>
        <p:grpSpPr>
          <a:xfrm>
            <a:off x="60711" y="548616"/>
            <a:ext cx="6642276" cy="4296215"/>
            <a:chOff x="1152988" y="12881140"/>
            <a:chExt cx="10540969" cy="689907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886A0A0-F255-83F0-362C-060DC5CF1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821" t="4231"/>
            <a:stretch/>
          </p:blipFill>
          <p:spPr>
            <a:xfrm>
              <a:off x="1159713" y="13123232"/>
              <a:ext cx="10534244" cy="665698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5F5AE-63BB-05C3-8A5F-5010DCB0FD76}"/>
                </a:ext>
              </a:extLst>
            </p:cNvPr>
            <p:cNvSpPr/>
            <p:nvPr/>
          </p:nvSpPr>
          <p:spPr>
            <a:xfrm>
              <a:off x="1152988" y="12881140"/>
              <a:ext cx="3742092" cy="24081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5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6FE9984-70F5-6F90-3EB5-048EDC7A9D1A}"/>
              </a:ext>
            </a:extLst>
          </p:cNvPr>
          <p:cNvSpPr/>
          <p:nvPr/>
        </p:nvSpPr>
        <p:spPr>
          <a:xfrm>
            <a:off x="1879993" y="4031094"/>
            <a:ext cx="1693501" cy="7177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68FF1840-B8BF-8D7E-8351-7EE7C5E1395D}"/>
              </a:ext>
            </a:extLst>
          </p:cNvPr>
          <p:cNvSpPr/>
          <p:nvPr/>
        </p:nvSpPr>
        <p:spPr>
          <a:xfrm rot="10800000">
            <a:off x="3527212" y="4944484"/>
            <a:ext cx="355333" cy="66816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07C0CC-DC2D-91B8-A64F-029137847233}"/>
              </a:ext>
            </a:extLst>
          </p:cNvPr>
          <p:cNvSpPr txBox="1"/>
          <p:nvPr/>
        </p:nvSpPr>
        <p:spPr>
          <a:xfrm>
            <a:off x="2872423" y="5506779"/>
            <a:ext cx="1664913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Traveling wave structure </a:t>
            </a:r>
          </a:p>
        </p:txBody>
      </p:sp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5779828" y="3074900"/>
          <a:ext cx="3142956" cy="289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1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1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Frequency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5.712 GHz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Beam Energy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65 - 100 MeV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RF Repetition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100 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56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C-band average accelerating gradient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45 MV/m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400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RF pulse duration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1.2 – 2.5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400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pulse dose rate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&gt; 10^6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Gy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400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Average dose rate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&gt; 100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Gy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400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Dose per pulse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&gt;&gt; 1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Gy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527164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46BE4509-54AB-F92B-07DF-9463D79C906C}"/>
              </a:ext>
            </a:extLst>
          </p:cNvPr>
          <p:cNvGrpSpPr/>
          <p:nvPr/>
        </p:nvGrpSpPr>
        <p:grpSpPr>
          <a:xfrm>
            <a:off x="642660" y="6261510"/>
            <a:ext cx="7626527" cy="607422"/>
            <a:chOff x="728404" y="6147808"/>
            <a:chExt cx="8415596" cy="63668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73FC8F3-9838-EB6F-D9CE-9EE912ED7DA1}"/>
                </a:ext>
              </a:extLst>
            </p:cNvPr>
            <p:cNvGrpSpPr/>
            <p:nvPr/>
          </p:nvGrpSpPr>
          <p:grpSpPr>
            <a:xfrm>
              <a:off x="728404" y="6147808"/>
              <a:ext cx="8415596" cy="628721"/>
              <a:chOff x="609939" y="6140068"/>
              <a:chExt cx="8415596" cy="628721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4983A15-D26C-E7AF-18E6-50437DC191D4}"/>
                  </a:ext>
                </a:extLst>
              </p:cNvPr>
              <p:cNvGrpSpPr/>
              <p:nvPr/>
            </p:nvGrpSpPr>
            <p:grpSpPr>
              <a:xfrm>
                <a:off x="1737871" y="6140068"/>
                <a:ext cx="7287664" cy="628721"/>
                <a:chOff x="1737871" y="6140068"/>
                <a:chExt cx="7287664" cy="628721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77461631-43CD-EB8A-27A4-215F21D7E9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alphaModFix amt="50000"/>
                </a:blip>
                <a:stretch>
                  <a:fillRect/>
                </a:stretch>
              </p:blipFill>
              <p:spPr>
                <a:xfrm>
                  <a:off x="1737871" y="6140068"/>
                  <a:ext cx="917278" cy="601494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89205612-DE97-EE48-EAAA-617A30A61B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alphaModFix amt="50000"/>
                </a:blip>
                <a:srcRect t="32772"/>
                <a:stretch/>
              </p:blipFill>
              <p:spPr>
                <a:xfrm>
                  <a:off x="3618433" y="6185621"/>
                  <a:ext cx="1862319" cy="583168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5CCB6F31-695E-522C-61B1-BB90B2A3B2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alphaModFix amt="50000"/>
                </a:blip>
                <a:srcRect b="66907"/>
                <a:stretch/>
              </p:blipFill>
              <p:spPr>
                <a:xfrm>
                  <a:off x="5526215" y="6228943"/>
                  <a:ext cx="3499320" cy="539400"/>
                </a:xfrm>
                <a:prstGeom prst="rect">
                  <a:avLst/>
                </a:prstGeom>
              </p:spPr>
            </p:pic>
          </p:grpSp>
          <p:sp>
            <p:nvSpPr>
              <p:cNvPr id="20" name="object 7">
                <a:extLst>
                  <a:ext uri="{FF2B5EF4-FFF2-40B4-BE49-F238E27FC236}">
                    <a16:creationId xmlns:a16="http://schemas.microsoft.com/office/drawing/2014/main" id="{5D9DDB90-3967-401F-BCD7-4389DA2FB72A}"/>
                  </a:ext>
                </a:extLst>
              </p:cNvPr>
              <p:cNvSpPr/>
              <p:nvPr/>
            </p:nvSpPr>
            <p:spPr>
              <a:xfrm>
                <a:off x="609939" y="6303977"/>
                <a:ext cx="1175810" cy="365722"/>
              </a:xfrm>
              <a:prstGeom prst="rect">
                <a:avLst/>
              </a:prstGeom>
              <a:blipFill>
                <a:blip r:embed="rId6" cstate="print">
                  <a:alphaModFix amt="50000"/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578" dirty="0"/>
              </a:p>
            </p:txBody>
          </p:sp>
        </p:grpSp>
        <p:pic>
          <p:nvPicPr>
            <p:cNvPr id="15" name="Picture 2" descr="L'INFN CAMBIA LOGO">
              <a:extLst>
                <a:ext uri="{FF2B5EF4-FFF2-40B4-BE49-F238E27FC236}">
                  <a16:creationId xmlns:a16="http://schemas.microsoft.com/office/drawing/2014/main" id="{E56764B9-A824-6707-1DBD-60EE79884C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2531" y="6177528"/>
              <a:ext cx="1093555" cy="606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CasellaDiTesto 2">
            <a:extLst>
              <a:ext uri="{FF2B5EF4-FFF2-40B4-BE49-F238E27FC236}">
                <a16:creationId xmlns:a16="http://schemas.microsoft.com/office/drawing/2014/main" id="{90978E6F-40C8-32AA-4554-13FC5ABAFD20}"/>
              </a:ext>
            </a:extLst>
          </p:cNvPr>
          <p:cNvSpPr txBox="1"/>
          <p:nvPr/>
        </p:nvSpPr>
        <p:spPr>
          <a:xfrm>
            <a:off x="2119630" y="0"/>
            <a:ext cx="4904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SAFEST PROJECT general layout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9471F2-AF69-88BA-D3DF-3377F2CEAF63}"/>
              </a:ext>
            </a:extLst>
          </p:cNvPr>
          <p:cNvSpPr/>
          <p:nvPr/>
        </p:nvSpPr>
        <p:spPr>
          <a:xfrm>
            <a:off x="3806035" y="4030811"/>
            <a:ext cx="1693501" cy="7177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51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154;p32">
            <a:extLst>
              <a:ext uri="{FF2B5EF4-FFF2-40B4-BE49-F238E27FC236}">
                <a16:creationId xmlns:a16="http://schemas.microsoft.com/office/drawing/2014/main" id="{8B2DAD0B-95AE-5C4C-AC2A-CB20361B68FD}"/>
              </a:ext>
            </a:extLst>
          </p:cNvPr>
          <p:cNvSpPr txBox="1">
            <a:spLocks/>
          </p:cNvSpPr>
          <p:nvPr/>
        </p:nvSpPr>
        <p:spPr>
          <a:xfrm>
            <a:off x="720000" y="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2800"/>
              <a:buFont typeface="Abril Fatface"/>
              <a:buNone/>
              <a:defRPr sz="2800" b="1">
                <a:solidFill>
                  <a:srgbClr val="FF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 prototype </a:t>
            </a:r>
            <a:r>
              <a:rPr lang="en-GB" sz="27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RF design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2C0F5C-1381-78E0-80A0-F9EC588DEED4}"/>
              </a:ext>
            </a:extLst>
          </p:cNvPr>
          <p:cNvGrpSpPr/>
          <p:nvPr/>
        </p:nvGrpSpPr>
        <p:grpSpPr>
          <a:xfrm>
            <a:off x="99672" y="7043791"/>
            <a:ext cx="9071538" cy="607422"/>
            <a:chOff x="80035" y="6261510"/>
            <a:chExt cx="9071538" cy="6074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9DE62FD-061F-7BF0-4263-4B014485A996}"/>
                </a:ext>
              </a:extLst>
            </p:cNvPr>
            <p:cNvGrpSpPr/>
            <p:nvPr/>
          </p:nvGrpSpPr>
          <p:grpSpPr>
            <a:xfrm>
              <a:off x="80035" y="6261510"/>
              <a:ext cx="8189152" cy="607422"/>
              <a:chOff x="107568" y="6147808"/>
              <a:chExt cx="9036432" cy="63668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5E3F02D-6B85-C9AD-A45B-78634419F1E8}"/>
                  </a:ext>
                </a:extLst>
              </p:cNvPr>
              <p:cNvGrpSpPr/>
              <p:nvPr/>
            </p:nvGrpSpPr>
            <p:grpSpPr>
              <a:xfrm>
                <a:off x="107568" y="6147808"/>
                <a:ext cx="9036432" cy="628721"/>
                <a:chOff x="107568" y="6147808"/>
                <a:chExt cx="9036432" cy="628721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FF5A88CC-ABA5-E704-8811-245B20C70C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alphaModFix amt="50000"/>
                </a:blip>
                <a:stretch>
                  <a:fillRect/>
                </a:stretch>
              </p:blipFill>
              <p:spPr>
                <a:xfrm>
                  <a:off x="107568" y="6147809"/>
                  <a:ext cx="575374" cy="575374"/>
                </a:xfrm>
                <a:prstGeom prst="rect">
                  <a:avLst/>
                </a:prstGeom>
              </p:spPr>
            </p:pic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7D048699-2FF0-0C74-ED5E-A987A12B19A4}"/>
                    </a:ext>
                  </a:extLst>
                </p:cNvPr>
                <p:cNvGrpSpPr/>
                <p:nvPr/>
              </p:nvGrpSpPr>
              <p:grpSpPr>
                <a:xfrm>
                  <a:off x="728404" y="6147808"/>
                  <a:ext cx="8415596" cy="628721"/>
                  <a:chOff x="609939" y="6140068"/>
                  <a:chExt cx="8415596" cy="628721"/>
                </a:xfrm>
              </p:grpSpPr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EB80FA85-C4A7-0269-6F13-ECC746251FDF}"/>
                      </a:ext>
                    </a:extLst>
                  </p:cNvPr>
                  <p:cNvGrpSpPr/>
                  <p:nvPr/>
                </p:nvGrpSpPr>
                <p:grpSpPr>
                  <a:xfrm>
                    <a:off x="1737871" y="6140068"/>
                    <a:ext cx="7287664" cy="628721"/>
                    <a:chOff x="1737871" y="6140068"/>
                    <a:chExt cx="7287664" cy="628721"/>
                  </a:xfrm>
                </p:grpSpPr>
                <p:pic>
                  <p:nvPicPr>
                    <p:cNvPr id="29" name="Picture 28">
                      <a:extLst>
                        <a:ext uri="{FF2B5EF4-FFF2-40B4-BE49-F238E27FC236}">
                          <a16:creationId xmlns:a16="http://schemas.microsoft.com/office/drawing/2014/main" id="{101BB15D-1BD1-BEED-DCAC-7B675354F27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alphaModFix amt="50000"/>
                    </a:blip>
                    <a:stretch>
                      <a:fillRect/>
                    </a:stretch>
                  </p:blipFill>
                  <p:spPr>
                    <a:xfrm>
                      <a:off x="1737871" y="6140068"/>
                      <a:ext cx="917278" cy="60149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Picture 30">
                      <a:extLst>
                        <a:ext uri="{FF2B5EF4-FFF2-40B4-BE49-F238E27FC236}">
                          <a16:creationId xmlns:a16="http://schemas.microsoft.com/office/drawing/2014/main" id="{9E1715EB-1CDA-0316-B901-05492489482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alphaModFix amt="50000"/>
                    </a:blip>
                    <a:srcRect t="32772"/>
                    <a:stretch/>
                  </p:blipFill>
                  <p:spPr>
                    <a:xfrm>
                      <a:off x="3618433" y="6185621"/>
                      <a:ext cx="1862319" cy="58316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3" name="Picture 32">
                      <a:extLst>
                        <a:ext uri="{FF2B5EF4-FFF2-40B4-BE49-F238E27FC236}">
                          <a16:creationId xmlns:a16="http://schemas.microsoft.com/office/drawing/2014/main" id="{53F8EA22-6002-0667-FA08-C0242716677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alphaModFix amt="50000"/>
                    </a:blip>
                    <a:srcRect b="66907"/>
                    <a:stretch/>
                  </p:blipFill>
                  <p:spPr>
                    <a:xfrm>
                      <a:off x="5526215" y="6228943"/>
                      <a:ext cx="3499320" cy="539400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7" name="object 7">
                    <a:extLst>
                      <a:ext uri="{FF2B5EF4-FFF2-40B4-BE49-F238E27FC236}">
                        <a16:creationId xmlns:a16="http://schemas.microsoft.com/office/drawing/2014/main" id="{0A919D18-494C-DD97-AA98-5CA3B9520B93}"/>
                      </a:ext>
                    </a:extLst>
                  </p:cNvPr>
                  <p:cNvSpPr/>
                  <p:nvPr/>
                </p:nvSpPr>
                <p:spPr>
                  <a:xfrm>
                    <a:off x="609939" y="6303977"/>
                    <a:ext cx="1175810" cy="365722"/>
                  </a:xfrm>
                  <a:prstGeom prst="rect">
                    <a:avLst/>
                  </a:prstGeom>
                  <a:blipFill>
                    <a:blip r:embed="rId5" cstate="print">
                      <a:alphaModFix amt="50000"/>
                    </a:blip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endParaRPr sz="578" dirty="0"/>
                  </a:p>
                </p:txBody>
              </p:sp>
            </p:grpSp>
          </p:grpSp>
          <p:pic>
            <p:nvPicPr>
              <p:cNvPr id="11" name="Picture 2" descr="L'INFN CAMBIA LOGO">
                <a:extLst>
                  <a:ext uri="{FF2B5EF4-FFF2-40B4-BE49-F238E27FC236}">
                    <a16:creationId xmlns:a16="http://schemas.microsoft.com/office/drawing/2014/main" id="{00F0702F-7432-28DC-AE79-B8B8C142AB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2531" y="6177528"/>
                <a:ext cx="1093555" cy="6069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13E925-0185-47D2-F1CC-284218AF6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50000"/>
            </a:blip>
            <a:stretch>
              <a:fillRect/>
            </a:stretch>
          </p:blipFill>
          <p:spPr>
            <a:xfrm>
              <a:off x="8324861" y="6350448"/>
              <a:ext cx="826712" cy="510889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B813065-7743-F851-B0D1-7B6D5F0C79AF}"/>
              </a:ext>
            </a:extLst>
          </p:cNvPr>
          <p:cNvGrpSpPr/>
          <p:nvPr/>
        </p:nvGrpSpPr>
        <p:grpSpPr>
          <a:xfrm>
            <a:off x="5286178" y="516819"/>
            <a:ext cx="3972125" cy="2465416"/>
            <a:chOff x="4653637" y="1016112"/>
            <a:chExt cx="4351255" cy="2524822"/>
          </a:xfrm>
        </p:grpSpPr>
        <p:pic>
          <p:nvPicPr>
            <p:cNvPr id="45" name="image2.jpeg" descr="A picture containing screenshot  Description automatically generated">
              <a:extLst>
                <a:ext uri="{FF2B5EF4-FFF2-40B4-BE49-F238E27FC236}">
                  <a16:creationId xmlns:a16="http://schemas.microsoft.com/office/drawing/2014/main" id="{746DA8A4-5A3C-03F7-BF22-D7D7716A5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/>
            <a:srcRect t="13034" r="14965"/>
            <a:stretch/>
          </p:blipFill>
          <p:spPr>
            <a:xfrm>
              <a:off x="4862786" y="1016112"/>
              <a:ext cx="4033611" cy="2524822"/>
            </a:xfrm>
            <a:prstGeom prst="rect">
              <a:avLst/>
            </a:prstGeom>
          </p:spPr>
        </p:pic>
        <p:sp>
          <p:nvSpPr>
            <p:cNvPr id="46" name="TextBox 19">
              <a:extLst>
                <a:ext uri="{FF2B5EF4-FFF2-40B4-BE49-F238E27FC236}">
                  <a16:creationId xmlns:a16="http://schemas.microsoft.com/office/drawing/2014/main" id="{BADE6465-8032-FD36-2ABB-C3084DA2B6B2}"/>
                </a:ext>
              </a:extLst>
            </p:cNvPr>
            <p:cNvSpPr txBox="1"/>
            <p:nvPr/>
          </p:nvSpPr>
          <p:spPr>
            <a:xfrm>
              <a:off x="4653637" y="1016112"/>
              <a:ext cx="890844" cy="4874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0000"/>
                  </a:solidFill>
                </a:rPr>
                <a:t>Power  in</a:t>
              </a:r>
            </a:p>
          </p:txBody>
        </p:sp>
        <p:sp>
          <p:nvSpPr>
            <p:cNvPr id="47" name="TextBox 19">
              <a:extLst>
                <a:ext uri="{FF2B5EF4-FFF2-40B4-BE49-F238E27FC236}">
                  <a16:creationId xmlns:a16="http://schemas.microsoft.com/office/drawing/2014/main" id="{AD910560-334D-A075-CD4A-E308C8634E8A}"/>
                </a:ext>
              </a:extLst>
            </p:cNvPr>
            <p:cNvSpPr txBox="1"/>
            <p:nvPr/>
          </p:nvSpPr>
          <p:spPr>
            <a:xfrm>
              <a:off x="7862018" y="3145361"/>
              <a:ext cx="1142874" cy="2978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0000"/>
                  </a:solidFill>
                </a:rPr>
                <a:t>Power  out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54643DA9-5851-2550-3F02-70159D6CFE6C}"/>
              </a:ext>
            </a:extLst>
          </p:cNvPr>
          <p:cNvSpPr txBox="1"/>
          <p:nvPr/>
        </p:nvSpPr>
        <p:spPr>
          <a:xfrm>
            <a:off x="6921622" y="771473"/>
            <a:ext cx="2019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Dual-feed </a:t>
            </a:r>
            <a:r>
              <a:rPr lang="en-GB" sz="1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input and output RF power couplers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FCF0F361-AFD6-4211-5D73-B03DCF2E3E5C}"/>
              </a:ext>
            </a:extLst>
          </p:cNvPr>
          <p:cNvGrpSpPr/>
          <p:nvPr/>
        </p:nvGrpSpPr>
        <p:grpSpPr>
          <a:xfrm>
            <a:off x="3110649" y="4473300"/>
            <a:ext cx="2715324" cy="2369972"/>
            <a:chOff x="1236010" y="3357558"/>
            <a:chExt cx="2429248" cy="2310695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05765C7-CBB1-53FE-797B-EE7AAA2B0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9755" t="2763"/>
            <a:stretch/>
          </p:blipFill>
          <p:spPr>
            <a:xfrm>
              <a:off x="1340326" y="3357558"/>
              <a:ext cx="1992031" cy="195123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40" name="TextBox 18439">
                  <a:extLst>
                    <a:ext uri="{FF2B5EF4-FFF2-40B4-BE49-F238E27FC236}">
                      <a16:creationId xmlns:a16="http://schemas.microsoft.com/office/drawing/2014/main" id="{093CFD59-A375-C554-0641-89DCABF2CAAF}"/>
                    </a:ext>
                  </a:extLst>
                </p:cNvPr>
                <p:cNvSpPr txBox="1"/>
                <p:nvPr/>
              </p:nvSpPr>
              <p:spPr>
                <a:xfrm>
                  <a:off x="1236010" y="5261640"/>
                  <a:ext cx="2429248" cy="40661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GB" sz="1200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Electric field polar plot with  </a:t>
                  </a:r>
                  <a14:m>
                    <m:oMath xmlns:m="http://schemas.openxmlformats.org/officeDocument/2006/math">
                      <m:r>
                        <a:rPr lang="en-GB" sz="1200" b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GB" sz="1200" b="1" i="1" smtClean="0">
                          <a:latin typeface="Cambria Math" panose="02040503050406030204" pitchFamily="18" charset="0"/>
                        </a:rPr>
                        <m:t>𝛑</m:t>
                      </m:r>
                      <m:r>
                        <a:rPr lang="en-GB" sz="1200" b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200" b="1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a14:m>
                  <a:r>
                    <a:rPr lang="en-GB" sz="1200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cell-to-cell phase advance</a:t>
                  </a:r>
                </a:p>
              </p:txBody>
            </p:sp>
          </mc:Choice>
          <mc:Fallback xmlns="">
            <p:sp>
              <p:nvSpPr>
                <p:cNvPr id="18440" name="TextBox 18439">
                  <a:extLst>
                    <a:ext uri="{FF2B5EF4-FFF2-40B4-BE49-F238E27FC236}">
                      <a16:creationId xmlns:a16="http://schemas.microsoft.com/office/drawing/2014/main" id="{093CFD59-A375-C554-0641-89DCABF2CA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6010" y="5261640"/>
                  <a:ext cx="2429248" cy="406613"/>
                </a:xfrm>
                <a:prstGeom prst="rect">
                  <a:avLst/>
                </a:prstGeom>
                <a:blipFill>
                  <a:blip r:embed="rId10"/>
                  <a:stretch>
                    <a:fillRect b="-171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22C31EB9-1637-E6FF-D8A3-B030DF9C8BE8}"/>
              </a:ext>
            </a:extLst>
          </p:cNvPr>
          <p:cNvGrpSpPr/>
          <p:nvPr/>
        </p:nvGrpSpPr>
        <p:grpSpPr>
          <a:xfrm>
            <a:off x="-81772" y="253973"/>
            <a:ext cx="2007231" cy="2115798"/>
            <a:chOff x="13200" y="3305293"/>
            <a:chExt cx="2023522" cy="2416040"/>
          </a:xfrm>
        </p:grpSpPr>
        <p:sp>
          <p:nvSpPr>
            <p:cNvPr id="4" name="CasellaDiTesto 1">
              <a:extLst>
                <a:ext uri="{FF2B5EF4-FFF2-40B4-BE49-F238E27FC236}">
                  <a16:creationId xmlns:a16="http://schemas.microsoft.com/office/drawing/2014/main" id="{F9E52F46-A244-0FB4-6EE4-97E9C05FEEE5}"/>
                </a:ext>
              </a:extLst>
            </p:cNvPr>
            <p:cNvSpPr txBox="1"/>
            <p:nvPr/>
          </p:nvSpPr>
          <p:spPr>
            <a:xfrm>
              <a:off x="13200" y="3305293"/>
              <a:ext cx="1868695" cy="23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Single Cell design</a:t>
              </a:r>
            </a:p>
          </p:txBody>
        </p:sp>
        <p:pic>
          <p:nvPicPr>
            <p:cNvPr id="5" name="Picture 11">
              <a:extLst>
                <a:ext uri="{FF2B5EF4-FFF2-40B4-BE49-F238E27FC236}">
                  <a16:creationId xmlns:a16="http://schemas.microsoft.com/office/drawing/2014/main" id="{138BF96A-C369-291C-A499-308D5EE61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241" t="4133"/>
            <a:stretch/>
          </p:blipFill>
          <p:spPr>
            <a:xfrm>
              <a:off x="105170" y="3535621"/>
              <a:ext cx="1931552" cy="2185712"/>
            </a:xfrm>
            <a:prstGeom prst="rect">
              <a:avLst/>
            </a:prstGeom>
          </p:spPr>
        </p:pic>
      </p:grpSp>
      <p:graphicFrame>
        <p:nvGraphicFramePr>
          <p:cNvPr id="13" name="Table 44">
            <a:extLst>
              <a:ext uri="{FF2B5EF4-FFF2-40B4-BE49-F238E27FC236}">
                <a16:creationId xmlns:a16="http://schemas.microsoft.com/office/drawing/2014/main" id="{780507DE-6716-0AD9-7BC8-BB1CFE095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446601"/>
              </p:ext>
            </p:extLst>
          </p:nvPr>
        </p:nvGraphicFramePr>
        <p:xfrm>
          <a:off x="2133878" y="1694291"/>
          <a:ext cx="2942530" cy="575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387">
                  <a:extLst>
                    <a:ext uri="{9D8B030D-6E8A-4147-A177-3AD203B41FA5}">
                      <a16:colId xmlns:a16="http://schemas.microsoft.com/office/drawing/2014/main" val="1269491526"/>
                    </a:ext>
                  </a:extLst>
                </a:gridCol>
                <a:gridCol w="574984">
                  <a:extLst>
                    <a:ext uri="{9D8B030D-6E8A-4147-A177-3AD203B41FA5}">
                      <a16:colId xmlns:a16="http://schemas.microsoft.com/office/drawing/2014/main" val="3179103649"/>
                    </a:ext>
                  </a:extLst>
                </a:gridCol>
                <a:gridCol w="508185">
                  <a:extLst>
                    <a:ext uri="{9D8B030D-6E8A-4147-A177-3AD203B41FA5}">
                      <a16:colId xmlns:a16="http://schemas.microsoft.com/office/drawing/2014/main" val="3025912181"/>
                    </a:ext>
                  </a:extLst>
                </a:gridCol>
                <a:gridCol w="444662">
                  <a:extLst>
                    <a:ext uri="{9D8B030D-6E8A-4147-A177-3AD203B41FA5}">
                      <a16:colId xmlns:a16="http://schemas.microsoft.com/office/drawing/2014/main" val="3950437861"/>
                    </a:ext>
                  </a:extLst>
                </a:gridCol>
                <a:gridCol w="378892">
                  <a:extLst>
                    <a:ext uri="{9D8B030D-6E8A-4147-A177-3AD203B41FA5}">
                      <a16:colId xmlns:a16="http://schemas.microsoft.com/office/drawing/2014/main" val="2485570726"/>
                    </a:ext>
                  </a:extLst>
                </a:gridCol>
                <a:gridCol w="594420">
                  <a:extLst>
                    <a:ext uri="{9D8B030D-6E8A-4147-A177-3AD203B41FA5}">
                      <a16:colId xmlns:a16="http://schemas.microsoft.com/office/drawing/2014/main" val="364523571"/>
                    </a:ext>
                  </a:extLst>
                </a:gridCol>
              </a:tblGrid>
              <a:tr h="31661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</a:t>
                      </a:r>
                    </a:p>
                  </a:txBody>
                  <a:tcP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b</a:t>
                      </a:r>
                    </a:p>
                  </a:txBody>
                  <a:tcP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</a:t>
                      </a:r>
                    </a:p>
                  </a:txBody>
                  <a:tcP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</a:t>
                      </a:r>
                      <a:r>
                        <a:rPr lang="en-US" sz="1000" b="1" dirty="0"/>
                        <a:t>0</a:t>
                      </a:r>
                      <a:endParaRPr lang="en-US" sz="1200" b="1" dirty="0"/>
                    </a:p>
                  </a:txBody>
                  <a:tcP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</a:t>
                      </a:r>
                    </a:p>
                  </a:txBody>
                  <a:tcP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r</a:t>
                      </a:r>
                      <a:r>
                        <a:rPr lang="it-IT" sz="700" b="1" dirty="0"/>
                        <a:t>1</a:t>
                      </a:r>
                      <a:r>
                        <a:rPr lang="it-IT" sz="1100" b="1" dirty="0"/>
                        <a:t>/r</a:t>
                      </a:r>
                      <a:r>
                        <a:rPr lang="it-IT" sz="1000" b="1" baseline="-25000" dirty="0"/>
                        <a:t>2</a:t>
                      </a:r>
                      <a:endParaRPr lang="it-IT" sz="1100" b="1" baseline="-25000" dirty="0"/>
                    </a:p>
                  </a:txBody>
                  <a:tcPr marL="68580" marR="68580" marT="34290" marB="34290">
                    <a:solidFill>
                      <a:srgbClr val="009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884586"/>
                  </a:ext>
                </a:extLst>
              </a:tr>
              <a:tr h="247939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21.03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93476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58A20CF4-C4E5-0116-E5D8-1B89D2322B64}"/>
                  </a:ext>
                </a:extLst>
              </p:cNvPr>
              <p:cNvSpPr txBox="1"/>
              <p:nvPr/>
            </p:nvSpPr>
            <p:spPr>
              <a:xfrm>
                <a:off x="58171" y="2292291"/>
                <a:ext cx="622408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60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sz="1600" smtClean="0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GB" sz="160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600" smtClean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GB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cell-to-cell phase advance </a:t>
                </a:r>
                <a:r>
                  <a:rPr lang="en-GB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@5.712 GHz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58A20CF4-C4E5-0116-E5D8-1B89D2322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1" y="2292291"/>
                <a:ext cx="6224081" cy="338554"/>
              </a:xfrm>
              <a:prstGeom prst="rect">
                <a:avLst/>
              </a:prstGeom>
              <a:blipFill>
                <a:blip r:embed="rId12"/>
                <a:stretch>
                  <a:fillRect l="-407" t="-3571" b="-17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B582E5A-E620-450C-A115-0AD43163F924}"/>
                  </a:ext>
                </a:extLst>
              </p:cNvPr>
              <p:cNvSpPr txBox="1"/>
              <p:nvPr/>
            </p:nvSpPr>
            <p:spPr>
              <a:xfrm>
                <a:off x="87704" y="2678930"/>
                <a:ext cx="9027706" cy="17459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14313" indent="-214313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TW </a:t>
                </a:r>
                <a:r>
                  <a:rPr lang="en-GB" sz="1600" b="1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Constant Impedance ( a = 5 mm ) </a:t>
                </a:r>
              </a:p>
              <a:p>
                <a:pPr marL="671513" lvl="1" indent="-214313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it-IT" sz="1425" dirty="0" err="1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Decrease</a:t>
                </a: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the filling time, </a:t>
                </a:r>
                <a:r>
                  <a:rPr lang="it-IT" sz="1425" dirty="0" err="1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which</a:t>
                </a: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425" dirty="0" err="1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will</a:t>
                </a: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be </a:t>
                </a:r>
                <a:r>
                  <a:rPr lang="it-IT" sz="1425" dirty="0" err="1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shorter</a:t>
                </a: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425" dirty="0" err="1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than</a:t>
                </a: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the RF </a:t>
                </a:r>
                <a:r>
                  <a:rPr lang="it-IT" sz="1425" dirty="0" err="1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pulse</a:t>
                </a: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endParaRPr lang="en-GB" sz="1425" dirty="0">
                  <a:solidFill>
                    <a:srgbClr val="37415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671513" lvl="1" indent="-214313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Reduce the </a:t>
                </a:r>
                <a:r>
                  <a:rPr lang="it-IT" sz="1425" dirty="0" err="1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losses</a:t>
                </a: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:r>
                  <a:rPr lang="it-IT" sz="1425" dirty="0" err="1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particles</a:t>
                </a: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on the </a:t>
                </a:r>
                <a:r>
                  <a:rPr lang="it-IT" sz="1425" dirty="0" err="1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walls</a:t>
                </a: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it-IT" sz="1425" dirty="0" err="1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thus</a:t>
                </a: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425" dirty="0" err="1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reducing</a:t>
                </a: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425" dirty="0" err="1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issues</a:t>
                </a: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425" dirty="0" err="1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related</a:t>
                </a: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:r>
                  <a:rPr lang="it-IT" sz="1425" dirty="0" err="1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radiation</a:t>
                </a: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425" dirty="0" err="1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protection</a:t>
                </a: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671513" lvl="1" indent="-214313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shunt </a:t>
                </a:r>
                <a:r>
                  <a:rPr lang="it-IT" sz="1425" dirty="0" err="1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impedance</a:t>
                </a: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425" dirty="0" err="1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remains</a:t>
                </a: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425" dirty="0" err="1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</a:t>
                </a: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 </a:t>
                </a:r>
                <a:r>
                  <a:rPr lang="it-IT" sz="1425" dirty="0" err="1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acceptable</a:t>
                </a: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compromise </a:t>
                </a:r>
                <a:r>
                  <a:rPr lang="it-IT" sz="1425" dirty="0" err="1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value</a:t>
                </a: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95 M</a:t>
                </a:r>
                <a:r>
                  <a:rPr lang="it-IT" sz="1425" dirty="0">
                    <a:solidFill>
                      <a:srgbClr val="374151"/>
                    </a:solidFill>
                    <a:latin typeface="Symbol" pitchFamily="2" charset="2"/>
                    <a:cs typeface="Calibri" panose="020F0502020204030204" pitchFamily="34" charset="0"/>
                  </a:rPr>
                  <a:t>W</a:t>
                </a:r>
                <a:r>
                  <a:rPr lang="it-IT" sz="1425" dirty="0">
                    <a:solidFill>
                      <a:srgbClr val="3741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/m for t = 3 mm and r1/r2 = 1.25  </a:t>
                </a:r>
                <a:endParaRPr lang="en-GB" sz="16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HG structure </a:t>
                </a:r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with average gradient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 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mm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equal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  <m:r>
                      <a:rPr lang="it-IT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45 MV/m (unloaded)</a:t>
                </a:r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with an RF input power of </a:t>
                </a:r>
                <a:r>
                  <a:rPr lang="en-US" sz="1600" b="1" i="1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1600" b="1" i="1" baseline="-250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rf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30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MW </a:t>
                </a:r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a 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structure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it-IT" sz="1600" b="1" i="1"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  <m:r>
                      <a:rPr lang="it-IT" sz="16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1.0 m</a:t>
                </a:r>
                <a:endParaRPr lang="it-IT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B582E5A-E620-450C-A115-0AD43163F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4" y="2678930"/>
                <a:ext cx="9027706" cy="1745927"/>
              </a:xfrm>
              <a:prstGeom prst="rect">
                <a:avLst/>
              </a:prstGeom>
              <a:blipFill>
                <a:blip r:embed="rId13"/>
                <a:stretch>
                  <a:fillRect l="-281" t="-719" b="-35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14C9842-782C-F8B6-2199-CE150DF792C4}"/>
              </a:ext>
            </a:extLst>
          </p:cNvPr>
          <p:cNvSpPr txBox="1"/>
          <p:nvPr/>
        </p:nvSpPr>
        <p:spPr>
          <a:xfrm>
            <a:off x="2131040" y="527839"/>
            <a:ext cx="2007231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Asymmetric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to facilitate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mechanical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processing.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6648ECE9-3F58-D9DC-6AD6-427F3BFF4E6C}"/>
              </a:ext>
            </a:extLst>
          </p:cNvPr>
          <p:cNvGrpSpPr/>
          <p:nvPr/>
        </p:nvGrpSpPr>
        <p:grpSpPr>
          <a:xfrm>
            <a:off x="5548011" y="4473299"/>
            <a:ext cx="3645169" cy="2435982"/>
            <a:chOff x="5051431" y="5302772"/>
            <a:chExt cx="4186128" cy="177949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F999410-E9DF-620D-C777-C2A5C2377C45}"/>
                </a:ext>
              </a:extLst>
            </p:cNvPr>
            <p:cNvSpPr txBox="1"/>
            <p:nvPr/>
          </p:nvSpPr>
          <p:spPr>
            <a:xfrm>
              <a:off x="5370644" y="6805269"/>
              <a:ext cx="386691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12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3D Electric field on beam axis 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FC8CE007-F130-B9BF-BC2A-DBD721A9B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051431" y="5302772"/>
              <a:ext cx="4124430" cy="1434584"/>
            </a:xfrm>
            <a:prstGeom prst="rect">
              <a:avLst/>
            </a:prstGeom>
          </p:spPr>
        </p:pic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B454BA7-96D8-B26E-FDBC-A7E86BB94FD5}"/>
              </a:ext>
            </a:extLst>
          </p:cNvPr>
          <p:cNvSpPr txBox="1"/>
          <p:nvPr/>
        </p:nvSpPr>
        <p:spPr>
          <a:xfrm rot="16200000">
            <a:off x="5298802" y="5251951"/>
            <a:ext cx="404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/>
              <a:t>a.u.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993D07C9-AF6C-EEBA-E0BD-F960F83AC6CA}"/>
              </a:ext>
            </a:extLst>
          </p:cNvPr>
          <p:cNvGrpSpPr/>
          <p:nvPr/>
        </p:nvGrpSpPr>
        <p:grpSpPr>
          <a:xfrm>
            <a:off x="173147" y="4591364"/>
            <a:ext cx="3022647" cy="2283156"/>
            <a:chOff x="62987" y="4106907"/>
            <a:chExt cx="3325719" cy="2734906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EAC2EBB9-CB50-51D0-C41F-B3AB26F1C2B1}"/>
                </a:ext>
              </a:extLst>
            </p:cNvPr>
            <p:cNvGrpSpPr/>
            <p:nvPr/>
          </p:nvGrpSpPr>
          <p:grpSpPr>
            <a:xfrm>
              <a:off x="62987" y="4106907"/>
              <a:ext cx="3325719" cy="2734906"/>
              <a:chOff x="2276114" y="3674220"/>
              <a:chExt cx="2447377" cy="2007717"/>
            </a:xfrm>
          </p:grpSpPr>
          <p:pic>
            <p:nvPicPr>
              <p:cNvPr id="22" name="Picture 11">
                <a:extLst>
                  <a:ext uri="{FF2B5EF4-FFF2-40B4-BE49-F238E27FC236}">
                    <a16:creationId xmlns:a16="http://schemas.microsoft.com/office/drawing/2014/main" id="{131284E5-0A24-B35D-B92A-55FE09D79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76114" y="3674220"/>
                <a:ext cx="2422033" cy="2007717"/>
              </a:xfrm>
              <a:prstGeom prst="rect">
                <a:avLst/>
              </a:prstGeom>
            </p:spPr>
          </p:pic>
          <p:sp>
            <p:nvSpPr>
              <p:cNvPr id="24" name="Figura a mano libera 23">
                <a:extLst>
                  <a:ext uri="{FF2B5EF4-FFF2-40B4-BE49-F238E27FC236}">
                    <a16:creationId xmlns:a16="http://schemas.microsoft.com/office/drawing/2014/main" id="{D8516E0B-6F47-6ADF-E7C3-51F22F79CB38}"/>
                  </a:ext>
                </a:extLst>
              </p:cNvPr>
              <p:cNvSpPr/>
              <p:nvPr/>
            </p:nvSpPr>
            <p:spPr>
              <a:xfrm>
                <a:off x="2493818" y="3908361"/>
                <a:ext cx="2229673" cy="1232543"/>
              </a:xfrm>
              <a:custGeom>
                <a:avLst/>
                <a:gdLst>
                  <a:gd name="connsiteX0" fmla="*/ 0 w 2229673"/>
                  <a:gd name="connsiteY0" fmla="*/ 606048 h 1269955"/>
                  <a:gd name="connsiteX1" fmla="*/ 237507 w 2229673"/>
                  <a:gd name="connsiteY1" fmla="*/ 154786 h 1269955"/>
                  <a:gd name="connsiteX2" fmla="*/ 510639 w 2229673"/>
                  <a:gd name="connsiteY2" fmla="*/ 407 h 1269955"/>
                  <a:gd name="connsiteX3" fmla="*/ 843148 w 2229673"/>
                  <a:gd name="connsiteY3" fmla="*/ 190412 h 1269955"/>
                  <a:gd name="connsiteX4" fmla="*/ 1496291 w 2229673"/>
                  <a:gd name="connsiteY4" fmla="*/ 760428 h 1269955"/>
                  <a:gd name="connsiteX5" fmla="*/ 1900052 w 2229673"/>
                  <a:gd name="connsiteY5" fmla="*/ 1057311 h 1269955"/>
                  <a:gd name="connsiteX6" fmla="*/ 2196935 w 2229673"/>
                  <a:gd name="connsiteY6" fmla="*/ 1247316 h 1269955"/>
                  <a:gd name="connsiteX7" fmla="*/ 2208811 w 2229673"/>
                  <a:gd name="connsiteY7" fmla="*/ 1259191 h 1269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29673" h="1269955">
                    <a:moveTo>
                      <a:pt x="0" y="606048"/>
                    </a:moveTo>
                    <a:cubicBezTo>
                      <a:pt x="76200" y="430887"/>
                      <a:pt x="152401" y="255726"/>
                      <a:pt x="237507" y="154786"/>
                    </a:cubicBezTo>
                    <a:cubicBezTo>
                      <a:pt x="322613" y="53846"/>
                      <a:pt x="409699" y="-5531"/>
                      <a:pt x="510639" y="407"/>
                    </a:cubicBezTo>
                    <a:cubicBezTo>
                      <a:pt x="611579" y="6345"/>
                      <a:pt x="678873" y="63742"/>
                      <a:pt x="843148" y="190412"/>
                    </a:cubicBezTo>
                    <a:cubicBezTo>
                      <a:pt x="1007423" y="317082"/>
                      <a:pt x="1320140" y="615945"/>
                      <a:pt x="1496291" y="760428"/>
                    </a:cubicBezTo>
                    <a:cubicBezTo>
                      <a:pt x="1672442" y="904911"/>
                      <a:pt x="1783278" y="976163"/>
                      <a:pt x="1900052" y="1057311"/>
                    </a:cubicBezTo>
                    <a:cubicBezTo>
                      <a:pt x="2016826" y="1138459"/>
                      <a:pt x="2145475" y="1213669"/>
                      <a:pt x="2196935" y="1247316"/>
                    </a:cubicBezTo>
                    <a:cubicBezTo>
                      <a:pt x="2248395" y="1280963"/>
                      <a:pt x="2228603" y="1270077"/>
                      <a:pt x="2208811" y="1259191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F624678B-DDF4-BE7A-8C34-C556A549F408}"/>
                </a:ext>
              </a:extLst>
            </p:cNvPr>
            <p:cNvSpPr/>
            <p:nvPr/>
          </p:nvSpPr>
          <p:spPr>
            <a:xfrm>
              <a:off x="1746407" y="4869192"/>
              <a:ext cx="125234" cy="10619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0780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54;p32">
            <a:extLst>
              <a:ext uri="{FF2B5EF4-FFF2-40B4-BE49-F238E27FC236}">
                <a16:creationId xmlns:a16="http://schemas.microsoft.com/office/drawing/2014/main" id="{CD196A1E-2263-424F-9E68-78F447FDA98D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51573" cy="120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2800"/>
              <a:buFont typeface="Abril Fatface"/>
              <a:buNone/>
              <a:defRPr sz="2800" b="1">
                <a:solidFill>
                  <a:srgbClr val="FF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Prototyping phase</a:t>
            </a:r>
            <a:endParaRPr lang="en-GB" sz="27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081D81-2A95-9142-A639-C1888DBB7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55" b="8376"/>
          <a:stretch/>
        </p:blipFill>
        <p:spPr>
          <a:xfrm>
            <a:off x="39947" y="1934711"/>
            <a:ext cx="2765304" cy="279732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9DBFE9-B7BD-3C12-BDB8-4FFAADF865D0}"/>
              </a:ext>
            </a:extLst>
          </p:cNvPr>
          <p:cNvGrpSpPr/>
          <p:nvPr/>
        </p:nvGrpSpPr>
        <p:grpSpPr>
          <a:xfrm>
            <a:off x="2880890" y="1932639"/>
            <a:ext cx="2842146" cy="2731749"/>
            <a:chOff x="3380264" y="1949801"/>
            <a:chExt cx="3661399" cy="34686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2A81FC-81CF-784B-B61F-11CB9E3E1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107" t="47098" r="24449" b="12797"/>
            <a:stretch/>
          </p:blipFill>
          <p:spPr>
            <a:xfrm>
              <a:off x="3380264" y="1949801"/>
              <a:ext cx="3661399" cy="346864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A6C53E-B6D1-894D-817C-655B0F20EB61}"/>
                </a:ext>
              </a:extLst>
            </p:cNvPr>
            <p:cNvSpPr txBox="1"/>
            <p:nvPr/>
          </p:nvSpPr>
          <p:spPr>
            <a:xfrm>
              <a:off x="3548868" y="1996052"/>
              <a:ext cx="2200535" cy="397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</a:rPr>
                <a:t>Brazing alloy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0FAEA0C-E0D5-4447-A286-8AC7ED80187E}"/>
                </a:ext>
              </a:extLst>
            </p:cNvPr>
            <p:cNvCxnSpPr>
              <a:cxnSpLocks/>
            </p:cNvCxnSpPr>
            <p:nvPr/>
          </p:nvCxnSpPr>
          <p:spPr>
            <a:xfrm>
              <a:off x="4417622" y="2380858"/>
              <a:ext cx="154379" cy="49265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CBB3A11-C613-034B-B50E-4302DEF55946}"/>
                </a:ext>
              </a:extLst>
            </p:cNvPr>
            <p:cNvCxnSpPr>
              <a:cxnSpLocks/>
            </p:cNvCxnSpPr>
            <p:nvPr/>
          </p:nvCxnSpPr>
          <p:spPr>
            <a:xfrm>
              <a:off x="4867926" y="2334607"/>
              <a:ext cx="1063462" cy="35066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340DA40-6A24-6741-880A-8DBD7C226CD7}"/>
                </a:ext>
              </a:extLst>
            </p:cNvPr>
            <p:cNvCxnSpPr>
              <a:cxnSpLocks/>
            </p:cNvCxnSpPr>
            <p:nvPr/>
          </p:nvCxnSpPr>
          <p:spPr>
            <a:xfrm>
              <a:off x="4006830" y="2380858"/>
              <a:ext cx="137658" cy="171835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ttangolo 1">
            <a:extLst>
              <a:ext uri="{FF2B5EF4-FFF2-40B4-BE49-F238E27FC236}">
                <a16:creationId xmlns:a16="http://schemas.microsoft.com/office/drawing/2014/main" id="{4BC42B49-5FE3-31D7-9DA1-80CC0AF6FA07}"/>
              </a:ext>
            </a:extLst>
          </p:cNvPr>
          <p:cNvSpPr/>
          <p:nvPr/>
        </p:nvSpPr>
        <p:spPr>
          <a:xfrm>
            <a:off x="58958" y="486388"/>
            <a:ext cx="8778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Pre-prototypes</a:t>
            </a:r>
            <a:r>
              <a:rPr lang="en-US" dirty="0"/>
              <a:t>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5-cells 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without couplers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test the brazing procedure, vacuum sealing and the 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in-house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mechanical design.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Prototype of 12 cells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couplers has been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brazed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@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INFN LNF –FRASCATI oven to perform low-power RF tests.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423FDA-A846-CDDC-F893-21943C0B09BC}"/>
              </a:ext>
            </a:extLst>
          </p:cNvPr>
          <p:cNvSpPr txBox="1"/>
          <p:nvPr/>
        </p:nvSpPr>
        <p:spPr>
          <a:xfrm>
            <a:off x="-17801" y="6543018"/>
            <a:ext cx="6588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 contributors: D. </a:t>
            </a:r>
            <a:r>
              <a:rPr lang="en-GB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Alesini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R. Di </a:t>
            </a:r>
            <a:r>
              <a:rPr lang="en-GB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Raddo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L. </a:t>
            </a:r>
            <a:r>
              <a:rPr lang="en-GB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Faillace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L. Giuliano, 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Magi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</a:t>
            </a:r>
            <a:r>
              <a:rPr lang="en-GB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Migliorati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22CC3E-1183-887D-4FCA-FA6E3B96CDDA}"/>
              </a:ext>
            </a:extLst>
          </p:cNvPr>
          <p:cNvSpPr txBox="1"/>
          <p:nvPr/>
        </p:nvSpPr>
        <p:spPr>
          <a:xfrm>
            <a:off x="42787" y="4758706"/>
            <a:ext cx="2762464" cy="70788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house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of the accelerating cavities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256CC630-1D08-6D4F-CE28-325CE686CA90}"/>
              </a:ext>
            </a:extLst>
          </p:cNvPr>
          <p:cNvSpPr txBox="1"/>
          <p:nvPr/>
        </p:nvSpPr>
        <p:spPr>
          <a:xfrm>
            <a:off x="3837235" y="4628890"/>
            <a:ext cx="951073" cy="338554"/>
          </a:xfrm>
          <a:prstGeom prst="rect">
            <a:avLst/>
          </a:prstGeom>
          <a:solidFill>
            <a:srgbClr val="009FDF"/>
          </a:solidFill>
          <a:ln>
            <a:solidFill>
              <a:srgbClr val="009FDF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Screws</a:t>
            </a:r>
          </a:p>
        </p:txBody>
      </p:sp>
      <p:cxnSp>
        <p:nvCxnSpPr>
          <p:cNvPr id="26" name="Straight Arrow Connector 19">
            <a:extLst>
              <a:ext uri="{FF2B5EF4-FFF2-40B4-BE49-F238E27FC236}">
                <a16:creationId xmlns:a16="http://schemas.microsoft.com/office/drawing/2014/main" id="{FA234318-E040-121B-06AB-E830C3206542}"/>
              </a:ext>
            </a:extLst>
          </p:cNvPr>
          <p:cNvCxnSpPr>
            <a:cxnSpLocks/>
          </p:cNvCxnSpPr>
          <p:nvPr/>
        </p:nvCxnSpPr>
        <p:spPr>
          <a:xfrm flipV="1">
            <a:off x="4263209" y="3123571"/>
            <a:ext cx="870016" cy="1608470"/>
          </a:xfrm>
          <a:prstGeom prst="straightConnector1">
            <a:avLst/>
          </a:prstGeom>
          <a:ln w="38100">
            <a:solidFill>
              <a:srgbClr val="009F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2">
            <a:extLst>
              <a:ext uri="{FF2B5EF4-FFF2-40B4-BE49-F238E27FC236}">
                <a16:creationId xmlns:a16="http://schemas.microsoft.com/office/drawing/2014/main" id="{E1751797-CE27-41D9-2AE8-91E96263C7A3}"/>
              </a:ext>
            </a:extLst>
          </p:cNvPr>
          <p:cNvCxnSpPr>
            <a:cxnSpLocks/>
          </p:cNvCxnSpPr>
          <p:nvPr/>
        </p:nvCxnSpPr>
        <p:spPr>
          <a:xfrm flipH="1" flipV="1">
            <a:off x="3771634" y="3975495"/>
            <a:ext cx="485743" cy="758827"/>
          </a:xfrm>
          <a:prstGeom prst="straightConnector1">
            <a:avLst/>
          </a:prstGeom>
          <a:ln w="38100">
            <a:solidFill>
              <a:srgbClr val="009F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magine 28">
            <a:extLst>
              <a:ext uri="{FF2B5EF4-FFF2-40B4-BE49-F238E27FC236}">
                <a16:creationId xmlns:a16="http://schemas.microsoft.com/office/drawing/2014/main" id="{C21B61DD-8C05-3903-6B32-FD519D0BEC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42"/>
          <a:stretch/>
        </p:blipFill>
        <p:spPr>
          <a:xfrm>
            <a:off x="5770021" y="4306275"/>
            <a:ext cx="3320520" cy="2551725"/>
          </a:xfrm>
          <a:prstGeom prst="rect">
            <a:avLst/>
          </a:prstGeom>
        </p:spPr>
      </p:pic>
      <p:pic>
        <p:nvPicPr>
          <p:cNvPr id="9218" name="Picture 2" descr="logo_infn">
            <a:extLst>
              <a:ext uri="{FF2B5EF4-FFF2-40B4-BE49-F238E27FC236}">
                <a16:creationId xmlns:a16="http://schemas.microsoft.com/office/drawing/2014/main" id="{157FE316-2E5D-6A72-BC98-F940155EC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77" y="3158902"/>
            <a:ext cx="884331" cy="55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NFN | Sapienza Università di Roma">
            <a:extLst>
              <a:ext uri="{FF2B5EF4-FFF2-40B4-BE49-F238E27FC236}">
                <a16:creationId xmlns:a16="http://schemas.microsoft.com/office/drawing/2014/main" id="{AB55F451-C5D1-8E34-B215-7630EAC8A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44" y="2110941"/>
            <a:ext cx="1450598" cy="7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075655F6-D333-28C3-2FDF-742518E23F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9327" y="1808784"/>
            <a:ext cx="1745695" cy="240296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DB3BB7B-744E-A392-2D25-EB958A5D82D4}"/>
              </a:ext>
            </a:extLst>
          </p:cNvPr>
          <p:cNvSpPr txBox="1"/>
          <p:nvPr/>
        </p:nvSpPr>
        <p:spPr>
          <a:xfrm>
            <a:off x="3047835" y="5066361"/>
            <a:ext cx="25298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Screws</a:t>
            </a: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prevent</a:t>
            </a:r>
            <a:r>
              <a:rPr lang="it-IT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external</a:t>
            </a:r>
            <a:r>
              <a:rPr lang="it-IT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clamping</a:t>
            </a:r>
            <a:r>
              <a:rPr lang="it-IT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it-IT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ensure</a:t>
            </a: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alignment</a:t>
            </a: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easier</a:t>
            </a: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solidFill>
                  <a:srgbClr val="374151"/>
                </a:solidFill>
                <a:latin typeface="Söhne"/>
              </a:rPr>
              <a:t>assembly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888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19" descr="A blue line drawing on a whit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7064"/>
          <a:stretch/>
        </p:blipFill>
        <p:spPr>
          <a:xfrm>
            <a:off x="5959818" y="2264623"/>
            <a:ext cx="3039654" cy="245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19"/>
          <p:cNvPicPr preferRelativeResize="0"/>
          <p:nvPr/>
        </p:nvPicPr>
        <p:blipFill rotWithShape="1">
          <a:blip r:embed="rId4">
            <a:alphaModFix/>
          </a:blip>
          <a:srcRect l="4764" t="2794" r="6221" b="50084"/>
          <a:stretch/>
        </p:blipFill>
        <p:spPr>
          <a:xfrm>
            <a:off x="4753719" y="5068777"/>
            <a:ext cx="4393433" cy="174631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19"/>
          <p:cNvSpPr txBox="1"/>
          <p:nvPr/>
        </p:nvSpPr>
        <p:spPr>
          <a:xfrm>
            <a:off x="1143000" y="77087"/>
            <a:ext cx="6864674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2400" b="1" i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BeadPull</a:t>
            </a:r>
            <a:r>
              <a:rPr lang="en-GB" sz="24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measurements after tuning</a:t>
            </a:r>
            <a:endParaRPr sz="105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9"/>
          <p:cNvSpPr txBox="1"/>
          <p:nvPr/>
        </p:nvSpPr>
        <p:spPr>
          <a:xfrm>
            <a:off x="77458" y="698242"/>
            <a:ext cx="9001883" cy="6232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>
              <a:buClr>
                <a:srgbClr val="000000"/>
              </a:buClr>
              <a:buSzPts val="1800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The</a:t>
            </a:r>
            <a:r>
              <a:rPr lang="en-US"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structure after mechanical processing  is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untuned: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tuning by deformation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14313" lvl="0" indent="-128588">
              <a:buClr>
                <a:schemeClr val="dk1"/>
              </a:buClr>
              <a:buSzPts val="1800"/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62" name="Google Shape;462;p19"/>
          <p:cNvPicPr preferRelativeResize="0"/>
          <p:nvPr/>
        </p:nvPicPr>
        <p:blipFill rotWithShape="1">
          <a:blip r:embed="rId5">
            <a:alphaModFix/>
          </a:blip>
          <a:srcRect t="20358"/>
          <a:stretch/>
        </p:blipFill>
        <p:spPr>
          <a:xfrm>
            <a:off x="87123" y="1191975"/>
            <a:ext cx="2972535" cy="291071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63" name="Google Shape;463;p19"/>
          <p:cNvSpPr txBox="1"/>
          <p:nvPr/>
        </p:nvSpPr>
        <p:spPr>
          <a:xfrm>
            <a:off x="14208" y="6124718"/>
            <a:ext cx="3109265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7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Others contribution: F. </a:t>
            </a:r>
            <a:r>
              <a:rPr lang="en-GB" sz="75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Cardelli</a:t>
            </a:r>
            <a:r>
              <a:rPr lang="en-GB" sz="7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D. </a:t>
            </a:r>
            <a:r>
              <a:rPr lang="en-GB" sz="75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Alesini,L.Faillace</a:t>
            </a:r>
            <a:r>
              <a:rPr lang="en-GB" sz="7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75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L.Ficcadenti</a:t>
            </a:r>
            <a:r>
              <a:rPr lang="en-GB" sz="7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A. </a:t>
            </a:r>
            <a:r>
              <a:rPr lang="en-GB" sz="75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Mostacci</a:t>
            </a:r>
            <a:endParaRPr sz="7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5" name="Google Shape;465;p19"/>
          <p:cNvPicPr preferRelativeResize="0"/>
          <p:nvPr/>
        </p:nvPicPr>
        <p:blipFill rotWithShape="1">
          <a:blip r:embed="rId6">
            <a:alphaModFix/>
          </a:blip>
          <a:srcRect t="22562" r="6272" b="21139"/>
          <a:stretch/>
        </p:blipFill>
        <p:spPr>
          <a:xfrm>
            <a:off x="54453" y="4195118"/>
            <a:ext cx="2972535" cy="174631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66" name="Google Shape;466;p19"/>
          <p:cNvSpPr/>
          <p:nvPr/>
        </p:nvSpPr>
        <p:spPr>
          <a:xfrm>
            <a:off x="1420483" y="2640845"/>
            <a:ext cx="685800" cy="685800"/>
          </a:xfrm>
          <a:prstGeom prst="ellipse">
            <a:avLst/>
          </a:prstGeom>
          <a:noFill/>
          <a:ln w="57150" cap="flat" cmpd="sng">
            <a:solidFill>
              <a:srgbClr val="E63AD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7" name="Google Shape;467;p19"/>
          <p:cNvCxnSpPr>
            <a:cxnSpLocks/>
            <a:endCxn id="466" idx="2"/>
          </p:cNvCxnSpPr>
          <p:nvPr/>
        </p:nvCxnSpPr>
        <p:spPr>
          <a:xfrm flipV="1">
            <a:off x="87123" y="2983745"/>
            <a:ext cx="1333360" cy="1211373"/>
          </a:xfrm>
          <a:prstGeom prst="straightConnector1">
            <a:avLst/>
          </a:prstGeom>
          <a:noFill/>
          <a:ln w="38100" cap="flat" cmpd="sng">
            <a:solidFill>
              <a:srgbClr val="E63AD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8" name="Google Shape;468;p19"/>
          <p:cNvCxnSpPr>
            <a:cxnSpLocks/>
            <a:endCxn id="466" idx="6"/>
          </p:cNvCxnSpPr>
          <p:nvPr/>
        </p:nvCxnSpPr>
        <p:spPr>
          <a:xfrm flipH="1" flipV="1">
            <a:off x="2106283" y="2983745"/>
            <a:ext cx="2604586" cy="1176232"/>
          </a:xfrm>
          <a:prstGeom prst="straightConnector1">
            <a:avLst/>
          </a:prstGeom>
          <a:noFill/>
          <a:ln w="38100" cap="flat" cmpd="sng">
            <a:solidFill>
              <a:srgbClr val="E63ADD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FBD7231-0F1D-0E39-6BBD-81DF109FF05F}"/>
              </a:ext>
            </a:extLst>
          </p:cNvPr>
          <p:cNvGrpSpPr/>
          <p:nvPr/>
        </p:nvGrpSpPr>
        <p:grpSpPr>
          <a:xfrm>
            <a:off x="3432638" y="1203265"/>
            <a:ext cx="2527180" cy="2761073"/>
            <a:chOff x="3973941" y="2016595"/>
            <a:chExt cx="2162812" cy="2296673"/>
          </a:xfrm>
        </p:grpSpPr>
        <p:pic>
          <p:nvPicPr>
            <p:cNvPr id="469" name="Google Shape;469;p19"/>
            <p:cNvPicPr preferRelativeResize="0"/>
            <p:nvPr/>
          </p:nvPicPr>
          <p:blipFill rotWithShape="1">
            <a:blip r:embed="rId7">
              <a:alphaModFix/>
            </a:blip>
            <a:srcRect l="23750" t="29000" b="9499"/>
            <a:stretch/>
          </p:blipFill>
          <p:spPr>
            <a:xfrm>
              <a:off x="3973941" y="2016595"/>
              <a:ext cx="2162812" cy="2296673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70" name="Google Shape;470;p19"/>
            <p:cNvSpPr txBox="1"/>
            <p:nvPr/>
          </p:nvSpPr>
          <p:spPr>
            <a:xfrm>
              <a:off x="5055346" y="2195811"/>
              <a:ext cx="924233" cy="190437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GB" sz="788" b="1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Input coupler</a:t>
              </a: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9"/>
            <p:cNvSpPr txBox="1"/>
            <p:nvPr/>
          </p:nvSpPr>
          <p:spPr>
            <a:xfrm>
              <a:off x="4039662" y="3065560"/>
              <a:ext cx="924233" cy="190437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GB" sz="788" b="1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Output coupler</a:t>
              </a: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9"/>
            <p:cNvSpPr/>
            <p:nvPr/>
          </p:nvSpPr>
          <p:spPr>
            <a:xfrm>
              <a:off x="4645264" y="3260430"/>
              <a:ext cx="158732" cy="279978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19"/>
            <p:cNvSpPr/>
            <p:nvPr/>
          </p:nvSpPr>
          <p:spPr>
            <a:xfrm>
              <a:off x="4399407" y="3255997"/>
              <a:ext cx="158732" cy="139989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19"/>
            <p:cNvSpPr/>
            <p:nvPr/>
          </p:nvSpPr>
          <p:spPr>
            <a:xfrm>
              <a:off x="5441907" y="2394289"/>
              <a:ext cx="158732" cy="279978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5" name="Google Shape;475;p19"/>
          <p:cNvPicPr preferRelativeResize="0"/>
          <p:nvPr/>
        </p:nvPicPr>
        <p:blipFill rotWithShape="1">
          <a:blip r:embed="rId7">
            <a:alphaModFix/>
          </a:blip>
          <a:srcRect l="25237" t="62893" r="15013" b="19495"/>
          <a:stretch/>
        </p:blipFill>
        <p:spPr>
          <a:xfrm>
            <a:off x="1601604" y="4159977"/>
            <a:ext cx="3109265" cy="118085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6" name="Google Shape;476;p19"/>
          <p:cNvSpPr txBox="1"/>
          <p:nvPr/>
        </p:nvSpPr>
        <p:spPr>
          <a:xfrm>
            <a:off x="3432638" y="5304625"/>
            <a:ext cx="765554" cy="284663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tuners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7" name="Google Shape;477;p19"/>
          <p:cNvCxnSpPr/>
          <p:nvPr/>
        </p:nvCxnSpPr>
        <p:spPr>
          <a:xfrm rot="10800000">
            <a:off x="3820493" y="4804751"/>
            <a:ext cx="0" cy="499874"/>
          </a:xfrm>
          <a:prstGeom prst="straightConnector1">
            <a:avLst/>
          </a:prstGeom>
          <a:noFill/>
          <a:ln w="57150" cap="flat" cmpd="sng">
            <a:solidFill>
              <a:srgbClr val="00B0F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" name="Arrow: Bent 6">
            <a:extLst>
              <a:ext uri="{FF2B5EF4-FFF2-40B4-BE49-F238E27FC236}">
                <a16:creationId xmlns:a16="http://schemas.microsoft.com/office/drawing/2014/main" id="{F20BD70A-D8BC-354E-7B3D-4C162B3C3B0D}"/>
              </a:ext>
            </a:extLst>
          </p:cNvPr>
          <p:cNvSpPr/>
          <p:nvPr/>
        </p:nvSpPr>
        <p:spPr>
          <a:xfrm rot="5400000">
            <a:off x="7601850" y="756552"/>
            <a:ext cx="811648" cy="868680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Google Shape;460;p19">
            <a:extLst>
              <a:ext uri="{FF2B5EF4-FFF2-40B4-BE49-F238E27FC236}">
                <a16:creationId xmlns:a16="http://schemas.microsoft.com/office/drawing/2014/main" id="{D913F4B3-E6C6-77CA-5E90-3C528167F9D0}"/>
              </a:ext>
            </a:extLst>
          </p:cNvPr>
          <p:cNvSpPr txBox="1"/>
          <p:nvPr/>
        </p:nvSpPr>
        <p:spPr>
          <a:xfrm>
            <a:off x="6246157" y="1871562"/>
            <a:ext cx="3039655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Electric field after tuning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14313" lvl="0" indent="-128588">
              <a:buClr>
                <a:schemeClr val="dk1"/>
              </a:buClr>
              <a:buSzPts val="1800"/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45DCFA-EC3D-C0AF-D31D-CB4987D779FC}"/>
              </a:ext>
            </a:extLst>
          </p:cNvPr>
          <p:cNvSpPr txBox="1"/>
          <p:nvPr/>
        </p:nvSpPr>
        <p:spPr>
          <a:xfrm>
            <a:off x="4961049" y="4560182"/>
            <a:ext cx="43007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120 degree the phase shift of the electric field in the adjacent cell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9734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851904" y="256927"/>
            <a:ext cx="1499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OUTLINE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9E41E17-F8EE-435A-F916-B6B6030EB3EA}"/>
              </a:ext>
            </a:extLst>
          </p:cNvPr>
          <p:cNvSpPr txBox="1"/>
          <p:nvPr/>
        </p:nvSpPr>
        <p:spPr>
          <a:xfrm>
            <a:off x="585910" y="1713995"/>
            <a:ext cx="794661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Clr>
                <a:srgbClr val="0070C0"/>
              </a:buClr>
              <a:buFont typeface="+mj-lt"/>
              <a:buAutoNum type="arabicPeriod"/>
            </a:pPr>
            <a:r>
              <a:rPr lang="en-US" sz="2400" b="1" dirty="0">
                <a:solidFill>
                  <a:srgbClr val="00B0F0"/>
                </a:solidFill>
              </a:rPr>
              <a:t>FLASH radiotherapy</a:t>
            </a:r>
          </a:p>
          <a:p>
            <a:pPr marL="342900" indent="-342900" algn="just">
              <a:spcBef>
                <a:spcPts val="600"/>
              </a:spcBef>
              <a:buClr>
                <a:srgbClr val="0070C0"/>
              </a:buClr>
              <a:buFont typeface="+mj-lt"/>
              <a:buAutoNum type="arabicPeriod"/>
            </a:pPr>
            <a:r>
              <a:rPr lang="en-US" sz="2400" b="1" dirty="0" err="1">
                <a:solidFill>
                  <a:srgbClr val="00B0F0"/>
                </a:solidFill>
              </a:rPr>
              <a:t>ElectronFLASH@Institut</a:t>
            </a:r>
            <a:r>
              <a:rPr lang="en-US" sz="2400" b="1" dirty="0">
                <a:solidFill>
                  <a:srgbClr val="00B0F0"/>
                </a:solidFill>
              </a:rPr>
              <a:t> Curie</a:t>
            </a:r>
          </a:p>
          <a:p>
            <a:pPr marL="342900" indent="-342900" algn="just">
              <a:spcBef>
                <a:spcPts val="600"/>
              </a:spcBef>
              <a:buClr>
                <a:srgbClr val="0070C0"/>
              </a:buClr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Safest</a:t>
            </a:r>
            <a:r>
              <a:rPr lang="en-US" sz="2400" b="1" dirty="0">
                <a:solidFill>
                  <a:srgbClr val="00B0F0"/>
                </a:solidFill>
              </a:rPr>
              <a:t> for deep tumors</a:t>
            </a:r>
          </a:p>
          <a:p>
            <a:pPr marL="342900" indent="-342900" algn="just">
              <a:spcBef>
                <a:spcPts val="600"/>
              </a:spcBef>
              <a:buClr>
                <a:srgbClr val="0070C0"/>
              </a:buClr>
              <a:buFont typeface="+mj-lt"/>
              <a:buAutoNum type="arabicPeriod"/>
            </a:pPr>
            <a:r>
              <a:rPr lang="en-US" sz="2400" b="1" dirty="0" err="1">
                <a:solidFill>
                  <a:srgbClr val="00B0F0"/>
                </a:solidFill>
              </a:rPr>
              <a:t>FlashLab@Sapienza</a:t>
            </a:r>
            <a:endParaRPr lang="en-US" sz="2400" b="1" dirty="0">
              <a:solidFill>
                <a:srgbClr val="0000FF"/>
              </a:solidFill>
            </a:endParaRPr>
          </a:p>
          <a:p>
            <a:pPr marL="285750" indent="-285750" algn="just">
              <a:spcBef>
                <a:spcPts val="600"/>
              </a:spcBef>
              <a:buClr>
                <a:srgbClr val="0070C0"/>
              </a:buClr>
              <a:buFont typeface="Cambria Math" panose="02040503050406030204" pitchFamily="18" charset="0"/>
              <a:buChar char="»"/>
            </a:pPr>
            <a:endParaRPr lang="en-US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95C4C9-26CB-6739-39B6-B6DBACF178E8}"/>
              </a:ext>
            </a:extLst>
          </p:cNvPr>
          <p:cNvGrpSpPr/>
          <p:nvPr/>
        </p:nvGrpSpPr>
        <p:grpSpPr>
          <a:xfrm>
            <a:off x="157859" y="5982495"/>
            <a:ext cx="8828099" cy="785809"/>
            <a:chOff x="509666" y="6093991"/>
            <a:chExt cx="8808174" cy="65468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1C33BBE-D00F-0697-BF2D-187282CA1D3E}"/>
                </a:ext>
              </a:extLst>
            </p:cNvPr>
            <p:cNvGrpSpPr/>
            <p:nvPr/>
          </p:nvGrpSpPr>
          <p:grpSpPr>
            <a:xfrm>
              <a:off x="509666" y="6093991"/>
              <a:ext cx="8808174" cy="654685"/>
              <a:chOff x="391201" y="6086251"/>
              <a:chExt cx="8808174" cy="654685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1C5985F-80D5-CEEF-D5AF-D3778E315016}"/>
                  </a:ext>
                </a:extLst>
              </p:cNvPr>
              <p:cNvGrpSpPr/>
              <p:nvPr/>
            </p:nvGrpSpPr>
            <p:grpSpPr>
              <a:xfrm>
                <a:off x="1601899" y="6086251"/>
                <a:ext cx="7597476" cy="654685"/>
                <a:chOff x="1601899" y="6086251"/>
                <a:chExt cx="7597476" cy="654685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F38B9B91-D79C-249E-879D-99F8BBEC3B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1899" y="6086251"/>
                  <a:ext cx="917278" cy="601494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B12F9A6A-C048-6C8E-6F33-B289C734B0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alphaModFix/>
                </a:blip>
                <a:srcRect t="32772"/>
                <a:stretch/>
              </p:blipFill>
              <p:spPr>
                <a:xfrm>
                  <a:off x="3846858" y="6157768"/>
                  <a:ext cx="1862319" cy="583168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510160F2-8608-2D52-79D8-593DC293C4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alphaModFix/>
                </a:blip>
                <a:srcRect b="66907"/>
                <a:stretch/>
              </p:blipFill>
              <p:spPr>
                <a:xfrm>
                  <a:off x="6179739" y="6228943"/>
                  <a:ext cx="3019636" cy="440756"/>
                </a:xfrm>
                <a:prstGeom prst="rect">
                  <a:avLst/>
                </a:prstGeom>
                <a:effectLst>
                  <a:reflection stA="0" endPos="65000" dist="50800" dir="5400000" sy="-100000" algn="bl" rotWithShape="0"/>
                </a:effectLst>
              </p:spPr>
            </p:pic>
          </p:grpSp>
          <p:sp>
            <p:nvSpPr>
              <p:cNvPr id="7" name="object 7">
                <a:extLst>
                  <a:ext uri="{FF2B5EF4-FFF2-40B4-BE49-F238E27FC236}">
                    <a16:creationId xmlns:a16="http://schemas.microsoft.com/office/drawing/2014/main" id="{01864732-9C7A-686B-041D-01391E976936}"/>
                  </a:ext>
                </a:extLst>
              </p:cNvPr>
              <p:cNvSpPr/>
              <p:nvPr/>
            </p:nvSpPr>
            <p:spPr>
              <a:xfrm>
                <a:off x="391201" y="6303977"/>
                <a:ext cx="1175810" cy="365722"/>
              </a:xfrm>
              <a:prstGeom prst="rect">
                <a:avLst/>
              </a:prstGeom>
              <a:blipFill>
                <a:blip r:embed="rId4" cstate="print">
                  <a:alphaModFix/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434" dirty="0"/>
              </a:p>
            </p:txBody>
          </p:sp>
        </p:grpSp>
        <p:pic>
          <p:nvPicPr>
            <p:cNvPr id="5" name="Picture 2" descr="L'INFN CAMBIA LOGO">
              <a:extLst>
                <a:ext uri="{FF2B5EF4-FFF2-40B4-BE49-F238E27FC236}">
                  <a16:creationId xmlns:a16="http://schemas.microsoft.com/office/drawing/2014/main" id="{7D572580-BD2F-7532-9ECB-4DFA1DCBC3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7642" y="6131135"/>
              <a:ext cx="1093555" cy="606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907054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>
            <a:extLst>
              <a:ext uri="{FF2B5EF4-FFF2-40B4-BE49-F238E27FC236}">
                <a16:creationId xmlns:a16="http://schemas.microsoft.com/office/drawing/2014/main" id="{AABB1726-CC3A-8CCD-842E-1477162727EF}"/>
              </a:ext>
            </a:extLst>
          </p:cNvPr>
          <p:cNvGrpSpPr/>
          <p:nvPr/>
        </p:nvGrpSpPr>
        <p:grpSpPr>
          <a:xfrm>
            <a:off x="153831" y="2195024"/>
            <a:ext cx="4948646" cy="3558534"/>
            <a:chOff x="1293321" y="1630537"/>
            <a:chExt cx="4948646" cy="3558534"/>
          </a:xfrm>
        </p:grpSpPr>
        <p:sp>
          <p:nvSpPr>
            <p:cNvPr id="5" name="Triangle 6">
              <a:extLst>
                <a:ext uri="{FF2B5EF4-FFF2-40B4-BE49-F238E27FC236}">
                  <a16:creationId xmlns:a16="http://schemas.microsoft.com/office/drawing/2014/main" id="{7D9C7B14-AECB-FB65-C60D-BF03C93628E1}"/>
                </a:ext>
              </a:extLst>
            </p:cNvPr>
            <p:cNvSpPr/>
            <p:nvPr/>
          </p:nvSpPr>
          <p:spPr>
            <a:xfrm rot="10800000">
              <a:off x="3801533" y="1630537"/>
              <a:ext cx="440267" cy="458933"/>
            </a:xfrm>
            <a:prstGeom prst="triangl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sp>
          <p:nvSpPr>
            <p:cNvPr id="6" name="Oval 7">
              <a:extLst>
                <a:ext uri="{FF2B5EF4-FFF2-40B4-BE49-F238E27FC236}">
                  <a16:creationId xmlns:a16="http://schemas.microsoft.com/office/drawing/2014/main" id="{C148527E-9335-828A-0F1D-0B03F87C05F1}"/>
                </a:ext>
              </a:extLst>
            </p:cNvPr>
            <p:cNvSpPr/>
            <p:nvPr/>
          </p:nvSpPr>
          <p:spPr>
            <a:xfrm>
              <a:off x="3581400" y="2181080"/>
              <a:ext cx="440267" cy="437238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cxnSp>
          <p:nvCxnSpPr>
            <p:cNvPr id="7" name="Straight Connector 9">
              <a:extLst>
                <a:ext uri="{FF2B5EF4-FFF2-40B4-BE49-F238E27FC236}">
                  <a16:creationId xmlns:a16="http://schemas.microsoft.com/office/drawing/2014/main" id="{3A908759-5F30-18F8-2546-A06A321AD235}"/>
                </a:ext>
              </a:extLst>
            </p:cNvPr>
            <p:cNvCxnSpPr/>
            <p:nvPr/>
          </p:nvCxnSpPr>
          <p:spPr>
            <a:xfrm>
              <a:off x="4021667" y="2089470"/>
              <a:ext cx="0" cy="782848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1BB455EC-E99D-835E-5E98-6CDE676E0C52}"/>
                </a:ext>
              </a:extLst>
            </p:cNvPr>
            <p:cNvSpPr/>
            <p:nvPr/>
          </p:nvSpPr>
          <p:spPr>
            <a:xfrm>
              <a:off x="3793067" y="2872317"/>
              <a:ext cx="457200" cy="24553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cxnSp>
          <p:nvCxnSpPr>
            <p:cNvPr id="9" name="Straight Connector 14">
              <a:extLst>
                <a:ext uri="{FF2B5EF4-FFF2-40B4-BE49-F238E27FC236}">
                  <a16:creationId xmlns:a16="http://schemas.microsoft.com/office/drawing/2014/main" id="{B946AD55-3919-5E76-DE22-41D3CAC6FA14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2370667" y="2995083"/>
              <a:ext cx="1422400" cy="0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>
              <a:extLst>
                <a:ext uri="{FF2B5EF4-FFF2-40B4-BE49-F238E27FC236}">
                  <a16:creationId xmlns:a16="http://schemas.microsoft.com/office/drawing/2014/main" id="{66734317-081C-2FED-B299-512531393737}"/>
                </a:ext>
              </a:extLst>
            </p:cNvPr>
            <p:cNvCxnSpPr>
              <a:cxnSpLocks/>
            </p:cNvCxnSpPr>
            <p:nvPr/>
          </p:nvCxnSpPr>
          <p:spPr>
            <a:xfrm>
              <a:off x="2362200" y="2995083"/>
              <a:ext cx="0" cy="1646767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0">
              <a:extLst>
                <a:ext uri="{FF2B5EF4-FFF2-40B4-BE49-F238E27FC236}">
                  <a16:creationId xmlns:a16="http://schemas.microsoft.com/office/drawing/2014/main" id="{573D66AC-8522-805A-6345-CA9D70ABF80C}"/>
                </a:ext>
              </a:extLst>
            </p:cNvPr>
            <p:cNvSpPr/>
            <p:nvPr/>
          </p:nvSpPr>
          <p:spPr>
            <a:xfrm>
              <a:off x="2133600" y="4641850"/>
              <a:ext cx="490979" cy="26246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cxnSp>
          <p:nvCxnSpPr>
            <p:cNvPr id="12" name="Straight Connector 21">
              <a:extLst>
                <a:ext uri="{FF2B5EF4-FFF2-40B4-BE49-F238E27FC236}">
                  <a16:creationId xmlns:a16="http://schemas.microsoft.com/office/drawing/2014/main" id="{B50244CF-1F9F-718D-F04B-D3FE3734CC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24579" y="4756150"/>
              <a:ext cx="431975" cy="0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4">
              <a:extLst>
                <a:ext uri="{FF2B5EF4-FFF2-40B4-BE49-F238E27FC236}">
                  <a16:creationId xmlns:a16="http://schemas.microsoft.com/office/drawing/2014/main" id="{EAA86ECC-E8A1-C066-3465-D2C06F6160CF}"/>
                </a:ext>
              </a:extLst>
            </p:cNvPr>
            <p:cNvSpPr/>
            <p:nvPr/>
          </p:nvSpPr>
          <p:spPr>
            <a:xfrm>
              <a:off x="3056554" y="4646083"/>
              <a:ext cx="965113" cy="24551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125B219-5CAE-C774-2E00-B8A49393830B}"/>
                </a:ext>
              </a:extLst>
            </p:cNvPr>
            <p:cNvSpPr/>
            <p:nvPr/>
          </p:nvSpPr>
          <p:spPr>
            <a:xfrm rot="16200000">
              <a:off x="2127300" y="3403606"/>
              <a:ext cx="465617" cy="23286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cxnSp>
          <p:nvCxnSpPr>
            <p:cNvPr id="15" name="Straight Connector 30">
              <a:extLst>
                <a:ext uri="{FF2B5EF4-FFF2-40B4-BE49-F238E27FC236}">
                  <a16:creationId xmlns:a16="http://schemas.microsoft.com/office/drawing/2014/main" id="{23C399B3-CBAA-34E0-D853-DB2E3AAC82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0958" y="4163530"/>
              <a:ext cx="889132" cy="0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2">
              <a:extLst>
                <a:ext uri="{FF2B5EF4-FFF2-40B4-BE49-F238E27FC236}">
                  <a16:creationId xmlns:a16="http://schemas.microsoft.com/office/drawing/2014/main" id="{947F5F3B-716A-6E12-2F59-A930BB0D4A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0958" y="4163530"/>
              <a:ext cx="0" cy="478320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35">
              <a:extLst>
                <a:ext uri="{FF2B5EF4-FFF2-40B4-BE49-F238E27FC236}">
                  <a16:creationId xmlns:a16="http://schemas.microsoft.com/office/drawing/2014/main" id="{756827A5-C51D-F78B-0A71-B9BA73684BAE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4021667" y="3117849"/>
              <a:ext cx="6331" cy="1045681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A045E9C8-2F1A-21A7-241E-0EDB1030E06E}"/>
                </a:ext>
              </a:extLst>
            </p:cNvPr>
            <p:cNvSpPr/>
            <p:nvPr/>
          </p:nvSpPr>
          <p:spPr>
            <a:xfrm rot="16200000">
              <a:off x="3797281" y="3477694"/>
              <a:ext cx="465617" cy="23286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cxnSp>
          <p:nvCxnSpPr>
            <p:cNvPr id="19" name="Straight Connector 38">
              <a:extLst>
                <a:ext uri="{FF2B5EF4-FFF2-40B4-BE49-F238E27FC236}">
                  <a16:creationId xmlns:a16="http://schemas.microsoft.com/office/drawing/2014/main" id="{C844E1D8-0CF7-A19A-77C5-45029C0BB1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1624" y="4768838"/>
              <a:ext cx="431975" cy="0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39">
              <a:extLst>
                <a:ext uri="{FF2B5EF4-FFF2-40B4-BE49-F238E27FC236}">
                  <a16:creationId xmlns:a16="http://schemas.microsoft.com/office/drawing/2014/main" id="{58AE4D3F-B3A8-4D77-BFBE-87B1A64CE0A6}"/>
                </a:ext>
              </a:extLst>
            </p:cNvPr>
            <p:cNvSpPr txBox="1"/>
            <p:nvPr/>
          </p:nvSpPr>
          <p:spPr>
            <a:xfrm>
              <a:off x="4250266" y="2836007"/>
              <a:ext cx="172835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Asymmetric power splitter</a:t>
              </a:r>
            </a:p>
          </p:txBody>
        </p:sp>
        <p:sp>
          <p:nvSpPr>
            <p:cNvPr id="21" name="TextBox 40">
              <a:extLst>
                <a:ext uri="{FF2B5EF4-FFF2-40B4-BE49-F238E27FC236}">
                  <a16:creationId xmlns:a16="http://schemas.microsoft.com/office/drawing/2014/main" id="{224F90DB-5A64-0110-B22A-56BF2631D1B0}"/>
                </a:ext>
              </a:extLst>
            </p:cNvPr>
            <p:cNvSpPr txBox="1"/>
            <p:nvPr/>
          </p:nvSpPr>
          <p:spPr>
            <a:xfrm>
              <a:off x="1293321" y="3403559"/>
              <a:ext cx="9717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Phase shifter</a:t>
              </a:r>
            </a:p>
          </p:txBody>
        </p:sp>
        <p:sp>
          <p:nvSpPr>
            <p:cNvPr id="22" name="TextBox 41">
              <a:extLst>
                <a:ext uri="{FF2B5EF4-FFF2-40B4-BE49-F238E27FC236}">
                  <a16:creationId xmlns:a16="http://schemas.microsoft.com/office/drawing/2014/main" id="{72F53151-15D7-77BC-EFCE-9B5C866DC0FF}"/>
                </a:ext>
              </a:extLst>
            </p:cNvPr>
            <p:cNvSpPr txBox="1"/>
            <p:nvPr/>
          </p:nvSpPr>
          <p:spPr>
            <a:xfrm>
              <a:off x="3160461" y="3432117"/>
              <a:ext cx="80663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Attenuator</a:t>
              </a:r>
            </a:p>
          </p:txBody>
        </p:sp>
        <p:sp>
          <p:nvSpPr>
            <p:cNvPr id="23" name="TextBox 42">
              <a:extLst>
                <a:ext uri="{FF2B5EF4-FFF2-40B4-BE49-F238E27FC236}">
                  <a16:creationId xmlns:a16="http://schemas.microsoft.com/office/drawing/2014/main" id="{FA56F548-E46A-D463-730D-AD5D1E5D837D}"/>
                </a:ext>
              </a:extLst>
            </p:cNvPr>
            <p:cNvSpPr txBox="1"/>
            <p:nvPr/>
          </p:nvSpPr>
          <p:spPr>
            <a:xfrm>
              <a:off x="2010935" y="4933994"/>
              <a:ext cx="88036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SW Injector</a:t>
              </a:r>
            </a:p>
          </p:txBody>
        </p:sp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id="{88227EBE-19F0-4CA7-225A-5EFC235A9725}"/>
                </a:ext>
              </a:extLst>
            </p:cNvPr>
            <p:cNvSpPr txBox="1"/>
            <p:nvPr/>
          </p:nvSpPr>
          <p:spPr>
            <a:xfrm>
              <a:off x="3054751" y="4935155"/>
              <a:ext cx="97654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TW Structure</a:t>
              </a:r>
            </a:p>
          </p:txBody>
        </p:sp>
        <p:sp>
          <p:nvSpPr>
            <p:cNvPr id="25" name="TextBox 44">
              <a:extLst>
                <a:ext uri="{FF2B5EF4-FFF2-40B4-BE49-F238E27FC236}">
                  <a16:creationId xmlns:a16="http://schemas.microsoft.com/office/drawing/2014/main" id="{C16B2E4A-4048-A141-483C-5CFDE507B418}"/>
                </a:ext>
              </a:extLst>
            </p:cNvPr>
            <p:cNvSpPr txBox="1"/>
            <p:nvPr/>
          </p:nvSpPr>
          <p:spPr>
            <a:xfrm>
              <a:off x="3230138" y="4664111"/>
              <a:ext cx="76014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/>
                <a:t>30  MV/m</a:t>
              </a:r>
            </a:p>
          </p:txBody>
        </p:sp>
        <p:sp>
          <p:nvSpPr>
            <p:cNvPr id="26" name="TextBox 48">
              <a:extLst>
                <a:ext uri="{FF2B5EF4-FFF2-40B4-BE49-F238E27FC236}">
                  <a16:creationId xmlns:a16="http://schemas.microsoft.com/office/drawing/2014/main" id="{A7919D56-C24D-EFAC-9D3A-5D2B1FFAB68D}"/>
                </a:ext>
              </a:extLst>
            </p:cNvPr>
            <p:cNvSpPr txBox="1"/>
            <p:nvPr/>
          </p:nvSpPr>
          <p:spPr>
            <a:xfrm>
              <a:off x="4237611" y="1731092"/>
              <a:ext cx="82907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5 MW 4 </a:t>
              </a:r>
              <a:r>
                <a:rPr lang="en-IT" sz="1050" dirty="0">
                  <a:solidFill>
                    <a:srgbClr val="002060"/>
                  </a:solidFill>
                  <a:latin typeface="Symbol" pitchFamily="2" charset="2"/>
                </a:rPr>
                <a:t>m</a:t>
              </a:r>
              <a:r>
                <a:rPr lang="en-IT" sz="1050" dirty="0">
                  <a:solidFill>
                    <a:srgbClr val="002060"/>
                  </a:solidFill>
                </a:rPr>
                <a:t>s</a:t>
              </a:r>
            </a:p>
          </p:txBody>
        </p:sp>
        <p:sp>
          <p:nvSpPr>
            <p:cNvPr id="27" name="TextBox 49">
              <a:extLst>
                <a:ext uri="{FF2B5EF4-FFF2-40B4-BE49-F238E27FC236}">
                  <a16:creationId xmlns:a16="http://schemas.microsoft.com/office/drawing/2014/main" id="{E9F9C580-C942-61D2-F8A3-6E8E1235DD38}"/>
                </a:ext>
              </a:extLst>
            </p:cNvPr>
            <p:cNvSpPr txBox="1"/>
            <p:nvPr/>
          </p:nvSpPr>
          <p:spPr>
            <a:xfrm>
              <a:off x="4146522" y="2308682"/>
              <a:ext cx="209544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Pulse compressor  20 MW, 1 </a:t>
              </a:r>
              <a:r>
                <a:rPr lang="en-IT" sz="1050" dirty="0">
                  <a:solidFill>
                    <a:srgbClr val="002060"/>
                  </a:solidFill>
                  <a:latin typeface="Symbol" pitchFamily="2" charset="2"/>
                </a:rPr>
                <a:t>m</a:t>
              </a:r>
              <a:r>
                <a:rPr lang="en-IT" sz="1050" dirty="0">
                  <a:solidFill>
                    <a:srgbClr val="002060"/>
                  </a:solidFill>
                </a:rPr>
                <a:t>s</a:t>
              </a: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373D1C11-AF51-3D7F-036C-4B2C0E47387E}"/>
              </a:ext>
            </a:extLst>
          </p:cNvPr>
          <p:cNvSpPr txBox="1">
            <a:spLocks/>
          </p:cNvSpPr>
          <p:nvPr/>
        </p:nvSpPr>
        <p:spPr bwMode="auto">
          <a:xfrm>
            <a:off x="880797" y="299917"/>
            <a:ext cx="75596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27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First </a:t>
            </a:r>
            <a:r>
              <a:rPr lang="it-IT" sz="2700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step@Sapienza</a:t>
            </a:r>
            <a:endParaRPr lang="en-IT" sz="27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5A50C19-99BD-49F4-54A9-F98E1123D67E}"/>
              </a:ext>
            </a:extLst>
          </p:cNvPr>
          <p:cNvSpPr txBox="1">
            <a:spLocks/>
          </p:cNvSpPr>
          <p:nvPr/>
        </p:nvSpPr>
        <p:spPr bwMode="auto">
          <a:xfrm>
            <a:off x="138382" y="1057070"/>
            <a:ext cx="8574166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800" dirty="0"/>
              <a:t>Machine for </a:t>
            </a:r>
            <a:r>
              <a:rPr lang="it-IT" sz="1800" dirty="0" err="1"/>
              <a:t>pre</a:t>
            </a:r>
            <a:r>
              <a:rPr lang="it-IT" sz="1800" dirty="0"/>
              <a:t>-clinical studies of FLASH </a:t>
            </a:r>
            <a:r>
              <a:rPr lang="it-IT" sz="1800" dirty="0" err="1"/>
              <a:t>was</a:t>
            </a:r>
            <a:r>
              <a:rPr lang="it-IT" sz="1800" dirty="0"/>
              <a:t> </a:t>
            </a:r>
            <a:r>
              <a:rPr lang="it-IT" sz="1800" dirty="0" err="1"/>
              <a:t>funded</a:t>
            </a:r>
            <a:r>
              <a:rPr lang="it-IT" sz="1800" dirty="0"/>
              <a:t> with budget of 1.6 ME </a:t>
            </a:r>
            <a:endParaRPr lang="en-IT" sz="1800" dirty="0"/>
          </a:p>
        </p:txBody>
      </p:sp>
      <p:pic>
        <p:nvPicPr>
          <p:cNvPr id="31" name="Picture 13" descr="A logo with a symbol and text&#10;&#10;Description automatically generated">
            <a:extLst>
              <a:ext uri="{FF2B5EF4-FFF2-40B4-BE49-F238E27FC236}">
                <a16:creationId xmlns:a16="http://schemas.microsoft.com/office/drawing/2014/main" id="{5F6421A5-2527-D63B-4F2E-64BADAA45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841" y="-90880"/>
            <a:ext cx="1346159" cy="1346159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B4A5BDC-89C4-BDF0-4D1B-CF8EB8871084}"/>
              </a:ext>
            </a:extLst>
          </p:cNvPr>
          <p:cNvSpPr txBox="1"/>
          <p:nvPr/>
        </p:nvSpPr>
        <p:spPr>
          <a:xfrm>
            <a:off x="2898089" y="5355556"/>
            <a:ext cx="5822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30 MeV</a:t>
            </a: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CACBA1D6-396A-15B7-D8FC-D25765F1B38F}"/>
              </a:ext>
            </a:extLst>
          </p:cNvPr>
          <p:cNvCxnSpPr>
            <a:cxnSpLocks/>
          </p:cNvCxnSpPr>
          <p:nvPr/>
        </p:nvCxnSpPr>
        <p:spPr>
          <a:xfrm>
            <a:off x="1951234" y="5139228"/>
            <a:ext cx="91053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366482E-673F-A39D-8898-A4A8A61C3B25}"/>
              </a:ext>
            </a:extLst>
          </p:cNvPr>
          <p:cNvSpPr txBox="1"/>
          <p:nvPr/>
        </p:nvSpPr>
        <p:spPr>
          <a:xfrm>
            <a:off x="2134560" y="4877618"/>
            <a:ext cx="457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1 mt</a:t>
            </a:r>
          </a:p>
        </p:txBody>
      </p:sp>
      <p:grpSp>
        <p:nvGrpSpPr>
          <p:cNvPr id="38" name="Group 9">
            <a:extLst>
              <a:ext uri="{FF2B5EF4-FFF2-40B4-BE49-F238E27FC236}">
                <a16:creationId xmlns:a16="http://schemas.microsoft.com/office/drawing/2014/main" id="{470A6463-E587-125E-9C6B-F1C80A2631A9}"/>
              </a:ext>
            </a:extLst>
          </p:cNvPr>
          <p:cNvGrpSpPr/>
          <p:nvPr/>
        </p:nvGrpSpPr>
        <p:grpSpPr>
          <a:xfrm>
            <a:off x="642660" y="6261510"/>
            <a:ext cx="7626527" cy="607422"/>
            <a:chOff x="728404" y="6147808"/>
            <a:chExt cx="8415596" cy="636681"/>
          </a:xfrm>
        </p:grpSpPr>
        <p:grpSp>
          <p:nvGrpSpPr>
            <p:cNvPr id="39" name="Group 17">
              <a:extLst>
                <a:ext uri="{FF2B5EF4-FFF2-40B4-BE49-F238E27FC236}">
                  <a16:creationId xmlns:a16="http://schemas.microsoft.com/office/drawing/2014/main" id="{6BA93D35-AA7A-AF2B-E90C-600FFDA11502}"/>
                </a:ext>
              </a:extLst>
            </p:cNvPr>
            <p:cNvGrpSpPr/>
            <p:nvPr/>
          </p:nvGrpSpPr>
          <p:grpSpPr>
            <a:xfrm>
              <a:off x="728404" y="6147808"/>
              <a:ext cx="8415596" cy="628721"/>
              <a:chOff x="609939" y="6140068"/>
              <a:chExt cx="8415596" cy="628721"/>
            </a:xfrm>
          </p:grpSpPr>
          <p:grpSp>
            <p:nvGrpSpPr>
              <p:cNvPr id="41" name="Group 18">
                <a:extLst>
                  <a:ext uri="{FF2B5EF4-FFF2-40B4-BE49-F238E27FC236}">
                    <a16:creationId xmlns:a16="http://schemas.microsoft.com/office/drawing/2014/main" id="{BB9E74C1-6F82-7E3D-4BC3-3913B4B405DA}"/>
                  </a:ext>
                </a:extLst>
              </p:cNvPr>
              <p:cNvGrpSpPr/>
              <p:nvPr/>
            </p:nvGrpSpPr>
            <p:grpSpPr>
              <a:xfrm>
                <a:off x="1737871" y="6140068"/>
                <a:ext cx="7287664" cy="628721"/>
                <a:chOff x="1737871" y="6140068"/>
                <a:chExt cx="7287664" cy="628721"/>
              </a:xfrm>
            </p:grpSpPr>
            <p:pic>
              <p:nvPicPr>
                <p:cNvPr id="43" name="Picture 20">
                  <a:extLst>
                    <a:ext uri="{FF2B5EF4-FFF2-40B4-BE49-F238E27FC236}">
                      <a16:creationId xmlns:a16="http://schemas.microsoft.com/office/drawing/2014/main" id="{876EB5B2-81FA-E189-8077-0C932554D8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alphaModFix amt="50000"/>
                </a:blip>
                <a:stretch>
                  <a:fillRect/>
                </a:stretch>
              </p:blipFill>
              <p:spPr>
                <a:xfrm>
                  <a:off x="1737871" y="6140068"/>
                  <a:ext cx="917278" cy="601494"/>
                </a:xfrm>
                <a:prstGeom prst="rect">
                  <a:avLst/>
                </a:prstGeom>
              </p:spPr>
            </p:pic>
            <p:pic>
              <p:nvPicPr>
                <p:cNvPr id="44" name="Picture 21">
                  <a:extLst>
                    <a:ext uri="{FF2B5EF4-FFF2-40B4-BE49-F238E27FC236}">
                      <a16:creationId xmlns:a16="http://schemas.microsoft.com/office/drawing/2014/main" id="{0105E902-1452-A216-2BE5-CCB59C2104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alphaModFix amt="50000"/>
                </a:blip>
                <a:srcRect t="32772"/>
                <a:stretch/>
              </p:blipFill>
              <p:spPr>
                <a:xfrm>
                  <a:off x="3618433" y="6185621"/>
                  <a:ext cx="1862319" cy="583168"/>
                </a:xfrm>
                <a:prstGeom prst="rect">
                  <a:avLst/>
                </a:prstGeom>
              </p:spPr>
            </p:pic>
            <p:pic>
              <p:nvPicPr>
                <p:cNvPr id="45" name="Picture 22">
                  <a:extLst>
                    <a:ext uri="{FF2B5EF4-FFF2-40B4-BE49-F238E27FC236}">
                      <a16:creationId xmlns:a16="http://schemas.microsoft.com/office/drawing/2014/main" id="{2AF56DB4-D40E-4789-56B1-5DB717A27C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alphaModFix amt="50000"/>
                </a:blip>
                <a:srcRect b="66907"/>
                <a:stretch/>
              </p:blipFill>
              <p:spPr>
                <a:xfrm>
                  <a:off x="5526215" y="6228943"/>
                  <a:ext cx="3499320" cy="539400"/>
                </a:xfrm>
                <a:prstGeom prst="rect">
                  <a:avLst/>
                </a:prstGeom>
              </p:spPr>
            </p:pic>
          </p:grpSp>
          <p:sp>
            <p:nvSpPr>
              <p:cNvPr id="42" name="object 7">
                <a:extLst>
                  <a:ext uri="{FF2B5EF4-FFF2-40B4-BE49-F238E27FC236}">
                    <a16:creationId xmlns:a16="http://schemas.microsoft.com/office/drawing/2014/main" id="{6190527E-756F-8D15-54AD-4A4D8A8B58EC}"/>
                  </a:ext>
                </a:extLst>
              </p:cNvPr>
              <p:cNvSpPr/>
              <p:nvPr/>
            </p:nvSpPr>
            <p:spPr>
              <a:xfrm>
                <a:off x="609939" y="6303977"/>
                <a:ext cx="1175810" cy="365722"/>
              </a:xfrm>
              <a:prstGeom prst="rect">
                <a:avLst/>
              </a:prstGeom>
              <a:blipFill>
                <a:blip r:embed="rId5" cstate="print">
                  <a:alphaModFix amt="50000"/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578" dirty="0"/>
              </a:p>
            </p:txBody>
          </p:sp>
        </p:grpSp>
        <p:pic>
          <p:nvPicPr>
            <p:cNvPr id="40" name="Picture 2" descr="L'INFN CAMBIA LOGO">
              <a:extLst>
                <a:ext uri="{FF2B5EF4-FFF2-40B4-BE49-F238E27FC236}">
                  <a16:creationId xmlns:a16="http://schemas.microsoft.com/office/drawing/2014/main" id="{53B02E6C-B4C9-FE5F-85BF-E2A87E6CB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2531" y="6177528"/>
              <a:ext cx="1093555" cy="606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06EA8A-B8DA-4195-6FCA-40F886EFBF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0244" y="3680897"/>
            <a:ext cx="4022242" cy="226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16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55420" y="1088688"/>
            <a:ext cx="74870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M. Magi, M. </a:t>
            </a:r>
            <a:r>
              <a:rPr lang="en-US" dirty="0" err="1"/>
              <a:t>Migliorati</a:t>
            </a:r>
            <a:r>
              <a:rPr lang="en-US" dirty="0"/>
              <a:t>, A. </a:t>
            </a:r>
            <a:r>
              <a:rPr lang="en-US" dirty="0" err="1"/>
              <a:t>Mostacci</a:t>
            </a:r>
            <a:r>
              <a:rPr lang="en-US" dirty="0"/>
              <a:t>, L. Palumbo (Sapienza University of Rome)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L. </a:t>
            </a:r>
            <a:r>
              <a:rPr lang="en-US" dirty="0" err="1"/>
              <a:t>Ficcadenti</a:t>
            </a:r>
            <a:r>
              <a:rPr lang="en-US" dirty="0"/>
              <a:t>, (INFN-ROMA, Rome)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D. </a:t>
            </a:r>
            <a:r>
              <a:rPr lang="en-US" dirty="0" err="1"/>
              <a:t>Alesini</a:t>
            </a:r>
            <a:r>
              <a:rPr lang="en-US" dirty="0"/>
              <a:t>, R. Di </a:t>
            </a:r>
            <a:r>
              <a:rPr lang="en-US" dirty="0" err="1"/>
              <a:t>Raddo</a:t>
            </a:r>
            <a:r>
              <a:rPr lang="en-US" dirty="0"/>
              <a:t>, </a:t>
            </a:r>
            <a:r>
              <a:rPr lang="en-US" dirty="0" err="1"/>
              <a:t>L.Faillace</a:t>
            </a:r>
            <a:r>
              <a:rPr lang="en-US" dirty="0"/>
              <a:t>, B. </a:t>
            </a:r>
            <a:r>
              <a:rPr lang="en-US" dirty="0" err="1"/>
              <a:t>Spataro</a:t>
            </a:r>
            <a:r>
              <a:rPr lang="en-US" dirty="0"/>
              <a:t> (LNF-INFN, Frascati)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SiT</a:t>
            </a:r>
            <a:r>
              <a:rPr lang="en-US" dirty="0"/>
              <a:t> </a:t>
            </a:r>
            <a:r>
              <a:rPr lang="en-US" dirty="0" err="1"/>
              <a:t>Sordina</a:t>
            </a:r>
            <a:r>
              <a:rPr lang="en-US" dirty="0"/>
              <a:t> IORT technology spa Company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671880" y="155304"/>
            <a:ext cx="164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Thanks to…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018416" y="3848147"/>
            <a:ext cx="5107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cap="all" dirty="0"/>
              <a:t>..and to you for your attention!!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A7E397-23A5-623D-9B3C-F81D1A470285}"/>
              </a:ext>
            </a:extLst>
          </p:cNvPr>
          <p:cNvGrpSpPr/>
          <p:nvPr/>
        </p:nvGrpSpPr>
        <p:grpSpPr>
          <a:xfrm>
            <a:off x="642660" y="6261510"/>
            <a:ext cx="7626527" cy="607422"/>
            <a:chOff x="728404" y="6147808"/>
            <a:chExt cx="8415596" cy="63668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592B53C-B471-02A3-884C-585D35CB74A5}"/>
                </a:ext>
              </a:extLst>
            </p:cNvPr>
            <p:cNvGrpSpPr/>
            <p:nvPr/>
          </p:nvGrpSpPr>
          <p:grpSpPr>
            <a:xfrm>
              <a:off x="728404" y="6147808"/>
              <a:ext cx="8415596" cy="628721"/>
              <a:chOff x="609939" y="6140068"/>
              <a:chExt cx="8415596" cy="628721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C071D24F-304F-5CC5-667D-09B5E5E037FC}"/>
                  </a:ext>
                </a:extLst>
              </p:cNvPr>
              <p:cNvGrpSpPr/>
              <p:nvPr/>
            </p:nvGrpSpPr>
            <p:grpSpPr>
              <a:xfrm>
                <a:off x="1737871" y="6140068"/>
                <a:ext cx="7287664" cy="628721"/>
                <a:chOff x="1737871" y="6140068"/>
                <a:chExt cx="7287664" cy="628721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F86DAC77-4591-C19C-E70B-A1FD4ED568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alphaModFix amt="50000"/>
                </a:blip>
                <a:stretch>
                  <a:fillRect/>
                </a:stretch>
              </p:blipFill>
              <p:spPr>
                <a:xfrm>
                  <a:off x="1737871" y="6140068"/>
                  <a:ext cx="917278" cy="601494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CBEBCCFF-CBCC-DA53-4560-021F016AEE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alphaModFix amt="50000"/>
                </a:blip>
                <a:srcRect t="32772"/>
                <a:stretch/>
              </p:blipFill>
              <p:spPr>
                <a:xfrm>
                  <a:off x="3618433" y="6185621"/>
                  <a:ext cx="1862319" cy="583168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A739296C-49BC-C3AD-8EDD-288FFAE0F7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alphaModFix amt="50000"/>
                </a:blip>
                <a:srcRect b="66907"/>
                <a:stretch/>
              </p:blipFill>
              <p:spPr>
                <a:xfrm>
                  <a:off x="5526215" y="6228943"/>
                  <a:ext cx="3499320" cy="539400"/>
                </a:xfrm>
                <a:prstGeom prst="rect">
                  <a:avLst/>
                </a:prstGeom>
              </p:spPr>
            </p:pic>
          </p:grpSp>
          <p:sp>
            <p:nvSpPr>
              <p:cNvPr id="13" name="object 7">
                <a:extLst>
                  <a:ext uri="{FF2B5EF4-FFF2-40B4-BE49-F238E27FC236}">
                    <a16:creationId xmlns:a16="http://schemas.microsoft.com/office/drawing/2014/main" id="{F2448DAB-8A2E-C019-82BA-4E7C6E7B3C27}"/>
                  </a:ext>
                </a:extLst>
              </p:cNvPr>
              <p:cNvSpPr/>
              <p:nvPr/>
            </p:nvSpPr>
            <p:spPr>
              <a:xfrm>
                <a:off x="609939" y="6303977"/>
                <a:ext cx="1175810" cy="365722"/>
              </a:xfrm>
              <a:prstGeom prst="rect">
                <a:avLst/>
              </a:prstGeom>
              <a:blipFill>
                <a:blip r:embed="rId4" cstate="print">
                  <a:alphaModFix amt="50000"/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578" dirty="0"/>
              </a:p>
            </p:txBody>
          </p:sp>
        </p:grpSp>
        <p:pic>
          <p:nvPicPr>
            <p:cNvPr id="9" name="Picture 2" descr="L'INFN CAMBIA LOGO">
              <a:extLst>
                <a:ext uri="{FF2B5EF4-FFF2-40B4-BE49-F238E27FC236}">
                  <a16:creationId xmlns:a16="http://schemas.microsoft.com/office/drawing/2014/main" id="{8F8E7A15-799F-5175-363F-13ED539AF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2531" y="6177528"/>
              <a:ext cx="1093555" cy="606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FD79DDE-D574-1DCE-5BDE-0270B4965055}"/>
              </a:ext>
            </a:extLst>
          </p:cNvPr>
          <p:cNvSpPr txBox="1"/>
          <p:nvPr/>
        </p:nvSpPr>
        <p:spPr>
          <a:xfrm>
            <a:off x="1151543" y="5115171"/>
            <a:ext cx="7290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Google Sans"/>
              </a:rPr>
              <a:t>Young@INFN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642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26EF7B-4F30-3415-9307-CF1993FD1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580" y="967694"/>
            <a:ext cx="6791463" cy="57921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317F50D-38FF-0019-5780-2A807918DECF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11700" y="98188"/>
            <a:ext cx="85217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2700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FlashLAB@SBAI</a:t>
            </a:r>
            <a:endParaRPr lang="en-IT" sz="27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365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550566" y="6432847"/>
            <a:ext cx="1428750" cy="342900"/>
          </a:xfrm>
        </p:spPr>
        <p:txBody>
          <a:bodyPr/>
          <a:lstStyle/>
          <a:p>
            <a:fld id="{F951A53A-9FE3-480A-88C3-23874CFF8B89}" type="slidenum">
              <a:rPr lang="it-IT" altLang="it-IT" smtClean="0">
                <a:solidFill>
                  <a:srgbClr val="1000AC"/>
                </a:solidFill>
              </a:rPr>
              <a:pPr/>
              <a:t>3</a:t>
            </a:fld>
            <a:endParaRPr lang="it-IT" altLang="it-IT" dirty="0">
              <a:solidFill>
                <a:srgbClr val="1000AC"/>
              </a:solidFill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1653018" y="4720147"/>
            <a:ext cx="3488084" cy="23905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endParaRPr sz="1500" i="1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7362373" y="123455"/>
            <a:ext cx="1590244" cy="5867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78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7EECA6E-82C8-42EB-AF6F-40F845F15495}"/>
              </a:ext>
            </a:extLst>
          </p:cNvPr>
          <p:cNvSpPr txBox="1"/>
          <p:nvPr/>
        </p:nvSpPr>
        <p:spPr>
          <a:xfrm>
            <a:off x="33990" y="4269131"/>
            <a:ext cx="478790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FLASH THERAPY </a:t>
            </a:r>
            <a:r>
              <a:rPr lang="en-US" dirty="0"/>
              <a:t>is a new way to deliver the dose: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s</a:t>
            </a:r>
            <a:r>
              <a:rPr lang="en-US" dirty="0"/>
              <a:t> pulses of radiation,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beam-on time &lt; 100-200ms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high dose per pulse (&gt;1 Gy)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high mean dose rate (&gt;40-100Gy/s) </a:t>
            </a:r>
          </a:p>
          <a:p>
            <a:endParaRPr lang="en-US" sz="135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bject 2"/>
          <p:cNvSpPr txBox="1">
            <a:spLocks/>
          </p:cNvSpPr>
          <p:nvPr/>
        </p:nvSpPr>
        <p:spPr bwMode="auto">
          <a:xfrm>
            <a:off x="1559760" y="38271"/>
            <a:ext cx="5915025" cy="5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44979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335"/>
              </a:spcBef>
              <a:buNone/>
            </a:pPr>
            <a:r>
              <a:rPr lang="en-US" sz="27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FLASH effect in Radiotherapy</a:t>
            </a: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0" y="-5207"/>
            <a:ext cx="900158" cy="8364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BEF574-DB65-C96F-9183-4FEA848EC118}"/>
              </a:ext>
            </a:extLst>
          </p:cNvPr>
          <p:cNvSpPr/>
          <p:nvPr/>
        </p:nvSpPr>
        <p:spPr bwMode="auto">
          <a:xfrm>
            <a:off x="6885392" y="857250"/>
            <a:ext cx="638474" cy="378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75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1D2CCFAF-9CEF-B828-F0E7-DDC535EE8F5D}"/>
              </a:ext>
            </a:extLst>
          </p:cNvPr>
          <p:cNvGrpSpPr/>
          <p:nvPr/>
        </p:nvGrpSpPr>
        <p:grpSpPr>
          <a:xfrm>
            <a:off x="32075" y="900344"/>
            <a:ext cx="5436476" cy="2817761"/>
            <a:chOff x="41455" y="1627369"/>
            <a:chExt cx="5436476" cy="2817761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4"/>
            <a:srcRect t="22249"/>
            <a:stretch/>
          </p:blipFill>
          <p:spPr>
            <a:xfrm>
              <a:off x="41455" y="1627369"/>
              <a:ext cx="5436476" cy="2475043"/>
            </a:xfrm>
            <a:prstGeom prst="rect">
              <a:avLst/>
            </a:prstGeom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B033C4C0-9550-4B8F-9216-5FF2DCEBBF0D}"/>
                </a:ext>
              </a:extLst>
            </p:cNvPr>
            <p:cNvSpPr/>
            <p:nvPr/>
          </p:nvSpPr>
          <p:spPr>
            <a:xfrm>
              <a:off x="67973" y="4198909"/>
              <a:ext cx="318783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b="1" dirty="0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Fig</a:t>
              </a:r>
              <a:r>
                <a:rPr lang="it-IT" sz="1000" b="1" dirty="0">
                  <a:solidFill>
                    <a:srgbClr val="002060"/>
                  </a:solidFill>
                </a:rPr>
                <a:t>. </a:t>
              </a:r>
              <a:r>
                <a:rPr lang="it-IT" sz="1000" b="1" dirty="0" err="1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Courtesy</a:t>
              </a:r>
              <a:r>
                <a:rPr lang="it-IT" sz="1000" b="1" dirty="0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 of Vincent Favaudon - Curie Institute </a:t>
              </a:r>
            </a:p>
          </p:txBody>
        </p:sp>
        <p:sp>
          <p:nvSpPr>
            <p:cNvPr id="11" name="CasellaDiTesto 17">
              <a:extLst>
                <a:ext uri="{FF2B5EF4-FFF2-40B4-BE49-F238E27FC236}">
                  <a16:creationId xmlns:a16="http://schemas.microsoft.com/office/drawing/2014/main" id="{E89680C4-9367-A386-CB01-C1D0538BB712}"/>
                </a:ext>
              </a:extLst>
            </p:cNvPr>
            <p:cNvSpPr txBox="1"/>
            <p:nvPr/>
          </p:nvSpPr>
          <p:spPr>
            <a:xfrm>
              <a:off x="1164935" y="3158964"/>
              <a:ext cx="1426801" cy="276999"/>
            </a:xfrm>
            <a:prstGeom prst="rect">
              <a:avLst/>
            </a:prstGeom>
            <a:solidFill>
              <a:srgbClr val="FF3399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Dose rate =0,1 </a:t>
              </a:r>
              <a:r>
                <a:rPr lang="en-US" sz="1200" b="1" dirty="0" err="1">
                  <a:solidFill>
                    <a:schemeClr val="bg1"/>
                  </a:solidFill>
                </a:rPr>
                <a:t>Gy</a:t>
              </a:r>
              <a:r>
                <a:rPr lang="en-US" sz="1200" b="1" dirty="0">
                  <a:solidFill>
                    <a:schemeClr val="bg1"/>
                  </a:solidFill>
                </a:rPr>
                <a:t>/s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CasellaDiTesto 20">
              <a:extLst>
                <a:ext uri="{FF2B5EF4-FFF2-40B4-BE49-F238E27FC236}">
                  <a16:creationId xmlns:a16="http://schemas.microsoft.com/office/drawing/2014/main" id="{1EECE164-F250-9F93-8B5F-B2E4B2F134E5}"/>
                </a:ext>
              </a:extLst>
            </p:cNvPr>
            <p:cNvSpPr txBox="1"/>
            <p:nvPr/>
          </p:nvSpPr>
          <p:spPr>
            <a:xfrm>
              <a:off x="2926703" y="2716928"/>
              <a:ext cx="1465273" cy="276999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Dose rate =125 </a:t>
              </a:r>
              <a:r>
                <a:rPr lang="en-US" sz="1200" b="1" dirty="0" err="1">
                  <a:solidFill>
                    <a:schemeClr val="bg1"/>
                  </a:solidFill>
                </a:rPr>
                <a:t>Gy</a:t>
              </a:r>
              <a:r>
                <a:rPr lang="en-US" sz="1200" b="1" dirty="0">
                  <a:solidFill>
                    <a:schemeClr val="bg1"/>
                  </a:solidFill>
                </a:rPr>
                <a:t>/s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A3AF572-0CB9-C818-9B3A-F5B848AE032F}"/>
                </a:ext>
              </a:extLst>
            </p:cNvPr>
            <p:cNvSpPr/>
            <p:nvPr/>
          </p:nvSpPr>
          <p:spPr bwMode="auto">
            <a:xfrm>
              <a:off x="1081518" y="1628760"/>
              <a:ext cx="1143000" cy="483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675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0" name="CasellaDiTesto 6">
              <a:extLst>
                <a:ext uri="{FF2B5EF4-FFF2-40B4-BE49-F238E27FC236}">
                  <a16:creationId xmlns:a16="http://schemas.microsoft.com/office/drawing/2014/main" id="{565826EB-C8F4-3205-A477-ADC2739AA083}"/>
                </a:ext>
              </a:extLst>
            </p:cNvPr>
            <p:cNvSpPr txBox="1"/>
            <p:nvPr/>
          </p:nvSpPr>
          <p:spPr>
            <a:xfrm>
              <a:off x="1545190" y="1720990"/>
              <a:ext cx="143667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Example </a:t>
              </a:r>
              <a:r>
                <a:rPr lang="en-US" sz="1350" dirty="0">
                  <a:solidFill>
                    <a:srgbClr val="FF0000"/>
                  </a:solidFill>
                  <a:latin typeface="Symbol" panose="05050102010706020507" pitchFamily="18" charset="2"/>
                </a:rPr>
                <a:t>n</a:t>
              </a:r>
              <a:r>
                <a:rPr lang="en-US" sz="1350" dirty="0">
                  <a:solidFill>
                    <a:srgbClr val="FF0000"/>
                  </a:solidFill>
                </a:rPr>
                <a:t>=100Hz</a:t>
              </a:r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73F78084-E9E1-68AC-52D9-EF0BECC01703}"/>
                </a:ext>
              </a:extLst>
            </p:cNvPr>
            <p:cNvSpPr txBox="1"/>
            <p:nvPr/>
          </p:nvSpPr>
          <p:spPr>
            <a:xfrm>
              <a:off x="3943178" y="1627369"/>
              <a:ext cx="6384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</p:grpSp>
      <p:grpSp>
        <p:nvGrpSpPr>
          <p:cNvPr id="16" name="Group 1">
            <a:extLst>
              <a:ext uri="{FF2B5EF4-FFF2-40B4-BE49-F238E27FC236}">
                <a16:creationId xmlns:a16="http://schemas.microsoft.com/office/drawing/2014/main" id="{8499F6F6-AFE3-1527-1953-78AF5FDDB668}"/>
              </a:ext>
            </a:extLst>
          </p:cNvPr>
          <p:cNvGrpSpPr/>
          <p:nvPr/>
        </p:nvGrpSpPr>
        <p:grpSpPr>
          <a:xfrm>
            <a:off x="4837412" y="4457458"/>
            <a:ext cx="5649813" cy="1479511"/>
            <a:chOff x="3472189" y="4622285"/>
            <a:chExt cx="6607377" cy="1972681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25D0EA2F-A211-F03C-1278-C745543CF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89" t="51053" r="37613" b="32317"/>
            <a:stretch/>
          </p:blipFill>
          <p:spPr>
            <a:xfrm>
              <a:off x="3472189" y="4991617"/>
              <a:ext cx="4860009" cy="109753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67934D53-0593-914C-2FAA-4C17E52FBCC9}"/>
                </a:ext>
              </a:extLst>
            </p:cNvPr>
            <p:cNvSpPr txBox="1"/>
            <p:nvPr/>
          </p:nvSpPr>
          <p:spPr>
            <a:xfrm>
              <a:off x="3821942" y="6225634"/>
              <a:ext cx="42321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Healthy                      Fibrosis                     Healthy         </a:t>
              </a:r>
              <a:endParaRPr lang="it-IT" sz="1200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endParaRP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DED21759-9FE3-C91D-FC6F-D0C5C7547EE4}"/>
                </a:ext>
              </a:extLst>
            </p:cNvPr>
            <p:cNvSpPr txBox="1"/>
            <p:nvPr/>
          </p:nvSpPr>
          <p:spPr>
            <a:xfrm>
              <a:off x="3735320" y="4622285"/>
              <a:ext cx="6344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Control	           17 Gy CONV                17 Gy FLASH</a:t>
              </a:r>
              <a:endParaRPr lang="it-IT" sz="12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endParaRPr>
            </a:p>
          </p:txBody>
        </p:sp>
      </p:grpSp>
      <p:sp>
        <p:nvSpPr>
          <p:cNvPr id="14" name="Rettangolo 13">
            <a:extLst>
              <a:ext uri="{FF2B5EF4-FFF2-40B4-BE49-F238E27FC236}">
                <a16:creationId xmlns:a16="http://schemas.microsoft.com/office/drawing/2014/main" id="{F65A25EA-0086-A6C9-3A68-DFD58108AA05}"/>
              </a:ext>
            </a:extLst>
          </p:cNvPr>
          <p:cNvSpPr/>
          <p:nvPr/>
        </p:nvSpPr>
        <p:spPr bwMode="auto">
          <a:xfrm>
            <a:off x="4407539" y="908664"/>
            <a:ext cx="1100337" cy="2761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675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ella 11">
                <a:extLst>
                  <a:ext uri="{FF2B5EF4-FFF2-40B4-BE49-F238E27FC236}">
                    <a16:creationId xmlns:a16="http://schemas.microsoft.com/office/drawing/2014/main" id="{89FCF7F5-2959-4055-5496-121B76CAC0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7549118"/>
                  </p:ext>
                </p:extLst>
              </p:nvPr>
            </p:nvGraphicFramePr>
            <p:xfrm>
              <a:off x="4852251" y="980110"/>
              <a:ext cx="4230564" cy="318474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1022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5018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7015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80035">
                    <a:tc>
                      <a:txBody>
                        <a:bodyPr/>
                        <a:lstStyle/>
                        <a:p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  <a:sym typeface="Symbol" panose="05050102010706020507" pitchFamily="18" charset="2"/>
                            </a:rPr>
                            <a:t>Conventional 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FLASH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24013">
                    <a:tc>
                      <a:txBody>
                        <a:bodyPr/>
                        <a:lstStyle/>
                        <a:p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Facility 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500" i="1" kern="120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1500" kern="1200" dirty="0" smtClean="0">
                                      <a:solidFill>
                                        <a:srgbClr val="002060"/>
                                      </a:solidFill>
                                      <a:latin typeface="Calibri" panose="020F0502020204030204" pitchFamily="34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  <a:sym typeface="Symbol" panose="05050102010706020507" pitchFamily="18" charset="2"/>
                                    </a:rPr>
                                    <m:t>−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500" kern="1200" dirty="0" smtClean="0">
                                      <a:solidFill>
                                        <a:srgbClr val="002060"/>
                                      </a:solidFill>
                                      <a:latin typeface="Calibri" panose="020F0502020204030204" pitchFamily="34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  <a:sym typeface="Symbol" panose="05050102010706020507" pitchFamily="18" charset="2"/>
                                    </a:rPr>
                                    <m:t>rays</m:t>
                                  </m:r>
                                  <m:r>
                                    <a:rPr lang="en-US" sz="1500" b="0" i="1" kern="1200" dirty="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  <a:sym typeface="Symbol" panose="05050102010706020507" pitchFamily="18" charset="2"/>
                                    </a:rPr>
                                    <m:t>:   </m:t>
                                  </m:r>
                                </m:e>
                                <m:sup>
                                  <m:r>
                                    <a:rPr lang="en-US" sz="1500" kern="120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𝟏𝟑𝟕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Cs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b="1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e-</a:t>
                          </a:r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LINAC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0035">
                    <a:tc>
                      <a:txBody>
                        <a:bodyPr/>
                        <a:lstStyle/>
                        <a:p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Nominal energy (MeV)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0,66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4,5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80035">
                    <a:tc>
                      <a:txBody>
                        <a:bodyPr/>
                        <a:lstStyle/>
                        <a:p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Pulse vs continuous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Continuous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Pulsed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8615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Pulse repetition frequency (Hz)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-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150 Hz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80035">
                    <a:tc>
                      <a:txBody>
                        <a:bodyPr/>
                        <a:lstStyle/>
                        <a:p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Dose (Gy)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17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17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80035">
                    <a:tc>
                      <a:txBody>
                        <a:bodyPr/>
                        <a:lstStyle/>
                        <a:p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Mean Dose rate (Gy/s)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0,03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60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80035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Temporal width of pulse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500" kern="1200" dirty="0" err="1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few</a:t>
                          </a:r>
                          <a:r>
                            <a:rPr lang="it-IT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it-IT" sz="1500" kern="1200" dirty="0" err="1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ms</a:t>
                          </a:r>
                          <a:r>
                            <a:rPr lang="it-IT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 </a:t>
                          </a:r>
                          <a:r>
                            <a:rPr lang="it-IT" sz="1500" kern="1200" dirty="0" err="1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ms</a:t>
                          </a:r>
                          <a:r>
                            <a:rPr lang="it-IT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ella 11">
                <a:extLst>
                  <a:ext uri="{FF2B5EF4-FFF2-40B4-BE49-F238E27FC236}">
                    <a16:creationId xmlns:a16="http://schemas.microsoft.com/office/drawing/2014/main" id="{89FCF7F5-2959-4055-5496-121B76CAC0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7549118"/>
                  </p:ext>
                </p:extLst>
              </p:nvPr>
            </p:nvGraphicFramePr>
            <p:xfrm>
              <a:off x="4852251" y="980110"/>
              <a:ext cx="4230564" cy="318474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1022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5018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7015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80036">
                    <a:tc>
                      <a:txBody>
                        <a:bodyPr/>
                        <a:lstStyle/>
                        <a:p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  <a:sym typeface="Symbol" panose="05050102010706020507" pitchFamily="18" charset="2"/>
                            </a:rPr>
                            <a:t>Conventional 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FLASH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24013">
                    <a:tc>
                      <a:txBody>
                        <a:bodyPr/>
                        <a:lstStyle/>
                        <a:p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Facility 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51435" marR="51435" marT="25718" marB="25718">
                        <a:blipFill>
                          <a:blip r:embed="rId6"/>
                          <a:stretch>
                            <a:fillRect l="-127103" t="-75758" r="-8785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b="1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e-</a:t>
                          </a:r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LINAC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78156">
                    <a:tc>
                      <a:txBody>
                        <a:bodyPr/>
                        <a:lstStyle/>
                        <a:p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Nominal energy (MeV)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0,66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4,5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80036">
                    <a:tc>
                      <a:txBody>
                        <a:bodyPr/>
                        <a:lstStyle/>
                        <a:p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Pulse vs continuous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Continuous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Pulsed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8615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Pulse repetition frequency (Hz)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-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150 Hz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80036">
                    <a:tc>
                      <a:txBody>
                        <a:bodyPr/>
                        <a:lstStyle/>
                        <a:p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Dose (Gy)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17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17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78156">
                    <a:tc>
                      <a:txBody>
                        <a:bodyPr/>
                        <a:lstStyle/>
                        <a:p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Mean Dose rate (Gy/s)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0,03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60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781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Temporal width of pulse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500" kern="1200" dirty="0" err="1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few</a:t>
                          </a:r>
                          <a:r>
                            <a:rPr lang="it-IT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it-IT" sz="1500" kern="1200" dirty="0" err="1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ms</a:t>
                          </a:r>
                          <a:r>
                            <a:rPr lang="it-IT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 </a:t>
                          </a:r>
                          <a:r>
                            <a:rPr lang="it-IT" sz="1500" kern="1200" dirty="0" err="1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ms</a:t>
                          </a:r>
                          <a:r>
                            <a:rPr lang="it-IT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Rettangolo 21">
            <a:extLst>
              <a:ext uri="{FF2B5EF4-FFF2-40B4-BE49-F238E27FC236}">
                <a16:creationId xmlns:a16="http://schemas.microsoft.com/office/drawing/2014/main" id="{0512138B-E8CD-0CCC-F512-B30BC4C0FD13}"/>
              </a:ext>
            </a:extLst>
          </p:cNvPr>
          <p:cNvSpPr/>
          <p:nvPr/>
        </p:nvSpPr>
        <p:spPr>
          <a:xfrm>
            <a:off x="4821896" y="722688"/>
            <a:ext cx="423056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Favaudon</a:t>
            </a:r>
            <a:r>
              <a:rPr lang="en-US" sz="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it-IT" sz="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 </a:t>
            </a:r>
            <a:r>
              <a:rPr lang="it-IT" sz="9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Translational</a:t>
            </a:r>
            <a:r>
              <a:rPr lang="it-IT" sz="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Medicine</a:t>
            </a:r>
            <a:r>
              <a:rPr lang="en-US" sz="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6, 2014</a:t>
            </a:r>
            <a:endParaRPr lang="it-IT" sz="135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03D5D7C4-B9C9-9023-6248-494A531C8BEF}"/>
              </a:ext>
            </a:extLst>
          </p:cNvPr>
          <p:cNvSpPr/>
          <p:nvPr/>
        </p:nvSpPr>
        <p:spPr>
          <a:xfrm>
            <a:off x="41455" y="6077967"/>
            <a:ext cx="8951637" cy="646331"/>
          </a:xfrm>
          <a:prstGeom prst="rect">
            <a:avLst/>
          </a:prstGeom>
          <a:solidFill>
            <a:srgbClr val="E8E7FF"/>
          </a:solidFill>
          <a:ln>
            <a:solidFill>
              <a:srgbClr val="D883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FLASH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irradiation protects healthy tissues from damage and remains as 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efficient as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irradiation in the repression of tumor growth</a:t>
            </a:r>
          </a:p>
        </p:txBody>
      </p:sp>
    </p:spTree>
    <p:extLst>
      <p:ext uri="{BB962C8B-B14F-4D97-AF65-F5344CB8AC3E}">
        <p14:creationId xmlns:p14="http://schemas.microsoft.com/office/powerpoint/2010/main" val="279219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550566" y="6432847"/>
            <a:ext cx="1428750" cy="342900"/>
          </a:xfrm>
        </p:spPr>
        <p:txBody>
          <a:bodyPr/>
          <a:lstStyle/>
          <a:p>
            <a:fld id="{F951A53A-9FE3-480A-88C3-23874CFF8B89}" type="slidenum">
              <a:rPr lang="it-IT" altLang="it-IT" smtClean="0">
                <a:solidFill>
                  <a:srgbClr val="1000AC"/>
                </a:solidFill>
              </a:rPr>
              <a:pPr/>
              <a:t>4</a:t>
            </a:fld>
            <a:endParaRPr lang="it-IT" altLang="it-IT" dirty="0">
              <a:solidFill>
                <a:srgbClr val="1000AC"/>
              </a:solidFill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1653018" y="4720147"/>
            <a:ext cx="3488084" cy="23905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endParaRPr sz="1500" i="1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7362373" y="123455"/>
            <a:ext cx="1590244" cy="5867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78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7EECA6E-82C8-42EB-AF6F-40F845F15495}"/>
              </a:ext>
            </a:extLst>
          </p:cNvPr>
          <p:cNvSpPr txBox="1"/>
          <p:nvPr/>
        </p:nvSpPr>
        <p:spPr>
          <a:xfrm>
            <a:off x="33990" y="4269131"/>
            <a:ext cx="478790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FLASH THERAPY </a:t>
            </a:r>
            <a:r>
              <a:rPr lang="en-US" dirty="0"/>
              <a:t>is a new way to deliver the dose: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s</a:t>
            </a:r>
            <a:r>
              <a:rPr lang="en-US" dirty="0"/>
              <a:t> pulses of radiation,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beam-on time &lt; 100-200ms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high dose per pulse (&gt;1 Gy)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high mean dose rate (&gt;40-100Gy/s) </a:t>
            </a:r>
          </a:p>
          <a:p>
            <a:endParaRPr lang="en-US" sz="135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bject 2"/>
          <p:cNvSpPr txBox="1">
            <a:spLocks/>
          </p:cNvSpPr>
          <p:nvPr/>
        </p:nvSpPr>
        <p:spPr bwMode="auto">
          <a:xfrm>
            <a:off x="1559760" y="38271"/>
            <a:ext cx="5915025" cy="5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44979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335"/>
              </a:spcBef>
              <a:buNone/>
            </a:pPr>
            <a:r>
              <a:rPr lang="en-US" sz="27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FLASH effect in Radiotherapy</a:t>
            </a: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0" y="-5207"/>
            <a:ext cx="900158" cy="8364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BEF574-DB65-C96F-9183-4FEA848EC118}"/>
              </a:ext>
            </a:extLst>
          </p:cNvPr>
          <p:cNvSpPr/>
          <p:nvPr/>
        </p:nvSpPr>
        <p:spPr bwMode="auto">
          <a:xfrm>
            <a:off x="6885392" y="857250"/>
            <a:ext cx="638474" cy="378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75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1D2CCFAF-9CEF-B828-F0E7-DDC535EE8F5D}"/>
              </a:ext>
            </a:extLst>
          </p:cNvPr>
          <p:cNvGrpSpPr/>
          <p:nvPr/>
        </p:nvGrpSpPr>
        <p:grpSpPr>
          <a:xfrm>
            <a:off x="32075" y="900344"/>
            <a:ext cx="5436476" cy="2817761"/>
            <a:chOff x="41455" y="1627369"/>
            <a:chExt cx="5436476" cy="2817761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4"/>
            <a:srcRect t="22249"/>
            <a:stretch/>
          </p:blipFill>
          <p:spPr>
            <a:xfrm>
              <a:off x="41455" y="1627369"/>
              <a:ext cx="5436476" cy="2475043"/>
            </a:xfrm>
            <a:prstGeom prst="rect">
              <a:avLst/>
            </a:prstGeom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B033C4C0-9550-4B8F-9216-5FF2DCEBBF0D}"/>
                </a:ext>
              </a:extLst>
            </p:cNvPr>
            <p:cNvSpPr/>
            <p:nvPr/>
          </p:nvSpPr>
          <p:spPr>
            <a:xfrm>
              <a:off x="67973" y="4198909"/>
              <a:ext cx="318783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b="1" dirty="0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Fig</a:t>
              </a:r>
              <a:r>
                <a:rPr lang="it-IT" sz="1000" b="1" dirty="0">
                  <a:solidFill>
                    <a:srgbClr val="002060"/>
                  </a:solidFill>
                </a:rPr>
                <a:t>. </a:t>
              </a:r>
              <a:r>
                <a:rPr lang="it-IT" sz="1000" b="1" dirty="0" err="1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Courtesy</a:t>
              </a:r>
              <a:r>
                <a:rPr lang="it-IT" sz="1000" b="1" dirty="0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 of Vincent Favaudon - Curie Institute </a:t>
              </a:r>
            </a:p>
          </p:txBody>
        </p:sp>
        <p:sp>
          <p:nvSpPr>
            <p:cNvPr id="11" name="CasellaDiTesto 17">
              <a:extLst>
                <a:ext uri="{FF2B5EF4-FFF2-40B4-BE49-F238E27FC236}">
                  <a16:creationId xmlns:a16="http://schemas.microsoft.com/office/drawing/2014/main" id="{E89680C4-9367-A386-CB01-C1D0538BB712}"/>
                </a:ext>
              </a:extLst>
            </p:cNvPr>
            <p:cNvSpPr txBox="1"/>
            <p:nvPr/>
          </p:nvSpPr>
          <p:spPr>
            <a:xfrm>
              <a:off x="1164935" y="3158964"/>
              <a:ext cx="1426801" cy="276999"/>
            </a:xfrm>
            <a:prstGeom prst="rect">
              <a:avLst/>
            </a:prstGeom>
            <a:solidFill>
              <a:srgbClr val="FF3399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Dose rate =0,1 </a:t>
              </a:r>
              <a:r>
                <a:rPr lang="en-US" sz="1200" b="1" dirty="0" err="1">
                  <a:solidFill>
                    <a:schemeClr val="bg1"/>
                  </a:solidFill>
                </a:rPr>
                <a:t>Gy</a:t>
              </a:r>
              <a:r>
                <a:rPr lang="en-US" sz="1200" b="1" dirty="0">
                  <a:solidFill>
                    <a:schemeClr val="bg1"/>
                  </a:solidFill>
                </a:rPr>
                <a:t>/s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CasellaDiTesto 20">
              <a:extLst>
                <a:ext uri="{FF2B5EF4-FFF2-40B4-BE49-F238E27FC236}">
                  <a16:creationId xmlns:a16="http://schemas.microsoft.com/office/drawing/2014/main" id="{1EECE164-F250-9F93-8B5F-B2E4B2F134E5}"/>
                </a:ext>
              </a:extLst>
            </p:cNvPr>
            <p:cNvSpPr txBox="1"/>
            <p:nvPr/>
          </p:nvSpPr>
          <p:spPr>
            <a:xfrm>
              <a:off x="2926703" y="2716928"/>
              <a:ext cx="1465273" cy="276999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Dose rate =125 </a:t>
              </a:r>
              <a:r>
                <a:rPr lang="en-US" sz="1200" b="1" dirty="0" err="1">
                  <a:solidFill>
                    <a:schemeClr val="bg1"/>
                  </a:solidFill>
                </a:rPr>
                <a:t>Gy</a:t>
              </a:r>
              <a:r>
                <a:rPr lang="en-US" sz="1200" b="1" dirty="0">
                  <a:solidFill>
                    <a:schemeClr val="bg1"/>
                  </a:solidFill>
                </a:rPr>
                <a:t>/s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A3AF572-0CB9-C818-9B3A-F5B848AE032F}"/>
                </a:ext>
              </a:extLst>
            </p:cNvPr>
            <p:cNvSpPr/>
            <p:nvPr/>
          </p:nvSpPr>
          <p:spPr bwMode="auto">
            <a:xfrm>
              <a:off x="1081518" y="1628760"/>
              <a:ext cx="1143000" cy="483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675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0" name="CasellaDiTesto 6">
              <a:extLst>
                <a:ext uri="{FF2B5EF4-FFF2-40B4-BE49-F238E27FC236}">
                  <a16:creationId xmlns:a16="http://schemas.microsoft.com/office/drawing/2014/main" id="{565826EB-C8F4-3205-A477-ADC2739AA083}"/>
                </a:ext>
              </a:extLst>
            </p:cNvPr>
            <p:cNvSpPr txBox="1"/>
            <p:nvPr/>
          </p:nvSpPr>
          <p:spPr>
            <a:xfrm>
              <a:off x="1545190" y="1720990"/>
              <a:ext cx="143667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Example </a:t>
              </a:r>
              <a:r>
                <a:rPr lang="en-US" sz="1350" dirty="0">
                  <a:solidFill>
                    <a:srgbClr val="FF0000"/>
                  </a:solidFill>
                  <a:latin typeface="Symbol" panose="05050102010706020507" pitchFamily="18" charset="2"/>
                </a:rPr>
                <a:t>n</a:t>
              </a:r>
              <a:r>
                <a:rPr lang="en-US" sz="1350" dirty="0">
                  <a:solidFill>
                    <a:srgbClr val="FF0000"/>
                  </a:solidFill>
                </a:rPr>
                <a:t>=100Hz</a:t>
              </a:r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73F78084-E9E1-68AC-52D9-EF0BECC01703}"/>
                </a:ext>
              </a:extLst>
            </p:cNvPr>
            <p:cNvSpPr txBox="1"/>
            <p:nvPr/>
          </p:nvSpPr>
          <p:spPr>
            <a:xfrm>
              <a:off x="3943178" y="1627369"/>
              <a:ext cx="6384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</p:grpSp>
      <p:grpSp>
        <p:nvGrpSpPr>
          <p:cNvPr id="16" name="Group 1">
            <a:extLst>
              <a:ext uri="{FF2B5EF4-FFF2-40B4-BE49-F238E27FC236}">
                <a16:creationId xmlns:a16="http://schemas.microsoft.com/office/drawing/2014/main" id="{8499F6F6-AFE3-1527-1953-78AF5FDDB668}"/>
              </a:ext>
            </a:extLst>
          </p:cNvPr>
          <p:cNvGrpSpPr/>
          <p:nvPr/>
        </p:nvGrpSpPr>
        <p:grpSpPr>
          <a:xfrm>
            <a:off x="4837412" y="4457458"/>
            <a:ext cx="5649813" cy="1479511"/>
            <a:chOff x="3472189" y="4622285"/>
            <a:chExt cx="6607377" cy="1972681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25D0EA2F-A211-F03C-1278-C745543CF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89" t="51053" r="37613" b="32317"/>
            <a:stretch/>
          </p:blipFill>
          <p:spPr>
            <a:xfrm>
              <a:off x="3472189" y="4991617"/>
              <a:ext cx="4860009" cy="109753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67934D53-0593-914C-2FAA-4C17E52FBCC9}"/>
                </a:ext>
              </a:extLst>
            </p:cNvPr>
            <p:cNvSpPr txBox="1"/>
            <p:nvPr/>
          </p:nvSpPr>
          <p:spPr>
            <a:xfrm>
              <a:off x="3821942" y="6225634"/>
              <a:ext cx="42321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Healthy                      Fibrosis                     Healthy         </a:t>
              </a:r>
              <a:endParaRPr lang="it-IT" sz="1200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endParaRP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DED21759-9FE3-C91D-FC6F-D0C5C7547EE4}"/>
                </a:ext>
              </a:extLst>
            </p:cNvPr>
            <p:cNvSpPr txBox="1"/>
            <p:nvPr/>
          </p:nvSpPr>
          <p:spPr>
            <a:xfrm>
              <a:off x="3735320" y="4622285"/>
              <a:ext cx="6344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Control	           17 Gy CONV                17 Gy FLASH</a:t>
              </a:r>
              <a:endParaRPr lang="it-IT" sz="12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endParaRPr>
            </a:p>
          </p:txBody>
        </p:sp>
      </p:grpSp>
      <p:sp>
        <p:nvSpPr>
          <p:cNvPr id="14" name="Rettangolo 13">
            <a:extLst>
              <a:ext uri="{FF2B5EF4-FFF2-40B4-BE49-F238E27FC236}">
                <a16:creationId xmlns:a16="http://schemas.microsoft.com/office/drawing/2014/main" id="{F65A25EA-0086-A6C9-3A68-DFD58108AA05}"/>
              </a:ext>
            </a:extLst>
          </p:cNvPr>
          <p:cNvSpPr/>
          <p:nvPr/>
        </p:nvSpPr>
        <p:spPr bwMode="auto">
          <a:xfrm>
            <a:off x="4407539" y="908664"/>
            <a:ext cx="1100337" cy="2761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675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ella 11">
                <a:extLst>
                  <a:ext uri="{FF2B5EF4-FFF2-40B4-BE49-F238E27FC236}">
                    <a16:creationId xmlns:a16="http://schemas.microsoft.com/office/drawing/2014/main" id="{89FCF7F5-2959-4055-5496-121B76CAC00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852251" y="980110"/>
              <a:ext cx="4230564" cy="318474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1022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5018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7015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80035">
                    <a:tc>
                      <a:txBody>
                        <a:bodyPr/>
                        <a:lstStyle/>
                        <a:p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  <a:sym typeface="Symbol" panose="05050102010706020507" pitchFamily="18" charset="2"/>
                            </a:rPr>
                            <a:t>Conventional 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FLASH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24013">
                    <a:tc>
                      <a:txBody>
                        <a:bodyPr/>
                        <a:lstStyle/>
                        <a:p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Facility 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500" i="1" kern="120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1500" kern="1200" dirty="0" smtClean="0">
                                      <a:solidFill>
                                        <a:srgbClr val="002060"/>
                                      </a:solidFill>
                                      <a:latin typeface="Calibri" panose="020F0502020204030204" pitchFamily="34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  <a:sym typeface="Symbol" panose="05050102010706020507" pitchFamily="18" charset="2"/>
                                    </a:rPr>
                                    <m:t>−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500" kern="1200" dirty="0" smtClean="0">
                                      <a:solidFill>
                                        <a:srgbClr val="002060"/>
                                      </a:solidFill>
                                      <a:latin typeface="Calibri" panose="020F0502020204030204" pitchFamily="34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  <a:sym typeface="Symbol" panose="05050102010706020507" pitchFamily="18" charset="2"/>
                                    </a:rPr>
                                    <m:t>rays</m:t>
                                  </m:r>
                                  <m:r>
                                    <a:rPr lang="en-US" sz="1500" b="0" i="1" kern="1200" dirty="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  <a:sym typeface="Symbol" panose="05050102010706020507" pitchFamily="18" charset="2"/>
                                    </a:rPr>
                                    <m:t>:   </m:t>
                                  </m:r>
                                </m:e>
                                <m:sup>
                                  <m:r>
                                    <a:rPr lang="en-US" sz="1500" kern="120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𝟏𝟑𝟕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Cs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b="1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e-</a:t>
                          </a:r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LINAC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0035">
                    <a:tc>
                      <a:txBody>
                        <a:bodyPr/>
                        <a:lstStyle/>
                        <a:p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Nominal energy (MeV)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0,66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4,5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80035">
                    <a:tc>
                      <a:txBody>
                        <a:bodyPr/>
                        <a:lstStyle/>
                        <a:p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Pulse vs continuous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Continuous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Pulsed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8615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Pulse repetition frequency (Hz)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-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150 Hz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80035">
                    <a:tc>
                      <a:txBody>
                        <a:bodyPr/>
                        <a:lstStyle/>
                        <a:p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Dose (Gy)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17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17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80035">
                    <a:tc>
                      <a:txBody>
                        <a:bodyPr/>
                        <a:lstStyle/>
                        <a:p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Mean Dose rate (Gy/s)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0,03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60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80035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Temporal width of pulse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500" kern="1200" dirty="0" err="1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few</a:t>
                          </a:r>
                          <a:r>
                            <a:rPr lang="it-IT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it-IT" sz="1500" kern="1200" dirty="0" err="1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ms</a:t>
                          </a:r>
                          <a:r>
                            <a:rPr lang="it-IT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 </a:t>
                          </a:r>
                          <a:r>
                            <a:rPr lang="it-IT" sz="1500" kern="1200" dirty="0" err="1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ms</a:t>
                          </a:r>
                          <a:r>
                            <a:rPr lang="it-IT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ella 11">
                <a:extLst>
                  <a:ext uri="{FF2B5EF4-FFF2-40B4-BE49-F238E27FC236}">
                    <a16:creationId xmlns:a16="http://schemas.microsoft.com/office/drawing/2014/main" id="{89FCF7F5-2959-4055-5496-121B76CAC00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852251" y="980110"/>
              <a:ext cx="4230564" cy="318474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1022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5018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7015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80036">
                    <a:tc>
                      <a:txBody>
                        <a:bodyPr/>
                        <a:lstStyle/>
                        <a:p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  <a:sym typeface="Symbol" panose="05050102010706020507" pitchFamily="18" charset="2"/>
                            </a:rPr>
                            <a:t>Conventional 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FLASH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24013">
                    <a:tc>
                      <a:txBody>
                        <a:bodyPr/>
                        <a:lstStyle/>
                        <a:p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Facility 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51435" marR="51435" marT="25718" marB="25718">
                        <a:blipFill>
                          <a:blip r:embed="rId6"/>
                          <a:stretch>
                            <a:fillRect l="-127103" t="-75758" r="-8785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b="1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e-</a:t>
                          </a:r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LINAC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78156">
                    <a:tc>
                      <a:txBody>
                        <a:bodyPr/>
                        <a:lstStyle/>
                        <a:p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Nominal energy (MeV)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0,66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4,5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80036">
                    <a:tc>
                      <a:txBody>
                        <a:bodyPr/>
                        <a:lstStyle/>
                        <a:p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Pulse vs continuous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Continuous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Pulsed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8615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Pulse repetition frequency (Hz)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-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150 Hz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80036">
                    <a:tc>
                      <a:txBody>
                        <a:bodyPr/>
                        <a:lstStyle/>
                        <a:p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Dose (Gy)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17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17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78156">
                    <a:tc>
                      <a:txBody>
                        <a:bodyPr/>
                        <a:lstStyle/>
                        <a:p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Mean Dose rate (Gy/s)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0,03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60</a:t>
                          </a:r>
                          <a:endParaRPr lang="it-IT" sz="15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781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Temporal width of pulse</a:t>
                          </a:r>
                          <a:endParaRPr lang="it-IT" sz="1400" kern="1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500" kern="1200" dirty="0" err="1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few</a:t>
                          </a:r>
                          <a:r>
                            <a:rPr lang="it-IT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it-IT" sz="1500" kern="1200" dirty="0" err="1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ms</a:t>
                          </a:r>
                          <a:r>
                            <a:rPr lang="it-IT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 </a:t>
                          </a:r>
                          <a:r>
                            <a:rPr lang="it-IT" sz="1500" kern="1200" dirty="0" err="1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ms</a:t>
                          </a:r>
                          <a:r>
                            <a:rPr lang="it-IT" sz="1500" kern="12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Rettangolo 21">
            <a:extLst>
              <a:ext uri="{FF2B5EF4-FFF2-40B4-BE49-F238E27FC236}">
                <a16:creationId xmlns:a16="http://schemas.microsoft.com/office/drawing/2014/main" id="{0512138B-E8CD-0CCC-F512-B30BC4C0FD13}"/>
              </a:ext>
            </a:extLst>
          </p:cNvPr>
          <p:cNvSpPr/>
          <p:nvPr/>
        </p:nvSpPr>
        <p:spPr>
          <a:xfrm>
            <a:off x="4821896" y="722688"/>
            <a:ext cx="423056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Favaudon</a:t>
            </a:r>
            <a:r>
              <a:rPr lang="en-US" sz="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it-IT" sz="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 </a:t>
            </a:r>
            <a:r>
              <a:rPr lang="it-IT" sz="9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Translational</a:t>
            </a:r>
            <a:r>
              <a:rPr lang="it-IT" sz="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Medicine</a:t>
            </a:r>
            <a:r>
              <a:rPr lang="en-US" sz="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6, 2014</a:t>
            </a:r>
            <a:endParaRPr lang="it-IT" sz="135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03D5D7C4-B9C9-9023-6248-494A531C8BEF}"/>
              </a:ext>
            </a:extLst>
          </p:cNvPr>
          <p:cNvSpPr/>
          <p:nvPr/>
        </p:nvSpPr>
        <p:spPr>
          <a:xfrm>
            <a:off x="41455" y="6077967"/>
            <a:ext cx="8951637" cy="646331"/>
          </a:xfrm>
          <a:prstGeom prst="rect">
            <a:avLst/>
          </a:prstGeom>
          <a:solidFill>
            <a:srgbClr val="E8E7FF"/>
          </a:solidFill>
          <a:ln>
            <a:solidFill>
              <a:srgbClr val="D883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FLASH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irradiation protects lungs from radiation-induced fibrosis and is as 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efficient as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irradiation in the repression of tumor growth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A688B282-59E8-B468-7850-52E40893B299}"/>
              </a:ext>
            </a:extLst>
          </p:cNvPr>
          <p:cNvGrpSpPr/>
          <p:nvPr/>
        </p:nvGrpSpPr>
        <p:grpSpPr>
          <a:xfrm>
            <a:off x="2166868" y="1700268"/>
            <a:ext cx="5164573" cy="4133813"/>
            <a:chOff x="2166868" y="1700268"/>
            <a:chExt cx="5164573" cy="4133813"/>
          </a:xfrm>
        </p:grpSpPr>
        <p:pic>
          <p:nvPicPr>
            <p:cNvPr id="28" name="Immagine 13">
              <a:extLst>
                <a:ext uri="{FF2B5EF4-FFF2-40B4-BE49-F238E27FC236}">
                  <a16:creationId xmlns:a16="http://schemas.microsoft.com/office/drawing/2014/main" id="{F6C9EEF9-DF79-1799-1429-53722B823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66868" y="1700268"/>
              <a:ext cx="428414" cy="4130441"/>
            </a:xfrm>
            <a:prstGeom prst="rect">
              <a:avLst/>
            </a:prstGeom>
          </p:spPr>
        </p:pic>
        <p:pic>
          <p:nvPicPr>
            <p:cNvPr id="29" name="Immagine 4">
              <a:extLst>
                <a:ext uri="{FF2B5EF4-FFF2-40B4-BE49-F238E27FC236}">
                  <a16:creationId xmlns:a16="http://schemas.microsoft.com/office/drawing/2014/main" id="{253F71B3-D0FF-BBE2-1B62-88F54D9BE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88559" y="1700268"/>
              <a:ext cx="4742882" cy="4133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8154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712" y="569247"/>
            <a:ext cx="6415243" cy="504825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Accelerator to investigate the FLASH effect</a:t>
            </a:r>
            <a:br>
              <a:rPr lang="it-IT" sz="32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</a:br>
            <a:endParaRPr lang="it-IT" sz="32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8483718"/>
              </p:ext>
            </p:extLst>
          </p:nvPr>
        </p:nvGraphicFramePr>
        <p:xfrm>
          <a:off x="-228464" y="1268760"/>
          <a:ext cx="9372464" cy="3689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48257" y="4957941"/>
            <a:ext cx="9117068" cy="1621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/>
                </a:solidFill>
                <a:latin typeface="Calibri"/>
              </a:rPr>
              <a:t>Institut Curie </a:t>
            </a:r>
            <a:r>
              <a:rPr lang="it-IT" dirty="0" err="1">
                <a:solidFill>
                  <a:schemeClr val="tx2"/>
                </a:solidFill>
                <a:latin typeface="Calibri"/>
              </a:rPr>
              <a:t>commisioned</a:t>
            </a:r>
            <a:r>
              <a:rPr lang="it-IT" dirty="0">
                <a:solidFill>
                  <a:schemeClr val="tx2"/>
                </a:solidFill>
                <a:latin typeface="Calibri"/>
              </a:rPr>
              <a:t> a new Linac </a:t>
            </a:r>
            <a:r>
              <a:rPr lang="it-IT" dirty="0" err="1">
                <a:solidFill>
                  <a:schemeClr val="tx2"/>
                </a:solidFill>
                <a:latin typeface="Calibri"/>
              </a:rPr>
              <a:t>dedicated</a:t>
            </a:r>
            <a:r>
              <a:rPr lang="it-IT" dirty="0">
                <a:solidFill>
                  <a:schemeClr val="tx2"/>
                </a:solidFill>
                <a:latin typeface="Calibri"/>
              </a:rPr>
              <a:t> for Flash therapy and </a:t>
            </a:r>
            <a:r>
              <a:rPr lang="it-IT" dirty="0" err="1">
                <a:solidFill>
                  <a:schemeClr val="tx2"/>
                </a:solidFill>
                <a:latin typeface="Calibri"/>
              </a:rPr>
              <a:t>radiobiology</a:t>
            </a:r>
            <a:r>
              <a:rPr lang="it-IT" dirty="0">
                <a:solidFill>
                  <a:schemeClr val="tx2"/>
                </a:solidFill>
                <a:latin typeface="Calibri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Calibri"/>
              </a:rPr>
              <a:t>experiments</a:t>
            </a:r>
            <a:r>
              <a:rPr lang="it-IT" dirty="0">
                <a:solidFill>
                  <a:schemeClr val="tx2"/>
                </a:solidFill>
                <a:latin typeface="Calibri"/>
              </a:rPr>
              <a:t>.</a:t>
            </a:r>
          </a:p>
          <a:p>
            <a:pPr marL="342900" indent="-3429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it-IT" dirty="0">
              <a:solidFill>
                <a:schemeClr val="tx2"/>
              </a:solidFill>
              <a:latin typeface="Calibri"/>
            </a:endParaRPr>
          </a:p>
          <a:p>
            <a:pPr marL="342900" indent="-3429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tx2"/>
                </a:solidFill>
                <a:latin typeface="Calibri"/>
              </a:rPr>
              <a:t>We</a:t>
            </a:r>
            <a:r>
              <a:rPr lang="it-IT" dirty="0">
                <a:solidFill>
                  <a:schemeClr val="tx2"/>
                </a:solidFill>
                <a:latin typeface="Calibri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Calibri"/>
              </a:rPr>
              <a:t>have</a:t>
            </a:r>
            <a:r>
              <a:rPr lang="it-IT" dirty="0">
                <a:solidFill>
                  <a:schemeClr val="tx2"/>
                </a:solidFill>
                <a:latin typeface="Calibri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Calibri"/>
              </a:rPr>
              <a:t>developed</a:t>
            </a:r>
            <a:r>
              <a:rPr lang="it-IT" dirty="0">
                <a:solidFill>
                  <a:schemeClr val="tx2"/>
                </a:solidFill>
                <a:latin typeface="Calibri"/>
              </a:rPr>
              <a:t> the RF and beam dynamics design of the </a:t>
            </a:r>
            <a:r>
              <a:rPr lang="it-IT" dirty="0" err="1">
                <a:solidFill>
                  <a:schemeClr val="tx2"/>
                </a:solidFill>
                <a:latin typeface="Calibri"/>
              </a:rPr>
              <a:t>accelerator</a:t>
            </a:r>
            <a:r>
              <a:rPr lang="it-IT" dirty="0">
                <a:solidFill>
                  <a:schemeClr val="tx2"/>
                </a:solidFill>
                <a:latin typeface="Calibri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Calibri"/>
              </a:rPr>
              <a:t>built</a:t>
            </a:r>
            <a:r>
              <a:rPr lang="it-IT" dirty="0">
                <a:solidFill>
                  <a:schemeClr val="tx2"/>
                </a:solidFill>
                <a:latin typeface="Calibri"/>
              </a:rPr>
              <a:t> by the company </a:t>
            </a:r>
            <a:r>
              <a:rPr lang="fr-FR" dirty="0">
                <a:solidFill>
                  <a:schemeClr val="tx2"/>
                </a:solidFill>
                <a:latin typeface="Calibri"/>
              </a:rPr>
              <a:t>S.I.T. </a:t>
            </a:r>
            <a:r>
              <a:rPr lang="fr-FR" dirty="0" err="1">
                <a:solidFill>
                  <a:schemeClr val="tx2"/>
                </a:solidFill>
                <a:latin typeface="Calibri"/>
              </a:rPr>
              <a:t>Sordina</a:t>
            </a:r>
            <a:r>
              <a:rPr lang="fr-FR" dirty="0">
                <a:solidFill>
                  <a:schemeClr val="tx2"/>
                </a:solidFill>
                <a:latin typeface="Calibri"/>
              </a:rPr>
              <a:t> IORT Technologies </a:t>
            </a:r>
            <a:r>
              <a:rPr lang="fr-FR" dirty="0" err="1">
                <a:solidFill>
                  <a:schemeClr val="tx2"/>
                </a:solidFill>
                <a:latin typeface="Calibri"/>
              </a:rPr>
              <a:t>S.p.A</a:t>
            </a:r>
            <a:r>
              <a:rPr lang="fr-FR" sz="2400" dirty="0">
                <a:solidFill>
                  <a:schemeClr val="tx2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.</a:t>
            </a:r>
            <a:endParaRPr lang="it-IT" sz="2400" dirty="0">
              <a:solidFill>
                <a:schemeClr val="tx2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02CC3845-BC00-4B22-ADE1-87331453028D}"/>
              </a:ext>
            </a:extLst>
          </p:cNvPr>
          <p:cNvSpPr/>
          <p:nvPr/>
        </p:nvSpPr>
        <p:spPr>
          <a:xfrm>
            <a:off x="6876256" y="81301"/>
            <a:ext cx="2008925" cy="7200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5294AED-52FA-41CB-B65E-C76E21DEE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63135" y="6400800"/>
            <a:ext cx="1905000" cy="457200"/>
          </a:xfrm>
        </p:spPr>
        <p:txBody>
          <a:bodyPr/>
          <a:lstStyle/>
          <a:p>
            <a:fld id="{F951A53A-9FE3-480A-88C3-23874CFF8B89}" type="slidenum">
              <a:rPr lang="it-IT" altLang="it-IT" smtClean="0">
                <a:solidFill>
                  <a:srgbClr val="000000"/>
                </a:solidFill>
              </a:rPr>
              <a:pPr/>
              <a:t>5</a:t>
            </a:fld>
            <a:endParaRPr lang="it-IT" alt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847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120273"/>
            <a:ext cx="7559675" cy="504825"/>
          </a:xfrm>
        </p:spPr>
        <p:txBody>
          <a:bodyPr>
            <a:normAutofit/>
          </a:bodyPr>
          <a:lstStyle/>
          <a:p>
            <a:pPr algn="ctr"/>
            <a:r>
              <a:rPr lang="it-IT" sz="27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Realization</a:t>
            </a:r>
            <a:r>
              <a:rPr lang="it-IT" sz="27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7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ElectronFLASH</a:t>
            </a:r>
            <a:endParaRPr lang="it-IT" sz="27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FFFFFF"/>
                </a:solidFill>
              </a:rPr>
              <a:pPr/>
              <a:t>6</a:t>
            </a:fld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5" name="Immagine 6">
            <a:extLst>
              <a:ext uri="{FF2B5EF4-FFF2-40B4-BE49-F238E27FC236}">
                <a16:creationId xmlns:a16="http://schemas.microsoft.com/office/drawing/2014/main" id="{8AEA6E04-07FC-409E-8D1E-38AC5CD44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4" b="7828"/>
          <a:stretch>
            <a:fillRect/>
          </a:stretch>
        </p:blipFill>
        <p:spPr bwMode="auto">
          <a:xfrm>
            <a:off x="5308161" y="1243534"/>
            <a:ext cx="368935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B428479-3BCC-496D-A62F-4C05683CA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t="35825" r="16402" b="35825"/>
          <a:stretch>
            <a:fillRect/>
          </a:stretch>
        </p:blipFill>
        <p:spPr bwMode="auto">
          <a:xfrm>
            <a:off x="492419" y="1788046"/>
            <a:ext cx="1693862" cy="1238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C5AD116-8298-4BBC-8F71-E1D09022442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64" y="1817256"/>
            <a:ext cx="2388235" cy="1209040"/>
          </a:xfrm>
          <a:prstGeom prst="rect">
            <a:avLst/>
          </a:prstGeom>
          <a:ln>
            <a:solidFill>
              <a:srgbClr val="1D1D7C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2" y="3492175"/>
            <a:ext cx="4530017" cy="2526245"/>
          </a:xfrm>
          <a:prstGeom prst="rect">
            <a:avLst/>
          </a:prstGeom>
          <a:ln>
            <a:solidFill>
              <a:srgbClr val="1D1D7C"/>
            </a:solidFill>
          </a:ln>
        </p:spPr>
      </p:pic>
      <p:sp>
        <p:nvSpPr>
          <p:cNvPr id="11" name="CasellaDiTesto 10"/>
          <p:cNvSpPr txBox="1"/>
          <p:nvPr/>
        </p:nvSpPr>
        <p:spPr>
          <a:xfrm>
            <a:off x="-549503" y="3050882"/>
            <a:ext cx="5745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3A4A6A"/>
                </a:solidFill>
              </a:rPr>
              <a:t>Linac </a:t>
            </a:r>
            <a:r>
              <a:rPr lang="it-IT" sz="2000" b="1" dirty="0" err="1">
                <a:solidFill>
                  <a:srgbClr val="3A4A6A"/>
                </a:solidFill>
              </a:rPr>
              <a:t>installed</a:t>
            </a:r>
            <a:r>
              <a:rPr lang="it-IT" sz="2000" b="1" dirty="0">
                <a:solidFill>
                  <a:srgbClr val="3A4A6A"/>
                </a:solidFill>
              </a:rPr>
              <a:t> </a:t>
            </a:r>
            <a:r>
              <a:rPr lang="it-IT" sz="2000" b="1" dirty="0" err="1">
                <a:solidFill>
                  <a:srgbClr val="3A4A6A"/>
                </a:solidFill>
              </a:rPr>
              <a:t>at</a:t>
            </a:r>
            <a:r>
              <a:rPr lang="it-IT" sz="2000" b="1" dirty="0">
                <a:solidFill>
                  <a:srgbClr val="3A4A6A"/>
                </a:solidFill>
              </a:rPr>
              <a:t> Institut Curie (5 - 7 MeV)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46489" y="625098"/>
            <a:ext cx="6964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3A4A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Medical</a:t>
            </a:r>
            <a:r>
              <a:rPr lang="it-IT" dirty="0">
                <a:solidFill>
                  <a:srgbClr val="3A4A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Linac for </a:t>
            </a:r>
            <a:r>
              <a:rPr lang="it-IT" b="1" dirty="0" err="1">
                <a:solidFill>
                  <a:srgbClr val="3A4A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preclinical</a:t>
            </a:r>
            <a:r>
              <a:rPr lang="it-IT" dirty="0">
                <a:solidFill>
                  <a:srgbClr val="3A4A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FLASH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A4A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energy </a:t>
            </a:r>
            <a:r>
              <a:rPr lang="it-IT" dirty="0" err="1">
                <a:solidFill>
                  <a:srgbClr val="3A4A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electrons</a:t>
            </a:r>
            <a:r>
              <a:rPr lang="it-IT" dirty="0">
                <a:solidFill>
                  <a:srgbClr val="3A4A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(max 9 MeV)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A4A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it-IT" dirty="0" err="1">
                <a:solidFill>
                  <a:srgbClr val="3A4A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peak</a:t>
            </a:r>
            <a:r>
              <a:rPr lang="it-IT" dirty="0">
                <a:solidFill>
                  <a:srgbClr val="3A4A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3A4A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it-IT" dirty="0">
                <a:solidFill>
                  <a:srgbClr val="3A4A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dirty="0" err="1">
                <a:solidFill>
                  <a:srgbClr val="3A4A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deliver</a:t>
            </a:r>
            <a:r>
              <a:rPr lang="it-IT" dirty="0">
                <a:solidFill>
                  <a:srgbClr val="3A4A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high dose </a:t>
            </a: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B0208F22-DECC-47DE-A06B-C522B2E43CA1}"/>
              </a:ext>
            </a:extLst>
          </p:cNvPr>
          <p:cNvSpPr/>
          <p:nvPr/>
        </p:nvSpPr>
        <p:spPr>
          <a:xfrm>
            <a:off x="4715820" y="5998016"/>
            <a:ext cx="1837380" cy="6641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F7207E1-52EB-4B67-ADAD-181FF2B73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4844" y="5914205"/>
            <a:ext cx="895111" cy="831739"/>
          </a:xfrm>
          <a:prstGeom prst="rect">
            <a:avLst/>
          </a:prstGeom>
        </p:spPr>
      </p:pic>
      <p:pic>
        <p:nvPicPr>
          <p:cNvPr id="15" name="Picture 2" descr="S.I.T. Sordina IORT Technologies S.p.A. | LinkedIn">
            <a:extLst>
              <a:ext uri="{FF2B5EF4-FFF2-40B4-BE49-F238E27FC236}">
                <a16:creationId xmlns:a16="http://schemas.microsoft.com/office/drawing/2014/main" id="{9C734BD0-3D1E-4792-B75F-8C2683D47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980" y="5777452"/>
            <a:ext cx="1080548" cy="108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1C53047-9988-4CE7-8DEE-2BAA262BBE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423"/>
          <a:stretch/>
        </p:blipFill>
        <p:spPr>
          <a:xfrm>
            <a:off x="4959087" y="3555376"/>
            <a:ext cx="3996130" cy="19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57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E15B0305-AABA-43B0-A58D-60AE9CF6B6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0701" r="20863" b="15224"/>
          <a:stretch/>
        </p:blipFill>
        <p:spPr>
          <a:xfrm>
            <a:off x="1068082" y="804027"/>
            <a:ext cx="8052621" cy="4065133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0DE9EA-613E-40FC-ABC7-4CA49320A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 dirty="0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FFFFFF"/>
                </a:solidFill>
              </a:rPr>
              <a:pPr/>
              <a:t>7</a:t>
            </a:fld>
            <a:endParaRPr lang="it-IT" altLang="it-IT" dirty="0">
              <a:solidFill>
                <a:srgbClr val="FFFFFF"/>
              </a:solidFill>
            </a:endParaRPr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78F043B4-0726-4741-A5C7-09D260878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5935" y="1523295"/>
            <a:ext cx="3712934" cy="166814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defRPr/>
            </a:pPr>
            <a:r>
              <a:rPr lang="en-GB" sz="1600" dirty="0">
                <a:solidFill>
                  <a:schemeClr val="tx1"/>
                </a:solidFill>
                <a:latin typeface="+mn-lt"/>
                <a:ea typeface="+mn-ea"/>
              </a:rPr>
              <a:t>The resonant modes have a fixed spatial configuration </a:t>
            </a:r>
          </a:p>
          <a:p>
            <a:pPr marL="342900" indent="-342900">
              <a:defRPr/>
            </a:pPr>
            <a:r>
              <a:rPr lang="en-GB" sz="1600" dirty="0">
                <a:solidFill>
                  <a:schemeClr val="tx1"/>
                </a:solidFill>
                <a:latin typeface="+mn-lt"/>
                <a:ea typeface="+mn-ea"/>
              </a:rPr>
              <a:t>They oscillate in time </a:t>
            </a:r>
          </a:p>
          <a:p>
            <a:pPr marL="342900" indent="-342900">
              <a:defRPr/>
            </a:pPr>
            <a:r>
              <a:rPr lang="en-GB" sz="1600" dirty="0">
                <a:solidFill>
                  <a:schemeClr val="tx1"/>
                </a:solidFill>
                <a:latin typeface="+mn-lt"/>
                <a:ea typeface="+mn-ea"/>
              </a:rPr>
              <a:t>The electromagnetic energy is reflected back and forth at both ends of the cavity</a:t>
            </a:r>
            <a:endParaRPr lang="it-IT" altLang="it-IT" sz="160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23AF58A4-2444-48CD-A059-31E9C9BCEAE1}"/>
              </a:ext>
            </a:extLst>
          </p:cNvPr>
          <p:cNvSpPr/>
          <p:nvPr/>
        </p:nvSpPr>
        <p:spPr>
          <a:xfrm>
            <a:off x="7362372" y="-9340"/>
            <a:ext cx="1719586" cy="5765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BDC45A8-6B64-494B-ACA1-01E35E607515}"/>
              </a:ext>
            </a:extLst>
          </p:cNvPr>
          <p:cNvSpPr txBox="1"/>
          <p:nvPr/>
        </p:nvSpPr>
        <p:spPr>
          <a:xfrm>
            <a:off x="31717" y="4760258"/>
            <a:ext cx="8928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000" dirty="0"/>
              <a:t>S-band linac (f=2,998 GHz)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000" dirty="0"/>
              <a:t>Bi-</a:t>
            </a:r>
            <a:r>
              <a:rPr lang="it-IT" sz="2000" dirty="0" err="1"/>
              <a:t>periodic</a:t>
            </a:r>
            <a:r>
              <a:rPr lang="it-IT" sz="2000" dirty="0"/>
              <a:t> </a:t>
            </a:r>
            <a:r>
              <a:rPr lang="it-IT" sz="2000" dirty="0" err="1"/>
              <a:t>geometry</a:t>
            </a:r>
            <a:endParaRPr lang="it-IT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000" dirty="0"/>
              <a:t>Standing wave </a:t>
            </a:r>
            <a:r>
              <a:rPr lang="it-IT" sz="2000" dirty="0" err="1"/>
              <a:t>structure</a:t>
            </a:r>
            <a:r>
              <a:rPr lang="it-IT" sz="2000" dirty="0"/>
              <a:t> (SW)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000" dirty="0">
                <a:latin typeface="Symbol" panose="05050102010706020507" pitchFamily="18" charset="2"/>
              </a:rPr>
              <a:t>p</a:t>
            </a:r>
            <a:r>
              <a:rPr lang="it-IT" sz="2000" dirty="0"/>
              <a:t>/2 mode: </a:t>
            </a:r>
            <a:r>
              <a:rPr lang="en-GB" sz="2000" dirty="0"/>
              <a:t>Coupling cells are empty (no field inside)</a:t>
            </a:r>
            <a:endParaRPr lang="it-IT" sz="160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4D06DF2-9D87-4361-B722-8C68DFE4B175}"/>
              </a:ext>
            </a:extLst>
          </p:cNvPr>
          <p:cNvSpPr/>
          <p:nvPr/>
        </p:nvSpPr>
        <p:spPr>
          <a:xfrm>
            <a:off x="38718" y="5989191"/>
            <a:ext cx="88520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000" dirty="0" err="1"/>
              <a:t>Magnetic</a:t>
            </a:r>
            <a:r>
              <a:rPr lang="it-IT" sz="2000" dirty="0"/>
              <a:t> </a:t>
            </a:r>
            <a:r>
              <a:rPr lang="it-IT" sz="2000" dirty="0" err="1"/>
              <a:t>coupling</a:t>
            </a:r>
            <a:r>
              <a:rPr lang="it-IT" sz="2000" dirty="0"/>
              <a:t> with hole off </a:t>
            </a:r>
            <a:r>
              <a:rPr lang="it-IT" sz="2000" dirty="0" err="1"/>
              <a:t>axis</a:t>
            </a:r>
            <a:endParaRPr lang="it-IT" sz="2000" dirty="0"/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810BC0E2-44A0-4BCC-959D-542F0BF64F59}"/>
              </a:ext>
            </a:extLst>
          </p:cNvPr>
          <p:cNvSpPr txBox="1"/>
          <p:nvPr/>
        </p:nvSpPr>
        <p:spPr>
          <a:xfrm>
            <a:off x="3923929" y="548680"/>
            <a:ext cx="1800200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800" b="1" dirty="0">
                <a:solidFill>
                  <a:prstClr val="white"/>
                </a:solidFill>
                <a:ea typeface="ヒラギノ角ゴ Pro W3" charset="-128"/>
                <a:cs typeface="+mn-cs"/>
              </a:rPr>
              <a:t>Input power</a:t>
            </a:r>
          </a:p>
        </p:txBody>
      </p:sp>
      <p:cxnSp>
        <p:nvCxnSpPr>
          <p:cNvPr id="19" name="Straight Arrow Connector 12">
            <a:extLst>
              <a:ext uri="{FF2B5EF4-FFF2-40B4-BE49-F238E27FC236}">
                <a16:creationId xmlns:a16="http://schemas.microsoft.com/office/drawing/2014/main" id="{67A43F27-8DEA-40C8-9B2B-62C8573AFD9A}"/>
              </a:ext>
            </a:extLst>
          </p:cNvPr>
          <p:cNvCxnSpPr>
            <a:cxnSpLocks/>
          </p:cNvCxnSpPr>
          <p:nvPr/>
        </p:nvCxnSpPr>
        <p:spPr>
          <a:xfrm>
            <a:off x="4845737" y="919765"/>
            <a:ext cx="0" cy="569497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26" name="Group 14">
            <a:extLst>
              <a:ext uri="{FF2B5EF4-FFF2-40B4-BE49-F238E27FC236}">
                <a16:creationId xmlns:a16="http://schemas.microsoft.com/office/drawing/2014/main" id="{692B0142-6601-46F2-B765-02C61E866C53}"/>
              </a:ext>
            </a:extLst>
          </p:cNvPr>
          <p:cNvGrpSpPr/>
          <p:nvPr/>
        </p:nvGrpSpPr>
        <p:grpSpPr>
          <a:xfrm>
            <a:off x="149942" y="2286533"/>
            <a:ext cx="1206172" cy="1550714"/>
            <a:chOff x="125028" y="5535934"/>
            <a:chExt cx="1332865" cy="1511695"/>
          </a:xfrm>
        </p:grpSpPr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C433B735-9FAE-4BF8-A598-0AAD75C37EE8}"/>
                </a:ext>
              </a:extLst>
            </p:cNvPr>
            <p:cNvSpPr txBox="1"/>
            <p:nvPr/>
          </p:nvSpPr>
          <p:spPr>
            <a:xfrm>
              <a:off x="125028" y="5535934"/>
              <a:ext cx="1332865" cy="360039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ヒラギノ角ゴ Pro W3" charset="-128"/>
                  <a:cs typeface="+mn-cs"/>
                </a:rPr>
                <a:t>Cathode</a:t>
              </a:r>
            </a:p>
          </p:txBody>
        </p:sp>
        <p:cxnSp>
          <p:nvCxnSpPr>
            <p:cNvPr id="28" name="Straight Arrow Connector 16">
              <a:extLst>
                <a:ext uri="{FF2B5EF4-FFF2-40B4-BE49-F238E27FC236}">
                  <a16:creationId xmlns:a16="http://schemas.microsoft.com/office/drawing/2014/main" id="{4F89AAB4-3FE9-4118-815B-896738C59985}"/>
                </a:ext>
              </a:extLst>
            </p:cNvPr>
            <p:cNvCxnSpPr>
              <a:cxnSpLocks/>
            </p:cNvCxnSpPr>
            <p:nvPr/>
          </p:nvCxnSpPr>
          <p:spPr>
            <a:xfrm>
              <a:off x="805898" y="5934743"/>
              <a:ext cx="624950" cy="1112886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0A994E1-FE0C-44F0-AF9A-A741777CFB0C}"/>
              </a:ext>
            </a:extLst>
          </p:cNvPr>
          <p:cNvSpPr txBox="1"/>
          <p:nvPr/>
        </p:nvSpPr>
        <p:spPr>
          <a:xfrm>
            <a:off x="62396" y="59364"/>
            <a:ext cx="694304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7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Linac @Instut Curie: </a:t>
            </a:r>
            <a:r>
              <a:rPr lang="it-IT" sz="27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electromagnetic</a:t>
            </a:r>
            <a:r>
              <a:rPr lang="it-IT" sz="27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design</a:t>
            </a:r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6A6E59B2-7F78-4E60-B04E-75C8FB29B992}"/>
              </a:ext>
            </a:extLst>
          </p:cNvPr>
          <p:cNvSpPr txBox="1"/>
          <p:nvPr/>
        </p:nvSpPr>
        <p:spPr>
          <a:xfrm>
            <a:off x="1587710" y="2744296"/>
            <a:ext cx="877163" cy="369332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bg1"/>
                </a:solidFill>
              </a:rPr>
              <a:t>E field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A9B0D6DA-E11B-4F7E-B166-5E8B1BB5A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55" y="3931388"/>
            <a:ext cx="587125" cy="5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85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AB1E28-09F2-4CC8-AFE1-640BAA50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533" y="172633"/>
            <a:ext cx="7835900" cy="6082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vivo and vitro experimental set-up</a:t>
            </a:r>
            <a:b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sz="3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FAEE03-3ABA-4F60-942F-ACB92D98C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66" y="847390"/>
            <a:ext cx="2686980" cy="529806"/>
          </a:xfrm>
        </p:spPr>
        <p:txBody>
          <a:bodyPr/>
          <a:lstStyle/>
          <a:p>
            <a:pPr marL="0" indent="0" algn="ctr" defTabSz="45720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7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vitro</a:t>
            </a:r>
            <a:endParaRPr lang="en-GB" sz="27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93E3EE-EDA6-45B8-BADF-953B2DFF6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6" name="Immagine 44">
            <a:extLst>
              <a:ext uri="{FF2B5EF4-FFF2-40B4-BE49-F238E27FC236}">
                <a16:creationId xmlns:a16="http://schemas.microsoft.com/office/drawing/2014/main" id="{3E674762-5E8F-490A-8CE4-9473EF9B9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80" y="1268760"/>
            <a:ext cx="3752604" cy="24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magine 54">
            <a:extLst>
              <a:ext uri="{FF2B5EF4-FFF2-40B4-BE49-F238E27FC236}">
                <a16:creationId xmlns:a16="http://schemas.microsoft.com/office/drawing/2014/main" id="{0091A2FE-6BA9-4AFB-8D28-74C8D6590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105" y="2655351"/>
            <a:ext cx="4456308" cy="386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BCC284A-0049-469E-A079-12925E178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23" y="3878535"/>
            <a:ext cx="2914650" cy="27908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55D3098-86A7-4A9B-BBC9-C57A5BE37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1866" y="1473644"/>
            <a:ext cx="2460234" cy="1295723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D7CA6036-48EC-4D0C-B5BD-059AC1EA8B3A}"/>
              </a:ext>
            </a:extLst>
          </p:cNvPr>
          <p:cNvSpPr txBox="1">
            <a:spLocks/>
          </p:cNvSpPr>
          <p:nvPr/>
        </p:nvSpPr>
        <p:spPr>
          <a:xfrm>
            <a:off x="955058" y="847787"/>
            <a:ext cx="2686980" cy="5298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ts val="0"/>
              </a:spcBef>
              <a:buFontTx/>
              <a:buNone/>
              <a:defRPr sz="2200" b="1" kern="1200">
                <a:solidFill>
                  <a:srgbClr val="EE822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68275" indent="0" algn="l" defTabSz="457200" rtl="0" eaLnBrk="1" latinLnBrk="0" hangingPunct="1">
              <a:lnSpc>
                <a:spcPts val="1600"/>
              </a:lnSpc>
              <a:spcBef>
                <a:spcPts val="600"/>
              </a:spcBef>
              <a:buFontTx/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20675" indent="-7938" algn="l" defTabSz="457200" rtl="0" eaLnBrk="1" latinLnBrk="0" hangingPunct="1">
              <a:lnSpc>
                <a:spcPts val="18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79438" indent="0" algn="l" defTabSz="457200" rtl="0" eaLnBrk="1" latinLnBrk="0" hangingPunct="1">
              <a:lnSpc>
                <a:spcPts val="1600"/>
              </a:lnSpc>
              <a:spcBef>
                <a:spcPts val="300"/>
              </a:spcBef>
              <a:buFontTx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39775" indent="-7938" algn="l" defTabSz="457200" rtl="0" eaLnBrk="1" latinLnBrk="0" hangingPunct="1">
              <a:lnSpc>
                <a:spcPts val="1600"/>
              </a:lnSpc>
              <a:spcBef>
                <a:spcPts val="300"/>
              </a:spcBef>
              <a:buFontTx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700" b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vivo</a:t>
            </a:r>
            <a:endParaRPr lang="en-GB" sz="2700" b="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3" descr="IC - logo.psd">
            <a:extLst>
              <a:ext uri="{FF2B5EF4-FFF2-40B4-BE49-F238E27FC236}">
                <a16:creationId xmlns:a16="http://schemas.microsoft.com/office/drawing/2014/main" id="{9DA149FD-8D70-4743-AADA-B0E3B7E29F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143" y="0"/>
            <a:ext cx="770857" cy="77877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52DA7C0-79A0-4713-BA0A-FF44D8099F76}"/>
              </a:ext>
            </a:extLst>
          </p:cNvPr>
          <p:cNvSpPr/>
          <p:nvPr/>
        </p:nvSpPr>
        <p:spPr bwMode="auto">
          <a:xfrm>
            <a:off x="206152" y="1268760"/>
            <a:ext cx="4456308" cy="5554942"/>
          </a:xfrm>
          <a:prstGeom prst="rect">
            <a:avLst/>
          </a:prstGeom>
          <a:noFill/>
          <a:ln w="28575">
            <a:solidFill>
              <a:srgbClr val="E90DBA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3940CCBB-07C8-40DB-8F8E-EEE6195ECB49}"/>
              </a:ext>
            </a:extLst>
          </p:cNvPr>
          <p:cNvSpPr/>
          <p:nvPr/>
        </p:nvSpPr>
        <p:spPr bwMode="auto">
          <a:xfrm>
            <a:off x="4741883" y="1268760"/>
            <a:ext cx="4195965" cy="5554942"/>
          </a:xfrm>
          <a:prstGeom prst="rect">
            <a:avLst/>
          </a:prstGeom>
          <a:noFill/>
          <a:ln w="28575">
            <a:solidFill>
              <a:srgbClr val="E90DBA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863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BF2F10-427C-4EB9-898D-3E17FCE6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613" y="268028"/>
            <a:ext cx="7835900" cy="60820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800" b="1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Dosimetry</a:t>
            </a:r>
            <a:r>
              <a:rPr lang="it-IT" sz="28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Issues in FLASH-RT</a:t>
            </a:r>
            <a:br>
              <a:rPr lang="it-IT" sz="2800" b="1" dirty="0">
                <a:solidFill>
                  <a:srgbClr val="822434"/>
                </a:solidFill>
                <a:latin typeface="Amasis MT Pro Medium" panose="020B0604020202020204" pitchFamily="18" charset="0"/>
                <a:ea typeface="+mn-ea"/>
              </a:rPr>
            </a:br>
            <a:endParaRPr lang="en-US" sz="2800" b="1" dirty="0">
              <a:solidFill>
                <a:srgbClr val="822434"/>
              </a:solidFill>
              <a:latin typeface="Amasis MT Pro Medium" panose="020B0604020202020204" pitchFamily="18" charset="0"/>
              <a:ea typeface="+mn-ea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A46A12-7F94-4AC6-BCEE-BDB2D64F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8" name="Image 3" descr="Souris_1.jpg">
            <a:extLst>
              <a:ext uri="{FF2B5EF4-FFF2-40B4-BE49-F238E27FC236}">
                <a16:creationId xmlns:a16="http://schemas.microsoft.com/office/drawing/2014/main" id="{23BEB54D-3954-4A07-8342-90B7A84FDC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9"/>
          <a:stretch/>
        </p:blipFill>
        <p:spPr>
          <a:xfrm>
            <a:off x="71400" y="1206278"/>
            <a:ext cx="5072100" cy="4383857"/>
          </a:xfrm>
          <a:prstGeom prst="rect">
            <a:avLst/>
          </a:prstGeom>
        </p:spPr>
      </p:pic>
      <p:pic>
        <p:nvPicPr>
          <p:cNvPr id="19" name="Image 2" descr="Radiographie souris.jpg">
            <a:extLst>
              <a:ext uri="{FF2B5EF4-FFF2-40B4-BE49-F238E27FC236}">
                <a16:creationId xmlns:a16="http://schemas.microsoft.com/office/drawing/2014/main" id="{ED60E5F0-A840-4FBD-8730-14FFD89E9E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50" y="1210617"/>
            <a:ext cx="2362371" cy="215588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15254EC2-74BF-46B6-8323-1D28D812E352}"/>
              </a:ext>
            </a:extLst>
          </p:cNvPr>
          <p:cNvSpPr/>
          <p:nvPr/>
        </p:nvSpPr>
        <p:spPr>
          <a:xfrm>
            <a:off x="43679" y="5842181"/>
            <a:ext cx="9068457" cy="92333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films must be verified by a second dosimeter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Analysis require long time (24h to scanner film and several time to analyzed them)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precision on dose with film dosimetry &gt; 5%</a:t>
            </a:r>
          </a:p>
        </p:txBody>
      </p:sp>
      <p:pic>
        <p:nvPicPr>
          <p:cNvPr id="16" name="Picture 13" descr="IC - logo.psd">
            <a:extLst>
              <a:ext uri="{FF2B5EF4-FFF2-40B4-BE49-F238E27FC236}">
                <a16:creationId xmlns:a16="http://schemas.microsoft.com/office/drawing/2014/main" id="{016636A6-70A8-49B2-9B66-686575426C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992" y="7110"/>
            <a:ext cx="715616" cy="722961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E7E3A9B6-7CE1-4160-99FA-EB9D41768509}"/>
              </a:ext>
            </a:extLst>
          </p:cNvPr>
          <p:cNvSpPr/>
          <p:nvPr/>
        </p:nvSpPr>
        <p:spPr>
          <a:xfrm>
            <a:off x="7515894" y="1043858"/>
            <a:ext cx="457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it-IT" sz="1000" dirty="0">
                <a:solidFill>
                  <a:srgbClr val="000000"/>
                </a:solidFill>
              </a:rPr>
              <a:t> </a:t>
            </a:r>
            <a:r>
              <a:rPr lang="it-IT" sz="1000" dirty="0" err="1">
                <a:solidFill>
                  <a:srgbClr val="000000"/>
                </a:solidFill>
              </a:rPr>
              <a:t>Pic</a:t>
            </a:r>
            <a:r>
              <a:rPr lang="it-IT" sz="1000" dirty="0">
                <a:solidFill>
                  <a:srgbClr val="000000"/>
                </a:solidFill>
              </a:rPr>
              <a:t>. </a:t>
            </a:r>
            <a:r>
              <a:rPr lang="it-IT" sz="1000" dirty="0" err="1">
                <a:solidFill>
                  <a:srgbClr val="000000"/>
                </a:solidFill>
                <a:latin typeface="Bell MT" panose="02020503060305020303" pitchFamily="18" charset="0"/>
                <a:ea typeface="+mn-ea"/>
                <a:cs typeface="Calibri"/>
              </a:rPr>
              <a:t>Courtesy</a:t>
            </a:r>
            <a:r>
              <a:rPr lang="it-IT" sz="1000" dirty="0">
                <a:solidFill>
                  <a:srgbClr val="000000"/>
                </a:solidFill>
                <a:latin typeface="Bell MT" panose="02020503060305020303" pitchFamily="18" charset="0"/>
                <a:ea typeface="+mn-ea"/>
                <a:cs typeface="Calibri"/>
              </a:rPr>
              <a:t> of  S. Heinrich</a:t>
            </a:r>
          </a:p>
          <a:p>
            <a:endParaRPr lang="it-IT" sz="1000" dirty="0">
              <a:solidFill>
                <a:srgbClr val="00000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678FB3-65D0-8D19-168F-1BBF5E40814E}"/>
              </a:ext>
            </a:extLst>
          </p:cNvPr>
          <p:cNvSpPr txBox="1"/>
          <p:nvPr/>
        </p:nvSpPr>
        <p:spPr>
          <a:xfrm>
            <a:off x="-1" y="605796"/>
            <a:ext cx="90684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Accurate dosimetry of these ultra-high dose rates is a major challenge and crucial for the safe transition of FLASH radiotherapy into clinical practice. 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D0C41C-64AD-56A3-0A7C-6AC03F2AA7CE}"/>
              </a:ext>
            </a:extLst>
          </p:cNvPr>
          <p:cNvSpPr txBox="1"/>
          <p:nvPr/>
        </p:nvSpPr>
        <p:spPr>
          <a:xfrm>
            <a:off x="4836060" y="3491440"/>
            <a:ext cx="4307940" cy="1858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lnSpc>
                <a:spcPts val="2800"/>
              </a:lnSpc>
              <a:buNone/>
            </a:pPr>
            <a:r>
              <a:rPr lang="en-US" sz="1800" dirty="0"/>
              <a:t>Ionization chambers and classical dosimeters  need to be adapted to operate under high dose rate conditions: they read </a:t>
            </a:r>
            <a:r>
              <a:rPr lang="en-US" sz="1800" b="1" dirty="0"/>
              <a:t>dose &gt; 40 </a:t>
            </a:r>
            <a:r>
              <a:rPr lang="en-US" sz="1800" b="1" dirty="0" err="1"/>
              <a:t>Gy</a:t>
            </a:r>
            <a:r>
              <a:rPr lang="en-US" sz="1800" b="1" dirty="0"/>
              <a:t> in less than 100 </a:t>
            </a:r>
            <a:r>
              <a:rPr lang="en-US" sz="1800" b="1" dirty="0" err="1"/>
              <a:t>ms</a:t>
            </a:r>
            <a:endParaRPr lang="en-US" sz="18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4D2602-87A7-3CDF-E0CC-3A58C0DEFFD7}"/>
              </a:ext>
            </a:extLst>
          </p:cNvPr>
          <p:cNvSpPr/>
          <p:nvPr/>
        </p:nvSpPr>
        <p:spPr>
          <a:xfrm>
            <a:off x="5268247" y="3533265"/>
            <a:ext cx="3776361" cy="18661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916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al Watercolor Meeting by Slidesgo">
  <a:themeElements>
    <a:clrScheme name="Simple Light">
      <a:dk1>
        <a:srgbClr val="191919"/>
      </a:dk1>
      <a:lt1>
        <a:srgbClr val="FFFFFF"/>
      </a:lt1>
      <a:dk2>
        <a:srgbClr val="434343"/>
      </a:dk2>
      <a:lt2>
        <a:srgbClr val="E4E4E4"/>
      </a:lt2>
      <a:accent1>
        <a:srgbClr val="BDBAFF"/>
      </a:accent1>
      <a:accent2>
        <a:srgbClr val="FFB798"/>
      </a:accent2>
      <a:accent3>
        <a:srgbClr val="FDD578"/>
      </a:accent3>
      <a:accent4>
        <a:srgbClr val="FFE3D6"/>
      </a:accent4>
      <a:accent5>
        <a:srgbClr val="9A94FF"/>
      </a:accent5>
      <a:accent6>
        <a:srgbClr val="434343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1550</Words>
  <Application>Microsoft Office PowerPoint</Application>
  <PresentationFormat>On-screen Show (4:3)</PresentationFormat>
  <Paragraphs>304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 sans-serif</vt:lpstr>
      <vt:lpstr>Abril Fatface</vt:lpstr>
      <vt:lpstr>Amasis MT Pro Medium</vt:lpstr>
      <vt:lpstr>Arial</vt:lpstr>
      <vt:lpstr>Bell MT</vt:lpstr>
      <vt:lpstr>Calibri</vt:lpstr>
      <vt:lpstr>Cambria Math</vt:lpstr>
      <vt:lpstr>Google Sans</vt:lpstr>
      <vt:lpstr>Roboto</vt:lpstr>
      <vt:lpstr>Söhne</vt:lpstr>
      <vt:lpstr>Symbol</vt:lpstr>
      <vt:lpstr>ヒラギノ角ゴ Pro W3</vt:lpstr>
      <vt:lpstr>Tema di Office</vt:lpstr>
      <vt:lpstr>Persal Watercolor Meeting by Slidesgo</vt:lpstr>
      <vt:lpstr>la sapienza</vt:lpstr>
      <vt:lpstr>Office Theme</vt:lpstr>
      <vt:lpstr>Linacs for FLASH radiotherapy</vt:lpstr>
      <vt:lpstr>PowerPoint Presentation</vt:lpstr>
      <vt:lpstr>PowerPoint Presentation</vt:lpstr>
      <vt:lpstr>PowerPoint Presentation</vt:lpstr>
      <vt:lpstr>Accelerator to investigate the FLASH effect </vt:lpstr>
      <vt:lpstr>Realization of ElectronFLASH</vt:lpstr>
      <vt:lpstr>PowerPoint Presentation</vt:lpstr>
      <vt:lpstr>In vivo and vitro experimental set-up </vt:lpstr>
      <vt:lpstr>Dosimetry Issues in FLASH-RT </vt:lpstr>
      <vt:lpstr>Irradiations at Institut Curie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FlashLAB@SBAI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David</dc:creator>
  <cp:lastModifiedBy>lucia giuliano</cp:lastModifiedBy>
  <cp:revision>482</cp:revision>
  <dcterms:created xsi:type="dcterms:W3CDTF">2013-05-29T07:57:40Z</dcterms:created>
  <dcterms:modified xsi:type="dcterms:W3CDTF">2024-06-06T14:14:37Z</dcterms:modified>
</cp:coreProperties>
</file>