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9"/>
  </p:notesMasterIdLst>
  <p:sldIdLst>
    <p:sldId id="332" r:id="rId2"/>
    <p:sldId id="349" r:id="rId3"/>
    <p:sldId id="333" r:id="rId4"/>
    <p:sldId id="334" r:id="rId5"/>
    <p:sldId id="335" r:id="rId6"/>
    <p:sldId id="336" r:id="rId7"/>
    <p:sldId id="339" r:id="rId8"/>
    <p:sldId id="260" r:id="rId9"/>
    <p:sldId id="269" r:id="rId10"/>
    <p:sldId id="261" r:id="rId11"/>
    <p:sldId id="321" r:id="rId12"/>
    <p:sldId id="350" r:id="rId13"/>
    <p:sldId id="273" r:id="rId14"/>
    <p:sldId id="326" r:id="rId15"/>
    <p:sldId id="285" r:id="rId16"/>
    <p:sldId id="337" r:id="rId17"/>
    <p:sldId id="340" r:id="rId18"/>
    <p:sldId id="344" r:id="rId19"/>
    <p:sldId id="338" r:id="rId20"/>
    <p:sldId id="264" r:id="rId21"/>
    <p:sldId id="352" r:id="rId22"/>
    <p:sldId id="267" r:id="rId23"/>
    <p:sldId id="257" r:id="rId24"/>
    <p:sldId id="275" r:id="rId25"/>
    <p:sldId id="313" r:id="rId26"/>
    <p:sldId id="345" r:id="rId27"/>
    <p:sldId id="342" r:id="rId28"/>
    <p:sldId id="343" r:id="rId29"/>
    <p:sldId id="330" r:id="rId30"/>
    <p:sldId id="259" r:id="rId31"/>
    <p:sldId id="346" r:id="rId32"/>
    <p:sldId id="353" r:id="rId33"/>
    <p:sldId id="347" r:id="rId34"/>
    <p:sldId id="348" r:id="rId35"/>
    <p:sldId id="341" r:id="rId36"/>
    <p:sldId id="276" r:id="rId37"/>
    <p:sldId id="351" r:id="rId38"/>
    <p:sldId id="277" r:id="rId39"/>
    <p:sldId id="265" r:id="rId40"/>
    <p:sldId id="282" r:id="rId41"/>
    <p:sldId id="256" r:id="rId42"/>
    <p:sldId id="354" r:id="rId43"/>
    <p:sldId id="258" r:id="rId44"/>
    <p:sldId id="355" r:id="rId45"/>
    <p:sldId id="356" r:id="rId46"/>
    <p:sldId id="357" r:id="rId47"/>
    <p:sldId id="358" r:id="rId48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7A9A3A-B314-A043-9BDA-C7A59A941CCA}" v="602" dt="2024-05-30T08:55:53.0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32651bf1dadeaa94ff52fac1fd8b773e0bd43701d944ee5afb4de446c1d6229e::" providerId="AD" clId="Web-{0B8C1A76-0EBB-F8A8-E450-4310C551722B}"/>
    <pc:docChg chg="sldOrd">
      <pc:chgData name="Guest User" userId="S::urn:spo:anon#32651bf1dadeaa94ff52fac1fd8b773e0bd43701d944ee5afb4de446c1d6229e::" providerId="AD" clId="Web-{0B8C1A76-0EBB-F8A8-E450-4310C551722B}" dt="2024-05-28T19:44:11.938" v="0"/>
      <pc:docMkLst>
        <pc:docMk/>
      </pc:docMkLst>
      <pc:sldChg chg="ord">
        <pc:chgData name="Guest User" userId="S::urn:spo:anon#32651bf1dadeaa94ff52fac1fd8b773e0bd43701d944ee5afb4de446c1d6229e::" providerId="AD" clId="Web-{0B8C1A76-0EBB-F8A8-E450-4310C551722B}" dt="2024-05-28T19:44:11.938" v="0"/>
        <pc:sldMkLst>
          <pc:docMk/>
          <pc:sldMk cId="3145820815" sldId="32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8C7FD1-BC2A-1F4B-8951-916DA51176D2}" type="datetimeFigureOut">
              <a:rPr lang="en-IT" smtClean="0"/>
              <a:t>05/30/2024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CC9AC0-00A2-DE44-AF5A-FEE2C936023E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623789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866A0-38D8-0FAF-D206-D16E22D432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516DEE-193F-C60E-2DE6-B6E1E6ED1D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C0C85-81E7-09DD-3968-C178E6FCF8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14" y="6492875"/>
            <a:ext cx="2743200" cy="365125"/>
          </a:xfrm>
        </p:spPr>
        <p:txBody>
          <a:bodyPr/>
          <a:lstStyle/>
          <a:p>
            <a:r>
              <a:rPr lang="it-IT"/>
              <a:t>30/05/24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CD6CA-CF6C-84D3-DDB7-951F14CA5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/>
          <a:p>
            <a:r>
              <a:rPr lang="en-GB"/>
              <a:t>C. Bozzi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733E7-C1F6-CDE2-EE5D-08B141282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5486" y="6478241"/>
            <a:ext cx="2743200" cy="365125"/>
          </a:xfrm>
        </p:spPr>
        <p:txBody>
          <a:bodyPr/>
          <a:lstStyle/>
          <a:p>
            <a:fld id="{1F37711C-7C88-DD4D-A36A-D86F3CD9150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905083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7F32E-3B7C-0E9C-699B-6D9ED523C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D8368A-596C-D672-6D93-A52EBC08C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56E0E-D311-FC7B-BD0D-1E1912D67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30/05/24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E5209-2266-F412-8260-1B39B332E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Bozzi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16093-2DEF-83CA-F6E3-AF3B4D3F4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7711C-7C88-DD4D-A36A-D86F3CD9150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27842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41667-0F83-EDE5-7618-3B9B4B706A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5A7428-9C4F-4C60-62B6-26EF1AFB9A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47EF8A-F9A3-CF64-710F-872FB8BC9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30/05/24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AA982A-F01D-FDFB-26FE-B7B576E0D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Bozzi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63040-9DC4-DBF8-626B-5B18AB92D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7711C-7C88-DD4D-A36A-D86F3CD9150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606106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760665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5096D-D3F1-89DE-0C87-AF13EFF66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DF6B6-B162-CA62-6F5C-0A0F0C02F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01419-1981-C7BA-8A50-EB629723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lang="it-IT"/>
              <a:t>30/05/24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553C9-2D65-9255-0EFD-349F6340E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02814"/>
            <a:ext cx="4114800" cy="365125"/>
          </a:xfrm>
        </p:spPr>
        <p:txBody>
          <a:bodyPr/>
          <a:lstStyle/>
          <a:p>
            <a:r>
              <a:rPr lang="en-GB"/>
              <a:t>C. Bozzi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DE94C-3009-4943-A70D-BE3B0AEF7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1F37711C-7C88-DD4D-A36A-D86F3CD9150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248435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F1493-8745-3EE2-93DD-57BD2ABC3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69964E-E545-6AAE-FFAD-7DDDFB794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AB14D-300A-F57C-F498-EA677ABE1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30/05/24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52F5F-48D8-86AA-397E-1793FFF7F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Bozzi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B03269-38E1-EF56-5341-8FD521850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7711C-7C88-DD4D-A36A-D86F3CD9150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937457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82579-4B3C-9A4F-93E8-E7BAC84C7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96A22-930A-3536-27E9-D89746833C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3E61A2-D956-1A63-294B-7FEE5FEECA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99BF5C-9FB1-21AC-AD68-4A8A5F1A1B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lang="it-IT"/>
              <a:t>30/05/24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D6CE88-B026-7467-75AA-CD7291D50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5496"/>
            <a:ext cx="4114800" cy="365125"/>
          </a:xfrm>
        </p:spPr>
        <p:txBody>
          <a:bodyPr/>
          <a:lstStyle/>
          <a:p>
            <a:r>
              <a:rPr lang="en-GB"/>
              <a:t>C. Bozzi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EFACB-BB62-253B-B884-FD1660924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5483" y="6495496"/>
            <a:ext cx="2743200" cy="365125"/>
          </a:xfrm>
        </p:spPr>
        <p:txBody>
          <a:bodyPr/>
          <a:lstStyle/>
          <a:p>
            <a:fld id="{1F37711C-7C88-DD4D-A36A-D86F3CD9150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88309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4830D-C621-9CE0-0D54-0C93599DC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B71470-39E5-956D-75DF-9106B4E92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E29BEE-3E9D-3787-B393-2497F632D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BF4823-5AE7-EFD1-7036-3F8D061F67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E9F9AF-DB3D-55A4-DE67-6EB35ED7A1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1A5D7D-427F-F24A-B230-1EC89602B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30/05/24</a:t>
            </a:r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6B7485-8A5E-F121-4669-A03802963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Bozzi</a:t>
            </a:r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D48E30-E690-2B6E-575A-1F7869D85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7711C-7C88-DD4D-A36A-D86F3CD9150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458871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03E89-CC91-D261-9BF4-4FC2C875F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718902-F95E-E706-A354-F88B87937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30/05/24</a:t>
            </a:r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F98AAC-5006-8F9B-A7CE-7A347CD6D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Bozzi</a:t>
            </a:r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60E-A5C6-8980-C6BE-96CD310D2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7711C-7C88-DD4D-A36A-D86F3CD9150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22055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1255FE-3A6B-3349-E36C-BC99C03F3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30/05/24</a:t>
            </a:r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2E3D55-938B-3F6E-B8D5-471B3388E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Bozzi</a:t>
            </a:r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FE64FE-3144-9449-69DF-E580AC817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7711C-7C88-DD4D-A36A-D86F3CD9150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591493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6E326-E863-9AB2-4CFC-190754E2C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16DDC-5CBA-DF90-4D4C-CAC146F0F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D417A3-F7F4-AB09-A434-BE536F50C0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70E32A-4FAA-72BA-C3AA-C8CDBB44C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30/05/24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8A4111-033B-866D-11A9-4C70F392D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Bozzi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706C49-E02A-AE5C-8732-C2083DC66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7711C-7C88-DD4D-A36A-D86F3CD9150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993934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55E19-EF78-55A5-4C64-958E6116A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C9A9A8-CF36-8DBA-5FEF-02E4AF724A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79E712-272B-ED8A-B095-B37218DD4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0EEE5A-90E1-E60B-9CF8-8453583B7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30/05/24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230CE-311B-B587-A3AB-9EF51BEFD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Bozzi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24CA7A-0856-0B00-2FB0-96FB51932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7711C-7C88-DD4D-A36A-D86F3CD9150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030243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76092-2BA4-3AF8-1604-F512B2BB1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6C7869-0B69-034F-1867-FD4304E30A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24B5E-82BF-2A27-9EC2-722F637A46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30/05/24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A423C-7443-F83B-C14E-DC23139D14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C. Bozzi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FCD0A-6D81-73F4-1C18-FF8344548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7711C-7C88-DD4D-A36A-D86F3CD9150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9749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hyperlink" Target="https://doi.org/10.1038/s41586-023-06927-3" TargetMode="External"/><Relationship Id="rId4" Type="http://schemas.openxmlformats.org/officeDocument/2006/relationships/hyperlink" Target="https://doi.org/10.1038/s41586-024-07107-7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s41586-022-04725-x" TargetMode="External"/><Relationship Id="rId2" Type="http://schemas.openxmlformats.org/officeDocument/2006/relationships/hyperlink" Target="https://quantumalgorithmzoo.org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307.03236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pdf/2307.03236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infn.it/CSN4/index.php/it/17-esperimenti/170-QUANTUM-home" TargetMode="External"/><Relationship Id="rId2" Type="http://schemas.openxmlformats.org/officeDocument/2006/relationships/hyperlink" Target="https://www.tifpa.infn.it/projects/bell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eb2.ba.infn.it/qu3d/" TargetMode="External"/><Relationship Id="rId13" Type="http://schemas.openxmlformats.org/officeDocument/2006/relationships/hyperlink" Target="https://quantera.eu/squeis/" TargetMode="External"/><Relationship Id="rId3" Type="http://schemas.openxmlformats.org/officeDocument/2006/relationships/hyperlink" Target="http://coldlab.lnf.infn.it/experiments/dartwars/" TargetMode="External"/><Relationship Id="rId7" Type="http://schemas.openxmlformats.org/officeDocument/2006/relationships/hyperlink" Target="https://quantera.eu/quantera-ii-officially-launched/" TargetMode="External"/><Relationship Id="rId12" Type="http://schemas.openxmlformats.org/officeDocument/2006/relationships/hyperlink" Target="https://quantera.eu/pace-in/" TargetMode="External"/><Relationship Id="rId2" Type="http://schemas.openxmlformats.org/officeDocument/2006/relationships/hyperlink" Target="https://www.fe.infn.it/index.php/en/activities-research/technological-physics?view=article&amp;id=508&amp;catid=8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quantera.eu/" TargetMode="External"/><Relationship Id="rId11" Type="http://schemas.openxmlformats.org/officeDocument/2006/relationships/hyperlink" Target="https://quantera.eu/secret/" TargetMode="External"/><Relationship Id="rId5" Type="http://schemas.openxmlformats.org/officeDocument/2006/relationships/hyperlink" Target="https://agenda.infn.it/event/23230/contributions/116177/attachments/73224/92622/Quantep_preventivi.pdf" TargetMode="External"/><Relationship Id="rId10" Type="http://schemas.openxmlformats.org/officeDocument/2006/relationships/hyperlink" Target="https://quanthep.eu/" TargetMode="External"/><Relationship Id="rId4" Type="http://schemas.openxmlformats.org/officeDocument/2006/relationships/hyperlink" Target="https://coldlab.lnf.infn.it/experiments/qub-it/" TargetMode="External"/><Relationship Id="rId9" Type="http://schemas.openxmlformats.org/officeDocument/2006/relationships/hyperlink" Target="https://quantera.eu/quiche/" TargetMode="External"/><Relationship Id="rId14" Type="http://schemas.openxmlformats.org/officeDocument/2006/relationships/hyperlink" Target="https://quantera.eu/t-nisq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ink.springer.com/content/pdf/10.1007/JHEP08(2022)014.pdf" TargetMode="Externa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phys.ethz.ch/event/113/contributions/837/" TargetMode="External"/><Relationship Id="rId2" Type="http://schemas.openxmlformats.org/officeDocument/2006/relationships/hyperlink" Target="https://journals.aps.org/prd/abstract/10.1103/PhysRevD.107.02300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311.15444" TargetMode="External"/><Relationship Id="rId5" Type="http://schemas.openxmlformats.org/officeDocument/2006/relationships/hyperlink" Target="https://iopscience.iop.org/article/10.1088/2058-9565/acd1a9" TargetMode="External"/><Relationship Id="rId4" Type="http://schemas.openxmlformats.org/officeDocument/2006/relationships/hyperlink" Target="https://www.mdpi.com/2571-712X/6/1/16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dfa.unipd.it/event/818/" TargetMode="External"/><Relationship Id="rId3" Type="http://schemas.openxmlformats.org/officeDocument/2006/relationships/hyperlink" Target="https://quantumtrento.eu/" TargetMode="External"/><Relationship Id="rId7" Type="http://schemas.openxmlformats.org/officeDocument/2006/relationships/hyperlink" Target="https://agenda.infn.it/event/36188/" TargetMode="External"/><Relationship Id="rId2" Type="http://schemas.openxmlformats.org/officeDocument/2006/relationships/hyperlink" Target="https://qcsc.dfa.unipd.i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genda.infn.it/event/32856/" TargetMode="External"/><Relationship Id="rId11" Type="http://schemas.openxmlformats.org/officeDocument/2006/relationships/image" Target="../media/image26.png"/><Relationship Id="rId5" Type="http://schemas.openxmlformats.org/officeDocument/2006/relationships/hyperlink" Target="https://agenda.infn.it/event/29907/" TargetMode="External"/><Relationship Id="rId10" Type="http://schemas.openxmlformats.org/officeDocument/2006/relationships/image" Target="../media/image25.png"/><Relationship Id="rId4" Type="http://schemas.openxmlformats.org/officeDocument/2006/relationships/hyperlink" Target="https://sqmscenter.fnal.gov/" TargetMode="External"/><Relationship Id="rId9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home.cern/news/news/computing/cern-welcomes-infn-and-iit-new-members-its-ibm-quantum-network-hub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pos.sissa.it/453/221/pdf" TargetMode="External"/><Relationship Id="rId5" Type="http://schemas.openxmlformats.org/officeDocument/2006/relationships/hyperlink" Target="https://indico.cern.ch/event/1291157/" TargetMode="External"/><Relationship Id="rId4" Type="http://schemas.openxmlformats.org/officeDocument/2006/relationships/hyperlink" Target="https://indico.nikhef.nl/event/4875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supercomputing-icsc.it/2024/05/29/inaugurato-alluniversita-federico-ii-di-napoli-il-primo-computer-quantistico-superconduttivo-italiano/" TargetMode="Externa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38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42.png"/><Relationship Id="rId5" Type="http://schemas.openxmlformats.org/officeDocument/2006/relationships/image" Target="../media/image11.png"/><Relationship Id="rId10" Type="http://schemas.openxmlformats.org/officeDocument/2006/relationships/image" Target="../media/image41.jpe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quantera.eu/quiche/" TargetMode="External"/><Relationship Id="rId2" Type="http://schemas.openxmlformats.org/officeDocument/2006/relationships/hyperlink" Target="http://web2.ba.infn.it/qu3d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quantera.eu/pace-in/" TargetMode="External"/><Relationship Id="rId5" Type="http://schemas.openxmlformats.org/officeDocument/2006/relationships/hyperlink" Target="https://quantera.eu/secret/" TargetMode="External"/><Relationship Id="rId4" Type="http://schemas.openxmlformats.org/officeDocument/2006/relationships/hyperlink" Target="https://quanthep.e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quantera.eu/t-nisq/" TargetMode="External"/><Relationship Id="rId2" Type="http://schemas.openxmlformats.org/officeDocument/2006/relationships/hyperlink" Target="https://quantera.eu/squeis/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mdpi.com/2571-712X/6/1/16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tif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"/><Relationship Id="rId2" Type="http://schemas.openxmlformats.org/officeDocument/2006/relationships/hyperlink" Target="https://www.mdpi.com/2571-712X/6/1/16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tif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tif"/><Relationship Id="rId5" Type="http://schemas.openxmlformats.org/officeDocument/2006/relationships/image" Target="../media/image57.tif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311.15444" TargetMode="External"/><Relationship Id="rId3" Type="http://schemas.openxmlformats.org/officeDocument/2006/relationships/image" Target="../media/image60.png"/><Relationship Id="rId7" Type="http://schemas.openxmlformats.org/officeDocument/2006/relationships/image" Target="../media/image64.t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1.png"/><Relationship Id="rId12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11" Type="http://schemas.openxmlformats.org/officeDocument/2006/relationships/image" Target="../media/image68.png"/><Relationship Id="rId5" Type="http://schemas.openxmlformats.org/officeDocument/2006/relationships/hyperlink" Target="https://arxiv.org/abs/2311.15444" TargetMode="External"/><Relationship Id="rId10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63.png"/><Relationship Id="rId1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sv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jpe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3F828D-6061-4A36-E62F-14EB32FEC4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T"/>
              <a:t>Quantum Computing</a:t>
            </a:r>
            <a:br>
              <a:rPr lang="en-IT"/>
            </a:br>
            <a:endParaRPr lang="en-IT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1F4C1DA-D68E-B488-6E9C-B83AFD86B5FD}"/>
              </a:ext>
            </a:extLst>
          </p:cNvPr>
          <p:cNvSpPr txBox="1">
            <a:spLocks/>
          </p:cNvSpPr>
          <p:nvPr/>
        </p:nvSpPr>
        <p:spPr>
          <a:xfrm>
            <a:off x="1524000" y="3509963"/>
            <a:ext cx="9144000" cy="3219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T" sz="3200"/>
              <a:t>Concezio Bozzi</a:t>
            </a:r>
          </a:p>
          <a:p>
            <a:endParaRPr lang="en-IT" sz="3200"/>
          </a:p>
          <a:p>
            <a:endParaRPr lang="en-IT" sz="3200"/>
          </a:p>
          <a:p>
            <a:endParaRPr lang="en-IT" sz="3200"/>
          </a:p>
          <a:p>
            <a:r>
              <a:rPr lang="en-US" sz="3200"/>
              <a:t>LNF, 30 Maggio 2024</a:t>
            </a:r>
            <a:endParaRPr lang="en-IT" sz="32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29E892-3085-EABD-2967-B30EA8158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6551" y="4108195"/>
            <a:ext cx="2399257" cy="154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490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D596C-3098-1B66-094C-5945C8A4C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>
                <a:solidFill>
                  <a:srgbClr val="C00000"/>
                </a:solidFill>
              </a:rPr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93E8F-2EA1-AFE2-459C-DED2B8674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0626"/>
            <a:ext cx="6178420" cy="4790179"/>
          </a:xfrm>
        </p:spPr>
        <p:txBody>
          <a:bodyPr>
            <a:normAutofit fontScale="92500"/>
          </a:bodyPr>
          <a:lstStyle/>
          <a:p>
            <a:r>
              <a:rPr lang="en-GB">
                <a:solidFill>
                  <a:srgbClr val="C00000"/>
                </a:solidFill>
              </a:rPr>
              <a:t>Measurement</a:t>
            </a:r>
            <a:r>
              <a:rPr lang="en-GB"/>
              <a:t> always intrinsically </a:t>
            </a:r>
            <a:r>
              <a:rPr lang="en-GB">
                <a:solidFill>
                  <a:srgbClr val="C00000"/>
                </a:solidFill>
              </a:rPr>
              <a:t>disturbs</a:t>
            </a:r>
            <a:r>
              <a:rPr lang="en-GB"/>
              <a:t> the quantum system</a:t>
            </a:r>
          </a:p>
          <a:p>
            <a:pPr lvl="1"/>
            <a:r>
              <a:rPr lang="en-GB"/>
              <a:t>Quantum systems need to be totally isolated</a:t>
            </a:r>
          </a:p>
          <a:p>
            <a:r>
              <a:rPr lang="en-GB">
                <a:solidFill>
                  <a:srgbClr val="C00000"/>
                </a:solidFill>
              </a:rPr>
              <a:t>But</a:t>
            </a:r>
          </a:p>
          <a:p>
            <a:pPr lvl="1"/>
            <a:r>
              <a:rPr lang="en-GB"/>
              <a:t>System needs to be </a:t>
            </a:r>
            <a:r>
              <a:rPr lang="en-GB">
                <a:solidFill>
                  <a:srgbClr val="C00000"/>
                </a:solidFill>
              </a:rPr>
              <a:t>controlled</a:t>
            </a:r>
          </a:p>
          <a:p>
            <a:pPr lvl="1"/>
            <a:r>
              <a:rPr lang="en-GB"/>
              <a:t>Data needs to be </a:t>
            </a:r>
            <a:r>
              <a:rPr lang="en-GB">
                <a:solidFill>
                  <a:srgbClr val="C00000"/>
                </a:solidFill>
              </a:rPr>
              <a:t>input</a:t>
            </a:r>
            <a:r>
              <a:rPr lang="en-GB"/>
              <a:t> and </a:t>
            </a:r>
            <a:r>
              <a:rPr lang="en-GB">
                <a:solidFill>
                  <a:srgbClr val="C00000"/>
                </a:solidFill>
              </a:rPr>
              <a:t>output</a:t>
            </a:r>
          </a:p>
          <a:p>
            <a:pPr lvl="1"/>
            <a:r>
              <a:rPr lang="en-GB"/>
              <a:t>Qubits within the system need to (strongly) </a:t>
            </a:r>
            <a:r>
              <a:rPr lang="en-GB">
                <a:solidFill>
                  <a:srgbClr val="C00000"/>
                </a:solidFill>
              </a:rPr>
              <a:t>interact</a:t>
            </a:r>
            <a:r>
              <a:rPr lang="en-GB"/>
              <a:t> with each other</a:t>
            </a:r>
          </a:p>
          <a:p>
            <a:r>
              <a:rPr lang="en-GB"/>
              <a:t>Quantum computers </a:t>
            </a:r>
            <a:r>
              <a:rPr lang="en-GB">
                <a:solidFill>
                  <a:srgbClr val="C00000"/>
                </a:solidFill>
              </a:rPr>
              <a:t>today</a:t>
            </a:r>
            <a:r>
              <a:rPr lang="en-GB"/>
              <a:t> </a:t>
            </a:r>
            <a:r>
              <a:rPr lang="en-GB">
                <a:solidFill>
                  <a:srgbClr val="C00000"/>
                </a:solidFill>
              </a:rPr>
              <a:t>suffer</a:t>
            </a:r>
            <a:r>
              <a:rPr lang="en-GB"/>
              <a:t> from </a:t>
            </a:r>
          </a:p>
          <a:p>
            <a:pPr lvl="1"/>
            <a:r>
              <a:rPr lang="en-GB">
                <a:solidFill>
                  <a:srgbClr val="C00000"/>
                </a:solidFill>
              </a:rPr>
              <a:t>Decoherence</a:t>
            </a:r>
            <a:r>
              <a:rPr lang="en-GB"/>
              <a:t>, i.e. lack of isolation</a:t>
            </a:r>
          </a:p>
          <a:p>
            <a:pPr lvl="1"/>
            <a:r>
              <a:rPr lang="en-GB"/>
              <a:t>Noise, i.e. component fidelity</a:t>
            </a:r>
          </a:p>
          <a:p>
            <a:r>
              <a:rPr lang="en-GB">
                <a:solidFill>
                  <a:srgbClr val="C00000"/>
                </a:solidFill>
              </a:rPr>
              <a:t>Error mitigation / error correction needed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3104A4-4478-8223-EAF9-71666CFFE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8768" y="1681782"/>
            <a:ext cx="4837540" cy="4639023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BB81E9-C59A-EEBD-1677-4615F03C1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30/05/24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EE1056-5C6E-89CA-8C12-74ACC1DDB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Bozzi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E03796-B998-75B5-C75E-9286CF816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7711C-7C88-DD4D-A36A-D86F3CD9150D}" type="slidenum">
              <a:rPr lang="en-IT" smtClean="0"/>
              <a:t>10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187441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68096-A605-D285-AE72-82E207E34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>
                <a:solidFill>
                  <a:srgbClr val="C00000"/>
                </a:solidFill>
              </a:rPr>
              <a:t>The NISQ era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81CF0-8391-7996-C7B6-ABC88FC00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8768" y="1681782"/>
            <a:ext cx="4837540" cy="463902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F7D9B9-9B30-E514-8866-07E5967E9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48869" cy="4351338"/>
          </a:xfrm>
        </p:spPr>
        <p:txBody>
          <a:bodyPr>
            <a:normAutofit fontScale="92500" lnSpcReduction="20000"/>
          </a:bodyPr>
          <a:lstStyle/>
          <a:p>
            <a:r>
              <a:rPr lang="en-IT">
                <a:solidFill>
                  <a:srgbClr val="C00000"/>
                </a:solidFill>
              </a:rPr>
              <a:t>Near-term Intermediate-Scale</a:t>
            </a:r>
            <a:r>
              <a:rPr lang="en-IT"/>
              <a:t> hardware is prone to errors</a:t>
            </a:r>
          </a:p>
          <a:p>
            <a:r>
              <a:rPr lang="en-GB"/>
              <a:t>E</a:t>
            </a:r>
            <a:r>
              <a:rPr lang="en-IT"/>
              <a:t>ach operation </a:t>
            </a:r>
            <a:r>
              <a:rPr lang="en-GB">
                <a:solidFill>
                  <a:srgbClr val="C00000"/>
                </a:solidFill>
              </a:rPr>
              <a:t>takes some time </a:t>
            </a:r>
            <a:r>
              <a:rPr lang="en-GB"/>
              <a:t>and has a certain “</a:t>
            </a:r>
            <a:r>
              <a:rPr lang="en-GB">
                <a:solidFill>
                  <a:srgbClr val="C00000"/>
                </a:solidFill>
              </a:rPr>
              <a:t>fidelity</a:t>
            </a:r>
            <a:r>
              <a:rPr lang="en-GB"/>
              <a:t>” </a:t>
            </a:r>
          </a:p>
          <a:p>
            <a:r>
              <a:rPr lang="en-IT"/>
              <a:t>Simple estimate: </a:t>
            </a:r>
            <a:r>
              <a:rPr lang="en-GB"/>
              <a:t>a quantum circuit 100 qubits wide by 100 gate-layers deep executed with 0.1% gate error yields a state fidelity of less than 5 × 10</a:t>
            </a:r>
            <a:r>
              <a:rPr lang="en-GB" baseline="30000"/>
              <a:t>−4</a:t>
            </a:r>
            <a:r>
              <a:rPr lang="en-GB"/>
              <a:t> </a:t>
            </a:r>
            <a:endParaRPr lang="en-IT"/>
          </a:p>
          <a:p>
            <a:r>
              <a:rPr lang="en-GB"/>
              <a:t>System is not fully isolated </a:t>
            </a:r>
            <a:r>
              <a:rPr lang="en-GB">
                <a:sym typeface="Wingdings" pitchFamily="2" charset="2"/>
              </a:rPr>
              <a:t> </a:t>
            </a:r>
            <a:r>
              <a:rPr lang="en-GB">
                <a:solidFill>
                  <a:srgbClr val="C00000"/>
                </a:solidFill>
              </a:rPr>
              <a:t>Decoherence</a:t>
            </a:r>
            <a:r>
              <a:rPr lang="en-GB"/>
              <a:t> (</a:t>
            </a:r>
            <a:r>
              <a:rPr lang="en-GB" err="1"/>
              <a:t>T</a:t>
            </a:r>
            <a:r>
              <a:rPr lang="en-GB" baseline="-25000" err="1"/>
              <a:t>dec</a:t>
            </a:r>
            <a:r>
              <a:rPr lang="en-GB"/>
              <a:t>)</a:t>
            </a:r>
          </a:p>
          <a:p>
            <a:r>
              <a:rPr lang="en-GB"/>
              <a:t>Run time of a circuit must be less than decoherence time: </a:t>
            </a:r>
            <a:r>
              <a:rPr lang="en-GB" err="1">
                <a:solidFill>
                  <a:srgbClr val="C00000"/>
                </a:solidFill>
              </a:rPr>
              <a:t>T</a:t>
            </a:r>
            <a:r>
              <a:rPr lang="en-GB" baseline="-25000" err="1">
                <a:solidFill>
                  <a:srgbClr val="C00000"/>
                </a:solidFill>
              </a:rPr>
              <a:t>run</a:t>
            </a:r>
            <a:r>
              <a:rPr lang="en-GB" baseline="-25000">
                <a:solidFill>
                  <a:srgbClr val="C00000"/>
                </a:solidFill>
              </a:rPr>
              <a:t> </a:t>
            </a:r>
            <a:r>
              <a:rPr lang="en-GB">
                <a:solidFill>
                  <a:srgbClr val="C00000"/>
                </a:solidFill>
              </a:rPr>
              <a:t> &lt; </a:t>
            </a:r>
            <a:r>
              <a:rPr lang="en-GB" err="1">
                <a:solidFill>
                  <a:srgbClr val="C00000"/>
                </a:solidFill>
              </a:rPr>
              <a:t>T</a:t>
            </a:r>
            <a:r>
              <a:rPr lang="en-GB" baseline="-25000" err="1">
                <a:solidFill>
                  <a:srgbClr val="C00000"/>
                </a:solidFill>
              </a:rPr>
              <a:t>dec</a:t>
            </a:r>
            <a:r>
              <a:rPr lang="en-GB">
                <a:solidFill>
                  <a:srgbClr val="C00000"/>
                </a:solidFill>
              </a:rPr>
              <a:t> </a:t>
            </a:r>
          </a:p>
          <a:p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7329EF-62F8-8616-56FF-EE6803C64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30/05/24</a:t>
            </a:r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05D27C-A61A-A3BF-CBDC-AF1C2F024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Bozzi</a:t>
            </a:r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8173B-E38A-0754-BBDC-433878CAA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7711C-7C88-DD4D-A36A-D86F3CD9150D}" type="slidenum">
              <a:rPr lang="en-IT" smtClean="0"/>
              <a:t>11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58214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3BE62-3D9E-2C72-409D-2552A1640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>
                <a:solidFill>
                  <a:srgbClr val="C00000"/>
                </a:solidFill>
              </a:rPr>
              <a:t>Recent results on error correction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E0AABAD-526E-1083-EDCB-6B614A718F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95473" y="1825625"/>
            <a:ext cx="4935054" cy="4351338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3C0B4B5-0686-AAFC-9111-8571C589AD2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1942658"/>
            <a:ext cx="5181600" cy="41172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611E51A-42E7-B4F2-46B5-A19D72D0BD67}"/>
              </a:ext>
            </a:extLst>
          </p:cNvPr>
          <p:cNvSpPr txBox="1"/>
          <p:nvPr/>
        </p:nvSpPr>
        <p:spPr>
          <a:xfrm>
            <a:off x="1311829" y="6180177"/>
            <a:ext cx="45846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>
                <a:hlinkClick r:id="rId4"/>
              </a:rPr>
              <a:t>https://doi.org/10.1038/s41586-024-07107-7</a:t>
            </a:r>
            <a:endParaRPr lang="en-IT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D079EF-221E-8715-0CC0-5CED73AE2019}"/>
              </a:ext>
            </a:extLst>
          </p:cNvPr>
          <p:cNvSpPr txBox="1"/>
          <p:nvPr/>
        </p:nvSpPr>
        <p:spPr>
          <a:xfrm>
            <a:off x="6645828" y="6180177"/>
            <a:ext cx="45846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>
                <a:hlinkClick r:id="rId5"/>
              </a:rPr>
              <a:t>https://doi.org/10.1038/s41586-023-06927-3</a:t>
            </a:r>
            <a:endParaRPr lang="en-IT"/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E8C55EE1-7418-4C55-E818-51279A6AD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30/05/24</a:t>
            </a:r>
            <a:endParaRPr lang="en-IT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081031B6-FB72-965E-0CCD-FBE7997ED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Bozzi</a:t>
            </a:r>
            <a:endParaRPr lang="en-IT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EC443B9A-2C17-5CFE-1C20-56C9C3BE3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7711C-7C88-DD4D-A36A-D86F3CD9150D}" type="slidenum">
              <a:rPr lang="en-IT" smtClean="0"/>
              <a:t>12</a:t>
            </a:fld>
            <a:endParaRPr lang="en-IT"/>
          </a:p>
        </p:txBody>
      </p:sp>
      <p:pic>
        <p:nvPicPr>
          <p:cNvPr id="4100" name="Picture 4" descr="IBM Logo Meaning, History and Evolution - IBM Logo PNG &amp; Brand Guide">
            <a:extLst>
              <a:ext uri="{FF2B5EF4-FFF2-40B4-BE49-F238E27FC236}">
                <a16:creationId xmlns:a16="http://schemas.microsoft.com/office/drawing/2014/main" id="{1D4EC01D-B04D-EE13-F08B-A45CAE80D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27" y="5003799"/>
            <a:ext cx="1576316" cy="78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edia Kit">
            <a:extLst>
              <a:ext uri="{FF2B5EF4-FFF2-40B4-BE49-F238E27FC236}">
                <a16:creationId xmlns:a16="http://schemas.microsoft.com/office/drawing/2014/main" id="{85E62FE5-8ACB-41AE-8BEE-4B6EE0C6D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094674"/>
            <a:ext cx="1759502" cy="60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261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E43BA-B046-32AF-6288-7F79F7E65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>
                <a:solidFill>
                  <a:srgbClr val="C00000"/>
                </a:solidFill>
              </a:rPr>
              <a:t>Two approaches to quantum computers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4F06F-FD9F-5282-3A4D-B229E0B36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6159759" cy="4550123"/>
          </a:xfrm>
        </p:spPr>
        <p:txBody>
          <a:bodyPr>
            <a:normAutofit/>
          </a:bodyPr>
          <a:lstStyle/>
          <a:p>
            <a:r>
              <a:rPr lang="en-GB" sz="2400">
                <a:solidFill>
                  <a:srgbClr val="C00000"/>
                </a:solidFill>
              </a:rPr>
              <a:t>Digital quantum computers </a:t>
            </a:r>
            <a:r>
              <a:rPr lang="en-GB" sz="2400"/>
              <a:t>(e.g. IBM): </a:t>
            </a:r>
          </a:p>
          <a:p>
            <a:pPr lvl="1"/>
            <a:r>
              <a:rPr lang="en-GB" sz="2000"/>
              <a:t>Program quantum circuits to build a universal quantum computer that replaces in principle all current classical systems</a:t>
            </a:r>
          </a:p>
          <a:p>
            <a:pPr lvl="1"/>
            <a:r>
              <a:rPr lang="en-GB" sz="2000">
                <a:sym typeface="Wingdings" pitchFamily="2" charset="2"/>
              </a:rPr>
              <a:t>Currently available technologies: </a:t>
            </a:r>
            <a:r>
              <a:rPr lang="en-GB" sz="2000"/>
              <a:t>Trapped Ions, neutral atoms, Superconducting qubits, photonic QC, silicon QC</a:t>
            </a:r>
          </a:p>
          <a:p>
            <a:r>
              <a:rPr lang="en-GB" sz="2400">
                <a:solidFill>
                  <a:srgbClr val="C00000"/>
                </a:solidFill>
              </a:rPr>
              <a:t>Analog quantum computers </a:t>
            </a:r>
            <a:r>
              <a:rPr lang="en-GB" sz="2400"/>
              <a:t>(e.g. D-Wave): </a:t>
            </a:r>
          </a:p>
          <a:p>
            <a:pPr lvl="1"/>
            <a:r>
              <a:rPr lang="en-GB" sz="2000"/>
              <a:t>Use single-purpose highly optimized systems, with limited capabilities</a:t>
            </a:r>
          </a:p>
          <a:p>
            <a:pPr lvl="1"/>
            <a:r>
              <a:rPr lang="en-GB" sz="2000">
                <a:sym typeface="Wingdings" pitchFamily="2" charset="2"/>
              </a:rPr>
              <a:t>Quantum annealers</a:t>
            </a:r>
            <a:endParaRPr lang="en-GB" sz="2000"/>
          </a:p>
          <a:p>
            <a:endParaRPr lang="en-IT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B74FDE-0F3C-0A0F-AAB1-541560E64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2570" y="2328505"/>
            <a:ext cx="4473526" cy="14550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760E06-AE10-ADD0-F12A-B2AF664AA8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334"/>
          <a:stretch/>
        </p:blipFill>
        <p:spPr>
          <a:xfrm>
            <a:off x="7225149" y="4272089"/>
            <a:ext cx="4128651" cy="1954368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C6149E9-1597-94C7-F194-16AEAFC52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30/05/24</a:t>
            </a:r>
            <a:endParaRPr lang="en-IT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2E7FBF2-7B78-B9D3-47AE-EA13B0923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Bozzi</a:t>
            </a:r>
            <a:endParaRPr lang="en-IT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A040803-A7C0-2146-80B0-F9D20F593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7711C-7C88-DD4D-A36A-D86F3CD9150D}" type="slidenum">
              <a:rPr lang="en-IT" smtClean="0"/>
              <a:t>13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35782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39891-EF23-1C88-1408-E67C0A1F0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70632" y="2766217"/>
            <a:ext cx="6857999" cy="1325563"/>
          </a:xfrm>
          <a:solidFill>
            <a:srgbClr val="0070C0"/>
          </a:solidFill>
        </p:spPr>
        <p:txBody>
          <a:bodyPr/>
          <a:lstStyle/>
          <a:p>
            <a:r>
              <a:rPr lang="en-IT">
                <a:solidFill>
                  <a:schemeClr val="bg1"/>
                </a:solidFill>
              </a:rPr>
              <a:t>   QC Hardware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EFB6A4D-7978-BAE9-7788-56C8DDA69B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0262" y="44458"/>
            <a:ext cx="10201965" cy="6621966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4E77D2-A71E-8226-A402-60BDA6FFB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30/05/24</a:t>
            </a:r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92B510-D838-EE72-86C8-A4CCA33BC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Bozzi</a:t>
            </a:r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224D21-69F4-00C6-0B7B-F4B05AC51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7711C-7C88-DD4D-A36A-D86F3CD9150D}" type="slidenum">
              <a:rPr lang="en-IT" smtClean="0"/>
              <a:t>14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145820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D2F21-A1AA-6ED5-4D88-0E2D119C0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>
                <a:solidFill>
                  <a:srgbClr val="C00000"/>
                </a:solidFill>
              </a:rPr>
              <a:t>Take-home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7FB6A-BDBB-44DB-A718-67EE8043F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0218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400">
                <a:effectLst/>
                <a:latin typeface="GillSans" panose="020B0502020104020203" pitchFamily="34" charset="-79"/>
                <a:cs typeface="GillSans" panose="020B0502020104020203" pitchFamily="34" charset="-79"/>
              </a:rPr>
              <a:t>Quantum computers hold exceptional </a:t>
            </a:r>
            <a:r>
              <a:rPr lang="en-GB" sz="2400">
                <a:solidFill>
                  <a:srgbClr val="C00000"/>
                </a:solidFill>
                <a:effectLst/>
                <a:latin typeface="GillSans" panose="020B0502020104020203" pitchFamily="34" charset="-79"/>
                <a:cs typeface="GillSans" panose="020B0502020104020203" pitchFamily="34" charset="-79"/>
              </a:rPr>
              <a:t>promise to transform computation </a:t>
            </a:r>
          </a:p>
          <a:p>
            <a:pPr lvl="1"/>
            <a:r>
              <a:rPr lang="en-GB" sz="1800">
                <a:effectLst/>
                <a:latin typeface="GillSans" panose="020B0502020104020203" pitchFamily="34" charset="-79"/>
                <a:cs typeface="GillSans" panose="020B0502020104020203" pitchFamily="34" charset="-79"/>
              </a:rPr>
              <a:t>Their realization requires </a:t>
            </a:r>
            <a:r>
              <a:rPr lang="en-GB" sz="1800">
                <a:solidFill>
                  <a:srgbClr val="C00000"/>
                </a:solidFill>
                <a:effectLst/>
                <a:latin typeface="GillSans" panose="020B0502020104020203" pitchFamily="34" charset="-79"/>
                <a:cs typeface="GillSans" panose="020B0502020104020203" pitchFamily="34" charset="-79"/>
              </a:rPr>
              <a:t>overcoming many significant challenges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C00000"/>
                </a:solidFill>
                <a:effectLst/>
                <a:latin typeface="GillSans" panose="020B0502020104020203" pitchFamily="34" charset="-79"/>
                <a:cs typeface="GillSans" panose="020B0502020104020203" pitchFamily="34" charset="-79"/>
              </a:rPr>
              <a:t>Qubits</a:t>
            </a:r>
            <a:r>
              <a:rPr lang="en-GB" sz="2400">
                <a:effectLst/>
                <a:latin typeface="GillSans" panose="020B0502020104020203" pitchFamily="34" charset="-79"/>
                <a:cs typeface="GillSans" panose="020B0502020104020203" pitchFamily="34" charset="-79"/>
              </a:rPr>
              <a:t> are the basic units of quantum computation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C00000"/>
                </a:solidFill>
                <a:effectLst/>
                <a:latin typeface="GillSans" panose="020B0502020104020203" pitchFamily="34" charset="-79"/>
                <a:cs typeface="GillSans" panose="020B0502020104020203" pitchFamily="34" charset="-79"/>
              </a:rPr>
              <a:t>Quantum gates</a:t>
            </a:r>
            <a:r>
              <a:rPr lang="en-GB" sz="2400">
                <a:effectLst/>
                <a:latin typeface="GillSans" panose="020B0502020104020203" pitchFamily="34" charset="-79"/>
                <a:cs typeface="GillSans" panose="020B0502020104020203" pitchFamily="34" charset="-79"/>
              </a:rPr>
              <a:t> operate on qubits to change their states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>
                <a:effectLst/>
                <a:latin typeface="GillSans" panose="020B0502020104020203" pitchFamily="34" charset="-79"/>
                <a:cs typeface="GillSans" panose="020B0502020104020203" pitchFamily="34" charset="-79"/>
              </a:rPr>
              <a:t>Quantum gates are combined into </a:t>
            </a:r>
            <a:r>
              <a:rPr lang="en-GB" sz="2400">
                <a:solidFill>
                  <a:srgbClr val="C00000"/>
                </a:solidFill>
                <a:effectLst/>
                <a:latin typeface="GillSans" panose="020B0502020104020203" pitchFamily="34" charset="-79"/>
                <a:cs typeface="GillSans" panose="020B0502020104020203" pitchFamily="34" charset="-79"/>
              </a:rPr>
              <a:t>quantum circuits </a:t>
            </a:r>
            <a:r>
              <a:rPr lang="en-GB" sz="2400">
                <a:effectLst/>
                <a:latin typeface="GillSans" panose="020B0502020104020203" pitchFamily="34" charset="-79"/>
                <a:cs typeface="GillSans" panose="020B0502020104020203" pitchFamily="34" charset="-79"/>
              </a:rPr>
              <a:t>to perform </a:t>
            </a:r>
            <a:r>
              <a:rPr lang="en-GB" sz="2400">
                <a:solidFill>
                  <a:srgbClr val="C00000"/>
                </a:solidFill>
                <a:effectLst/>
                <a:latin typeface="GillSans" panose="020B0502020104020203" pitchFamily="34" charset="-79"/>
                <a:cs typeface="GillSans" panose="020B0502020104020203" pitchFamily="34" charset="-79"/>
              </a:rPr>
              <a:t>quantum algorithms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>
                <a:effectLst/>
                <a:latin typeface="GillSans" panose="020B0502020104020203" pitchFamily="34" charset="-79"/>
                <a:cs typeface="GillSans" panose="020B0502020104020203" pitchFamily="34" charset="-79"/>
              </a:rPr>
              <a:t>A </a:t>
            </a:r>
            <a:r>
              <a:rPr lang="en-GB" sz="2400">
                <a:solidFill>
                  <a:srgbClr val="C00000"/>
                </a:solidFill>
                <a:effectLst/>
                <a:latin typeface="GillSans" panose="020B0502020104020203" pitchFamily="34" charset="-79"/>
                <a:cs typeface="GillSans" panose="020B0502020104020203" pitchFamily="34" charset="-79"/>
              </a:rPr>
              <a:t>wide range of technologies </a:t>
            </a:r>
            <a:r>
              <a:rPr lang="en-GB" sz="2400">
                <a:effectLst/>
                <a:latin typeface="GillSans" panose="020B0502020104020203" pitchFamily="34" charset="-79"/>
                <a:cs typeface="GillSans" panose="020B0502020104020203" pitchFamily="34" charset="-79"/>
              </a:rPr>
              <a:t>are being explored to produce qubits </a:t>
            </a:r>
          </a:p>
          <a:p>
            <a:pPr lvl="1"/>
            <a:r>
              <a:rPr lang="en-GB" sz="1800">
                <a:effectLst/>
                <a:latin typeface="GillSans" panose="020B0502020104020203" pitchFamily="34" charset="-79"/>
                <a:cs typeface="GillSans" panose="020B0502020104020203" pitchFamily="34" charset="-79"/>
              </a:rPr>
              <a:t>Superconductors, trapped ion, photonic, silicon-based, neutral atoms, …  </a:t>
            </a:r>
            <a:endParaRPr lang="en-IT" sz="1800">
              <a:effectLst/>
              <a:latin typeface="GillSans" panose="020B0502020104020203" pitchFamily="34" charset="-79"/>
              <a:cs typeface="GillSans" panose="020B0502020104020203" pitchFamily="34" charset="-79"/>
            </a:endParaRPr>
          </a:p>
          <a:p>
            <a:r>
              <a:rPr lang="en-GB" sz="2400">
                <a:effectLst/>
                <a:latin typeface="GillSans" panose="020B0502020104020203" pitchFamily="34" charset="-79"/>
                <a:cs typeface="GillSans" panose="020B0502020104020203" pitchFamily="34" charset="-79"/>
              </a:rPr>
              <a:t>Developing </a:t>
            </a:r>
            <a:r>
              <a:rPr lang="en-GB" sz="2400">
                <a:solidFill>
                  <a:srgbClr val="C00000"/>
                </a:solidFill>
                <a:effectLst/>
                <a:latin typeface="GillSans" panose="020B0502020104020203" pitchFamily="34" charset="-79"/>
                <a:cs typeface="GillSans" panose="020B0502020104020203" pitchFamily="34" charset="-79"/>
              </a:rPr>
              <a:t>quantum algorithms </a:t>
            </a:r>
            <a:r>
              <a:rPr lang="en-GB" sz="2400">
                <a:effectLst/>
                <a:latin typeface="GillSans" panose="020B0502020104020203" pitchFamily="34" charset="-79"/>
                <a:cs typeface="GillSans" panose="020B0502020104020203" pitchFamily="34" charset="-79"/>
              </a:rPr>
              <a:t>is very </a:t>
            </a:r>
            <a:r>
              <a:rPr lang="en-GB" sz="2400">
                <a:solidFill>
                  <a:srgbClr val="C00000"/>
                </a:solidFill>
                <a:effectLst/>
                <a:latin typeface="GillSans" panose="020B0502020104020203" pitchFamily="34" charset="-79"/>
                <a:cs typeface="GillSans" panose="020B0502020104020203" pitchFamily="34" charset="-79"/>
              </a:rPr>
              <a:t>challenging</a:t>
            </a:r>
          </a:p>
          <a:p>
            <a:pPr lvl="1"/>
            <a:r>
              <a:rPr lang="en-GB" sz="2000">
                <a:effectLst/>
                <a:latin typeface="GillSans" panose="020B0502020104020203" pitchFamily="34" charset="-79"/>
                <a:cs typeface="GillSans" panose="020B0502020104020203" pitchFamily="34" charset="-79"/>
              </a:rPr>
              <a:t>Only a handful of algorithms exist, still all listed on a </a:t>
            </a:r>
            <a:r>
              <a:rPr lang="en-GB" sz="2000">
                <a:effectLst/>
                <a:latin typeface="GillSans" panose="020B0502020104020203" pitchFamily="34" charset="-79"/>
                <a:cs typeface="GillSans" panose="020B0502020104020203" pitchFamily="34" charset="-79"/>
                <a:hlinkClick r:id="rId2"/>
              </a:rPr>
              <a:t>single webpage</a:t>
            </a:r>
            <a:endParaRPr lang="en-GB" sz="2000">
              <a:effectLst/>
              <a:latin typeface="GillSans" panose="020B0502020104020203" pitchFamily="34" charset="-79"/>
              <a:cs typeface="GillSans" panose="020B0502020104020203" pitchFamily="34" charset="-79"/>
            </a:endParaRPr>
          </a:p>
          <a:p>
            <a:r>
              <a:rPr lang="en-GB" sz="2400">
                <a:solidFill>
                  <a:srgbClr val="C00000"/>
                </a:solidFill>
                <a:effectLst/>
                <a:latin typeface="GillSans" panose="020B0502020104020203" pitchFamily="34" charset="-79"/>
                <a:cs typeface="GillSans" panose="020B0502020104020203" pitchFamily="34" charset="-79"/>
              </a:rPr>
              <a:t>Quantum advantage </a:t>
            </a:r>
            <a:r>
              <a:rPr lang="en-GB" sz="2400">
                <a:effectLst/>
                <a:latin typeface="GillSans" panose="020B0502020104020203" pitchFamily="34" charset="-79"/>
                <a:cs typeface="GillSans" panose="020B0502020104020203" pitchFamily="34" charset="-79"/>
              </a:rPr>
              <a:t>has long been a target for quantum computation </a:t>
            </a:r>
          </a:p>
          <a:p>
            <a:pPr lvl="1"/>
            <a:r>
              <a:rPr lang="en-GB" sz="2000">
                <a:effectLst/>
                <a:latin typeface="GillSans" panose="020B0502020104020203" pitchFamily="34" charset="-79"/>
                <a:cs typeface="GillSans" panose="020B0502020104020203" pitchFamily="34" charset="-79"/>
              </a:rPr>
              <a:t>C</a:t>
            </a:r>
            <a:r>
              <a:rPr lang="en-IT" sz="2000">
                <a:effectLst/>
                <a:latin typeface="GillSans" panose="020B0502020104020203" pitchFamily="34" charset="-79"/>
                <a:cs typeface="GillSans" panose="020B0502020104020203" pitchFamily="34" charset="-79"/>
              </a:rPr>
              <a:t>an be argued that it was achieved for </a:t>
            </a:r>
            <a:r>
              <a:rPr lang="en-IT" sz="2000">
                <a:effectLst/>
                <a:latin typeface="GillSans" panose="020B0502020104020203" pitchFamily="34" charset="-79"/>
                <a:cs typeface="GillSans" panose="020B0502020104020203" pitchFamily="34" charset="-79"/>
                <a:hlinkClick r:id="rId3"/>
              </a:rPr>
              <a:t>very specific cases</a:t>
            </a:r>
            <a:endParaRPr lang="en-IT" sz="2000">
              <a:effectLst/>
              <a:latin typeface="GillSans" panose="020B0502020104020203" pitchFamily="34" charset="-79"/>
              <a:cs typeface="GillSans" panose="020B0502020104020203" pitchFamily="34" charset="-79"/>
            </a:endParaRPr>
          </a:p>
          <a:p>
            <a:endParaRPr lang="en-GB" sz="2400">
              <a:effectLst/>
              <a:latin typeface="GillSans" panose="020B0502020104020203" pitchFamily="34" charset="-79"/>
              <a:cs typeface="GillSans" panose="020B0502020104020203" pitchFamily="34" charset="-79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1D400-B3D0-36AE-FD4A-2B9E9A5CE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30/05/24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A5729-DF60-4C53-CCD8-ED42D5246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Bozzi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594D3-25A1-56B4-DE74-F3FFD1654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7711C-7C88-DD4D-A36A-D86F3CD9150D}" type="slidenum">
              <a:rPr lang="en-IT" smtClean="0"/>
              <a:t>15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193181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3F828D-6061-4A36-E62F-14EB32FEC4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T"/>
              <a:t>Quantum Computing</a:t>
            </a:r>
            <a:br>
              <a:rPr lang="en-IT"/>
            </a:br>
            <a:r>
              <a:rPr lang="en-IT"/>
              <a:t>in HEP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06549B1-48B5-077B-CB78-E3DC0A4BDF29}"/>
              </a:ext>
            </a:extLst>
          </p:cNvPr>
          <p:cNvSpPr txBox="1">
            <a:spLocks/>
          </p:cNvSpPr>
          <p:nvPr/>
        </p:nvSpPr>
        <p:spPr>
          <a:xfrm>
            <a:off x="1524000" y="3509963"/>
            <a:ext cx="9144000" cy="3219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T" sz="3200"/>
              <a:t>Concezio Bozzi</a:t>
            </a:r>
          </a:p>
          <a:p>
            <a:endParaRPr lang="en-IT" sz="3200"/>
          </a:p>
          <a:p>
            <a:endParaRPr lang="en-IT" sz="3200"/>
          </a:p>
          <a:p>
            <a:endParaRPr lang="en-IT" sz="3200"/>
          </a:p>
          <a:p>
            <a:r>
              <a:rPr lang="en-US" sz="3200"/>
              <a:t>LNF, 30 Maggio 2024</a:t>
            </a:r>
            <a:endParaRPr lang="en-IT" sz="32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BA6A18-4B34-E179-2243-FC75307C6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6551" y="4108195"/>
            <a:ext cx="2399257" cy="154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40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7011B-7803-36B5-3521-99CF7ED6A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>
                <a:solidFill>
                  <a:srgbClr val="C00000"/>
                </a:solidFill>
              </a:rPr>
              <a:t>A Cicerone for QC in HEP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CDFDC92-838D-D4B1-75AB-9C5374EC0B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922" y="2052733"/>
            <a:ext cx="10898156" cy="3694923"/>
          </a:xfrm>
          <a:prstGeom prst="rect">
            <a:avLst/>
          </a:prstGeom>
        </p:spPr>
      </p:pic>
      <p:sp>
        <p:nvSpPr>
          <p:cNvPr id="12" name="TextBox 11">
            <a:hlinkClick r:id="rId3"/>
            <a:extLst>
              <a:ext uri="{FF2B5EF4-FFF2-40B4-BE49-F238E27FC236}">
                <a16:creationId xmlns:a16="http://schemas.microsoft.com/office/drawing/2014/main" id="{62043316-50A3-ADF6-EF13-F7639FDB686C}"/>
              </a:ext>
            </a:extLst>
          </p:cNvPr>
          <p:cNvSpPr txBox="1"/>
          <p:nvPr/>
        </p:nvSpPr>
        <p:spPr>
          <a:xfrm>
            <a:off x="8228823" y="365125"/>
            <a:ext cx="33162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>
                <a:hlinkClick r:id="rId3"/>
              </a:rPr>
              <a:t>https://arxiv.org/pdf/2307.03236</a:t>
            </a:r>
            <a:endParaRPr lang="en-IT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AD11386C-78FA-8CA5-BE75-2048D3918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30/05/24</a:t>
            </a:r>
            <a:endParaRPr lang="en-IT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806C0836-745C-402C-5AFC-37D7061EC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Bozzi</a:t>
            </a:r>
            <a:endParaRPr lang="en-IT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CBC26237-4A25-0B7D-2E70-EE24D54A6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7711C-7C88-DD4D-A36A-D86F3CD9150D}" type="slidenum">
              <a:rPr lang="en-IT" smtClean="0"/>
              <a:t>17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364478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7011B-7803-36B5-3521-99CF7ED6A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>
                <a:solidFill>
                  <a:srgbClr val="C00000"/>
                </a:solidFill>
              </a:rPr>
              <a:t>A Cicerone for QC in HEP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3DE9487-EB08-CFC0-52B6-DAC09660DC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039"/>
          <a:stretch/>
        </p:blipFill>
        <p:spPr>
          <a:xfrm>
            <a:off x="1111419" y="1294310"/>
            <a:ext cx="9025423" cy="40396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CBB626-389F-DAAD-673B-F8F571A77E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998" b="8004"/>
          <a:stretch/>
        </p:blipFill>
        <p:spPr>
          <a:xfrm>
            <a:off x="5848986" y="5394727"/>
            <a:ext cx="4609305" cy="11452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2636F8-A9AB-03AD-49F7-E5747631F7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002"/>
          <a:stretch/>
        </p:blipFill>
        <p:spPr>
          <a:xfrm>
            <a:off x="917720" y="5373065"/>
            <a:ext cx="4609305" cy="1145284"/>
          </a:xfrm>
          <a:prstGeom prst="rect">
            <a:avLst/>
          </a:prstGeom>
        </p:spPr>
      </p:pic>
      <p:sp>
        <p:nvSpPr>
          <p:cNvPr id="3" name="TextBox 2">
            <a:hlinkClick r:id="rId4"/>
            <a:extLst>
              <a:ext uri="{FF2B5EF4-FFF2-40B4-BE49-F238E27FC236}">
                <a16:creationId xmlns:a16="http://schemas.microsoft.com/office/drawing/2014/main" id="{F9106286-F84C-A06C-4227-4D043CC2FA0C}"/>
              </a:ext>
            </a:extLst>
          </p:cNvPr>
          <p:cNvSpPr txBox="1"/>
          <p:nvPr/>
        </p:nvSpPr>
        <p:spPr>
          <a:xfrm>
            <a:off x="8228823" y="365125"/>
            <a:ext cx="33162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>
                <a:hlinkClick r:id="rId4"/>
              </a:rPr>
              <a:t>https://arxiv.org/pdf/2307.03236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C34C4A-F628-7DFA-8DD7-5263054EC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30/05/24</a:t>
            </a:r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89CDF3-1E0C-97D7-AE4C-6146FA694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Bozzi</a:t>
            </a:r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89A507-7BD1-33A8-CB35-5A7319920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7711C-7C88-DD4D-A36A-D86F3CD9150D}" type="slidenum">
              <a:rPr lang="en-IT" smtClean="0"/>
              <a:t>18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35989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3F828D-6061-4A36-E62F-14EB32FEC4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T"/>
              <a:t>Quantum Computing</a:t>
            </a:r>
            <a:br>
              <a:rPr lang="en-IT"/>
            </a:br>
            <a:r>
              <a:rPr lang="en-IT"/>
              <a:t>at INFN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DDBD38C-1F4C-D1E7-16C8-3D2C2C26FBB7}"/>
              </a:ext>
            </a:extLst>
          </p:cNvPr>
          <p:cNvSpPr txBox="1">
            <a:spLocks/>
          </p:cNvSpPr>
          <p:nvPr/>
        </p:nvSpPr>
        <p:spPr>
          <a:xfrm>
            <a:off x="1524000" y="3509963"/>
            <a:ext cx="9144000" cy="3219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T" sz="3200"/>
              <a:t>Concezio Bozzi</a:t>
            </a:r>
          </a:p>
          <a:p>
            <a:endParaRPr lang="en-IT" sz="3200"/>
          </a:p>
          <a:p>
            <a:endParaRPr lang="en-IT" sz="3200"/>
          </a:p>
          <a:p>
            <a:endParaRPr lang="en-IT" sz="3200"/>
          </a:p>
          <a:p>
            <a:r>
              <a:rPr lang="en-US" sz="3200"/>
              <a:t>LNF, 30 Maggio 2024</a:t>
            </a:r>
            <a:endParaRPr lang="en-IT" sz="32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6148CA-6DBA-2D4A-AE59-25DAE0BD7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6551" y="4108195"/>
            <a:ext cx="2399257" cy="154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40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3F828D-6061-4A36-E62F-14EB32FEC4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T"/>
              <a:t>Quantum Computing</a:t>
            </a:r>
            <a:br>
              <a:rPr lang="en-IT"/>
            </a:br>
            <a:r>
              <a:rPr lang="en-IT"/>
              <a:t>in a nutshell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CF9446A-A046-0FF8-FD8C-892F723848AA}"/>
              </a:ext>
            </a:extLst>
          </p:cNvPr>
          <p:cNvSpPr txBox="1">
            <a:spLocks/>
          </p:cNvSpPr>
          <p:nvPr/>
        </p:nvSpPr>
        <p:spPr>
          <a:xfrm>
            <a:off x="1524000" y="3509963"/>
            <a:ext cx="9144000" cy="3219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T" sz="3200"/>
              <a:t>Concezio Bozzi</a:t>
            </a:r>
          </a:p>
          <a:p>
            <a:endParaRPr lang="en-IT" sz="3200"/>
          </a:p>
          <a:p>
            <a:endParaRPr lang="en-IT" sz="3200"/>
          </a:p>
          <a:p>
            <a:endParaRPr lang="en-IT" sz="3200"/>
          </a:p>
          <a:p>
            <a:r>
              <a:rPr lang="en-US" sz="3200"/>
              <a:t>LNF, 30 Maggio 2024</a:t>
            </a:r>
            <a:endParaRPr lang="en-IT" sz="32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866ABE-091A-636E-2EB1-58A6D0536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6551" y="4108195"/>
            <a:ext cx="2399257" cy="154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03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3C754-35F1-4441-9A68-E8873E28F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>
                <a:solidFill>
                  <a:srgbClr val="C00000"/>
                </a:solidFill>
              </a:rPr>
              <a:t>Early (and ongoing)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46B09-A9CD-9D40-BD8E-8766EF53A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6700"/>
            <a:ext cx="10706100" cy="5092699"/>
          </a:xfrm>
        </p:spPr>
        <p:txBody>
          <a:bodyPr>
            <a:normAutofit/>
          </a:bodyPr>
          <a:lstStyle/>
          <a:p>
            <a:r>
              <a:rPr lang="en-GB" sz="2400"/>
              <a:t>Efforts emerged at INFN </a:t>
            </a:r>
            <a:r>
              <a:rPr lang="en-GB" sz="2400">
                <a:solidFill>
                  <a:srgbClr val="C00000"/>
                </a:solidFill>
              </a:rPr>
              <a:t>over the past years</a:t>
            </a:r>
            <a:r>
              <a:rPr lang="en-GB" sz="2400"/>
              <a:t>, in a </a:t>
            </a:r>
            <a:r>
              <a:rPr lang="en-GB" sz="2400">
                <a:solidFill>
                  <a:srgbClr val="C00000"/>
                </a:solidFill>
              </a:rPr>
              <a:t>bottom-up</a:t>
            </a:r>
            <a:r>
              <a:rPr lang="en-GB" sz="2400"/>
              <a:t> approach</a:t>
            </a:r>
          </a:p>
          <a:p>
            <a:endParaRPr lang="en-GB" sz="2400">
              <a:solidFill>
                <a:srgbClr val="C00000"/>
              </a:solidFill>
            </a:endParaRPr>
          </a:p>
          <a:p>
            <a:r>
              <a:rPr lang="en-GB" sz="2400">
                <a:solidFill>
                  <a:srgbClr val="C00000"/>
                </a:solidFill>
              </a:rPr>
              <a:t>CSN4</a:t>
            </a:r>
            <a:r>
              <a:rPr lang="en-GB" sz="2400"/>
              <a:t> “</a:t>
            </a:r>
            <a:r>
              <a:rPr lang="en-GB" sz="2400" err="1"/>
              <a:t>iniziative</a:t>
            </a:r>
            <a:r>
              <a:rPr lang="en-GB" sz="2400"/>
              <a:t> </a:t>
            </a:r>
            <a:r>
              <a:rPr lang="en-GB" sz="2400" err="1"/>
              <a:t>speciali</a:t>
            </a:r>
            <a:r>
              <a:rPr lang="en-GB" sz="2400"/>
              <a:t>”, e.g. </a:t>
            </a:r>
          </a:p>
          <a:p>
            <a:pPr lvl="1"/>
            <a:r>
              <a:rPr lang="en-GB" sz="2000"/>
              <a:t>Foundational studies, theory of measure, entanglement (</a:t>
            </a:r>
            <a:r>
              <a:rPr lang="en-GB" sz="2000">
                <a:hlinkClick r:id="rId2"/>
              </a:rPr>
              <a:t>BELL</a:t>
            </a:r>
            <a:r>
              <a:rPr lang="en-GB" sz="2000"/>
              <a:t>)</a:t>
            </a:r>
          </a:p>
          <a:p>
            <a:pPr lvl="1"/>
            <a:r>
              <a:rPr lang="en-GB" sz="2000"/>
              <a:t>Quantum Systems: entanglement, simulations, information (</a:t>
            </a:r>
            <a:r>
              <a:rPr lang="en-GB" sz="2000">
                <a:hlinkClick r:id="rId3"/>
              </a:rPr>
              <a:t>QUANTUM</a:t>
            </a:r>
            <a:r>
              <a:rPr lang="en-GB" sz="2000"/>
              <a:t>)</a:t>
            </a:r>
          </a:p>
          <a:p>
            <a:r>
              <a:rPr lang="en-IT" sz="2400"/>
              <a:t>O(10) research groups, actively working on multiple fronts, e.g. </a:t>
            </a:r>
          </a:p>
          <a:p>
            <a:pPr lvl="1"/>
            <a:r>
              <a:rPr lang="en-GB" sz="2000" b="0" i="0" u="none" strike="noStrike">
                <a:solidFill>
                  <a:srgbClr val="00000A"/>
                </a:solidFill>
                <a:effectLst/>
                <a:highlight>
                  <a:srgbClr val="FFFFFF"/>
                </a:highlight>
              </a:rPr>
              <a:t>emulation </a:t>
            </a:r>
            <a:r>
              <a:rPr lang="en-GB" sz="2000">
                <a:solidFill>
                  <a:srgbClr val="00000A"/>
                </a:solidFill>
                <a:highlight>
                  <a:srgbClr val="FFFFFF"/>
                </a:highlight>
              </a:rPr>
              <a:t>of multi-body system </a:t>
            </a:r>
            <a:r>
              <a:rPr lang="en-GB" sz="2000" b="0" i="0" u="none" strike="noStrike" err="1">
                <a:solidFill>
                  <a:srgbClr val="00000A"/>
                </a:solidFill>
                <a:effectLst/>
                <a:highlight>
                  <a:srgbClr val="FFFFFF"/>
                </a:highlight>
              </a:rPr>
              <a:t>hamiltonians</a:t>
            </a:r>
            <a:r>
              <a:rPr lang="en-GB" sz="2000" b="0" i="0" u="none" strike="noStrike">
                <a:solidFill>
                  <a:srgbClr val="00000A"/>
                </a:solidFill>
                <a:effectLst/>
                <a:highlight>
                  <a:srgbClr val="FFFFFF"/>
                </a:highlight>
              </a:rPr>
              <a:t> and </a:t>
            </a:r>
            <a:r>
              <a:rPr lang="en-GB" sz="2000">
                <a:solidFill>
                  <a:srgbClr val="00000A"/>
                </a:solidFill>
                <a:highlight>
                  <a:srgbClr val="FFFFFF"/>
                </a:highlight>
              </a:rPr>
              <a:t>s</a:t>
            </a:r>
            <a:r>
              <a:rPr lang="en-GB" sz="2000" b="0" i="0" u="none" strike="noStrike">
                <a:solidFill>
                  <a:srgbClr val="00000A"/>
                </a:solidFill>
                <a:effectLst/>
                <a:highlight>
                  <a:srgbClr val="FFFFFF"/>
                </a:highlight>
              </a:rPr>
              <a:t>imulation on real hardware platforms (superconducting, Rydberg atoms, ions) </a:t>
            </a:r>
            <a:endParaRPr lang="en-GB" sz="2000" b="0" i="0" u="none" strike="noStrike">
              <a:solidFill>
                <a:srgbClr val="000000"/>
              </a:solidFill>
              <a:effectLst/>
            </a:endParaRPr>
          </a:p>
          <a:p>
            <a:pPr lvl="1" algn="just"/>
            <a:r>
              <a:rPr lang="en-GB" sz="2000" b="0" i="0" u="none" strike="noStrike">
                <a:solidFill>
                  <a:srgbClr val="00000A"/>
                </a:solidFill>
                <a:effectLst/>
                <a:highlight>
                  <a:srgbClr val="FFFFFF"/>
                </a:highlight>
              </a:rPr>
              <a:t>study of quantum algorithms, e.g. Bayesian optimization </a:t>
            </a:r>
            <a:endParaRPr lang="en-GB" sz="2000" b="0" i="0" u="none" strike="noStrike">
              <a:solidFill>
                <a:srgbClr val="000000"/>
              </a:solidFill>
              <a:effectLst/>
            </a:endParaRPr>
          </a:p>
          <a:p>
            <a:pPr lvl="1" algn="just"/>
            <a:r>
              <a:rPr lang="en-GB" sz="2000" b="0" i="0" u="none" strike="noStrike">
                <a:solidFill>
                  <a:srgbClr val="000000"/>
                </a:solidFill>
                <a:effectLst/>
              </a:rPr>
              <a:t>Codes for quantum error correction</a:t>
            </a:r>
          </a:p>
          <a:p>
            <a:r>
              <a:rPr lang="en-GB" sz="2400" b="0" i="0" u="none" strike="noStrike">
                <a:solidFill>
                  <a:srgbClr val="00000A"/>
                </a:solidFill>
                <a:effectLst/>
                <a:highlight>
                  <a:srgbClr val="FFFFFF"/>
                </a:highlight>
              </a:rPr>
              <a:t>Well-established research activities, exploiting synergies between research groups </a:t>
            </a:r>
            <a:br>
              <a:rPr lang="en-GB" sz="2400" b="0" i="0" u="none" strike="noStrike">
                <a:solidFill>
                  <a:srgbClr val="00000A"/>
                </a:solidFill>
                <a:effectLst/>
                <a:highlight>
                  <a:srgbClr val="FFFFFF"/>
                </a:highlight>
              </a:rPr>
            </a:br>
            <a:endParaRPr lang="en-IT"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803196-CD93-B14C-945B-BE89092CE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C828A-4C2F-9543-B14C-CDDD6AA0A259}" type="slidenum">
              <a:rPr lang="en-IT" smtClean="0"/>
              <a:t>20</a:t>
            </a:fld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54E233-F1FE-8510-A99B-A19CBBE0E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30/05/24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E4225E-18DA-774E-E11D-50167F984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Bozzi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310038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3C754-35F1-4441-9A68-E8873E28F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>
                <a:solidFill>
                  <a:srgbClr val="C00000"/>
                </a:solidFill>
              </a:rPr>
              <a:t>Early (and ongoing)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46B09-A9CD-9D40-BD8E-8766EF53A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6700"/>
            <a:ext cx="10706100" cy="5092699"/>
          </a:xfrm>
        </p:spPr>
        <p:txBody>
          <a:bodyPr>
            <a:normAutofit fontScale="85000" lnSpcReduction="10000"/>
          </a:bodyPr>
          <a:lstStyle/>
          <a:p>
            <a:r>
              <a:rPr lang="en-GB"/>
              <a:t>Efforts emerged at INFN </a:t>
            </a:r>
            <a:r>
              <a:rPr lang="en-GB">
                <a:solidFill>
                  <a:srgbClr val="C00000"/>
                </a:solidFill>
              </a:rPr>
              <a:t>over the past years</a:t>
            </a:r>
            <a:r>
              <a:rPr lang="en-GB"/>
              <a:t>, in a </a:t>
            </a:r>
            <a:r>
              <a:rPr lang="en-GB">
                <a:solidFill>
                  <a:srgbClr val="C00000"/>
                </a:solidFill>
              </a:rPr>
              <a:t>bottom-up</a:t>
            </a:r>
            <a:r>
              <a:rPr lang="en-GB"/>
              <a:t> approach</a:t>
            </a:r>
          </a:p>
          <a:p>
            <a:endParaRPr lang="en-GB"/>
          </a:p>
          <a:p>
            <a:r>
              <a:rPr lang="en-GB">
                <a:solidFill>
                  <a:srgbClr val="C00000"/>
                </a:solidFill>
              </a:rPr>
              <a:t>CSN5</a:t>
            </a:r>
            <a:r>
              <a:rPr lang="en-GB"/>
              <a:t>: </a:t>
            </a:r>
          </a:p>
          <a:p>
            <a:pPr lvl="1"/>
            <a:r>
              <a:rPr lang="en-GB"/>
              <a:t>Quantum simulations (theories with “sign problem”) </a:t>
            </a:r>
          </a:p>
          <a:p>
            <a:pPr lvl="1"/>
            <a:r>
              <a:rPr lang="en-GB"/>
              <a:t>Experimenting with Quantum Computers (</a:t>
            </a:r>
            <a:r>
              <a:rPr lang="en-GB">
                <a:hlinkClick r:id="rId2"/>
              </a:rPr>
              <a:t>EQC</a:t>
            </a:r>
            <a:r>
              <a:rPr lang="en-GB"/>
              <a:t>): study QC frameworks per QC, develop algorithms for graph-</a:t>
            </a:r>
            <a:r>
              <a:rPr lang="en-GB" err="1"/>
              <a:t>coloring</a:t>
            </a:r>
            <a:r>
              <a:rPr lang="en-GB"/>
              <a:t> and LQCD-inspired problems, optimization and error mitigation, test on real hardware (through CINECA)</a:t>
            </a:r>
          </a:p>
          <a:p>
            <a:pPr lvl="1"/>
            <a:r>
              <a:rPr lang="en-GB">
                <a:hlinkClick r:id="rId3"/>
              </a:rPr>
              <a:t>DARTWARS</a:t>
            </a:r>
            <a:r>
              <a:rPr lang="en-GB"/>
              <a:t>: Build and test Travelling Wave Parametric Amplifies to read tiny signals close to the quantum limit with reasonable amplification rate and as large as possible bandwidth </a:t>
            </a:r>
            <a:endParaRPr lang="en-GB">
              <a:effectLst/>
            </a:endParaRPr>
          </a:p>
          <a:p>
            <a:pPr lvl="1"/>
            <a:r>
              <a:rPr lang="en-GB">
                <a:hlinkClick r:id="rId4"/>
              </a:rPr>
              <a:t>QUB-IT</a:t>
            </a:r>
            <a:r>
              <a:rPr lang="en-GB"/>
              <a:t>: Quantum sensing with superconducting qubits for fundamental physics</a:t>
            </a:r>
          </a:p>
          <a:p>
            <a:pPr lvl="1"/>
            <a:r>
              <a:rPr lang="en-GB">
                <a:hlinkClick r:id="rId5"/>
              </a:rPr>
              <a:t>QUANTEP</a:t>
            </a:r>
            <a:r>
              <a:rPr lang="en-GB"/>
              <a:t>: Learn to develop and operate “universal” quantum gates using Linear Optic Quantum Computation technology. </a:t>
            </a:r>
          </a:p>
          <a:p>
            <a:r>
              <a:rPr lang="en-GB">
                <a:solidFill>
                  <a:srgbClr val="C00000"/>
                </a:solidFill>
                <a:effectLst/>
                <a:hlinkClick r:id="rId6"/>
              </a:rPr>
              <a:t>QUANTERA</a:t>
            </a:r>
            <a:r>
              <a:rPr lang="en-GB">
                <a:solidFill>
                  <a:srgbClr val="C00000"/>
                </a:solidFill>
                <a:effectLst/>
              </a:rPr>
              <a:t> &amp; </a:t>
            </a:r>
            <a:r>
              <a:rPr lang="en-GB">
                <a:solidFill>
                  <a:srgbClr val="C00000"/>
                </a:solidFill>
                <a:effectLst/>
                <a:hlinkClick r:id="rId7"/>
              </a:rPr>
              <a:t>Quantera</a:t>
            </a:r>
            <a:r>
              <a:rPr lang="en-GB">
                <a:solidFill>
                  <a:srgbClr val="C00000"/>
                </a:solidFill>
                <a:hlinkClick r:id="rId7"/>
              </a:rPr>
              <a:t>2</a:t>
            </a:r>
            <a:r>
              <a:rPr lang="en-GB">
                <a:solidFill>
                  <a:srgbClr val="C00000"/>
                </a:solidFill>
              </a:rPr>
              <a:t> </a:t>
            </a:r>
            <a:r>
              <a:rPr lang="en-GB">
                <a:effectLst/>
              </a:rPr>
              <a:t>: </a:t>
            </a:r>
            <a:r>
              <a:rPr lang="en-GB"/>
              <a:t>A leading European network of 39 public Research Funding Organisations (RFOs) from 31 countries supporting excellent Research and Innovation in Quantum Technologies (QT)</a:t>
            </a:r>
          </a:p>
          <a:p>
            <a:pPr lvl="1"/>
            <a:r>
              <a:rPr lang="en-GB"/>
              <a:t>7 INFN projects: </a:t>
            </a:r>
            <a:r>
              <a:rPr lang="en-GB">
                <a:hlinkClick r:id="rId8"/>
              </a:rPr>
              <a:t>Qu3D</a:t>
            </a:r>
            <a:r>
              <a:rPr lang="en-GB"/>
              <a:t>, </a:t>
            </a:r>
            <a:r>
              <a:rPr lang="en-GB">
                <a:hlinkClick r:id="rId9"/>
              </a:rPr>
              <a:t>QuICHE</a:t>
            </a:r>
            <a:r>
              <a:rPr lang="en-GB"/>
              <a:t>, </a:t>
            </a:r>
            <a:r>
              <a:rPr lang="en-GB">
                <a:hlinkClick r:id="rId10"/>
              </a:rPr>
              <a:t>QuantHEP</a:t>
            </a:r>
            <a:r>
              <a:rPr lang="en-GB"/>
              <a:t>, </a:t>
            </a:r>
            <a:r>
              <a:rPr lang="en-GB">
                <a:hlinkClick r:id="rId11"/>
              </a:rPr>
              <a:t>SECRET</a:t>
            </a:r>
            <a:r>
              <a:rPr lang="en-GB"/>
              <a:t>, </a:t>
            </a:r>
            <a:r>
              <a:rPr lang="en-GB">
                <a:hlinkClick r:id="rId12"/>
              </a:rPr>
              <a:t>PACE-IN</a:t>
            </a:r>
            <a:r>
              <a:rPr lang="en-GB"/>
              <a:t>, </a:t>
            </a:r>
            <a:r>
              <a:rPr lang="en-GB">
                <a:hlinkClick r:id="rId13"/>
              </a:rPr>
              <a:t>SQUEIS</a:t>
            </a:r>
            <a:r>
              <a:rPr lang="en-GB"/>
              <a:t>, </a:t>
            </a:r>
            <a:r>
              <a:rPr lang="en-GB">
                <a:hlinkClick r:id="rId14"/>
              </a:rPr>
              <a:t>T-NiSQ</a:t>
            </a:r>
            <a:r>
              <a:rPr lang="en-GB"/>
              <a:t> (details in </a:t>
            </a:r>
            <a:r>
              <a:rPr lang="en-GB" err="1"/>
              <a:t>bkcp</a:t>
            </a:r>
            <a:r>
              <a:rPr lang="en-GB"/>
              <a:t>)</a:t>
            </a:r>
            <a:endParaRPr lang="en-GB">
              <a:effectLst/>
            </a:endParaRPr>
          </a:p>
          <a:p>
            <a:pPr lvl="2"/>
            <a:endParaRPr lang="en-GB"/>
          </a:p>
          <a:p>
            <a:pPr lvl="1"/>
            <a:endParaRPr lang="en-GB"/>
          </a:p>
          <a:p>
            <a:pPr lvl="1"/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803196-CD93-B14C-945B-BE89092CE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C828A-4C2F-9543-B14C-CDDD6AA0A259}" type="slidenum">
              <a:rPr lang="en-IT" smtClean="0"/>
              <a:t>21</a:t>
            </a:fld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30D587-803C-56A5-0217-0F06D4F62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30/05/24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38513D-4A8F-78E8-77E8-798C38228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Bozzi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5088076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41A48-E151-AB43-AA7B-6B79C4987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>
                <a:solidFill>
                  <a:srgbClr val="C00000"/>
                </a:solidFill>
              </a:rPr>
              <a:t>ICSC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B386A-2B31-7247-A28E-54D9F1B2E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62575" cy="4351338"/>
          </a:xfrm>
        </p:spPr>
        <p:txBody>
          <a:bodyPr/>
          <a:lstStyle/>
          <a:p>
            <a:endParaRPr lang="en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A39492-8079-8B4A-AE2C-43EAE6107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9517" y="0"/>
            <a:ext cx="482524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E86D1E-9911-764D-8988-B3B70F490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C828A-4C2F-9543-B14C-CDDD6AA0A259}" type="slidenum">
              <a:rPr lang="en-IT" smtClean="0"/>
              <a:t>22</a:t>
            </a:fld>
            <a:endParaRPr lang="en-IT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A44C4F0-20A5-FF45-4D8D-097122424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30/05/24</a:t>
            </a:r>
            <a:endParaRPr lang="en-IT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319F063-DEC4-4BBA-57E6-80050E52C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Bozzi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34831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787A3-CF3B-FE43-8A6D-5D1A1D83A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rgbClr val="C00000"/>
                </a:solidFill>
              </a:rPr>
              <a:t>Spoke 10 - Quantum Computing </a:t>
            </a:r>
            <a:endParaRPr lang="en-IT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4CCB1-D774-2149-8B91-53F357BA0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5232"/>
            <a:ext cx="10515600" cy="501764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b="1"/>
              <a:t>Goals: </a:t>
            </a:r>
          </a:p>
          <a:p>
            <a:r>
              <a:rPr lang="en-GB"/>
              <a:t>Exploitation of QC to </a:t>
            </a:r>
            <a:r>
              <a:rPr lang="en-GB">
                <a:solidFill>
                  <a:srgbClr val="C00000"/>
                </a:solidFill>
              </a:rPr>
              <a:t>solve complex problems </a:t>
            </a:r>
            <a:r>
              <a:rPr lang="en-GB"/>
              <a:t>in the field of </a:t>
            </a:r>
            <a:r>
              <a:rPr lang="en-GB">
                <a:solidFill>
                  <a:srgbClr val="C00000"/>
                </a:solidFill>
              </a:rPr>
              <a:t>optimization, simulation and machine learning</a:t>
            </a:r>
            <a:r>
              <a:rPr lang="en-GB"/>
              <a:t>. </a:t>
            </a:r>
          </a:p>
          <a:p>
            <a:r>
              <a:rPr lang="en-GB"/>
              <a:t>Identify quantum algorithms characterized by a </a:t>
            </a:r>
            <a:r>
              <a:rPr lang="en-GB">
                <a:solidFill>
                  <a:srgbClr val="C00000"/>
                </a:solidFill>
              </a:rPr>
              <a:t>speedup</a:t>
            </a:r>
            <a:r>
              <a:rPr lang="en-GB"/>
              <a:t>, even limited, if compared with the corresponding classical algorithm. </a:t>
            </a:r>
          </a:p>
          <a:p>
            <a:r>
              <a:rPr lang="en-GB"/>
              <a:t>Use the quantum approach to </a:t>
            </a:r>
            <a:r>
              <a:rPr lang="en-GB">
                <a:solidFill>
                  <a:srgbClr val="C00000"/>
                </a:solidFill>
              </a:rPr>
              <a:t>perform calculations on state-of-the-art classical computers </a:t>
            </a:r>
            <a:r>
              <a:rPr lang="en-GB"/>
              <a:t>(quantum-inspired algorithms, emulators, tensor network computations) </a:t>
            </a:r>
          </a:p>
          <a:p>
            <a:pPr lvl="1"/>
            <a:r>
              <a:rPr lang="en-GB"/>
              <a:t>To gain significant benefits in terms of algorithms efficiency without using a quantum hardware. </a:t>
            </a:r>
          </a:p>
          <a:p>
            <a:r>
              <a:rPr lang="en-GB"/>
              <a:t>This will lead to a </a:t>
            </a:r>
            <a:r>
              <a:rPr lang="en-GB">
                <a:solidFill>
                  <a:srgbClr val="C00000"/>
                </a:solidFill>
              </a:rPr>
              <a:t>hybrid systems configuration</a:t>
            </a:r>
            <a:r>
              <a:rPr lang="en-GB"/>
              <a:t>, that will integrate quantum and classical high-performance computing in order to solve complex problems in a sustainable time. </a:t>
            </a:r>
          </a:p>
          <a:p>
            <a:pPr marL="0" indent="0">
              <a:buNone/>
            </a:pPr>
            <a:r>
              <a:rPr lang="en-GB" b="1"/>
              <a:t>Activities: development and application of </a:t>
            </a:r>
          </a:p>
          <a:p>
            <a:r>
              <a:rPr lang="en-GB">
                <a:solidFill>
                  <a:srgbClr val="C00000"/>
                </a:solidFill>
              </a:rPr>
              <a:t>high-level quantum software </a:t>
            </a:r>
            <a:r>
              <a:rPr lang="en-GB"/>
              <a:t>for </a:t>
            </a:r>
            <a:r>
              <a:rPr lang="en-GB">
                <a:solidFill>
                  <a:srgbClr val="C00000"/>
                </a:solidFill>
              </a:rPr>
              <a:t>general purpose </a:t>
            </a:r>
            <a:r>
              <a:rPr lang="en-GB"/>
              <a:t>problems and for </a:t>
            </a:r>
            <a:r>
              <a:rPr lang="en-GB">
                <a:solidFill>
                  <a:srgbClr val="C00000"/>
                </a:solidFill>
              </a:rPr>
              <a:t>scientific and industrial applications</a:t>
            </a:r>
            <a:r>
              <a:rPr lang="en-GB"/>
              <a:t>; </a:t>
            </a:r>
          </a:p>
          <a:p>
            <a:r>
              <a:rPr lang="en-GB">
                <a:solidFill>
                  <a:srgbClr val="C00000"/>
                </a:solidFill>
              </a:rPr>
              <a:t>libraries and development frameworks </a:t>
            </a:r>
            <a:r>
              <a:rPr lang="en-GB"/>
              <a:t>to access quantum accelerators; </a:t>
            </a:r>
          </a:p>
          <a:p>
            <a:r>
              <a:rPr lang="en-GB">
                <a:solidFill>
                  <a:srgbClr val="C00000"/>
                </a:solidFill>
              </a:rPr>
              <a:t>low-level software </a:t>
            </a:r>
            <a:r>
              <a:rPr lang="en-GB"/>
              <a:t>for the physical operation of specific quantum computers; </a:t>
            </a:r>
          </a:p>
          <a:p>
            <a:r>
              <a:rPr lang="en-GB"/>
              <a:t>software for </a:t>
            </a:r>
            <a:r>
              <a:rPr lang="en-GB">
                <a:solidFill>
                  <a:srgbClr val="C00000"/>
                </a:solidFill>
              </a:rPr>
              <a:t>benchmarking and verification </a:t>
            </a:r>
            <a:r>
              <a:rPr lang="en-GB"/>
              <a:t>of the quantum computations, optimization of algorithms and compilation;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83DC30-308B-944C-A8EF-1DF7B198C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C828A-4C2F-9543-B14C-CDDD6AA0A259}" type="slidenum">
              <a:rPr lang="en-IT" smtClean="0"/>
              <a:t>23</a:t>
            </a:fld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8F1B9-362D-A78F-A5F0-A81AE6E8D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30/05/24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6AD2F-3F5C-358A-AE7C-25357F6FF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Bozzi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609458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99464BC1-D038-EB4E-964A-510791923C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241" y="1234069"/>
            <a:ext cx="11351020" cy="43437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7764E7-91EB-E042-9B75-06C52F5B3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>
                <a:solidFill>
                  <a:srgbClr val="C00000"/>
                </a:solidFill>
              </a:rPr>
              <a:t>Work packages/tasks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C621DA2-866D-3447-8AD6-6B867B7CD804}"/>
              </a:ext>
            </a:extLst>
          </p:cNvPr>
          <p:cNvSpPr/>
          <p:nvPr/>
        </p:nvSpPr>
        <p:spPr>
          <a:xfrm>
            <a:off x="709544" y="5432147"/>
            <a:ext cx="3728212" cy="1129111"/>
          </a:xfrm>
          <a:prstGeom prst="roundRect">
            <a:avLst>
              <a:gd name="adj" fmla="val 121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>
                <a:solidFill>
                  <a:schemeClr val="bg1"/>
                </a:solidFill>
              </a:rPr>
              <a:t>T1.1 New algorithms </a:t>
            </a:r>
          </a:p>
          <a:p>
            <a:pPr algn="ctr"/>
            <a:r>
              <a:rPr lang="en-GB" sz="1200" b="1">
                <a:solidFill>
                  <a:schemeClr val="bg1"/>
                </a:solidFill>
              </a:rPr>
              <a:t>PV,  BO, IIT, CT, CINECA, CNR, PI, Sapienza, BA, </a:t>
            </a:r>
            <a:r>
              <a:rPr lang="en-GB" sz="1200" b="1" err="1">
                <a:solidFill>
                  <a:schemeClr val="bg1"/>
                </a:solidFill>
              </a:rPr>
              <a:t>P.Mi</a:t>
            </a:r>
            <a:r>
              <a:rPr lang="en-GB" sz="1200" b="1">
                <a:solidFill>
                  <a:schemeClr val="bg1"/>
                </a:solidFill>
              </a:rPr>
              <a:t>, PD</a:t>
            </a:r>
          </a:p>
          <a:p>
            <a:pPr algn="ctr"/>
            <a:r>
              <a:rPr lang="en-GB" sz="1600" b="1">
                <a:solidFill>
                  <a:schemeClr val="bg1"/>
                </a:solidFill>
              </a:rPr>
              <a:t>T1.2 Applications and use cases </a:t>
            </a:r>
          </a:p>
          <a:p>
            <a:pPr algn="ctr"/>
            <a:r>
              <a:rPr lang="en-GB" sz="1200" b="1">
                <a:solidFill>
                  <a:schemeClr val="bg1"/>
                </a:solidFill>
              </a:rPr>
              <a:t>IIT, BO, CINECA, CNR, INAF, INFN, PV, PI, BA, MIB, </a:t>
            </a:r>
            <a:r>
              <a:rPr lang="en-GB" sz="1200" b="1" err="1">
                <a:solidFill>
                  <a:schemeClr val="bg1"/>
                </a:solidFill>
              </a:rPr>
              <a:t>Polimi</a:t>
            </a:r>
            <a:r>
              <a:rPr lang="en-GB" sz="1200" b="1">
                <a:solidFill>
                  <a:schemeClr val="bg1"/>
                </a:solidFill>
              </a:rPr>
              <a:t>, PD</a:t>
            </a:r>
            <a:endParaRPr lang="en-IT" sz="1200" b="1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3FB4748-E011-0046-AD76-86F2771BF81B}"/>
              </a:ext>
            </a:extLst>
          </p:cNvPr>
          <p:cNvSpPr/>
          <p:nvPr/>
        </p:nvSpPr>
        <p:spPr>
          <a:xfrm>
            <a:off x="4501900" y="5415212"/>
            <a:ext cx="3639312" cy="11291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>
                <a:solidFill>
                  <a:schemeClr val="bg1"/>
                </a:solidFill>
              </a:rPr>
              <a:t>T2.1 Mapping and compilation </a:t>
            </a:r>
            <a:endParaRPr lang="en-GB" sz="1200" b="1">
              <a:solidFill>
                <a:schemeClr val="bg1"/>
              </a:solidFill>
            </a:endParaRPr>
          </a:p>
          <a:p>
            <a:pPr algn="ctr"/>
            <a:r>
              <a:rPr lang="en-GB" sz="1200" b="1">
                <a:solidFill>
                  <a:schemeClr val="bg1"/>
                </a:solidFill>
              </a:rPr>
              <a:t>BO, CNR, PI, </a:t>
            </a:r>
            <a:r>
              <a:rPr lang="en-GB" sz="1200" b="1" err="1">
                <a:solidFill>
                  <a:schemeClr val="bg1"/>
                </a:solidFill>
              </a:rPr>
              <a:t>Polimi</a:t>
            </a:r>
            <a:endParaRPr lang="en-GB" sz="1200" b="1">
              <a:solidFill>
                <a:schemeClr val="bg1"/>
              </a:solidFill>
            </a:endParaRPr>
          </a:p>
          <a:p>
            <a:pPr algn="ctr"/>
            <a:r>
              <a:rPr lang="en-GB" sz="1600" b="1">
                <a:solidFill>
                  <a:schemeClr val="bg1"/>
                </a:solidFill>
              </a:rPr>
              <a:t>T2.2 Emulation </a:t>
            </a:r>
          </a:p>
          <a:p>
            <a:pPr algn="ctr"/>
            <a:r>
              <a:rPr lang="en-GB" sz="1200" b="1">
                <a:solidFill>
                  <a:schemeClr val="bg1"/>
                </a:solidFill>
              </a:rPr>
              <a:t>CINECA, INAF, BA, PD</a:t>
            </a:r>
            <a:endParaRPr lang="en-GB" sz="1600" b="1">
              <a:solidFill>
                <a:schemeClr val="bg1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D6D3882-595E-8F4D-BB38-5691996C4D8B}"/>
              </a:ext>
            </a:extLst>
          </p:cNvPr>
          <p:cNvSpPr/>
          <p:nvPr/>
        </p:nvSpPr>
        <p:spPr>
          <a:xfrm>
            <a:off x="8212111" y="5415211"/>
            <a:ext cx="3639312" cy="11291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>
                <a:solidFill>
                  <a:schemeClr val="bg1"/>
                </a:solidFill>
              </a:rPr>
              <a:t>T3.1 Photonic</a:t>
            </a:r>
            <a:r>
              <a:rPr lang="en-GB" sz="1200" b="1">
                <a:solidFill>
                  <a:schemeClr val="bg1"/>
                </a:solidFill>
              </a:rPr>
              <a:t> (RM1, CNR, MIB, PV,  NA)</a:t>
            </a:r>
          </a:p>
          <a:p>
            <a:pPr algn="ctr"/>
            <a:r>
              <a:rPr lang="en-GB" sz="1600" b="1">
                <a:solidFill>
                  <a:schemeClr val="bg1"/>
                </a:solidFill>
              </a:rPr>
              <a:t>T3.2 SC circuits</a:t>
            </a:r>
            <a:r>
              <a:rPr lang="en-GB" sz="1200" b="1">
                <a:solidFill>
                  <a:schemeClr val="bg1"/>
                </a:solidFill>
              </a:rPr>
              <a:t> (NA, INFN, MIB, CNR, CT) </a:t>
            </a:r>
          </a:p>
          <a:p>
            <a:pPr algn="ctr"/>
            <a:r>
              <a:rPr lang="en-GB" sz="1600" b="1">
                <a:solidFill>
                  <a:schemeClr val="bg1"/>
                </a:solidFill>
              </a:rPr>
              <a:t>T3.3 Atom</a:t>
            </a:r>
            <a:r>
              <a:rPr lang="en-GB" sz="1200" b="1">
                <a:solidFill>
                  <a:schemeClr val="bg1"/>
                </a:solidFill>
              </a:rPr>
              <a:t>s (CNR, PD); </a:t>
            </a:r>
            <a:r>
              <a:rPr lang="en-GB" sz="1600" b="1">
                <a:solidFill>
                  <a:schemeClr val="bg1"/>
                </a:solidFill>
              </a:rPr>
              <a:t>T3.4 Ions</a:t>
            </a:r>
            <a:r>
              <a:rPr lang="en-GB" sz="1200" b="1">
                <a:solidFill>
                  <a:schemeClr val="bg1"/>
                </a:solidFill>
              </a:rPr>
              <a:t> (PD, CNR); </a:t>
            </a:r>
          </a:p>
          <a:p>
            <a:pPr algn="ctr"/>
            <a:r>
              <a:rPr lang="en-GB" sz="1600" b="1">
                <a:solidFill>
                  <a:schemeClr val="bg1"/>
                </a:solidFill>
              </a:rPr>
              <a:t>T3.5 Models and firmware</a:t>
            </a:r>
            <a:r>
              <a:rPr lang="en-GB" sz="1200" b="1">
                <a:solidFill>
                  <a:schemeClr val="bg1"/>
                </a:solidFill>
              </a:rPr>
              <a:t> (CT, </a:t>
            </a:r>
            <a:r>
              <a:rPr lang="en-GB" sz="1200" b="1" err="1">
                <a:solidFill>
                  <a:schemeClr val="bg1"/>
                </a:solidFill>
              </a:rPr>
              <a:t>Polimi</a:t>
            </a:r>
            <a:r>
              <a:rPr lang="en-GB" sz="1200" b="1">
                <a:solidFill>
                  <a:schemeClr val="bg1"/>
                </a:solidFill>
              </a:rPr>
              <a:t>, BA, PD, MIB, CNR, PI)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D67773-A161-FB42-B091-602FB79E65E3}"/>
              </a:ext>
            </a:extLst>
          </p:cNvPr>
          <p:cNvSpPr/>
          <p:nvPr/>
        </p:nvSpPr>
        <p:spPr>
          <a:xfrm>
            <a:off x="2078210" y="3220461"/>
            <a:ext cx="107914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b="1">
                <a:solidFill>
                  <a:srgbClr val="002060"/>
                </a:solidFill>
                <a:latin typeface="TimesNewRomanPS"/>
              </a:rPr>
              <a:t>Leader: INFN </a:t>
            </a:r>
            <a:endParaRPr lang="en-GB" sz="1100">
              <a:solidFill>
                <a:srgbClr val="00206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783C41-340A-7F43-9822-908E4EF206C1}"/>
              </a:ext>
            </a:extLst>
          </p:cNvPr>
          <p:cNvSpPr/>
          <p:nvPr/>
        </p:nvSpPr>
        <p:spPr>
          <a:xfrm>
            <a:off x="5727385" y="3402458"/>
            <a:ext cx="129234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b="1">
                <a:solidFill>
                  <a:srgbClr val="002060"/>
                </a:solidFill>
                <a:latin typeface="TimesNewRomanPS"/>
              </a:rPr>
              <a:t>Leader: CINECA </a:t>
            </a:r>
            <a:endParaRPr lang="en-GB" sz="1100">
              <a:solidFill>
                <a:srgbClr val="00206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D739E5-CA80-EC40-BFDB-C9606CC08DFB}"/>
              </a:ext>
            </a:extLst>
          </p:cNvPr>
          <p:cNvSpPr/>
          <p:nvPr/>
        </p:nvSpPr>
        <p:spPr>
          <a:xfrm>
            <a:off x="9455169" y="3203966"/>
            <a:ext cx="136287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b="1">
                <a:solidFill>
                  <a:srgbClr val="002060"/>
                </a:solidFill>
                <a:latin typeface="TimesNewRomanPS"/>
              </a:rPr>
              <a:t>Leaders: CNR, CT </a:t>
            </a:r>
            <a:endParaRPr lang="en-GB" sz="1100">
              <a:solidFill>
                <a:srgbClr val="002060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CE43F26-7EBB-134F-BF68-E52B45A10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C828A-4C2F-9543-B14C-CDDD6AA0A259}" type="slidenum">
              <a:rPr lang="en-IT" smtClean="0"/>
              <a:t>24</a:t>
            </a:fld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362ADE-F52C-8418-0F7D-3084C6774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30/05/24</a:t>
            </a:r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44C62E-D8F8-B0E1-C804-8CC2E4AA6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Bozzi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3181265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28451-1966-5169-1B1C-62C80A9B6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215" y="365125"/>
            <a:ext cx="10873585" cy="1325563"/>
          </a:xfrm>
        </p:spPr>
        <p:txBody>
          <a:bodyPr/>
          <a:lstStyle/>
          <a:p>
            <a:r>
              <a:rPr lang="en-IT">
                <a:solidFill>
                  <a:srgbClr val="C00000"/>
                </a:solidFill>
              </a:rPr>
              <a:t>Quantum ML for categorization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45CD4D-E40A-2314-05E0-E3BB84E5C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15" y="2352033"/>
            <a:ext cx="3394127" cy="31931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F0F0D6-C956-5322-EFE4-3076BE87A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610" y="2328789"/>
            <a:ext cx="3278257" cy="32164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A49ACE-0179-2905-A2BC-176659BF3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3135" y="2328789"/>
            <a:ext cx="3400665" cy="34006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4B82A9-3F49-76C4-C34F-E8D67BB7B829}"/>
              </a:ext>
            </a:extLst>
          </p:cNvPr>
          <p:cNvSpPr txBox="1"/>
          <p:nvPr/>
        </p:nvSpPr>
        <p:spPr>
          <a:xfrm>
            <a:off x="480215" y="5581074"/>
            <a:ext cx="32782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>
                <a:solidFill>
                  <a:srgbClr val="000033"/>
                </a:solidFill>
                <a:effectLst/>
                <a:latin typeface="FoundersGrotesk"/>
              </a:rPr>
              <a:t>For complete dataset (16 qubits), QML performs slightly worse than DNN </a:t>
            </a:r>
            <a:endParaRPr lang="en-GB">
              <a:effectLst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A967FB-2131-05D1-895C-DC86899094EE}"/>
              </a:ext>
            </a:extLst>
          </p:cNvPr>
          <p:cNvSpPr txBox="1"/>
          <p:nvPr/>
        </p:nvSpPr>
        <p:spPr>
          <a:xfrm>
            <a:off x="4322279" y="5545192"/>
            <a:ext cx="35474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>
                <a:solidFill>
                  <a:srgbClr val="000033"/>
                </a:solidFill>
                <a:effectLst/>
                <a:latin typeface="FoundersGrotesk"/>
              </a:rPr>
              <a:t>For a low number of training events, the Angle Embedding performs better than the DNN </a:t>
            </a:r>
            <a:endParaRPr lang="en-GB">
              <a:effectLst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3E913E-C79C-38F1-EEBB-BF582D329C61}"/>
              </a:ext>
            </a:extLst>
          </p:cNvPr>
          <p:cNvSpPr txBox="1"/>
          <p:nvPr/>
        </p:nvSpPr>
        <p:spPr>
          <a:xfrm>
            <a:off x="8197384" y="5631969"/>
            <a:ext cx="39075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>
                <a:solidFill>
                  <a:srgbClr val="000033"/>
                </a:solidFill>
                <a:effectLst/>
                <a:latin typeface="FoundersGrotesk"/>
              </a:rPr>
              <a:t>Simulate noise contribution from several IBM backends. Simpler structures are robust to noise </a:t>
            </a:r>
            <a:endParaRPr lang="en-GB">
              <a:effectLst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E384EE0-5EF0-0800-AC05-7D01E079B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7210"/>
            <a:ext cx="10515600" cy="4351338"/>
          </a:xfrm>
        </p:spPr>
        <p:txBody>
          <a:bodyPr/>
          <a:lstStyle/>
          <a:p>
            <a:r>
              <a:rPr lang="en-IT"/>
              <a:t>Variational quantum classifiers for </a:t>
            </a:r>
            <a:r>
              <a:rPr lang="en-IT">
                <a:hlinkClick r:id="rId5"/>
              </a:rPr>
              <a:t>b-jet tagging</a:t>
            </a:r>
            <a:endParaRPr lang="en-IT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FBA7FCBF-EBA5-EF4E-5309-1690846B7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30/05/24</a:t>
            </a:r>
            <a:endParaRPr lang="en-IT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D579733-2638-5DEE-A2F6-FC1B351D4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Bozzi</a:t>
            </a:r>
            <a:endParaRPr lang="en-IT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A43D147-0E08-DB45-E1A7-B37BEE039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7711C-7C88-DD4D-A36A-D86F3CD9150D}" type="slidenum">
              <a:rPr lang="en-IT" smtClean="0"/>
              <a:t>25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616880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893E0-EE60-A712-94E9-D65068BDE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>
                <a:solidFill>
                  <a:srgbClr val="C00000"/>
                </a:solidFill>
              </a:rPr>
              <a:t>Some (biased!) 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CCE97-0CA5-90DB-2360-8E8987C88F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T">
                <a:hlinkClick r:id="rId2"/>
              </a:rPr>
              <a:t>Collective neutrino oscillations</a:t>
            </a:r>
            <a:endParaRPr lang="en-IT">
              <a:hlinkClick r:id="rId3"/>
            </a:endParaRPr>
          </a:p>
          <a:p>
            <a:pPr marL="0" indent="0">
              <a:buNone/>
            </a:pPr>
            <a:endParaRPr lang="en-IT">
              <a:hlinkClick r:id="rId3"/>
            </a:endParaRPr>
          </a:p>
          <a:p>
            <a:r>
              <a:rPr lang="en-IT">
                <a:hlinkClick r:id="rId3"/>
              </a:rPr>
              <a:t>Quantum support vector machines</a:t>
            </a:r>
            <a:r>
              <a:rPr lang="en-IT"/>
              <a:t> for neutrino physics (DUNE)</a:t>
            </a:r>
          </a:p>
          <a:p>
            <a:r>
              <a:rPr lang="en-IT">
                <a:hlinkClick r:id="rId4"/>
              </a:rPr>
              <a:t>Quantum Auto-Encoder for detection of long-lived particles </a:t>
            </a:r>
            <a:r>
              <a:rPr lang="en-IT"/>
              <a:t>(ATLAS)</a:t>
            </a:r>
          </a:p>
          <a:p>
            <a:r>
              <a:rPr lang="en-IT">
                <a:hlinkClick r:id="rId5"/>
              </a:rPr>
              <a:t>Extension of Variational Quantum Eigensolver</a:t>
            </a:r>
            <a:r>
              <a:rPr lang="en-IT"/>
              <a:t> to study excited states</a:t>
            </a:r>
          </a:p>
          <a:p>
            <a:r>
              <a:rPr lang="en-IT">
                <a:hlinkClick r:id="rId6"/>
              </a:rPr>
              <a:t>Quantum Diffusion Models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6A378E-77CF-60E3-FF9D-E1D1FC96C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30/05/24</a:t>
            </a:r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7026CC-7FD7-9235-58B7-18065F3B7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Bozzi</a:t>
            </a:r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23609A-F632-CAFA-C267-531604954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7711C-7C88-DD4D-A36A-D86F3CD9150D}" type="slidenum">
              <a:rPr lang="en-IT" smtClean="0"/>
              <a:t>26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0900641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27623-3349-A94D-4C52-02748830B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>
                <a:solidFill>
                  <a:srgbClr val="C00000"/>
                </a:solidFill>
              </a:rPr>
              <a:t>Community building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AEBB3-7595-87AC-09BE-6D26B38368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IT"/>
              <a:t>Partnerships in various consortia, e.g. </a:t>
            </a:r>
          </a:p>
          <a:p>
            <a:r>
              <a:rPr lang="en-IT"/>
              <a:t>Quantum Computing and Simulation Center Padova (</a:t>
            </a:r>
            <a:r>
              <a:rPr lang="en-IT">
                <a:hlinkClick r:id="rId2"/>
              </a:rPr>
              <a:t>QCSC</a:t>
            </a:r>
            <a:r>
              <a:rPr lang="en-IT"/>
              <a:t>)</a:t>
            </a:r>
          </a:p>
          <a:p>
            <a:r>
              <a:rPr lang="en-IT"/>
              <a:t>Quantum Trento (</a:t>
            </a:r>
            <a:r>
              <a:rPr lang="en-IT">
                <a:hlinkClick r:id="rId3"/>
              </a:rPr>
              <a:t>Q@TN</a:t>
            </a:r>
            <a:r>
              <a:rPr lang="en-IT"/>
              <a:t>) </a:t>
            </a:r>
          </a:p>
          <a:p>
            <a:r>
              <a:rPr lang="en-GB"/>
              <a:t>Superconducting Quantum Materials and Systems </a:t>
            </a:r>
            <a:r>
              <a:rPr lang="en-GB" err="1"/>
              <a:t>Center</a:t>
            </a:r>
            <a:r>
              <a:rPr lang="en-GB"/>
              <a:t> (</a:t>
            </a:r>
            <a:r>
              <a:rPr lang="en-GB">
                <a:hlinkClick r:id="rId4"/>
              </a:rPr>
              <a:t>SQMS</a:t>
            </a:r>
            <a:r>
              <a:rPr lang="en-GB"/>
              <a:t>)</a:t>
            </a:r>
            <a:endParaRPr lang="en-IT"/>
          </a:p>
          <a:p>
            <a:pPr marL="0" indent="0">
              <a:buNone/>
            </a:pPr>
            <a:endParaRPr lang="en-IT"/>
          </a:p>
          <a:p>
            <a:pPr marL="0" indent="0">
              <a:buNone/>
            </a:pPr>
            <a:r>
              <a:rPr lang="en-IT"/>
              <a:t>Events/workshops</a:t>
            </a:r>
          </a:p>
          <a:p>
            <a:r>
              <a:rPr lang="en-IT"/>
              <a:t>QML session at </a:t>
            </a:r>
            <a:r>
              <a:rPr lang="en-GB">
                <a:hlinkClick r:id="rId5"/>
              </a:rPr>
              <a:t>AI@INFN - Artificial Intelligence at INFN</a:t>
            </a:r>
            <a:r>
              <a:rPr lang="en-GB"/>
              <a:t> (Bologna, May 2-3, 2022)</a:t>
            </a:r>
          </a:p>
          <a:p>
            <a:r>
              <a:rPr lang="en-GB"/>
              <a:t>Workshop on </a:t>
            </a:r>
            <a:r>
              <a:rPr lang="en-GB">
                <a:hlinkClick r:id="rId6"/>
              </a:rPr>
              <a:t>Quantum Computing @ INFN</a:t>
            </a:r>
            <a:r>
              <a:rPr lang="en-GB"/>
              <a:t> (Bologna, November 14-15, 2022)</a:t>
            </a:r>
          </a:p>
          <a:p>
            <a:r>
              <a:rPr lang="en-GB"/>
              <a:t>Workshop on </a:t>
            </a:r>
            <a:r>
              <a:rPr lang="en-GB">
                <a:hlinkClick r:id="rId7"/>
              </a:rPr>
              <a:t>Quantum Technologies (Computing, Sensing &amp; Simulation)</a:t>
            </a:r>
            <a:r>
              <a:rPr lang="en-GB"/>
              <a:t> (Torino, June 7-9, 2023)</a:t>
            </a:r>
          </a:p>
          <a:p>
            <a:r>
              <a:rPr lang="en-GB">
                <a:hlinkClick r:id="rId8"/>
              </a:rPr>
              <a:t>Quantum Computing and Simulation Workshop</a:t>
            </a:r>
            <a:r>
              <a:rPr lang="en-GB"/>
              <a:t> (Venice, October 11-13, 2023)</a:t>
            </a:r>
          </a:p>
        </p:txBody>
      </p:sp>
      <p:pic>
        <p:nvPicPr>
          <p:cNvPr id="2050" name="Picture 2" descr="Logo Q@TN">
            <a:extLst>
              <a:ext uri="{FF2B5EF4-FFF2-40B4-BE49-F238E27FC236}">
                <a16:creationId xmlns:a16="http://schemas.microsoft.com/office/drawing/2014/main" id="{A23A448E-F54A-DEAA-0F0F-9366FC289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7368" y="1675231"/>
            <a:ext cx="1764652" cy="79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583506-5FCB-FCAC-D329-C19A4BFA8C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87368" y="594052"/>
            <a:ext cx="1950471" cy="878590"/>
          </a:xfrm>
          <a:prstGeom prst="rect">
            <a:avLst/>
          </a:prstGeom>
        </p:spPr>
      </p:pic>
      <p:pic>
        <p:nvPicPr>
          <p:cNvPr id="2058" name="Picture 10" descr="What is Quantum Computing? – The Chicago Council on Science and Technology">
            <a:extLst>
              <a:ext uri="{FF2B5EF4-FFF2-40B4-BE49-F238E27FC236}">
                <a16:creationId xmlns:a16="http://schemas.microsoft.com/office/drawing/2014/main" id="{8512E6E2-CA02-0C08-A492-9852A1DF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7368" y="2794015"/>
            <a:ext cx="2020481" cy="91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C17760-5DAB-1C5F-C728-4D36B2F27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30/05/24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E40071-43FD-C7AB-87E6-40695F2A4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Bozzi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66080F-241B-FA8E-C009-5FA758CBC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7711C-7C88-DD4D-A36A-D86F3CD9150D}" type="slidenum">
              <a:rPr lang="en-IT" smtClean="0"/>
              <a:t>27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0106454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5EA8A-9BDC-CC34-F47B-1658C1F35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>
                <a:solidFill>
                  <a:srgbClr val="C00000"/>
                </a:solidFill>
              </a:rPr>
              <a:t>Quantum 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81FB2-0D85-5A23-1298-928ED8DBA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T"/>
              <a:t>Quantum computing studies are </a:t>
            </a:r>
            <a:r>
              <a:rPr lang="en-IT">
                <a:solidFill>
                  <a:srgbClr val="C00000"/>
                </a:solidFill>
              </a:rPr>
              <a:t>initially performed on simulators </a:t>
            </a:r>
            <a:r>
              <a:rPr lang="en-IT"/>
              <a:t>that run on </a:t>
            </a:r>
            <a:r>
              <a:rPr lang="en-IT">
                <a:solidFill>
                  <a:srgbClr val="C00000"/>
                </a:solidFill>
              </a:rPr>
              <a:t>classical computers </a:t>
            </a:r>
          </a:p>
          <a:p>
            <a:r>
              <a:rPr lang="en-GB"/>
              <a:t>U</a:t>
            </a:r>
            <a:r>
              <a:rPr lang="en-IT"/>
              <a:t>sage of </a:t>
            </a:r>
            <a:r>
              <a:rPr lang="en-IT">
                <a:solidFill>
                  <a:srgbClr val="C00000"/>
                </a:solidFill>
              </a:rPr>
              <a:t>real quantum hardware </a:t>
            </a:r>
            <a:r>
              <a:rPr lang="en-IT"/>
              <a:t>happens at a </a:t>
            </a:r>
            <a:r>
              <a:rPr lang="en-IT">
                <a:solidFill>
                  <a:srgbClr val="C00000"/>
                </a:solidFill>
              </a:rPr>
              <a:t>later stage </a:t>
            </a:r>
          </a:p>
          <a:p>
            <a:r>
              <a:rPr lang="en-GB"/>
              <a:t>In the past: </a:t>
            </a:r>
          </a:p>
          <a:p>
            <a:pPr lvl="1"/>
            <a:r>
              <a:rPr lang="en-GB">
                <a:solidFill>
                  <a:srgbClr val="C00000"/>
                </a:solidFill>
              </a:rPr>
              <a:t>A</a:t>
            </a:r>
            <a:r>
              <a:rPr lang="en-IT">
                <a:solidFill>
                  <a:srgbClr val="C00000"/>
                </a:solidFill>
              </a:rPr>
              <a:t>ccess to D-Wave </a:t>
            </a:r>
            <a:r>
              <a:rPr lang="en-IT"/>
              <a:t>annealer through </a:t>
            </a:r>
            <a:r>
              <a:rPr lang="en-IT">
                <a:solidFill>
                  <a:srgbClr val="C00000"/>
                </a:solidFill>
              </a:rPr>
              <a:t>CINECA</a:t>
            </a:r>
            <a:r>
              <a:rPr lang="en-IT"/>
              <a:t> (still available)</a:t>
            </a:r>
          </a:p>
          <a:p>
            <a:pPr lvl="1"/>
            <a:r>
              <a:rPr lang="en-IT"/>
              <a:t>Also, </a:t>
            </a:r>
            <a:r>
              <a:rPr lang="en-IT">
                <a:solidFill>
                  <a:srgbClr val="C00000"/>
                </a:solidFill>
              </a:rPr>
              <a:t>pilot access</a:t>
            </a:r>
            <a:r>
              <a:rPr lang="en-IT"/>
              <a:t> to e.g. Rigetti through </a:t>
            </a:r>
            <a:r>
              <a:rPr lang="en-IT">
                <a:solidFill>
                  <a:srgbClr val="C00000"/>
                </a:solidFill>
              </a:rPr>
              <a:t>cloud-provisions</a:t>
            </a:r>
            <a:r>
              <a:rPr lang="en-IT"/>
              <a:t> (Amazon Web Services)  </a:t>
            </a:r>
          </a:p>
          <a:p>
            <a:pPr lvl="1"/>
            <a:r>
              <a:rPr lang="en-GB">
                <a:solidFill>
                  <a:srgbClr val="C00000"/>
                </a:solidFill>
              </a:rPr>
              <a:t>E</a:t>
            </a:r>
            <a:r>
              <a:rPr lang="en-IT">
                <a:solidFill>
                  <a:srgbClr val="C00000"/>
                </a:solidFill>
              </a:rPr>
              <a:t>phemeral resources </a:t>
            </a:r>
            <a:r>
              <a:rPr lang="en-IT"/>
              <a:t>obtained on a </a:t>
            </a:r>
            <a:r>
              <a:rPr lang="en-IT">
                <a:solidFill>
                  <a:srgbClr val="C00000"/>
                </a:solidFill>
              </a:rPr>
              <a:t>case-by-case</a:t>
            </a:r>
            <a:r>
              <a:rPr lang="en-IT"/>
              <a:t> basis (e.g. </a:t>
            </a:r>
            <a:r>
              <a:rPr lang="en-GB" err="1"/>
              <a:t>Quantinuum</a:t>
            </a:r>
            <a:r>
              <a:rPr lang="en-GB"/>
              <a:t>)</a:t>
            </a:r>
            <a:endParaRPr lang="en-IT"/>
          </a:p>
          <a:p>
            <a:r>
              <a:rPr lang="en-IT">
                <a:solidFill>
                  <a:srgbClr val="C00000"/>
                </a:solidFill>
              </a:rPr>
              <a:t>Usage of IBM resources through CERN </a:t>
            </a:r>
            <a:r>
              <a:rPr lang="en-IT"/>
              <a:t>was a game changer</a:t>
            </a:r>
          </a:p>
          <a:p>
            <a:pPr lvl="1"/>
            <a:r>
              <a:rPr lang="en-GB"/>
              <a:t>W</a:t>
            </a:r>
            <a:r>
              <a:rPr lang="en-IT"/>
              <a:t>e learned a lot, especially on the </a:t>
            </a:r>
            <a:r>
              <a:rPr lang="en-IT">
                <a:solidFill>
                  <a:srgbClr val="C00000"/>
                </a:solidFill>
              </a:rPr>
              <a:t>reliability</a:t>
            </a:r>
            <a:r>
              <a:rPr lang="en-IT"/>
              <a:t> of such complex systems…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26DE5-13C0-05A4-395D-3C9DFB3DD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30/05/24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E1BC8-9310-FC9B-2C51-3C7C9CC51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Bozzi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2F0D5-3FA4-2C37-2F97-74DCEF542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7711C-7C88-DD4D-A36A-D86F3CD9150D}" type="slidenum">
              <a:rPr lang="en-IT" smtClean="0"/>
              <a:t>28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9961531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6519F-CE56-88BD-1A91-FB2515F52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938" y="365125"/>
            <a:ext cx="10515600" cy="1325563"/>
          </a:xfrm>
        </p:spPr>
        <p:txBody>
          <a:bodyPr/>
          <a:lstStyle/>
          <a:p>
            <a:r>
              <a:rPr lang="en-IT">
                <a:solidFill>
                  <a:srgbClr val="C00000"/>
                </a:solidFill>
              </a:rPr>
              <a:t>INFN (and IIT) members of CERN IBM Q hub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6D314-650F-11C1-F9A1-AF84A1B97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512904" cy="4662721"/>
          </a:xfrm>
        </p:spPr>
        <p:txBody>
          <a:bodyPr>
            <a:normAutofit fontScale="85000" lnSpcReduction="20000"/>
          </a:bodyPr>
          <a:lstStyle/>
          <a:p>
            <a:r>
              <a:rPr lang="en-GB"/>
              <a:t>CERN Quantum Hub is a collaboration of Institutes working on quantum computing for fundamental science applications.</a:t>
            </a:r>
            <a:endParaRPr lang="en-IT">
              <a:hlinkClick r:id="rId2"/>
            </a:endParaRPr>
          </a:p>
          <a:p>
            <a:r>
              <a:rPr lang="en-IT">
                <a:hlinkClick r:id="rId2"/>
              </a:rPr>
              <a:t>CERN-INFN agreement</a:t>
            </a:r>
            <a:r>
              <a:rPr lang="en-IT"/>
              <a:t> for prioritised usage of IBM Quantum resources</a:t>
            </a:r>
          </a:p>
          <a:p>
            <a:r>
              <a:rPr lang="en-IT"/>
              <a:t>Started on May </a:t>
            </a:r>
            <a:r>
              <a:rPr lang="en-GB"/>
              <a:t>15</a:t>
            </a:r>
            <a:r>
              <a:rPr lang="en-GB" baseline="30000"/>
              <a:t>th</a:t>
            </a:r>
            <a:r>
              <a:rPr lang="en-IT"/>
              <a:t>, 2022 </a:t>
            </a:r>
          </a:p>
          <a:p>
            <a:r>
              <a:rPr lang="en-GB"/>
              <a:t>Ended on May 14</a:t>
            </a:r>
            <a:r>
              <a:rPr lang="en-GB" baseline="30000"/>
              <a:t>th</a:t>
            </a:r>
            <a:r>
              <a:rPr lang="en-GB"/>
              <a:t>, 2024</a:t>
            </a:r>
            <a:endParaRPr lang="en-IT"/>
          </a:p>
          <a:p>
            <a:r>
              <a:rPr lang="en-GB"/>
              <a:t>O(10) projects, in association with several university groups</a:t>
            </a:r>
          </a:p>
          <a:p>
            <a:r>
              <a:rPr lang="en-GB"/>
              <a:t>More than 50 collaborators</a:t>
            </a:r>
          </a:p>
          <a:p>
            <a:r>
              <a:rPr lang="en-GB"/>
              <a:t>600 mins / months of QPU time</a:t>
            </a:r>
          </a:p>
          <a:p>
            <a:pPr lvl="1"/>
            <a:r>
              <a:rPr lang="en-GB"/>
              <a:t>Used up to 4 days / month in the last quarter! </a:t>
            </a:r>
            <a:endParaRPr lang="en-IT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3E41F79-7B1D-4D92-0B83-AF3AF009B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766" y="1690688"/>
            <a:ext cx="5306381" cy="4797658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A24BCE3-D15B-2225-B160-172867D9B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30/05/24</a:t>
            </a:r>
            <a:endParaRPr lang="en-IT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65B3CF6-88D1-3F5D-6A99-37A8AA8AB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Bozzi</a:t>
            </a:r>
            <a:endParaRPr lang="en-IT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ED5E61B-07CE-FB8D-918B-6A9C60486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7711C-7C88-DD4D-A36A-D86F3CD9150D}" type="slidenum">
              <a:rPr lang="en-IT" smtClean="0"/>
              <a:t>29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76605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45336-3E08-4E7F-22C0-68EBC641A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>
                <a:solidFill>
                  <a:srgbClr val="C00000"/>
                </a:solidFill>
              </a:rPr>
              <a:t>What is a Quantum Computer?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8332435-91DC-6A40-61BB-3626F417CF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6976" y="1530015"/>
            <a:ext cx="5372325" cy="52898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60DD60-254D-E90B-1B88-2E1754FE340B}"/>
              </a:ext>
            </a:extLst>
          </p:cNvPr>
          <p:cNvSpPr txBox="1"/>
          <p:nvPr/>
        </p:nvSpPr>
        <p:spPr>
          <a:xfrm>
            <a:off x="8863822" y="180459"/>
            <a:ext cx="3178819" cy="369332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IT">
                <a:solidFill>
                  <a:schemeClr val="bg1"/>
                </a:solidFill>
              </a:rPr>
              <a:t>Credits: A. Roggero, V. Amitrano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FEA69A-92A7-3420-286A-B79554661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30/05/24</a:t>
            </a:r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D6AE4F-301D-F609-A7E7-607D56682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Bozzi</a:t>
            </a:r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61FA7A-B035-F711-93E2-9814407E2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7711C-7C88-DD4D-A36A-D86F3CD9150D}" type="slidenum">
              <a:rPr lang="en-IT" smtClean="0"/>
              <a:t>3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8334599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6435A-3264-E2AD-5691-708F3D329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392" y="845976"/>
            <a:ext cx="2759765" cy="1325563"/>
          </a:xfrm>
        </p:spPr>
        <p:txBody>
          <a:bodyPr/>
          <a:lstStyle/>
          <a:p>
            <a:r>
              <a:rPr lang="en-IT">
                <a:solidFill>
                  <a:srgbClr val="C00000"/>
                </a:solidFill>
              </a:rPr>
              <a:t>Projects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2D1EEF-FF0B-B59C-8A7A-B5BFFD4024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0392" y="2171539"/>
            <a:ext cx="3806355" cy="4351338"/>
          </a:xfrm>
        </p:spPr>
        <p:txBody>
          <a:bodyPr>
            <a:normAutofit fontScale="62500" lnSpcReduction="20000"/>
          </a:bodyPr>
          <a:lstStyle/>
          <a:p>
            <a:r>
              <a:rPr lang="en-IT">
                <a:solidFill>
                  <a:srgbClr val="C00000"/>
                </a:solidFill>
              </a:rPr>
              <a:t>Simulations </a:t>
            </a:r>
          </a:p>
          <a:p>
            <a:pPr lvl="1"/>
            <a:r>
              <a:rPr lang="en-IT"/>
              <a:t>QCD (Pisa, Bologna, Bari)</a:t>
            </a:r>
          </a:p>
          <a:p>
            <a:pPr lvl="1"/>
            <a:r>
              <a:rPr lang="en-IT"/>
              <a:t>collective </a:t>
            </a:r>
            <a:r>
              <a:rPr lang="en-IT">
                <a:latin typeface="Symbol" pitchFamily="2" charset="2"/>
              </a:rPr>
              <a:t>n</a:t>
            </a:r>
            <a:r>
              <a:rPr lang="en-IT"/>
              <a:t> oscillations (Trento, INFN-TIFPA)</a:t>
            </a:r>
          </a:p>
          <a:p>
            <a:pPr lvl="1"/>
            <a:r>
              <a:rPr lang="en-IT"/>
              <a:t>nn potential (Trento, INFN-TIFPA)</a:t>
            </a:r>
          </a:p>
          <a:p>
            <a:r>
              <a:rPr lang="en-GB">
                <a:solidFill>
                  <a:srgbClr val="C00000"/>
                </a:solidFill>
              </a:rPr>
              <a:t>Q</a:t>
            </a:r>
            <a:r>
              <a:rPr lang="en-IT">
                <a:solidFill>
                  <a:srgbClr val="C00000"/>
                </a:solidFill>
              </a:rPr>
              <a:t>uantum machine learning</a:t>
            </a:r>
            <a:r>
              <a:rPr lang="en-IT"/>
              <a:t> in HEP, nuclear and GW physics (Padova, INFN-PD, Sapienza, MIB)</a:t>
            </a:r>
          </a:p>
          <a:p>
            <a:pPr lvl="1"/>
            <a:r>
              <a:rPr lang="en-IT"/>
              <a:t> e.g. b-tagging at LHCb</a:t>
            </a:r>
          </a:p>
          <a:p>
            <a:pPr marL="457200" lvl="1" indent="0">
              <a:buNone/>
            </a:pPr>
            <a:endParaRPr lang="en-IT"/>
          </a:p>
          <a:p>
            <a:r>
              <a:rPr lang="en-GB"/>
              <a:t>C</a:t>
            </a:r>
            <a:r>
              <a:rPr lang="en-IT"/>
              <a:t>harged particle </a:t>
            </a:r>
            <a:r>
              <a:rPr lang="en-IT">
                <a:solidFill>
                  <a:srgbClr val="C00000"/>
                </a:solidFill>
              </a:rPr>
              <a:t>tracking </a:t>
            </a:r>
            <a:r>
              <a:rPr lang="en-IT"/>
              <a:t>(INFN-FE)</a:t>
            </a:r>
          </a:p>
          <a:p>
            <a:r>
              <a:rPr lang="en-GB">
                <a:solidFill>
                  <a:srgbClr val="C00000"/>
                </a:solidFill>
              </a:rPr>
              <a:t>T</a:t>
            </a:r>
            <a:r>
              <a:rPr lang="en-IT">
                <a:solidFill>
                  <a:srgbClr val="C00000"/>
                </a:solidFill>
              </a:rPr>
              <a:t>echnological </a:t>
            </a:r>
          </a:p>
          <a:p>
            <a:pPr lvl="1"/>
            <a:r>
              <a:rPr lang="en-GB"/>
              <a:t>I</a:t>
            </a:r>
            <a:r>
              <a:rPr lang="en-IT"/>
              <a:t>nnovative 2D materials (Tor Vergata, Pavia)</a:t>
            </a:r>
          </a:p>
          <a:p>
            <a:r>
              <a:rPr lang="en-IT">
                <a:solidFill>
                  <a:srgbClr val="C00000"/>
                </a:solidFill>
              </a:rPr>
              <a:t>Foundational</a:t>
            </a:r>
          </a:p>
          <a:p>
            <a:pPr lvl="1"/>
            <a:r>
              <a:rPr lang="en-GB"/>
              <a:t>N</a:t>
            </a:r>
            <a:r>
              <a:rPr lang="en-IT"/>
              <a:t>oisy quantum algorithms (Trieste)</a:t>
            </a:r>
          </a:p>
          <a:p>
            <a:pPr lvl="1"/>
            <a:r>
              <a:rPr lang="en-GB"/>
              <a:t>E</a:t>
            </a:r>
            <a:r>
              <a:rPr lang="en-IT"/>
              <a:t>xploring QC (Ferrara)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28626E1-69C2-1CEF-3F13-F1972B92A0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57565" y="765314"/>
            <a:ext cx="7596099" cy="561118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3" name="Immagine" descr="Immagine">
            <a:extLst>
              <a:ext uri="{FF2B5EF4-FFF2-40B4-BE49-F238E27FC236}">
                <a16:creationId xmlns:a16="http://schemas.microsoft.com/office/drawing/2014/main" id="{86A91375-A524-B67B-BC12-E7D9649A7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52" y="116352"/>
            <a:ext cx="1502572" cy="83392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F86E46-3C89-9F0F-FBC0-275D849F8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30/05/24</a:t>
            </a:r>
            <a:endParaRPr lang="en-IT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201F85D-A9A1-D2C1-2B12-F9178E0B3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Bozzi</a:t>
            </a:r>
            <a:endParaRPr lang="en-IT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B51AA8A-8F2D-6446-E016-F7811EEB8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7711C-7C88-DD4D-A36A-D86F3CD9150D}" type="slidenum">
              <a:rPr lang="en-IT" smtClean="0"/>
              <a:t>30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974302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2A7BF-7D1F-D9CF-239C-C7E437F3E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74447" cy="1325563"/>
          </a:xfrm>
        </p:spPr>
        <p:txBody>
          <a:bodyPr/>
          <a:lstStyle/>
          <a:p>
            <a:r>
              <a:rPr lang="en-GB">
                <a:solidFill>
                  <a:srgbClr val="C00000"/>
                </a:solidFill>
              </a:rPr>
              <a:t>A</a:t>
            </a:r>
            <a:r>
              <a:rPr lang="en-IT">
                <a:solidFill>
                  <a:srgbClr val="C00000"/>
                </a:solidFill>
              </a:rPr>
              <a:t> couple of results obtained on IBM quantum hardware resources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5E12EB7-1E7A-151D-FE43-EDA689DD95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21468" y="1752508"/>
            <a:ext cx="5752332" cy="3378552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8A822A-4D25-13DA-914D-48C7B732CC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04050" y="1521725"/>
            <a:ext cx="4591709" cy="37297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DFDA03-FD76-24AA-991B-81D051F99114}"/>
              </a:ext>
            </a:extLst>
          </p:cNvPr>
          <p:cNvSpPr txBox="1"/>
          <p:nvPr/>
        </p:nvSpPr>
        <p:spPr>
          <a:xfrm>
            <a:off x="7004050" y="5361669"/>
            <a:ext cx="47085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Charged particle tracking at HL_LHC with </a:t>
            </a:r>
          </a:p>
          <a:p>
            <a:r>
              <a:rPr lang="en-GB"/>
              <a:t>H</a:t>
            </a:r>
            <a:r>
              <a:rPr lang="en-IT"/>
              <a:t>ybrid quantum-classical graph neural networks</a:t>
            </a:r>
          </a:p>
          <a:p>
            <a:r>
              <a:rPr lang="en-IT"/>
              <a:t>(shown at </a:t>
            </a:r>
            <a:r>
              <a:rPr lang="en-IT">
                <a:hlinkClick r:id="rId4"/>
              </a:rPr>
              <a:t>EUCAIF2024,</a:t>
            </a:r>
            <a:r>
              <a:rPr lang="en-IT"/>
              <a:t> accepted at </a:t>
            </a:r>
            <a:r>
              <a:rPr lang="en-IT">
                <a:hlinkClick r:id="rId5"/>
              </a:rPr>
              <a:t>ICHEP2024</a:t>
            </a:r>
            <a:r>
              <a:rPr lang="en-IT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9B253F-0666-692A-8269-F19DC6184B8D}"/>
              </a:ext>
            </a:extLst>
          </p:cNvPr>
          <p:cNvSpPr txBox="1"/>
          <p:nvPr/>
        </p:nvSpPr>
        <p:spPr>
          <a:xfrm>
            <a:off x="479353" y="5223169"/>
            <a:ext cx="60928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latin typeface="TeXGyreTermesX"/>
                <a:hlinkClick r:id="rId6"/>
              </a:rPr>
              <a:t>C</a:t>
            </a:r>
            <a:r>
              <a:rPr lang="en-GB" sz="1800">
                <a:effectLst/>
                <a:latin typeface="TeXGyreTermesX"/>
                <a:hlinkClick r:id="rId6"/>
              </a:rPr>
              <a:t>omparison of quantum error mitigation strategies </a:t>
            </a:r>
            <a:r>
              <a:rPr lang="en-GB" sz="1800">
                <a:effectLst/>
                <a:latin typeface="TeXGyreTermesX"/>
              </a:rPr>
              <a:t>for Hamiltonian simulation and variational quantum algorithms, using as test bench some simple fermionic systems and discrete gauge theories. </a:t>
            </a:r>
            <a:endParaRPr lang="en-GB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9EED5A2-F43D-6C04-72BC-82AC94392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30/05/24</a:t>
            </a:r>
            <a:endParaRPr lang="en-IT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759F1BB-AF28-3754-4F00-46690100A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Bozzi</a:t>
            </a:r>
            <a:endParaRPr lang="en-IT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FA45613-6091-2AEA-31F1-0C02B7877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7711C-7C88-DD4D-A36A-D86F3CD9150D}" type="slidenum">
              <a:rPr lang="en-IT" smtClean="0"/>
              <a:t>31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1997717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76AED-4750-11FC-C54A-FF060347A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C00000"/>
                </a:solidFill>
              </a:rPr>
              <a:t>A</a:t>
            </a:r>
            <a:r>
              <a:rPr lang="en-IT">
                <a:solidFill>
                  <a:srgbClr val="C00000"/>
                </a:solidFill>
              </a:rPr>
              <a:t> new kid on the block!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7C9123A-5694-38EE-D582-77176FAFFB1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9" r="26801"/>
          <a:stretch/>
        </p:blipFill>
        <p:spPr bwMode="auto">
          <a:xfrm>
            <a:off x="7777337" y="1541400"/>
            <a:ext cx="4200439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57003C-8EEF-054D-6C13-86E9D656A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41400"/>
            <a:ext cx="6032154" cy="1325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97CB20-E6CA-B3F2-7689-9F3A1803D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866963"/>
            <a:ext cx="6264173" cy="34893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DB3A6D-D8FD-308D-5002-E2487AE034D8}"/>
              </a:ext>
            </a:extLst>
          </p:cNvPr>
          <p:cNvSpPr txBox="1"/>
          <p:nvPr/>
        </p:nvSpPr>
        <p:spPr>
          <a:xfrm>
            <a:off x="7213600" y="134292"/>
            <a:ext cx="4978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1200">
                <a:hlinkClick r:id="rId5"/>
              </a:rPr>
              <a:t>https://www.supercomputing-icsc.it/2024/05/29/inaugurato-alluniversita-federico-ii-di-napoli-il-primo-computer-quantistico-superconduttivo-italiano/</a:t>
            </a:r>
            <a:endParaRPr lang="en-IT" sz="120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ACD048A5-2A0D-1359-4238-8993108E7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30/05/24</a:t>
            </a:r>
            <a:endParaRPr lang="en-IT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9208F3E-542B-1211-3306-24AD9CEAC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Bozzi</a:t>
            </a:r>
            <a:endParaRPr lang="en-IT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689F7A3-E5FF-9CAB-AB74-AEB26409C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7711C-7C88-DD4D-A36A-D86F3CD9150D}" type="slidenum">
              <a:rPr lang="en-IT" smtClean="0"/>
              <a:t>32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5537512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4E9A310-79A1-F789-2861-B6C245A39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>
                <a:solidFill>
                  <a:srgbClr val="C00000"/>
                </a:solidFill>
              </a:rPr>
              <a:t>What next?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A1F693-EAC0-B7DB-49D8-3FEC1B371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8822398" cy="4667249"/>
          </a:xfrm>
        </p:spPr>
        <p:txBody>
          <a:bodyPr>
            <a:normAutofit lnSpcReduction="10000"/>
          </a:bodyPr>
          <a:lstStyle/>
          <a:p>
            <a:r>
              <a:rPr lang="en-IT">
                <a:solidFill>
                  <a:srgbClr val="C00000"/>
                </a:solidFill>
              </a:rPr>
              <a:t>Quantum hardware </a:t>
            </a:r>
            <a:r>
              <a:rPr lang="en-IT"/>
              <a:t>(badly) </a:t>
            </a:r>
            <a:r>
              <a:rPr lang="en-IT">
                <a:solidFill>
                  <a:srgbClr val="C00000"/>
                </a:solidFill>
              </a:rPr>
              <a:t>needed</a:t>
            </a:r>
          </a:p>
          <a:p>
            <a:r>
              <a:rPr lang="en-GB">
                <a:solidFill>
                  <a:srgbClr val="C00000"/>
                </a:solidFill>
              </a:rPr>
              <a:t>T</a:t>
            </a:r>
            <a:r>
              <a:rPr lang="en-IT">
                <a:solidFill>
                  <a:srgbClr val="C00000"/>
                </a:solidFill>
              </a:rPr>
              <a:t>oo early to buy </a:t>
            </a:r>
            <a:r>
              <a:rPr lang="en-IT"/>
              <a:t>commercial objects, </a:t>
            </a:r>
            <a:r>
              <a:rPr lang="en-IT">
                <a:solidFill>
                  <a:srgbClr val="C00000"/>
                </a:solidFill>
              </a:rPr>
              <a:t>cloud access </a:t>
            </a:r>
            <a:r>
              <a:rPr lang="en-IT"/>
              <a:t>preferable</a:t>
            </a:r>
          </a:p>
          <a:p>
            <a:pPr lvl="1"/>
            <a:r>
              <a:rPr lang="en-GB"/>
              <a:t>I</a:t>
            </a:r>
            <a:r>
              <a:rPr lang="en-IT"/>
              <a:t>n touch with CERN Quantum Technology Initiative</a:t>
            </a:r>
          </a:p>
          <a:p>
            <a:pPr lvl="1"/>
            <a:r>
              <a:rPr lang="en-GB"/>
              <a:t>Access through CINECA / QCSC (D-Wave, IQM, </a:t>
            </a:r>
            <a:r>
              <a:rPr lang="en-GB" err="1"/>
              <a:t>Pasqal</a:t>
            </a:r>
            <a:r>
              <a:rPr lang="en-GB"/>
              <a:t>?)</a:t>
            </a:r>
          </a:p>
          <a:p>
            <a:pPr lvl="1"/>
            <a:r>
              <a:rPr lang="en-GB"/>
              <a:t>Exploring procurement through ICSC (IBM, </a:t>
            </a:r>
            <a:r>
              <a:rPr lang="en-GB" err="1"/>
              <a:t>QuEra</a:t>
            </a:r>
            <a:r>
              <a:rPr lang="en-GB"/>
              <a:t>, AQT)</a:t>
            </a:r>
          </a:p>
          <a:p>
            <a:r>
              <a:rPr lang="en-GB">
                <a:solidFill>
                  <a:srgbClr val="C00000"/>
                </a:solidFill>
              </a:rPr>
              <a:t>Simulators</a:t>
            </a:r>
            <a:r>
              <a:rPr lang="en-GB"/>
              <a:t> are our day-to-day workhorses</a:t>
            </a:r>
          </a:p>
          <a:p>
            <a:r>
              <a:rPr lang="en-GB">
                <a:solidFill>
                  <a:srgbClr val="C00000"/>
                </a:solidFill>
              </a:rPr>
              <a:t>Integration</a:t>
            </a:r>
            <a:r>
              <a:rPr lang="en-GB"/>
              <a:t> of both quantum hardware and simulators in our computing infrastructure would be beneficial</a:t>
            </a:r>
          </a:p>
          <a:p>
            <a:pPr lvl="1"/>
            <a:r>
              <a:rPr lang="en-GB">
                <a:solidFill>
                  <a:srgbClr val="C00000"/>
                </a:solidFill>
              </a:rPr>
              <a:t>Ongoing efforts </a:t>
            </a:r>
            <a:r>
              <a:rPr lang="en-GB"/>
              <a:t>in that direction (e.g. AI_INFN CSN5 project) </a:t>
            </a:r>
          </a:p>
          <a:p>
            <a:pPr lvl="1"/>
            <a:r>
              <a:rPr lang="en-GB"/>
              <a:t>Beware: </a:t>
            </a:r>
            <a:r>
              <a:rPr lang="en-GB">
                <a:solidFill>
                  <a:srgbClr val="C00000"/>
                </a:solidFill>
              </a:rPr>
              <a:t>rapidly moving targets!</a:t>
            </a:r>
            <a:r>
              <a:rPr lang="en-GB"/>
              <a:t> </a:t>
            </a:r>
          </a:p>
          <a:p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2F2B68-D5A2-49EA-7A34-D48919B88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30/05/24</a:t>
            </a:r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75F13E-2AEE-7986-F395-43D505E42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Bozzi</a:t>
            </a:r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78D774-96D1-1B3D-E331-96C2D8035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7711C-7C88-DD4D-A36A-D86F3CD9150D}" type="slidenum">
              <a:rPr lang="en-IT" smtClean="0"/>
              <a:t>33</a:t>
            </a:fld>
            <a:endParaRPr lang="en-IT"/>
          </a:p>
        </p:txBody>
      </p:sp>
      <p:pic>
        <p:nvPicPr>
          <p:cNvPr id="5122" name="Picture 2" descr="PASQAL ‣ QBN - Quantum Business Network">
            <a:extLst>
              <a:ext uri="{FF2B5EF4-FFF2-40B4-BE49-F238E27FC236}">
                <a16:creationId xmlns:a16="http://schemas.microsoft.com/office/drawing/2014/main" id="{145F5CD5-B77F-6B89-70AE-60F41D9DD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380" y="526821"/>
            <a:ext cx="1891748" cy="52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0C80D261-457A-5C3F-7B58-EABC2DB1C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854" y="230189"/>
            <a:ext cx="1634987" cy="37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para a programmare un computer quantistico: arriva la IQM Academy (che è  gratis) | Hardware Upgrade">
            <a:extLst>
              <a:ext uri="{FF2B5EF4-FFF2-40B4-BE49-F238E27FC236}">
                <a16:creationId xmlns:a16="http://schemas.microsoft.com/office/drawing/2014/main" id="{F321B35A-1ACD-61D7-F634-276FD3DB2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387" y="852372"/>
            <a:ext cx="1303919" cy="73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BM Logo Meaning, History and Evolution - IBM Logo PNG &amp; Brand Guide">
            <a:extLst>
              <a:ext uri="{FF2B5EF4-FFF2-40B4-BE49-F238E27FC236}">
                <a16:creationId xmlns:a16="http://schemas.microsoft.com/office/drawing/2014/main" id="{EE5BD650-ED60-F187-F645-AD8A6C41D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2571" y="1785129"/>
            <a:ext cx="1303919" cy="65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Media Kit">
            <a:extLst>
              <a:ext uri="{FF2B5EF4-FFF2-40B4-BE49-F238E27FC236}">
                <a16:creationId xmlns:a16="http://schemas.microsoft.com/office/drawing/2014/main" id="{F9A5D5E0-2E37-A042-F808-5B49A471D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81" y="1341255"/>
            <a:ext cx="1759502" cy="60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AQT - Alpine Quantum Technologies GmbH Trademark Registration">
            <a:extLst>
              <a:ext uri="{FF2B5EF4-FFF2-40B4-BE49-F238E27FC236}">
                <a16:creationId xmlns:a16="http://schemas.microsoft.com/office/drawing/2014/main" id="{90332DE6-32FC-9897-3599-43DE28C86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697" y="2359478"/>
            <a:ext cx="1704285" cy="59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>
            <a:extLst>
              <a:ext uri="{FF2B5EF4-FFF2-40B4-BE49-F238E27FC236}">
                <a16:creationId xmlns:a16="http://schemas.microsoft.com/office/drawing/2014/main" id="{679D3E33-F1F4-DE5B-F1BB-3303986AC8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38" t="14048" r="6015" b="23425"/>
          <a:stretch/>
        </p:blipFill>
        <p:spPr bwMode="auto">
          <a:xfrm>
            <a:off x="10090209" y="2936528"/>
            <a:ext cx="1776281" cy="98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Qiskit Logo PNG vector in SVG, PDF, AI, CDR format">
            <a:extLst>
              <a:ext uri="{FF2B5EF4-FFF2-40B4-BE49-F238E27FC236}">
                <a16:creationId xmlns:a16="http://schemas.microsoft.com/office/drawing/2014/main" id="{EFB32D6D-AD5D-E389-3A19-52BA14237B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6" b="28125"/>
          <a:stretch/>
        </p:blipFill>
        <p:spPr bwMode="auto">
          <a:xfrm>
            <a:off x="10562571" y="4289123"/>
            <a:ext cx="1461475" cy="63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PennyLane on X: &quot;PennyLane has an official logo 🎉 The hand ...">
            <a:extLst>
              <a:ext uri="{FF2B5EF4-FFF2-40B4-BE49-F238E27FC236}">
                <a16:creationId xmlns:a16="http://schemas.microsoft.com/office/drawing/2014/main" id="{A4D6531D-72AA-5599-C88A-E446C34602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5" b="18788"/>
          <a:stretch/>
        </p:blipFill>
        <p:spPr bwMode="auto">
          <a:xfrm>
            <a:off x="9448800" y="4849904"/>
            <a:ext cx="1617541" cy="98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How To Create Your First Quantum Program Using Google Cirq | by Abdesslem  Amri | Medium">
            <a:extLst>
              <a:ext uri="{FF2B5EF4-FFF2-40B4-BE49-F238E27FC236}">
                <a16:creationId xmlns:a16="http://schemas.microsoft.com/office/drawing/2014/main" id="{554A840A-431E-8977-B5E3-566E01341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387" y="5830565"/>
            <a:ext cx="1173798" cy="58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3824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BEE98-C7D7-9465-E272-36888E816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>
                <a:solidFill>
                  <a:srgbClr val="C00000"/>
                </a:solidFill>
              </a:rPr>
              <a:t>Outlook /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D0696-ACF1-68DA-E9B9-64576EFBC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41096" cy="4351338"/>
          </a:xfrm>
        </p:spPr>
        <p:txBody>
          <a:bodyPr/>
          <a:lstStyle/>
          <a:p>
            <a:r>
              <a:rPr lang="en-IT">
                <a:solidFill>
                  <a:srgbClr val="C00000"/>
                </a:solidFill>
              </a:rPr>
              <a:t>Quantum hardware </a:t>
            </a:r>
            <a:r>
              <a:rPr lang="en-IT"/>
              <a:t>(badly) </a:t>
            </a:r>
            <a:r>
              <a:rPr lang="en-IT">
                <a:solidFill>
                  <a:srgbClr val="C00000"/>
                </a:solidFill>
              </a:rPr>
              <a:t>needed</a:t>
            </a:r>
          </a:p>
          <a:p>
            <a:pPr lvl="1"/>
            <a:r>
              <a:rPr lang="en-IT"/>
              <a:t>a </a:t>
            </a:r>
            <a:r>
              <a:rPr lang="en-IT">
                <a:solidFill>
                  <a:srgbClr val="C00000"/>
                </a:solidFill>
              </a:rPr>
              <a:t>computing infrastructure </a:t>
            </a:r>
            <a:r>
              <a:rPr lang="en-IT"/>
              <a:t>enabling integration and seamless access to real hardware and simulators</a:t>
            </a:r>
          </a:p>
          <a:p>
            <a:pPr lvl="1"/>
            <a:r>
              <a:rPr lang="en-IT"/>
              <a:t>within the </a:t>
            </a:r>
            <a:r>
              <a:rPr lang="en-IT">
                <a:solidFill>
                  <a:srgbClr val="C00000"/>
                </a:solidFill>
              </a:rPr>
              <a:t>domain of CNC/C3SN</a:t>
            </a:r>
          </a:p>
          <a:p>
            <a:r>
              <a:rPr lang="en-GB">
                <a:solidFill>
                  <a:srgbClr val="C00000"/>
                </a:solidFill>
              </a:rPr>
              <a:t>C</a:t>
            </a:r>
            <a:r>
              <a:rPr lang="en-IT">
                <a:solidFill>
                  <a:srgbClr val="C00000"/>
                </a:solidFill>
              </a:rPr>
              <a:t>ommunity building </a:t>
            </a:r>
            <a:endParaRPr lang="en-GB">
              <a:solidFill>
                <a:srgbClr val="C00000"/>
              </a:solidFill>
            </a:endParaRPr>
          </a:p>
          <a:p>
            <a:pPr lvl="1"/>
            <a:r>
              <a:rPr lang="en-GB"/>
              <a:t>Bottom-up approach so far</a:t>
            </a:r>
          </a:p>
          <a:p>
            <a:pPr lvl="1"/>
            <a:r>
              <a:rPr lang="en-GB"/>
              <a:t>Joint CSN4/CSN5 initiatives</a:t>
            </a:r>
          </a:p>
          <a:p>
            <a:r>
              <a:rPr lang="en-GB">
                <a:solidFill>
                  <a:srgbClr val="C00000"/>
                </a:solidFill>
              </a:rPr>
              <a:t>More structured approach </a:t>
            </a:r>
            <a:r>
              <a:rPr lang="en-GB"/>
              <a:t>to  </a:t>
            </a:r>
          </a:p>
          <a:p>
            <a:pPr lvl="1"/>
            <a:r>
              <a:rPr lang="en-GB"/>
              <a:t>D</a:t>
            </a:r>
            <a:r>
              <a:rPr lang="en-IT"/>
              <a:t>iscuss scientific goals and objectives</a:t>
            </a:r>
          </a:p>
          <a:p>
            <a:pPr lvl="1"/>
            <a:r>
              <a:rPr lang="en-GB"/>
              <a:t>D</a:t>
            </a:r>
            <a:r>
              <a:rPr lang="en-IT"/>
              <a:t>ecide directions and priorities  </a:t>
            </a:r>
          </a:p>
          <a:p>
            <a:pPr lvl="1"/>
            <a:endParaRPr lang="en-IT"/>
          </a:p>
          <a:p>
            <a:pPr lvl="1"/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9372D-A212-E199-DBC3-796A3CA56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30/05/24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BCB1A3-B89C-AEF4-BFEC-36B85FE3E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Bozzi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70330-295D-7B3E-24CB-812ED03AD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7711C-7C88-DD4D-A36A-D86F3CD9150D}" type="slidenum">
              <a:rPr lang="en-IT" smtClean="0"/>
              <a:t>34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6936446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3F828D-6061-4A36-E62F-14EB32FEC4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T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39555822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59EF4-D799-1371-98AD-BF7700D8A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74501" y="2774503"/>
            <a:ext cx="6858002" cy="1308999"/>
          </a:xfrm>
          <a:solidFill>
            <a:srgbClr val="0070C0"/>
          </a:solidFill>
        </p:spPr>
        <p:txBody>
          <a:bodyPr/>
          <a:lstStyle/>
          <a:p>
            <a:r>
              <a:rPr lang="en-IT">
                <a:solidFill>
                  <a:schemeClr val="bg1"/>
                </a:solidFill>
              </a:rPr>
              <a:t>   Circuit/gate QC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F4FE7C-2743-436C-3E7C-147587BC8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263" y="384312"/>
            <a:ext cx="6837377" cy="64736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A43375-7152-4E74-E07C-BF3DF8783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774" y="115111"/>
            <a:ext cx="5393635" cy="26920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A94D67-905F-3D6E-7B15-97315E53B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30/05/24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34D3BA-A7BF-1B16-B459-C7A544C47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Bozzi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DC7F81-3D01-9A7D-A768-F997FBFEE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7711C-7C88-DD4D-A36A-D86F3CD9150D}" type="slidenum">
              <a:rPr lang="en-IT" smtClean="0"/>
              <a:t>36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3891726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01BAC-98B6-6118-0E9C-C9EC1F017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B3BE1-6E18-C7D5-585A-6B1DC7CAA7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B0B2469-419F-239F-816D-8443044C9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7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4D345-3231-AC0D-D3BC-4E7A0168B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30/05/24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97D9A-5EE7-0D9E-0E17-97FDFECB5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Bozzi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026C2-9FEB-A7E2-C7B0-265FEDAB0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7711C-7C88-DD4D-A36A-D86F3CD9150D}" type="slidenum">
              <a:rPr lang="en-IT" smtClean="0"/>
              <a:t>37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5850270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12D92-3488-DB4B-BAEF-AB7F7582F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>
                <a:solidFill>
                  <a:srgbClr val="C00000"/>
                </a:solidFill>
              </a:rPr>
              <a:t>INFN@SQMS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5587F9-020D-BB41-A0E9-08244E1F5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/>
              <a:t>GGI, LNGS, LNL, Ferrara, Firenze, Padova, Pavia, Roma I </a:t>
            </a:r>
            <a:endParaRPr lang="en-GB">
              <a:effectLst/>
            </a:endParaRPr>
          </a:p>
          <a:p>
            <a:endParaRPr lang="en-GB"/>
          </a:p>
          <a:p>
            <a:r>
              <a:rPr lang="en-GB">
                <a:solidFill>
                  <a:srgbClr val="C00000"/>
                </a:solidFill>
              </a:rPr>
              <a:t>theory</a:t>
            </a:r>
            <a:r>
              <a:rPr lang="en-GB"/>
              <a:t> at the </a:t>
            </a:r>
            <a:r>
              <a:rPr lang="en-GB" err="1"/>
              <a:t>fundational</a:t>
            </a:r>
            <a:r>
              <a:rPr lang="en-GB"/>
              <a:t> / metrological level </a:t>
            </a:r>
          </a:p>
          <a:p>
            <a:r>
              <a:rPr lang="en-GB">
                <a:solidFill>
                  <a:srgbClr val="C00000"/>
                </a:solidFill>
              </a:rPr>
              <a:t>theory and algorithms </a:t>
            </a:r>
            <a:r>
              <a:rPr lang="en-GB"/>
              <a:t>for quantum applications </a:t>
            </a:r>
          </a:p>
          <a:p>
            <a:r>
              <a:rPr lang="en-GB"/>
              <a:t>measure and mitigate the negative impact of </a:t>
            </a:r>
            <a:r>
              <a:rPr lang="en-GB">
                <a:solidFill>
                  <a:srgbClr val="C00000"/>
                </a:solidFill>
              </a:rPr>
              <a:t>radioactive background</a:t>
            </a:r>
          </a:p>
          <a:p>
            <a:r>
              <a:rPr lang="en-GB"/>
              <a:t>contribute/improve our expertise in </a:t>
            </a:r>
            <a:r>
              <a:rPr lang="en-GB">
                <a:solidFill>
                  <a:srgbClr val="C00000"/>
                </a:solidFill>
              </a:rPr>
              <a:t>superconducting cavities</a:t>
            </a:r>
          </a:p>
          <a:p>
            <a:r>
              <a:rPr lang="en-GB"/>
              <a:t>couple </a:t>
            </a:r>
            <a:r>
              <a:rPr lang="en-GB" err="1"/>
              <a:t>transmons</a:t>
            </a:r>
            <a:r>
              <a:rPr lang="en-GB"/>
              <a:t> and (B-friendly) cavities</a:t>
            </a:r>
          </a:p>
          <a:p>
            <a:r>
              <a:rPr lang="en-GB"/>
              <a:t>make </a:t>
            </a:r>
            <a:r>
              <a:rPr lang="en-GB">
                <a:solidFill>
                  <a:srgbClr val="C00000"/>
                </a:solidFill>
              </a:rPr>
              <a:t>LNGS a national test/characterization facility </a:t>
            </a:r>
            <a:r>
              <a:rPr lang="en-GB"/>
              <a:t>for Quantum devices </a:t>
            </a:r>
          </a:p>
          <a:p>
            <a:r>
              <a:rPr lang="en-GB"/>
              <a:t>Ph.D. schools/workshops/conferences at GGI (and elsewhere)</a:t>
            </a:r>
          </a:p>
          <a:p>
            <a:r>
              <a:rPr lang="en-GB">
                <a:solidFill>
                  <a:srgbClr val="C00000"/>
                </a:solidFill>
              </a:rPr>
              <a:t>help young people enter this field </a:t>
            </a:r>
            <a:endParaRPr lang="en-GB">
              <a:solidFill>
                <a:srgbClr val="C00000"/>
              </a:solidFill>
              <a:effectLst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AC7983-CA74-074B-832D-81BB22F92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C828A-4C2F-9543-B14C-CDDD6AA0A259}" type="slidenum">
              <a:rPr lang="en-IT" smtClean="0"/>
              <a:t>38</a:t>
            </a:fld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9B9FFD-8D4D-522B-28BB-FC3DA0AC2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30/05/24</a:t>
            </a:r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3D75C7-0A57-8747-C7CA-0C5094A40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Bozzi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628600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83683-3CCE-684E-8E3E-722039BA3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>
                <a:solidFill>
                  <a:srgbClr val="C00000"/>
                </a:solidFill>
              </a:rPr>
              <a:t>Quantera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3D8D5-81DC-1546-9D35-A4A48E6B7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/>
              <a:t>A leading European network of 39 public Research Funding Organisations (RFOs) from 31 countries supporting excellent Research and Innovation in Quantum Technologies (QT)</a:t>
            </a:r>
          </a:p>
          <a:p>
            <a:r>
              <a:rPr lang="en-GB"/>
              <a:t>INFN joined </a:t>
            </a:r>
            <a:r>
              <a:rPr lang="en-GB" err="1"/>
              <a:t>Quantera</a:t>
            </a:r>
            <a:r>
              <a:rPr lang="en-GB"/>
              <a:t> as one of the Italian funding members in 2018 </a:t>
            </a:r>
          </a:p>
          <a:p>
            <a:r>
              <a:rPr lang="en-GB">
                <a:effectLst/>
              </a:rPr>
              <a:t>2019 call: </a:t>
            </a:r>
            <a:r>
              <a:rPr lang="en-GB">
                <a:solidFill>
                  <a:srgbClr val="C00000"/>
                </a:solidFill>
                <a:effectLst/>
              </a:rPr>
              <a:t>5/15 INFN propos</a:t>
            </a:r>
            <a:r>
              <a:rPr lang="en-GB">
                <a:solidFill>
                  <a:srgbClr val="C00000"/>
                </a:solidFill>
              </a:rPr>
              <a:t>als accepted </a:t>
            </a:r>
            <a:r>
              <a:rPr lang="en-GB"/>
              <a:t>(total: 12/85 proposal accepted)</a:t>
            </a:r>
          </a:p>
          <a:p>
            <a:pPr lvl="1"/>
            <a:r>
              <a:rPr lang="en-GB">
                <a:hlinkClick r:id="rId2"/>
              </a:rPr>
              <a:t>Qu3D</a:t>
            </a:r>
            <a:r>
              <a:rPr lang="en-GB"/>
              <a:t> - Quantum 3D Imaging at high speed and high resolution, Milena D’Angelo (BA)</a:t>
            </a:r>
            <a:endParaRPr lang="en-GB">
              <a:effectLst/>
            </a:endParaRPr>
          </a:p>
          <a:p>
            <a:pPr lvl="1"/>
            <a:r>
              <a:rPr lang="en-GB">
                <a:hlinkClick r:id="rId3"/>
              </a:rPr>
              <a:t>QuICHE</a:t>
            </a:r>
            <a:r>
              <a:rPr lang="en-GB"/>
              <a:t> - Quantum Information and Communication with High-dimensional Encoding, Chiara </a:t>
            </a:r>
            <a:r>
              <a:rPr lang="en-GB" err="1"/>
              <a:t>Machiavello</a:t>
            </a:r>
            <a:r>
              <a:rPr lang="en-GB"/>
              <a:t> (PV) </a:t>
            </a:r>
          </a:p>
          <a:p>
            <a:pPr lvl="1"/>
            <a:r>
              <a:rPr lang="en-GB">
                <a:hlinkClick r:id="rId4"/>
              </a:rPr>
              <a:t>QuantHEP</a:t>
            </a:r>
            <a:r>
              <a:rPr lang="en-GB"/>
              <a:t> - Quantum Computing Solutions for High-Energy Physics, Simone </a:t>
            </a:r>
            <a:r>
              <a:rPr lang="en-GB" err="1"/>
              <a:t>Montangero</a:t>
            </a:r>
            <a:r>
              <a:rPr lang="en-GB"/>
              <a:t> (PD)</a:t>
            </a:r>
          </a:p>
          <a:p>
            <a:pPr lvl="1"/>
            <a:r>
              <a:rPr lang="en-GB">
                <a:hlinkClick r:id="rId5"/>
              </a:rPr>
              <a:t>SECRET</a:t>
            </a:r>
            <a:r>
              <a:rPr lang="en-GB"/>
              <a:t> - </a:t>
            </a:r>
            <a:r>
              <a:rPr lang="en-GB" err="1"/>
              <a:t>SECuRe</a:t>
            </a:r>
            <a:r>
              <a:rPr lang="en-GB"/>
              <a:t> quantum communication based on Energy-Time/time-bin entanglement, Giuseppe Vallone (PD)</a:t>
            </a:r>
            <a:endParaRPr lang="en-GB">
              <a:effectLst/>
            </a:endParaRPr>
          </a:p>
          <a:p>
            <a:pPr lvl="1"/>
            <a:r>
              <a:rPr lang="en-GB">
                <a:hlinkClick r:id="rId6"/>
              </a:rPr>
              <a:t>PACE-IN</a:t>
            </a:r>
            <a:r>
              <a:rPr lang="en-GB"/>
              <a:t> - Photon-Atom Cooperative Effects at Interfaces, Paolo </a:t>
            </a:r>
            <a:r>
              <a:rPr lang="en-GB" err="1"/>
              <a:t>Facchi</a:t>
            </a:r>
            <a:r>
              <a:rPr lang="en-GB"/>
              <a:t> (BA)</a:t>
            </a:r>
            <a:endParaRPr lang="en-GB">
              <a:effectLst/>
            </a:endParaRPr>
          </a:p>
          <a:p>
            <a:pPr lvl="1"/>
            <a:endParaRPr lang="en-GB">
              <a:effectLst/>
            </a:endParaRPr>
          </a:p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EA54CA-FBCF-6F45-82ED-898B4CDBD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C828A-4C2F-9543-B14C-CDDD6AA0A259}" type="slidenum">
              <a:rPr lang="en-IT" smtClean="0"/>
              <a:t>39</a:t>
            </a:fld>
            <a:endParaRPr lang="en-IT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017644D-6D48-68F0-AF8F-43202E6AC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30/05/24</a:t>
            </a:r>
            <a:endParaRPr lang="en-IT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452FC20-E0D0-0AF1-8352-111E9322C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Bozzi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763782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45336-3E08-4E7F-22C0-68EBC641A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>
                <a:solidFill>
                  <a:srgbClr val="C00000"/>
                </a:solidFill>
              </a:rPr>
              <a:t>What is a Quantum Computer?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8332435-91DC-6A40-61BB-3626F417CF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6976" y="1530015"/>
            <a:ext cx="5372325" cy="5289885"/>
          </a:xfrm>
          <a:prstGeom prst="rect">
            <a:avLst/>
          </a:prstGeom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4F55E9F-4540-1AC1-ECB8-642A381AA9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72319" y="1530350"/>
            <a:ext cx="4962361" cy="5289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90674C-C962-EDC9-8CF5-B024C7D5A445}"/>
              </a:ext>
            </a:extLst>
          </p:cNvPr>
          <p:cNvSpPr txBox="1"/>
          <p:nvPr/>
        </p:nvSpPr>
        <p:spPr>
          <a:xfrm>
            <a:off x="4867234" y="1593515"/>
            <a:ext cx="17066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T" sz="1200"/>
              <a:t>Superconductive circuits</a:t>
            </a:r>
          </a:p>
          <a:p>
            <a:pPr algn="r"/>
            <a:r>
              <a:rPr lang="en-IT" sz="1200"/>
              <a:t>Trapped ions</a:t>
            </a:r>
          </a:p>
          <a:p>
            <a:pPr algn="r"/>
            <a:r>
              <a:rPr lang="en-IT" sz="1200"/>
              <a:t>Photons</a:t>
            </a:r>
          </a:p>
          <a:p>
            <a:pPr algn="r"/>
            <a:r>
              <a:rPr lang="en-IT" sz="1200"/>
              <a:t>Neutral atoms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E58505-8B11-F686-FE57-11E4833DD695}"/>
              </a:ext>
            </a:extLst>
          </p:cNvPr>
          <p:cNvSpPr txBox="1"/>
          <p:nvPr/>
        </p:nvSpPr>
        <p:spPr>
          <a:xfrm>
            <a:off x="8863822" y="180459"/>
            <a:ext cx="3178819" cy="369332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IT">
                <a:solidFill>
                  <a:schemeClr val="bg1"/>
                </a:solidFill>
              </a:rPr>
              <a:t>Credits: A. Roggero, V. Amitrano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7A7D9EF-EEB3-8CEF-845E-20DB4F076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30/05/24</a:t>
            </a:r>
            <a:endParaRPr lang="en-IT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CE7BF76-7677-E02B-11E6-279BCEC6D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Bozzi</a:t>
            </a:r>
            <a:endParaRPr lang="en-IT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AF69E8-CB06-7972-6A07-3A2114AC6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7711C-7C88-DD4D-A36A-D86F3CD9150D}" type="slidenum">
              <a:rPr lang="en-IT" smtClean="0"/>
              <a:t>4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6878268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C9805-BF49-B946-8516-88C2BA0BA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>
                <a:solidFill>
                  <a:srgbClr val="C00000"/>
                </a:solidFill>
              </a:rPr>
              <a:t>Quantera-2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56A0B-9615-F549-99F5-44F141123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T"/>
              <a:t>2021 call: </a:t>
            </a:r>
            <a:r>
              <a:rPr lang="en-IT">
                <a:solidFill>
                  <a:srgbClr val="C00000"/>
                </a:solidFill>
              </a:rPr>
              <a:t>39 projects awarded funding, 2 with INFN participation</a:t>
            </a:r>
          </a:p>
          <a:p>
            <a:r>
              <a:rPr lang="en-GB" b="1">
                <a:hlinkClick r:id="rId2"/>
              </a:rPr>
              <a:t>SQUEIS</a:t>
            </a:r>
            <a:r>
              <a:rPr lang="en-GB" b="1"/>
              <a:t>: </a:t>
            </a:r>
            <a:r>
              <a:rPr lang="en-GB"/>
              <a:t>Squeezing-Enhanced Inertial Sensing (G. Tino, FI)</a:t>
            </a:r>
          </a:p>
          <a:p>
            <a:pPr lvl="1"/>
            <a:r>
              <a:rPr lang="en-GB"/>
              <a:t>establish new frontiers in atom interferometry by devising and applying quantum-enhancement techniques based on squeezing to state-of-the-art applications in gravimetry, </a:t>
            </a:r>
            <a:r>
              <a:rPr lang="en-GB" err="1"/>
              <a:t>gradiometry</a:t>
            </a:r>
            <a:r>
              <a:rPr lang="en-GB"/>
              <a:t> and inertial sensing.</a:t>
            </a:r>
          </a:p>
          <a:p>
            <a:pPr lvl="1"/>
            <a:r>
              <a:rPr lang="en-GB" err="1"/>
              <a:t>tunable</a:t>
            </a:r>
            <a:r>
              <a:rPr lang="en-GB"/>
              <a:t> atom-atom interaction in quantum gases, as well as non-demolition measurements via the coupling of atoms and light</a:t>
            </a:r>
            <a:endParaRPr lang="en-GB">
              <a:effectLst/>
            </a:endParaRPr>
          </a:p>
          <a:p>
            <a:r>
              <a:rPr lang="en-GB" b="1">
                <a:hlinkClick r:id="rId3"/>
              </a:rPr>
              <a:t>T-NiSQ</a:t>
            </a:r>
            <a:r>
              <a:rPr lang="en-GB" b="1"/>
              <a:t>: </a:t>
            </a:r>
            <a:r>
              <a:rPr lang="en-GB"/>
              <a:t>Tensor Networks in Simulation of Quantum matter (S. </a:t>
            </a:r>
            <a:r>
              <a:rPr lang="en-GB" err="1"/>
              <a:t>Montangero</a:t>
            </a:r>
            <a:r>
              <a:rPr lang="en-GB"/>
              <a:t>, PD)</a:t>
            </a:r>
          </a:p>
          <a:p>
            <a:pPr lvl="1"/>
            <a:r>
              <a:rPr lang="en-GB"/>
              <a:t>systematically develop quantum-inspired algorithms to benchmark, certify and validate quantum devices</a:t>
            </a:r>
          </a:p>
          <a:p>
            <a:pPr lvl="1"/>
            <a:r>
              <a:rPr lang="en-GB"/>
              <a:t>Tensor networks play a central role </a:t>
            </a:r>
          </a:p>
          <a:p>
            <a:pPr lvl="1"/>
            <a:r>
              <a:rPr lang="en-GB"/>
              <a:t>Develop benchmarking tools for high-dimensional quantum systems in the presence of noise and test them in state-of-the-art quantum simulations and computations.</a:t>
            </a:r>
            <a:r>
              <a:rPr lang="en-GB" b="1"/>
              <a:t> </a:t>
            </a:r>
          </a:p>
          <a:p>
            <a:pPr lvl="1"/>
            <a:r>
              <a:rPr lang="en-GB"/>
              <a:t>Advance our understanding of dynamical and strong- correlation effects in quantum matter also beyond the NISQ era</a:t>
            </a:r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6FEE4-85A1-6148-A5C1-3F549F009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C828A-4C2F-9543-B14C-CDDD6AA0A259}" type="slidenum">
              <a:rPr lang="en-IT" smtClean="0"/>
              <a:t>40</a:t>
            </a:fld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962ACB-1C67-B1E1-E151-B6B037413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30/05/24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C8ADB-F553-E476-126F-B0CDA7467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Bozzi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6929432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ANOMALY DETECTION FOR LONG LIVED PARTICLES"/>
          <p:cNvSpPr txBox="1">
            <a:spLocks noGrp="1"/>
          </p:cNvSpPr>
          <p:nvPr>
            <p:ph type="title"/>
          </p:nvPr>
        </p:nvSpPr>
        <p:spPr>
          <a:xfrm>
            <a:off x="829032" y="56716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 defTabSz="1975054">
              <a:defRPr sz="6885" spc="-137"/>
            </a:lvl1pPr>
          </a:lstStyle>
          <a:p>
            <a:r>
              <a:rPr sz="4000"/>
              <a:t>ANOMALY DETECTION FOR LONG LIVED PARTICLES</a:t>
            </a:r>
          </a:p>
        </p:txBody>
      </p:sp>
      <p:sp>
        <p:nvSpPr>
          <p:cNvPr id="242" name="Design and train a Quantum-AE able to identify highly displaced decays using the ATLAS muon spectrometer information"/>
          <p:cNvSpPr txBox="1">
            <a:spLocks noGrp="1"/>
          </p:cNvSpPr>
          <p:nvPr>
            <p:ph type="body" sz="quarter" idx="1"/>
          </p:nvPr>
        </p:nvSpPr>
        <p:spPr>
          <a:xfrm>
            <a:off x="267519" y="1192831"/>
            <a:ext cx="11409287" cy="716582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566927" indent="-566927" algn="just" defTabSz="2267655">
              <a:lnSpc>
                <a:spcPct val="100000"/>
              </a:lnSpc>
              <a:spcBef>
                <a:spcPts val="4100"/>
              </a:spcBef>
              <a:defRPr sz="4464"/>
            </a:lvl1pPr>
          </a:lstStyle>
          <a:p>
            <a:r>
              <a:t>Design and train a Quantum-AE able to identify highly displaced decays using the ATLAS muon spectrometer information </a:t>
            </a:r>
          </a:p>
        </p:txBody>
      </p:sp>
      <p:sp>
        <p:nvSpPr>
          <p:cNvPr id="2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58663" y="6477000"/>
            <a:ext cx="152477" cy="255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41</a:t>
            </a:fld>
            <a:endParaRPr/>
          </a:p>
        </p:txBody>
      </p:sp>
      <p:sp>
        <p:nvSpPr>
          <p:cNvPr id="244" name="S.Bordoni et al, Particles 2023, 1, 1–15"/>
          <p:cNvSpPr txBox="1"/>
          <p:nvPr/>
        </p:nvSpPr>
        <p:spPr>
          <a:xfrm>
            <a:off x="9114510" y="6475883"/>
            <a:ext cx="2244204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2200" i="1" u="sng">
                <a:solidFill>
                  <a:srgbClr val="FF2600">
                    <a:alpha val="79973"/>
                  </a:srgbClr>
                </a:solidFill>
                <a:hlinkClick r:id="rId2"/>
              </a:defRPr>
            </a:lvl1pPr>
          </a:lstStyle>
          <a:p>
            <a:pPr>
              <a:defRPr u="none"/>
            </a:pPr>
            <a:r>
              <a:rPr sz="1100">
                <a:hlinkClick r:id="rId2"/>
              </a:rPr>
              <a:t>S.Bordoni et al, Particles 2023, 1, 1–15</a:t>
            </a:r>
            <a:endParaRPr sz="1100"/>
          </a:p>
        </p:txBody>
      </p:sp>
      <p:pic>
        <p:nvPicPr>
          <p:cNvPr id="245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137" y="2391942"/>
            <a:ext cx="3817914" cy="1595864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NORMAL event…"/>
          <p:cNvSpPr txBox="1"/>
          <p:nvPr/>
        </p:nvSpPr>
        <p:spPr>
          <a:xfrm>
            <a:off x="161296" y="2587145"/>
            <a:ext cx="2087373" cy="1205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defRPr sz="3000">
                <a:solidFill>
                  <a:srgbClr val="FF2600"/>
                </a:solidFill>
              </a:defRPr>
            </a:pPr>
            <a:r>
              <a:rPr sz="1500"/>
              <a:t>NORMAL event</a:t>
            </a:r>
          </a:p>
          <a:p>
            <a:pPr>
              <a:defRPr sz="3000">
                <a:solidFill>
                  <a:srgbClr val="FF2600"/>
                </a:solidFill>
              </a:defRPr>
            </a:pPr>
            <a:endParaRPr sz="1500"/>
          </a:p>
          <a:p>
            <a:pPr>
              <a:defRPr sz="3000"/>
            </a:pPr>
            <a:r>
              <a:rPr sz="1500"/>
              <a:t>“image” representation of a prompt decay in multi-muons </a:t>
            </a:r>
          </a:p>
        </p:txBody>
      </p:sp>
      <p:pic>
        <p:nvPicPr>
          <p:cNvPr id="247" name="pasted-movie.png" descr="pasted-mov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8918" y="4288642"/>
            <a:ext cx="3817914" cy="1572617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ANOMALOUS event…"/>
          <p:cNvSpPr txBox="1"/>
          <p:nvPr/>
        </p:nvSpPr>
        <p:spPr>
          <a:xfrm>
            <a:off x="161296" y="4460598"/>
            <a:ext cx="2087373" cy="1205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defRPr sz="3000">
                <a:solidFill>
                  <a:srgbClr val="FF2600"/>
                </a:solidFill>
              </a:defRPr>
            </a:pPr>
            <a:r>
              <a:rPr sz="1500"/>
              <a:t>ANOMALOUS event</a:t>
            </a:r>
          </a:p>
          <a:p>
            <a:pPr>
              <a:defRPr sz="3000">
                <a:solidFill>
                  <a:srgbClr val="FF2600"/>
                </a:solidFill>
              </a:defRPr>
            </a:pPr>
            <a:endParaRPr sz="1500"/>
          </a:p>
          <a:p>
            <a:pPr>
              <a:defRPr sz="3000"/>
            </a:pPr>
            <a:r>
              <a:rPr sz="1500"/>
              <a:t>“image” representation of a highly displaced decay in multi-muons </a:t>
            </a:r>
          </a:p>
        </p:txBody>
      </p:sp>
      <p:pic>
        <p:nvPicPr>
          <p:cNvPr id="24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5628" y="2034253"/>
            <a:ext cx="3628413" cy="2099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pasted-movie.png" descr="pasted-movi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7583" y="4416860"/>
            <a:ext cx="5031025" cy="1925398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Arrow"/>
          <p:cNvSpPr/>
          <p:nvPr/>
        </p:nvSpPr>
        <p:spPr>
          <a:xfrm rot="19885734">
            <a:off x="6186288" y="3611794"/>
            <a:ext cx="630569" cy="487143"/>
          </a:xfrm>
          <a:prstGeom prst="rightArrow">
            <a:avLst>
              <a:gd name="adj1" fmla="val 36352"/>
              <a:gd name="adj2" fmla="val 71653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52" name="Arrow"/>
          <p:cNvSpPr/>
          <p:nvPr/>
        </p:nvSpPr>
        <p:spPr>
          <a:xfrm rot="2125677">
            <a:off x="6162587" y="4096767"/>
            <a:ext cx="630569" cy="487143"/>
          </a:xfrm>
          <a:prstGeom prst="rightArrow">
            <a:avLst>
              <a:gd name="adj1" fmla="val 36352"/>
              <a:gd name="adj2" fmla="val 71653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53" name="Classical AE"/>
          <p:cNvSpPr txBox="1"/>
          <p:nvPr/>
        </p:nvSpPr>
        <p:spPr>
          <a:xfrm>
            <a:off x="10046581" y="2143460"/>
            <a:ext cx="1433330" cy="335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3700">
                <a:solidFill>
                  <a:srgbClr val="FF2600"/>
                </a:solidFill>
              </a:defRPr>
            </a:lvl1pPr>
          </a:lstStyle>
          <a:p>
            <a:r>
              <a:rPr sz="1850"/>
              <a:t>Classical AE</a:t>
            </a:r>
          </a:p>
        </p:txBody>
      </p:sp>
      <p:sp>
        <p:nvSpPr>
          <p:cNvPr id="254" name="Quantum-AE"/>
          <p:cNvSpPr txBox="1"/>
          <p:nvPr/>
        </p:nvSpPr>
        <p:spPr>
          <a:xfrm>
            <a:off x="10046581" y="4079241"/>
            <a:ext cx="1433330" cy="335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3700">
                <a:solidFill>
                  <a:srgbClr val="FF2600"/>
                </a:solidFill>
              </a:defRPr>
            </a:lvl1pPr>
          </a:lstStyle>
          <a:p>
            <a:r>
              <a:rPr sz="1850"/>
              <a:t>Quantum-AE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ANOMALY DETECTION FOR LONG LIVED PARTICLES"/>
          <p:cNvSpPr txBox="1">
            <a:spLocks noGrp="1"/>
          </p:cNvSpPr>
          <p:nvPr>
            <p:ph type="title"/>
          </p:nvPr>
        </p:nvSpPr>
        <p:spPr>
          <a:xfrm>
            <a:off x="779036" y="18214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 defTabSz="1975054">
              <a:defRPr sz="6885" spc="-137"/>
            </a:lvl1pPr>
          </a:lstStyle>
          <a:p>
            <a:r>
              <a:rPr sz="4000"/>
              <a:t>ANOMALY DETECTION FOR LONG LIVED PARTICLES</a:t>
            </a:r>
          </a:p>
        </p:txBody>
      </p:sp>
      <p:sp>
        <p:nvSpPr>
          <p:cNvPr id="2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58663" y="6477000"/>
            <a:ext cx="152477" cy="255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42</a:t>
            </a:fld>
            <a:endParaRPr/>
          </a:p>
        </p:txBody>
      </p:sp>
      <p:sp>
        <p:nvSpPr>
          <p:cNvPr id="258" name="S.Bordoni et al, Particles 2023, 1, 1–15"/>
          <p:cNvSpPr txBox="1"/>
          <p:nvPr/>
        </p:nvSpPr>
        <p:spPr>
          <a:xfrm>
            <a:off x="9250807" y="6474230"/>
            <a:ext cx="2043829" cy="205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2000" i="1" u="sng">
                <a:solidFill>
                  <a:srgbClr val="FF2600">
                    <a:alpha val="79973"/>
                  </a:srgbClr>
                </a:solidFill>
                <a:hlinkClick r:id="rId2"/>
              </a:defRPr>
            </a:lvl1pPr>
          </a:lstStyle>
          <a:p>
            <a:pPr>
              <a:defRPr u="none"/>
            </a:pPr>
            <a:r>
              <a:rPr sz="1000"/>
              <a:t>S.Bordoni et al, Particles 2023, 1, 1–15</a:t>
            </a:r>
          </a:p>
        </p:txBody>
      </p:sp>
      <p:pic>
        <p:nvPicPr>
          <p:cNvPr id="25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129" y="1192831"/>
            <a:ext cx="6661882" cy="2162330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60" name="Equation"/>
              <p:cNvSpPr txBox="1"/>
              <p:nvPr/>
            </p:nvSpPr>
            <p:spPr>
              <a:xfrm>
                <a:off x="349320" y="2116548"/>
                <a:ext cx="875753" cy="44627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4572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900" i="1">
                          <a:solidFill>
                            <a:srgbClr val="FF260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sz="2900" i="1">
                          <a:solidFill>
                            <a:srgbClr val="FF26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900" i="1">
                          <a:solidFill>
                            <a:srgbClr val="FF26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sz="2900" i="1">
                          <a:solidFill>
                            <a:srgbClr val="FF26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2900">
                  <a:solidFill>
                    <a:srgbClr val="FF2600"/>
                  </a:solidFill>
                </a:endParaRPr>
              </a:p>
            </p:txBody>
          </p:sp>
        </mc:Choice>
        <mc:Fallback>
          <p:sp>
            <p:nvSpPr>
              <p:cNvPr id="26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320" y="2116548"/>
                <a:ext cx="875753" cy="4462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1" name="pasted-movie.png" descr="pasted-movi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690" y="3649788"/>
            <a:ext cx="4082936" cy="3133562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parametric quantum circuit ansatz"/>
          <p:cNvSpPr txBox="1"/>
          <p:nvPr/>
        </p:nvSpPr>
        <p:spPr>
          <a:xfrm>
            <a:off x="8513597" y="1805636"/>
            <a:ext cx="2608549" cy="636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3800"/>
            </a:lvl1pPr>
          </a:lstStyle>
          <a:p>
            <a:r>
              <a:rPr sz="1900"/>
              <a:t>parametric quantum circuit ansatz</a:t>
            </a:r>
          </a:p>
        </p:txBody>
      </p:sp>
      <p:pic>
        <p:nvPicPr>
          <p:cNvPr id="263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7598" y="3649789"/>
            <a:ext cx="3760553" cy="2918297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description of the quantum noise and quantum error correction…"/>
          <p:cNvSpPr txBox="1"/>
          <p:nvPr/>
        </p:nvSpPr>
        <p:spPr>
          <a:xfrm>
            <a:off x="9073784" y="4168035"/>
            <a:ext cx="2608549" cy="1513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defRPr sz="3800"/>
            </a:pPr>
            <a:r>
              <a:rPr sz="1900"/>
              <a:t>description of the quantum noise and quantum error correction </a:t>
            </a:r>
          </a:p>
          <a:p>
            <a:pPr>
              <a:defRPr sz="3800">
                <a:solidFill>
                  <a:srgbClr val="FF2600"/>
                </a:solidFill>
              </a:defRPr>
            </a:pPr>
            <a:r>
              <a:rPr sz="1900"/>
              <a:t>a crucial issues still to be solved …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DIFFUSION MODELS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/>
          <a:lstStyle/>
          <a:p>
            <a:r>
              <a:t>DIFFUSION MODELS</a:t>
            </a:r>
          </a:p>
        </p:txBody>
      </p:sp>
      <p:sp>
        <p:nvSpPr>
          <p:cNvPr id="267" name="generative AI models, inspired by non-equilibrium thermodynamics, that use artificial neural networks to gradually add and then remove noise from data, with the aim of generating or reconstructing high-quality data sample"/>
          <p:cNvSpPr>
            <a:spLocks noGrp="1"/>
          </p:cNvSpPr>
          <p:nvPr>
            <p:ph type="body" sz="quarter" idx="1"/>
          </p:nvPr>
        </p:nvSpPr>
        <p:spPr>
          <a:xfrm>
            <a:off x="363271" y="1355725"/>
            <a:ext cx="11447729" cy="880859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469391" indent="-469391" defTabSz="1877520">
              <a:lnSpc>
                <a:spcPct val="100000"/>
              </a:lnSpc>
              <a:spcBef>
                <a:spcPts val="3400"/>
              </a:spcBef>
              <a:defRPr sz="3696"/>
            </a:lvl1pPr>
          </a:lstStyle>
          <a:p>
            <a:r>
              <a:t>generative AI models, inspired by non-equilibrium thermodynamics, that use artificial neural networks to gradually add and then remove noise from data, with the aim of generating or reconstructing high-quality data sample</a:t>
            </a:r>
          </a:p>
        </p:txBody>
      </p:sp>
      <p:sp>
        <p:nvSpPr>
          <p:cNvPr id="268" name="Slide Number"/>
          <p:cNvSpPr>
            <a:spLocks noGrp="1"/>
          </p:cNvSpPr>
          <p:nvPr>
            <p:ph type="sldNum" sz="quarter" idx="2"/>
          </p:nvPr>
        </p:nvSpPr>
        <p:spPr>
          <a:xfrm>
            <a:off x="11858663" y="6604775"/>
            <a:ext cx="152477" cy="255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/>
          <a:p>
            <a:fld id="{86CB4B4D-7CA3-9044-876B-883B54F8677D}" type="slidenum">
              <a:t>43</a:t>
            </a:fld>
            <a:endParaRPr/>
          </a:p>
        </p:txBody>
      </p:sp>
      <p:grpSp>
        <p:nvGrpSpPr>
          <p:cNvPr id="280" name="Group"/>
          <p:cNvGrpSpPr/>
          <p:nvPr/>
        </p:nvGrpSpPr>
        <p:grpSpPr>
          <a:xfrm>
            <a:off x="652761" y="2473613"/>
            <a:ext cx="7075462" cy="2853506"/>
            <a:chOff x="0" y="-1"/>
            <a:chExt cx="14150921" cy="5707010"/>
          </a:xfrm>
        </p:grpSpPr>
        <p:pic>
          <p:nvPicPr>
            <p:cNvPr id="269" name="Image" descr="Image"/>
            <p:cNvPicPr>
              <a:picLocks noChangeAspect="1"/>
            </p:cNvPicPr>
            <p:nvPr/>
          </p:nvPicPr>
          <p:blipFill>
            <a:blip r:embed="rId2"/>
            <a:srcRect t="15700" r="33492" b="17866"/>
            <a:stretch>
              <a:fillRect/>
            </a:stretch>
          </p:blipFill>
          <p:spPr>
            <a:xfrm>
              <a:off x="0" y="614525"/>
              <a:ext cx="14150921" cy="38060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0" name="Data                  data corruption through noise injection                                     Noise"/>
            <p:cNvSpPr txBox="1"/>
            <p:nvPr/>
          </p:nvSpPr>
          <p:spPr>
            <a:xfrm>
              <a:off x="428025" y="-1"/>
              <a:ext cx="13627096" cy="6145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100">
                  <a:latin typeface="Carlito Regular"/>
                  <a:ea typeface="Carlito Regular"/>
                  <a:cs typeface="Carlito Regular"/>
                  <a:sym typeface="Carlito Regular"/>
                </a:defRPr>
              </a:pPr>
              <a:r>
                <a:rPr sz="1550"/>
                <a:t>   Data                  </a:t>
              </a:r>
              <a:r>
                <a:rPr sz="1550">
                  <a:solidFill>
                    <a:srgbClr val="FF2600"/>
                  </a:solidFill>
                </a:rPr>
                <a:t>data corruption through noise injection </a:t>
              </a:r>
              <a:r>
                <a:rPr sz="1550"/>
                <a:t>                                    Noise</a:t>
              </a:r>
            </a:p>
          </p:txBody>
        </p:sp>
        <p:sp>
          <p:nvSpPr>
            <p:cNvPr id="271" name="Data                      generation of new data via denoising                                     Noise"/>
            <p:cNvSpPr txBox="1"/>
            <p:nvPr/>
          </p:nvSpPr>
          <p:spPr>
            <a:xfrm>
              <a:off x="428025" y="4319976"/>
              <a:ext cx="13509520" cy="61452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100">
                  <a:latin typeface="Carlito Regular"/>
                  <a:ea typeface="Carlito Regular"/>
                  <a:cs typeface="Carlito Regular"/>
                  <a:sym typeface="Carlito Regular"/>
                </a:defRPr>
              </a:pPr>
              <a:r>
                <a:rPr sz="1550"/>
                <a:t>   Data                      </a:t>
              </a:r>
              <a:r>
                <a:rPr sz="1550">
                  <a:solidFill>
                    <a:srgbClr val="FF2600"/>
                  </a:solidFill>
                </a:rPr>
                <a:t>generation of new data via denoising </a:t>
              </a:r>
              <a:r>
                <a:rPr sz="1550"/>
                <a:t>                                    Noise</a:t>
              </a:r>
            </a:p>
          </p:txBody>
        </p:sp>
        <p:sp>
          <p:nvSpPr>
            <p:cNvPr id="272" name="Rectangle"/>
            <p:cNvSpPr/>
            <p:nvPr/>
          </p:nvSpPr>
          <p:spPr>
            <a:xfrm>
              <a:off x="7075398" y="2362060"/>
              <a:ext cx="7075399" cy="31106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273" name="Line"/>
            <p:cNvSpPr/>
            <p:nvPr/>
          </p:nvSpPr>
          <p:spPr>
            <a:xfrm>
              <a:off x="10524553" y="356024"/>
              <a:ext cx="1811466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274" name="Line"/>
            <p:cNvSpPr/>
            <p:nvPr/>
          </p:nvSpPr>
          <p:spPr>
            <a:xfrm>
              <a:off x="1695578" y="356024"/>
              <a:ext cx="1143128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275" name="Line"/>
            <p:cNvSpPr/>
            <p:nvPr/>
          </p:nvSpPr>
          <p:spPr>
            <a:xfrm flipH="1">
              <a:off x="1695578" y="4662876"/>
              <a:ext cx="1408766" cy="19814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276" name="Line"/>
            <p:cNvSpPr/>
            <p:nvPr/>
          </p:nvSpPr>
          <p:spPr>
            <a:xfrm>
              <a:off x="10524553" y="4654624"/>
              <a:ext cx="1811466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277" name="predicted by an ANN"/>
            <p:cNvSpPr txBox="1"/>
            <p:nvPr/>
          </p:nvSpPr>
          <p:spPr>
            <a:xfrm>
              <a:off x="9951460" y="5119200"/>
              <a:ext cx="3806048" cy="58780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>
                <a:defRPr sz="2900">
                  <a:solidFill>
                    <a:srgbClr val="FF2600"/>
                  </a:solidFill>
                  <a:latin typeface="Carlito Regular"/>
                  <a:ea typeface="Carlito Regular"/>
                  <a:cs typeface="Carlito Regular"/>
                  <a:sym typeface="Carlito Regular"/>
                </a:defRPr>
              </a:lvl1pPr>
            </a:lstStyle>
            <a:p>
              <a:r>
                <a:rPr sz="1450"/>
                <a:t>predicted by an ANN</a:t>
              </a:r>
            </a:p>
          </p:txBody>
        </p:sp>
        <p:pic>
          <p:nvPicPr>
            <p:cNvPr id="278" name="Line Line" descr="Line Lin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3500000">
              <a:off x="9391392" y="5064902"/>
              <a:ext cx="835505" cy="262440"/>
            </a:xfrm>
            <a:prstGeom prst="rect">
              <a:avLst/>
            </a:prstGeom>
            <a:effectLst/>
          </p:spPr>
        </p:pic>
      </p:grpSp>
      <p:sp>
        <p:nvSpPr>
          <p:cNvPr id="281" name="used in multiple AI applications (generation of artificial images and videos (DALL-E, Stable Diffusion, Sora, ...), denoising and reconstruction of corrupted images, super-resolution, ...)"/>
          <p:cNvSpPr/>
          <p:nvPr/>
        </p:nvSpPr>
        <p:spPr>
          <a:xfrm>
            <a:off x="2016446" y="5770561"/>
            <a:ext cx="5760944" cy="834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>
            <a:lvl1pPr algn="l" defTabSz="619125">
              <a:spcBef>
                <a:spcPts val="1800"/>
              </a:spcBef>
              <a:buClr>
                <a:srgbClr val="820A2C"/>
              </a:buClr>
              <a:defRPr sz="3375">
                <a:latin typeface="Carlito Regular"/>
                <a:ea typeface="Carlito Regular"/>
                <a:cs typeface="Carlito Regular"/>
                <a:sym typeface="Carlito Regular"/>
              </a:defRPr>
            </a:lvl1pPr>
          </a:lstStyle>
          <a:p>
            <a:r>
              <a:rPr sz="1688"/>
              <a:t>used in multiple AI applications (generation of artificial images and videos (DALL-E, Stable Diffusion, Sora, ...), denoising and reconstruction of corrupted images, super-resolution, ...)</a:t>
            </a:r>
          </a:p>
        </p:txBody>
      </p:sp>
      <p:pic>
        <p:nvPicPr>
          <p:cNvPr id="282" name="pasted-movie.png" descr="pasted-mov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1580" y="4768501"/>
            <a:ext cx="2418986" cy="1614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Image" descr="Image"/>
          <p:cNvPicPr>
            <a:picLocks noChangeAspect="1"/>
          </p:cNvPicPr>
          <p:nvPr/>
        </p:nvPicPr>
        <p:blipFill>
          <a:blip r:embed="rId5"/>
          <a:srcRect l="1884" r="24422"/>
          <a:stretch>
            <a:fillRect/>
          </a:stretch>
        </p:blipFill>
        <p:spPr>
          <a:xfrm>
            <a:off x="9940208" y="3634124"/>
            <a:ext cx="1994624" cy="1804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Image" descr="Image"/>
          <p:cNvPicPr>
            <a:picLocks noChangeAspect="1"/>
          </p:cNvPicPr>
          <p:nvPr/>
        </p:nvPicPr>
        <p:blipFill>
          <a:blip r:embed="rId6"/>
          <a:srcRect l="8710" t="13181" r="31386" b="29486"/>
          <a:stretch>
            <a:fillRect/>
          </a:stretch>
        </p:blipFill>
        <p:spPr>
          <a:xfrm>
            <a:off x="9870036" y="5037930"/>
            <a:ext cx="2188855" cy="14651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QUANTUM IMPLEMENTATION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/>
          <a:lstStyle/>
          <a:p>
            <a:r>
              <a:t>QUANTUM IMPLEMENTATION</a:t>
            </a:r>
          </a:p>
        </p:txBody>
      </p:sp>
      <p:sp>
        <p:nvSpPr>
          <p:cNvPr id="287" name="Slide Number"/>
          <p:cNvSpPr>
            <a:spLocks noGrp="1"/>
          </p:cNvSpPr>
          <p:nvPr>
            <p:ph type="sldNum" sz="quarter" idx="2"/>
          </p:nvPr>
        </p:nvSpPr>
        <p:spPr>
          <a:xfrm>
            <a:off x="23621999" y="12954000"/>
            <a:ext cx="495606" cy="51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fld id="{86CB4B4D-7CA3-9044-876B-883B54F8677D}" type="slidenum">
              <a:rPr lang="en-IT" smtClean="0"/>
              <a:pPr/>
              <a:t>44</a:t>
            </a:fld>
            <a:endParaRPr/>
          </a:p>
        </p:txBody>
      </p:sp>
      <p:pic>
        <p:nvPicPr>
          <p:cNvPr id="288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608" y="4068247"/>
            <a:ext cx="3174381" cy="1799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pasted-movie.png" descr="pasted-movie.png"/>
          <p:cNvPicPr>
            <a:picLocks noChangeAspect="1"/>
          </p:cNvPicPr>
          <p:nvPr/>
        </p:nvPicPr>
        <p:blipFill>
          <a:blip r:embed="rId3"/>
          <a:srcRect t="7230" b="7230"/>
          <a:stretch>
            <a:fillRect/>
          </a:stretch>
        </p:blipFill>
        <p:spPr>
          <a:xfrm>
            <a:off x="4003206" y="2558522"/>
            <a:ext cx="4196561" cy="1201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Line Line" descr="Line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9961796">
            <a:off x="5947590" y="3935370"/>
            <a:ext cx="1255435" cy="154377"/>
          </a:xfrm>
          <a:prstGeom prst="rect">
            <a:avLst/>
          </a:prstGeom>
        </p:spPr>
      </p:pic>
      <p:pic>
        <p:nvPicPr>
          <p:cNvPr id="292" name="Line Line" descr="Line 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2166156">
            <a:off x="4784503" y="3945517"/>
            <a:ext cx="1278675" cy="154376"/>
          </a:xfrm>
          <a:prstGeom prst="rect">
            <a:avLst/>
          </a:prstGeom>
        </p:spPr>
      </p:pic>
      <p:pic>
        <p:nvPicPr>
          <p:cNvPr id="294" name="Line Line" descr="Line Lin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rot="16807119">
            <a:off x="5787319" y="3938447"/>
            <a:ext cx="601506" cy="154376"/>
          </a:xfrm>
          <a:prstGeom prst="rect">
            <a:avLst/>
          </a:prstGeom>
        </p:spPr>
      </p:pic>
      <p:sp>
        <p:nvSpPr>
          <p:cNvPr id="296" name="Ornament 13"/>
          <p:cNvSpPr/>
          <p:nvPr/>
        </p:nvSpPr>
        <p:spPr>
          <a:xfrm>
            <a:off x="4829499" y="5815204"/>
            <a:ext cx="2364599" cy="105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5596" extrusionOk="0">
                <a:moveTo>
                  <a:pt x="8186" y="7"/>
                </a:moveTo>
                <a:cubicBezTo>
                  <a:pt x="5538" y="-278"/>
                  <a:pt x="2797" y="8362"/>
                  <a:pt x="49" y="663"/>
                </a:cubicBezTo>
                <a:lnTo>
                  <a:pt x="0" y="1181"/>
                </a:lnTo>
                <a:cubicBezTo>
                  <a:pt x="3497" y="13745"/>
                  <a:pt x="7050" y="-5602"/>
                  <a:pt x="10800" y="4870"/>
                </a:cubicBezTo>
                <a:cubicBezTo>
                  <a:pt x="14550" y="-5599"/>
                  <a:pt x="18104" y="13745"/>
                  <a:pt x="21600" y="1181"/>
                </a:cubicBezTo>
                <a:lnTo>
                  <a:pt x="21551" y="663"/>
                </a:lnTo>
                <a:cubicBezTo>
                  <a:pt x="17887" y="10929"/>
                  <a:pt x="14235" y="-7855"/>
                  <a:pt x="10800" y="4205"/>
                </a:cubicBezTo>
                <a:cubicBezTo>
                  <a:pt x="9941" y="1190"/>
                  <a:pt x="9069" y="103"/>
                  <a:pt x="8186" y="7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97" name="xL-layers"/>
          <p:cNvSpPr txBox="1"/>
          <p:nvPr/>
        </p:nvSpPr>
        <p:spPr>
          <a:xfrm>
            <a:off x="5615476" y="5932770"/>
            <a:ext cx="791948" cy="289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100">
                <a:solidFill>
                  <a:srgbClr val="FF2600"/>
                </a:solidFill>
                <a:latin typeface="Carlito Regular"/>
                <a:ea typeface="Carlito Regular"/>
                <a:cs typeface="Carlito Regular"/>
                <a:sym typeface="Carlito Regular"/>
              </a:defRPr>
            </a:lvl1pPr>
          </a:lstStyle>
          <a:p>
            <a:r>
              <a:rPr sz="1550"/>
              <a:t>xL-layers </a:t>
            </a:r>
          </a:p>
        </p:txBody>
      </p:sp>
      <p:sp>
        <p:nvSpPr>
          <p:cNvPr id="298" name="parametric…"/>
          <p:cNvSpPr txBox="1"/>
          <p:nvPr/>
        </p:nvSpPr>
        <p:spPr>
          <a:xfrm>
            <a:off x="3584256" y="4078210"/>
            <a:ext cx="1020065" cy="697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defRPr sz="2800">
                <a:solidFill>
                  <a:srgbClr val="FF2600"/>
                </a:solidFill>
                <a:latin typeface="Carlito Regular"/>
                <a:ea typeface="Carlito Regular"/>
                <a:cs typeface="Carlito Regular"/>
                <a:sym typeface="Carlito Regular"/>
              </a:defRPr>
            </a:pPr>
            <a:r>
              <a:rPr sz="1400"/>
              <a:t>parametric</a:t>
            </a:r>
          </a:p>
          <a:p>
            <a:pPr>
              <a:defRPr sz="2800">
                <a:solidFill>
                  <a:srgbClr val="FF2600"/>
                </a:solidFill>
                <a:latin typeface="Carlito Regular"/>
                <a:ea typeface="Carlito Regular"/>
                <a:cs typeface="Carlito Regular"/>
                <a:sym typeface="Carlito Regular"/>
              </a:defRPr>
            </a:pPr>
            <a:r>
              <a:rPr sz="1400"/>
              <a:t>quantum</a:t>
            </a:r>
          </a:p>
          <a:p>
            <a:pPr>
              <a:defRPr sz="2800">
                <a:solidFill>
                  <a:srgbClr val="FF2600"/>
                </a:solidFill>
                <a:latin typeface="Carlito Regular"/>
                <a:ea typeface="Carlito Regular"/>
                <a:cs typeface="Carlito Regular"/>
                <a:sym typeface="Carlito Regular"/>
              </a:defRPr>
            </a:pPr>
            <a:r>
              <a:rPr sz="1400"/>
              <a:t>circuit</a:t>
            </a:r>
          </a:p>
        </p:txBody>
      </p:sp>
      <p:sp>
        <p:nvSpPr>
          <p:cNvPr id="299" name="entangler"/>
          <p:cNvSpPr txBox="1"/>
          <p:nvPr/>
        </p:nvSpPr>
        <p:spPr>
          <a:xfrm>
            <a:off x="6770839" y="4155691"/>
            <a:ext cx="1020065" cy="266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2800">
                <a:solidFill>
                  <a:srgbClr val="FF2600"/>
                </a:solidFill>
                <a:latin typeface="Carlito Regular"/>
                <a:ea typeface="Carlito Regular"/>
                <a:cs typeface="Carlito Regular"/>
                <a:sym typeface="Carlito Regular"/>
              </a:defRPr>
            </a:lvl1pPr>
          </a:lstStyle>
          <a:p>
            <a:r>
              <a:rPr sz="1400"/>
              <a:t>entangler</a:t>
            </a:r>
          </a:p>
        </p:txBody>
      </p:sp>
      <p:pic>
        <p:nvPicPr>
          <p:cNvPr id="300" name="Image" descr="Image"/>
          <p:cNvPicPr>
            <a:picLocks noChangeAspect="1"/>
          </p:cNvPicPr>
          <p:nvPr/>
        </p:nvPicPr>
        <p:blipFill>
          <a:blip r:embed="rId7"/>
          <a:srcRect l="26949" t="26783" r="49999" b="32461"/>
          <a:stretch>
            <a:fillRect/>
          </a:stretch>
        </p:blipFill>
        <p:spPr>
          <a:xfrm>
            <a:off x="8141648" y="2558522"/>
            <a:ext cx="1287917" cy="1281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Image" descr="Image"/>
          <p:cNvPicPr>
            <a:picLocks noChangeAspect="1"/>
          </p:cNvPicPr>
          <p:nvPr/>
        </p:nvPicPr>
        <p:blipFill>
          <a:blip r:embed="rId7"/>
          <a:srcRect l="51251" t="26648" r="25729" b="32438"/>
          <a:stretch>
            <a:fillRect/>
          </a:stretch>
        </p:blipFill>
        <p:spPr>
          <a:xfrm>
            <a:off x="2675587" y="2516156"/>
            <a:ext cx="1285721" cy="1285604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leverage the ability of variational quantum circuits to efficiently represent the solution space of the problem and to identify complex correlations in data in order to implement a quantum denoiser"/>
          <p:cNvSpPr/>
          <p:nvPr/>
        </p:nvSpPr>
        <p:spPr>
          <a:xfrm>
            <a:off x="262501" y="1318715"/>
            <a:ext cx="11364296" cy="772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 fontScale="92500"/>
          </a:bodyPr>
          <a:lstStyle>
            <a:lvl1pPr marL="527050" indent="-527050" algn="l" defTabSz="685165">
              <a:spcBef>
                <a:spcPts val="2000"/>
              </a:spcBef>
              <a:buClr>
                <a:srgbClr val="820A2C"/>
              </a:buClr>
              <a:buSzPct val="75000"/>
              <a:buChar char="•"/>
              <a:defRPr sz="4316">
                <a:latin typeface="Carlito Regular"/>
                <a:ea typeface="Carlito Regular"/>
                <a:cs typeface="Carlito Regular"/>
                <a:sym typeface="Carlito Regular"/>
              </a:defRPr>
            </a:lvl1pPr>
          </a:lstStyle>
          <a:p>
            <a:r>
              <a:rPr sz="2158"/>
              <a:t>leverage the ability of variational quantum circuits to efficiently represent the solution space of the problem and to identify complex correlations in data in order to implement a quantum denoiser</a:t>
            </a:r>
          </a:p>
        </p:txBody>
      </p:sp>
      <p:sp>
        <p:nvSpPr>
          <p:cNvPr id="303" name="A. Cacioppo, L.Colantonio, S.Bordoni, S.Giagu, arXiv:2311.15444 [quant-ph]"/>
          <p:cNvSpPr txBox="1"/>
          <p:nvPr/>
        </p:nvSpPr>
        <p:spPr>
          <a:xfrm>
            <a:off x="268690" y="6433199"/>
            <a:ext cx="4342535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2200" i="1" u="sng">
                <a:solidFill>
                  <a:srgbClr val="FF2600">
                    <a:alpha val="79973"/>
                  </a:srgbClr>
                </a:solidFill>
                <a:hlinkClick r:id="rId8"/>
              </a:defRPr>
            </a:lvl1pPr>
          </a:lstStyle>
          <a:p>
            <a:pPr>
              <a:defRPr u="none"/>
            </a:pPr>
            <a:r>
              <a:rPr sz="1100"/>
              <a:t>A. Cacioppo, L.Colantonio, S.Bordoni, S.Giagu, arXiv:2311.15444 [quant-ph]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38E75-5E0F-0A12-C199-172E14EDF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30/05/24</a:t>
            </a:r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DD7C12-6AD2-68CA-7E99-54600B1BD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Bozzi</a:t>
            </a:r>
            <a:endParaRPr lang="en-IT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QUANTUM DIFFUSION MODEL"/>
          <p:cNvSpPr txBox="1">
            <a:spLocks noGrp="1"/>
          </p:cNvSpPr>
          <p:nvPr>
            <p:ph type="title"/>
          </p:nvPr>
        </p:nvSpPr>
        <p:spPr>
          <a:xfrm>
            <a:off x="838200" y="3753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QUANTUM DIFFUSION MODEL</a:t>
            </a:r>
          </a:p>
        </p:txBody>
      </p:sp>
      <p:sp>
        <p:nvSpPr>
          <p:cNvPr id="306" name="data points encoded into quantum states. Markov chain implemented by a quantum circuit acting as a denoiser…"/>
          <p:cNvSpPr txBox="1">
            <a:spLocks noGrp="1"/>
          </p:cNvSpPr>
          <p:nvPr>
            <p:ph type="body" sz="quarter" idx="1"/>
          </p:nvPr>
        </p:nvSpPr>
        <p:spPr>
          <a:xfrm>
            <a:off x="326489" y="1173283"/>
            <a:ext cx="11658322" cy="909422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185928" indent="-185928" defTabSz="743693">
              <a:lnSpc>
                <a:spcPct val="100000"/>
              </a:lnSpc>
              <a:spcBef>
                <a:spcPts val="750"/>
              </a:spcBef>
              <a:defRPr sz="2928"/>
            </a:pPr>
            <a:r>
              <a:t>data points encoded into quantum states. Markov chain implemented by a quantum circuit acting as a denoiser</a:t>
            </a:r>
          </a:p>
          <a:p>
            <a:pPr marL="185928" indent="-185928" defTabSz="743693">
              <a:lnSpc>
                <a:spcPct val="100000"/>
              </a:lnSpc>
              <a:spcBef>
                <a:spcPts val="750"/>
              </a:spcBef>
              <a:defRPr sz="2928"/>
            </a:pPr>
            <a:r>
              <a:t>can be used in a </a:t>
            </a:r>
            <a:r>
              <a:rPr>
                <a:solidFill>
                  <a:srgbClr val="FF2600"/>
                </a:solidFill>
              </a:rPr>
              <a:t>full quantum or in an hybrid mode</a:t>
            </a:r>
            <a:r>
              <a:t>, where the quantum circuit is trained in the latent space of a classical AE</a:t>
            </a:r>
          </a:p>
          <a:p>
            <a:pPr marL="185928" indent="-185928" defTabSz="743693">
              <a:lnSpc>
                <a:spcPct val="100000"/>
              </a:lnSpc>
              <a:spcBef>
                <a:spcPts val="750"/>
              </a:spcBef>
              <a:defRPr sz="2928"/>
            </a:pPr>
            <a:r>
              <a:rPr>
                <a:solidFill>
                  <a:srgbClr val="FF2600"/>
                </a:solidFill>
              </a:rPr>
              <a:t>conditioning</a:t>
            </a:r>
            <a:r>
              <a:t> achieved by adding ancillary qubits to encode labels</a:t>
            </a:r>
          </a:p>
        </p:txBody>
      </p:sp>
      <p:sp>
        <p:nvSpPr>
          <p:cNvPr id="3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58663" y="6477000"/>
            <a:ext cx="152477" cy="255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45</a:t>
            </a:fld>
            <a:endParaRPr/>
          </a:p>
        </p:txBody>
      </p:sp>
      <p:sp>
        <p:nvSpPr>
          <p:cNvPr id="308" name="Quantum Denoiser"/>
          <p:cNvSpPr txBox="1"/>
          <p:nvPr/>
        </p:nvSpPr>
        <p:spPr>
          <a:xfrm>
            <a:off x="94455" y="2168615"/>
            <a:ext cx="1580304" cy="289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100">
                <a:solidFill>
                  <a:srgbClr val="FF2600"/>
                </a:solidFill>
              </a:defRPr>
            </a:lvl1pPr>
          </a:lstStyle>
          <a:p>
            <a:r>
              <a:rPr sz="1550"/>
              <a:t>Quantum Denoiser</a:t>
            </a:r>
          </a:p>
        </p:txBody>
      </p:sp>
      <p:pic>
        <p:nvPicPr>
          <p:cNvPr id="309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895" y="3917630"/>
            <a:ext cx="3174381" cy="1799787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10" name="Equation"/>
              <p:cNvSpPr txBox="1"/>
              <p:nvPr/>
            </p:nvSpPr>
            <p:spPr>
              <a:xfrm>
                <a:off x="7480267" y="2995936"/>
                <a:ext cx="2233688" cy="3693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4572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𝐿𝑜𝑠𝑠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=1−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𝔼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sz="2400"/>
              </a:p>
            </p:txBody>
          </p:sp>
        </mc:Choice>
        <mc:Fallback>
          <p:sp>
            <p:nvSpPr>
              <p:cNvPr id="3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0267" y="2995936"/>
                <a:ext cx="2233688" cy="369332"/>
              </a:xfrm>
              <a:prstGeom prst="rect">
                <a:avLst/>
              </a:prstGeom>
              <a:blipFill>
                <a:blip r:embed="rId3"/>
                <a:stretch>
                  <a:fillRect l="-2732" r="-4918" b="-3442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1" name="quantum in-fidelity"/>
          <p:cNvSpPr txBox="1"/>
          <p:nvPr/>
        </p:nvSpPr>
        <p:spPr>
          <a:xfrm>
            <a:off x="9789846" y="2950891"/>
            <a:ext cx="2005806" cy="343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800">
                <a:solidFill>
                  <a:srgbClr val="FF2600"/>
                </a:solidFill>
              </a:defRPr>
            </a:lvl1pPr>
          </a:lstStyle>
          <a:p>
            <a:r>
              <a:rPr sz="1900"/>
              <a:t>quantum in-fidelity </a:t>
            </a:r>
          </a:p>
        </p:txBody>
      </p:sp>
      <p:pic>
        <p:nvPicPr>
          <p:cNvPr id="312" name="pasted-movie.png" descr="pasted-movie.png"/>
          <p:cNvPicPr>
            <a:picLocks noChangeAspect="1"/>
          </p:cNvPicPr>
          <p:nvPr/>
        </p:nvPicPr>
        <p:blipFill>
          <a:blip r:embed="rId4"/>
          <a:srcRect t="24947"/>
          <a:stretch>
            <a:fillRect/>
          </a:stretch>
        </p:blipFill>
        <p:spPr>
          <a:xfrm>
            <a:off x="5541896" y="4274651"/>
            <a:ext cx="5997412" cy="2459473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A. Cacioppo et al, arXiv:2311.15444 [quant-ph]"/>
          <p:cNvSpPr txBox="1"/>
          <p:nvPr/>
        </p:nvSpPr>
        <p:spPr>
          <a:xfrm rot="5399445">
            <a:off x="10670415" y="4880980"/>
            <a:ext cx="2728311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2200" i="1" u="sng">
                <a:solidFill>
                  <a:srgbClr val="FF2600">
                    <a:alpha val="79973"/>
                  </a:srgbClr>
                </a:solidFill>
                <a:hlinkClick r:id="rId5"/>
              </a:defRPr>
            </a:lvl1pPr>
          </a:lstStyle>
          <a:p>
            <a:pPr>
              <a:defRPr u="none"/>
            </a:pPr>
            <a:r>
              <a:rPr sz="1100">
                <a:hlinkClick r:id="rId5"/>
              </a:rPr>
              <a:t>A. Cacioppo et al, arXiv:2311.15444 [quant-ph]</a:t>
            </a:r>
          </a:p>
        </p:txBody>
      </p:sp>
      <p:pic>
        <p:nvPicPr>
          <p:cNvPr id="314" name="pasted-movie.png" descr="pasted-movie.png"/>
          <p:cNvPicPr>
            <a:picLocks noChangeAspect="1"/>
          </p:cNvPicPr>
          <p:nvPr/>
        </p:nvPicPr>
        <p:blipFill>
          <a:blip r:embed="rId6"/>
          <a:srcRect t="7230" b="7230"/>
          <a:stretch>
            <a:fillRect/>
          </a:stretch>
        </p:blipFill>
        <p:spPr>
          <a:xfrm>
            <a:off x="326489" y="2522683"/>
            <a:ext cx="4196561" cy="1201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Line Line" descr="Line Lin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19961796">
            <a:off x="2317876" y="3784753"/>
            <a:ext cx="1255435" cy="154376"/>
          </a:xfrm>
          <a:prstGeom prst="rect">
            <a:avLst/>
          </a:prstGeom>
        </p:spPr>
      </p:pic>
      <p:pic>
        <p:nvPicPr>
          <p:cNvPr id="317" name="Line Line" descr="Line Lin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12166156">
            <a:off x="1154790" y="3794900"/>
            <a:ext cx="1278674" cy="154376"/>
          </a:xfrm>
          <a:prstGeom prst="rect">
            <a:avLst/>
          </a:prstGeom>
        </p:spPr>
      </p:pic>
      <p:pic>
        <p:nvPicPr>
          <p:cNvPr id="319" name="Line Line" descr="Line 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16807119">
            <a:off x="2157606" y="3787829"/>
            <a:ext cx="601506" cy="154376"/>
          </a:xfrm>
          <a:prstGeom prst="rect">
            <a:avLst/>
          </a:prstGeom>
        </p:spPr>
      </p:pic>
      <p:sp>
        <p:nvSpPr>
          <p:cNvPr id="321" name="Ornament 13"/>
          <p:cNvSpPr/>
          <p:nvPr/>
        </p:nvSpPr>
        <p:spPr>
          <a:xfrm>
            <a:off x="1199786" y="5664587"/>
            <a:ext cx="2364600" cy="105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5596" extrusionOk="0">
                <a:moveTo>
                  <a:pt x="8186" y="7"/>
                </a:moveTo>
                <a:cubicBezTo>
                  <a:pt x="5538" y="-278"/>
                  <a:pt x="2797" y="8362"/>
                  <a:pt x="49" y="663"/>
                </a:cubicBezTo>
                <a:lnTo>
                  <a:pt x="0" y="1181"/>
                </a:lnTo>
                <a:cubicBezTo>
                  <a:pt x="3497" y="13745"/>
                  <a:pt x="7050" y="-5602"/>
                  <a:pt x="10800" y="4870"/>
                </a:cubicBezTo>
                <a:cubicBezTo>
                  <a:pt x="14550" y="-5599"/>
                  <a:pt x="18104" y="13745"/>
                  <a:pt x="21600" y="1181"/>
                </a:cubicBezTo>
                <a:lnTo>
                  <a:pt x="21551" y="663"/>
                </a:lnTo>
                <a:cubicBezTo>
                  <a:pt x="17887" y="10929"/>
                  <a:pt x="14235" y="-7855"/>
                  <a:pt x="10800" y="4205"/>
                </a:cubicBezTo>
                <a:cubicBezTo>
                  <a:pt x="9941" y="1190"/>
                  <a:pt x="9069" y="103"/>
                  <a:pt x="8186" y="7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322" name="xL-layers"/>
          <p:cNvSpPr txBox="1"/>
          <p:nvPr/>
        </p:nvSpPr>
        <p:spPr>
          <a:xfrm>
            <a:off x="1923393" y="5782152"/>
            <a:ext cx="791948" cy="289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100">
                <a:solidFill>
                  <a:srgbClr val="FF2600"/>
                </a:solidFill>
              </a:defRPr>
            </a:lvl1pPr>
          </a:lstStyle>
          <a:p>
            <a:r>
              <a:rPr sz="1550"/>
              <a:t>xL-layers </a:t>
            </a:r>
          </a:p>
        </p:txBody>
      </p:sp>
      <p:sp>
        <p:nvSpPr>
          <p:cNvPr id="323" name="parametric quantum circuit ansatz"/>
          <p:cNvSpPr txBox="1"/>
          <p:nvPr/>
        </p:nvSpPr>
        <p:spPr>
          <a:xfrm>
            <a:off x="137137" y="3787666"/>
            <a:ext cx="973305" cy="913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2800">
                <a:solidFill>
                  <a:srgbClr val="FF2600"/>
                </a:solidFill>
              </a:defRPr>
            </a:lvl1pPr>
          </a:lstStyle>
          <a:p>
            <a:r>
              <a:rPr sz="1400"/>
              <a:t>parametric quantum circuit ansatz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4" name="Equation"/>
              <p:cNvSpPr txBox="1"/>
              <p:nvPr/>
            </p:nvSpPr>
            <p:spPr>
              <a:xfrm>
                <a:off x="4637937" y="2996779"/>
                <a:ext cx="2555508" cy="31547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4572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0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sz="20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0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sz="20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0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sz="20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)|</m:t>
                      </m:r>
                      <m:sSub>
                        <m:sSubPr>
                          <m:ctrlPr>
                            <a:rPr sz="20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sz="20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sz="20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⟩=|</m:t>
                      </m:r>
                      <m:sSub>
                        <m:sSubPr>
                          <m:ctrlPr>
                            <a:rPr sz="20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sz="20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sz="20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sz="20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⟩⇒</m:t>
                      </m:r>
                    </m:oMath>
                  </m:oMathPara>
                </a14:m>
                <a:endParaRPr sz="2050"/>
              </a:p>
            </p:txBody>
          </p:sp>
        </mc:Choice>
        <mc:Fallback>
          <p:sp>
            <p:nvSpPr>
              <p:cNvPr id="324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7937" y="2996779"/>
                <a:ext cx="2555508" cy="315471"/>
              </a:xfrm>
              <a:prstGeom prst="rect">
                <a:avLst/>
              </a:prstGeom>
              <a:blipFill>
                <a:blip r:embed="rId10"/>
                <a:stretch>
                  <a:fillRect l="-1909" t="-1961" r="-1193" b="-3529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5" name="Ornament 13"/>
          <p:cNvSpPr/>
          <p:nvPr/>
        </p:nvSpPr>
        <p:spPr>
          <a:xfrm rot="16191713">
            <a:off x="4073324" y="3102076"/>
            <a:ext cx="942119" cy="420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5596" extrusionOk="0">
                <a:moveTo>
                  <a:pt x="8186" y="7"/>
                </a:moveTo>
                <a:cubicBezTo>
                  <a:pt x="5538" y="-278"/>
                  <a:pt x="2797" y="8362"/>
                  <a:pt x="49" y="663"/>
                </a:cubicBezTo>
                <a:lnTo>
                  <a:pt x="0" y="1181"/>
                </a:lnTo>
                <a:cubicBezTo>
                  <a:pt x="3497" y="13745"/>
                  <a:pt x="7050" y="-5602"/>
                  <a:pt x="10800" y="4870"/>
                </a:cubicBezTo>
                <a:cubicBezTo>
                  <a:pt x="14550" y="-5599"/>
                  <a:pt x="18104" y="13745"/>
                  <a:pt x="21600" y="1181"/>
                </a:cubicBezTo>
                <a:lnTo>
                  <a:pt x="21551" y="663"/>
                </a:lnTo>
                <a:cubicBezTo>
                  <a:pt x="17887" y="10929"/>
                  <a:pt x="14235" y="-7855"/>
                  <a:pt x="10800" y="4205"/>
                </a:cubicBezTo>
                <a:cubicBezTo>
                  <a:pt x="9941" y="1190"/>
                  <a:pt x="9069" y="103"/>
                  <a:pt x="8186" y="7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6" name="Equation"/>
              <p:cNvSpPr txBox="1"/>
              <p:nvPr/>
            </p:nvSpPr>
            <p:spPr>
              <a:xfrm>
                <a:off x="7480267" y="2522683"/>
                <a:ext cx="3370346" cy="330860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4572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1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sz="21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1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sz="21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,1)⋯</m:t>
                      </m:r>
                      <m:r>
                        <a:rPr sz="21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sz="21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1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sz="21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1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sz="21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)|</m:t>
                      </m:r>
                      <m:sSub>
                        <m:sSubPr>
                          <m:ctrlPr>
                            <a:rPr sz="21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1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sz="21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sz="21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⟩=|</m:t>
                      </m:r>
                      <m:sSub>
                        <m:sSubPr>
                          <m:ctrlPr>
                            <a:rPr sz="21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1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sz="21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sz="21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sz="2150"/>
              </a:p>
            </p:txBody>
          </p:sp>
        </mc:Choice>
        <mc:Fallback>
          <p:sp>
            <p:nvSpPr>
              <p:cNvPr id="326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0267" y="2522683"/>
                <a:ext cx="3370346" cy="330860"/>
              </a:xfrm>
              <a:prstGeom prst="rect">
                <a:avLst/>
              </a:prstGeom>
              <a:blipFill>
                <a:blip r:embed="rId11"/>
                <a:stretch>
                  <a:fillRect l="-1266" t="-1852" r="-2351" b="-3518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7" name="pasted-movie.png" descr="pasted-movi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66271" y="5134613"/>
            <a:ext cx="1951250" cy="1597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pasted-movie.png" descr="pasted-movi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559" y="6260451"/>
            <a:ext cx="4388731" cy="433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Line Line" descr="Line Line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 rot="8730002">
            <a:off x="3456180" y="5532064"/>
            <a:ext cx="2147901" cy="154376"/>
          </a:xfrm>
          <a:prstGeom prst="rect">
            <a:avLst/>
          </a:prstGeom>
        </p:spPr>
      </p:pic>
      <p:sp>
        <p:nvSpPr>
          <p:cNvPr id="331" name="Conditioned hybrid…"/>
          <p:cNvSpPr txBox="1"/>
          <p:nvPr/>
        </p:nvSpPr>
        <p:spPr>
          <a:xfrm>
            <a:off x="5849984" y="3673393"/>
            <a:ext cx="1788246" cy="574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>
              <a:defRPr sz="3400" b="1"/>
            </a:pPr>
            <a:r>
              <a:rPr sz="1700"/>
              <a:t>Conditioned hybrid</a:t>
            </a:r>
          </a:p>
          <a:p>
            <a:pPr>
              <a:defRPr sz="3400" b="1"/>
            </a:pPr>
            <a:r>
              <a:rPr sz="1700"/>
              <a:t>(simulation)</a:t>
            </a:r>
          </a:p>
        </p:txBody>
      </p:sp>
      <p:sp>
        <p:nvSpPr>
          <p:cNvPr id="332" name="Conditioned hybrid…"/>
          <p:cNvSpPr txBox="1"/>
          <p:nvPr/>
        </p:nvSpPr>
        <p:spPr>
          <a:xfrm>
            <a:off x="8935792" y="3673393"/>
            <a:ext cx="1788246" cy="574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>
              <a:defRPr sz="3400" b="1"/>
            </a:pPr>
            <a:r>
              <a:rPr sz="1700"/>
              <a:t>Conditioned hybrid</a:t>
            </a:r>
          </a:p>
          <a:p>
            <a:pPr>
              <a:defRPr sz="3400" b="1"/>
            </a:pPr>
            <a:r>
              <a:rPr sz="1700"/>
              <a:t>(quantum hw)</a:t>
            </a: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ttangolo con angoli arrotondati 105">
            <a:extLst>
              <a:ext uri="{FF2B5EF4-FFF2-40B4-BE49-F238E27FC236}">
                <a16:creationId xmlns:a16="http://schemas.microsoft.com/office/drawing/2014/main" id="{6154FBA8-DDD4-E6FE-BD84-914B2DB3D553}"/>
              </a:ext>
            </a:extLst>
          </p:cNvPr>
          <p:cNvSpPr/>
          <p:nvPr/>
        </p:nvSpPr>
        <p:spPr>
          <a:xfrm>
            <a:off x="322294" y="3538928"/>
            <a:ext cx="7860062" cy="23225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BA51469-7E02-C269-D68C-A576507B7F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202501"/>
            <a:ext cx="11332464" cy="862519"/>
          </a:xfrm>
        </p:spPr>
        <p:txBody>
          <a:bodyPr>
            <a:normAutofit/>
          </a:bodyPr>
          <a:lstStyle/>
          <a:p>
            <a:r>
              <a:rPr lang="it-IT" sz="4800"/>
              <a:t>Quantum ML for neutrino </a:t>
            </a:r>
            <a:r>
              <a:rPr lang="it-IT" sz="4800" err="1"/>
              <a:t>physics</a:t>
            </a:r>
            <a:endParaRPr lang="it-IT" sz="48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ottotitolo 2">
                <a:extLst>
                  <a:ext uri="{FF2B5EF4-FFF2-40B4-BE49-F238E27FC236}">
                    <a16:creationId xmlns:a16="http://schemas.microsoft.com/office/drawing/2014/main" id="{7B69B069-7D06-3B8F-6D0E-C965B07703D8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207690" y="1292528"/>
                <a:ext cx="8954598" cy="1956217"/>
              </a:xfrm>
            </p:spPr>
            <p:txBody>
              <a:bodyPr>
                <a:normAutofit/>
              </a:bodyPr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it-IT" sz="1600"/>
                  <a:t>DUNE </a:t>
                </a:r>
                <a:r>
                  <a:rPr lang="it-IT" sz="1600" err="1"/>
                  <a:t>experiment</a:t>
                </a:r>
                <a:r>
                  <a:rPr lang="it-IT" sz="1600"/>
                  <a:t> (ton-scale </a:t>
                </a:r>
                <a:r>
                  <a:rPr lang="it-IT" sz="1600" err="1"/>
                  <a:t>LArTPC</a:t>
                </a:r>
                <a:r>
                  <a:rPr lang="it-IT" sz="1600"/>
                  <a:t>) low-energy </a:t>
                </a:r>
                <a:r>
                  <a:rPr lang="it-IT" sz="1600" err="1"/>
                  <a:t>physics</a:t>
                </a:r>
                <a:r>
                  <a:rPr lang="it-IT" sz="1600"/>
                  <a:t> </a:t>
                </a:r>
                <a:r>
                  <a:rPr lang="it-IT" sz="1600" err="1"/>
                  <a:t>reach</a:t>
                </a:r>
                <a:r>
                  <a:rPr lang="it-IT" sz="1600"/>
                  <a:t> </a:t>
                </a:r>
                <a:r>
                  <a:rPr lang="it-IT" sz="1600" err="1"/>
                  <a:t>is</a:t>
                </a:r>
                <a:r>
                  <a:rPr lang="it-IT" sz="1600"/>
                  <a:t> to be </a:t>
                </a:r>
                <a:r>
                  <a:rPr lang="it-IT" sz="1600" err="1"/>
                  <a:t>fully</a:t>
                </a:r>
                <a:r>
                  <a:rPr lang="it-IT" sz="1600"/>
                  <a:t> </a:t>
                </a:r>
                <a:r>
                  <a:rPr lang="it-IT" sz="1600" err="1"/>
                  <a:t>explored</a:t>
                </a:r>
                <a:r>
                  <a:rPr lang="it-IT" sz="1600"/>
                  <a:t>.</a:t>
                </a: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it-IT" sz="1600" err="1"/>
                  <a:t>Potential</a:t>
                </a:r>
                <a:r>
                  <a:rPr lang="it-IT" sz="1600"/>
                  <a:t> for high </a:t>
                </a:r>
                <a:r>
                  <a:rPr lang="it-IT" sz="1600" err="1"/>
                  <a:t>sensitivity</a:t>
                </a:r>
                <a:r>
                  <a:rPr lang="it-IT" sz="1600"/>
                  <a:t> to </a:t>
                </a:r>
                <a14:m>
                  <m:oMath xmlns:m="http://schemas.openxmlformats.org/officeDocument/2006/math">
                    <m:r>
                      <a:rPr lang="it-IT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𝟎</m:t>
                    </m:r>
                    <m:r>
                      <a:rPr lang="it-IT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𝝂𝜷𝜷</m:t>
                    </m:r>
                  </m:oMath>
                </a14:m>
                <a:r>
                  <a:rPr lang="it-IT" sz="1600" b="1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err="1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deay</a:t>
                </a:r>
                <a:r>
                  <a:rPr lang="it-IT" sz="160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of the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it-IT" sz="160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 </m:t>
                        </m:r>
                      </m:e>
                      <m:sup>
                        <m:r>
                          <a:rPr lang="it-IT" sz="160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136</m:t>
                        </m:r>
                      </m:sup>
                    </m:sSup>
                    <m:r>
                      <m:rPr>
                        <m:sty m:val="p"/>
                      </m:rPr>
                      <a:rPr lang="it-IT" sz="160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Xe</m:t>
                    </m:r>
                  </m:oMath>
                </a14:m>
                <a:r>
                  <a:rPr lang="it-IT" sz="1600" b="1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isotope.</a:t>
                </a: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it-IT" sz="1600">
                    <a:latin typeface="Helvetica" panose="020B0604020202020204" pitchFamily="34" charset="0"/>
                    <a:cs typeface="Helvetica" panose="020B0604020202020204" pitchFamily="34" charset="0"/>
                  </a:rPr>
                  <a:t>But </a:t>
                </a:r>
                <a:r>
                  <a:rPr lang="it-IT" sz="160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advanced</a:t>
                </a:r>
                <a:r>
                  <a:rPr lang="it-IT" sz="1600">
                    <a:latin typeface="Helvetica" panose="020B0604020202020204" pitchFamily="34" charset="0"/>
                    <a:cs typeface="Helvetica" panose="020B0604020202020204" pitchFamily="34" charset="0"/>
                  </a:rPr>
                  <a:t> background </a:t>
                </a:r>
                <a:r>
                  <a:rPr lang="it-IT" sz="160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suppression</a:t>
                </a:r>
                <a:r>
                  <a:rPr lang="it-IT" sz="1600">
                    <a:latin typeface="Helvetica" panose="020B0604020202020204" pitchFamily="34" charset="0"/>
                    <a:cs typeface="Helvetica" panose="020B0604020202020204" pitchFamily="34" charset="0"/>
                  </a:rPr>
                  <a:t> techniques are </a:t>
                </a:r>
                <a:r>
                  <a:rPr lang="it-IT" sz="160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needed</a:t>
                </a:r>
                <a:r>
                  <a:rPr lang="it-IT" sz="1600"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→</m:t>
                    </m:r>
                  </m:oMath>
                </a14:m>
                <a:r>
                  <a:rPr lang="it-IT" sz="160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investigate Quantum Kernel </a:t>
                </a:r>
                <a:r>
                  <a:rPr lang="it-IT" sz="1600" err="1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methods</a:t>
                </a:r>
                <a:r>
                  <a:rPr lang="it-IT" sz="160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.</a:t>
                </a: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it-IT" sz="1600">
                    <a:latin typeface="Helvetica" panose="020B0604020202020204" pitchFamily="34" charset="0"/>
                    <a:cs typeface="Helvetica" panose="020B0604020202020204" pitchFamily="34" charset="0"/>
                  </a:rPr>
                  <a:t>Optimizing quantum kernels </a:t>
                </a:r>
                <a:r>
                  <a:rPr lang="it-IT" sz="160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is</a:t>
                </a:r>
                <a:r>
                  <a:rPr lang="it-IT" sz="1600">
                    <a:latin typeface="Helvetica" panose="020B0604020202020204" pitchFamily="34" charset="0"/>
                    <a:cs typeface="Helvetica" panose="020B0604020202020204" pitchFamily="34" charset="0"/>
                  </a:rPr>
                  <a:t> an open </a:t>
                </a:r>
                <a:r>
                  <a:rPr lang="it-IT" sz="160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problem</a:t>
                </a:r>
                <a:r>
                  <a:rPr lang="it-IT" sz="1600"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→</m:t>
                    </m:r>
                  </m:oMath>
                </a14:m>
                <a:r>
                  <a:rPr lang="it-IT" sz="160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investigate </a:t>
                </a:r>
                <a:r>
                  <a:rPr lang="it-IT" sz="1600" b="1" err="1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genetic</a:t>
                </a:r>
                <a:r>
                  <a:rPr lang="it-IT" sz="1600" b="1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Quantum Kernel </a:t>
                </a:r>
                <a:r>
                  <a:rPr lang="it-IT" sz="1600" b="1" err="1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optimization</a:t>
                </a:r>
                <a:r>
                  <a:rPr lang="it-IT" sz="160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3" name="Sottotitolo 2">
                <a:extLst>
                  <a:ext uri="{FF2B5EF4-FFF2-40B4-BE49-F238E27FC236}">
                    <a16:creationId xmlns:a16="http://schemas.microsoft.com/office/drawing/2014/main" id="{7B69B069-7D06-3B8F-6D0E-C965B07703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207690" y="1292528"/>
                <a:ext cx="8954598" cy="1956217"/>
              </a:xfrm>
              <a:blipFill>
                <a:blip r:embed="rId2"/>
                <a:stretch>
                  <a:fillRect l="-272" t="-2181" r="-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0E1FE69-3A37-FA12-15EA-041FBED49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936" y="3248745"/>
            <a:ext cx="3130296" cy="1264516"/>
          </a:xfrm>
          <a:prstGeom prst="rect">
            <a:avLst/>
          </a:prstGeom>
        </p:spPr>
      </p:pic>
      <p:sp>
        <p:nvSpPr>
          <p:cNvPr id="5" name="Google Shape;253;p23">
            <a:extLst>
              <a:ext uri="{FF2B5EF4-FFF2-40B4-BE49-F238E27FC236}">
                <a16:creationId xmlns:a16="http://schemas.microsoft.com/office/drawing/2014/main" id="{9D9D450F-0693-B279-C64B-5AB7A83966CB}"/>
              </a:ext>
            </a:extLst>
          </p:cNvPr>
          <p:cNvSpPr txBox="1"/>
          <p:nvPr/>
        </p:nvSpPr>
        <p:spPr>
          <a:xfrm>
            <a:off x="8310007" y="4405291"/>
            <a:ext cx="3774154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" sz="1100" i="1">
                <a:latin typeface="Helvetica" panose="020B0604020202020204" pitchFamily="34" charset="0"/>
                <a:ea typeface="Proxima Nova"/>
                <a:cs typeface="Helvetica" panose="020B0604020202020204" pitchFamily="34" charset="0"/>
                <a:sym typeface="Proxima Nova"/>
              </a:rPr>
              <a:t>Quantum circuits with this structure are suitable kernels.</a:t>
            </a:r>
            <a:endParaRPr sz="1100" i="1">
              <a:latin typeface="Helvetica" panose="020B0604020202020204" pitchFamily="34" charset="0"/>
              <a:ea typeface="Proxima Nova"/>
              <a:cs typeface="Helvetica" panose="020B0604020202020204" pitchFamily="34" charset="0"/>
              <a:sym typeface="Proxima Nova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41AC00A-3C0C-2830-86B9-DAFBF230B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3458" y="1206241"/>
            <a:ext cx="2515568" cy="1814996"/>
          </a:xfrm>
          <a:prstGeom prst="rect">
            <a:avLst/>
          </a:prstGeom>
        </p:spPr>
      </p:pic>
      <p:pic>
        <p:nvPicPr>
          <p:cNvPr id="101" name="Elemento grafico 100">
            <a:extLst>
              <a:ext uri="{FF2B5EF4-FFF2-40B4-BE49-F238E27FC236}">
                <a16:creationId xmlns:a16="http://schemas.microsoft.com/office/drawing/2014/main" id="{41093EB2-A87B-B5D9-41D0-0564821FD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1968" y="3710547"/>
            <a:ext cx="4117422" cy="1854912"/>
          </a:xfrm>
          <a:prstGeom prst="rect">
            <a:avLst/>
          </a:prstGeom>
        </p:spPr>
      </p:pic>
      <p:pic>
        <p:nvPicPr>
          <p:cNvPr id="102" name="Immagine 101">
            <a:extLst>
              <a:ext uri="{FF2B5EF4-FFF2-40B4-BE49-F238E27FC236}">
                <a16:creationId xmlns:a16="http://schemas.microsoft.com/office/drawing/2014/main" id="{538D5E1D-538D-B988-04EF-03EA84F3B9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126"/>
          <a:stretch/>
        </p:blipFill>
        <p:spPr>
          <a:xfrm>
            <a:off x="4742270" y="3759647"/>
            <a:ext cx="3096016" cy="1881137"/>
          </a:xfrm>
          <a:prstGeom prst="rect">
            <a:avLst/>
          </a:prstGeom>
        </p:spPr>
      </p:pic>
      <p:cxnSp>
        <p:nvCxnSpPr>
          <p:cNvPr id="105" name="Connettore 2 104">
            <a:extLst>
              <a:ext uri="{FF2B5EF4-FFF2-40B4-BE49-F238E27FC236}">
                <a16:creationId xmlns:a16="http://schemas.microsoft.com/office/drawing/2014/main" id="{F98D30BA-4677-97F6-AEE8-EDD72710B6F3}"/>
              </a:ext>
            </a:extLst>
          </p:cNvPr>
          <p:cNvCxnSpPr/>
          <p:nvPr/>
        </p:nvCxnSpPr>
        <p:spPr>
          <a:xfrm flipH="1">
            <a:off x="9747504" y="2404872"/>
            <a:ext cx="449580" cy="12710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8" name="CasellaDiTesto 107">
                <a:extLst>
                  <a:ext uri="{FF2B5EF4-FFF2-40B4-BE49-F238E27FC236}">
                    <a16:creationId xmlns:a16="http://schemas.microsoft.com/office/drawing/2014/main" id="{09B9A386-86CB-19C2-1E9B-67CC339BC9A8}"/>
                  </a:ext>
                </a:extLst>
              </p:cNvPr>
              <p:cNvSpPr txBox="1"/>
              <p:nvPr/>
            </p:nvSpPr>
            <p:spPr>
              <a:xfrm>
                <a:off x="8290632" y="5008043"/>
                <a:ext cx="3774154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it-IT" sz="1400">
                    <a:latin typeface="Helvetica" panose="020B0604020202020204" pitchFamily="34" charset="0"/>
                    <a:cs typeface="Helvetica" panose="020B0604020202020204" pitchFamily="34" charset="0"/>
                  </a:rPr>
                  <a:t>Premiating </a:t>
                </a:r>
                <a:r>
                  <a:rPr lang="it-IT" sz="140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both</a:t>
                </a:r>
                <a:r>
                  <a:rPr lang="it-IT" sz="1400">
                    <a:latin typeface="Helvetica" panose="020B0604020202020204" pitchFamily="34" charset="0"/>
                    <a:cs typeface="Helvetica" panose="020B0604020202020204" pitchFamily="34" charset="0"/>
                  </a:rPr>
                  <a:t> Quantum Kernel performance and «NISQ </a:t>
                </a:r>
                <a:r>
                  <a:rPr lang="it-IT" sz="140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friendliness</a:t>
                </a:r>
                <a:r>
                  <a:rPr lang="it-IT" sz="1400">
                    <a:latin typeface="Helvetica" panose="020B0604020202020204" pitchFamily="34" charset="0"/>
                    <a:cs typeface="Helvetica" panose="020B0604020202020204" pitchFamily="34" charset="0"/>
                  </a:rPr>
                  <a:t>».</a:t>
                </a:r>
              </a:p>
              <a:p>
                <a:pPr algn="l"/>
                <a14:m>
                  <m:oMath xmlns:m="http://schemas.openxmlformats.org/officeDocument/2006/math">
                    <m:r>
                      <a:rPr lang="it-IT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→</m:t>
                    </m:r>
                  </m:oMath>
                </a14:m>
                <a:r>
                  <a:rPr lang="it-IT" sz="140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test on quantum hardware </a:t>
                </a:r>
                <a:r>
                  <a:rPr lang="it-IT" sz="1400" err="1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is</a:t>
                </a:r>
                <a:r>
                  <a:rPr lang="it-IT" sz="140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400" b="1" err="1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necessary</a:t>
                </a:r>
                <a:r>
                  <a:rPr lang="it-IT" sz="140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08" name="CasellaDiTesto 107">
                <a:extLst>
                  <a:ext uri="{FF2B5EF4-FFF2-40B4-BE49-F238E27FC236}">
                    <a16:creationId xmlns:a16="http://schemas.microsoft.com/office/drawing/2014/main" id="{09B9A386-86CB-19C2-1E9B-67CC339BC9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0632" y="5008043"/>
                <a:ext cx="3774154" cy="738664"/>
              </a:xfrm>
              <a:prstGeom prst="rect">
                <a:avLst/>
              </a:prstGeom>
              <a:blipFill>
                <a:blip r:embed="rId8"/>
                <a:stretch>
                  <a:fillRect l="-485" t="-1653" b="-7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2" name="Immagine 111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CDC52AE3-2254-579C-6C16-F4B07B5043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458" y="6085680"/>
            <a:ext cx="928296" cy="469225"/>
          </a:xfrm>
          <a:prstGeom prst="rect">
            <a:avLst/>
          </a:prstGeom>
        </p:spPr>
      </p:pic>
      <p:pic>
        <p:nvPicPr>
          <p:cNvPr id="114" name="Immagine 113" descr="Immagine che contiene testo, Carattere, Elementi grafici, poster&#10;&#10;Descrizione generata automaticamente">
            <a:extLst>
              <a:ext uri="{FF2B5EF4-FFF2-40B4-BE49-F238E27FC236}">
                <a16:creationId xmlns:a16="http://schemas.microsoft.com/office/drawing/2014/main" id="{677A21E9-B2C0-5A6F-6F57-756413B8F1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936" y="6015419"/>
            <a:ext cx="598179" cy="640080"/>
          </a:xfrm>
          <a:prstGeom prst="rect">
            <a:avLst/>
          </a:prstGeom>
        </p:spPr>
      </p:pic>
      <p:sp>
        <p:nvSpPr>
          <p:cNvPr id="115" name="CasellaDiTesto 114">
            <a:extLst>
              <a:ext uri="{FF2B5EF4-FFF2-40B4-BE49-F238E27FC236}">
                <a16:creationId xmlns:a16="http://schemas.microsoft.com/office/drawing/2014/main" id="{17B3B678-B46D-ABDE-FA76-7873E81B434A}"/>
              </a:ext>
            </a:extLst>
          </p:cNvPr>
          <p:cNvSpPr txBox="1"/>
          <p:nvPr/>
        </p:nvSpPr>
        <p:spPr>
          <a:xfrm>
            <a:off x="322294" y="5894623"/>
            <a:ext cx="6294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err="1"/>
              <a:t>Results</a:t>
            </a:r>
            <a:r>
              <a:rPr lang="it-IT" sz="1200"/>
              <a:t> </a:t>
            </a:r>
            <a:r>
              <a:rPr lang="it-IT" sz="1200" err="1"/>
              <a:t>will</a:t>
            </a:r>
            <a:r>
              <a:rPr lang="it-IT" sz="1200"/>
              <a:t> be </a:t>
            </a:r>
            <a:r>
              <a:rPr lang="it-IT" sz="1200" err="1"/>
              <a:t>presented</a:t>
            </a:r>
            <a:r>
              <a:rPr lang="it-IT" sz="1200"/>
              <a:t> </a:t>
            </a:r>
            <a:r>
              <a:rPr lang="it-IT" sz="1200" err="1"/>
              <a:t>at</a:t>
            </a:r>
            <a:r>
              <a:rPr lang="it-IT" sz="1200"/>
              <a:t> </a:t>
            </a:r>
            <a:r>
              <a:rPr lang="it-IT" sz="1200" i="1"/>
              <a:t>Neutrino </a:t>
            </a:r>
            <a:r>
              <a:rPr lang="it-IT" sz="1200" i="1" err="1"/>
              <a:t>Physics</a:t>
            </a:r>
            <a:r>
              <a:rPr lang="it-IT" sz="1200" i="1"/>
              <a:t> and Machine Learning (NPML2024), Zurich, CH</a:t>
            </a:r>
          </a:p>
        </p:txBody>
      </p:sp>
      <p:sp>
        <p:nvSpPr>
          <p:cNvPr id="116" name="CasellaDiTesto 115">
            <a:extLst>
              <a:ext uri="{FF2B5EF4-FFF2-40B4-BE49-F238E27FC236}">
                <a16:creationId xmlns:a16="http://schemas.microsoft.com/office/drawing/2014/main" id="{CC419214-461A-6F6E-C899-EEA33C03A1BB}"/>
              </a:ext>
            </a:extLst>
          </p:cNvPr>
          <p:cNvSpPr txBox="1"/>
          <p:nvPr/>
        </p:nvSpPr>
        <p:spPr>
          <a:xfrm>
            <a:off x="322294" y="6241091"/>
            <a:ext cx="2923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/>
              <a:t>Credit: R. Moretti</a:t>
            </a:r>
          </a:p>
          <a:p>
            <a:r>
              <a:rPr lang="it-IT" sz="1400"/>
              <a:t>Advisors: A. Giachero, F. Terranova.</a:t>
            </a:r>
          </a:p>
        </p:txBody>
      </p:sp>
      <p:pic>
        <p:nvPicPr>
          <p:cNvPr id="118" name="Immagine 117" descr="Immagine che contiene Carattere, schermata, Elementi grafici, logo&#10;&#10;Descrizione generata automaticamente">
            <a:extLst>
              <a:ext uri="{FF2B5EF4-FFF2-40B4-BE49-F238E27FC236}">
                <a16:creationId xmlns:a16="http://schemas.microsoft.com/office/drawing/2014/main" id="{4FF5A6A7-08EF-5DC6-F043-B1A023FD0D6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30" b="38429"/>
          <a:stretch/>
        </p:blipFill>
        <p:spPr>
          <a:xfrm>
            <a:off x="10398258" y="6089661"/>
            <a:ext cx="1622164" cy="41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062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4;p13">
            <a:extLst>
              <a:ext uri="{FF2B5EF4-FFF2-40B4-BE49-F238E27FC236}">
                <a16:creationId xmlns:a16="http://schemas.microsoft.com/office/drawing/2014/main" id="{EBCF671D-ACCE-ECB4-94CA-C1DBFC7DB396}"/>
              </a:ext>
            </a:extLst>
          </p:cNvPr>
          <p:cNvSpPr txBox="1">
            <a:spLocks noGrp="1"/>
          </p:cNvSpPr>
          <p:nvPr/>
        </p:nvSpPr>
        <p:spPr>
          <a:xfrm>
            <a:off x="1686475" y="3140"/>
            <a:ext cx="8520600" cy="767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800">
                <a:latin typeface="+mj-lt"/>
              </a:rPr>
              <a:t>Variational Quantum Eigensolver</a:t>
            </a:r>
            <a:endParaRPr sz="4800">
              <a:latin typeface="+mj-lt"/>
            </a:endParaRPr>
          </a:p>
        </p:txBody>
      </p:sp>
      <p:sp>
        <p:nvSpPr>
          <p:cNvPr id="5" name="Google Shape;55;p13">
            <a:extLst>
              <a:ext uri="{FF2B5EF4-FFF2-40B4-BE49-F238E27FC236}">
                <a16:creationId xmlns:a16="http://schemas.microsoft.com/office/drawing/2014/main" id="{83CD39FB-BA11-48CE-0FC8-1D57BA46C84C}"/>
              </a:ext>
            </a:extLst>
          </p:cNvPr>
          <p:cNvSpPr txBox="1">
            <a:spLocks noGrp="1"/>
          </p:cNvSpPr>
          <p:nvPr/>
        </p:nvSpPr>
        <p:spPr>
          <a:xfrm>
            <a:off x="240553" y="957814"/>
            <a:ext cx="504875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it" sz="1600">
                <a:latin typeface="+mn-lt"/>
              </a:rPr>
              <a:t>Classical problem scales </a:t>
            </a:r>
            <a:r>
              <a:rPr lang="it" sz="1600" b="1">
                <a:latin typeface="+mn-lt"/>
              </a:rPr>
              <a:t>exponentially</a:t>
            </a:r>
            <a:r>
              <a:rPr lang="it" sz="1600">
                <a:latin typeface="+mn-lt"/>
              </a:rPr>
              <a:t>.</a:t>
            </a:r>
            <a:endParaRPr sz="1600">
              <a:latin typeface="+mn-lt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it" sz="1600" b="1">
                <a:latin typeface="+mn-lt"/>
              </a:rPr>
              <a:t>VQE</a:t>
            </a:r>
            <a:r>
              <a:rPr lang="it" sz="1600">
                <a:latin typeface="+mn-lt"/>
              </a:rPr>
              <a:t> is a </a:t>
            </a:r>
            <a:r>
              <a:rPr lang="it" sz="1600" b="1">
                <a:latin typeface="+mn-lt"/>
              </a:rPr>
              <a:t>Hybrid Quantum computing method</a:t>
            </a:r>
            <a:r>
              <a:rPr lang="it" sz="1600">
                <a:latin typeface="+mn-lt"/>
              </a:rPr>
              <a:t>: efficient even with NISQ devices (if large enough to represent the state).</a:t>
            </a:r>
            <a:endParaRPr sz="1600">
              <a:latin typeface="+mn-lt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it" sz="1600">
                <a:latin typeface="+mn-lt"/>
              </a:rPr>
              <a:t>VQE is a method to find and build, as a circuit, the ground state of a given Hamiltonian → the ground state can then be directly studied.</a:t>
            </a:r>
            <a:endParaRPr sz="1600">
              <a:latin typeface="+mn-lt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it" sz="1600">
                <a:latin typeface="+mn-lt"/>
              </a:rPr>
              <a:t>Used generally for </a:t>
            </a:r>
            <a:r>
              <a:rPr lang="it" sz="1600" b="1">
                <a:latin typeface="+mn-lt"/>
              </a:rPr>
              <a:t>quantum chemistry</a:t>
            </a:r>
            <a:r>
              <a:rPr lang="it" sz="1600">
                <a:latin typeface="+mn-lt"/>
              </a:rPr>
              <a:t>, but can be applied to studies of </a:t>
            </a:r>
            <a:r>
              <a:rPr lang="it" sz="1600" b="1">
                <a:latin typeface="+mn-lt"/>
              </a:rPr>
              <a:t>nuclear structure problem</a:t>
            </a:r>
            <a:r>
              <a:rPr lang="it" sz="1600">
                <a:latin typeface="+mn-lt"/>
              </a:rPr>
              <a:t>, </a:t>
            </a:r>
            <a:r>
              <a:rPr lang="it" sz="1600" b="1">
                <a:latin typeface="+mn-lt"/>
              </a:rPr>
              <a:t>new materials.</a:t>
            </a:r>
            <a:endParaRPr sz="1600" b="1">
              <a:latin typeface="+mn-lt"/>
            </a:endParaRPr>
          </a:p>
        </p:txBody>
      </p:sp>
      <p:pic>
        <p:nvPicPr>
          <p:cNvPr id="7" name="Google Shape;57;p13">
            <a:extLst>
              <a:ext uri="{FF2B5EF4-FFF2-40B4-BE49-F238E27FC236}">
                <a16:creationId xmlns:a16="http://schemas.microsoft.com/office/drawing/2014/main" id="{79F19C41-06EF-60F8-5DA6-D0AC4B7E32E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1733" y="3966035"/>
            <a:ext cx="4040171" cy="227200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8;p13">
            <a:extLst>
              <a:ext uri="{FF2B5EF4-FFF2-40B4-BE49-F238E27FC236}">
                <a16:creationId xmlns:a16="http://schemas.microsoft.com/office/drawing/2014/main" id="{6BDA857D-A32B-1308-4598-6DB4B7E3C221}"/>
              </a:ext>
            </a:extLst>
          </p:cNvPr>
          <p:cNvSpPr txBox="1"/>
          <p:nvPr/>
        </p:nvSpPr>
        <p:spPr>
          <a:xfrm>
            <a:off x="761356" y="6103369"/>
            <a:ext cx="2679000" cy="3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 i="1">
                <a:solidFill>
                  <a:schemeClr val="dk2"/>
                </a:solidFill>
              </a:rPr>
              <a:t>http://dx.doi.org/10.3390/e23060657</a:t>
            </a:r>
            <a:endParaRPr sz="900" i="1">
              <a:solidFill>
                <a:schemeClr val="dk2"/>
              </a:solidFill>
            </a:endParaRPr>
          </a:p>
        </p:txBody>
      </p:sp>
      <p:pic>
        <p:nvPicPr>
          <p:cNvPr id="9" name="Google Shape;59;p13">
            <a:extLst>
              <a:ext uri="{FF2B5EF4-FFF2-40B4-BE49-F238E27FC236}">
                <a16:creationId xmlns:a16="http://schemas.microsoft.com/office/drawing/2014/main" id="{A1A0A912-67FF-3670-4A02-0329FE1ADE2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3368" y="957814"/>
            <a:ext cx="2879192" cy="2516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60;p13">
            <a:extLst>
              <a:ext uri="{FF2B5EF4-FFF2-40B4-BE49-F238E27FC236}">
                <a16:creationId xmlns:a16="http://schemas.microsoft.com/office/drawing/2014/main" id="{9B4B51BA-A013-3224-DB68-676E2F64609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93204" y="994616"/>
            <a:ext cx="2879192" cy="251664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61;p13">
            <a:extLst>
              <a:ext uri="{FF2B5EF4-FFF2-40B4-BE49-F238E27FC236}">
                <a16:creationId xmlns:a16="http://schemas.microsoft.com/office/drawing/2014/main" id="{DE5837A9-F27E-CE0F-7CC1-161D393EEE3D}"/>
              </a:ext>
            </a:extLst>
          </p:cNvPr>
          <p:cNvSpPr txBox="1"/>
          <p:nvPr/>
        </p:nvSpPr>
        <p:spPr>
          <a:xfrm>
            <a:off x="5384764" y="3463560"/>
            <a:ext cx="6649259" cy="1471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" sz="1600">
                <a:solidFill>
                  <a:schemeClr val="dk2"/>
                </a:solidFill>
                <a:latin typeface="+mn-lt"/>
              </a:rPr>
              <a:t>Various VQE variations are continuously created: they usually introduce </a:t>
            </a:r>
            <a:r>
              <a:rPr lang="it" sz="1600" b="1">
                <a:solidFill>
                  <a:schemeClr val="dk2"/>
                </a:solidFill>
                <a:latin typeface="+mn-lt"/>
              </a:rPr>
              <a:t>novel trial states</a:t>
            </a:r>
            <a:r>
              <a:rPr lang="it" sz="1600">
                <a:solidFill>
                  <a:schemeClr val="dk2"/>
                </a:solidFill>
                <a:latin typeface="+mn-lt"/>
              </a:rPr>
              <a:t>, or </a:t>
            </a:r>
            <a:r>
              <a:rPr lang="it" sz="1600" b="1">
                <a:solidFill>
                  <a:schemeClr val="dk2"/>
                </a:solidFill>
                <a:latin typeface="+mn-lt"/>
              </a:rPr>
              <a:t>novel optimization methods</a:t>
            </a:r>
            <a:r>
              <a:rPr lang="it" sz="1600">
                <a:solidFill>
                  <a:schemeClr val="dk2"/>
                </a:solidFill>
                <a:latin typeface="+mn-lt"/>
              </a:rPr>
              <a:t> to  counter noise effects.  → VQE is estimated to surpass classical methods, but </a:t>
            </a:r>
            <a:r>
              <a:rPr lang="it" sz="1600" b="1">
                <a:solidFill>
                  <a:schemeClr val="dk2"/>
                </a:solidFill>
                <a:latin typeface="+mn-lt"/>
              </a:rPr>
              <a:t>on-hardware studies are still required</a:t>
            </a:r>
            <a:r>
              <a:rPr lang="it" sz="1600">
                <a:solidFill>
                  <a:schemeClr val="dk2"/>
                </a:solidFill>
                <a:latin typeface="+mn-lt"/>
              </a:rPr>
              <a:t> </a:t>
            </a:r>
            <a:endParaRPr sz="1600">
              <a:solidFill>
                <a:schemeClr val="dk2"/>
              </a:solidFill>
              <a:latin typeface="+mn-lt"/>
            </a:endParaRPr>
          </a:p>
        </p:txBody>
      </p:sp>
      <p:sp>
        <p:nvSpPr>
          <p:cNvPr id="12" name="Google Shape;62;p13">
            <a:extLst>
              <a:ext uri="{FF2B5EF4-FFF2-40B4-BE49-F238E27FC236}">
                <a16:creationId xmlns:a16="http://schemas.microsoft.com/office/drawing/2014/main" id="{7DECC8ED-8FAE-1830-C95B-121218631DF1}"/>
              </a:ext>
            </a:extLst>
          </p:cNvPr>
          <p:cNvSpPr txBox="1"/>
          <p:nvPr/>
        </p:nvSpPr>
        <p:spPr>
          <a:xfrm>
            <a:off x="5337110" y="5050051"/>
            <a:ext cx="6535286" cy="1187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" sz="1600" b="1">
                <a:solidFill>
                  <a:schemeClr val="dk2"/>
                </a:solidFill>
                <a:latin typeface="+mn-lt"/>
              </a:rPr>
              <a:t>INFN-MIB</a:t>
            </a:r>
            <a:r>
              <a:rPr lang="it" sz="1600">
                <a:solidFill>
                  <a:schemeClr val="dk2"/>
                </a:solidFill>
                <a:latin typeface="+mn-lt"/>
              </a:rPr>
              <a:t> published an extension of VQE to study exited states different from the ground one and proposed various bachelor thesis to introduce students to current topics of research.</a:t>
            </a:r>
            <a:endParaRPr sz="1600">
              <a:solidFill>
                <a:schemeClr val="dk2"/>
              </a:solidFill>
              <a:latin typeface="+mn-lt"/>
            </a:endParaRPr>
          </a:p>
        </p:txBody>
      </p:sp>
      <p:sp>
        <p:nvSpPr>
          <p:cNvPr id="13" name="Google Shape;63;p13">
            <a:extLst>
              <a:ext uri="{FF2B5EF4-FFF2-40B4-BE49-F238E27FC236}">
                <a16:creationId xmlns:a16="http://schemas.microsoft.com/office/drawing/2014/main" id="{21E95804-C4F5-081F-030D-7B0FBB20E462}"/>
              </a:ext>
            </a:extLst>
          </p:cNvPr>
          <p:cNvSpPr txBox="1"/>
          <p:nvPr/>
        </p:nvSpPr>
        <p:spPr>
          <a:xfrm>
            <a:off x="8448445" y="4887001"/>
            <a:ext cx="2679000" cy="3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 i="1">
                <a:solidFill>
                  <a:schemeClr val="dk2"/>
                </a:solidFill>
              </a:rPr>
              <a:t>https://doi.org/10.1088/2058-9565/acd1a9</a:t>
            </a:r>
            <a:endParaRPr sz="900" i="1">
              <a:solidFill>
                <a:schemeClr val="dk2"/>
              </a:solidFill>
            </a:endParaRPr>
          </a:p>
        </p:txBody>
      </p:sp>
      <p:sp>
        <p:nvSpPr>
          <p:cNvPr id="6" name="Google Shape;56;p13">
            <a:extLst>
              <a:ext uri="{FF2B5EF4-FFF2-40B4-BE49-F238E27FC236}">
                <a16:creationId xmlns:a16="http://schemas.microsoft.com/office/drawing/2014/main" id="{B756161B-DBA1-B401-7259-57BA84BBE111}"/>
              </a:ext>
            </a:extLst>
          </p:cNvPr>
          <p:cNvSpPr txBox="1"/>
          <p:nvPr/>
        </p:nvSpPr>
        <p:spPr>
          <a:xfrm>
            <a:off x="8709394" y="912338"/>
            <a:ext cx="2679000" cy="3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 i="1">
                <a:solidFill>
                  <a:schemeClr val="dk2"/>
                </a:solidFill>
              </a:rPr>
              <a:t>https://doi.org/10.1016/j.physrep.2022.08.003</a:t>
            </a:r>
            <a:endParaRPr sz="900" i="1">
              <a:solidFill>
                <a:schemeClr val="dk2"/>
              </a:solidFill>
            </a:endParaRPr>
          </a:p>
        </p:txBody>
      </p:sp>
      <p:pic>
        <p:nvPicPr>
          <p:cNvPr id="14" name="Immagine 13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A67DBEE3-46E5-CBFA-56D1-558AF909B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196" y="6061843"/>
            <a:ext cx="928296" cy="469225"/>
          </a:xfrm>
          <a:prstGeom prst="rect">
            <a:avLst/>
          </a:prstGeom>
        </p:spPr>
      </p:pic>
      <p:pic>
        <p:nvPicPr>
          <p:cNvPr id="15" name="Immagine 14" descr="Immagine che contiene testo, Carattere, Elementi grafici, poster&#10;&#10;Descrizione generata automaticamente">
            <a:extLst>
              <a:ext uri="{FF2B5EF4-FFF2-40B4-BE49-F238E27FC236}">
                <a16:creationId xmlns:a16="http://schemas.microsoft.com/office/drawing/2014/main" id="{35693586-A9F6-F355-3D76-DF2571E791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959" y="6008873"/>
            <a:ext cx="598179" cy="640080"/>
          </a:xfrm>
          <a:prstGeom prst="rect">
            <a:avLst/>
          </a:prstGeom>
        </p:spPr>
      </p:pic>
      <p:pic>
        <p:nvPicPr>
          <p:cNvPr id="17" name="Immagine 16" descr="Immagine che contiene rosso, Elementi grafici, simbolo, Carattere&#10;&#10;Descrizione generata automaticamente">
            <a:extLst>
              <a:ext uri="{FF2B5EF4-FFF2-40B4-BE49-F238E27FC236}">
                <a16:creationId xmlns:a16="http://schemas.microsoft.com/office/drawing/2014/main" id="{77F93DCF-CD32-7751-4FC1-5EEAE68DAF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525" y="6122739"/>
            <a:ext cx="1193871" cy="347435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1EBF727-A324-A4C3-C8FA-536BFB612E68}"/>
              </a:ext>
            </a:extLst>
          </p:cNvPr>
          <p:cNvSpPr txBox="1"/>
          <p:nvPr/>
        </p:nvSpPr>
        <p:spPr>
          <a:xfrm>
            <a:off x="5501083" y="6125733"/>
            <a:ext cx="2923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/>
              <a:t>Credit: R. Carobene</a:t>
            </a:r>
          </a:p>
          <a:p>
            <a:r>
              <a:rPr lang="it-IT" sz="1400"/>
              <a:t>Advisors: A. Giachero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D90C5E-7EE0-1610-3A56-54B7FAD88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30/05/24</a:t>
            </a:r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E8EDF5-97A4-0273-A9D4-F6A06CECF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Bozzi</a:t>
            </a:r>
            <a:endParaRPr lang="en-IT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58B17CA-2AAD-2360-3B8F-FC1098682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7711C-7C88-DD4D-A36A-D86F3CD9150D}" type="slidenum">
              <a:rPr lang="en-IT" smtClean="0"/>
              <a:t>47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21968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AB6DE-ED2A-6394-F478-6F06F6B09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>
                <a:solidFill>
                  <a:srgbClr val="C00000"/>
                </a:solidFill>
              </a:rPr>
              <a:t>What a quantum computer does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518E039-1893-E31F-5663-7A6E431BF2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3408" y="1452400"/>
            <a:ext cx="10515599" cy="52745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6775D5-23CA-225C-A0FA-F7EC98326CB2}"/>
              </a:ext>
            </a:extLst>
          </p:cNvPr>
          <p:cNvSpPr txBox="1"/>
          <p:nvPr/>
        </p:nvSpPr>
        <p:spPr>
          <a:xfrm>
            <a:off x="8863822" y="180459"/>
            <a:ext cx="3178819" cy="369332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IT">
                <a:solidFill>
                  <a:schemeClr val="bg1"/>
                </a:solidFill>
              </a:rPr>
              <a:t>Credits: A. Roggero, V. Amitrano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B2847CE-B38B-633D-1459-21A7F2AB1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30/05/24</a:t>
            </a:r>
            <a:endParaRPr lang="en-IT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4C6D2BC-131A-B1CB-483B-0959FED15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Bozzi</a:t>
            </a:r>
            <a:endParaRPr lang="en-IT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8DA479B-5833-89A6-0460-92F63ED3C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7711C-7C88-DD4D-A36A-D86F3CD9150D}" type="slidenum">
              <a:rPr lang="en-IT" smtClean="0"/>
              <a:t>5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80003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AB6DE-ED2A-6394-F478-6F06F6B09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>
                <a:solidFill>
                  <a:srgbClr val="C00000"/>
                </a:solidFill>
              </a:rPr>
              <a:t>What a quantum computer does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518E039-1893-E31F-5663-7A6E431BF2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3408" y="1452400"/>
            <a:ext cx="10515599" cy="52745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95C66A-99C4-20AD-06B2-223A3276E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822" y="1449225"/>
            <a:ext cx="10542471" cy="52745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2951CE-1DC0-3A56-D27C-73FDE15950F2}"/>
              </a:ext>
            </a:extLst>
          </p:cNvPr>
          <p:cNvSpPr txBox="1"/>
          <p:nvPr/>
        </p:nvSpPr>
        <p:spPr>
          <a:xfrm>
            <a:off x="8863822" y="180459"/>
            <a:ext cx="3178819" cy="369332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IT">
                <a:solidFill>
                  <a:schemeClr val="bg1"/>
                </a:solidFill>
              </a:rPr>
              <a:t>Credits: A. Roggero, V. Amitrano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506CCEE-74A4-15F2-DFD7-11E4BC831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30/05/24</a:t>
            </a:r>
            <a:endParaRPr lang="en-IT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D28E1C8-CA01-BE51-1F83-34EE40E54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Bozzi</a:t>
            </a:r>
            <a:endParaRPr lang="en-IT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48F599F-7A71-1632-2681-FE75F67BB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7711C-7C88-DD4D-A36A-D86F3CD9150D}" type="slidenum">
              <a:rPr lang="en-IT" smtClean="0"/>
              <a:t>6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51419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AB6DE-ED2A-6394-F478-6F06F6B09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>
                <a:solidFill>
                  <a:srgbClr val="C00000"/>
                </a:solidFill>
              </a:rPr>
              <a:t>What a quantum computer does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518E039-1893-E31F-5663-7A6E431BF2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3408" y="1452400"/>
            <a:ext cx="10515599" cy="52745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95C66A-99C4-20AD-06B2-223A3276E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822" y="1449225"/>
            <a:ext cx="10542471" cy="52745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BF3F7B-B007-F232-BA59-EDA7CD9BE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3728" y="3525780"/>
            <a:ext cx="6328272" cy="24675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8F1DF9-E02C-4A84-3284-32387A41A62B}"/>
              </a:ext>
            </a:extLst>
          </p:cNvPr>
          <p:cNvSpPr txBox="1"/>
          <p:nvPr/>
        </p:nvSpPr>
        <p:spPr>
          <a:xfrm>
            <a:off x="8863822" y="180459"/>
            <a:ext cx="3178819" cy="369332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IT">
                <a:solidFill>
                  <a:schemeClr val="bg1"/>
                </a:solidFill>
              </a:rPr>
              <a:t>Credits: A. Roggero, V. Amitrano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18C6E37-315D-B3F5-72F5-51C95A1D6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30/05/24</a:t>
            </a:r>
            <a:endParaRPr lang="en-IT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FA6A0EE-A44D-A51B-F18B-B28AF5DC7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Bozzi</a:t>
            </a:r>
            <a:endParaRPr lang="en-IT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65D6679-7FEE-633B-1DA4-C4BC75CAB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7711C-7C88-DD4D-A36A-D86F3CD9150D}" type="slidenum">
              <a:rPr lang="en-IT" smtClean="0"/>
              <a:t>7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5970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F10A3-D601-FE81-6B1A-5DA7F1831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>
                <a:solidFill>
                  <a:srgbClr val="C00000"/>
                </a:solidFill>
              </a:rPr>
              <a:t>Promises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43B38-F107-36B6-FC70-BFBA9F63B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738257" cy="451919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/>
              <a:t>Quantum Computing is the art of </a:t>
            </a:r>
            <a:r>
              <a:rPr lang="en-GB">
                <a:solidFill>
                  <a:srgbClr val="C00000"/>
                </a:solidFill>
              </a:rPr>
              <a:t>making use of the resources </a:t>
            </a:r>
            <a:r>
              <a:rPr lang="en-GB"/>
              <a:t>that </a:t>
            </a:r>
            <a:r>
              <a:rPr lang="en-GB">
                <a:solidFill>
                  <a:srgbClr val="C00000"/>
                </a:solidFill>
              </a:rPr>
              <a:t>quantum</a:t>
            </a:r>
            <a:r>
              <a:rPr lang="en-GB"/>
              <a:t> </a:t>
            </a:r>
            <a:r>
              <a:rPr lang="en-GB">
                <a:solidFill>
                  <a:srgbClr val="C00000"/>
                </a:solidFill>
              </a:rPr>
              <a:t>mechanics</a:t>
            </a:r>
            <a:r>
              <a:rPr lang="en-GB"/>
              <a:t> gives us</a:t>
            </a:r>
          </a:p>
          <a:p>
            <a:r>
              <a:rPr lang="en-GB"/>
              <a:t>Exponentially </a:t>
            </a:r>
            <a:r>
              <a:rPr lang="en-GB">
                <a:solidFill>
                  <a:srgbClr val="C00000"/>
                </a:solidFill>
              </a:rPr>
              <a:t>store information</a:t>
            </a:r>
          </a:p>
          <a:p>
            <a:r>
              <a:rPr lang="en-GB"/>
              <a:t>Solve </a:t>
            </a:r>
            <a:r>
              <a:rPr lang="en-GB">
                <a:solidFill>
                  <a:srgbClr val="C00000"/>
                </a:solidFill>
              </a:rPr>
              <a:t>“hard” </a:t>
            </a:r>
            <a:r>
              <a:rPr lang="en-GB"/>
              <a:t>(classical) </a:t>
            </a:r>
            <a:r>
              <a:rPr lang="en-GB">
                <a:solidFill>
                  <a:srgbClr val="C00000"/>
                </a:solidFill>
              </a:rPr>
              <a:t>problems</a:t>
            </a:r>
            <a:r>
              <a:rPr lang="en-GB"/>
              <a:t> </a:t>
            </a:r>
          </a:p>
          <a:p>
            <a:r>
              <a:rPr lang="en-GB"/>
              <a:t>Revolutionize </a:t>
            </a:r>
            <a:r>
              <a:rPr lang="en-GB">
                <a:solidFill>
                  <a:srgbClr val="C00000"/>
                </a:solidFill>
              </a:rPr>
              <a:t>cryptography</a:t>
            </a:r>
            <a:r>
              <a:rPr lang="en-GB"/>
              <a:t> </a:t>
            </a:r>
          </a:p>
          <a:p>
            <a:pPr lvl="1"/>
            <a:r>
              <a:rPr lang="en-GB"/>
              <a:t>Threaten existing algorithms</a:t>
            </a:r>
          </a:p>
          <a:p>
            <a:pPr lvl="1"/>
            <a:r>
              <a:rPr lang="en-GB"/>
              <a:t>New algorithms from quantum cryptography, quantum networking</a:t>
            </a:r>
          </a:p>
          <a:p>
            <a:r>
              <a:rPr lang="en-GB"/>
              <a:t>Bring </a:t>
            </a:r>
            <a:r>
              <a:rPr lang="en-GB">
                <a:solidFill>
                  <a:srgbClr val="C00000"/>
                </a:solidFill>
              </a:rPr>
              <a:t>foundational quantum mechanics to the fore </a:t>
            </a:r>
          </a:p>
          <a:p>
            <a:pPr lvl="1"/>
            <a:r>
              <a:rPr lang="en-GB">
                <a:solidFill>
                  <a:srgbClr val="C00000"/>
                </a:solidFill>
              </a:rPr>
              <a:t>Superposition</a:t>
            </a:r>
            <a:r>
              <a:rPr lang="en-GB"/>
              <a:t>, </a:t>
            </a:r>
            <a:r>
              <a:rPr lang="en-GB">
                <a:solidFill>
                  <a:srgbClr val="C00000"/>
                </a:solidFill>
              </a:rPr>
              <a:t>entanglement</a:t>
            </a:r>
            <a:r>
              <a:rPr lang="en-GB"/>
              <a:t>, </a:t>
            </a:r>
            <a:r>
              <a:rPr lang="en-GB">
                <a:solidFill>
                  <a:srgbClr val="C00000"/>
                </a:solidFill>
              </a:rPr>
              <a:t>interference</a:t>
            </a:r>
            <a:endParaRPr lang="en-GB"/>
          </a:p>
          <a:p>
            <a:r>
              <a:rPr lang="en-GB"/>
              <a:t>Gain new insights into complex algorithms and complexity theory </a:t>
            </a:r>
          </a:p>
          <a:p>
            <a:endParaRPr lang="en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FFBDD7-1EF8-1C17-992F-5BE635AB0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457" y="2394858"/>
            <a:ext cx="4507629" cy="3380721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CAD8D9-E5F8-150B-CF41-10EEFBD25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30/05/24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BAEEDD-1D65-3B5D-4AE5-50D7AFE15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Bozzi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048CD-F933-C62F-BCDC-3F2715FEE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7711C-7C88-DD4D-A36A-D86F3CD9150D}" type="slidenum">
              <a:rPr lang="en-IT" smtClean="0"/>
              <a:t>8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32644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1E7A2-4F04-2922-7889-3E284FA8F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21658" cy="1325563"/>
          </a:xfrm>
        </p:spPr>
        <p:txBody>
          <a:bodyPr/>
          <a:lstStyle/>
          <a:p>
            <a:r>
              <a:rPr lang="en-IT">
                <a:solidFill>
                  <a:srgbClr val="C00000"/>
                </a:solidFill>
              </a:rPr>
              <a:t>Advantages of quantum systems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4BF0252-CC2B-5843-1F52-4BFC2C3D3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38257" cy="4667250"/>
          </a:xfrm>
        </p:spPr>
        <p:txBody>
          <a:bodyPr>
            <a:normAutofit/>
          </a:bodyPr>
          <a:lstStyle/>
          <a:p>
            <a:r>
              <a:rPr lang="en-GB" sz="2400"/>
              <a:t>There is a </a:t>
            </a:r>
            <a:r>
              <a:rPr lang="en-GB" sz="2400">
                <a:solidFill>
                  <a:srgbClr val="C00000"/>
                </a:solidFill>
              </a:rPr>
              <a:t>large scaling </a:t>
            </a:r>
            <a:r>
              <a:rPr lang="en-GB" sz="2400"/>
              <a:t>between classical and quantum systems: </a:t>
            </a:r>
          </a:p>
          <a:p>
            <a:pPr lvl="1"/>
            <a:r>
              <a:rPr lang="en-GB" sz="2000"/>
              <a:t> A state of N (</a:t>
            </a:r>
            <a:r>
              <a:rPr lang="en-GB" sz="2000" err="1"/>
              <a:t>qu</a:t>
            </a:r>
            <a:r>
              <a:rPr lang="en-GB" sz="2000"/>
              <a:t>)bits can hold: </a:t>
            </a:r>
          </a:p>
          <a:p>
            <a:pPr lvl="2"/>
            <a:r>
              <a:rPr lang="en-GB" sz="1800"/>
              <a:t>Bit: a </a:t>
            </a:r>
            <a:r>
              <a:rPr lang="en-GB" sz="1800">
                <a:solidFill>
                  <a:srgbClr val="C00000"/>
                </a:solidFill>
              </a:rPr>
              <a:t>single number </a:t>
            </a:r>
            <a:r>
              <a:rPr lang="en-GB" sz="1800"/>
              <a:t>[0...(2</a:t>
            </a:r>
            <a:r>
              <a:rPr lang="en-GB" sz="1800" baseline="30000"/>
              <a:t>N</a:t>
            </a:r>
            <a:r>
              <a:rPr lang="en-GB" sz="1800"/>
              <a:t>-1)] </a:t>
            </a:r>
          </a:p>
          <a:p>
            <a:pPr lvl="2"/>
            <a:r>
              <a:rPr lang="en-GB" sz="1800"/>
              <a:t>Qubit: </a:t>
            </a:r>
            <a:r>
              <a:rPr lang="en-GB" sz="1800">
                <a:solidFill>
                  <a:srgbClr val="C00000"/>
                </a:solidFill>
              </a:rPr>
              <a:t>2</a:t>
            </a:r>
            <a:r>
              <a:rPr lang="en-GB" sz="1800" baseline="30000">
                <a:solidFill>
                  <a:srgbClr val="C00000"/>
                </a:solidFill>
              </a:rPr>
              <a:t>N</a:t>
            </a:r>
            <a:r>
              <a:rPr lang="en-GB" sz="1800">
                <a:solidFill>
                  <a:srgbClr val="C00000"/>
                </a:solidFill>
              </a:rPr>
              <a:t> complex numbers </a:t>
            </a:r>
          </a:p>
          <a:p>
            <a:pPr>
              <a:buFont typeface="Wingdings" pitchFamily="2" charset="2"/>
              <a:buChar char="à"/>
            </a:pPr>
            <a:r>
              <a:rPr lang="en-GB" sz="2400">
                <a:solidFill>
                  <a:srgbClr val="C00000"/>
                </a:solidFill>
              </a:rPr>
              <a:t>in principle, a Quantum system can contain much more information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defRPr/>
            </a:pPr>
            <a:r>
              <a:rPr lang="en-GB" sz="2400">
                <a:solidFill>
                  <a:prstClr val="black"/>
                </a:solidFill>
                <a:latin typeface="Calibri" panose="020F0502020204030204"/>
              </a:rPr>
              <a:t>As quantum states can be put in superposition, a quantum operator only takes one cycle to process</a:t>
            </a:r>
            <a:endParaRPr lang="en-GB" sz="2400">
              <a:solidFill>
                <a:srgbClr val="C00000"/>
              </a:solidFill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à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O(1) operator processing </a:t>
            </a:r>
          </a:p>
          <a:p>
            <a:endParaRPr lang="en-IT" sz="24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B36890-D757-9AAC-BFB3-D049ADA84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30/05/24</a:t>
            </a:r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186482-F59C-4A6D-18F7-8123942A6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Bozzi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87468-96F1-E708-E520-C1ADEFCA7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7711C-7C88-DD4D-A36A-D86F3CD9150D}" type="slidenum">
              <a:rPr lang="en-IT" smtClean="0"/>
              <a:t>9</a:t>
            </a:fld>
            <a:endParaRPr lang="en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0693E9-FB9E-F8F2-575D-6E63D595C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457" y="2394858"/>
            <a:ext cx="4507629" cy="338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303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 2013 - 2022</vt:lpstr>
      <vt:lpstr>Quantum Computing </vt:lpstr>
      <vt:lpstr>Quantum Computing in a nutshell</vt:lpstr>
      <vt:lpstr>What is a Quantum Computer?</vt:lpstr>
      <vt:lpstr>What is a Quantum Computer?</vt:lpstr>
      <vt:lpstr>What a quantum computer does</vt:lpstr>
      <vt:lpstr>What a quantum computer does</vt:lpstr>
      <vt:lpstr>What a quantum computer does</vt:lpstr>
      <vt:lpstr>Promises</vt:lpstr>
      <vt:lpstr>Advantages of quantum systems</vt:lpstr>
      <vt:lpstr>Challenges</vt:lpstr>
      <vt:lpstr>The NISQ era</vt:lpstr>
      <vt:lpstr>Recent results on error correction</vt:lpstr>
      <vt:lpstr>Two approaches to quantum computers</vt:lpstr>
      <vt:lpstr>   QC Hardware</vt:lpstr>
      <vt:lpstr>Take-home message</vt:lpstr>
      <vt:lpstr>Quantum Computing in HEP</vt:lpstr>
      <vt:lpstr>A Cicerone for QC in HEP</vt:lpstr>
      <vt:lpstr>A Cicerone for QC in HEP</vt:lpstr>
      <vt:lpstr>Quantum Computing at INFN</vt:lpstr>
      <vt:lpstr>Early (and ongoing) studies</vt:lpstr>
      <vt:lpstr>Early (and ongoing) studies</vt:lpstr>
      <vt:lpstr>ICSC</vt:lpstr>
      <vt:lpstr>Spoke 10 - Quantum Computing </vt:lpstr>
      <vt:lpstr>Work packages/tasks</vt:lpstr>
      <vt:lpstr>Quantum ML for categorization</vt:lpstr>
      <vt:lpstr>Some (biased!) references</vt:lpstr>
      <vt:lpstr>Community building</vt:lpstr>
      <vt:lpstr>Quantum Hardware</vt:lpstr>
      <vt:lpstr>INFN (and IIT) members of CERN IBM Q hub</vt:lpstr>
      <vt:lpstr>Projects</vt:lpstr>
      <vt:lpstr>A couple of results obtained on IBM quantum hardware resources</vt:lpstr>
      <vt:lpstr>A new kid on the block! </vt:lpstr>
      <vt:lpstr>What next?</vt:lpstr>
      <vt:lpstr>Outlook / strategy</vt:lpstr>
      <vt:lpstr>Backup</vt:lpstr>
      <vt:lpstr>   Circuit/gate QC</vt:lpstr>
      <vt:lpstr>PowerPoint Presentation</vt:lpstr>
      <vt:lpstr>INFN@SQMS</vt:lpstr>
      <vt:lpstr>Quantera</vt:lpstr>
      <vt:lpstr>Quantera-2 </vt:lpstr>
      <vt:lpstr>ANOMALY DETECTION FOR LONG LIVED PARTICLES</vt:lpstr>
      <vt:lpstr>ANOMALY DETECTION FOR LONG LIVED PARTICLES</vt:lpstr>
      <vt:lpstr>DIFFUSION MODELS</vt:lpstr>
      <vt:lpstr>QUANTUM IMPLEMENTATION</vt:lpstr>
      <vt:lpstr>QUANTUM DIFFUSION MODEL</vt:lpstr>
      <vt:lpstr>Quantum ML for neutrino physics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Quantum Computing: a pedestrian introduction</dc:title>
  <dc:creator>Bozzi, Concezio</dc:creator>
  <cp:revision>1</cp:revision>
  <dcterms:created xsi:type="dcterms:W3CDTF">2022-12-20T09:23:45Z</dcterms:created>
  <dcterms:modified xsi:type="dcterms:W3CDTF">2024-05-30T09:00:01Z</dcterms:modified>
</cp:coreProperties>
</file>