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</p:sldMasterIdLst>
  <p:notesMasterIdLst>
    <p:notesMasterId r:id="rId16"/>
  </p:notesMasterIdLst>
  <p:sldIdLst>
    <p:sldId id="261" r:id="rId3"/>
    <p:sldId id="1381" r:id="rId4"/>
    <p:sldId id="279" r:id="rId5"/>
    <p:sldId id="1378" r:id="rId6"/>
    <p:sldId id="1382" r:id="rId7"/>
    <p:sldId id="1383" r:id="rId8"/>
    <p:sldId id="1384" r:id="rId9"/>
    <p:sldId id="1385" r:id="rId10"/>
    <p:sldId id="1386" r:id="rId11"/>
    <p:sldId id="1387" r:id="rId12"/>
    <p:sldId id="1388" r:id="rId13"/>
    <p:sldId id="1389" r:id="rId14"/>
    <p:sldId id="1380" r:id="rId15"/>
  </p:sldIdLst>
  <p:sldSz cx="12192000" cy="6858000"/>
  <p:notesSz cx="6858000" cy="9144000"/>
  <p:embeddedFontLst>
    <p:embeddedFont>
      <p:font typeface="Lato" panose="020F0502020204030203" pitchFamily="34" charset="0"/>
      <p:regular r:id="rId17"/>
      <p:bold r:id="rId18"/>
      <p:italic r:id="rId19"/>
      <p:boldItalic r:id="rId20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4B70"/>
    <a:srgbClr val="BDD7EE"/>
    <a:srgbClr val="4297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24"/>
    <p:restoredTop sz="96078"/>
  </p:normalViewPr>
  <p:slideViewPr>
    <p:cSldViewPr snapToGrid="0">
      <p:cViewPr varScale="1">
        <p:scale>
          <a:sx n="91" d="100"/>
          <a:sy n="91" d="100"/>
        </p:scale>
        <p:origin x="208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2CE11-311B-294D-8DB8-90FD868F2DAA}" type="datetimeFigureOut">
              <a:rPr lang="it-IT" smtClean="0"/>
              <a:t>23/06/24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BE6FC-571A-5343-ACAB-7CEFAD9AB10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8318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La </a:t>
            </a:r>
            <a:r>
              <a:rPr lang="en-GB" dirty="0" err="1"/>
              <a:t>sezione</a:t>
            </a:r>
            <a:r>
              <a:rPr lang="en-GB" dirty="0"/>
              <a:t> INFN di Cagliari </a:t>
            </a:r>
            <a:r>
              <a:rPr lang="en-GB" dirty="0" err="1"/>
              <a:t>nasce</a:t>
            </a:r>
            <a:r>
              <a:rPr lang="en-GB" dirty="0"/>
              <a:t> </a:t>
            </a:r>
            <a:r>
              <a:rPr lang="en-GB" dirty="0" err="1"/>
              <a:t>nel</a:t>
            </a:r>
            <a:r>
              <a:rPr lang="en-GB" dirty="0"/>
              <a:t> 1989</a:t>
            </a:r>
          </a:p>
          <a:p>
            <a:r>
              <a:rPr lang="en-GB" dirty="0" err="1"/>
              <a:t>Piccola</a:t>
            </a:r>
            <a:r>
              <a:rPr lang="en-GB" dirty="0"/>
              <a:t> </a:t>
            </a:r>
            <a:r>
              <a:rPr lang="en-GB" dirty="0" err="1"/>
              <a:t>sezione</a:t>
            </a:r>
            <a:r>
              <a:rPr lang="en-GB" dirty="0"/>
              <a:t> ma </a:t>
            </a:r>
            <a:r>
              <a:rPr lang="en-GB" dirty="0" err="1"/>
              <a:t>attiva</a:t>
            </a:r>
            <a:r>
              <a:rPr lang="en-GB" dirty="0"/>
              <a:t> in </a:t>
            </a:r>
            <a:r>
              <a:rPr lang="en-GB" dirty="0" err="1"/>
              <a:t>tutte</a:t>
            </a:r>
            <a:r>
              <a:rPr lang="en-GB" dirty="0"/>
              <a:t> le 5 </a:t>
            </a:r>
            <a:r>
              <a:rPr lang="en-GB" dirty="0" err="1"/>
              <a:t>grandi</a:t>
            </a:r>
            <a:r>
              <a:rPr lang="en-GB" dirty="0"/>
              <a:t> </a:t>
            </a:r>
            <a:r>
              <a:rPr lang="en-GB" dirty="0" err="1"/>
              <a:t>linee</a:t>
            </a:r>
            <a:r>
              <a:rPr lang="en-GB" dirty="0"/>
              <a:t> </a:t>
            </a:r>
            <a:r>
              <a:rPr lang="en-GB" dirty="0" err="1"/>
              <a:t>scientifiche</a:t>
            </a:r>
            <a:r>
              <a:rPr lang="en-GB" dirty="0"/>
              <a:t> </a:t>
            </a:r>
            <a:r>
              <a:rPr lang="en-GB" dirty="0" err="1"/>
              <a:t>dell’INFN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7D82A0-110E-EF4B-BC2C-8B358DB8FD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502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816AB8-026B-B065-3F0D-631A612B4C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BABE3BF-6A0F-E057-F07C-1AB574C43B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3AAE2F2-1957-82ED-2A8C-8F4EC9C31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85EE-E7EF-B240-B946-C5E5A5653294}" type="datetimeFigureOut">
              <a:rPr lang="it-IT" smtClean="0"/>
              <a:t>23/06/24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D745830-2CDA-B21D-CD4A-F1F22633B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BA31CE3-D112-7823-2B42-90AAC7FEB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3335-1DC3-F44D-9BCC-5F9C94EC53C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2757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34F36E-DDC7-B77F-C256-A7AD0A5E1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85F07DB-1C19-3892-08C5-F867F8BE49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39B85B-8672-81C0-3CDC-A8AB63137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85EE-E7EF-B240-B946-C5E5A5653294}" type="datetimeFigureOut">
              <a:rPr lang="it-IT" smtClean="0"/>
              <a:t>23/06/24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9D3EFF-2678-391F-F2B5-FAF7B148C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7A4B33-6403-521A-645F-0D1197995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3335-1DC3-F44D-9BCC-5F9C94EC53C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8873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F7AA7CF-4C14-F792-9C17-FBAA72AECF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F0E149C-15C0-0C0F-3B53-C61E788589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C69C4E2-40E0-39ED-5C6E-F9E61561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85EE-E7EF-B240-B946-C5E5A5653294}" type="datetimeFigureOut">
              <a:rPr lang="it-IT" smtClean="0"/>
              <a:t>23/06/24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5E28E01-E188-5B6B-4B75-D28A33B1E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AA3A0B-5761-D061-8E74-A47F1B96E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3335-1DC3-F44D-9BCC-5F9C94EC53C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3136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latin typeface="Lato" panose="020F05020202040302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Lato" panose="020F0502020204030203" pitchFamily="34" charset="77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77"/>
              </a:defRPr>
            </a:lvl1pPr>
          </a:lstStyle>
          <a:p>
            <a:r>
              <a:rPr lang="it-IT"/>
              <a:t>Galtellì, 14 marzo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9923" y="6356351"/>
            <a:ext cx="3860800" cy="365125"/>
          </a:xfrm>
        </p:spPr>
        <p:txBody>
          <a:bodyPr/>
          <a:lstStyle>
            <a:lvl1pPr>
              <a:defRPr>
                <a:latin typeface="Lato" panose="020F0502020204030203" pitchFamily="34" charset="77"/>
              </a:defRPr>
            </a:lvl1pPr>
          </a:lstStyle>
          <a:p>
            <a:r>
              <a:rPr lang="en-US"/>
              <a:t>A. Cardini / INFN Cagliari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59049" y="6356351"/>
            <a:ext cx="1123351" cy="365125"/>
          </a:xfrm>
        </p:spPr>
        <p:txBody>
          <a:bodyPr/>
          <a:lstStyle>
            <a:lvl1pPr>
              <a:defRPr>
                <a:latin typeface="Lato" panose="020F0502020204030203" pitchFamily="34" charset="77"/>
              </a:defRPr>
            </a:lvl1pPr>
          </a:lstStyle>
          <a:p>
            <a:fld id="{8427D5B4-EE43-0844-AFAB-5707D8B5D7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15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Galtellì, 14 marzo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96099" y="6356351"/>
            <a:ext cx="3860800" cy="365125"/>
          </a:xfrm>
        </p:spPr>
        <p:txBody>
          <a:bodyPr/>
          <a:lstStyle/>
          <a:p>
            <a:r>
              <a:rPr lang="en-US"/>
              <a:t>A. Cardini / INFN Cagliari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34907" y="6356351"/>
            <a:ext cx="847493" cy="365125"/>
          </a:xfrm>
        </p:spPr>
        <p:txBody>
          <a:bodyPr/>
          <a:lstStyle/>
          <a:p>
            <a:fld id="{8427D5B4-EE43-0844-AFAB-5707D8B5D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10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Galtellì, 14 marzo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Cardini / INFN Cagliari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D5B4-EE43-0844-AFAB-5707D8B5D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457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Galtellì, 14 marzo 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Cardini / INFN Cagliari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D5B4-EE43-0844-AFAB-5707D8B5D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39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Galtellì, 14 marzo 2024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Cardini / INFN Cagliari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D5B4-EE43-0844-AFAB-5707D8B5D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33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Galtellì, 14 marzo 2024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Cardini / INFN Cagliari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D5B4-EE43-0844-AFAB-5707D8B5D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19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Galtellì, 14 marzo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721600" y="6356351"/>
            <a:ext cx="3860800" cy="365125"/>
          </a:xfrm>
        </p:spPr>
        <p:txBody>
          <a:bodyPr/>
          <a:lstStyle/>
          <a:p>
            <a:r>
              <a:rPr lang="en-US"/>
              <a:t>A. Cardini / INFN Cagliari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D5B4-EE43-0844-AFAB-5707D8B5D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730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Galtellì, 14 marzo 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Cardini / INFN Cagliari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D5B4-EE43-0844-AFAB-5707D8B5D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148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D9A5A7-9075-4490-D70A-BF4C6D5A4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7A55755-D6C0-A969-C06C-7DE755F3C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F2DA82C-E243-181F-03A8-949D852E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85EE-E7EF-B240-B946-C5E5A5653294}" type="datetimeFigureOut">
              <a:rPr lang="it-IT" smtClean="0"/>
              <a:t>23/06/24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D4C43F9-DF02-751B-AFA5-AE228A3F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F3345CC-5F06-65FD-5505-584C8DED5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3335-1DC3-F44D-9BCC-5F9C94EC53C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16369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Galtellì, 14 marzo 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Cardini / INFN Cagliari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D5B4-EE43-0844-AFAB-5707D8B5D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79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Galtellì, 14 marzo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Cardini / INFN Cagliari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D5B4-EE43-0844-AFAB-5707D8B5D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17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4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4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Galtellì, 14 marzo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Cardini / INFN Cagliari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D5B4-EE43-0844-AFAB-5707D8B5D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15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673488-3406-6C34-7973-B9C712F89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8887424-2142-B812-BAD9-800013E2F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1292069-8BEF-B222-3FFD-B07041B2C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85EE-E7EF-B240-B946-C5E5A5653294}" type="datetimeFigureOut">
              <a:rPr lang="it-IT" smtClean="0"/>
              <a:t>23/06/24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DD1395-DE90-8435-2433-1D76E7A47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C2771B-9770-3660-4BFC-629DB62EE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3335-1DC3-F44D-9BCC-5F9C94EC53C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4890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823403-7E34-6740-8D18-FB057FCC1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BD9E47-4C28-CD84-FC11-4ABE0C2223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3FBD7B6-1845-F992-1487-023B32D8EE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54B74B9-1EEC-81CB-200B-6CFD5B611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85EE-E7EF-B240-B946-C5E5A5653294}" type="datetimeFigureOut">
              <a:rPr lang="it-IT" smtClean="0"/>
              <a:t>23/06/24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646C125-D4B9-09FB-5036-0B97C968E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0065F73-31DA-E330-2786-58C4DCC49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3335-1DC3-F44D-9BCC-5F9C94EC53C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4949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03528A-8DD1-C17D-7B8E-95711CCF9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B1D0DF5-8DA1-F5D8-C708-24D979A3A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4DFF835-69E5-E27B-7945-3695AFE32A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BE3660B-7DF1-BE66-7179-719E3BC66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3C7F678-0C23-7B4B-4EDB-A4BFE21E85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1E82901-BB9A-D408-64A4-E2F1DA739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85EE-E7EF-B240-B946-C5E5A5653294}" type="datetimeFigureOut">
              <a:rPr lang="it-IT" smtClean="0"/>
              <a:t>23/06/24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E4DCBB2-21A1-246C-CD5A-AA735E14F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AA36D67-315B-9D68-DBC5-C21D87730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3335-1DC3-F44D-9BCC-5F9C94EC53C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770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032BDE-6A81-04D4-3C80-1229B2150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00416A2-F3C0-D1DE-4A00-8B0E74D32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85EE-E7EF-B240-B946-C5E5A5653294}" type="datetimeFigureOut">
              <a:rPr lang="it-IT" smtClean="0"/>
              <a:t>23/06/24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1FA4EB9-B060-8E7D-DA2E-20012B61C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8207C39-B0CB-48C1-4E37-BB867D56D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3335-1DC3-F44D-9BCC-5F9C94EC53C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7998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F703238-8656-7528-A03A-0009FFEFA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85EE-E7EF-B240-B946-C5E5A5653294}" type="datetimeFigureOut">
              <a:rPr lang="it-IT" smtClean="0"/>
              <a:t>23/06/24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BD570E8-AED9-B489-DE3E-1BB94EFFC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CE287CE-D2DC-253C-5A30-3A1BAC77D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3335-1DC3-F44D-9BCC-5F9C94EC53C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524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115D77-E5F4-2C37-0FE1-9AA4A4B9F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3903B1-A45A-2A96-0464-74FCCAB9B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8BFA0CA-371C-F772-F5DE-05F89C1956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93D4DC4-842B-71B1-74A5-B5B36927C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85EE-E7EF-B240-B946-C5E5A5653294}" type="datetimeFigureOut">
              <a:rPr lang="it-IT" smtClean="0"/>
              <a:t>23/06/24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7DDA242-2C97-6980-2418-51455302B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37E25B1-EA7B-202A-884D-95A068D10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3335-1DC3-F44D-9BCC-5F9C94EC53C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3635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C172C2-7E52-3513-B23B-DC3A591D3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7C8246E-DA2F-DE93-8026-450FC13AF4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2808A49-2B01-A8F3-EDE3-64562E644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4E4E3D9-72C1-3318-1B39-45752FAE6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85EE-E7EF-B240-B946-C5E5A5653294}" type="datetimeFigureOut">
              <a:rPr lang="it-IT" smtClean="0"/>
              <a:t>23/06/24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84E67CA-0F59-444F-04B7-861C1C1EF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36B31F7-8EFB-51BA-61E5-F81401464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3335-1DC3-F44D-9BCC-5F9C94EC53C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8402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FCA54E5-6710-6153-6A46-8FB95025D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39FE318-37E5-45B1-35A8-A7E1CF60F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BF15952-AB8E-1FE0-016F-7E13D7FD54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085EE-E7EF-B240-B946-C5E5A5653294}" type="datetimeFigureOut">
              <a:rPr lang="it-IT" smtClean="0"/>
              <a:t>23/06/24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3A68E57-CA06-8FA7-7ECC-093A0F2B83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B34A95E-BDEA-86AA-5054-748C6A20AF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A3335-1DC3-F44D-9BCC-5F9C94EC53C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410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0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r>
              <a:rPr lang="it-IT"/>
              <a:t>Galtellì, 14 marzo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0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A. </a:t>
            </a:r>
            <a:r>
              <a:rPr lang="en-US" dirty="0" err="1"/>
              <a:t>Cardini</a:t>
            </a:r>
            <a:r>
              <a:rPr lang="en-US" dirty="0"/>
              <a:t> / INFN Cagliari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8427D5B4-EE43-0844-AFAB-5707D8B5D7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664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609585" rtl="0" eaLnBrk="1" latinLnBrk="0" hangingPunct="1">
        <a:spcBef>
          <a:spcPct val="0"/>
        </a:spcBef>
        <a:buNone/>
        <a:defRPr sz="5867" b="0" i="0" kern="1200">
          <a:solidFill>
            <a:schemeClr val="tx1"/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pps.et-gw.eu/etmd/" TargetMode="External"/><Relationship Id="rId4" Type="http://schemas.openxmlformats.org/officeDocument/2006/relationships/hyperlink" Target="mailto:andrea.contu@ca.infn.i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ervice@ego-gw.it" TargetMode="External"/><Relationship Id="rId5" Type="http://schemas.openxmlformats.org/officeDocument/2006/relationships/hyperlink" Target="https://userprofile.ego-gw.it/resetpwd.aspx" TargetMode="External"/><Relationship Id="rId4" Type="http://schemas.openxmlformats.org/officeDocument/2006/relationships/hyperlink" Target="https://userprofile.ego-gw.it/accountrequest.asp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apps.et-gw.eu/etmd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t-gw.e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AE5F174-84DB-9349-AFFC-C6163E854C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10128" y="13"/>
            <a:ext cx="8081873" cy="6857987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177" name="Freeform: Shape 7176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7179" name="Freeform: Shape 7178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A35A4D-2697-CA43-978D-B7A01243AC39}"/>
              </a:ext>
            </a:extLst>
          </p:cNvPr>
          <p:cNvSpPr txBox="1"/>
          <p:nvPr/>
        </p:nvSpPr>
        <p:spPr>
          <a:xfrm>
            <a:off x="477980" y="1122363"/>
            <a:ext cx="4023360" cy="1600849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solidFill>
                  <a:prstClr val="black"/>
                </a:solidFill>
                <a:latin typeface="Calibri"/>
              </a:rPr>
              <a:t>ET-</a:t>
            </a:r>
            <a:r>
              <a:rPr lang="en-US" sz="4800" dirty="0" err="1">
                <a:solidFill>
                  <a:prstClr val="black"/>
                </a:solidFill>
                <a:latin typeface="Calibri"/>
              </a:rPr>
              <a:t>Sardegna</a:t>
            </a:r>
            <a:endParaRPr lang="en-US" sz="4800" dirty="0">
              <a:solidFill>
                <a:prstClr val="black"/>
              </a:solidFill>
              <a:latin typeface="Calibri"/>
            </a:endParaRPr>
          </a:p>
          <a:p>
            <a:pPr defTabSz="121917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i="1" dirty="0" err="1">
                <a:solidFill>
                  <a:prstClr val="black"/>
                </a:solidFill>
                <a:latin typeface="Calibri"/>
              </a:rPr>
              <a:t>Istruzioni</a:t>
            </a:r>
            <a:endParaRPr lang="en-US" sz="36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81" name="Rectangle 718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83" name="Rectangle 718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68B22C-FA51-5A68-6C89-1C9FA10BD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r>
              <a:rPr lang="en-US">
                <a:solidFill>
                  <a:prstClr val="black">
                    <a:tint val="75000"/>
                  </a:prstClr>
                </a:solidFill>
              </a:rPr>
              <a:t>A. Cardini / INFN Cagliari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B97C07-E937-3BA8-397B-794F91D0A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8427D5B4-EE43-0844-AFAB-5707D8B5D718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609585"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95969C-16F0-2D8F-520D-8F0AE84A0DB1}"/>
              </a:ext>
            </a:extLst>
          </p:cNvPr>
          <p:cNvSpPr txBox="1"/>
          <p:nvPr/>
        </p:nvSpPr>
        <p:spPr>
          <a:xfrm>
            <a:off x="584611" y="2198391"/>
            <a:ext cx="4488159" cy="1688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i="1" dirty="0">
                <a:solidFill>
                  <a:prstClr val="black"/>
                </a:solidFill>
                <a:latin typeface="Calibri"/>
              </a:rPr>
              <a:t>A. </a:t>
            </a:r>
            <a:r>
              <a:rPr lang="en-US" sz="2800" i="1" dirty="0" err="1">
                <a:solidFill>
                  <a:prstClr val="black"/>
                </a:solidFill>
                <a:latin typeface="Calibri"/>
              </a:rPr>
              <a:t>Cardini</a:t>
            </a:r>
            <a:r>
              <a:rPr lang="en-US" sz="2800" i="1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2800" b="1" i="1" dirty="0">
                <a:solidFill>
                  <a:prstClr val="black"/>
                </a:solidFill>
                <a:latin typeface="Calibri"/>
              </a:rPr>
              <a:t>A. Contu</a:t>
            </a:r>
            <a:r>
              <a:rPr lang="en-US" sz="2800" i="1" dirty="0">
                <a:solidFill>
                  <a:prstClr val="black"/>
                </a:solidFill>
                <a:latin typeface="Calibri"/>
              </a:rPr>
              <a:t>,</a:t>
            </a:r>
          </a:p>
          <a:p>
            <a:pPr defTabSz="121917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i="1" dirty="0">
                <a:solidFill>
                  <a:prstClr val="black"/>
                </a:solidFill>
                <a:latin typeface="Calibri"/>
              </a:rPr>
              <a:t>D. </a:t>
            </a:r>
            <a:r>
              <a:rPr lang="en-US" sz="2800" i="1" dirty="0" err="1">
                <a:solidFill>
                  <a:prstClr val="black"/>
                </a:solidFill>
                <a:latin typeface="Calibri"/>
              </a:rPr>
              <a:t>D’Urso</a:t>
            </a:r>
            <a:r>
              <a:rPr lang="en-US" sz="2800" i="1" dirty="0">
                <a:solidFill>
                  <a:prstClr val="black"/>
                </a:solidFill>
                <a:latin typeface="Calibri"/>
              </a:rPr>
              <a:t>, A. </a:t>
            </a:r>
            <a:r>
              <a:rPr lang="en-US" sz="2800" i="1" dirty="0" err="1">
                <a:solidFill>
                  <a:prstClr val="black"/>
                </a:solidFill>
                <a:latin typeface="Calibri"/>
              </a:rPr>
              <a:t>Masoni</a:t>
            </a:r>
            <a:endParaRPr lang="en-US" sz="2800" i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5" descr="A black and red logo&#10;&#10;Description automatically generated">
            <a:extLst>
              <a:ext uri="{FF2B5EF4-FFF2-40B4-BE49-F238E27FC236}">
                <a16:creationId xmlns:a16="http://schemas.microsoft.com/office/drawing/2014/main" id="{45F81B71-BDE2-F31C-0423-C04A685ED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07" y="4664863"/>
            <a:ext cx="1784508" cy="739918"/>
          </a:xfrm>
          <a:prstGeom prst="rect">
            <a:avLst/>
          </a:prstGeom>
        </p:spPr>
      </p:pic>
      <p:pic>
        <p:nvPicPr>
          <p:cNvPr id="9" name="Picture 8" descr="A logo with text on it&#10;&#10;Description automatically generated">
            <a:extLst>
              <a:ext uri="{FF2B5EF4-FFF2-40B4-BE49-F238E27FC236}">
                <a16:creationId xmlns:a16="http://schemas.microsoft.com/office/drawing/2014/main" id="{0052741B-DB89-7818-A115-139DF7DB49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9689" y="4659832"/>
            <a:ext cx="1700613" cy="698091"/>
          </a:xfrm>
          <a:prstGeom prst="rect">
            <a:avLst/>
          </a:prstGeom>
        </p:spPr>
      </p:pic>
      <p:pic>
        <p:nvPicPr>
          <p:cNvPr id="11" name="Picture 10" descr="A logo with blue and black text&#10;&#10;Description automatically generated">
            <a:extLst>
              <a:ext uri="{FF2B5EF4-FFF2-40B4-BE49-F238E27FC236}">
                <a16:creationId xmlns:a16="http://schemas.microsoft.com/office/drawing/2014/main" id="{06688C85-7987-5753-84F0-13BD0A907F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22" y="4630289"/>
            <a:ext cx="1138651" cy="73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009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schermata, Elementi grafici, testo, grafica&#10;&#10;Descrizione generata automaticamente">
            <a:extLst>
              <a:ext uri="{FF2B5EF4-FFF2-40B4-BE49-F238E27FC236}">
                <a16:creationId xmlns:a16="http://schemas.microsoft.com/office/drawing/2014/main" id="{AFD43F92-4930-E948-5D95-1CD55D9E3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61" y="220936"/>
            <a:ext cx="2026920" cy="101092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782F04A-BDB8-B3B1-B661-5452FDAFB953}"/>
              </a:ext>
            </a:extLst>
          </p:cNvPr>
          <p:cNvSpPr txBox="1"/>
          <p:nvPr/>
        </p:nvSpPr>
        <p:spPr>
          <a:xfrm>
            <a:off x="2461847" y="310425"/>
            <a:ext cx="9510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14B70"/>
                </a:solidFill>
                <a:latin typeface="Lato" panose="020F0502020204030203" pitchFamily="34" charset="77"/>
              </a:rPr>
              <a:t>Esempio ISB/</a:t>
            </a:r>
            <a:r>
              <a:rPr lang="it-IT" sz="3200" b="1" dirty="0" err="1">
                <a:solidFill>
                  <a:srgbClr val="014B70"/>
                </a:solidFill>
                <a:latin typeface="Lato" panose="020F0502020204030203" pitchFamily="34" charset="77"/>
              </a:rPr>
              <a:t>Optics</a:t>
            </a:r>
            <a:r>
              <a:rPr lang="it-IT" sz="3200" b="1" dirty="0">
                <a:solidFill>
                  <a:srgbClr val="014B70"/>
                </a:solidFill>
                <a:latin typeface="Lato" panose="020F0502020204030203" pitchFamily="34" charset="77"/>
              </a:rPr>
              <a:t>/</a:t>
            </a:r>
            <a:r>
              <a:rPr lang="it-IT" sz="3200" b="1" dirty="0" err="1">
                <a:solidFill>
                  <a:srgbClr val="014B70"/>
                </a:solidFill>
                <a:latin typeface="Lato" panose="020F0502020204030203" pitchFamily="34" charset="77"/>
              </a:rPr>
              <a:t>Wavefrontsensingandcontrols</a:t>
            </a:r>
            <a:endParaRPr lang="it-IT" sz="3200" b="1" dirty="0">
              <a:solidFill>
                <a:srgbClr val="014B70"/>
              </a:solidFill>
              <a:latin typeface="Lato" panose="020F0502020204030203" pitchFamily="34" charset="77"/>
            </a:endParaRPr>
          </a:p>
        </p:txBody>
      </p:sp>
      <p:pic>
        <p:nvPicPr>
          <p:cNvPr id="2" name="Immagine 2">
            <a:extLst>
              <a:ext uri="{FF2B5EF4-FFF2-40B4-BE49-F238E27FC236}">
                <a16:creationId xmlns:a16="http://schemas.microsoft.com/office/drawing/2014/main" id="{3B72EF89-FCE0-0468-5E99-6B299F9E1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394" y="5805688"/>
            <a:ext cx="1587500" cy="952500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B71D580F-652C-985E-B10E-EBEA9E4D54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990" y="1116770"/>
            <a:ext cx="9451404" cy="543080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FFBFBC-E3FD-0FD7-622C-A9B751029DD9}"/>
              </a:ext>
            </a:extLst>
          </p:cNvPr>
          <p:cNvSpPr/>
          <p:nvPr/>
        </p:nvSpPr>
        <p:spPr>
          <a:xfrm>
            <a:off x="873990" y="2940155"/>
            <a:ext cx="5597149" cy="10108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T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A66803-5DA7-A1A1-BEC7-DC59C825BAC2}"/>
              </a:ext>
            </a:extLst>
          </p:cNvPr>
          <p:cNvSpPr txBox="1"/>
          <p:nvPr/>
        </p:nvSpPr>
        <p:spPr>
          <a:xfrm>
            <a:off x="8135808" y="3133517"/>
            <a:ext cx="3216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2400" b="1" dirty="0">
                <a:solidFill>
                  <a:srgbClr val="FF0000"/>
                </a:solidFill>
              </a:rPr>
              <a:t>Dettagli meetings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776C8CC-2171-7AC9-CBE7-F0B8ED6CE947}"/>
              </a:ext>
            </a:extLst>
          </p:cNvPr>
          <p:cNvCxnSpPr/>
          <p:nvPr/>
        </p:nvCxnSpPr>
        <p:spPr>
          <a:xfrm>
            <a:off x="6499268" y="3362171"/>
            <a:ext cx="166467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533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schermata, Elementi grafici, testo, grafica&#10;&#10;Descrizione generata automaticamente">
            <a:extLst>
              <a:ext uri="{FF2B5EF4-FFF2-40B4-BE49-F238E27FC236}">
                <a16:creationId xmlns:a16="http://schemas.microsoft.com/office/drawing/2014/main" id="{AFD43F92-4930-E948-5D95-1CD55D9E3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61" y="220936"/>
            <a:ext cx="2026920" cy="101092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782F04A-BDB8-B3B1-B661-5452FDAFB953}"/>
              </a:ext>
            </a:extLst>
          </p:cNvPr>
          <p:cNvSpPr txBox="1"/>
          <p:nvPr/>
        </p:nvSpPr>
        <p:spPr>
          <a:xfrm>
            <a:off x="2461847" y="310425"/>
            <a:ext cx="9510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14B70"/>
                </a:solidFill>
                <a:latin typeface="Lato" panose="020F0502020204030203" pitchFamily="34" charset="77"/>
              </a:rPr>
              <a:t>Esempio ISB/</a:t>
            </a:r>
            <a:r>
              <a:rPr lang="it-IT" sz="3200" b="1" dirty="0" err="1">
                <a:solidFill>
                  <a:srgbClr val="014B70"/>
                </a:solidFill>
                <a:latin typeface="Lato" panose="020F0502020204030203" pitchFamily="34" charset="77"/>
              </a:rPr>
              <a:t>Optics</a:t>
            </a:r>
            <a:r>
              <a:rPr lang="it-IT" sz="3200" b="1" dirty="0">
                <a:solidFill>
                  <a:srgbClr val="014B70"/>
                </a:solidFill>
                <a:latin typeface="Lato" panose="020F0502020204030203" pitchFamily="34" charset="77"/>
              </a:rPr>
              <a:t>/</a:t>
            </a:r>
            <a:r>
              <a:rPr lang="it-IT" sz="3200" b="1" dirty="0" err="1">
                <a:solidFill>
                  <a:srgbClr val="014B70"/>
                </a:solidFill>
                <a:latin typeface="Lato" panose="020F0502020204030203" pitchFamily="34" charset="77"/>
              </a:rPr>
              <a:t>Wavefrontsensingandcontrols</a:t>
            </a:r>
            <a:endParaRPr lang="it-IT" sz="3200" b="1" dirty="0">
              <a:solidFill>
                <a:srgbClr val="014B70"/>
              </a:solidFill>
              <a:latin typeface="Lato" panose="020F0502020204030203" pitchFamily="34" charset="77"/>
            </a:endParaRPr>
          </a:p>
        </p:txBody>
      </p:sp>
      <p:pic>
        <p:nvPicPr>
          <p:cNvPr id="2" name="Immagine 2">
            <a:extLst>
              <a:ext uri="{FF2B5EF4-FFF2-40B4-BE49-F238E27FC236}">
                <a16:creationId xmlns:a16="http://schemas.microsoft.com/office/drawing/2014/main" id="{3B72EF89-FCE0-0468-5E99-6B299F9E1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394" y="5805688"/>
            <a:ext cx="1587500" cy="952500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B71D580F-652C-985E-B10E-EBEA9E4D54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990" y="1116770"/>
            <a:ext cx="9451404" cy="543080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FFBFBC-E3FD-0FD7-622C-A9B751029DD9}"/>
              </a:ext>
            </a:extLst>
          </p:cNvPr>
          <p:cNvSpPr/>
          <p:nvPr/>
        </p:nvSpPr>
        <p:spPr>
          <a:xfrm>
            <a:off x="873990" y="5486415"/>
            <a:ext cx="5597149" cy="10108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T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A66803-5DA7-A1A1-BEC7-DC59C825BAC2}"/>
              </a:ext>
            </a:extLst>
          </p:cNvPr>
          <p:cNvSpPr txBox="1"/>
          <p:nvPr/>
        </p:nvSpPr>
        <p:spPr>
          <a:xfrm>
            <a:off x="8135808" y="5679777"/>
            <a:ext cx="3216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2400" b="1" dirty="0">
                <a:solidFill>
                  <a:srgbClr val="FF0000"/>
                </a:solidFill>
              </a:rPr>
              <a:t>Storico meetings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776C8CC-2171-7AC9-CBE7-F0B8ED6CE947}"/>
              </a:ext>
            </a:extLst>
          </p:cNvPr>
          <p:cNvCxnSpPr/>
          <p:nvPr/>
        </p:nvCxnSpPr>
        <p:spPr>
          <a:xfrm>
            <a:off x="6499268" y="5908431"/>
            <a:ext cx="166467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154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schermata, Elementi grafici, testo, grafica&#10;&#10;Descrizione generata automaticamente">
            <a:extLst>
              <a:ext uri="{FF2B5EF4-FFF2-40B4-BE49-F238E27FC236}">
                <a16:creationId xmlns:a16="http://schemas.microsoft.com/office/drawing/2014/main" id="{AFD43F92-4930-E948-5D95-1CD55D9E3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61" y="220936"/>
            <a:ext cx="2026920" cy="101092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F8641AC9-2AD6-9ABE-582C-EE6940C83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394" y="5805688"/>
            <a:ext cx="1587500" cy="9525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782F04A-BDB8-B3B1-B661-5452FDAFB953}"/>
              </a:ext>
            </a:extLst>
          </p:cNvPr>
          <p:cNvSpPr txBox="1"/>
          <p:nvPr/>
        </p:nvSpPr>
        <p:spPr>
          <a:xfrm>
            <a:off x="3318222" y="310425"/>
            <a:ext cx="7007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14B70"/>
                </a:solidFill>
                <a:latin typeface="Lato" panose="020F0502020204030203" pitchFamily="34" charset="77"/>
              </a:rPr>
              <a:t>Il lato INFN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2F94D0-2708-602C-2B90-44FE088F36EB}"/>
              </a:ext>
            </a:extLst>
          </p:cNvPr>
          <p:cNvSpPr txBox="1"/>
          <p:nvPr/>
        </p:nvSpPr>
        <p:spPr>
          <a:xfrm>
            <a:off x="648585" y="1134872"/>
            <a:ext cx="11027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 RU vive nello spazio della collaborazione internazionale ET (e non si cura del fatto che siate associati all’INFN o meno)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Livello locale e nazionale la gestione è attraverso l’INFN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Molti di voi sono associati all’INFN con delle «Percentuali» (=FTE) associati alla «sigla» ET_ITALIA che è bene che corrispondano a quelle inserite in ETMD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Il responsabile locale per ET dell’INFN di Cagliari è sempre Andrea Contu</a:t>
            </a:r>
            <a:r>
              <a:rPr lang="it-IT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 si occupa di trasformare i vostri FTE ed eventuali bisogni in richieste finanziarie alla CSN2 dell’INFN attraverso il </a:t>
            </a:r>
            <a:r>
              <a:rPr lang="it-IT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Responsabile Nazionale di ET Domenico D’Urso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 generale non è necessario essere associati INFN per partecipare a ET come Cagliari ma in alcuni casi può essere appropriato -&gt; Contattateci per discuterne</a:t>
            </a:r>
            <a:endParaRPr lang="en-IT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281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spazio, stella, costellazione, Blu elettrico&#10;&#10;Descrizione generata automaticamente">
            <a:extLst>
              <a:ext uri="{FF2B5EF4-FFF2-40B4-BE49-F238E27FC236}">
                <a16:creationId xmlns:a16="http://schemas.microsoft.com/office/drawing/2014/main" id="{0E4E64DD-AC07-C43A-042C-BF6EA9BD5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84" y="0"/>
            <a:ext cx="12197884" cy="6858000"/>
          </a:xfrm>
          <a:prstGeom prst="rect">
            <a:avLst/>
          </a:prstGeom>
        </p:spPr>
      </p:pic>
      <p:pic>
        <p:nvPicPr>
          <p:cNvPr id="7" name="Immagine 6" descr="Immagine che contiene testo, logo, Elementi grafici, schermata&#10;&#10;Descrizione generata automaticamente">
            <a:extLst>
              <a:ext uri="{FF2B5EF4-FFF2-40B4-BE49-F238E27FC236}">
                <a16:creationId xmlns:a16="http://schemas.microsoft.com/office/drawing/2014/main" id="{904D8AD2-EF0A-732C-F8DD-22F6AEF30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31" y="225096"/>
            <a:ext cx="2032000" cy="101600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96A10DD0-C496-F1B0-AED4-E928E4721D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5394" y="5805688"/>
            <a:ext cx="1587500" cy="952500"/>
          </a:xfrm>
          <a:prstGeom prst="rect">
            <a:avLst/>
          </a:prstGeom>
        </p:spPr>
      </p:pic>
      <p:sp>
        <p:nvSpPr>
          <p:cNvPr id="4" name="CasellaDiTesto 15">
            <a:extLst>
              <a:ext uri="{FF2B5EF4-FFF2-40B4-BE49-F238E27FC236}">
                <a16:creationId xmlns:a16="http://schemas.microsoft.com/office/drawing/2014/main" id="{63229D7B-5189-18CA-DEF0-4CA479076B2B}"/>
              </a:ext>
            </a:extLst>
          </p:cNvPr>
          <p:cNvSpPr txBox="1"/>
          <p:nvPr/>
        </p:nvSpPr>
        <p:spPr>
          <a:xfrm>
            <a:off x="3175978" y="440709"/>
            <a:ext cx="7430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latin typeface="Lato" panose="020F0502020204030203" pitchFamily="34" charset="77"/>
              </a:rPr>
              <a:t>Conclusioni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EC11C86D-A8C6-7A58-4BA2-9840F8A8634E}"/>
              </a:ext>
            </a:extLst>
          </p:cNvPr>
          <p:cNvSpPr txBox="1"/>
          <p:nvPr/>
        </p:nvSpPr>
        <p:spPr>
          <a:xfrm>
            <a:off x="956603" y="2029720"/>
            <a:ext cx="10747717" cy="5016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2400">
                <a:solidFill>
                  <a:srgbClr val="FDFF00"/>
                </a:solidFill>
                <a:latin typeface="+mn-lt"/>
                <a:ea typeface="+mn-ea"/>
                <a:cs typeface="+mn-cs"/>
                <a:sym typeface="Lato"/>
              </a:defRPr>
            </a:pPr>
            <a:r>
              <a:rPr lang="it-IT" sz="3200" dirty="0">
                <a:solidFill>
                  <a:schemeClr val="bg1"/>
                </a:solidFill>
              </a:rPr>
              <a:t>Le istruzioni che vi ho dato valgono in questo momento</a:t>
            </a:r>
          </a:p>
          <a:p>
            <a:pPr marL="342900" indent="-342900">
              <a:buFont typeface="Arial" panose="020B0604020202020204" pitchFamily="34" charset="0"/>
              <a:buChar char="•"/>
              <a:defRPr sz="2400">
                <a:solidFill>
                  <a:srgbClr val="FDFF00"/>
                </a:solidFill>
                <a:latin typeface="+mn-lt"/>
                <a:ea typeface="+mn-ea"/>
                <a:cs typeface="+mn-cs"/>
                <a:sym typeface="Lato"/>
              </a:defRPr>
            </a:pPr>
            <a:r>
              <a:rPr lang="it-IT" sz="3200" dirty="0">
                <a:solidFill>
                  <a:schemeClr val="bg1"/>
                </a:solidFill>
              </a:rPr>
              <a:t>Potrebbero cambiare lievemente in futuro</a:t>
            </a:r>
          </a:p>
          <a:p>
            <a:pPr marL="342900" indent="-342900">
              <a:buFont typeface="Arial" panose="020B0604020202020204" pitchFamily="34" charset="0"/>
              <a:buChar char="•"/>
              <a:defRPr sz="2400">
                <a:solidFill>
                  <a:srgbClr val="FDFF00"/>
                </a:solidFill>
                <a:latin typeface="+mn-lt"/>
                <a:ea typeface="+mn-ea"/>
                <a:cs typeface="+mn-cs"/>
                <a:sym typeface="Lato"/>
              </a:defRPr>
            </a:pPr>
            <a:r>
              <a:rPr lang="it-IT" sz="3200" dirty="0">
                <a:solidFill>
                  <a:schemeClr val="bg1"/>
                </a:solidFill>
              </a:rPr>
              <a:t>Sono a vostra disposizione per eventuali problemi</a:t>
            </a:r>
          </a:p>
          <a:p>
            <a:pPr marL="342900" indent="-342900">
              <a:buFont typeface="Arial" panose="020B0604020202020204" pitchFamily="34" charset="0"/>
              <a:buChar char="•"/>
              <a:defRPr sz="2400">
                <a:solidFill>
                  <a:srgbClr val="FDFF00"/>
                </a:solidFill>
                <a:latin typeface="+mn-lt"/>
                <a:ea typeface="+mn-ea"/>
                <a:cs typeface="+mn-cs"/>
                <a:sym typeface="Lato"/>
              </a:defRPr>
            </a:pPr>
            <a:endParaRPr lang="it-IT" sz="32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400">
                <a:solidFill>
                  <a:srgbClr val="FDFF00"/>
                </a:solidFill>
                <a:latin typeface="+mn-lt"/>
                <a:ea typeface="+mn-ea"/>
                <a:cs typeface="+mn-cs"/>
                <a:sym typeface="Lato"/>
              </a:defRPr>
            </a:pPr>
            <a:r>
              <a:rPr lang="it-IT" sz="3200" dirty="0">
                <a:solidFill>
                  <a:schemeClr val="bg1"/>
                </a:solidFill>
              </a:rPr>
              <a:t>Malgrado adesso sembra tutto provenire dall’alto, mi auspico che col tempo il meccanismo venga oliato e che alcuni di voi abbiano dei ruoli di coordinamento in ET (e.g. </a:t>
            </a:r>
            <a:r>
              <a:rPr lang="it-IT" sz="3200" dirty="0" err="1">
                <a:solidFill>
                  <a:schemeClr val="bg1"/>
                </a:solidFill>
              </a:rPr>
              <a:t>chairs</a:t>
            </a:r>
            <a:r>
              <a:rPr lang="it-IT" sz="3200" dirty="0">
                <a:solidFill>
                  <a:schemeClr val="bg1"/>
                </a:solidFill>
              </a:rPr>
              <a:t> di WP/divisione/board), che ovviamente non sono permanenti e vanno a rotazione</a:t>
            </a:r>
          </a:p>
          <a:p>
            <a:pPr marL="342900" indent="-342900">
              <a:buFont typeface="Arial" panose="020B0604020202020204" pitchFamily="34" charset="0"/>
              <a:buChar char="•"/>
              <a:defRPr sz="2400">
                <a:solidFill>
                  <a:srgbClr val="FDFF00"/>
                </a:solidFill>
                <a:latin typeface="+mn-lt"/>
                <a:ea typeface="+mn-ea"/>
                <a:cs typeface="+mn-cs"/>
                <a:sym typeface="Lato"/>
              </a:defRPr>
            </a:pPr>
            <a:endParaRPr lang="it-IT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099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schermata, Elementi grafici, testo, grafica&#10;&#10;Descrizione generata automaticamente">
            <a:extLst>
              <a:ext uri="{FF2B5EF4-FFF2-40B4-BE49-F238E27FC236}">
                <a16:creationId xmlns:a16="http://schemas.microsoft.com/office/drawing/2014/main" id="{AFD43F92-4930-E948-5D95-1CD55D9E3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61" y="220936"/>
            <a:ext cx="2026920" cy="101092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F8641AC9-2AD6-9ABE-582C-EE6940C83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394" y="5805688"/>
            <a:ext cx="1587500" cy="9525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782F04A-BDB8-B3B1-B661-5452FDAFB953}"/>
              </a:ext>
            </a:extLst>
          </p:cNvPr>
          <p:cNvSpPr txBox="1"/>
          <p:nvPr/>
        </p:nvSpPr>
        <p:spPr>
          <a:xfrm>
            <a:off x="3318222" y="310425"/>
            <a:ext cx="7007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14B70"/>
                </a:solidFill>
                <a:latin typeface="Lato" panose="020F0502020204030203" pitchFamily="34" charset="77"/>
              </a:rPr>
              <a:t>La </a:t>
            </a:r>
            <a:r>
              <a:rPr lang="it-IT" sz="3200" b="1" dirty="0" err="1">
                <a:solidFill>
                  <a:srgbClr val="014B70"/>
                </a:solidFill>
                <a:latin typeface="Lato" panose="020F0502020204030203" pitchFamily="34" charset="77"/>
              </a:rPr>
              <a:t>Research</a:t>
            </a:r>
            <a:r>
              <a:rPr lang="it-IT" sz="3200" b="1" dirty="0">
                <a:solidFill>
                  <a:srgbClr val="014B70"/>
                </a:solidFill>
                <a:latin typeface="Lato" panose="020F0502020204030203" pitchFamily="34" charset="77"/>
              </a:rPr>
              <a:t> Unit di Cagliari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2F94D0-2708-602C-2B90-44FE088F36EB}"/>
              </a:ext>
            </a:extLst>
          </p:cNvPr>
          <p:cNvSpPr txBox="1"/>
          <p:nvPr/>
        </p:nvSpPr>
        <p:spPr>
          <a:xfrm>
            <a:off x="648585" y="1134872"/>
            <a:ext cx="1015409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IT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 Research Unit (RU) è un raggruppamento di persone all’interno della collaborazione ET, in generale da istituti diversi (INFN/UniCA/UniSS) ma tipicamente geograficamente vicine</a:t>
            </a:r>
          </a:p>
          <a:p>
            <a:pPr marL="514350" indent="-514350">
              <a:buFont typeface="+mj-lt"/>
              <a:buAutoNum type="arabicPeriod"/>
            </a:pPr>
            <a:r>
              <a:rPr lang="en-IT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Andrea Contu (</a:t>
            </a:r>
            <a:r>
              <a:rPr lang="en-IT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4"/>
              </a:rPr>
              <a:t>andrea.contu@ca.infn.it</a:t>
            </a:r>
            <a:r>
              <a:rPr lang="en-IT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 è il Team Leader dell’unità e rappresenta la RU nel Collaboration Board. Per qualsiasi esigenza è il vostro primo punto di contatto</a:t>
            </a:r>
          </a:p>
          <a:p>
            <a:pPr marL="514350" indent="-514350">
              <a:buFont typeface="+mj-lt"/>
              <a:buAutoNum type="arabicPeriod"/>
            </a:pPr>
            <a:r>
              <a:rPr lang="en-IT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L’appartenenza a una RU è formalizzata nell’Einstein Telescope Member Database (ETMD) </a:t>
            </a:r>
            <a:r>
              <a:rPr lang="en-GB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5"/>
              </a:rPr>
              <a:t>https://</a:t>
            </a:r>
            <a:r>
              <a:rPr lang="en-GB" sz="3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5"/>
              </a:rPr>
              <a:t>apps.et-gw.eu</a:t>
            </a:r>
            <a:r>
              <a:rPr lang="en-GB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5"/>
              </a:rPr>
              <a:t>/</a:t>
            </a:r>
            <a:r>
              <a:rPr lang="en-GB" sz="3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5"/>
              </a:rPr>
              <a:t>etmd</a:t>
            </a:r>
            <a:r>
              <a:rPr lang="en-GB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5"/>
              </a:rPr>
              <a:t>/</a:t>
            </a:r>
            <a:endParaRPr lang="en-IT" sz="3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288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schermata, Elementi grafici, testo, grafica&#10;&#10;Descrizione generata automaticamente">
            <a:extLst>
              <a:ext uri="{FF2B5EF4-FFF2-40B4-BE49-F238E27FC236}">
                <a16:creationId xmlns:a16="http://schemas.microsoft.com/office/drawing/2014/main" id="{AFD43F92-4930-E948-5D95-1CD55D9E3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61" y="220936"/>
            <a:ext cx="2026920" cy="101092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F8641AC9-2AD6-9ABE-582C-EE6940C83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394" y="5805688"/>
            <a:ext cx="1587500" cy="9525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782F04A-BDB8-B3B1-B661-5452FDAFB953}"/>
              </a:ext>
            </a:extLst>
          </p:cNvPr>
          <p:cNvSpPr txBox="1"/>
          <p:nvPr/>
        </p:nvSpPr>
        <p:spPr>
          <a:xfrm>
            <a:off x="3318222" y="310425"/>
            <a:ext cx="7007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14B70"/>
                </a:solidFill>
                <a:latin typeface="Lato" panose="020F0502020204030203" pitchFamily="34" charset="77"/>
              </a:rPr>
              <a:t>L’ETMD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2F94D0-2708-602C-2B90-44FE088F36EB}"/>
              </a:ext>
            </a:extLst>
          </p:cNvPr>
          <p:cNvSpPr txBox="1"/>
          <p:nvPr/>
        </p:nvSpPr>
        <p:spPr>
          <a:xfrm>
            <a:off x="648585" y="1177074"/>
            <a:ext cx="1015409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IT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Chi partecipa a ET deve figurare nell’ETMD che formalizza anche l’incasellamento di ognuno di noi nell varie attività</a:t>
            </a:r>
          </a:p>
          <a:p>
            <a:pPr marL="514350" indent="-514350">
              <a:buFont typeface="+mj-lt"/>
              <a:buAutoNum type="arabicPeriod"/>
            </a:pPr>
            <a:r>
              <a:rPr lang="en-IT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Una volta ottenuto un account nell’ETMD ognuno può scegliere autonomamente la/le sue attività in termini di Full Time Research Equivalent (FTRE)</a:t>
            </a:r>
          </a:p>
          <a:p>
            <a:pPr marL="514350" indent="-514350">
              <a:buFont typeface="+mj-lt"/>
              <a:buAutoNum type="arabicPeriod"/>
            </a:pPr>
            <a:r>
              <a:rPr lang="en-IT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Sostanzialmente degli FTE ma che tengono conto degli impegni didattici. E.S. se insegnate per metà del vostro tempo FTRE = FTE/0.5</a:t>
            </a:r>
          </a:p>
          <a:p>
            <a:pPr marL="514350" indent="-514350">
              <a:buFont typeface="+mj-lt"/>
              <a:buAutoNum type="arabicPeriod"/>
            </a:pPr>
            <a:r>
              <a:rPr lang="en-IT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Tuttavia questo è ancora in via di discussione, per ora va bene inserire gli FTE</a:t>
            </a:r>
          </a:p>
        </p:txBody>
      </p:sp>
    </p:spTree>
    <p:extLst>
      <p:ext uri="{BB962C8B-B14F-4D97-AF65-F5344CB8AC3E}">
        <p14:creationId xmlns:p14="http://schemas.microsoft.com/office/powerpoint/2010/main" val="854884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schermata, Elementi grafici, testo, grafica&#10;&#10;Descrizione generata automaticamente">
            <a:extLst>
              <a:ext uri="{FF2B5EF4-FFF2-40B4-BE49-F238E27FC236}">
                <a16:creationId xmlns:a16="http://schemas.microsoft.com/office/drawing/2014/main" id="{AFD43F92-4930-E948-5D95-1CD55D9E3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61" y="220936"/>
            <a:ext cx="2026920" cy="101092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F8641AC9-2AD6-9ABE-582C-EE6940C83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394" y="5805688"/>
            <a:ext cx="1587500" cy="9525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782F04A-BDB8-B3B1-B661-5452FDAFB953}"/>
              </a:ext>
            </a:extLst>
          </p:cNvPr>
          <p:cNvSpPr txBox="1"/>
          <p:nvPr/>
        </p:nvSpPr>
        <p:spPr>
          <a:xfrm>
            <a:off x="3318222" y="310425"/>
            <a:ext cx="748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14B70"/>
                </a:solidFill>
                <a:latin typeface="Lato" panose="020F0502020204030203" pitchFamily="34" charset="77"/>
              </a:rPr>
              <a:t>Avere un account 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2F94D0-2708-602C-2B90-44FE088F36EB}"/>
              </a:ext>
            </a:extLst>
          </p:cNvPr>
          <p:cNvSpPr txBox="1"/>
          <p:nvPr/>
        </p:nvSpPr>
        <p:spPr>
          <a:xfrm>
            <a:off x="648585" y="1753849"/>
            <a:ext cx="1015409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IT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Avere un idea di cosa si vuole fare e discuterne con </a:t>
            </a:r>
            <a:r>
              <a:rPr lang="en-GB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</a:t>
            </a:r>
            <a:r>
              <a:rPr lang="en-IT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vostri colleghi e il RU leader che provvederà a inserire il vostro nominativo nell’ETMD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Richiedere</a:t>
            </a:r>
            <a:r>
              <a:rPr lang="en-GB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un account al </a:t>
            </a:r>
            <a:r>
              <a:rPr lang="en-GB" sz="3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seguente</a:t>
            </a:r>
            <a:r>
              <a:rPr lang="en-GB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link: </a:t>
            </a:r>
            <a:r>
              <a:rPr lang="en-GB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4"/>
              </a:rPr>
              <a:t>https://userprofile.ego-gw.it/accountrequest.aspx</a:t>
            </a:r>
            <a:endParaRPr lang="en-GB" sz="3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 chi lo </a:t>
            </a:r>
            <a:r>
              <a:rPr lang="en-GB" sz="3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avesse</a:t>
            </a:r>
            <a:r>
              <a:rPr lang="en-GB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 </a:t>
            </a:r>
            <a:r>
              <a:rPr lang="en-GB" sz="3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</a:t>
            </a:r>
            <a:r>
              <a:rPr lang="en-GB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è</a:t>
            </a:r>
            <a:r>
              <a:rPr lang="en-GB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scordato</a:t>
            </a:r>
            <a:r>
              <a:rPr lang="en-GB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le </a:t>
            </a:r>
            <a:r>
              <a:rPr lang="en-GB" sz="3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credenziali</a:t>
            </a:r>
            <a:r>
              <a:rPr lang="en-GB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</a:t>
            </a:r>
            <a:r>
              <a:rPr lang="en-GB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5"/>
              </a:rPr>
              <a:t>https://userprofile.ego-gw.it/resetpwd.aspx</a:t>
            </a:r>
            <a:endParaRPr lang="en-GB" sz="3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3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Seguire</a:t>
            </a:r>
            <a:r>
              <a:rPr lang="en-GB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le </a:t>
            </a:r>
            <a:r>
              <a:rPr lang="en-GB" sz="3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istruzioni</a:t>
            </a:r>
            <a:r>
              <a:rPr lang="en-GB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che</a:t>
            </a:r>
            <a:r>
              <a:rPr lang="en-GB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</a:t>
            </a:r>
            <a:r>
              <a:rPr lang="en-GB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riceveranno</a:t>
            </a:r>
            <a:endParaRPr lang="en-GB" sz="3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 </a:t>
            </a:r>
            <a:r>
              <a:rPr lang="en-GB" sz="3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caso</a:t>
            </a:r>
            <a:r>
              <a:rPr lang="en-GB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 problem </a:t>
            </a:r>
            <a:r>
              <a:rPr lang="en-GB" sz="3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contattare</a:t>
            </a:r>
            <a:r>
              <a:rPr lang="en-GB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me e/o </a:t>
            </a:r>
            <a:r>
              <a:rPr lang="en-GB" sz="3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scrivere</a:t>
            </a:r>
            <a:r>
              <a:rPr lang="en-GB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 </a:t>
            </a:r>
            <a:r>
              <a:rPr lang="en-GB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6"/>
              </a:rPr>
              <a:t>service@ego-gw.it</a:t>
            </a:r>
            <a:endParaRPr lang="en-GB" sz="3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426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schermata, Elementi grafici, testo, grafica&#10;&#10;Descrizione generata automaticamente">
            <a:extLst>
              <a:ext uri="{FF2B5EF4-FFF2-40B4-BE49-F238E27FC236}">
                <a16:creationId xmlns:a16="http://schemas.microsoft.com/office/drawing/2014/main" id="{AFD43F92-4930-E948-5D95-1CD55D9E3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61" y="220936"/>
            <a:ext cx="2026920" cy="101092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F8641AC9-2AD6-9ABE-582C-EE6940C83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394" y="5805688"/>
            <a:ext cx="1587500" cy="9525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782F04A-BDB8-B3B1-B661-5452FDAFB953}"/>
              </a:ext>
            </a:extLst>
          </p:cNvPr>
          <p:cNvSpPr txBox="1"/>
          <p:nvPr/>
        </p:nvSpPr>
        <p:spPr>
          <a:xfrm>
            <a:off x="3318222" y="310425"/>
            <a:ext cx="748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14B70"/>
                </a:solidFill>
                <a:latin typeface="Lato" panose="020F0502020204030203" pitchFamily="34" charset="77"/>
              </a:rPr>
              <a:t>Ho un account, che me ne faccio?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2F94D0-2708-602C-2B90-44FE088F36EB}"/>
              </a:ext>
            </a:extLst>
          </p:cNvPr>
          <p:cNvSpPr txBox="1"/>
          <p:nvPr/>
        </p:nvSpPr>
        <p:spPr>
          <a:xfrm>
            <a:off x="648585" y="1753849"/>
            <a:ext cx="101540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Fare login su ETMD </a:t>
            </a:r>
            <a:r>
              <a:rPr lang="en-GB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4"/>
              </a:rPr>
              <a:t>https://apps.et-gw.eu/etmd/</a:t>
            </a:r>
            <a:r>
              <a:rPr lang="en-GB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almeno</a:t>
            </a:r>
            <a:r>
              <a:rPr lang="en-GB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una</a:t>
            </a:r>
            <a:r>
              <a:rPr lang="en-GB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volta a </a:t>
            </a:r>
            <a:r>
              <a:rPr lang="en-GB" sz="3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andare</a:t>
            </a:r>
            <a:r>
              <a:rPr lang="en-GB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nella</a:t>
            </a:r>
            <a:r>
              <a:rPr lang="en-GB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propria </a:t>
            </a:r>
            <a:r>
              <a:rPr lang="en-GB" sz="3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pagina</a:t>
            </a:r>
            <a:r>
              <a:rPr lang="en-GB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personale</a:t>
            </a:r>
            <a:endParaRPr lang="en-IT" sz="3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E41CCD3B-860C-4A00-0B6E-E538932DDB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521" y="3320860"/>
            <a:ext cx="7772400" cy="353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223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schermata, Elementi grafici, testo, grafica&#10;&#10;Descrizione generata automaticamente">
            <a:extLst>
              <a:ext uri="{FF2B5EF4-FFF2-40B4-BE49-F238E27FC236}">
                <a16:creationId xmlns:a16="http://schemas.microsoft.com/office/drawing/2014/main" id="{AFD43F92-4930-E948-5D95-1CD55D9E3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61" y="220936"/>
            <a:ext cx="2026920" cy="101092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F8641AC9-2AD6-9ABE-582C-EE6940C83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394" y="5805688"/>
            <a:ext cx="1587500" cy="9525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782F04A-BDB8-B3B1-B661-5452FDAFB953}"/>
              </a:ext>
            </a:extLst>
          </p:cNvPr>
          <p:cNvSpPr txBox="1"/>
          <p:nvPr/>
        </p:nvSpPr>
        <p:spPr>
          <a:xfrm>
            <a:off x="3318222" y="310425"/>
            <a:ext cx="748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14B70"/>
                </a:solidFill>
                <a:latin typeface="Lato" panose="020F0502020204030203" pitchFamily="34" charset="77"/>
              </a:rPr>
              <a:t>Ho un account, ora che faccio?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2F94D0-2708-602C-2B90-44FE088F36EB}"/>
              </a:ext>
            </a:extLst>
          </p:cNvPr>
          <p:cNvSpPr txBox="1"/>
          <p:nvPr/>
        </p:nvSpPr>
        <p:spPr>
          <a:xfrm>
            <a:off x="648585" y="1231856"/>
            <a:ext cx="101540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Controllare i propri dettagli e modificarli se necessario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3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Aggiugnere</a:t>
            </a:r>
            <a:r>
              <a:rPr lang="it-IT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/integrare/modificare i propri FT(</a:t>
            </a:r>
            <a:r>
              <a:rPr lang="it-IT" sz="3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</a:t>
            </a:r>
            <a:r>
              <a:rPr lang="it-IT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)E con le attività appropriate (al livello più basso disponibile)</a:t>
            </a:r>
          </a:p>
          <a:p>
            <a:pPr marL="514350" indent="-514350">
              <a:buFont typeface="+mj-lt"/>
              <a:buAutoNum type="arabicPeriod"/>
            </a:pPr>
            <a:endParaRPr lang="en-IT" sz="3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6D93EB42-A208-EAC5-3D23-5BF3A6A72C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9322" y="3429001"/>
            <a:ext cx="8661630" cy="33291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287060E-8E0F-0C24-C584-2AF3398D0B82}"/>
              </a:ext>
            </a:extLst>
          </p:cNvPr>
          <p:cNvSpPr/>
          <p:nvPr/>
        </p:nvSpPr>
        <p:spPr>
          <a:xfrm>
            <a:off x="1167618" y="3786401"/>
            <a:ext cx="9157776" cy="12357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350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schermata, Elementi grafici, testo, grafica&#10;&#10;Descrizione generata automaticamente">
            <a:extLst>
              <a:ext uri="{FF2B5EF4-FFF2-40B4-BE49-F238E27FC236}">
                <a16:creationId xmlns:a16="http://schemas.microsoft.com/office/drawing/2014/main" id="{AFD43F92-4930-E948-5D95-1CD55D9E3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61" y="220936"/>
            <a:ext cx="2026920" cy="101092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782F04A-BDB8-B3B1-B661-5452FDAFB953}"/>
              </a:ext>
            </a:extLst>
          </p:cNvPr>
          <p:cNvSpPr txBox="1"/>
          <p:nvPr/>
        </p:nvSpPr>
        <p:spPr>
          <a:xfrm>
            <a:off x="3318222" y="310425"/>
            <a:ext cx="748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14B70"/>
                </a:solidFill>
                <a:latin typeface="Lato" panose="020F0502020204030203" pitchFamily="34" charset="77"/>
              </a:rPr>
              <a:t>Accesso alla documentazione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2F94D0-2708-602C-2B90-44FE088F36EB}"/>
              </a:ext>
            </a:extLst>
          </p:cNvPr>
          <p:cNvSpPr txBox="1"/>
          <p:nvPr/>
        </p:nvSpPr>
        <p:spPr>
          <a:xfrm>
            <a:off x="648586" y="1231856"/>
            <a:ext cx="82281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 stesso account ETMD vi permette di accedere a le informazioni e documentazioni della collaborazione via: </a:t>
            </a:r>
            <a:r>
              <a:rPr lang="it-IT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3"/>
              </a:rPr>
              <a:t>https://wiki.et-gw.eu/</a:t>
            </a:r>
            <a:endParaRPr lang="it-IT" sz="3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L’home page della wiki ha un’</a:t>
            </a:r>
            <a:r>
              <a:rPr lang="it-IT" sz="3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overview</a:t>
            </a:r>
            <a:r>
              <a:rPr lang="it-IT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della struttura ad albero della collaborazione che corrisponde anche alle attività selezionabili sull’ETMD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 cliccate su uno dei link ottenete i dettagli di quel Board/Divisione/WP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8D651338-7E73-B676-CB0E-C29B1BE6A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4394" y="0"/>
            <a:ext cx="2332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6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schermata, Elementi grafici, testo, grafica&#10;&#10;Descrizione generata automaticamente">
            <a:extLst>
              <a:ext uri="{FF2B5EF4-FFF2-40B4-BE49-F238E27FC236}">
                <a16:creationId xmlns:a16="http://schemas.microsoft.com/office/drawing/2014/main" id="{AFD43F92-4930-E948-5D95-1CD55D9E3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61" y="220936"/>
            <a:ext cx="2026920" cy="101092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782F04A-BDB8-B3B1-B661-5452FDAFB953}"/>
              </a:ext>
            </a:extLst>
          </p:cNvPr>
          <p:cNvSpPr txBox="1"/>
          <p:nvPr/>
        </p:nvSpPr>
        <p:spPr>
          <a:xfrm>
            <a:off x="2461847" y="310425"/>
            <a:ext cx="9510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14B70"/>
                </a:solidFill>
                <a:latin typeface="Lato" panose="020F0502020204030203" pitchFamily="34" charset="77"/>
              </a:rPr>
              <a:t>Esempio ISB/</a:t>
            </a:r>
            <a:r>
              <a:rPr lang="it-IT" sz="3200" b="1" dirty="0" err="1">
                <a:solidFill>
                  <a:srgbClr val="014B70"/>
                </a:solidFill>
                <a:latin typeface="Lato" panose="020F0502020204030203" pitchFamily="34" charset="77"/>
              </a:rPr>
              <a:t>Optics</a:t>
            </a:r>
            <a:r>
              <a:rPr lang="it-IT" sz="3200" b="1" dirty="0">
                <a:solidFill>
                  <a:srgbClr val="014B70"/>
                </a:solidFill>
                <a:latin typeface="Lato" panose="020F0502020204030203" pitchFamily="34" charset="77"/>
              </a:rPr>
              <a:t>/</a:t>
            </a:r>
            <a:r>
              <a:rPr lang="it-IT" sz="3200" b="1" dirty="0" err="1">
                <a:solidFill>
                  <a:srgbClr val="014B70"/>
                </a:solidFill>
                <a:latin typeface="Lato" panose="020F0502020204030203" pitchFamily="34" charset="77"/>
              </a:rPr>
              <a:t>Wavefrontsensingandcontrols</a:t>
            </a:r>
            <a:endParaRPr lang="it-IT" sz="3200" b="1" dirty="0">
              <a:solidFill>
                <a:srgbClr val="014B70"/>
              </a:solidFill>
              <a:latin typeface="Lato" panose="020F0502020204030203" pitchFamily="34" charset="77"/>
            </a:endParaRPr>
          </a:p>
        </p:txBody>
      </p:sp>
      <p:pic>
        <p:nvPicPr>
          <p:cNvPr id="2" name="Immagine 2">
            <a:extLst>
              <a:ext uri="{FF2B5EF4-FFF2-40B4-BE49-F238E27FC236}">
                <a16:creationId xmlns:a16="http://schemas.microsoft.com/office/drawing/2014/main" id="{3B72EF89-FCE0-0468-5E99-6B299F9E1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394" y="5805688"/>
            <a:ext cx="1587500" cy="952500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B71D580F-652C-985E-B10E-EBEA9E4D54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990" y="1116770"/>
            <a:ext cx="9451404" cy="543080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FFBFBC-E3FD-0FD7-622C-A9B751029DD9}"/>
              </a:ext>
            </a:extLst>
          </p:cNvPr>
          <p:cNvSpPr/>
          <p:nvPr/>
        </p:nvSpPr>
        <p:spPr>
          <a:xfrm>
            <a:off x="534572" y="2546251"/>
            <a:ext cx="3896751" cy="2813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T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A66803-5DA7-A1A1-BEC7-DC59C825BAC2}"/>
              </a:ext>
            </a:extLst>
          </p:cNvPr>
          <p:cNvSpPr txBox="1"/>
          <p:nvPr/>
        </p:nvSpPr>
        <p:spPr>
          <a:xfrm>
            <a:off x="6096000" y="2458274"/>
            <a:ext cx="3216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2400" b="1" dirty="0">
                <a:solidFill>
                  <a:srgbClr val="FF0000"/>
                </a:solidFill>
              </a:rPr>
              <a:t>Chairs del gruppo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776C8CC-2171-7AC9-CBE7-F0B8ED6CE947}"/>
              </a:ext>
            </a:extLst>
          </p:cNvPr>
          <p:cNvCxnSpPr/>
          <p:nvPr/>
        </p:nvCxnSpPr>
        <p:spPr>
          <a:xfrm>
            <a:off x="4431323" y="2686928"/>
            <a:ext cx="166467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914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schermata, Elementi grafici, testo, grafica&#10;&#10;Descrizione generata automaticamente">
            <a:extLst>
              <a:ext uri="{FF2B5EF4-FFF2-40B4-BE49-F238E27FC236}">
                <a16:creationId xmlns:a16="http://schemas.microsoft.com/office/drawing/2014/main" id="{AFD43F92-4930-E948-5D95-1CD55D9E3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61" y="220936"/>
            <a:ext cx="2026920" cy="101092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782F04A-BDB8-B3B1-B661-5452FDAFB953}"/>
              </a:ext>
            </a:extLst>
          </p:cNvPr>
          <p:cNvSpPr txBox="1"/>
          <p:nvPr/>
        </p:nvSpPr>
        <p:spPr>
          <a:xfrm>
            <a:off x="2461847" y="310425"/>
            <a:ext cx="9510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14B70"/>
                </a:solidFill>
                <a:latin typeface="Lato" panose="020F0502020204030203" pitchFamily="34" charset="77"/>
              </a:rPr>
              <a:t>Esempio ISB/</a:t>
            </a:r>
            <a:r>
              <a:rPr lang="it-IT" sz="3200" b="1" dirty="0" err="1">
                <a:solidFill>
                  <a:srgbClr val="014B70"/>
                </a:solidFill>
                <a:latin typeface="Lato" panose="020F0502020204030203" pitchFamily="34" charset="77"/>
              </a:rPr>
              <a:t>Optics</a:t>
            </a:r>
            <a:r>
              <a:rPr lang="it-IT" sz="3200" b="1" dirty="0">
                <a:solidFill>
                  <a:srgbClr val="014B70"/>
                </a:solidFill>
                <a:latin typeface="Lato" panose="020F0502020204030203" pitchFamily="34" charset="77"/>
              </a:rPr>
              <a:t>/</a:t>
            </a:r>
            <a:r>
              <a:rPr lang="it-IT" sz="3200" b="1" dirty="0" err="1">
                <a:solidFill>
                  <a:srgbClr val="014B70"/>
                </a:solidFill>
                <a:latin typeface="Lato" panose="020F0502020204030203" pitchFamily="34" charset="77"/>
              </a:rPr>
              <a:t>Wavefrontsensingandcontrols</a:t>
            </a:r>
            <a:endParaRPr lang="it-IT" sz="3200" b="1" dirty="0">
              <a:solidFill>
                <a:srgbClr val="014B70"/>
              </a:solidFill>
              <a:latin typeface="Lato" panose="020F0502020204030203" pitchFamily="34" charset="77"/>
            </a:endParaRPr>
          </a:p>
        </p:txBody>
      </p:sp>
      <p:pic>
        <p:nvPicPr>
          <p:cNvPr id="2" name="Immagine 2">
            <a:extLst>
              <a:ext uri="{FF2B5EF4-FFF2-40B4-BE49-F238E27FC236}">
                <a16:creationId xmlns:a16="http://schemas.microsoft.com/office/drawing/2014/main" id="{3B72EF89-FCE0-0468-5E99-6B299F9E1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394" y="5805688"/>
            <a:ext cx="1587500" cy="952500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B71D580F-652C-985E-B10E-EBEA9E4D54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990" y="1116770"/>
            <a:ext cx="9451404" cy="543080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FFBFBC-E3FD-0FD7-622C-A9B751029DD9}"/>
              </a:ext>
            </a:extLst>
          </p:cNvPr>
          <p:cNvSpPr/>
          <p:nvPr/>
        </p:nvSpPr>
        <p:spPr>
          <a:xfrm>
            <a:off x="717452" y="2785402"/>
            <a:ext cx="3896751" cy="2813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T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A66803-5DA7-A1A1-BEC7-DC59C825BAC2}"/>
              </a:ext>
            </a:extLst>
          </p:cNvPr>
          <p:cNvSpPr txBox="1"/>
          <p:nvPr/>
        </p:nvSpPr>
        <p:spPr>
          <a:xfrm>
            <a:off x="6391422" y="2097261"/>
            <a:ext cx="42030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2400" b="1" dirty="0">
                <a:solidFill>
                  <a:srgbClr val="FF0000"/>
                </a:solidFill>
              </a:rPr>
              <a:t>Mailing list alla quale iscriversi (cliccateci)</a:t>
            </a:r>
          </a:p>
          <a:p>
            <a:r>
              <a:rPr lang="en-IT" sz="2400" b="1" dirty="0">
                <a:solidFill>
                  <a:srgbClr val="FF0000"/>
                </a:solidFill>
              </a:rPr>
              <a:t>Si consiglia di scriversi anche a quelle dei libelli superiori (ISB/Optics e ISB se disponibili)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776C8CC-2171-7AC9-CBE7-F0B8ED6CE947}"/>
              </a:ext>
            </a:extLst>
          </p:cNvPr>
          <p:cNvCxnSpPr/>
          <p:nvPr/>
        </p:nvCxnSpPr>
        <p:spPr>
          <a:xfrm>
            <a:off x="4614203" y="2926079"/>
            <a:ext cx="166467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656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3575</TotalTime>
  <Words>715</Words>
  <Application>Microsoft Macintosh PowerPoint</Application>
  <PresentationFormat>Widescreen</PresentationFormat>
  <Paragraphs>54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Lato</vt:lpstr>
      <vt:lpstr>Calibri</vt:lpstr>
      <vt:lpstr>Calibri Light</vt:lpstr>
      <vt:lpstr>Arial</vt:lpstr>
      <vt:lpstr>Tema di Office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Francesca Cuicchio</dc:creator>
  <cp:lastModifiedBy>Andrea Contu</cp:lastModifiedBy>
  <cp:revision>34</cp:revision>
  <dcterms:created xsi:type="dcterms:W3CDTF">2023-11-02T09:31:39Z</dcterms:created>
  <dcterms:modified xsi:type="dcterms:W3CDTF">2024-06-23T10:17:32Z</dcterms:modified>
</cp:coreProperties>
</file>