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sldIdLst>
    <p:sldId id="256" r:id="rId5"/>
    <p:sldId id="1122" r:id="rId6"/>
    <p:sldId id="260" r:id="rId7"/>
    <p:sldId id="261" r:id="rId8"/>
    <p:sldId id="1044" r:id="rId9"/>
    <p:sldId id="257" r:id="rId10"/>
    <p:sldId id="262" r:id="rId11"/>
    <p:sldId id="1123" r:id="rId12"/>
    <p:sldId id="258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4" autoAdjust="0"/>
    <p:restoredTop sz="94660" autoAdjust="0"/>
  </p:normalViewPr>
  <p:slideViewPr>
    <p:cSldViewPr snapToGrid="0">
      <p:cViewPr varScale="1">
        <p:scale>
          <a:sx n="128" d="100"/>
          <a:sy n="128" d="100"/>
        </p:scale>
        <p:origin x="9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73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6CBCC-82A7-8447-B085-90867D4B2887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273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24/06/24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instein-telescope.it/" TargetMode="External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867" y="2678981"/>
            <a:ext cx="3795445" cy="2414431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Titillium" pitchFamily="2" charset="77"/>
              </a:rPr>
              <a:t>ETICO2</a:t>
            </a:r>
            <a:br>
              <a:rPr lang="en-US" sz="4800" b="1" dirty="0">
                <a:latin typeface="Titillium" pitchFamily="2" charset="77"/>
              </a:rPr>
            </a:br>
            <a:r>
              <a:rPr lang="en-US" sz="4800" b="1" dirty="0">
                <a:solidFill>
                  <a:srgbClr val="FF0000"/>
                </a:solidFill>
                <a:latin typeface="Titillium" pitchFamily="2" charset="77"/>
              </a:rPr>
              <a:t>ET</a:t>
            </a:r>
            <a:r>
              <a:rPr lang="it-IT" sz="4800" dirty="0">
                <a:latin typeface="Titillium" pitchFamily="2" charset="77"/>
              </a:rPr>
              <a:t> </a:t>
            </a:r>
            <a:r>
              <a:rPr lang="it-IT" sz="4800" b="1" dirty="0" err="1">
                <a:solidFill>
                  <a:srgbClr val="FF0000"/>
                </a:solidFill>
                <a:latin typeface="Titillium" pitchFamily="2" charset="77"/>
              </a:rPr>
              <a:t>I</a:t>
            </a:r>
            <a:r>
              <a:rPr lang="it-IT" sz="4800" dirty="0" err="1">
                <a:latin typeface="Titillium" pitchFamily="2" charset="77"/>
              </a:rPr>
              <a:t>nfrastructure</a:t>
            </a:r>
            <a:r>
              <a:rPr lang="it-IT" sz="4800" dirty="0">
                <a:latin typeface="Titillium" pitchFamily="2" charset="77"/>
              </a:rPr>
              <a:t> in </a:t>
            </a:r>
            <a:r>
              <a:rPr lang="it-IT" sz="4800" b="1" dirty="0">
                <a:solidFill>
                  <a:srgbClr val="FF0000"/>
                </a:solidFill>
                <a:latin typeface="Titillium" pitchFamily="2" charset="77"/>
              </a:rPr>
              <a:t>C</a:t>
            </a:r>
            <a:r>
              <a:rPr lang="it-IT" sz="4800" dirty="0">
                <a:latin typeface="Titillium" pitchFamily="2" charset="77"/>
              </a:rPr>
              <a:t>agliari for</a:t>
            </a:r>
            <a:r>
              <a:rPr lang="it-IT" sz="4800" dirty="0">
                <a:effectLst/>
                <a:latin typeface="Titillium" pitchFamily="2" charset="77"/>
              </a:rPr>
              <a:t> </a:t>
            </a:r>
            <a:r>
              <a:rPr lang="it-IT" sz="4800" b="1" dirty="0" err="1">
                <a:solidFill>
                  <a:srgbClr val="FF0000"/>
                </a:solidFill>
                <a:effectLst/>
                <a:latin typeface="Titillium" pitchFamily="2" charset="77"/>
              </a:rPr>
              <a:t>O</a:t>
            </a:r>
            <a:r>
              <a:rPr lang="it-IT" sz="4800" dirty="0" err="1">
                <a:effectLst/>
                <a:latin typeface="Titillium" pitchFamily="2" charset="77"/>
              </a:rPr>
              <a:t>ptics</a:t>
            </a:r>
            <a:r>
              <a:rPr lang="it-IT" sz="4800" dirty="0">
                <a:effectLst/>
                <a:latin typeface="Titillium" pitchFamily="2" charset="77"/>
              </a:rPr>
              <a:t> &amp; </a:t>
            </a:r>
            <a:r>
              <a:rPr lang="it-IT" sz="4800" b="1" dirty="0" err="1">
                <a:solidFill>
                  <a:srgbClr val="FF0000"/>
                </a:solidFill>
                <a:effectLst/>
                <a:latin typeface="Titillium" pitchFamily="2" charset="77"/>
              </a:rPr>
              <a:t>O</a:t>
            </a:r>
            <a:r>
              <a:rPr lang="it-IT" sz="4800" dirty="0" err="1">
                <a:effectLst/>
                <a:latin typeface="Titillium" pitchFamily="2" charset="77"/>
              </a:rPr>
              <a:t>ptoelectronics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867" y="5274555"/>
            <a:ext cx="3795445" cy="10117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b="1" dirty="0">
                <a:latin typeface="Titillium"/>
              </a:rPr>
              <a:t>Alberto Masoni </a:t>
            </a:r>
          </a:p>
          <a:p>
            <a:r>
              <a:rPr lang="it-IT" b="1" dirty="0">
                <a:latin typeface="Titillium"/>
              </a:rPr>
              <a:t>INFN Cagliari</a:t>
            </a:r>
            <a:endParaRPr lang="it-IT" dirty="0"/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9D100189-B420-6BE6-3392-F80642CC539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1956"/>
          <a:stretch>
            <a:fillRect/>
          </a:stretch>
        </p:blipFill>
        <p:spPr/>
      </p:pic>
      <p:pic>
        <p:nvPicPr>
          <p:cNvPr id="21" name="Segnaposto contenuto 20" descr="Immagine che contiene schermata, testo, Elementi grafici, logo&#10;&#10;Descrizione generata automaticamente">
            <a:extLst>
              <a:ext uri="{FF2B5EF4-FFF2-40B4-BE49-F238E27FC236}">
                <a16:creationId xmlns:a16="http://schemas.microsoft.com/office/drawing/2014/main" id="{CD430D04-717B-B1D8-40FF-F8358A9A0E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" y="6416158"/>
            <a:ext cx="965200" cy="482600"/>
          </a:xfrm>
        </p:spPr>
      </p:pic>
      <p:pic>
        <p:nvPicPr>
          <p:cNvPr id="7" name="Picture 94">
            <a:extLst>
              <a:ext uri="{FF2B5EF4-FFF2-40B4-BE49-F238E27FC236}">
                <a16:creationId xmlns:a16="http://schemas.microsoft.com/office/drawing/2014/main" id="{05C30C6A-833B-6FBD-2BAB-64AEB76F35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22AAF1-1C02-1C02-9EC0-7639D5072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501" y="1335635"/>
            <a:ext cx="7318524" cy="501859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17E5BC-D82C-07A3-5E23-C76F5E1D5C7B}"/>
              </a:ext>
            </a:extLst>
          </p:cNvPr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0DCAE88-2516-2E79-B709-13A75D403BC0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A63C19F-032A-432D-B761-6DB9B47D37AD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3650B30-07D3-9B4D-E173-4D707CB25916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umetto 1 13">
            <a:extLst>
              <a:ext uri="{FF2B5EF4-FFF2-40B4-BE49-F238E27FC236}">
                <a16:creationId xmlns:a16="http://schemas.microsoft.com/office/drawing/2014/main" id="{62256971-C00A-52D3-476E-2A7206FDEE43}"/>
              </a:ext>
            </a:extLst>
          </p:cNvPr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86BD1C-2DC6-D6B8-687D-384D90A585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0" y="3886197"/>
            <a:ext cx="2840962" cy="15937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5E5D25-9572-F6ED-1DDB-5F07E8E230A3}"/>
              </a:ext>
            </a:extLst>
          </p:cNvPr>
          <p:cNvSpPr txBox="1"/>
          <p:nvPr/>
        </p:nvSpPr>
        <p:spPr>
          <a:xfrm>
            <a:off x="6062776" y="6416158"/>
            <a:ext cx="6102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>
                <a:hlinkClick r:id="rId8"/>
              </a:rPr>
              <a:t>http://www.einstein-telescope.it</a:t>
            </a:r>
            <a:r>
              <a:rPr lang="it-IT" sz="1600" dirty="0"/>
              <a:t> </a:t>
            </a:r>
          </a:p>
        </p:txBody>
      </p:sp>
      <p:sp>
        <p:nvSpPr>
          <p:cNvPr id="4" name="Titolo 10">
            <a:extLst>
              <a:ext uri="{FF2B5EF4-FFF2-40B4-BE49-F238E27FC236}">
                <a16:creationId xmlns:a16="http://schemas.microsoft.com/office/drawing/2014/main" id="{8D2C8D0B-D125-70BE-A0A0-6AB684F0C8FA}"/>
              </a:ext>
            </a:extLst>
          </p:cNvPr>
          <p:cNvSpPr txBox="1">
            <a:spLocks/>
          </p:cNvSpPr>
          <p:nvPr/>
        </p:nvSpPr>
        <p:spPr>
          <a:xfrm>
            <a:off x="8747015" y="1533561"/>
            <a:ext cx="3418610" cy="18954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500" b="1" kern="120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4000" dirty="0"/>
              <a:t>WP2 </a:t>
            </a:r>
            <a:r>
              <a:rPr lang="it-IT" sz="4000" dirty="0" err="1"/>
              <a:t>Optics</a:t>
            </a:r>
            <a:r>
              <a:rPr lang="it-IT" sz="4000" dirty="0"/>
              <a:t>, Electronics and </a:t>
            </a:r>
            <a:r>
              <a:rPr lang="it-IT" sz="4000" dirty="0" err="1"/>
              <a:t>Photonics</a:t>
            </a:r>
            <a:endParaRPr lang="it-IT" sz="4000" dirty="0"/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0B876BDA-A30B-BDAA-A0E9-9F86A18B4D4D}"/>
              </a:ext>
            </a:extLst>
          </p:cNvPr>
          <p:cNvGrpSpPr/>
          <p:nvPr/>
        </p:nvGrpSpPr>
        <p:grpSpPr>
          <a:xfrm>
            <a:off x="5446712" y="5492005"/>
            <a:ext cx="303415" cy="303520"/>
            <a:chOff x="2685010" y="3926271"/>
            <a:chExt cx="303415" cy="303520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9C4F4D6C-64FA-54E7-87FA-178CE2F7D6A7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B9A4B2EC-DE9E-7CBB-A3E1-174E3434E3C4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2DF7A4DB-6102-3947-E3DF-C4BA8CB729F5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2EA52A5A-3550-095D-320E-5444D777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879"/>
            <a:ext cx="12192000" cy="5671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CE825-2C35-9562-1A4A-F7F2B7F9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693" y="1194753"/>
            <a:ext cx="7334157" cy="583205"/>
          </a:xfrm>
        </p:spPr>
        <p:txBody>
          <a:bodyPr>
            <a:noAutofit/>
          </a:bodyPr>
          <a:lstStyle/>
          <a:p>
            <a:pPr algn="l"/>
            <a:r>
              <a:rPr lang="it-IT" sz="4800" b="1" dirty="0">
                <a:latin typeface="Palatino Linotype" panose="02040502050505030304" pitchFamily="18" charset="0"/>
                <a:ea typeface="Palatino" pitchFamily="2" charset="77"/>
              </a:rPr>
              <a:t>Progetti PNRR</a:t>
            </a:r>
            <a:br>
              <a:rPr lang="it-IT" sz="4800" dirty="0">
                <a:latin typeface="Palatino Linotype" panose="02040502050505030304" pitchFamily="18" charset="0"/>
              </a:rPr>
            </a:br>
            <a:endParaRPr lang="it-IT" sz="48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8FC0D-409D-76DE-B239-84AC4066C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157" y="1326568"/>
            <a:ext cx="10202779" cy="43800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Progetto </a:t>
            </a:r>
            <a:r>
              <a:rPr lang="it-IT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ETIC</a:t>
            </a:r>
            <a:r>
              <a:rPr lang="it-IT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50M€</a:t>
            </a:r>
            <a:r>
              <a:rPr lang="it-IT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Sviluppare le tecnologie necessarie ad ET</a:t>
            </a:r>
          </a:p>
          <a:p>
            <a:pPr lvl="1"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Potenziare le sedi INFN dove si svolgono questi studi</a:t>
            </a:r>
          </a:p>
          <a:p>
            <a:pPr lvl="1"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Progettazione preliminare e parte di quella esecutiva </a:t>
            </a:r>
            <a:b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</a:b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per il sito Sardo circa </a:t>
            </a:r>
            <a:r>
              <a:rPr lang="it-IT" sz="16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20 M€</a:t>
            </a:r>
            <a:endParaRPr lang="it-IT" sz="16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PROGETTO </a:t>
            </a:r>
            <a:r>
              <a:rPr lang="it-IT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TERABIT </a:t>
            </a:r>
            <a:r>
              <a:rPr lang="en-US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41 M€ (1</a:t>
            </a:r>
            <a:r>
              <a:rPr lang="it-IT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3 M€</a:t>
            </a:r>
            <a:r>
              <a:rPr lang="en-US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in Sardegna)</a:t>
            </a:r>
            <a:endParaRPr lang="it-IT" sz="20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Potenziare l’infrastruttura della rete della ricerca in Sardegna </a:t>
            </a:r>
            <a:b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</a:b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(da 10 Gb a 1000 Gb)</a:t>
            </a:r>
          </a:p>
          <a:p>
            <a:pPr lvl="1"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Una nuova fibra sottomarina con arrivo a Golfo Aranci</a:t>
            </a:r>
          </a:p>
          <a:p>
            <a:pPr lvl="1"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Un nuovo anello in fibra  per interconnettere le Università e i Centri di Ricerca della Sardegna </a:t>
            </a:r>
          </a:p>
          <a:p>
            <a:pPr lvl="1" algn="ctr"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Si integra con il finanziamento della Regione di 1 M€ per la fibra a </a:t>
            </a:r>
            <a:r>
              <a:rPr lang="it-IT" sz="16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Sos</a:t>
            </a: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Enattos</a:t>
            </a:r>
            <a:endParaRPr lang="it-IT" sz="16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CE47A-CD81-9726-DB26-C076F2DB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10" y="1194753"/>
            <a:ext cx="2037102" cy="41748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0F7BBC-3613-5B97-3849-074515E2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774" y="3113244"/>
            <a:ext cx="1017880" cy="6315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B365B3-BB50-95BB-37A0-1ADD481C0938}"/>
              </a:ext>
            </a:extLst>
          </p:cNvPr>
          <p:cNvSpPr txBox="1"/>
          <p:nvPr/>
        </p:nvSpPr>
        <p:spPr>
          <a:xfrm>
            <a:off x="136692" y="5566912"/>
            <a:ext cx="11691739" cy="10402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PROGETTO </a:t>
            </a:r>
            <a:r>
              <a:rPr lang="it-IT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MEET 42 M€</a:t>
            </a:r>
            <a:r>
              <a:rPr lang="it-IT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(2.7</a:t>
            </a:r>
            <a:r>
              <a:rPr lang="it-IT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M€</a:t>
            </a:r>
            <a:r>
              <a:rPr lang="en-US" sz="2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in Sardegna)</a:t>
            </a:r>
            <a:endParaRPr lang="it-IT" sz="20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20000"/>
              </a:lnSpc>
            </a:pPr>
            <a:r>
              <a:rPr lang="it-IT" sz="1600" b="0" i="0" u="none" strike="noStrike" dirty="0">
                <a:solidFill>
                  <a:schemeClr val="bg1"/>
                </a:solidFill>
                <a:effectLst/>
                <a:latin typeface="Palatino" pitchFamily="2" charset="77"/>
                <a:ea typeface="Palatino" pitchFamily="2" charset="77"/>
              </a:rPr>
              <a:t>studio dell’evoluzione tettonica dell’Italia</a:t>
            </a: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Realizzazione di due </a:t>
            </a:r>
            <a:r>
              <a:rPr lang="it-IT" sz="1600" b="0" i="1" u="none" strike="noStrike" dirty="0">
                <a:solidFill>
                  <a:schemeClr val="bg1"/>
                </a:solidFill>
                <a:effectLst/>
                <a:latin typeface="Palatino" pitchFamily="2" charset="77"/>
                <a:ea typeface="Palatino" pitchFamily="2" charset="77"/>
              </a:rPr>
              <a:t>osservatori unici al mondo, quello </a:t>
            </a:r>
            <a:r>
              <a:rPr lang="it-IT" sz="1600" b="0" i="1" u="none" strike="noStrike" dirty="0" err="1">
                <a:solidFill>
                  <a:schemeClr val="bg1"/>
                </a:solidFill>
                <a:effectLst/>
                <a:latin typeface="Palatino" pitchFamily="2" charset="77"/>
                <a:ea typeface="Palatino" pitchFamily="2" charset="77"/>
              </a:rPr>
              <a:t>vulcanologico</a:t>
            </a:r>
            <a:r>
              <a:rPr lang="it-IT" sz="1600" b="0" i="1" u="none" strike="noStrike" dirty="0">
                <a:solidFill>
                  <a:schemeClr val="bg1"/>
                </a:solidFill>
                <a:effectLst/>
                <a:latin typeface="Palatino" pitchFamily="2" charset="77"/>
                <a:ea typeface="Palatino" pitchFamily="2" charset="77"/>
              </a:rPr>
              <a:t> sull’Etna - e quello sismologico nella ex miniera di </a:t>
            </a:r>
            <a:r>
              <a:rPr lang="it-IT" sz="1600" b="1" i="1" u="none" strike="noStrike" dirty="0">
                <a:solidFill>
                  <a:schemeClr val="bg1"/>
                </a:solidFill>
                <a:effectLst/>
                <a:latin typeface="Palatino" pitchFamily="2" charset="77"/>
                <a:ea typeface="Palatino" pitchFamily="2" charset="77"/>
              </a:rPr>
              <a:t>Sos </a:t>
            </a:r>
            <a:r>
              <a:rPr lang="it-IT" sz="1600" b="1" i="1" u="none" strike="noStrike" dirty="0" err="1">
                <a:solidFill>
                  <a:schemeClr val="bg1"/>
                </a:solidFill>
                <a:effectLst/>
                <a:latin typeface="Palatino" pitchFamily="2" charset="77"/>
                <a:ea typeface="Palatino" pitchFamily="2" charset="77"/>
              </a:rPr>
              <a:t>Enattos</a:t>
            </a:r>
            <a:endParaRPr lang="it-IT" sz="16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ABE8755-A66F-EAED-3154-F7C809404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095" y="5678088"/>
            <a:ext cx="671358" cy="5388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C45225-0328-2310-D22E-D7C31128A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435" y="1194753"/>
            <a:ext cx="1017880" cy="63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1159-A015-ED98-64A1-D280BA0D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3" y="1220743"/>
            <a:ext cx="11363325" cy="228601"/>
          </a:xfrm>
        </p:spPr>
        <p:txBody>
          <a:bodyPr>
            <a:normAutofit fontScale="90000"/>
          </a:bodyPr>
          <a:lstStyle/>
          <a:p>
            <a:r>
              <a:rPr lang="en-GB" sz="4800" dirty="0" err="1"/>
              <a:t>TeRABIT</a:t>
            </a:r>
            <a:r>
              <a:rPr lang="en-GB" sz="4800" dirty="0"/>
              <a:t> </a:t>
            </a:r>
            <a:r>
              <a:rPr lang="en-GB" sz="4800" noProof="0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0CFD3-50BB-355F-C276-9A607561D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71896" y="1767238"/>
            <a:ext cx="12963896" cy="5011387"/>
          </a:xfrm>
        </p:spPr>
        <p:txBody>
          <a:bodyPr>
            <a:noAutofit/>
          </a:bodyPr>
          <a:lstStyle/>
          <a:p>
            <a:pPr marL="1409700" indent="-342900" algn="just">
              <a:buFont typeface="Wingdings" pitchFamily="2" charset="2"/>
              <a:buChar char="ü"/>
            </a:pPr>
            <a:r>
              <a:rPr lang="en-GB" sz="2000" noProof="0" dirty="0"/>
              <a:t>Create a </a:t>
            </a:r>
            <a:r>
              <a:rPr lang="en-GB" sz="2400" b="1" noProof="0" dirty="0">
                <a:solidFill>
                  <a:srgbClr val="0432FF"/>
                </a:solidFill>
              </a:rPr>
              <a:t>distributed, hyper-connected, hybrid HPC-Cloud environment </a:t>
            </a:r>
            <a:r>
              <a:rPr lang="en-GB" sz="2000" noProof="0" dirty="0"/>
              <a:t>that offers services designed to meet the needs of research and innovation.</a:t>
            </a:r>
          </a:p>
          <a:p>
            <a:pPr marL="1409700" indent="-342900" algn="just">
              <a:buFont typeface="Wingdings" pitchFamily="2" charset="2"/>
              <a:buChar char="ü"/>
            </a:pPr>
            <a:r>
              <a:rPr lang="en-GB" sz="2000" noProof="0" dirty="0"/>
              <a:t>The environment will leverage, federate and strengthen the three </a:t>
            </a:r>
            <a:r>
              <a:rPr lang="en-GB" sz="2000" noProof="0" dirty="0">
                <a:solidFill>
                  <a:srgbClr val="0432FF"/>
                </a:solidFill>
              </a:rPr>
              <a:t>existing </a:t>
            </a:r>
            <a:r>
              <a:rPr lang="en-GB" sz="2400" noProof="0" dirty="0">
                <a:solidFill>
                  <a:srgbClr val="0432FF"/>
                </a:solidFill>
              </a:rPr>
              <a:t>research infrastructures</a:t>
            </a:r>
            <a:r>
              <a:rPr lang="en-GB" sz="2400" dirty="0">
                <a:solidFill>
                  <a:srgbClr val="0432FF"/>
                </a:solidFill>
              </a:rPr>
              <a:t>: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rgbClr val="0432FF"/>
                </a:solidFill>
              </a:rPr>
              <a:t>GARR-T, PRACE-Italy </a:t>
            </a:r>
            <a:r>
              <a:rPr lang="en-GB" sz="2000" noProof="0" dirty="0">
                <a:solidFill>
                  <a:srgbClr val="0432FF"/>
                </a:solidFill>
              </a:rPr>
              <a:t>and </a:t>
            </a:r>
            <a:r>
              <a:rPr lang="en-GB" sz="2400" b="1" noProof="0" dirty="0">
                <a:solidFill>
                  <a:srgbClr val="0432FF"/>
                </a:solidFill>
              </a:rPr>
              <a:t>HPC-BD-AI</a:t>
            </a:r>
            <a:r>
              <a:rPr lang="en-GB" sz="2000" noProof="0" dirty="0">
                <a:solidFill>
                  <a:srgbClr val="0432FF"/>
                </a:solidFill>
              </a:rPr>
              <a:t> (HPC-Big Data-Artificial Intelligence) </a:t>
            </a:r>
            <a:r>
              <a:rPr lang="en-GB" sz="2000" noProof="0" dirty="0"/>
              <a:t>with the existing capabilities of </a:t>
            </a:r>
            <a:r>
              <a:rPr lang="en-GB" sz="2000" noProof="0" dirty="0">
                <a:solidFill>
                  <a:srgbClr val="0432FF"/>
                </a:solidFill>
              </a:rPr>
              <a:t>connections to other national and European research infrastructures </a:t>
            </a:r>
            <a:r>
              <a:rPr lang="en-GB" sz="2000" noProof="0" dirty="0"/>
              <a:t>and data spaces through GÉANT</a:t>
            </a:r>
            <a:endParaRPr lang="en-GB" sz="2000" noProof="0" dirty="0">
              <a:solidFill>
                <a:srgbClr val="0070C0"/>
              </a:solidFill>
            </a:endParaRPr>
          </a:p>
          <a:p>
            <a:pPr marL="1428750" indent="-361950" algn="just">
              <a:buFont typeface="Wingdings" pitchFamily="2" charset="2"/>
              <a:buChar char="ü"/>
            </a:pPr>
            <a:endParaRPr lang="en-GB" sz="2000" noProof="0" dirty="0">
              <a:solidFill>
                <a:srgbClr val="0070C0"/>
              </a:solidFill>
            </a:endParaRPr>
          </a:p>
          <a:p>
            <a:pPr marL="1428750" indent="-361950" algn="just">
              <a:buFont typeface="Wingdings" pitchFamily="2" charset="2"/>
              <a:buChar char="ü"/>
            </a:pPr>
            <a:r>
              <a:rPr lang="en-GB" sz="2000" noProof="0" dirty="0"/>
              <a:t>Enable widespread </a:t>
            </a:r>
            <a:r>
              <a:rPr lang="en-GB" sz="2400" b="1" noProof="0" dirty="0">
                <a:solidFill>
                  <a:srgbClr val="0432FF"/>
                </a:solidFill>
              </a:rPr>
              <a:t>data transfer, up to Terabits per second</a:t>
            </a:r>
            <a:r>
              <a:rPr lang="en-GB" sz="2000" noProof="0" dirty="0"/>
              <a:t>, and services on a national scale in Italy, with particular focus on southern and island regions, all connected to Europe</a:t>
            </a:r>
          </a:p>
          <a:p>
            <a:pPr marL="1428750" indent="-361950"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n-GB" sz="2400" b="1" noProof="0" dirty="0">
                <a:solidFill>
                  <a:srgbClr val="0432FF"/>
                </a:solidFill>
              </a:rPr>
              <a:t>Innovate the central HPC node of PRACE-Italy</a:t>
            </a:r>
            <a:r>
              <a:rPr lang="en-GB" sz="2000" noProof="0" dirty="0"/>
              <a:t>, maintaining the Tier-1 level.</a:t>
            </a:r>
          </a:p>
          <a:p>
            <a:pPr marL="1428750" indent="-361950" algn="just">
              <a:buClr>
                <a:schemeClr val="tx1"/>
              </a:buClr>
              <a:buFont typeface="Wingdings" pitchFamily="2" charset="2"/>
              <a:buChar char="ü"/>
            </a:pPr>
            <a:r>
              <a:rPr lang="en-GB" sz="2400" b="1" noProof="0" dirty="0">
                <a:solidFill>
                  <a:srgbClr val="0432FF"/>
                </a:solidFill>
              </a:rPr>
              <a:t>Innovate the HPC services</a:t>
            </a:r>
            <a:r>
              <a:rPr lang="en-GB" sz="2400" b="1" noProof="0" dirty="0"/>
              <a:t> </a:t>
            </a:r>
            <a:r>
              <a:rPr lang="en-GB" sz="2000" noProof="0" dirty="0"/>
              <a:t>offered to researchers, beyond the centralized calculation model, adding distributed “HPC-Bubbles” (see also keynote speech on Alps Cloud-native HPC at the Swiss National Supercomputing Centre by Riccardo  Di Maria – Improving HPC through clouds - 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5660B-D588-6AFC-548B-B04D91FCCB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Alberto Masoni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2A301-66A8-4D21-0BC0-D601DE0B0B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61A4-101B-4C7B-87D1-8EDCA554B104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B07334-BB34-8443-37A4-8A74C2A7D976}"/>
              </a:ext>
            </a:extLst>
          </p:cNvPr>
          <p:cNvSpPr txBox="1">
            <a:spLocks/>
          </p:cNvSpPr>
          <p:nvPr/>
        </p:nvSpPr>
        <p:spPr>
          <a:xfrm>
            <a:off x="561973" y="3626550"/>
            <a:ext cx="11363325" cy="228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EEB339"/>
                </a:solidFill>
                <a:latin typeface="Titillium B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GB" sz="4800" dirty="0"/>
              <a:t>Main objectives </a:t>
            </a:r>
            <a:endParaRPr lang="en-IT" sz="4800" dirty="0"/>
          </a:p>
        </p:txBody>
      </p:sp>
      <p:pic>
        <p:nvPicPr>
          <p:cNvPr id="1026" name="Picture 2" descr="Logo - Versione quadrata - Progetto TeRABIT">
            <a:extLst>
              <a:ext uri="{FF2B5EF4-FFF2-40B4-BE49-F238E27FC236}">
                <a16:creationId xmlns:a16="http://schemas.microsoft.com/office/drawing/2014/main" id="{CE5A8D4A-3D1B-591A-DE9D-06FD87AE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97" y="75816"/>
            <a:ext cx="1085503" cy="10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1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A64B-8D98-D779-1AEC-5890076B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34" y="1126457"/>
            <a:ext cx="11363325" cy="228601"/>
          </a:xfrm>
        </p:spPr>
        <p:txBody>
          <a:bodyPr>
            <a:normAutofit fontScale="90000"/>
          </a:bodyPr>
          <a:lstStyle/>
          <a:p>
            <a:r>
              <a:rPr lang="en-GB" sz="4400" noProof="0" dirty="0"/>
              <a:t>The Research Infrastructures involved </a:t>
            </a:r>
            <a:r>
              <a:rPr lang="en-GB" sz="3600" b="1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GB" sz="3600" b="1" noProof="0" dirty="0">
                <a:solidFill>
                  <a:schemeClr val="bg2">
                    <a:lumMod val="75000"/>
                  </a:schemeClr>
                </a:solidFill>
              </a:rPr>
              <a:t>as of today)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266A-C560-62B7-D801-F18A65987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2" y="5641070"/>
            <a:ext cx="4120179" cy="365125"/>
          </a:xfrm>
          <a:solidFill>
            <a:schemeClr val="bg1"/>
          </a:solidFill>
          <a:ln>
            <a:noFill/>
          </a:ln>
          <a:effectLst/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noProof="0" dirty="0"/>
              <a:t>Galileo100 </a:t>
            </a:r>
            <a:r>
              <a:rPr lang="en-GB" sz="1400" dirty="0"/>
              <a:t>- </a:t>
            </a:r>
            <a:r>
              <a:rPr lang="en-GB" sz="1400" noProof="0" dirty="0"/>
              <a:t>HPC, Hosted by CINECA - Bologna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771C6-8FB1-CB69-7A6E-4855A4D3A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Alberto Masoni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73D30-9FD3-036E-957B-EF4CD5C4E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13326" y="6230937"/>
            <a:ext cx="514350" cy="365125"/>
          </a:xfrm>
        </p:spPr>
        <p:txBody>
          <a:bodyPr/>
          <a:lstStyle/>
          <a:p>
            <a:fld id="{4CD561A4-101B-4C7B-87D1-8EDCA554B104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B21256-8603-291A-8A86-B30F2A79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90" y="-228916"/>
            <a:ext cx="426318" cy="187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AA168-2248-9C5C-F1DB-18C144120678}"/>
              </a:ext>
            </a:extLst>
          </p:cNvPr>
          <p:cNvSpPr txBox="1"/>
          <p:nvPr/>
        </p:nvSpPr>
        <p:spPr>
          <a:xfrm>
            <a:off x="9256748" y="5909871"/>
            <a:ext cx="1786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sz="2000" b="1" dirty="0">
                <a:solidFill>
                  <a:srgbClr val="0D7E86"/>
                </a:solidFill>
                <a:effectLst/>
                <a:latin typeface="Open Sans" panose="020F0502020204030204" pitchFamily="34" charset="0"/>
              </a:rPr>
              <a:t>HPC-BD-AI </a:t>
            </a:r>
          </a:p>
        </p:txBody>
      </p:sp>
      <p:pic>
        <p:nvPicPr>
          <p:cNvPr id="1026" name="Picture 2" descr="PRACE logo banner">
            <a:extLst>
              <a:ext uri="{FF2B5EF4-FFF2-40B4-BE49-F238E27FC236}">
                <a16:creationId xmlns:a16="http://schemas.microsoft.com/office/drawing/2014/main" id="{4A4F7F1A-C51D-BD98-7EC7-0A0E83E0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2404421"/>
            <a:ext cx="2587548" cy="5458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E7726-A9C7-3161-B1F4-6E68BFB22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224" y="1685739"/>
            <a:ext cx="817124" cy="77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98C70-50AD-4802-F5C7-31435A599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518" y="2002139"/>
            <a:ext cx="971579" cy="391282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D18DC-6AD1-2977-76AB-3326D409C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8" y="1930759"/>
            <a:ext cx="1778533" cy="4917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E8CE76-00C9-E47C-A145-F4F9D5D27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245" y="2435689"/>
            <a:ext cx="3384174" cy="3629737"/>
          </a:xfrm>
          <a:prstGeom prst="rect">
            <a:avLst/>
          </a:prstGeom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0C38C0-0DA2-67F8-691A-3B83E9C6F3E5}"/>
              </a:ext>
            </a:extLst>
          </p:cNvPr>
          <p:cNvSpPr txBox="1"/>
          <p:nvPr/>
        </p:nvSpPr>
        <p:spPr>
          <a:xfrm>
            <a:off x="5626382" y="5866071"/>
            <a:ext cx="1216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sz="2000" b="1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GARR-T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7753DA-4C64-8B14-B10B-0085AD9EB4B5}"/>
              </a:ext>
            </a:extLst>
          </p:cNvPr>
          <p:cNvSpPr txBox="1"/>
          <p:nvPr/>
        </p:nvSpPr>
        <p:spPr>
          <a:xfrm>
            <a:off x="1265774" y="5865371"/>
            <a:ext cx="1962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sz="2000" b="1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PRACE-Italy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E0C076-1913-B5C4-DD8C-0B7642CB45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66" y="3062441"/>
            <a:ext cx="3222371" cy="2578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Doughnut 12">
            <a:extLst>
              <a:ext uri="{FF2B5EF4-FFF2-40B4-BE49-F238E27FC236}">
                <a16:creationId xmlns:a16="http://schemas.microsoft.com/office/drawing/2014/main" id="{4F40D3A3-3BD2-A3CA-4A79-B900263C2E91}"/>
              </a:ext>
            </a:extLst>
          </p:cNvPr>
          <p:cNvSpPr/>
          <p:nvPr/>
        </p:nvSpPr>
        <p:spPr>
          <a:xfrm>
            <a:off x="5195070" y="1880728"/>
            <a:ext cx="1216438" cy="668728"/>
          </a:xfrm>
          <a:prstGeom prst="donut">
            <a:avLst>
              <a:gd name="adj" fmla="val 39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589A93-CA8B-B3E1-5796-4215B6A2B46E}"/>
              </a:ext>
            </a:extLst>
          </p:cNvPr>
          <p:cNvCxnSpPr>
            <a:cxnSpLocks/>
          </p:cNvCxnSpPr>
          <p:nvPr/>
        </p:nvCxnSpPr>
        <p:spPr>
          <a:xfrm flipH="1">
            <a:off x="3906393" y="2215092"/>
            <a:ext cx="1302597" cy="4622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D1B566-21EE-6EA7-EAD4-181424312FCF}"/>
              </a:ext>
            </a:extLst>
          </p:cNvPr>
          <p:cNvCxnSpPr>
            <a:cxnSpLocks/>
            <a:stCxn id="13" idx="2"/>
            <a:endCxn id="22" idx="3"/>
          </p:cNvCxnSpPr>
          <p:nvPr/>
        </p:nvCxnSpPr>
        <p:spPr>
          <a:xfrm flipH="1" flipV="1">
            <a:off x="2247261" y="2176615"/>
            <a:ext cx="2947809" cy="384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C19032-9340-55A0-7070-C2426AE75EA0}"/>
              </a:ext>
            </a:extLst>
          </p:cNvPr>
          <p:cNvCxnSpPr>
            <a:cxnSpLocks/>
            <a:stCxn id="13" idx="6"/>
            <a:endCxn id="12" idx="1"/>
          </p:cNvCxnSpPr>
          <p:nvPr/>
        </p:nvCxnSpPr>
        <p:spPr>
          <a:xfrm flipV="1">
            <a:off x="6411508" y="2074144"/>
            <a:ext cx="3090716" cy="1409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ughnut 28">
            <a:extLst>
              <a:ext uri="{FF2B5EF4-FFF2-40B4-BE49-F238E27FC236}">
                <a16:creationId xmlns:a16="http://schemas.microsoft.com/office/drawing/2014/main" id="{282A407A-AE72-F4B3-A68C-1C5534618040}"/>
              </a:ext>
            </a:extLst>
          </p:cNvPr>
          <p:cNvSpPr/>
          <p:nvPr/>
        </p:nvSpPr>
        <p:spPr>
          <a:xfrm>
            <a:off x="5986276" y="3429000"/>
            <a:ext cx="248325" cy="128673"/>
          </a:xfrm>
          <a:prstGeom prst="donut">
            <a:avLst>
              <a:gd name="adj" fmla="val 3953"/>
            </a:avLst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0B2678-C26D-8E1C-95A7-06422364D5A9}"/>
              </a:ext>
            </a:extLst>
          </p:cNvPr>
          <p:cNvCxnSpPr>
            <a:cxnSpLocks/>
            <a:stCxn id="18" idx="3"/>
            <a:endCxn id="29" idx="2"/>
          </p:cNvCxnSpPr>
          <p:nvPr/>
        </p:nvCxnSpPr>
        <p:spPr>
          <a:xfrm flipV="1">
            <a:off x="3915437" y="3493337"/>
            <a:ext cx="2070839" cy="8584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riangle 33">
            <a:extLst>
              <a:ext uri="{FF2B5EF4-FFF2-40B4-BE49-F238E27FC236}">
                <a16:creationId xmlns:a16="http://schemas.microsoft.com/office/drawing/2014/main" id="{D3BC139B-6370-885B-9762-7990F90E2B0B}"/>
              </a:ext>
            </a:extLst>
          </p:cNvPr>
          <p:cNvSpPr/>
          <p:nvPr/>
        </p:nvSpPr>
        <p:spPr>
          <a:xfrm rot="16200000">
            <a:off x="6364798" y="4065283"/>
            <a:ext cx="3302108" cy="526253"/>
          </a:xfrm>
          <a:prstGeom prst="triangle">
            <a:avLst>
              <a:gd name="adj" fmla="val 51186"/>
            </a:avLst>
          </a:prstGeom>
          <a:solidFill>
            <a:srgbClr val="E2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A5C29-0102-56D0-9839-905E10A6C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326" y="2655965"/>
            <a:ext cx="3241980" cy="3146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86EC0-3E99-57A2-2B0B-3560A6E1CCED}"/>
              </a:ext>
            </a:extLst>
          </p:cNvPr>
          <p:cNvSpPr txBox="1"/>
          <p:nvPr/>
        </p:nvSpPr>
        <p:spPr>
          <a:xfrm>
            <a:off x="10679841" y="3308670"/>
            <a:ext cx="92204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1000" dirty="0"/>
              <a:t>Tier-1 at</a:t>
            </a:r>
            <a:br>
              <a:rPr lang="en-IT" sz="1000" dirty="0"/>
            </a:br>
            <a:r>
              <a:rPr lang="en-IT" sz="1000" dirty="0"/>
              <a:t>CNAF Bologna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32768C-9C27-878E-4501-DA8A23B96810}"/>
              </a:ext>
            </a:extLst>
          </p:cNvPr>
          <p:cNvSpPr txBox="1"/>
          <p:nvPr/>
        </p:nvSpPr>
        <p:spPr>
          <a:xfrm>
            <a:off x="8570501" y="5200807"/>
            <a:ext cx="833883" cy="400110"/>
          </a:xfrm>
          <a:prstGeom prst="rect">
            <a:avLst/>
          </a:prstGeom>
          <a:solidFill>
            <a:srgbClr val="FFDF7F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1000" dirty="0"/>
              <a:t>Tier-2 nodes</a:t>
            </a:r>
            <a:br>
              <a:rPr lang="en-IT" sz="1000" dirty="0"/>
            </a:br>
            <a:r>
              <a:rPr lang="en-IT" sz="1000" dirty="0"/>
              <a:t>distributed</a:t>
            </a:r>
          </a:p>
        </p:txBody>
      </p:sp>
      <p:pic>
        <p:nvPicPr>
          <p:cNvPr id="6" name="Picture 2" descr="Logo - Versione quadrata - Progetto TeRABIT">
            <a:extLst>
              <a:ext uri="{FF2B5EF4-FFF2-40B4-BE49-F238E27FC236}">
                <a16:creationId xmlns:a16="http://schemas.microsoft.com/office/drawing/2014/main" id="{A21882C3-92DF-D8FD-3A69-5189A1A1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97" y="75816"/>
            <a:ext cx="1085503" cy="10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2C10ABA1-1976-8842-99A0-431AE99A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181" y="1216013"/>
            <a:ext cx="5187845" cy="5016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167C1-93DA-1B88-32DA-8AB3EB03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85" y="1906374"/>
            <a:ext cx="5681662" cy="770413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TeRABIT final Infrastructures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12BA3-AEC2-363C-C9B1-B1F1DB0B3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Alberto Masoni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0C099-C5B4-FA9F-DFEC-65531156D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61A4-101B-4C7B-87D1-8EDCA554B104}" type="slidenum">
              <a:rPr lang="it-IT" smtClean="0"/>
              <a:pPr/>
              <a:t>5</a:t>
            </a:fld>
            <a:endParaRPr lang="it-IT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8FD1E6-5B51-4161-FCEE-BBD97D61143F}"/>
              </a:ext>
            </a:extLst>
          </p:cNvPr>
          <p:cNvGrpSpPr/>
          <p:nvPr/>
        </p:nvGrpSpPr>
        <p:grpSpPr>
          <a:xfrm>
            <a:off x="9036103" y="2676787"/>
            <a:ext cx="3130294" cy="699205"/>
            <a:chOff x="8568693" y="2592343"/>
            <a:chExt cx="3130294" cy="699205"/>
          </a:xfrm>
        </p:grpSpPr>
        <p:pic>
          <p:nvPicPr>
            <p:cNvPr id="3" name="Picture 3" descr="Immagine che contiene testo, uomo, Viso umano, Barba umana&#10;&#10;Descrizione generata automaticamente">
              <a:extLst>
                <a:ext uri="{FF2B5EF4-FFF2-40B4-BE49-F238E27FC236}">
                  <a16:creationId xmlns:a16="http://schemas.microsoft.com/office/drawing/2014/main" id="{951C96B3-B309-4EBD-FEC9-0415E48CD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614" y="2592343"/>
              <a:ext cx="948921" cy="69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55A93F-E5B2-92AA-EE48-52D5196CDBA8}"/>
                </a:ext>
              </a:extLst>
            </p:cNvPr>
            <p:cNvSpPr txBox="1"/>
            <p:nvPr/>
          </p:nvSpPr>
          <p:spPr>
            <a:xfrm>
              <a:off x="10466535" y="2636549"/>
              <a:ext cx="1232452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200" dirty="0"/>
                <a:t>GALILEO 100++</a:t>
              </a:r>
            </a:p>
            <a:p>
              <a:pPr algn="ctr"/>
              <a:r>
                <a:rPr lang="en-IT" sz="1200" dirty="0"/>
                <a:t>hosted by CINECA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AD76982-3024-3812-5142-A2448B0B4ED4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 flipV="1">
              <a:off x="8568693" y="2592343"/>
              <a:ext cx="948921" cy="349603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6B8FD18-34AE-3B49-371E-62C9CC7CF072}"/>
              </a:ext>
            </a:extLst>
          </p:cNvPr>
          <p:cNvSpPr txBox="1"/>
          <p:nvPr/>
        </p:nvSpPr>
        <p:spPr>
          <a:xfrm>
            <a:off x="563493" y="3385475"/>
            <a:ext cx="4892782" cy="270843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IT" sz="2000" dirty="0"/>
              <a:t>The image shows </a:t>
            </a:r>
            <a:r>
              <a:rPr lang="en-IT" sz="2000" dirty="0">
                <a:solidFill>
                  <a:srgbClr val="0432FF"/>
                </a:solidFill>
              </a:rPr>
              <a:t>the overlap </a:t>
            </a:r>
            <a:r>
              <a:rPr lang="en-GB" sz="2000" dirty="0">
                <a:solidFill>
                  <a:srgbClr val="0432FF"/>
                </a:solidFill>
              </a:rPr>
              <a:t>o</a:t>
            </a:r>
            <a:r>
              <a:rPr lang="en-IT" sz="2000" dirty="0">
                <a:solidFill>
                  <a:srgbClr val="0432FF"/>
                </a:solidFill>
              </a:rPr>
              <a:t>f the expected </a:t>
            </a:r>
            <a:r>
              <a:rPr lang="en-IT" sz="2000">
                <a:solidFill>
                  <a:srgbClr val="0432FF"/>
                </a:solidFill>
              </a:rPr>
              <a:t>final physical </a:t>
            </a:r>
            <a:r>
              <a:rPr lang="en-IT" sz="2000" dirty="0">
                <a:solidFill>
                  <a:srgbClr val="0432FF"/>
                </a:solidFill>
              </a:rPr>
              <a:t>topologies of all three Research Infrastructures:</a:t>
            </a:r>
          </a:p>
          <a:p>
            <a:pPr>
              <a:spcBef>
                <a:spcPts val="1200"/>
              </a:spcBef>
            </a:pPr>
            <a:r>
              <a:rPr lang="en-IT" sz="2000" dirty="0"/>
              <a:t>- GARR-T with (in red) the new fibres</a:t>
            </a:r>
          </a:p>
          <a:p>
            <a:pPr>
              <a:spcBef>
                <a:spcPts val="1200"/>
              </a:spcBef>
            </a:pPr>
            <a:r>
              <a:rPr lang="en-IT" sz="2000" dirty="0"/>
              <a:t>- HPC-BD-AI with the HPC Bubbles locations</a:t>
            </a:r>
          </a:p>
          <a:p>
            <a:pPr>
              <a:spcBef>
                <a:spcPts val="1200"/>
              </a:spcBef>
            </a:pPr>
            <a:r>
              <a:rPr lang="en-IT" sz="2000" dirty="0"/>
              <a:t>- PRACE-ITALY with the updated GALILEO 100</a:t>
            </a:r>
            <a:br>
              <a:rPr lang="en-IT" sz="2000" dirty="0"/>
            </a:br>
            <a:r>
              <a:rPr lang="en-IT" sz="2000" dirty="0"/>
              <a:t>   hosted at CINECA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607630A-51C8-3B23-2068-690855FDE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663" y="3232950"/>
            <a:ext cx="1753035" cy="7704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BA2E75F-FDF4-6991-DA1C-B83EF812B8FB}"/>
              </a:ext>
            </a:extLst>
          </p:cNvPr>
          <p:cNvCxnSpPr>
            <a:cxnSpLocks/>
          </p:cNvCxnSpPr>
          <p:nvPr/>
        </p:nvCxnSpPr>
        <p:spPr>
          <a:xfrm>
            <a:off x="7318698" y="3385475"/>
            <a:ext cx="646558" cy="782302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>
            <a:extLst>
              <a:ext uri="{FF2B5EF4-FFF2-40B4-BE49-F238E27FC236}">
                <a16:creationId xmlns:a16="http://schemas.microsoft.com/office/drawing/2014/main" id="{60E881C9-BA4F-49FE-6B36-52B75EEF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11" y="6044707"/>
            <a:ext cx="1232452" cy="2319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B6DFE19-3566-FA4F-8B21-4405938E7A7B}"/>
              </a:ext>
            </a:extLst>
          </p:cNvPr>
          <p:cNvCxnSpPr>
            <a:cxnSpLocks/>
            <a:stCxn id="2056" idx="1"/>
          </p:cNvCxnSpPr>
          <p:nvPr/>
        </p:nvCxnSpPr>
        <p:spPr>
          <a:xfrm flipH="1" flipV="1">
            <a:off x="9674087" y="6027119"/>
            <a:ext cx="871124" cy="13358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Logo - Versione quadrata - Progetto TeRABIT">
            <a:extLst>
              <a:ext uri="{FF2B5EF4-FFF2-40B4-BE49-F238E27FC236}">
                <a16:creationId xmlns:a16="http://schemas.microsoft.com/office/drawing/2014/main" id="{E1DCF334-4502-0A80-3263-6072BEE17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97" y="75816"/>
            <a:ext cx="1085503" cy="10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9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345637" y="998878"/>
            <a:ext cx="11242307" cy="65864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4000" b="1" dirty="0">
                <a:solidFill>
                  <a:srgbClr val="B27F47"/>
                </a:solidFill>
                <a:latin typeface="Titillium Bd"/>
              </a:rPr>
              <a:t>ETICO2 Team</a:t>
            </a:r>
          </a:p>
          <a:p>
            <a:pPr algn="just"/>
            <a:r>
              <a:rPr lang="it-IT" sz="2800" dirty="0">
                <a:latin typeface="Titillium" pitchFamily="2" charset="77"/>
              </a:rPr>
              <a:t>INFN Cagliari,  Dipartimento di Fisica Università di Cagliari</a:t>
            </a:r>
          </a:p>
          <a:p>
            <a:pPr algn="just"/>
            <a:r>
              <a:rPr lang="it-IT" sz="2800" dirty="0">
                <a:effectLst/>
                <a:latin typeface="Titillium" pitchFamily="2" charset="77"/>
              </a:rPr>
              <a:t>Dipartimenti di Ingegneria Civile Ambientale Architettura e Ingegneria Elettrica ed Elettronica Università di </a:t>
            </a:r>
            <a:r>
              <a:rPr lang="it-IT" sz="2800" dirty="0">
                <a:latin typeface="Titillium" pitchFamily="2" charset="77"/>
              </a:rPr>
              <a:t>C</a:t>
            </a:r>
            <a:r>
              <a:rPr lang="it-IT" sz="2800" dirty="0">
                <a:effectLst/>
                <a:latin typeface="Titillium" pitchFamily="2" charset="77"/>
              </a:rPr>
              <a:t>agliari (non in ETICO2) </a:t>
            </a:r>
          </a:p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Coordinamento:</a:t>
            </a:r>
          </a:p>
          <a:p>
            <a:pPr algn="just"/>
            <a:r>
              <a:rPr lang="it-IT" sz="2800" dirty="0">
                <a:latin typeface="Titillium" pitchFamily="2" charset="77"/>
              </a:rPr>
              <a:t>Alberto Masoni  Resp. OU INFN Cagliari,  Gianluca Usai P.I. UNICA, </a:t>
            </a:r>
          </a:p>
          <a:p>
            <a:pPr algn="just"/>
            <a:r>
              <a:rPr lang="it-IT" sz="2800" dirty="0">
                <a:latin typeface="Titillium" pitchFamily="2" charset="77"/>
              </a:rPr>
              <a:t>Francesco Cuochi Resp. OU Fisica  UNICA</a:t>
            </a:r>
          </a:p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 pitchFamily="2" charset="77"/>
              </a:rPr>
              <a:t>Personale assunto in ETIC</a:t>
            </a:r>
          </a:p>
          <a:p>
            <a:pPr algn="just"/>
            <a:r>
              <a:rPr lang="it-IT" sz="2800" dirty="0">
                <a:latin typeface="Titillium" pitchFamily="2" charset="77"/>
              </a:rPr>
              <a:t>Andrea Lampis, Angelo Loi – Tecnologi INFN</a:t>
            </a:r>
          </a:p>
          <a:p>
            <a:pPr algn="just"/>
            <a:r>
              <a:rPr lang="it-IT" sz="2800" dirty="0">
                <a:latin typeface="Titillium" pitchFamily="2" charset="77"/>
              </a:rPr>
              <a:t>Giacomo Galimberti – Tecnico INFN</a:t>
            </a:r>
          </a:p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Complessivo ET (include altri Dip. di UNICA e UNISS non in ETICO2):</a:t>
            </a:r>
          </a:p>
          <a:p>
            <a:pPr algn="just"/>
            <a:r>
              <a:rPr lang="it-IT" sz="2800" dirty="0">
                <a:latin typeface="Titillium" pitchFamily="2" charset="77"/>
              </a:rPr>
              <a:t>Ricercatori: 7.5 FTE, Tecnologi: 2.9 FTE, Tecnici: 1 FTE (35 persone)</a:t>
            </a:r>
          </a:p>
          <a:p>
            <a:pPr algn="just"/>
            <a:endParaRPr lang="it-IT" sz="2800" b="1" dirty="0">
              <a:solidFill>
                <a:srgbClr val="B27F47"/>
              </a:solidFill>
              <a:latin typeface="Titillium Bd"/>
            </a:endParaRPr>
          </a:p>
          <a:p>
            <a:pPr algn="just"/>
            <a:endParaRPr lang="it-IT" sz="2800" b="1" dirty="0">
              <a:solidFill>
                <a:srgbClr val="B27F47"/>
              </a:solidFill>
              <a:latin typeface="Titillium Bd"/>
            </a:endParaRPr>
          </a:p>
          <a:p>
            <a:pPr algn="just"/>
            <a:endParaRPr lang="it-IT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9C3B8515-83CF-2B0D-DF53-EA9252D2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26277018-140F-2B66-877D-F3CAEE1B485E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7DD34554-EE9D-688B-D7D4-8A5D957E7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D88E84-55E0-3896-E293-B660521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004073"/>
            <a:ext cx="809523" cy="299577"/>
          </a:xfrm>
        </p:spPr>
        <p:txBody>
          <a:bodyPr/>
          <a:lstStyle/>
          <a:p>
            <a:fld id="{E46192B8-55D9-4942-9C82-0B9DDA21D461}" type="slidenum">
              <a:rPr lang="it-IT" dirty="0" smtClean="0">
                <a:solidFill>
                  <a:schemeClr val="tx1"/>
                </a:solidFill>
                <a:latin typeface="Titillium"/>
              </a:rPr>
              <a:t>6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C6C5-5E89-9912-022F-6D2560CB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4">
            <a:extLst>
              <a:ext uri="{FF2B5EF4-FFF2-40B4-BE49-F238E27FC236}">
                <a16:creationId xmlns:a16="http://schemas.microsoft.com/office/drawing/2014/main" id="{B1189958-22CD-2CB6-DF09-04E9FF2D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EF79A14A-A4C3-417F-DA6C-CD787D4D4F4B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DD9E3AE-C240-8FDE-8FF0-8A09940B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C3522962-CB94-1E01-9486-414D80FF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004073"/>
            <a:ext cx="809523" cy="299577"/>
          </a:xfrm>
        </p:spPr>
        <p:txBody>
          <a:bodyPr/>
          <a:lstStyle/>
          <a:p>
            <a:fld id="{E46192B8-55D9-4942-9C82-0B9DDA21D461}" type="slidenum">
              <a:rPr lang="it-IT" dirty="0" smtClean="0">
                <a:solidFill>
                  <a:schemeClr val="tx1"/>
                </a:solidFill>
                <a:latin typeface="Titillium"/>
              </a:rPr>
              <a:t>7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12766F-7CF3-FAC7-FDE6-D1DBFF1B2685}"/>
              </a:ext>
            </a:extLst>
          </p:cNvPr>
          <p:cNvSpPr/>
          <p:nvPr/>
        </p:nvSpPr>
        <p:spPr>
          <a:xfrm>
            <a:off x="106072" y="2692958"/>
            <a:ext cx="12031851" cy="112541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4664EE-4420-5F3E-EECA-B78454A7ED8B}"/>
              </a:ext>
            </a:extLst>
          </p:cNvPr>
          <p:cNvSpPr txBox="1"/>
          <p:nvPr/>
        </p:nvSpPr>
        <p:spPr>
          <a:xfrm>
            <a:off x="106072" y="1106363"/>
            <a:ext cx="11888545" cy="59400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3200" b="1" dirty="0">
                <a:solidFill>
                  <a:srgbClr val="B27F47"/>
                </a:solidFill>
                <a:latin typeface="Titillium Bd"/>
              </a:rPr>
              <a:t>ETICO2 Target</a:t>
            </a:r>
            <a:endParaRPr lang="it-IT" sz="32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endParaRPr lang="en-US" sz="2400" dirty="0">
              <a:latin typeface="Titillium" pitchFamily="2" charset="77"/>
            </a:endParaRPr>
          </a:p>
          <a:p>
            <a:pPr algn="just"/>
            <a:r>
              <a:rPr lang="en-US" sz="2400" b="1" dirty="0" err="1">
                <a:latin typeface="Titillium" pitchFamily="2" charset="77"/>
              </a:rPr>
              <a:t>Realizzazione</a:t>
            </a:r>
            <a:r>
              <a:rPr lang="en-US" sz="2400" b="1" dirty="0">
                <a:latin typeface="Titillium" pitchFamily="2" charset="77"/>
              </a:rPr>
              <a:t> di </a:t>
            </a:r>
            <a:r>
              <a:rPr lang="en-US" sz="2400" b="1" dirty="0" err="1">
                <a:latin typeface="Titillium" pitchFamily="2" charset="77"/>
              </a:rPr>
              <a:t>tre</a:t>
            </a:r>
            <a:r>
              <a:rPr lang="en-US" sz="2400" b="1" dirty="0">
                <a:latin typeface="Titillium" pitchFamily="2" charset="77"/>
              </a:rPr>
              <a:t> </a:t>
            </a:r>
            <a:r>
              <a:rPr lang="en-US" sz="2400" b="1" dirty="0" err="1">
                <a:latin typeface="Titillium" pitchFamily="2" charset="77"/>
              </a:rPr>
              <a:t>Laboratori</a:t>
            </a:r>
            <a:r>
              <a:rPr lang="en-US" sz="2400" b="1" dirty="0">
                <a:latin typeface="Titillium" pitchFamily="2" charset="77"/>
              </a:rPr>
              <a:t> </a:t>
            </a:r>
            <a:r>
              <a:rPr lang="it-IT" sz="2400" b="1" dirty="0">
                <a:effectLst/>
                <a:latin typeface="Titillium" pitchFamily="2" charset="77"/>
              </a:rPr>
              <a:t>presso il Dipartimento di Fisica dell’Università di </a:t>
            </a:r>
            <a:r>
              <a:rPr lang="it-IT" sz="2400" b="1" dirty="0">
                <a:latin typeface="Titillium" pitchFamily="2" charset="77"/>
              </a:rPr>
              <a:t>C</a:t>
            </a:r>
            <a:r>
              <a:rPr lang="it-IT" sz="2400" b="1" dirty="0">
                <a:effectLst/>
                <a:latin typeface="Titillium" pitchFamily="2" charset="77"/>
              </a:rPr>
              <a:t>agliari</a:t>
            </a:r>
            <a:r>
              <a:rPr lang="en-US" sz="2400" b="1" dirty="0">
                <a:effectLst/>
                <a:latin typeface="Titillium" pitchFamily="2" charset="77"/>
              </a:rPr>
              <a:t>:</a:t>
            </a:r>
          </a:p>
          <a:p>
            <a:pPr algn="just"/>
            <a:endParaRPr lang="en-US" sz="2400" dirty="0">
              <a:effectLst/>
              <a:latin typeface="Titillium" pitchFamily="2" charset="77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 err="1">
                <a:latin typeface="Titillium" pitchFamily="2" charset="77"/>
              </a:rPr>
              <a:t>Sensoristica</a:t>
            </a:r>
            <a:r>
              <a:rPr lang="en-US" sz="2400" b="1" dirty="0">
                <a:latin typeface="Titillium" pitchFamily="2" charset="77"/>
              </a:rPr>
              <a:t>, ASICS, PCB &amp; Hybrids</a:t>
            </a:r>
            <a:r>
              <a:rPr lang="en-US" sz="2400" dirty="0">
                <a:latin typeface="Titillium" pitchFamily="2" charset="77"/>
              </a:rPr>
              <a:t>. </a:t>
            </a:r>
            <a:r>
              <a:rPr lang="it-IT" sz="2400" dirty="0">
                <a:latin typeface="Titillium" pitchFamily="2" charset="77"/>
              </a:rPr>
              <a:t>Dedicati allo sviluppo di una </a:t>
            </a:r>
            <a:r>
              <a:rPr lang="it-IT" sz="2400" dirty="0" err="1">
                <a:latin typeface="Titillium" pitchFamily="2" charset="77"/>
              </a:rPr>
              <a:t>phase</a:t>
            </a:r>
            <a:r>
              <a:rPr lang="it-IT" sz="2400" dirty="0">
                <a:latin typeface="Titillium" pitchFamily="2" charset="77"/>
              </a:rPr>
              <a:t> camera per il monitoraggio del laser </a:t>
            </a:r>
            <a:r>
              <a:rPr lang="it-IT" sz="2400" dirty="0" err="1">
                <a:latin typeface="Titillium" pitchFamily="2" charset="77"/>
              </a:rPr>
              <a:t>beam</a:t>
            </a:r>
            <a:r>
              <a:rPr lang="it-IT" sz="2400" dirty="0">
                <a:latin typeface="Titillium" pitchFamily="2" charset="77"/>
              </a:rPr>
              <a:t>.  A</a:t>
            </a:r>
            <a:r>
              <a:rPr lang="en-US" sz="2400" dirty="0" err="1">
                <a:latin typeface="Titillium" pitchFamily="2" charset="77"/>
              </a:rPr>
              <a:t>cquisizioni</a:t>
            </a:r>
            <a:r>
              <a:rPr lang="en-US" sz="2400" dirty="0">
                <a:latin typeface="Titillium" pitchFamily="2" charset="77"/>
              </a:rPr>
              <a:t> sopra </a:t>
            </a:r>
            <a:r>
              <a:rPr lang="en-US" sz="2400" dirty="0" err="1">
                <a:latin typeface="Titillium" pitchFamily="2" charset="77"/>
              </a:rPr>
              <a:t>soglia</a:t>
            </a:r>
            <a:r>
              <a:rPr lang="en-US" sz="2400" dirty="0">
                <a:latin typeface="Titillium" pitchFamily="2" charset="77"/>
              </a:rPr>
              <a:t>: Probe Station, Flip Chip &amp; semiautomatic wire bonder (INFN)  </a:t>
            </a:r>
            <a:r>
              <a:rPr lang="en-US" sz="2400" b="1" dirty="0">
                <a:solidFill>
                  <a:srgbClr val="0070C0"/>
                </a:solidFill>
                <a:latin typeface="Titillium" pitchFamily="2" charset="77"/>
              </a:rPr>
              <a:t>(Vedere </a:t>
            </a:r>
            <a:r>
              <a:rPr lang="en-US" sz="2400" b="1" dirty="0" err="1">
                <a:solidFill>
                  <a:srgbClr val="0070C0"/>
                </a:solidFill>
                <a:latin typeface="Titillium" pitchFamily="2" charset="77"/>
              </a:rPr>
              <a:t>Presentazione</a:t>
            </a:r>
            <a:r>
              <a:rPr lang="en-US" sz="2400" b="1" dirty="0">
                <a:solidFill>
                  <a:srgbClr val="0070C0"/>
                </a:solidFill>
                <a:latin typeface="Titillium" pitchFamily="2" charset="77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tillium" pitchFamily="2" charset="77"/>
              </a:rPr>
              <a:t>dedicata</a:t>
            </a:r>
            <a:r>
              <a:rPr lang="en-US" sz="2400" b="1" dirty="0">
                <a:solidFill>
                  <a:srgbClr val="0070C0"/>
                </a:solidFill>
                <a:latin typeface="Titillium" pitchFamily="2" charset="77"/>
              </a:rPr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>
                <a:latin typeface="Titillium" pitchFamily="2" charset="77"/>
              </a:rPr>
              <a:t>Thin film fabrication &amp; characterization</a:t>
            </a:r>
            <a:r>
              <a:rPr lang="it-IT" sz="2400" b="1" dirty="0">
                <a:latin typeface="Titillium" pitchFamily="2" charset="77"/>
              </a:rPr>
              <a:t>, </a:t>
            </a:r>
            <a:r>
              <a:rPr lang="it-IT" sz="2400" b="1" dirty="0" err="1">
                <a:latin typeface="Titillium" pitchFamily="2" charset="77"/>
              </a:rPr>
              <a:t>optics</a:t>
            </a:r>
            <a:r>
              <a:rPr lang="it-IT" sz="2400" b="1" dirty="0">
                <a:latin typeface="Titillium" pitchFamily="2" charset="77"/>
              </a:rPr>
              <a:t> test &amp; </a:t>
            </a:r>
            <a:r>
              <a:rPr lang="en-US" sz="2400" b="1" dirty="0">
                <a:latin typeface="Titillium" pitchFamily="2" charset="77"/>
              </a:rPr>
              <a:t>diagnostics</a:t>
            </a:r>
            <a:r>
              <a:rPr lang="it-IT" sz="2400" b="1" dirty="0">
                <a:latin typeface="Titillium" pitchFamily="2" charset="77"/>
              </a:rPr>
              <a:t>, </a:t>
            </a:r>
            <a:r>
              <a:rPr lang="it-IT" sz="2400" b="1" dirty="0" err="1">
                <a:latin typeface="Titillium" pitchFamily="2" charset="77"/>
              </a:rPr>
              <a:t>simulation</a:t>
            </a:r>
            <a:r>
              <a:rPr lang="en-US" sz="2400" dirty="0">
                <a:latin typeface="Titillium" pitchFamily="2" charset="77"/>
              </a:rPr>
              <a:t>. </a:t>
            </a:r>
            <a:r>
              <a:rPr lang="en-US" sz="2400" dirty="0" err="1">
                <a:latin typeface="Titillium" pitchFamily="2" charset="77"/>
              </a:rPr>
              <a:t>Dedicati</a:t>
            </a:r>
            <a:r>
              <a:rPr lang="en-US" sz="2400" dirty="0">
                <a:latin typeface="Titillium" pitchFamily="2" charset="77"/>
              </a:rPr>
              <a:t> a studi, test e </a:t>
            </a:r>
            <a:r>
              <a:rPr lang="en-US" sz="2400" dirty="0" err="1">
                <a:latin typeface="Titillium" pitchFamily="2" charset="77"/>
              </a:rPr>
              <a:t>caratterizzazioni</a:t>
            </a:r>
            <a:r>
              <a:rPr lang="en-US" sz="2400" dirty="0">
                <a:latin typeface="Titillium" pitchFamily="2" charset="77"/>
              </a:rPr>
              <a:t> </a:t>
            </a:r>
            <a:r>
              <a:rPr lang="en-US" sz="2400" dirty="0" err="1">
                <a:latin typeface="Titillium" pitchFamily="2" charset="77"/>
              </a:rPr>
              <a:t>delle</a:t>
            </a:r>
            <a:r>
              <a:rPr lang="en-US" sz="2400" dirty="0">
                <a:latin typeface="Titillium" pitchFamily="2" charset="77"/>
              </a:rPr>
              <a:t> </a:t>
            </a:r>
            <a:r>
              <a:rPr lang="en-US" sz="2400" dirty="0" err="1">
                <a:latin typeface="Titillium" pitchFamily="2" charset="77"/>
              </a:rPr>
              <a:t>superfici</a:t>
            </a:r>
            <a:r>
              <a:rPr lang="en-US" sz="2400" dirty="0">
                <a:latin typeface="Titillium" pitchFamily="2" charset="77"/>
              </a:rPr>
              <a:t> degli specchi. </a:t>
            </a:r>
            <a:r>
              <a:rPr lang="it-IT" sz="2400" dirty="0">
                <a:latin typeface="Titillium" pitchFamily="2" charset="77"/>
              </a:rPr>
              <a:t>Acquisizione </a:t>
            </a:r>
            <a:r>
              <a:rPr lang="en-US" sz="2400" dirty="0" err="1">
                <a:latin typeface="Titillium" pitchFamily="2" charset="77"/>
              </a:rPr>
              <a:t>sopra</a:t>
            </a:r>
            <a:r>
              <a:rPr lang="en-US" sz="2400" dirty="0">
                <a:latin typeface="Titillium" pitchFamily="2" charset="77"/>
              </a:rPr>
              <a:t> </a:t>
            </a:r>
            <a:r>
              <a:rPr lang="en-US" sz="2400" dirty="0" err="1">
                <a:latin typeface="Titillium" pitchFamily="2" charset="77"/>
              </a:rPr>
              <a:t>soglia</a:t>
            </a:r>
            <a:r>
              <a:rPr lang="en-US" sz="2400" dirty="0">
                <a:latin typeface="Titillium" pitchFamily="2" charset="77"/>
              </a:rPr>
              <a:t>: </a:t>
            </a:r>
            <a:r>
              <a:rPr lang="en-US" sz="2400" dirty="0" err="1">
                <a:latin typeface="Titillium" pitchFamily="2" charset="77"/>
              </a:rPr>
              <a:t>sistema</a:t>
            </a:r>
            <a:r>
              <a:rPr lang="en-US" sz="2400" dirty="0">
                <a:latin typeface="Titillium" pitchFamily="2" charset="77"/>
              </a:rPr>
              <a:t> di </a:t>
            </a:r>
            <a:r>
              <a:rPr lang="en-US" sz="2400" dirty="0" err="1">
                <a:latin typeface="Titillium" pitchFamily="2" charset="77"/>
              </a:rPr>
              <a:t>evaporazione</a:t>
            </a:r>
            <a:r>
              <a:rPr lang="en-US" sz="2400" dirty="0">
                <a:latin typeface="Titillium" pitchFamily="2" charset="77"/>
              </a:rPr>
              <a:t> (UNICA)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it-IT" sz="2400" b="1" dirty="0">
                <a:latin typeface="Titillium" pitchFamily="2" charset="77"/>
              </a:rPr>
              <a:t>C</a:t>
            </a:r>
            <a:r>
              <a:rPr lang="it-IT" sz="2400" b="1" dirty="0">
                <a:effectLst/>
                <a:latin typeface="Titillium" pitchFamily="2" charset="77"/>
              </a:rPr>
              <a:t>amera pulita da </a:t>
            </a:r>
            <a:r>
              <a:rPr lang="en-US" sz="2400" b="1" dirty="0">
                <a:latin typeface="Titillium" pitchFamily="2" charset="77"/>
              </a:rPr>
              <a:t>4</a:t>
            </a:r>
            <a:r>
              <a:rPr lang="it-IT" sz="2400" b="1" dirty="0">
                <a:effectLst/>
                <a:latin typeface="Titillium" pitchFamily="2" charset="77"/>
              </a:rPr>
              <a:t>0 m2</a:t>
            </a:r>
            <a:r>
              <a:rPr lang="en-US" sz="2400" dirty="0">
                <a:latin typeface="Titillium" pitchFamily="2" charset="77"/>
              </a:rPr>
              <a:t>. </a:t>
            </a:r>
            <a:r>
              <a:rPr lang="en-US" sz="2400" dirty="0" err="1">
                <a:latin typeface="Titillium" pitchFamily="2" charset="77"/>
              </a:rPr>
              <a:t>Acquisizioni</a:t>
            </a:r>
            <a:r>
              <a:rPr lang="en-US" sz="2400" dirty="0">
                <a:latin typeface="Titillium" pitchFamily="2" charset="77"/>
              </a:rPr>
              <a:t> sopra </a:t>
            </a:r>
            <a:r>
              <a:rPr lang="en-US" sz="2400" dirty="0" err="1">
                <a:latin typeface="Titillium" pitchFamily="2" charset="77"/>
              </a:rPr>
              <a:t>soglia</a:t>
            </a:r>
            <a:r>
              <a:rPr lang="en-US" sz="2400" dirty="0">
                <a:latin typeface="Titillium" pitchFamily="2" charset="77"/>
              </a:rPr>
              <a:t>: camera </a:t>
            </a:r>
            <a:r>
              <a:rPr lang="en-US" sz="2400" dirty="0" err="1">
                <a:latin typeface="Titillium" pitchFamily="2" charset="77"/>
              </a:rPr>
              <a:t>pulita</a:t>
            </a:r>
            <a:r>
              <a:rPr lang="en-US" sz="2400" dirty="0">
                <a:latin typeface="Titillium" pitchFamily="2" charset="77"/>
              </a:rPr>
              <a:t>  (UNICA)</a:t>
            </a:r>
            <a:r>
              <a:rPr lang="it-IT" sz="2400" dirty="0">
                <a:latin typeface="Titillium" pitchFamily="2" charset="77"/>
              </a:rPr>
              <a:t> </a:t>
            </a:r>
          </a:p>
          <a:p>
            <a:pPr algn="just"/>
            <a:endParaRPr lang="it-IT" sz="2400" dirty="0">
              <a:latin typeface="Titillium" pitchFamily="2" charset="77"/>
            </a:endParaRPr>
          </a:p>
          <a:p>
            <a:pPr algn="just"/>
            <a:r>
              <a:rPr lang="it-IT" sz="2400" b="1" dirty="0">
                <a:solidFill>
                  <a:srgbClr val="00B050"/>
                </a:solidFill>
                <a:latin typeface="Titillium" pitchFamily="2" charset="77"/>
              </a:rPr>
              <a:t>Consegna prevista  entro 2024</a:t>
            </a:r>
          </a:p>
          <a:p>
            <a:pPr algn="just"/>
            <a:r>
              <a:rPr lang="it-IT" sz="2400" dirty="0">
                <a:solidFill>
                  <a:srgbClr val="FF0000"/>
                </a:solidFill>
                <a:effectLst/>
                <a:latin typeface="Titillium" pitchFamily="2" charset="77"/>
              </a:rPr>
              <a:t>Criticità</a:t>
            </a:r>
            <a:r>
              <a:rPr lang="it-IT" sz="2400" dirty="0">
                <a:solidFill>
                  <a:srgbClr val="FF0000"/>
                </a:solidFill>
                <a:latin typeface="Titillium" pitchFamily="2" charset="77"/>
              </a:rPr>
              <a:t>: sincronizzazione consegna apparecchiature con </a:t>
            </a:r>
            <a:r>
              <a:rPr lang="it-IT" sz="2400" dirty="0" err="1">
                <a:solidFill>
                  <a:srgbClr val="FF0000"/>
                </a:solidFill>
                <a:latin typeface="Titillium" pitchFamily="2" charset="77"/>
              </a:rPr>
              <a:t>disponibilià</a:t>
            </a:r>
            <a:r>
              <a:rPr lang="it-IT" sz="2400" dirty="0">
                <a:solidFill>
                  <a:srgbClr val="FF0000"/>
                </a:solidFill>
                <a:latin typeface="Titillium" pitchFamily="2" charset="77"/>
              </a:rPr>
              <a:t> di camera pulita e locali</a:t>
            </a:r>
            <a:endParaRPr lang="it-IT" sz="2400" dirty="0">
              <a:solidFill>
                <a:srgbClr val="FF0000"/>
              </a:solidFill>
              <a:effectLst/>
              <a:latin typeface="Titillium" pitchFamily="2" charset="77"/>
            </a:endParaRPr>
          </a:p>
          <a:p>
            <a:pPr algn="just"/>
            <a:r>
              <a:rPr lang="it-IT" dirty="0">
                <a:latin typeface="Titillium"/>
                <a:ea typeface="+mn-lt"/>
                <a:cs typeface="+mn-lt"/>
              </a:rPr>
              <a:t>  </a:t>
            </a:r>
            <a:endParaRPr lang="it-IT" dirty="0">
              <a:latin typeface="Titillium"/>
            </a:endParaRPr>
          </a:p>
          <a:p>
            <a:pPr algn="just"/>
            <a:endParaRPr lang="it-IT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80751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820D-FF4D-D1C9-7DD6-F98866A4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3397"/>
            <a:ext cx="10515600" cy="780114"/>
          </a:xfrm>
        </p:spPr>
        <p:txBody>
          <a:bodyPr/>
          <a:lstStyle/>
          <a:p>
            <a:r>
              <a:rPr lang="it-IT" dirty="0"/>
              <a:t>ACQUISIZIONI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A717E-230E-338E-7806-6046F453F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4" y="1659356"/>
            <a:ext cx="11174896" cy="4770782"/>
          </a:xfrm>
        </p:spPr>
        <p:txBody>
          <a:bodyPr>
            <a:normAutofit fontScale="92500" lnSpcReduction="20000"/>
          </a:bodyPr>
          <a:lstStyle/>
          <a:p>
            <a:r>
              <a:rPr lang="it-IT" sz="1900" dirty="0"/>
              <a:t>SENSORS LABORATORY</a:t>
            </a:r>
          </a:p>
          <a:p>
            <a:pPr lvl="1"/>
            <a:r>
              <a:rPr lang="it-IT" sz="1700" dirty="0"/>
              <a:t>Misuratore di alimentazione – LCR </a:t>
            </a:r>
            <a:r>
              <a:rPr lang="it-IT" sz="1700" dirty="0" err="1"/>
              <a:t>meter</a:t>
            </a:r>
            <a:r>
              <a:rPr lang="it-IT" sz="1700" dirty="0"/>
              <a:t>		  49k€</a:t>
            </a:r>
          </a:p>
          <a:p>
            <a:r>
              <a:rPr lang="it-IT" sz="1900" dirty="0"/>
              <a:t>ASICS LABORATORY</a:t>
            </a:r>
          </a:p>
          <a:p>
            <a:pPr lvl="1"/>
            <a:r>
              <a:rPr lang="it-IT" sz="1700" dirty="0"/>
              <a:t>Probe station					370 k€</a:t>
            </a:r>
          </a:p>
          <a:p>
            <a:r>
              <a:rPr lang="it-IT" sz="1900" dirty="0"/>
              <a:t>PCB &amp; HYBRIDS LABORATORY</a:t>
            </a:r>
          </a:p>
          <a:p>
            <a:pPr lvl="1"/>
            <a:r>
              <a:rPr lang="it-IT" sz="1700" dirty="0"/>
              <a:t>Catena di assemblaggio schede PCB		 	  50 k€</a:t>
            </a:r>
          </a:p>
          <a:p>
            <a:r>
              <a:rPr lang="it-IT" sz="1900" dirty="0"/>
              <a:t>SYSTEM INTEGRATION LABORATORY</a:t>
            </a:r>
          </a:p>
          <a:p>
            <a:pPr lvl="1"/>
            <a:r>
              <a:rPr lang="it-IT" sz="1700" dirty="0"/>
              <a:t>Sistema per </a:t>
            </a:r>
            <a:r>
              <a:rPr lang="it-IT" sz="1700" dirty="0" err="1"/>
              <a:t>microassemblaggio</a:t>
            </a:r>
            <a:r>
              <a:rPr lang="it-IT" sz="1700" dirty="0"/>
              <a:t> disp. Integrati 536 k€</a:t>
            </a:r>
          </a:p>
          <a:p>
            <a:r>
              <a:rPr lang="it-IT" sz="1900" dirty="0"/>
              <a:t> THIN FILM CHARACTERIZATION LABORATORY</a:t>
            </a:r>
          </a:p>
          <a:p>
            <a:pPr lvl="1"/>
            <a:r>
              <a:rPr lang="it-IT" sz="1700" dirty="0"/>
              <a:t>Microscopio forza atomica			129 k€</a:t>
            </a:r>
          </a:p>
          <a:p>
            <a:pPr lvl="1"/>
            <a:r>
              <a:rPr lang="it-IT" sz="1700" dirty="0" err="1"/>
              <a:t>Elissometro</a:t>
            </a:r>
            <a:r>
              <a:rPr lang="it-IT" sz="1700" dirty="0"/>
              <a:t> 					129 k€</a:t>
            </a:r>
          </a:p>
          <a:p>
            <a:r>
              <a:rPr lang="it-IT" sz="1900" dirty="0"/>
              <a:t>OPTICAL DIAGNOSTICS LABORATORY</a:t>
            </a:r>
          </a:p>
          <a:p>
            <a:pPr lvl="1"/>
            <a:r>
              <a:rPr lang="it-IT" sz="1700" dirty="0"/>
              <a:t>Tavolo ottico					 14 k€</a:t>
            </a:r>
          </a:p>
          <a:p>
            <a:r>
              <a:rPr lang="it-IT" sz="1900" dirty="0"/>
              <a:t>THERMO OPTICS COMPUTING LABORORATORY</a:t>
            </a:r>
          </a:p>
          <a:p>
            <a:pPr lvl="1"/>
            <a:r>
              <a:rPr lang="it-IT" sz="1700" dirty="0"/>
              <a:t>Server </a:t>
            </a:r>
            <a:r>
              <a:rPr lang="it-IT" sz="1700" dirty="0" err="1"/>
              <a:t>poweredge</a:t>
            </a:r>
            <a:r>
              <a:rPr lang="it-IT" sz="1700" dirty="0"/>
              <a:t>				  30 k€</a:t>
            </a:r>
          </a:p>
          <a:p>
            <a:r>
              <a:rPr lang="it-IT" sz="1900" dirty="0"/>
              <a:t> SPESE GENERALI</a:t>
            </a:r>
          </a:p>
          <a:p>
            <a:pPr lvl="1"/>
            <a:r>
              <a:rPr lang="it-IT" sz="1700" dirty="0"/>
              <a:t>Allestimento «Spaziotempo» (2)			  34 k€</a:t>
            </a: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8C992-E18D-42D2-0B61-0225DE6A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308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237919" y="1197722"/>
            <a:ext cx="11979856" cy="57554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400" b="1" dirty="0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it-IT" sz="1600" dirty="0">
              <a:latin typeface="Titillium"/>
              <a:ea typeface="+mn-lt"/>
              <a:cs typeface="+mn-lt"/>
            </a:endParaRPr>
          </a:p>
          <a:p>
            <a:pPr algn="just"/>
            <a:endParaRPr lang="it-IT" sz="1600" dirty="0">
              <a:latin typeface="Titillium"/>
              <a:ea typeface="+mn-lt"/>
              <a:cs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it-IT" sz="2400" b="1" dirty="0">
                <a:solidFill>
                  <a:srgbClr val="00B050"/>
                </a:solidFill>
                <a:latin typeface="Titillium"/>
                <a:ea typeface="+mn-lt"/>
                <a:cs typeface="+mn-lt"/>
              </a:rPr>
              <a:t>Tutte le operazioni di acquisizione di materiale e aggiudicazione lavori sono state effettuate </a:t>
            </a:r>
            <a:br>
              <a:rPr lang="it-IT" sz="2000" dirty="0">
                <a:latin typeface="Titillium"/>
                <a:ea typeface="+mn-lt"/>
                <a:cs typeface="+mn-lt"/>
              </a:rPr>
            </a:br>
            <a:r>
              <a:rPr lang="it-IT" sz="2000" dirty="0">
                <a:latin typeface="Titillium"/>
                <a:ea typeface="+mn-lt"/>
                <a:cs typeface="+mn-lt"/>
              </a:rPr>
              <a:t>(modulo la gestione contratti in AC delle gare sopra-soglia)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dirty="0">
                <a:latin typeface="Titillium"/>
                <a:ea typeface="+mn-lt"/>
                <a:cs typeface="+mn-lt"/>
              </a:rPr>
              <a:t>Per i locali è in corso lo sgombero e al momento la previsione della consegna è per luglio.</a:t>
            </a:r>
          </a:p>
          <a:p>
            <a:pPr algn="just"/>
            <a:endParaRPr lang="it-IT" sz="2000" dirty="0">
              <a:latin typeface="Titillium"/>
              <a:ea typeface="+mn-lt"/>
              <a:cs typeface="+mn-lt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dirty="0">
                <a:latin typeface="Titillium"/>
                <a:ea typeface="+mn-lt"/>
                <a:cs typeface="+mn-lt"/>
              </a:rPr>
              <a:t>Attività A-2.31 -  A-2.33 (Preparazione Laboratori e </a:t>
            </a:r>
            <a:r>
              <a:rPr lang="it-IT" sz="2000" dirty="0" err="1">
                <a:latin typeface="Titillium"/>
                <a:ea typeface="+mn-lt"/>
                <a:cs typeface="+mn-lt"/>
              </a:rPr>
              <a:t>Clean</a:t>
            </a:r>
            <a:r>
              <a:rPr lang="it-IT" sz="2000" dirty="0">
                <a:latin typeface="Titillium"/>
                <a:ea typeface="+mn-lt"/>
                <a:cs typeface="+mn-lt"/>
              </a:rPr>
              <a:t> Room): START Mese 1 – DURATA 15 mesi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400" b="1" dirty="0">
                <a:solidFill>
                  <a:schemeClr val="accent1"/>
                </a:solidFill>
                <a:latin typeface="Titillium"/>
                <a:ea typeface="+mn-lt"/>
                <a:cs typeface="+mn-lt"/>
              </a:rPr>
              <a:t>Deliverables:  </a:t>
            </a:r>
            <a:r>
              <a:rPr lang="it-IT" sz="2000" dirty="0">
                <a:latin typeface="Titillium"/>
                <a:ea typeface="+mn-lt"/>
                <a:cs typeface="+mn-lt"/>
              </a:rPr>
              <a:t>Lab. </a:t>
            </a:r>
            <a:r>
              <a:rPr lang="it-IT" sz="2000" dirty="0" err="1">
                <a:latin typeface="Titillium"/>
                <a:ea typeface="+mn-lt"/>
                <a:cs typeface="+mn-lt"/>
              </a:rPr>
              <a:t>Infrastructures</a:t>
            </a:r>
            <a:r>
              <a:rPr lang="it-IT" sz="2000" dirty="0">
                <a:latin typeface="Titillium"/>
                <a:ea typeface="+mn-lt"/>
                <a:cs typeface="+mn-lt"/>
              </a:rPr>
              <a:t> ready </a:t>
            </a:r>
            <a:r>
              <a:rPr lang="it-IT" sz="2000" b="1" dirty="0">
                <a:solidFill>
                  <a:srgbClr val="FF0000"/>
                </a:solidFill>
                <a:latin typeface="Titillium"/>
                <a:ea typeface="+mn-lt"/>
                <a:cs typeface="+mn-lt"/>
              </a:rPr>
              <a:t>M15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b="1" dirty="0">
                <a:solidFill>
                  <a:srgbClr val="FF0000"/>
                </a:solidFill>
                <a:latin typeface="Titillium"/>
                <a:ea typeface="+mn-lt"/>
                <a:cs typeface="+mn-lt"/>
              </a:rPr>
              <a:t>Situazione effettiva: M19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it-IT" sz="2000" dirty="0">
              <a:latin typeface="Titillium"/>
              <a:ea typeface="+mn-lt"/>
              <a:cs typeface="+mn-lt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dirty="0">
                <a:latin typeface="Titillium"/>
                <a:ea typeface="+mn-lt"/>
                <a:cs typeface="+mn-lt"/>
              </a:rPr>
              <a:t>Attività A-2.34  -  A-2.42 (Equipaggiamenti Laboratori) : START Mese 15 – DURATA 11 mesi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400" b="1" dirty="0">
                <a:solidFill>
                  <a:schemeClr val="accent1"/>
                </a:solidFill>
                <a:latin typeface="Titillium"/>
                <a:ea typeface="+mn-lt"/>
                <a:cs typeface="+mn-lt"/>
              </a:rPr>
              <a:t>Deliverables:  </a:t>
            </a:r>
            <a:r>
              <a:rPr lang="it-IT" sz="2000" dirty="0" err="1">
                <a:latin typeface="Titillium"/>
                <a:ea typeface="+mn-lt"/>
                <a:cs typeface="+mn-lt"/>
              </a:rPr>
              <a:t>components</a:t>
            </a:r>
            <a:r>
              <a:rPr lang="it-IT" sz="2000" dirty="0">
                <a:latin typeface="Titillium"/>
                <a:ea typeface="+mn-lt"/>
                <a:cs typeface="+mn-lt"/>
              </a:rPr>
              <a:t> </a:t>
            </a:r>
            <a:r>
              <a:rPr lang="it-IT" sz="2000" dirty="0" err="1">
                <a:latin typeface="Titillium"/>
                <a:ea typeface="+mn-lt"/>
                <a:cs typeface="+mn-lt"/>
              </a:rPr>
              <a:t>purchased</a:t>
            </a:r>
            <a:r>
              <a:rPr lang="it-IT" sz="2000" dirty="0">
                <a:latin typeface="Titillium"/>
                <a:ea typeface="+mn-lt"/>
                <a:cs typeface="+mn-lt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Titillium"/>
                <a:ea typeface="+mn-lt"/>
                <a:cs typeface="+mn-lt"/>
              </a:rPr>
              <a:t>M25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dirty="0">
                <a:latin typeface="Titillium"/>
                <a:ea typeface="+mn-lt"/>
                <a:cs typeface="+mn-lt"/>
              </a:rPr>
              <a:t>Consegna materiale prevista entro 2024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b="1" dirty="0">
                <a:solidFill>
                  <a:srgbClr val="00B050"/>
                </a:solidFill>
                <a:latin typeface="Titillium"/>
                <a:ea typeface="+mn-lt"/>
                <a:cs typeface="+mn-lt"/>
              </a:rPr>
              <a:t>Situazione effettiva: M25 sperabilmente on schedule (almeno una buona parte)</a:t>
            </a:r>
          </a:p>
          <a:p>
            <a:pPr algn="just"/>
            <a:endParaRPr lang="it-IT" sz="2000" dirty="0">
              <a:latin typeface="Titillium"/>
              <a:ea typeface="+mn-lt"/>
              <a:cs typeface="+mn-lt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it-IT" sz="1600" dirty="0">
              <a:latin typeface="Titillium"/>
            </a:endParaRPr>
          </a:p>
          <a:p>
            <a:pPr algn="just"/>
            <a:endParaRPr lang="it-IT" sz="1600" dirty="0">
              <a:latin typeface="Titillium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1044718-2F99-05F7-91BA-955FA0BA4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4FD7A4-45C1-7D31-D041-8AE00632A0CA}"/>
              </a:ext>
            </a:extLst>
          </p:cNvPr>
          <p:cNvSpPr txBox="1"/>
          <p:nvPr/>
        </p:nvSpPr>
        <p:spPr>
          <a:xfrm>
            <a:off x="10622448" y="6424097"/>
            <a:ext cx="109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LOGO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9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707CF1-F55B-BCA9-8835-25C19C74407F}"/>
              </a:ext>
            </a:extLst>
          </p:cNvPr>
          <p:cNvSpPr/>
          <p:nvPr/>
        </p:nvSpPr>
        <p:spPr>
          <a:xfrm>
            <a:off x="2881755" y="1119325"/>
            <a:ext cx="102815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>
                <a:solidFill>
                  <a:srgbClr val="B27F47"/>
                </a:solidFill>
                <a:highlight>
                  <a:srgbClr val="FFFF00"/>
                </a:highlight>
                <a:latin typeface="Titillium Bd"/>
                <a:ea typeface="+mn-lt"/>
                <a:cs typeface="+mn-lt"/>
              </a:rPr>
              <a:t>Meeting ETIC - Assisi Febbraio 2023</a:t>
            </a:r>
            <a:endParaRPr lang="it-IT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6007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D732C99F-55BD-AD4A-8521-BE109935E3EE}" vid="{BE78499A-A7B0-5946-9AA5-2D01926245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54B9C7EB83A3498968F528FC64EFFC" ma:contentTypeVersion="20" ma:contentTypeDescription="Create a new document." ma:contentTypeScope="" ma:versionID="569d292bbfcf716868d59510ee28982d">
  <xsd:schema xmlns:xsd="http://www.w3.org/2001/XMLSchema" xmlns:xs="http://www.w3.org/2001/XMLSchema" xmlns:p="http://schemas.microsoft.com/office/2006/metadata/properties" xmlns:ns1="http://schemas.microsoft.com/sharepoint/v3" xmlns:ns2="cdda7f2e-c373-4dae-9d8d-de155a501ec5" xmlns:ns3="29b15f42-945a-4f71-bfdc-10ac36b66450" targetNamespace="http://schemas.microsoft.com/office/2006/metadata/properties" ma:root="true" ma:fieldsID="baf11f960016b6bca5d5012f51e8180d" ns1:_="" ns2:_="" ns3:_="">
    <xsd:import namespace="http://schemas.microsoft.com/sharepoint/v3"/>
    <xsd:import namespace="cdda7f2e-c373-4dae-9d8d-de155a501ec5"/>
    <xsd:import namespace="29b15f42-945a-4f71-bfdc-10ac36b66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a7f2e-c373-4dae-9d8d-de155a501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15f42-945a-4f71-bfdc-10ac36b6645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3a7152d-ac62-4b85-afe1-8bf640cacbe7}" ma:internalName="TaxCatchAll" ma:showField="CatchAllData" ma:web="29b15f42-945a-4f71-bfdc-10ac36b664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da7f2e-c373-4dae-9d8d-de155a501ec5">
      <Terms xmlns="http://schemas.microsoft.com/office/infopath/2007/PartnerControls"/>
    </lcf76f155ced4ddcb4097134ff3c332f>
    <_ip_UnifiedCompliancePolicyUIAction xmlns="http://schemas.microsoft.com/sharepoint/v3" xsi:nil="true"/>
    <TaxCatchAll xmlns="29b15f42-945a-4f71-bfdc-10ac36b66450" xsi:nil="true"/>
    <_ip_UnifiedCompliancePolicyProperties xmlns="http://schemas.microsoft.com/sharepoint/v3" xsi:nil="true"/>
    <SharedWithUsers xmlns="29b15f42-945a-4f71-bfdc-10ac36b66450">
      <UserInfo>
        <DisplayName>Michele Punturo</DisplayName>
        <AccountId>9</AccountId>
        <AccountType/>
      </UserInfo>
      <UserInfo>
        <DisplayName>Monique Bossi</DisplayName>
        <AccountId>314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E8E687-CE31-4716-A067-21609678E72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cdda7f2e-c373-4dae-9d8d-de155a501ec5"/>
    <ds:schemaRef ds:uri="29b15f42-945a-4f71-bfdc-10ac36b6645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schemas.microsoft.com/office/2006/metadata/properties"/>
    <ds:schemaRef ds:uri="http://www.w3.org/2000/xmlns/"/>
    <ds:schemaRef ds:uri="cdda7f2e-c373-4dae-9d8d-de155a501ec5"/>
    <ds:schemaRef ds:uri="http://schemas.microsoft.com/office/infopath/2007/PartnerControls"/>
    <ds:schemaRef ds:uri="http://schemas.microsoft.com/sharepoint/v3"/>
    <ds:schemaRef ds:uri="http://www.w3.org/2001/XMLSchema-instance"/>
    <ds:schemaRef ds:uri="29b15f42-945a-4f71-bfdc-10ac36b66450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4860</TotalTime>
  <Words>966</Words>
  <Application>Microsoft Macintosh PowerPoint</Application>
  <PresentationFormat>Widescreen</PresentationFormat>
  <Paragraphs>115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Open Sans</vt:lpstr>
      <vt:lpstr>Palatino</vt:lpstr>
      <vt:lpstr>Palatino Linotype</vt:lpstr>
      <vt:lpstr>Titillium</vt:lpstr>
      <vt:lpstr>Titillium Bd</vt:lpstr>
      <vt:lpstr>Wingdings</vt:lpstr>
      <vt:lpstr>Tema di Office</vt:lpstr>
      <vt:lpstr>ETICO2 ET Infrastructure in Cagliari for Optics &amp; Optoelectronics</vt:lpstr>
      <vt:lpstr>Progetti PNRR </vt:lpstr>
      <vt:lpstr>TeRABIT Vision</vt:lpstr>
      <vt:lpstr>The Research Infrastructures involved (as of today)</vt:lpstr>
      <vt:lpstr>TeRABIT final Infrastructures</vt:lpstr>
      <vt:lpstr>PowerPoint Presentation</vt:lpstr>
      <vt:lpstr>PowerPoint Presentation</vt:lpstr>
      <vt:lpstr>ACQUISIZIONI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Greco</dc:creator>
  <cp:lastModifiedBy>Alberto Masoni</cp:lastModifiedBy>
  <cp:revision>220</cp:revision>
  <dcterms:created xsi:type="dcterms:W3CDTF">2024-01-08T14:25:46Z</dcterms:created>
  <dcterms:modified xsi:type="dcterms:W3CDTF">2024-06-24T07:12:36Z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0x0101000854B9C7EB83A3498968F528FC64EFFC</vt:lpwstr>
  </property>
</Properties>
</file>