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88FA8-6FFD-4353-9E53-82140BF34788}" v="1" dt="2024-06-20T08:30:42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2FBB3-A93A-83E3-B0F7-24EFF63AF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D61F3A-AF12-75CF-9955-13A689263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F18CCC-F013-0DB3-DCD2-736AA20E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F870E8-ED8B-3982-2A90-35ECD09C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3F1F1C-66B5-4C6E-20D3-0511A179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40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6C08F-9CF6-159E-8C45-14395995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DFFC65-D95C-D035-EDFF-2C4E4F60D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758D0-0C10-5A0B-9A97-BC475572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E4B799-856A-37F6-B4E0-DB59472E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C903B5-D04D-D846-783C-AA10CD93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8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160156-441F-F5A3-EB1E-E0E6C7FA3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FFF987-552A-297F-B8C8-B2BDC13E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3A30E7-EB13-FFD1-F90E-AA2BEAD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F1E00C-052A-E3C8-0C89-C035619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6CCEB-FF04-C937-1164-5DFDE32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1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52F8E-1B84-B835-AE21-1C76D05C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503092-4D6E-ED67-2E4D-7B81F321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651067-B34D-BBAB-3CD7-30CD2A6A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8716D1-1E9C-1B21-34A8-4FBF6A40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24B044-68DB-D936-E8D4-B7B4A9B8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37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F0943-F32E-7DD1-4444-171B5D0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73496E-EE4D-52FB-4C69-D4EA2B2C4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A67D7-B64D-101F-C475-4E517EAD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BFB16-9666-EFBF-A267-82018E76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B3D4C-E7DF-0E67-C56E-FD7A2743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6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ACCE0-E646-B995-94F1-81EEF387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015DD-9A69-483B-C203-A9B2F6B93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C1F425-A133-EF0A-A287-CFDAF46EE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16B44F-347E-C958-FDB0-69AFC709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AA91D2-AA53-BFE7-52C4-75066C0F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5D90D-6216-8F44-07D4-31B6C2EE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34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E1FD4-B3CF-AB5D-52E2-FB9CC83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D93381-4FAC-3BD6-1107-6A3D241A7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BA0477-A16D-EA3F-F561-65F90B108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68E2EC-806B-F8D2-D6BD-B67D92AE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388E79-FCA5-BF84-F416-939D437DD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2EF2FA1-1689-4E72-0508-9188FC33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185DF5-7866-07C5-8608-B3333750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AFE7D8-EF2C-07D5-274A-809E39F1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91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C44F2-44F8-B26D-E9EA-5F2EEAD7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A770C1-3241-94C2-0674-0254D61A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A33BFC-82FE-0EC8-C824-EBC8D338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FD576D-0227-9EE4-71F2-04F514ED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16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FED0F8-08CE-56DF-A4ED-636ECBBD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B9F9D2-5E08-8D29-D4B5-452B1FB0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AD826C-A8A5-EF69-EC36-2982E21A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5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7ADF5-25C3-0485-871E-EABC166F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C2986-EE31-33B5-DCC3-13EC0410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A5014C-E265-D14D-B216-86219C157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28C4F4-0FA4-C67F-A5A5-C812EF19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E3D5A9-0C4A-7757-2196-A4853FE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B07D14-215A-E782-0E64-2F269F93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65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B2D6C-E19A-7BE4-9B92-27A14E00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B4E0645-5D05-5EAF-61D5-FB2F28963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4B4FBC-4950-CEB8-2366-DA9747B7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5761E4-8458-3537-28F9-E1B4B024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C8A006-9994-9372-EAE6-B78DE185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09FAE9-DA4E-5D8A-5499-909E03CE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6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B5FE77-86EB-4327-D443-BA6CBB42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B8B12D-18D6-8952-3482-36E8FD19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AE965-4F2F-4A1E-DFE3-2061BA717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08F04-3599-4300-BBCF-331235675810}" type="datetimeFigureOut">
              <a:rPr lang="it-IT" smtClean="0"/>
              <a:t>23/06/2024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E36484-8FD4-3D1F-2AD2-789F78B76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8E9CF4-D593-BBC5-73B2-342F0DFC1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FDFCE-167A-4E18-996C-8A3826560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93133" y="6519333"/>
            <a:ext cx="12285133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498F15-A7DF-85E6-F810-9097DE001730}"/>
              </a:ext>
            </a:extLst>
          </p:cNvPr>
          <p:cNvSpPr txBox="1"/>
          <p:nvPr/>
        </p:nvSpPr>
        <p:spPr>
          <a:xfrm>
            <a:off x="287362" y="233586"/>
            <a:ext cx="999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ATTIVIT</a:t>
            </a: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DEL GRUPPO TEORICO UNICA-INFN-CA SU EINSTEIN TELESCOPE E ONDE GRAVITAZIONALI</a:t>
            </a:r>
            <a:endParaRPr lang="it-IT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5C0611-04EB-6091-725B-DC7088676B5F}"/>
              </a:ext>
            </a:extLst>
          </p:cNvPr>
          <p:cNvSpPr txBox="1"/>
          <p:nvPr/>
        </p:nvSpPr>
        <p:spPr>
          <a:xfrm>
            <a:off x="331902" y="2674678"/>
            <a:ext cx="4804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Dottorandi: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A. P. Sanna, M. Pitzalis, (M. Oi)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205FCB-D50B-C8D5-3033-67C704D2D28D}"/>
              </a:ext>
            </a:extLst>
          </p:cNvPr>
          <p:cNvSpPr txBox="1"/>
          <p:nvPr/>
        </p:nvSpPr>
        <p:spPr>
          <a:xfrm>
            <a:off x="331902" y="3069483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Partecipiamo all’OSB-Div1-Fundamental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Physics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Dal 2025, apriremo la sigla INFN TEONGRAV nella nostra sezione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D6B3979-C0A6-C67C-7AA1-E1975100E0EB}"/>
              </a:ext>
            </a:extLst>
          </p:cNvPr>
          <p:cNvSpPr txBox="1"/>
          <p:nvPr/>
        </p:nvSpPr>
        <p:spPr>
          <a:xfrm>
            <a:off x="331902" y="2245304"/>
            <a:ext cx="589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Staff: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M. Cadoni, L. Modesto, P. Olla, nuovo RTT 02/A2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2" name="Picture 8" descr="INFN Cagliari mailing list service - home">
            <a:extLst>
              <a:ext uri="{FF2B5EF4-FFF2-40B4-BE49-F238E27FC236}">
                <a16:creationId xmlns:a16="http://schemas.microsoft.com/office/drawing/2014/main" id="{67DDD26A-569E-1870-BD3E-F8DB7530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56" y="140301"/>
            <a:ext cx="1745882" cy="7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>
            <a:extLst>
              <a:ext uri="{FF2B5EF4-FFF2-40B4-BE49-F238E27FC236}">
                <a16:creationId xmlns:a16="http://schemas.microsoft.com/office/drawing/2014/main" id="{0425D56F-7D61-62FD-AEF0-9D703D56D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221E4F9-6ED2-C4F0-EFDE-865DF6EE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79" y="1123403"/>
            <a:ext cx="1000883" cy="10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2ECA3-26EE-BD2E-8B4C-6DF9349B8E6C}"/>
              </a:ext>
            </a:extLst>
          </p:cNvPr>
          <p:cNvSpPr txBox="1"/>
          <p:nvPr/>
        </p:nvSpPr>
        <p:spPr>
          <a:xfrm>
            <a:off x="4095432" y="3811428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ATTIVIT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À SCIENTIFICA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745D1E-7362-F16E-840A-DCB5DB6AD32D}"/>
              </a:ext>
            </a:extLst>
          </p:cNvPr>
          <p:cNvSpPr txBox="1"/>
          <p:nvPr/>
        </p:nvSpPr>
        <p:spPr>
          <a:xfrm>
            <a:off x="331902" y="4416546"/>
            <a:ext cx="11448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Studio del rumore Newtoniano atmosferico dei rivelatori di onde gravitazionali di terza generazione (v. intervento di A. P. Sanna)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Uso dei dati di LIGO-VIRGO e forecast per ET per lo studio del possibile accoppiamento cosmologico dei buchi neri (collaborazione con il GSSI: M.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Branchesi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R. Murgia,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Pensiamo di aprire una nuova linea di ricerca su segnature di Quantum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Gravity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nelle osservazioni di ET</a:t>
            </a:r>
          </a:p>
        </p:txBody>
      </p:sp>
    </p:spTree>
    <p:extLst>
      <p:ext uri="{BB962C8B-B14F-4D97-AF65-F5344CB8AC3E}">
        <p14:creationId xmlns:p14="http://schemas.microsoft.com/office/powerpoint/2010/main" val="353414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93133" y="6519333"/>
            <a:ext cx="12285133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498F15-A7DF-85E6-F810-9097DE001730}"/>
              </a:ext>
            </a:extLst>
          </p:cNvPr>
          <p:cNvSpPr txBox="1"/>
          <p:nvPr/>
        </p:nvSpPr>
        <p:spPr>
          <a:xfrm>
            <a:off x="1998135" y="533399"/>
            <a:ext cx="8195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Atmospheric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Newtonian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modeling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-generation </a:t>
            </a:r>
            <a:r>
              <a:rPr lang="it-IT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gravitational-wave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detectors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5C0611-04EB-6091-725B-DC7088676B5F}"/>
              </a:ext>
            </a:extLst>
          </p:cNvPr>
          <p:cNvSpPr txBox="1"/>
          <p:nvPr/>
        </p:nvSpPr>
        <p:spPr>
          <a:xfrm>
            <a:off x="2969952" y="3463559"/>
            <a:ext cx="625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Based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 on: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Phys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. Rev. D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106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(2022) no. 6, 064040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205FCB-D50B-C8D5-3033-67C704D2D28D}"/>
              </a:ext>
            </a:extLst>
          </p:cNvPr>
          <p:cNvSpPr txBox="1"/>
          <p:nvPr/>
        </p:nvSpPr>
        <p:spPr>
          <a:xfrm>
            <a:off x="1776896" y="3867450"/>
            <a:ext cx="924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collaboration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 with: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Davide Brundu, Mariano Cadoni, Piero Olla, Mauro Oi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D6B3979-C0A6-C67C-7AA1-E1975100E0EB}"/>
              </a:ext>
            </a:extLst>
          </p:cNvPr>
          <p:cNvSpPr txBox="1"/>
          <p:nvPr/>
        </p:nvSpPr>
        <p:spPr>
          <a:xfrm>
            <a:off x="3727018" y="3059668"/>
            <a:ext cx="473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Speaker: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Andrea Pierfrancesco Sanna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32" name="Picture 8" descr="INFN Cagliari mailing list service - home">
            <a:extLst>
              <a:ext uri="{FF2B5EF4-FFF2-40B4-BE49-F238E27FC236}">
                <a16:creationId xmlns:a16="http://schemas.microsoft.com/office/drawing/2014/main" id="{67DDD26A-569E-1870-BD3E-F8DB7530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6" y="4888021"/>
            <a:ext cx="2498336" cy="11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>
            <a:extLst>
              <a:ext uri="{FF2B5EF4-FFF2-40B4-BE49-F238E27FC236}">
                <a16:creationId xmlns:a16="http://schemas.microsoft.com/office/drawing/2014/main" id="{0425D56F-7D61-62FD-AEF0-9D703D56D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221E4F9-6ED2-C4F0-EFDE-865DF6EE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30" y="4824059"/>
            <a:ext cx="1305149" cy="13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E64616C-914B-5971-C833-EEA5A821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44" y="4741985"/>
            <a:ext cx="1479986" cy="13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ontpage | Istituto di Scienze __br__ dell'Atmosfera e del Clima">
            <a:extLst>
              <a:ext uri="{FF2B5EF4-FFF2-40B4-BE49-F238E27FC236}">
                <a16:creationId xmlns:a16="http://schemas.microsoft.com/office/drawing/2014/main" id="{1F7382A3-429F-E687-BEC2-759C76AF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62" y="4645216"/>
            <a:ext cx="1920903" cy="14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1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3CE9E00-A805-29A5-9E20-C4B858069E59}"/>
              </a:ext>
            </a:extLst>
          </p:cNvPr>
          <p:cNvSpPr/>
          <p:nvPr/>
        </p:nvSpPr>
        <p:spPr>
          <a:xfrm>
            <a:off x="743716" y="5036559"/>
            <a:ext cx="11108266" cy="12666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76200" y="6519333"/>
            <a:ext cx="12268200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97970F-CFDB-0997-6496-A40F4FDBE2AB}"/>
              </a:ext>
            </a:extLst>
          </p:cNvPr>
          <p:cNvSpPr txBox="1"/>
          <p:nvPr/>
        </p:nvSpPr>
        <p:spPr>
          <a:xfrm>
            <a:off x="11760212" y="651933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CCAFE3-6B32-70D6-96A0-4DB741BFD678}"/>
              </a:ext>
            </a:extLst>
          </p:cNvPr>
          <p:cNvCxnSpPr/>
          <p:nvPr/>
        </p:nvCxnSpPr>
        <p:spPr>
          <a:xfrm>
            <a:off x="0" y="1134533"/>
            <a:ext cx="1135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CDD82-7F26-84D9-9EEC-D3C0A3922D38}"/>
              </a:ext>
            </a:extLst>
          </p:cNvPr>
          <p:cNvSpPr txBox="1"/>
          <p:nvPr/>
        </p:nvSpPr>
        <p:spPr>
          <a:xfrm>
            <a:off x="389468" y="347134"/>
            <a:ext cx="3539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Motivations</a:t>
            </a:r>
            <a:endParaRPr lang="it-IT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50B19E-E8D6-C293-12BD-B27726101039}"/>
              </a:ext>
            </a:extLst>
          </p:cNvPr>
          <p:cNvSpPr txBox="1"/>
          <p:nvPr/>
        </p:nvSpPr>
        <p:spPr>
          <a:xfrm>
            <a:off x="387100" y="1660149"/>
            <a:ext cx="1054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Third-generation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gravitational-wave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detectors are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expected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enhance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sensitivity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of a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factor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10 and to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push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the frequency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bandwidth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down to 2-3 Hz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AD4BFF-541B-4002-E9CB-C841524012C4}"/>
              </a:ext>
            </a:extLst>
          </p:cNvPr>
          <p:cNvSpPr txBox="1"/>
          <p:nvPr/>
        </p:nvSpPr>
        <p:spPr>
          <a:xfrm>
            <a:off x="387100" y="2662185"/>
            <a:ext cx="10549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The major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limitations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frequency band are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expected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to come from the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Newtonian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Seismic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it-IT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Atmospheric</a:t>
            </a:r>
            <a:r>
              <a:rPr lang="it-IT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b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B332F8-A936-8226-BD36-3F612CD97F98}"/>
              </a:ext>
            </a:extLst>
          </p:cNvPr>
          <p:cNvSpPr txBox="1"/>
          <p:nvPr/>
        </p:nvSpPr>
        <p:spPr>
          <a:xfrm>
            <a:off x="2811248" y="3560561"/>
            <a:ext cx="2863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it-IT" sz="12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Saulson</a:t>
            </a:r>
            <a:r>
              <a:rPr lang="it-IT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(1984)], [</a:t>
            </a:r>
            <a:r>
              <a:rPr lang="it-IT" sz="12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Harms</a:t>
            </a:r>
            <a:r>
              <a:rPr lang="it-IT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(2019)]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8B86FE-6DB2-50F6-8A04-5FD4DF0080DD}"/>
              </a:ext>
            </a:extLst>
          </p:cNvPr>
          <p:cNvSpPr txBox="1"/>
          <p:nvPr/>
        </p:nvSpPr>
        <p:spPr>
          <a:xfrm>
            <a:off x="3551425" y="4223828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it-IT" sz="12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Creighton</a:t>
            </a:r>
            <a:r>
              <a:rPr lang="it-IT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(2013)]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358E25-2C11-48C3-CBF5-AE63A4E4216A}"/>
              </a:ext>
            </a:extLst>
          </p:cNvPr>
          <p:cNvSpPr txBox="1"/>
          <p:nvPr/>
        </p:nvSpPr>
        <p:spPr>
          <a:xfrm>
            <a:off x="860383" y="5121577"/>
            <a:ext cx="1110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Main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objective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Improve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estimation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of the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atmospheric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and compare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with the ET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sensitivity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curve</a:t>
            </a:r>
          </a:p>
        </p:txBody>
      </p:sp>
    </p:spTree>
    <p:extLst>
      <p:ext uri="{BB962C8B-B14F-4D97-AF65-F5344CB8AC3E}">
        <p14:creationId xmlns:p14="http://schemas.microsoft.com/office/powerpoint/2010/main" val="30279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76200" y="6519333"/>
            <a:ext cx="12268200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97970F-CFDB-0997-6496-A40F4FDBE2AB}"/>
              </a:ext>
            </a:extLst>
          </p:cNvPr>
          <p:cNvSpPr txBox="1"/>
          <p:nvPr/>
        </p:nvSpPr>
        <p:spPr>
          <a:xfrm>
            <a:off x="11760212" y="651933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CCAFE3-6B32-70D6-96A0-4DB741BFD678}"/>
              </a:ext>
            </a:extLst>
          </p:cNvPr>
          <p:cNvCxnSpPr/>
          <p:nvPr/>
        </p:nvCxnSpPr>
        <p:spPr>
          <a:xfrm>
            <a:off x="0" y="1134533"/>
            <a:ext cx="1135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CDD82-7F26-84D9-9EEC-D3C0A3922D38}"/>
              </a:ext>
            </a:extLst>
          </p:cNvPr>
          <p:cNvSpPr txBox="1"/>
          <p:nvPr/>
        </p:nvSpPr>
        <p:spPr>
          <a:xfrm>
            <a:off x="389468" y="347134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it-IT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99C1B4C-C8F8-8B82-E03F-A762BFB4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12" y="3308154"/>
            <a:ext cx="4119656" cy="16838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3B0A45-29BA-CC88-8343-F533C2B7DCF6}"/>
              </a:ext>
            </a:extLst>
          </p:cNvPr>
          <p:cNvSpPr txBox="1"/>
          <p:nvPr/>
        </p:nvSpPr>
        <p:spPr>
          <a:xfrm>
            <a:off x="8011383" y="2661823"/>
            <a:ext cx="377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Reference </a:t>
            </a:r>
            <a:r>
              <a:rPr lang="it-IT" dirty="0" err="1"/>
              <a:t>values</a:t>
            </a:r>
            <a:r>
              <a:rPr lang="it-IT" dirty="0"/>
              <a:t> of the </a:t>
            </a:r>
            <a:r>
              <a:rPr lang="it-IT" dirty="0" err="1"/>
              <a:t>roughness</a:t>
            </a:r>
            <a:r>
              <a:rPr lang="it-IT" dirty="0"/>
              <a:t> of the </a:t>
            </a:r>
            <a:r>
              <a:rPr lang="it-IT" dirty="0" err="1"/>
              <a:t>terrain</a:t>
            </a:r>
            <a:endParaRPr lang="it-IT" dirty="0"/>
          </a:p>
        </p:txBody>
      </p:sp>
      <p:pic>
        <p:nvPicPr>
          <p:cNvPr id="12" name="Immagine 11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900599C3-9B0B-6F9B-FE96-FD524FB36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" t="-1685" r="-883" b="-1120"/>
          <a:stretch/>
        </p:blipFill>
        <p:spPr>
          <a:xfrm>
            <a:off x="104500" y="1436914"/>
            <a:ext cx="7680458" cy="4746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9FD55E-2B16-91DB-8005-F503C7AE7A69}"/>
              </a:ext>
            </a:extLst>
          </p:cNvPr>
          <p:cNvSpPr txBox="1"/>
          <p:nvPr/>
        </p:nvSpPr>
        <p:spPr>
          <a:xfrm>
            <a:off x="1776896" y="1713513"/>
            <a:ext cx="2295821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Detector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: 5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18ED7AF-2195-2452-8612-6C176ECC7F97}"/>
                  </a:ext>
                </a:extLst>
              </p:cNvPr>
              <p:cNvSpPr txBox="1"/>
              <p:nvPr/>
            </p:nvSpPr>
            <p:spPr>
              <a:xfrm>
                <a:off x="9136222" y="1780865"/>
                <a:ext cx="1521635" cy="57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18ED7AF-2195-2452-8612-6C176ECC7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222" y="1780865"/>
                <a:ext cx="1521635" cy="579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8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76200" y="6519333"/>
            <a:ext cx="12268200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97970F-CFDB-0997-6496-A40F4FDBE2AB}"/>
              </a:ext>
            </a:extLst>
          </p:cNvPr>
          <p:cNvSpPr txBox="1"/>
          <p:nvPr/>
        </p:nvSpPr>
        <p:spPr>
          <a:xfrm>
            <a:off x="11760212" y="651933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CCAFE3-6B32-70D6-96A0-4DB741BFD678}"/>
              </a:ext>
            </a:extLst>
          </p:cNvPr>
          <p:cNvCxnSpPr/>
          <p:nvPr/>
        </p:nvCxnSpPr>
        <p:spPr>
          <a:xfrm>
            <a:off x="0" y="1134533"/>
            <a:ext cx="1135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CDD82-7F26-84D9-9EEC-D3C0A3922D38}"/>
              </a:ext>
            </a:extLst>
          </p:cNvPr>
          <p:cNvSpPr txBox="1"/>
          <p:nvPr/>
        </p:nvSpPr>
        <p:spPr>
          <a:xfrm>
            <a:off x="389468" y="347134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it-IT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Immagine 15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93A0E466-AE11-503F-CB1C-4AD3CCB2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-1365" r="-585" b="-2012"/>
          <a:stretch/>
        </p:blipFill>
        <p:spPr>
          <a:xfrm>
            <a:off x="156754" y="1436915"/>
            <a:ext cx="7602583" cy="4789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E8D544B-BAED-906E-27E9-F4401E94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212" y="3308154"/>
            <a:ext cx="4119656" cy="168389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D273F6B-2ADD-AA64-FAE2-37B69E61CFF5}"/>
              </a:ext>
            </a:extLst>
          </p:cNvPr>
          <p:cNvSpPr txBox="1"/>
          <p:nvPr/>
        </p:nvSpPr>
        <p:spPr>
          <a:xfrm>
            <a:off x="8011383" y="2661823"/>
            <a:ext cx="377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Reference </a:t>
            </a:r>
            <a:r>
              <a:rPr lang="it-IT" dirty="0" err="1"/>
              <a:t>values</a:t>
            </a:r>
            <a:r>
              <a:rPr lang="it-IT" dirty="0"/>
              <a:t> of the </a:t>
            </a:r>
            <a:r>
              <a:rPr lang="it-IT" dirty="0" err="1"/>
              <a:t>roughness</a:t>
            </a:r>
            <a:r>
              <a:rPr lang="it-IT" dirty="0"/>
              <a:t> of the </a:t>
            </a:r>
            <a:r>
              <a:rPr lang="it-IT" dirty="0" err="1"/>
              <a:t>terrain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4C60B77-F105-656C-5951-FF9BFE7E245D}"/>
                  </a:ext>
                </a:extLst>
              </p:cNvPr>
              <p:cNvSpPr txBox="1"/>
              <p:nvPr/>
            </p:nvSpPr>
            <p:spPr>
              <a:xfrm>
                <a:off x="9136222" y="1780865"/>
                <a:ext cx="1521635" cy="57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4C60B77-F105-656C-5951-FF9BFE7E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222" y="1780865"/>
                <a:ext cx="1521635" cy="579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5C73E7-61FC-473C-FCAB-733DABAF4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35" t="-2037" r="-1203" b="-1872"/>
          <a:stretch/>
        </p:blipFill>
        <p:spPr>
          <a:xfrm>
            <a:off x="87084" y="1375954"/>
            <a:ext cx="7844904" cy="4894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76200" y="6519333"/>
            <a:ext cx="12268200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97970F-CFDB-0997-6496-A40F4FDBE2AB}"/>
              </a:ext>
            </a:extLst>
          </p:cNvPr>
          <p:cNvSpPr txBox="1"/>
          <p:nvPr/>
        </p:nvSpPr>
        <p:spPr>
          <a:xfrm>
            <a:off x="11760212" y="651933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CCAFE3-6B32-70D6-96A0-4DB741BFD678}"/>
              </a:ext>
            </a:extLst>
          </p:cNvPr>
          <p:cNvCxnSpPr/>
          <p:nvPr/>
        </p:nvCxnSpPr>
        <p:spPr>
          <a:xfrm>
            <a:off x="0" y="1134533"/>
            <a:ext cx="1135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CDD82-7F26-84D9-9EEC-D3C0A3922D38}"/>
              </a:ext>
            </a:extLst>
          </p:cNvPr>
          <p:cNvSpPr txBox="1"/>
          <p:nvPr/>
        </p:nvSpPr>
        <p:spPr>
          <a:xfrm>
            <a:off x="389468" y="347134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it-IT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1D2367-E5BF-CCF6-002D-677C7490A5B3}"/>
              </a:ext>
            </a:extLst>
          </p:cNvPr>
          <p:cNvSpPr txBox="1"/>
          <p:nvPr/>
        </p:nvSpPr>
        <p:spPr>
          <a:xfrm>
            <a:off x="8160439" y="2680696"/>
            <a:ext cx="3848682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For large </a:t>
            </a:r>
            <a:r>
              <a:rPr lang="it-IT" sz="2000" dirty="0" err="1"/>
              <a:t>values</a:t>
            </a:r>
            <a:r>
              <a:rPr lang="it-IT" sz="2000" dirty="0"/>
              <a:t> of the wind speed, the </a:t>
            </a:r>
            <a:r>
              <a:rPr lang="it-IT" sz="2000" dirty="0" err="1"/>
              <a:t>noise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a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C00000"/>
                </a:solidFill>
              </a:rPr>
              <a:t>~5</a:t>
            </a:r>
            <a:r>
              <a:rPr lang="it-IT" sz="2000" dirty="0"/>
              <a:t> </a:t>
            </a:r>
            <a:r>
              <a:rPr lang="it-IT" sz="2000" dirty="0" err="1"/>
              <a:t>below</a:t>
            </a:r>
            <a:r>
              <a:rPr lang="it-IT" sz="2000" dirty="0"/>
              <a:t> the </a:t>
            </a:r>
            <a:r>
              <a:rPr lang="it-IT" sz="2000" dirty="0" err="1"/>
              <a:t>sensitivity</a:t>
            </a:r>
            <a:r>
              <a:rPr lang="it-IT" sz="2000" dirty="0"/>
              <a:t> curve</a:t>
            </a:r>
            <a:endParaRPr lang="it-IT" sz="2000" dirty="0">
              <a:latin typeface="MS Shell Dlg 2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09FD55E-2B16-91DB-8005-F503C7AE7A69}"/>
                  </a:ext>
                </a:extLst>
              </p:cNvPr>
              <p:cNvSpPr txBox="1"/>
              <p:nvPr/>
            </p:nvSpPr>
            <p:spPr>
              <a:xfrm>
                <a:off x="2180702" y="1655376"/>
                <a:ext cx="3703631" cy="338554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𝑧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=0.1, </m:t>
                    </m:r>
                  </m:oMath>
                </a14:m>
                <a:r>
                  <a:rPr lang="it-IT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detector </a:t>
                </a:r>
                <a:r>
                  <a:rPr lang="it-IT" sz="16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depth</a:t>
                </a:r>
                <a:r>
                  <a:rPr lang="it-IT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: 50 m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09FD55E-2B16-91DB-8005-F503C7AE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702" y="1655376"/>
                <a:ext cx="3703631" cy="338554"/>
              </a:xfrm>
              <a:prstGeom prst="rect">
                <a:avLst/>
              </a:prstGeom>
              <a:blipFill>
                <a:blip r:embed="rId3"/>
                <a:stretch>
                  <a:fillRect t="-1667" b="-16667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A0CE4E9-AFD5-B1F1-68C2-2BF9E638A3EF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091543" y="3696359"/>
            <a:ext cx="6993237" cy="10323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76200" y="6519333"/>
            <a:ext cx="12268200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97970F-CFDB-0997-6496-A40F4FDBE2AB}"/>
              </a:ext>
            </a:extLst>
          </p:cNvPr>
          <p:cNvSpPr txBox="1"/>
          <p:nvPr/>
        </p:nvSpPr>
        <p:spPr>
          <a:xfrm>
            <a:off x="11760212" y="651933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CCAFE3-6B32-70D6-96A0-4DB741BFD678}"/>
              </a:ext>
            </a:extLst>
          </p:cNvPr>
          <p:cNvCxnSpPr/>
          <p:nvPr/>
        </p:nvCxnSpPr>
        <p:spPr>
          <a:xfrm>
            <a:off x="0" y="1134533"/>
            <a:ext cx="1135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CDD82-7F26-84D9-9EEC-D3C0A3922D38}"/>
              </a:ext>
            </a:extLst>
          </p:cNvPr>
          <p:cNvSpPr txBox="1"/>
          <p:nvPr/>
        </p:nvSpPr>
        <p:spPr>
          <a:xfrm>
            <a:off x="389468" y="347134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it-IT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61D2367-E5BF-CCF6-002D-677C7490A5B3}"/>
                  </a:ext>
                </a:extLst>
              </p:cNvPr>
              <p:cNvSpPr txBox="1"/>
              <p:nvPr/>
            </p:nvSpPr>
            <p:spPr>
              <a:xfrm>
                <a:off x="7998088" y="2697015"/>
                <a:ext cx="3616612" cy="92333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dirty="0"/>
                  <a:t>, the </a:t>
                </a:r>
                <a:r>
                  <a:rPr lang="it-IT" dirty="0" err="1"/>
                  <a:t>noise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</a:t>
                </a:r>
              </a:p>
              <a:p>
                <a:pPr algn="ctr"/>
                <a:r>
                  <a:rPr lang="it-IT" dirty="0"/>
                  <a:t> </a:t>
                </a:r>
                <a:r>
                  <a:rPr lang="it-IT" dirty="0" err="1"/>
                  <a:t>factor</a:t>
                </a:r>
                <a:r>
                  <a:rPr lang="it-IT" dirty="0"/>
                  <a:t> </a:t>
                </a:r>
                <a:r>
                  <a:rPr lang="it-IT" sz="1800" b="1" dirty="0">
                    <a:solidFill>
                      <a:srgbClr val="C00000"/>
                    </a:solidFill>
                  </a:rPr>
                  <a:t>~10</a:t>
                </a:r>
                <a:r>
                  <a:rPr lang="it-IT" sz="1800" dirty="0"/>
                  <a:t> </a:t>
                </a:r>
                <a:r>
                  <a:rPr lang="it-IT" sz="1800" dirty="0" err="1"/>
                  <a:t>below</a:t>
                </a:r>
                <a:r>
                  <a:rPr lang="it-IT" sz="1800" dirty="0"/>
                  <a:t> th</a:t>
                </a:r>
                <a:r>
                  <a:rPr lang="it-IT" dirty="0"/>
                  <a:t>e </a:t>
                </a:r>
                <a:r>
                  <a:rPr lang="it-IT" dirty="0" err="1"/>
                  <a:t>sensitivity</a:t>
                </a:r>
                <a:r>
                  <a:rPr lang="it-IT" dirty="0"/>
                  <a:t> curve</a:t>
                </a:r>
                <a:endParaRPr lang="it-IT" sz="1800" dirty="0">
                  <a:latin typeface="MS Shell Dlg 2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61D2367-E5BF-CCF6-002D-677C7490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088" y="2697015"/>
                <a:ext cx="3616612" cy="923330"/>
              </a:xfrm>
              <a:prstGeom prst="rect">
                <a:avLst/>
              </a:prstGeom>
              <a:blipFill>
                <a:blip r:embed="rId2"/>
                <a:stretch>
                  <a:fillRect t="-1274" b="-7643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F59A3536-AF4D-9AA3-0CA8-403304B51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0" t="-2027" r="-1008" b="-1600"/>
          <a:stretch/>
        </p:blipFill>
        <p:spPr>
          <a:xfrm>
            <a:off x="101600" y="1402082"/>
            <a:ext cx="7683863" cy="4798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FBC770-AF95-CA2A-DEBA-A137C8B9B936}"/>
              </a:ext>
            </a:extLst>
          </p:cNvPr>
          <p:cNvSpPr txBox="1"/>
          <p:nvPr/>
        </p:nvSpPr>
        <p:spPr>
          <a:xfrm>
            <a:off x="7852577" y="4761842"/>
            <a:ext cx="390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</a:rPr>
              <a:t>Passive </a:t>
            </a:r>
            <a:r>
              <a:rPr lang="it-IT" sz="2400" b="1" u="sng" dirty="0" err="1">
                <a:solidFill>
                  <a:srgbClr val="C00000"/>
                </a:solidFill>
              </a:rPr>
              <a:t>mitigation</a:t>
            </a:r>
            <a:r>
              <a:rPr lang="it-IT" sz="2400" b="1" u="sng" dirty="0">
                <a:solidFill>
                  <a:srgbClr val="C00000"/>
                </a:solidFill>
              </a:rPr>
              <a:t> </a:t>
            </a:r>
            <a:r>
              <a:rPr lang="it-IT" sz="2400" b="1" u="sng" dirty="0" err="1">
                <a:solidFill>
                  <a:srgbClr val="C00000"/>
                </a:solidFill>
              </a:rPr>
              <a:t>may</a:t>
            </a:r>
            <a:r>
              <a:rPr lang="it-IT" sz="2400" b="1" u="sng" dirty="0">
                <a:solidFill>
                  <a:srgbClr val="C00000"/>
                </a:solidFill>
              </a:rPr>
              <a:t> be </a:t>
            </a:r>
            <a:r>
              <a:rPr lang="it-IT" sz="2400" b="1" u="sng" dirty="0" err="1">
                <a:solidFill>
                  <a:srgbClr val="C00000"/>
                </a:solidFill>
              </a:rPr>
              <a:t>insufficient</a:t>
            </a:r>
            <a:r>
              <a:rPr lang="it-IT" sz="2400" b="1" u="sng" dirty="0">
                <a:solidFill>
                  <a:srgbClr val="C0000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74D7B58-C927-400A-824D-DA75375EFD69}"/>
                  </a:ext>
                </a:extLst>
              </p:cNvPr>
              <p:cNvSpPr txBox="1"/>
              <p:nvPr/>
            </p:nvSpPr>
            <p:spPr>
              <a:xfrm>
                <a:off x="2730500" y="1716992"/>
                <a:ext cx="2946400" cy="39158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=0.1</m:t>
                    </m:r>
                  </m:oMath>
                </a14:m>
                <a:r>
                  <a:rPr lang="it-IT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𝑟𝑒𝑓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=30 </m:t>
                    </m:r>
                    <m:r>
                      <a:rPr lang="it-IT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𝑚</m:t>
                    </m:r>
                    <m:r>
                      <a:rPr lang="it-IT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/</m:t>
                    </m:r>
                    <m:r>
                      <a:rPr lang="it-IT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𝑠</m:t>
                    </m:r>
                  </m:oMath>
                </a14:m>
                <a:endParaRPr lang="it-IT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74D7B58-C927-400A-824D-DA75375EF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1716992"/>
                <a:ext cx="2946400" cy="391582"/>
              </a:xfrm>
              <a:prstGeom prst="rect">
                <a:avLst/>
              </a:prstGeom>
              <a:blipFill>
                <a:blip r:embed="rId4"/>
                <a:stretch>
                  <a:fillRect t="-7246" b="-11594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6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47784E-126A-DBA6-1ED2-38983ECF3D70}"/>
              </a:ext>
            </a:extLst>
          </p:cNvPr>
          <p:cNvSpPr/>
          <p:nvPr/>
        </p:nvSpPr>
        <p:spPr>
          <a:xfrm>
            <a:off x="-76200" y="6519333"/>
            <a:ext cx="12268200" cy="338667"/>
          </a:xfrm>
          <a:prstGeom prst="rect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B096F-3E86-8818-9DCA-8F2C307064A6}"/>
              </a:ext>
            </a:extLst>
          </p:cNvPr>
          <p:cNvSpPr txBox="1"/>
          <p:nvPr/>
        </p:nvSpPr>
        <p:spPr>
          <a:xfrm>
            <a:off x="0" y="6519333"/>
            <a:ext cx="3553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Kickoff ET Cagliari – 24/06/2024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97970F-CFDB-0997-6496-A40F4FDBE2AB}"/>
              </a:ext>
            </a:extLst>
          </p:cNvPr>
          <p:cNvSpPr txBox="1"/>
          <p:nvPr/>
        </p:nvSpPr>
        <p:spPr>
          <a:xfrm>
            <a:off x="11760212" y="651933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CCAFE3-6B32-70D6-96A0-4DB741BFD678}"/>
              </a:ext>
            </a:extLst>
          </p:cNvPr>
          <p:cNvCxnSpPr/>
          <p:nvPr/>
        </p:nvCxnSpPr>
        <p:spPr>
          <a:xfrm>
            <a:off x="0" y="1134533"/>
            <a:ext cx="1135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0CDD82-7F26-84D9-9EEC-D3C0A3922D38}"/>
              </a:ext>
            </a:extLst>
          </p:cNvPr>
          <p:cNvSpPr txBox="1"/>
          <p:nvPr/>
        </p:nvSpPr>
        <p:spPr>
          <a:xfrm>
            <a:off x="389468" y="347134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  <a:endParaRPr lang="it-IT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530DEC-82B3-5E52-DDB7-5110FD04C8C3}"/>
              </a:ext>
            </a:extLst>
          </p:cNvPr>
          <p:cNvSpPr txBox="1"/>
          <p:nvPr/>
        </p:nvSpPr>
        <p:spPr>
          <a:xfrm>
            <a:off x="389468" y="1490134"/>
            <a:ext cx="318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General features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470B7E-D030-C7CB-6414-91F28B443B1F}"/>
              </a:ext>
            </a:extLst>
          </p:cNvPr>
          <p:cNvSpPr txBox="1"/>
          <p:nvPr/>
        </p:nvSpPr>
        <p:spPr>
          <a:xfrm>
            <a:off x="643467" y="2218267"/>
            <a:ext cx="831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suppressed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large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Noise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partially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mitigated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placing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the detector underground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22872A0-C943-A2A2-09CC-99DC60393CBF}"/>
              </a:ext>
            </a:extLst>
          </p:cNvPr>
          <p:cNvSpPr txBox="1"/>
          <p:nvPr/>
        </p:nvSpPr>
        <p:spPr>
          <a:xfrm>
            <a:off x="389468" y="3896717"/>
            <a:ext cx="373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Future </a:t>
            </a:r>
            <a:r>
              <a:rPr lang="it-IT" sz="28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perspectives</a:t>
            </a:r>
            <a:endParaRPr lang="it-IT" sz="2800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D25AB9-D414-C7F7-2AF1-3C191D3AC20D}"/>
              </a:ext>
            </a:extLst>
          </p:cNvPr>
          <p:cNvSpPr txBox="1"/>
          <p:nvPr/>
        </p:nvSpPr>
        <p:spPr>
          <a:xfrm>
            <a:off x="222066" y="4730915"/>
            <a:ext cx="697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More accurate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modeling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atmospheric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turbulence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our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study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provided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only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orders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magnitude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estimates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8E6E90B-1667-F436-F4FB-F5981949A799}"/>
              </a:ext>
            </a:extLst>
          </p:cNvPr>
          <p:cNvCxnSpPr/>
          <p:nvPr/>
        </p:nvCxnSpPr>
        <p:spPr>
          <a:xfrm>
            <a:off x="7103384" y="5082722"/>
            <a:ext cx="583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2DDCFE-05B3-B648-2841-26E77CDFC2DC}"/>
              </a:ext>
            </a:extLst>
          </p:cNvPr>
          <p:cNvSpPr txBox="1"/>
          <p:nvPr/>
        </p:nvSpPr>
        <p:spPr>
          <a:xfrm>
            <a:off x="7564939" y="4759557"/>
            <a:ext cx="481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Numerical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simulations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atmospheric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codes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) are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essential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63C1A78-E5A1-B7B5-F4B8-9DF1C07184FB}"/>
              </a:ext>
            </a:extLst>
          </p:cNvPr>
          <p:cNvSpPr txBox="1"/>
          <p:nvPr/>
        </p:nvSpPr>
        <p:spPr>
          <a:xfrm>
            <a:off x="222066" y="5933968"/>
            <a:ext cx="560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Measurements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</a:rPr>
              <a:t>in situ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of the temperature field </a:t>
            </a:r>
          </a:p>
        </p:txBody>
      </p:sp>
    </p:spTree>
    <p:extLst>
      <p:ext uri="{BB962C8B-B14F-4D97-AF65-F5344CB8AC3E}">
        <p14:creationId xmlns:p14="http://schemas.microsoft.com/office/powerpoint/2010/main" val="14963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Lato</vt:lpstr>
      <vt:lpstr>MS Shell Dlg 2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Sanna</dc:creator>
  <cp:lastModifiedBy>Andrea Sanna</cp:lastModifiedBy>
  <cp:revision>84</cp:revision>
  <dcterms:created xsi:type="dcterms:W3CDTF">2024-06-20T08:15:16Z</dcterms:created>
  <dcterms:modified xsi:type="dcterms:W3CDTF">2024-06-23T19:36:45Z</dcterms:modified>
</cp:coreProperties>
</file>