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seppe pileggi" initials="gp" lastIdx="0" clrIdx="0">
    <p:extLst>
      <p:ext uri="{19B8F6BF-5375-455C-9EA6-DF929625EA0E}">
        <p15:presenceInfo xmlns:p15="http://schemas.microsoft.com/office/powerpoint/2012/main" userId="54b4d15e9784de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E5DCD-16A0-4BE4-A415-9978229FB2F9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4C7A2-43F8-4F57-819D-CE7EED70F0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605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ADC3-3FC5-4125-B477-3460D1F7C8B6}" type="datetime1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94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752C-CA8A-4178-8919-5AFD62C38465}" type="datetime1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8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D665-6AA1-4DDA-AD32-640BF8AD456C}" type="datetime1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445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8359-4963-43AD-A3E2-1BB7D192A0CB}" type="datetime1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52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5DB-BD8F-4715-B90A-2AE8CD0F45A8}" type="datetime1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00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8B24-7443-46AB-8A73-FD504EBE515D}" type="datetime1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933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5E01-21C0-4C08-82EB-704ECC67C319}" type="datetime1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356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711A-D91A-41FC-A680-0C12A0E03030}" type="datetime1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33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F9AE-2DEE-44DF-9FEF-1757FB1465C6}" type="datetime1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61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AC1A-4DB4-43D8-84E9-65112311BB17}" type="datetime1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93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19D8-2671-46F3-B967-AE8A256A53ED}" type="datetime1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8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4786-1EA3-409F-9E02-CB5342E4E679}" type="datetime1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386CE-179E-41D7-844E-4B570A13D8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22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57993" y="-1193800"/>
            <a:ext cx="9144000" cy="23876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ATTIVITA’ PRIMO SEMESTRE 2024</a:t>
            </a:r>
            <a:br>
              <a:rPr lang="it-IT" sz="2400" dirty="0" smtClean="0"/>
            </a:br>
            <a:r>
              <a:rPr lang="it-IT" sz="2400" dirty="0" smtClean="0"/>
              <a:t>reparto costruzioni meccaniche</a:t>
            </a:r>
            <a:br>
              <a:rPr lang="it-IT" sz="2400" dirty="0" smtClean="0"/>
            </a:br>
            <a:r>
              <a:rPr lang="it-IT" sz="2400" dirty="0" smtClean="0"/>
              <a:t>SERVIZIO MECCANICA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2807" y="1193800"/>
            <a:ext cx="9144000" cy="335742"/>
          </a:xfrm>
        </p:spPr>
        <p:txBody>
          <a:bodyPr>
            <a:normAutofit/>
          </a:bodyPr>
          <a:lstStyle/>
          <a:p>
            <a:r>
              <a:rPr lang="it-IT" sz="1600" dirty="0" smtClean="0"/>
              <a:t>Giuseppe Pileggi</a:t>
            </a:r>
            <a:endParaRPr lang="it-IT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05840" y="1505496"/>
            <a:ext cx="536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ESPERIMENTO BIRD:</a:t>
            </a:r>
            <a:r>
              <a:rPr lang="it-IT" sz="1000" dirty="0" smtClean="0"/>
              <a:t> ricostruzione al CAD della camera da vuoto dell’esperimento BIRD.</a:t>
            </a:r>
            <a:endParaRPr lang="it-IT" sz="1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05840" y="4139738"/>
            <a:ext cx="69130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ESPERIMENTO MU2e:</a:t>
            </a:r>
            <a:r>
              <a:rPr lang="it-IT" sz="1000" dirty="0" smtClean="0"/>
              <a:t> Disegno finale delle corone di supporto per le fibre ottiche; si sta procedendo alle lavorazioni di queste.</a:t>
            </a:r>
          </a:p>
          <a:p>
            <a:r>
              <a:rPr lang="it-IT" sz="1000" dirty="0"/>
              <a:t> </a:t>
            </a:r>
            <a:r>
              <a:rPr lang="it-IT" sz="1000" dirty="0" smtClean="0"/>
              <a:t>                                                Costruzione delle colonnine di sostegno delle corone presso l’officina ed 17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0698" y="5801238"/>
            <a:ext cx="2167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.</a:t>
            </a: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87" y="1643996"/>
            <a:ext cx="3957252" cy="216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87" y="1841238"/>
            <a:ext cx="2880000" cy="216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324" y="4728433"/>
            <a:ext cx="3297710" cy="180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649" y="4876690"/>
            <a:ext cx="2638168" cy="1440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20" y="4908433"/>
            <a:ext cx="2638168" cy="1440000"/>
          </a:xfrm>
          <a:prstGeom prst="rect">
            <a:avLst/>
          </a:prstGeom>
        </p:spPr>
      </p:pic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55FA-BFE4-4D43-B926-717172538358}" type="datetime1">
              <a:rPr lang="it-IT" smtClean="0"/>
              <a:t>05/06/2024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40081" y="3199351"/>
            <a:ext cx="99437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Sempre per l’ITK di ATLAS, si sta procedendo a realizzare i disegni per la costruzione delle centine di prova in fibra di carbonio: saranno fabbricate dalla ditta AVIACOMPOSITI.</a:t>
            </a:r>
          </a:p>
          <a:p>
            <a:r>
              <a:rPr lang="it-IT" sz="1000" dirty="0" smtClean="0"/>
              <a:t>Sempre per lo stesso scopo si è iniziato a lavorare sui disegni di stampi per la realizzazione dei tappi del calorimetro di prova. Dello </a:t>
            </a:r>
            <a:r>
              <a:rPr lang="it-IT" sz="1000" dirty="0" smtClean="0"/>
              <a:t>verranno costruiti</a:t>
            </a:r>
            <a:r>
              <a:rPr lang="it-IT" sz="1000" dirty="0" smtClean="0"/>
              <a:t> </a:t>
            </a:r>
            <a:r>
              <a:rPr lang="it-IT" sz="1000" dirty="0" smtClean="0"/>
              <a:t>i semi gusci L2 in materiale composito.</a:t>
            </a:r>
          </a:p>
          <a:p>
            <a:r>
              <a:rPr lang="it-IT" sz="1000" dirty="0" smtClean="0"/>
              <a:t>Si è infine iniziato a lavorare per la modifica e messa in opera dell’attrezzatura di assemblaggio del calorimetro.</a:t>
            </a:r>
            <a:endParaRPr lang="it-IT" sz="1000" dirty="0"/>
          </a:p>
        </p:txBody>
      </p:sp>
      <p:sp>
        <p:nvSpPr>
          <p:cNvPr id="6" name="Rettangolo 5"/>
          <p:cNvSpPr/>
          <p:nvPr/>
        </p:nvSpPr>
        <p:spPr>
          <a:xfrm>
            <a:off x="640081" y="23661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dirty="0" smtClean="0"/>
              <a:t>ATLAS ITK:</a:t>
            </a:r>
            <a:r>
              <a:rPr lang="it-IT" sz="1200" dirty="0"/>
              <a:t> </a:t>
            </a:r>
            <a:r>
              <a:rPr lang="it-IT" sz="1000" dirty="0"/>
              <a:t>Trasporto e montaggio presso l’edificio 180 del CERN del </a:t>
            </a:r>
            <a:r>
              <a:rPr lang="it-IT" sz="1000" dirty="0" err="1"/>
              <a:t>mockup</a:t>
            </a:r>
            <a:r>
              <a:rPr lang="it-IT" sz="1000" dirty="0"/>
              <a:t> PP1 dell’ITK di ATLAS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92" y="374850"/>
            <a:ext cx="3360000" cy="252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426" y="3927329"/>
            <a:ext cx="2638168" cy="1440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54" y="4196350"/>
            <a:ext cx="2638168" cy="1440000"/>
          </a:xfrm>
          <a:prstGeom prst="rect">
            <a:avLst/>
          </a:prstGeom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E3A03-4238-4466-A07F-EC3F565951EC}" type="datetime1">
              <a:rPr lang="it-IT" smtClean="0"/>
              <a:t>05/06/2024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2</a:t>
            </a:fld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04" y="3974849"/>
            <a:ext cx="3957252" cy="2160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30" y="781192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9205" y="3973234"/>
            <a:ext cx="10773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ESPERIMENTO FOOT: </a:t>
            </a:r>
            <a:r>
              <a:rPr lang="it-IT" sz="1000" dirty="0" smtClean="0"/>
              <a:t>(fuori programma CIF) Costruzione di componenti meccanici necessari alla movimentazione motorizzata di target sul fascio della BTF; il lavoro è stato realizzato nell’officina ED 22.</a:t>
            </a:r>
            <a:endParaRPr lang="it-IT" sz="1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786" y="754498"/>
            <a:ext cx="1920000" cy="1440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00" y="1114498"/>
            <a:ext cx="2880000" cy="216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77" y="1433974"/>
            <a:ext cx="3219836" cy="180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39" y="4441349"/>
            <a:ext cx="2400000" cy="1800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09" y="4448235"/>
            <a:ext cx="1350000" cy="1800000"/>
          </a:xfrm>
          <a:prstGeom prst="rect">
            <a:avLst/>
          </a:prstGeom>
        </p:spPr>
      </p:pic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B5C4-AA75-44EA-9C62-04987F4AEAEF}" type="datetime1">
              <a:rPr lang="it-IT" smtClean="0"/>
              <a:t>05/06/2024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3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4268235"/>
            <a:ext cx="2880000" cy="21600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403273" y="10710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34539" y="283501"/>
            <a:ext cx="1047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OFFICINA ED. 17: è stata completamente sistemata con l’arrivo del nuovo centro di lavoro </a:t>
            </a:r>
            <a:r>
              <a:rPr lang="it-IT" sz="1200" dirty="0" err="1" smtClean="0"/>
              <a:t>cnc</a:t>
            </a:r>
            <a:r>
              <a:rPr lang="it-IT" sz="1200" dirty="0" smtClean="0"/>
              <a:t> </a:t>
            </a:r>
            <a:r>
              <a:rPr lang="it-IT" sz="1200" dirty="0" err="1" smtClean="0"/>
              <a:t>Hurco</a:t>
            </a:r>
            <a:r>
              <a:rPr lang="it-IT" sz="1200" dirty="0" smtClean="0"/>
              <a:t> VM10i. Sono stati realizzati lavori necessari per l’installazione del centro di lavoro, quali la realizzazione di uno scivolo esterno e l’ampliamento dei portoni d’ingresso, con la realizzazione di una uscita di sicurezza.</a:t>
            </a:r>
          </a:p>
          <a:p>
            <a:r>
              <a:rPr lang="it-IT" sz="1200" dirty="0" smtClean="0"/>
              <a:t>Il layout del locale è stato completamente trasformato e la dismissione delle macchine </a:t>
            </a:r>
            <a:r>
              <a:rPr lang="it-IT" sz="1200" dirty="0" smtClean="0"/>
              <a:t>vecchie </a:t>
            </a:r>
            <a:r>
              <a:rPr lang="it-IT" sz="1200" dirty="0" smtClean="0"/>
              <a:t>non ha comportato costi di smaltimento.</a:t>
            </a:r>
          </a:p>
          <a:p>
            <a:r>
              <a:rPr lang="it-IT" sz="1200" dirty="0" smtClean="0"/>
              <a:t>E’ stata acquistata anche una nuova molatrice.</a:t>
            </a:r>
            <a:endParaRPr lang="it-IT" sz="1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3" y="1295161"/>
            <a:ext cx="329771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A766D9A-4031-BB82-D16C-B21D8F04BCB2}"/>
              </a:ext>
            </a:extLst>
          </p:cNvPr>
          <p:cNvSpPr txBox="1"/>
          <p:nvPr/>
        </p:nvSpPr>
        <p:spPr>
          <a:xfrm>
            <a:off x="7273022" y="6357154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</a:rPr>
              <a:t>MARCO BATTISTI 05/06/2024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25BB1F5-1CAD-C544-8A84-E73E64FE25B8}"/>
              </a:ext>
            </a:extLst>
          </p:cNvPr>
          <p:cNvSpPr/>
          <p:nvPr/>
        </p:nvSpPr>
        <p:spPr>
          <a:xfrm>
            <a:off x="0" y="0"/>
            <a:ext cx="12192000" cy="574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E7A695-8928-2639-9728-90E43E08637E}"/>
              </a:ext>
            </a:extLst>
          </p:cNvPr>
          <p:cNvSpPr txBox="1"/>
          <p:nvPr/>
        </p:nvSpPr>
        <p:spPr>
          <a:xfrm>
            <a:off x="158859" y="87095"/>
            <a:ext cx="309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Riunione CIF 05-06-2024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7" name="Immagine 16" descr="Immagine che contiene ricevuta, arredo, interno, tavolo da lavoro&#10;&#10;Descrizione generata automaticamente">
            <a:extLst>
              <a:ext uri="{FF2B5EF4-FFF2-40B4-BE49-F238E27FC236}">
                <a16:creationId xmlns:a16="http://schemas.microsoft.com/office/drawing/2014/main" id="{74A851A2-04D5-87A8-A4C2-0C28AC6FF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" t="32359" r="24617" b="25924"/>
          <a:stretch/>
        </p:blipFill>
        <p:spPr>
          <a:xfrm>
            <a:off x="4637282" y="2051602"/>
            <a:ext cx="3751806" cy="1564479"/>
          </a:xfrm>
          <a:prstGeom prst="rect">
            <a:avLst/>
          </a:prstGeom>
        </p:spPr>
      </p:pic>
      <p:pic>
        <p:nvPicPr>
          <p:cNvPr id="19" name="Immagine 18" descr="Immagine che contiene ingegneria, interno, modulo&#10;&#10;Descrizione generata automaticamente">
            <a:extLst>
              <a:ext uri="{FF2B5EF4-FFF2-40B4-BE49-F238E27FC236}">
                <a16:creationId xmlns:a16="http://schemas.microsoft.com/office/drawing/2014/main" id="{AE58AEAC-AF64-0443-2C29-1B36C350DB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 r="10711"/>
          <a:stretch/>
        </p:blipFill>
        <p:spPr>
          <a:xfrm rot="5400000">
            <a:off x="6367627" y="4251306"/>
            <a:ext cx="1993363" cy="1491171"/>
          </a:xfrm>
          <a:prstGeom prst="rect">
            <a:avLst/>
          </a:prstGeom>
        </p:spPr>
      </p:pic>
      <p:pic>
        <p:nvPicPr>
          <p:cNvPr id="21" name="Immagine 20" descr="Immagine che contiene interno, casa, plastica, strumento&#10;&#10;Descrizione generata automaticamente">
            <a:extLst>
              <a:ext uri="{FF2B5EF4-FFF2-40B4-BE49-F238E27FC236}">
                <a16:creationId xmlns:a16="http://schemas.microsoft.com/office/drawing/2014/main" id="{EA73D940-E25E-2F61-0637-97CF3CCC55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32839" r="7781" b="27383"/>
          <a:stretch/>
        </p:blipFill>
        <p:spPr>
          <a:xfrm>
            <a:off x="8297965" y="4396383"/>
            <a:ext cx="3656269" cy="1861864"/>
          </a:xfrm>
          <a:prstGeom prst="rect">
            <a:avLst/>
          </a:prstGeom>
        </p:spPr>
      </p:pic>
      <p:pic>
        <p:nvPicPr>
          <p:cNvPr id="23" name="Immagine 22" descr="Immagine che contiene persona, strumento, forniture per ufficio, interno&#10;&#10;Descrizione generata automaticamente">
            <a:extLst>
              <a:ext uri="{FF2B5EF4-FFF2-40B4-BE49-F238E27FC236}">
                <a16:creationId xmlns:a16="http://schemas.microsoft.com/office/drawing/2014/main" id="{015D3651-BB74-D136-529B-5A537F056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417" y="824820"/>
            <a:ext cx="2527784" cy="3370378"/>
          </a:xfrm>
          <a:prstGeom prst="rect">
            <a:avLst/>
          </a:prstGeom>
        </p:spPr>
      </p:pic>
      <p:pic>
        <p:nvPicPr>
          <p:cNvPr id="25" name="Immagine 24" descr="Immagine che contiene testo, schermo, computer, schermata&#10;&#10;Descrizione generata automaticamente">
            <a:extLst>
              <a:ext uri="{FF2B5EF4-FFF2-40B4-BE49-F238E27FC236}">
                <a16:creationId xmlns:a16="http://schemas.microsoft.com/office/drawing/2014/main" id="{D27EC26E-D2F3-4CB0-7C29-136670E4DB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/>
          <a:stretch/>
        </p:blipFill>
        <p:spPr>
          <a:xfrm rot="10800000">
            <a:off x="158858" y="684848"/>
            <a:ext cx="4305807" cy="2906064"/>
          </a:xfrm>
          <a:prstGeom prst="rect">
            <a:avLst/>
          </a:prstGeom>
        </p:spPr>
      </p:pic>
      <p:pic>
        <p:nvPicPr>
          <p:cNvPr id="27" name="Immagine 26" descr="Immagine che contiene mugnaio, interno&#10;&#10;Descrizione generata automaticamente">
            <a:extLst>
              <a:ext uri="{FF2B5EF4-FFF2-40B4-BE49-F238E27FC236}">
                <a16:creationId xmlns:a16="http://schemas.microsoft.com/office/drawing/2014/main" id="{636377D4-19AD-2F4A-6B3B-7A35A1B7CA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5182" r="8782" b="14648"/>
          <a:stretch/>
        </p:blipFill>
        <p:spPr>
          <a:xfrm>
            <a:off x="124157" y="3757360"/>
            <a:ext cx="3952870" cy="2906064"/>
          </a:xfrm>
          <a:prstGeom prst="rect">
            <a:avLst/>
          </a:prstGeom>
        </p:spPr>
      </p:pic>
      <p:pic>
        <p:nvPicPr>
          <p:cNvPr id="29" name="Immagine 28" descr="Immagine che contiene macchina, Macchina utensile, acciaio, metallo&#10;&#10;Descrizione generata automaticamente">
            <a:extLst>
              <a:ext uri="{FF2B5EF4-FFF2-40B4-BE49-F238E27FC236}">
                <a16:creationId xmlns:a16="http://schemas.microsoft.com/office/drawing/2014/main" id="{84422C35-9372-5DBE-BFBB-EAA7A81536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730" r="10174" b="10729"/>
          <a:stretch/>
        </p:blipFill>
        <p:spPr>
          <a:xfrm rot="5400000">
            <a:off x="3855919" y="4088690"/>
            <a:ext cx="2906064" cy="2243404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6153803-47CD-D7C4-B80A-F56370D3AF63}"/>
              </a:ext>
            </a:extLst>
          </p:cNvPr>
          <p:cNvSpPr txBox="1"/>
          <p:nvPr/>
        </p:nvSpPr>
        <p:spPr>
          <a:xfrm>
            <a:off x="4582629" y="684848"/>
            <a:ext cx="4655763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Progettazione </a:t>
            </a:r>
            <a:r>
              <a:rPr lang="it-IT" dirty="0"/>
              <a:t>del supporto per rivelatore di </a:t>
            </a:r>
            <a:r>
              <a:rPr lang="it-IT" dirty="0" smtClean="0"/>
              <a:t>vertice</a:t>
            </a:r>
            <a:r>
              <a:rPr lang="it-IT" dirty="0"/>
              <a:t> </a:t>
            </a:r>
            <a:r>
              <a:rPr lang="it-IT" dirty="0" smtClean="0"/>
              <a:t>e </a:t>
            </a:r>
            <a:r>
              <a:rPr lang="it-IT" dirty="0"/>
              <a:t>partecipazione allo sviluppo di un </a:t>
            </a:r>
            <a:r>
              <a:rPr lang="it-IT" dirty="0" smtClean="0"/>
              <a:t>sistema di movimentazione </a:t>
            </a:r>
            <a:r>
              <a:rPr lang="it-IT" dirty="0"/>
              <a:t>con 2 </a:t>
            </a:r>
            <a:r>
              <a:rPr lang="it-IT" dirty="0" smtClean="0"/>
              <a:t>servomotori. Costruzione delle parti meccaniche </a:t>
            </a:r>
            <a:r>
              <a:rPr lang="it-IT" dirty="0"/>
              <a:t>in officina.</a:t>
            </a:r>
            <a:endParaRPr lang="en-US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BA9708F-375B-D54D-D2A1-66BB2639C730}"/>
              </a:ext>
            </a:extLst>
          </p:cNvPr>
          <p:cNvSpPr txBox="1"/>
          <p:nvPr/>
        </p:nvSpPr>
        <p:spPr>
          <a:xfrm>
            <a:off x="4498184" y="-15949"/>
            <a:ext cx="389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ESPERIMENTO  FOOT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4AD3-533D-4CDE-A2B7-07433C645669}" type="datetime1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1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pialla/aereo, muro, interno, soffitto&#10;&#10;Descrizione generata automaticamente">
            <a:extLst>
              <a:ext uri="{FF2B5EF4-FFF2-40B4-BE49-F238E27FC236}">
                <a16:creationId xmlns:a16="http://schemas.microsoft.com/office/drawing/2014/main" id="{39CB4313-ACF9-BF6F-DCD6-06C04A0D1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3050" y="952127"/>
            <a:ext cx="2612147" cy="196137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3AA6E08-83E6-CA01-3708-6232487928CB}"/>
              </a:ext>
            </a:extLst>
          </p:cNvPr>
          <p:cNvSpPr txBox="1"/>
          <p:nvPr/>
        </p:nvSpPr>
        <p:spPr>
          <a:xfrm>
            <a:off x="7265788" y="6372789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</a:rPr>
              <a:t>MARCO BATTISTI 05/06/2024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3" name="Immagine 2" descr="Immagine che contiene macchina, ingegneria, interno, strumento&#10;&#10;Descrizione generata automaticamente">
            <a:extLst>
              <a:ext uri="{FF2B5EF4-FFF2-40B4-BE49-F238E27FC236}">
                <a16:creationId xmlns:a16="http://schemas.microsoft.com/office/drawing/2014/main" id="{957C0C73-C7B9-DC2D-79DA-3AB1F77E5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10115"/>
          <a:stretch/>
        </p:blipFill>
        <p:spPr>
          <a:xfrm rot="10800000">
            <a:off x="477318" y="3312299"/>
            <a:ext cx="2182367" cy="1691229"/>
          </a:xfrm>
          <a:prstGeom prst="rect">
            <a:avLst/>
          </a:prstGeom>
        </p:spPr>
      </p:pic>
      <p:pic>
        <p:nvPicPr>
          <p:cNvPr id="5" name="Immagine 4" descr="Immagine che contiene casa, interno, scatola, muro&#10;&#10;Descrizione generata automaticamente">
            <a:extLst>
              <a:ext uri="{FF2B5EF4-FFF2-40B4-BE49-F238E27FC236}">
                <a16:creationId xmlns:a16="http://schemas.microsoft.com/office/drawing/2014/main" id="{EB89B772-4950-BD68-A079-5DF5E00E02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0"/>
          <a:stretch/>
        </p:blipFill>
        <p:spPr>
          <a:xfrm rot="10800000">
            <a:off x="8258673" y="906682"/>
            <a:ext cx="3208409" cy="2060501"/>
          </a:xfrm>
          <a:prstGeom prst="rect">
            <a:avLst/>
          </a:prstGeom>
        </p:spPr>
      </p:pic>
      <p:pic>
        <p:nvPicPr>
          <p:cNvPr id="8" name="Immagine 7" descr="Immagine che contiene interno, pavimento, piastrella, muro&#10;&#10;Descrizione generata automaticamente">
            <a:extLst>
              <a:ext uri="{FF2B5EF4-FFF2-40B4-BE49-F238E27FC236}">
                <a16:creationId xmlns:a16="http://schemas.microsoft.com/office/drawing/2014/main" id="{C0162A7D-B0B3-B58E-CB1A-D67740A6A5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9" r="7479" b="19540"/>
          <a:stretch/>
        </p:blipFill>
        <p:spPr>
          <a:xfrm>
            <a:off x="3575544" y="747231"/>
            <a:ext cx="4183440" cy="2032713"/>
          </a:xfrm>
          <a:prstGeom prst="rect">
            <a:avLst/>
          </a:prstGeom>
        </p:spPr>
      </p:pic>
      <p:pic>
        <p:nvPicPr>
          <p:cNvPr id="15" name="Immagine 14" descr="Immagine che contiene Materiale composito, muro, Pulizia, interno&#10;&#10;Descrizione generata automaticamente">
            <a:extLst>
              <a:ext uri="{FF2B5EF4-FFF2-40B4-BE49-F238E27FC236}">
                <a16:creationId xmlns:a16="http://schemas.microsoft.com/office/drawing/2014/main" id="{07BD5649-9098-9B14-56CA-2586585FA3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3"/>
          <a:stretch/>
        </p:blipFill>
        <p:spPr>
          <a:xfrm rot="5400000">
            <a:off x="2653902" y="4510570"/>
            <a:ext cx="2203480" cy="1890289"/>
          </a:xfrm>
          <a:prstGeom prst="rect">
            <a:avLst/>
          </a:prstGeom>
        </p:spPr>
      </p:pic>
      <p:pic>
        <p:nvPicPr>
          <p:cNvPr id="19" name="Immagine 18" descr="Immagine che contiene interno, muro, testo, arte&#10;&#10;Descrizione generata automaticamente">
            <a:extLst>
              <a:ext uri="{FF2B5EF4-FFF2-40B4-BE49-F238E27FC236}">
                <a16:creationId xmlns:a16="http://schemas.microsoft.com/office/drawing/2014/main" id="{63CD879E-2658-6CB3-4059-BAADF11AD8A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5"/>
          <a:stretch/>
        </p:blipFill>
        <p:spPr>
          <a:xfrm rot="5400000">
            <a:off x="4878549" y="3455404"/>
            <a:ext cx="3144174" cy="2659951"/>
          </a:xfrm>
          <a:prstGeom prst="rect">
            <a:avLst/>
          </a:prstGeom>
        </p:spPr>
      </p:pic>
      <p:pic>
        <p:nvPicPr>
          <p:cNvPr id="21" name="Immagine 20" descr="Immagine che contiene interno, muro, ingegneria, macchina&#10;&#10;Descrizione generata automaticamente">
            <a:extLst>
              <a:ext uri="{FF2B5EF4-FFF2-40B4-BE49-F238E27FC236}">
                <a16:creationId xmlns:a16="http://schemas.microsoft.com/office/drawing/2014/main" id="{23CBE1CF-1ED0-7FF9-D430-9D1159B99A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1" b="18105"/>
          <a:stretch/>
        </p:blipFill>
        <p:spPr>
          <a:xfrm>
            <a:off x="8182215" y="3312299"/>
            <a:ext cx="3505289" cy="2823177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1F795A0-8FC9-3093-17A8-50A5E45F1CAD}"/>
              </a:ext>
            </a:extLst>
          </p:cNvPr>
          <p:cNvSpPr txBox="1"/>
          <p:nvPr/>
        </p:nvSpPr>
        <p:spPr>
          <a:xfrm>
            <a:off x="2921056" y="3020091"/>
            <a:ext cx="1989667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Finalizzazione, modifica, trasporto e </a:t>
            </a:r>
            <a:r>
              <a:rPr lang="it-IT" dirty="0" smtClean="0"/>
              <a:t>assemblaggio</a:t>
            </a:r>
          </a:p>
          <a:p>
            <a:r>
              <a:rPr lang="it-IT" dirty="0" smtClean="0"/>
              <a:t>della piattaforma </a:t>
            </a:r>
            <a:endParaRPr lang="en-US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C3D4FD7-C8A3-9872-7138-1E5D4939DF5A}"/>
              </a:ext>
            </a:extLst>
          </p:cNvPr>
          <p:cNvSpPr txBox="1"/>
          <p:nvPr/>
        </p:nvSpPr>
        <p:spPr>
          <a:xfrm>
            <a:off x="526469" y="5083370"/>
            <a:ext cx="1982405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Atlas Itk: Piattaforma e tool di integrazione in camera pulita</a:t>
            </a:r>
            <a:endParaRPr lang="en-US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A07B87FA-8133-35D3-0132-F72C175B9747}"/>
              </a:ext>
            </a:extLst>
          </p:cNvPr>
          <p:cNvSpPr/>
          <p:nvPr/>
        </p:nvSpPr>
        <p:spPr>
          <a:xfrm>
            <a:off x="0" y="0"/>
            <a:ext cx="12192000" cy="574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462520C-D1EE-0260-B344-344084B2F550}"/>
              </a:ext>
            </a:extLst>
          </p:cNvPr>
          <p:cNvSpPr txBox="1"/>
          <p:nvPr/>
        </p:nvSpPr>
        <p:spPr>
          <a:xfrm>
            <a:off x="3575544" y="7337"/>
            <a:ext cx="545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/>
                </a:solidFill>
              </a:rPr>
              <a:t>ATLAS   ITK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1C9A-CD1A-4273-872C-C8A8743E6025}" type="datetime1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48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D3B2B84-9AB5-E562-40ED-DD6D1C472F2F}"/>
              </a:ext>
            </a:extLst>
          </p:cNvPr>
          <p:cNvSpPr txBox="1"/>
          <p:nvPr/>
        </p:nvSpPr>
        <p:spPr>
          <a:xfrm>
            <a:off x="7274255" y="6341547"/>
            <a:ext cx="60971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</a:rPr>
              <a:t>MARCO BATTISTI 05/06/2024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BD10D6F-7152-F022-B2E3-F53B42A1EFED}"/>
              </a:ext>
            </a:extLst>
          </p:cNvPr>
          <p:cNvSpPr txBox="1"/>
          <p:nvPr/>
        </p:nvSpPr>
        <p:spPr>
          <a:xfrm>
            <a:off x="6840325" y="718479"/>
            <a:ext cx="1414186" cy="23083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Sistemazione Ambienti di lavoro e aree limitrofe officine e gabbiotti edifici 57-17 capannone 8</a:t>
            </a:r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E467AC1-158D-5791-C2A4-A437266B551E}"/>
              </a:ext>
            </a:extLst>
          </p:cNvPr>
          <p:cNvSpPr/>
          <p:nvPr/>
        </p:nvSpPr>
        <p:spPr>
          <a:xfrm>
            <a:off x="0" y="0"/>
            <a:ext cx="12192000" cy="574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 descr="Immagine che contiene gabbia, Rifugio per animali, maglia, Prodotti per animali domestici&#10;&#10;Descrizione generata automaticamente">
            <a:extLst>
              <a:ext uri="{FF2B5EF4-FFF2-40B4-BE49-F238E27FC236}">
                <a16:creationId xmlns:a16="http://schemas.microsoft.com/office/drawing/2014/main" id="{07A5B08F-B7A5-956C-1962-C58016916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28" y="1058433"/>
            <a:ext cx="2467013" cy="1852394"/>
          </a:xfrm>
          <a:prstGeom prst="rect">
            <a:avLst/>
          </a:prstGeom>
        </p:spPr>
      </p:pic>
      <p:pic>
        <p:nvPicPr>
          <p:cNvPr id="11" name="Immagine 10" descr="Immagine che contiene persona, interno&#10;&#10;Descrizione generata automaticamente">
            <a:extLst>
              <a:ext uri="{FF2B5EF4-FFF2-40B4-BE49-F238E27FC236}">
                <a16:creationId xmlns:a16="http://schemas.microsoft.com/office/drawing/2014/main" id="{E7A61998-A5E9-C1C0-DC0E-768ABC00B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9560" y="5171883"/>
            <a:ext cx="1911147" cy="1435014"/>
          </a:xfrm>
          <a:prstGeom prst="rect">
            <a:avLst/>
          </a:prstGeom>
        </p:spPr>
      </p:pic>
      <p:pic>
        <p:nvPicPr>
          <p:cNvPr id="14" name="Immagine 13" descr="Immagine che contiene macchina, ingegneria, interno, Impianto elettrico&#10;&#10;Descrizione generata automaticamente">
            <a:extLst>
              <a:ext uri="{FF2B5EF4-FFF2-40B4-BE49-F238E27FC236}">
                <a16:creationId xmlns:a16="http://schemas.microsoft.com/office/drawing/2014/main" id="{21862255-C0C8-F256-6D68-1B943C8A39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06873" y="4029281"/>
            <a:ext cx="3557343" cy="2671086"/>
          </a:xfrm>
          <a:prstGeom prst="rect">
            <a:avLst/>
          </a:prstGeom>
        </p:spPr>
      </p:pic>
      <p:pic>
        <p:nvPicPr>
          <p:cNvPr id="16" name="Immagine 15" descr="Immagine che contiene strumento, Componente di circuito, Ingegneria elettronica, Componente elettrico&#10;&#10;Descrizione generata automaticamente">
            <a:extLst>
              <a:ext uri="{FF2B5EF4-FFF2-40B4-BE49-F238E27FC236}">
                <a16:creationId xmlns:a16="http://schemas.microsoft.com/office/drawing/2014/main" id="{ECFB84D9-2BB3-383B-3049-CD3ACE4CE2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9560" y="3313801"/>
            <a:ext cx="2407059" cy="1807378"/>
          </a:xfrm>
          <a:prstGeom prst="rect">
            <a:avLst/>
          </a:prstGeom>
        </p:spPr>
      </p:pic>
      <p:pic>
        <p:nvPicPr>
          <p:cNvPr id="26" name="Immagine 25" descr="Immagine che contiene macchina, Impianto elettrico, ingegneria, interno&#10;&#10;Descrizione generata automaticamente">
            <a:extLst>
              <a:ext uri="{FF2B5EF4-FFF2-40B4-BE49-F238E27FC236}">
                <a16:creationId xmlns:a16="http://schemas.microsoft.com/office/drawing/2014/main" id="{1E71E61D-A85D-F100-B15B-A5F3C44641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0871" y="1029856"/>
            <a:ext cx="2499659" cy="1876907"/>
          </a:xfrm>
          <a:prstGeom prst="rect">
            <a:avLst/>
          </a:prstGeom>
        </p:spPr>
      </p:pic>
      <p:pic>
        <p:nvPicPr>
          <p:cNvPr id="28" name="Immagine 27" descr="Immagine che contiene muro, interno, macchina, ingegneria&#10;&#10;Descrizione generata automaticamente">
            <a:extLst>
              <a:ext uri="{FF2B5EF4-FFF2-40B4-BE49-F238E27FC236}">
                <a16:creationId xmlns:a16="http://schemas.microsoft.com/office/drawing/2014/main" id="{DA00DBAF-9B7B-0471-73C3-63D68FA842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6758" y="3461526"/>
            <a:ext cx="2773331" cy="2082398"/>
          </a:xfrm>
          <a:prstGeom prst="rect">
            <a:avLst/>
          </a:prstGeom>
        </p:spPr>
      </p:pic>
      <p:pic>
        <p:nvPicPr>
          <p:cNvPr id="30" name="Immagine 29" descr="Immagine che contiene Elettrodomestico, macchina, interno, testo&#10;&#10;Descrizione generata automaticamente">
            <a:extLst>
              <a:ext uri="{FF2B5EF4-FFF2-40B4-BE49-F238E27FC236}">
                <a16:creationId xmlns:a16="http://schemas.microsoft.com/office/drawing/2014/main" id="{E75BD055-2A3A-6F2A-40F0-34D6626521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08" y="3563901"/>
            <a:ext cx="3289699" cy="2470120"/>
          </a:xfrm>
          <a:prstGeom prst="rect">
            <a:avLst/>
          </a:prstGeom>
        </p:spPr>
      </p:pic>
      <p:pic>
        <p:nvPicPr>
          <p:cNvPr id="32" name="Immagine 31" descr="Immagine che contiene macchina, acciaio, ingegneria, edificio&#10;&#10;Descrizione generata automaticamente">
            <a:extLst>
              <a:ext uri="{FF2B5EF4-FFF2-40B4-BE49-F238E27FC236}">
                <a16:creationId xmlns:a16="http://schemas.microsoft.com/office/drawing/2014/main" id="{8835B6BB-2BB7-F4A9-8119-6E40F56DD0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9565" y="1072926"/>
            <a:ext cx="2845422" cy="2136528"/>
          </a:xfrm>
          <a:prstGeom prst="rect">
            <a:avLst/>
          </a:prstGeom>
        </p:spPr>
      </p:pic>
      <p:pic>
        <p:nvPicPr>
          <p:cNvPr id="33" name="Immagine 32" descr="Immagine che contiene interno, muro, bagno, verde&#10;&#10;Descrizione generata automaticamente">
            <a:extLst>
              <a:ext uri="{FF2B5EF4-FFF2-40B4-BE49-F238E27FC236}">
                <a16:creationId xmlns:a16="http://schemas.microsoft.com/office/drawing/2014/main" id="{F784E840-EA09-5AA0-72B3-AB52C594CF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82866" y="3092110"/>
            <a:ext cx="1911146" cy="1435013"/>
          </a:xfrm>
          <a:prstGeom prst="rect">
            <a:avLst/>
          </a:prstGeom>
        </p:spPr>
      </p:pic>
      <p:pic>
        <p:nvPicPr>
          <p:cNvPr id="35" name="Immagine 34" descr="Immagine che contiene testo, schermata, Software per la grafica, Software multimediale&#10;&#10;Descrizione generata automaticamente">
            <a:extLst>
              <a:ext uri="{FF2B5EF4-FFF2-40B4-BE49-F238E27FC236}">
                <a16:creationId xmlns:a16="http://schemas.microsoft.com/office/drawing/2014/main" id="{68C0BBEA-FC27-8592-1432-0C82E7E349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8374" r="15799" b="12636"/>
          <a:stretch/>
        </p:blipFill>
        <p:spPr>
          <a:xfrm>
            <a:off x="8474295" y="718479"/>
            <a:ext cx="3575496" cy="1945424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89BF3F87-95A6-A052-10D1-23049EA43031}"/>
              </a:ext>
            </a:extLst>
          </p:cNvPr>
          <p:cNvSpPr txBox="1"/>
          <p:nvPr/>
        </p:nvSpPr>
        <p:spPr>
          <a:xfrm>
            <a:off x="8474296" y="718479"/>
            <a:ext cx="3575495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Disegno Bracket per Atlas PP1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EE0E-C5BC-4146-B9DE-5D927AE2E56C}" type="datetime1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4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8099-A5D9-4A63-88E1-37C3E7815F60}" type="datetime1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05" y="854287"/>
            <a:ext cx="9595602" cy="5400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847461" y="1163084"/>
            <a:ext cx="206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L’impegno per l’esperimento </a:t>
            </a:r>
            <a:r>
              <a:rPr lang="it-IT" sz="800" dirty="0" err="1" smtClean="0"/>
              <a:t>Padme</a:t>
            </a:r>
            <a:r>
              <a:rPr lang="it-IT" sz="800" dirty="0" smtClean="0"/>
              <a:t> è stato coperto da altri colleghi e quindi </a:t>
            </a:r>
            <a:r>
              <a:rPr lang="it-IT" sz="800" dirty="0" err="1" smtClean="0"/>
              <a:t>sostiuito</a:t>
            </a:r>
            <a:r>
              <a:rPr lang="it-IT" sz="800" dirty="0" smtClean="0"/>
              <a:t> con le attività per ATLAS ITK.</a:t>
            </a:r>
            <a:endParaRPr lang="it-IT" sz="800" dirty="0"/>
          </a:p>
        </p:txBody>
      </p:sp>
      <p:sp>
        <p:nvSpPr>
          <p:cNvPr id="8" name="Freccia a sinistra 7"/>
          <p:cNvSpPr/>
          <p:nvPr/>
        </p:nvSpPr>
        <p:spPr>
          <a:xfrm>
            <a:off x="9908632" y="1693785"/>
            <a:ext cx="978408" cy="20143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9" name="Freccia a sinistra 8"/>
          <p:cNvSpPr/>
          <p:nvPr/>
        </p:nvSpPr>
        <p:spPr>
          <a:xfrm>
            <a:off x="9916530" y="2106541"/>
            <a:ext cx="978408" cy="20143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016361" y="2092527"/>
            <a:ext cx="8980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/>
              <a:t>Non più richiesto</a:t>
            </a:r>
            <a:endParaRPr lang="it-IT" sz="800" dirty="0"/>
          </a:p>
        </p:txBody>
      </p:sp>
      <p:sp>
        <p:nvSpPr>
          <p:cNvPr id="11" name="Freccia a sinistra 10"/>
          <p:cNvSpPr/>
          <p:nvPr/>
        </p:nvSpPr>
        <p:spPr>
          <a:xfrm>
            <a:off x="9908632" y="2519297"/>
            <a:ext cx="978408" cy="20143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2" name="Freccia a sinistra 11"/>
          <p:cNvSpPr/>
          <p:nvPr/>
        </p:nvSpPr>
        <p:spPr>
          <a:xfrm>
            <a:off x="9916530" y="2809047"/>
            <a:ext cx="978408" cy="20143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3" name="Freccia a sinistra 12"/>
          <p:cNvSpPr/>
          <p:nvPr/>
        </p:nvSpPr>
        <p:spPr>
          <a:xfrm>
            <a:off x="9908632" y="3479510"/>
            <a:ext cx="978408" cy="20143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4" name="Freccia a sinistra 13"/>
          <p:cNvSpPr/>
          <p:nvPr/>
        </p:nvSpPr>
        <p:spPr>
          <a:xfrm>
            <a:off x="9908632" y="3970690"/>
            <a:ext cx="978408" cy="20143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016361" y="3956676"/>
            <a:ext cx="1175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Non più richiesto per il semestre</a:t>
            </a:r>
            <a:endParaRPr lang="it-IT" sz="8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9759924" y="4417899"/>
            <a:ext cx="2326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Lavoro in itinere in attesa dei materiali per test di assemblaggio</a:t>
            </a:r>
            <a:endParaRPr lang="it-IT" sz="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484120" y="249258"/>
            <a:ext cx="719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Consuntivo lavori del primo semestre 2024 reparto costruzioni meccaniche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857335" y="2512290"/>
            <a:ext cx="13346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 smtClean="0"/>
              <a:t>Progettazione completata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8818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F9AE-2DEE-44DF-9FEF-1757FB1465C6}" type="datetime1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386CE-179E-41D7-844E-4B570A13D861}" type="slidenum">
              <a:rPr lang="it-IT" smtClean="0"/>
              <a:t>8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4" y="466312"/>
            <a:ext cx="11825596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8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422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ATTIVITA’ PRIMO SEMESTRE 2024 reparto costruzioni meccaniche SERVIZIO MECCANICA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PRIMO SEMESTRE  reparto costruzioni meccaniche SERVIZIO MECCANICA</dc:title>
  <dc:creator>giuseppe pileggi</dc:creator>
  <cp:lastModifiedBy>giuseppe pileggi</cp:lastModifiedBy>
  <cp:revision>36</cp:revision>
  <cp:lastPrinted>2024-06-05T09:16:52Z</cp:lastPrinted>
  <dcterms:created xsi:type="dcterms:W3CDTF">2024-05-27T13:16:30Z</dcterms:created>
  <dcterms:modified xsi:type="dcterms:W3CDTF">2024-06-05T10:16:08Z</dcterms:modified>
</cp:coreProperties>
</file>