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7" r:id="rId3"/>
    <p:sldId id="260" r:id="rId4"/>
    <p:sldId id="261" r:id="rId5"/>
    <p:sldId id="262" r:id="rId6"/>
  </p:sldIdLst>
  <p:sldSz cx="9906000" cy="6858000" type="A4"/>
  <p:notesSz cx="9872663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5" y="0"/>
            <a:ext cx="4278312" cy="34131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E944B86F-5D42-44E4-92F9-1F3C0308AB4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849313"/>
            <a:ext cx="3313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7" y="3271840"/>
            <a:ext cx="7897813" cy="2676525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5" y="6456363"/>
            <a:ext cx="4278312" cy="34131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15CD2CC-F6A8-4FB3-80A2-74A095C8F6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31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2CC-F6A8-4FB3-80A2-74A095C8F6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48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2CC-F6A8-4FB3-80A2-74A095C8F6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46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2CC-F6A8-4FB3-80A2-74A095C8F6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27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2CC-F6A8-4FB3-80A2-74A095C8F6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2CC-F6A8-4FB3-80A2-74A095C8F6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2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86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20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64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9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65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6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35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17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59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64E3-566B-404B-8DAD-F364A3CAC6A7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F191-84E5-4C2A-B436-8D102B40D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9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IF-2021Cesidio.Capoccia@lnf.infn.it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IF-2021Cesidio.Capoccia@lnf.infn.it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IF-2021Cesidio.Capoccia@lnf.infn.it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IF-2021Cesidio.Capoccia@lnf.infn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IF-2021Cesidio.Capoccia@lnf.infn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b="52791"/>
          <a:stretch/>
        </p:blipFill>
        <p:spPr>
          <a:xfrm>
            <a:off x="544452" y="1836822"/>
            <a:ext cx="6534127" cy="3790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61" y="490083"/>
            <a:ext cx="658357" cy="679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4418" y="829693"/>
            <a:ext cx="305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</a:rPr>
              <a:t>REPARTO PROGETTAZIONE RIVELATORI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94947" y="1091821"/>
            <a:ext cx="1155511" cy="125559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2020" y="864323"/>
            <a:ext cx="2377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 smtClean="0">
                <a:latin typeface="Arial Narrow" panose="020B0606020202030204" pitchFamily="34" charset="0"/>
              </a:rPr>
              <a:t>Eseguito</a:t>
            </a:r>
            <a:r>
              <a:rPr lang="en-US" sz="1050" i="1" dirty="0" smtClean="0">
                <a:latin typeface="Arial Narrow" panose="020B0606020202030204" pitchFamily="34" charset="0"/>
              </a:rPr>
              <a:t> studio </a:t>
            </a:r>
            <a:r>
              <a:rPr lang="en-US" sz="1050" i="1" dirty="0" err="1">
                <a:latin typeface="Arial Narrow" panose="020B0606020202030204" pitchFamily="34" charset="0"/>
              </a:rPr>
              <a:t>preliminare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smtClean="0">
                <a:latin typeface="Arial Narrow" panose="020B0606020202030204" pitchFamily="34" charset="0"/>
              </a:rPr>
              <a:t>con la </a:t>
            </a:r>
            <a:r>
              <a:rPr lang="en-US" sz="1050" i="1" dirty="0" err="1" smtClean="0">
                <a:latin typeface="Arial Narrow" panose="020B0606020202030204" pitchFamily="34" charset="0"/>
              </a:rPr>
              <a:t>realizzazione</a:t>
            </a:r>
            <a:r>
              <a:rPr lang="en-US" sz="1050" i="1" dirty="0" smtClean="0">
                <a:latin typeface="Arial Narrow" panose="020B0606020202030204" pitchFamily="34" charset="0"/>
              </a:rPr>
              <a:t> del </a:t>
            </a:r>
            <a:r>
              <a:rPr lang="en-US" sz="1050" i="1" dirty="0" err="1">
                <a:latin typeface="Arial Narrow" panose="020B0606020202030204" pitchFamily="34" charset="0"/>
              </a:rPr>
              <a:t>modello</a:t>
            </a:r>
            <a:r>
              <a:rPr lang="en-US" sz="1050" i="1" dirty="0">
                <a:latin typeface="Arial Narrow" panose="020B0606020202030204" pitchFamily="34" charset="0"/>
              </a:rPr>
              <a:t> 3d  </a:t>
            </a:r>
            <a:r>
              <a:rPr lang="en-US" sz="1050" i="1" dirty="0" err="1" smtClean="0">
                <a:latin typeface="Arial Narrow" panose="020B0606020202030204" pitchFamily="34" charset="0"/>
              </a:rPr>
              <a:t>dell’assieme</a:t>
            </a:r>
            <a:r>
              <a:rPr lang="en-US" sz="1050" i="1" dirty="0" smtClean="0">
                <a:latin typeface="Arial Narrow" panose="020B0606020202030204" pitchFamily="34" charset="0"/>
              </a:rPr>
              <a:t>.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349621" y="1836822"/>
            <a:ext cx="1050878" cy="701662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50458" y="1629073"/>
            <a:ext cx="22908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latin typeface="Arial Narrow" panose="020B0606020202030204" pitchFamily="34" charset="0"/>
              </a:rPr>
              <a:t>Sono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stati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eseguiti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degli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interventi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sulla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meccanica</a:t>
            </a:r>
            <a:r>
              <a:rPr lang="en-US" sz="1050" i="1" dirty="0">
                <a:latin typeface="Arial Narrow" panose="020B0606020202030204" pitchFamily="34" charset="0"/>
              </a:rPr>
              <a:t> e </a:t>
            </a:r>
            <a:r>
              <a:rPr lang="en-US" sz="1050" i="1" dirty="0" err="1">
                <a:latin typeface="Arial Narrow" panose="020B0606020202030204" pitchFamily="34" charset="0"/>
              </a:rPr>
              <a:t>dei</a:t>
            </a:r>
            <a:r>
              <a:rPr lang="en-US" sz="1050" i="1" dirty="0">
                <a:latin typeface="Arial Narrow" panose="020B0606020202030204" pitchFamily="34" charset="0"/>
              </a:rPr>
              <a:t> test </a:t>
            </a:r>
            <a:r>
              <a:rPr lang="en-US" sz="1050" i="1" dirty="0" smtClean="0">
                <a:latin typeface="Arial Narrow" panose="020B0606020202030204" pitchFamily="34" charset="0"/>
              </a:rPr>
              <a:t>(</a:t>
            </a:r>
            <a:r>
              <a:rPr lang="en-US" sz="1050" i="1" dirty="0" err="1" smtClean="0">
                <a:latin typeface="Arial Narrow" panose="020B0606020202030204" pitchFamily="34" charset="0"/>
              </a:rPr>
              <a:t>lavoro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che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si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svilupperà</a:t>
            </a:r>
            <a:r>
              <a:rPr lang="en-US" sz="1050" i="1" dirty="0" smtClean="0">
                <a:latin typeface="Arial Narrow" panose="020B0606020202030204" pitchFamily="34" charset="0"/>
              </a:rPr>
              <a:t> in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seguito</a:t>
            </a:r>
            <a:r>
              <a:rPr lang="en-US" sz="1050" i="1" dirty="0" smtClean="0">
                <a:latin typeface="Arial Narrow" panose="020B0606020202030204" pitchFamily="34" charset="0"/>
              </a:rPr>
              <a:t>…) 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004713" y="2643117"/>
            <a:ext cx="395786" cy="213815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75478" y="2441433"/>
            <a:ext cx="26499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latin typeface="Arial Narrow" panose="020B0606020202030204" pitchFamily="34" charset="0"/>
              </a:rPr>
              <a:t>Progettazione</a:t>
            </a:r>
            <a:r>
              <a:rPr lang="en-US" sz="1050" i="1" dirty="0">
                <a:latin typeface="Arial Narrow" panose="020B0606020202030204" pitchFamily="34" charset="0"/>
              </a:rPr>
              <a:t> in </a:t>
            </a:r>
            <a:r>
              <a:rPr lang="en-US" sz="1050" i="1" dirty="0" err="1">
                <a:latin typeface="Arial Narrow" panose="020B0606020202030204" pitchFamily="34" charset="0"/>
              </a:rPr>
              <a:t>corso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959221" y="3293660"/>
            <a:ext cx="441278" cy="7278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75478" y="3152860"/>
            <a:ext cx="2105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smtClean="0">
                <a:latin typeface="Arial Narrow" panose="020B0606020202030204" pitchFamily="34" charset="0"/>
              </a:rPr>
              <a:t>Progettazione in corso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772702" y="4105281"/>
            <a:ext cx="627798" cy="127379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0501" y="4032155"/>
            <a:ext cx="202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Arial Narrow" panose="020B0606020202030204" pitchFamily="34" charset="0"/>
              </a:rPr>
              <a:t>PP1 @ CERN </a:t>
            </a:r>
            <a:r>
              <a:rPr lang="en-US" sz="1050" i="1" dirty="0" err="1" smtClean="0">
                <a:latin typeface="Arial Narrow" panose="020B0606020202030204" pitchFamily="34" charset="0"/>
              </a:rPr>
              <a:t>dopo</a:t>
            </a:r>
            <a:r>
              <a:rPr lang="en-US" sz="1050" i="1" dirty="0" smtClean="0">
                <a:latin typeface="Arial Narrow" panose="020B0606020202030204" pitchFamily="34" charset="0"/>
              </a:rPr>
              <a:t> Review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superata</a:t>
            </a:r>
            <a:endParaRPr lang="en-US" sz="1050" i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1050" i="1" dirty="0" err="1" smtClean="0">
                <a:latin typeface="Arial Narrow" panose="020B0606020202030204" pitchFamily="34" charset="0"/>
              </a:rPr>
              <a:t>Lavoro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concluso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226791" y="4417325"/>
            <a:ext cx="1173708" cy="31844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49872" y="5013279"/>
            <a:ext cx="805218" cy="345743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00499" y="5151272"/>
            <a:ext cx="20800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Arial Narrow" panose="020B0606020202030204" pitchFamily="34" charset="0"/>
              </a:rPr>
              <a:t>Setup </a:t>
            </a:r>
            <a:r>
              <a:rPr lang="en-US" sz="1050" i="1" dirty="0" err="1" smtClean="0">
                <a:latin typeface="Arial Narrow" panose="020B0606020202030204" pitchFamily="34" charset="0"/>
              </a:rPr>
              <a:t>definito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>
                <a:latin typeface="Arial Narrow" panose="020B0606020202030204" pitchFamily="34" charset="0"/>
              </a:rPr>
              <a:t>e </a:t>
            </a:r>
            <a:r>
              <a:rPr lang="en-US" sz="1050" i="1" dirty="0" err="1">
                <a:latin typeface="Arial Narrow" panose="020B0606020202030204" pitchFamily="34" charset="0"/>
              </a:rPr>
              <a:t>disegni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costruttivi</a:t>
            </a:r>
            <a:r>
              <a:rPr lang="en-US" sz="1050" i="1" dirty="0">
                <a:latin typeface="Arial Narrow" panose="020B0606020202030204" pitchFamily="34" charset="0"/>
              </a:rPr>
              <a:t> in </a:t>
            </a:r>
            <a:r>
              <a:rPr lang="en-US" sz="1050" i="1" dirty="0" err="1">
                <a:latin typeface="Arial Narrow" panose="020B0606020202030204" pitchFamily="34" charset="0"/>
              </a:rPr>
              <a:t>officina</a:t>
            </a:r>
            <a:r>
              <a:rPr lang="en-US" sz="1050" i="1" dirty="0">
                <a:latin typeface="Arial Narrow" panose="020B0606020202030204" pitchFamily="34" charset="0"/>
              </a:rPr>
              <a:t> per la </a:t>
            </a:r>
            <a:r>
              <a:rPr lang="en-US" sz="1050" i="1" dirty="0" err="1">
                <a:latin typeface="Arial Narrow" panose="020B0606020202030204" pitchFamily="34" charset="0"/>
              </a:rPr>
              <a:t>realizzazione</a:t>
            </a:r>
            <a:r>
              <a:rPr lang="en-US" sz="1050" i="1" dirty="0">
                <a:latin typeface="Arial Narrow" panose="020B0606020202030204" pitchFamily="34" charset="0"/>
              </a:rPr>
              <a:t>.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8807" y="6306837"/>
            <a:ext cx="3321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 Narrow" panose="020B0606020202030204" pitchFamily="34" charset="0"/>
                <a:hlinkClick r:id="rId5"/>
              </a:rPr>
              <a:t>CIF Giugno 2024 - Cesidio.Capoccia@lnf.infn.it</a:t>
            </a:r>
            <a:r>
              <a:rPr lang="it-IT" sz="1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631" y="1475184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</a:rPr>
              <a:t>CONSUNTIVO PRIMO SEM.2024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5478" y="4505194"/>
            <a:ext cx="22908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latin typeface="Arial Narrow" panose="020B0606020202030204" pitchFamily="34" charset="0"/>
              </a:rPr>
              <a:t>Sono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stati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eseguiti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degli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interventi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sulla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meccanica</a:t>
            </a:r>
            <a:r>
              <a:rPr lang="en-US" sz="1050" i="1" dirty="0">
                <a:latin typeface="Arial Narrow" panose="020B0606020202030204" pitchFamily="34" charset="0"/>
              </a:rPr>
              <a:t> e </a:t>
            </a:r>
            <a:r>
              <a:rPr lang="en-US" sz="1050" i="1" dirty="0" err="1">
                <a:latin typeface="Arial Narrow" panose="020B0606020202030204" pitchFamily="34" charset="0"/>
              </a:rPr>
              <a:t>dei</a:t>
            </a:r>
            <a:r>
              <a:rPr lang="en-US" sz="1050" i="1" dirty="0">
                <a:latin typeface="Arial Narrow" panose="020B0606020202030204" pitchFamily="34" charset="0"/>
              </a:rPr>
              <a:t> test </a:t>
            </a:r>
            <a:r>
              <a:rPr lang="en-US" sz="1050" i="1" dirty="0" smtClean="0">
                <a:latin typeface="Arial Narrow" panose="020B0606020202030204" pitchFamily="34" charset="0"/>
              </a:rPr>
              <a:t>(</a:t>
            </a:r>
            <a:r>
              <a:rPr lang="en-US" sz="1050" i="1" dirty="0" err="1" smtClean="0">
                <a:latin typeface="Arial Narrow" panose="020B0606020202030204" pitchFamily="34" charset="0"/>
              </a:rPr>
              <a:t>lavoro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che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si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svilupperà</a:t>
            </a:r>
            <a:r>
              <a:rPr lang="en-US" sz="1050" i="1" dirty="0" smtClean="0">
                <a:latin typeface="Arial Narrow" panose="020B0606020202030204" pitchFamily="34" charset="0"/>
              </a:rPr>
              <a:t> in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seguito</a:t>
            </a:r>
            <a:r>
              <a:rPr lang="en-US" sz="1050" i="1" dirty="0" smtClean="0">
                <a:latin typeface="Arial Narrow" panose="020B0606020202030204" pitchFamily="34" charset="0"/>
              </a:rPr>
              <a:t>…) 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32983" y="5359021"/>
            <a:ext cx="1822107" cy="420545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00499" y="5646571"/>
            <a:ext cx="2105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smtClean="0">
                <a:latin typeface="Arial Narrow" panose="020B0606020202030204" pitchFamily="34" charset="0"/>
              </a:rPr>
              <a:t>Lavoro completato</a:t>
            </a:r>
            <a:endParaRPr lang="it-IT" sz="105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b="20628"/>
          <a:stretch/>
        </p:blipFill>
        <p:spPr>
          <a:xfrm>
            <a:off x="234892" y="1305314"/>
            <a:ext cx="6518834" cy="5016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2211" y="928304"/>
            <a:ext cx="2718964" cy="31624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i="1" dirty="0">
                <a:latin typeface="Arial Narrow" panose="020B0606020202030204" pitchFamily="34" charset="0"/>
              </a:rPr>
              <a:t>KAONNIS</a:t>
            </a:r>
          </a:p>
          <a:p>
            <a:endParaRPr lang="en-US" sz="1050" b="1" i="1" dirty="0">
              <a:latin typeface="Arial Narrow" panose="020B0606020202030204" pitchFamily="34" charset="0"/>
            </a:endParaRPr>
          </a:p>
          <a:p>
            <a:r>
              <a:rPr lang="en-US" sz="1050" i="1" dirty="0">
                <a:latin typeface="Arial Narrow" panose="020B0606020202030204" pitchFamily="34" charset="0"/>
              </a:rPr>
              <a:t>La </a:t>
            </a:r>
            <a:r>
              <a:rPr lang="en-US" sz="1050" i="1" dirty="0" err="1">
                <a:latin typeface="Arial Narrow" panose="020B0606020202030204" pitchFamily="34" charset="0"/>
              </a:rPr>
              <a:t>presa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dati</a:t>
            </a:r>
            <a:r>
              <a:rPr lang="en-US" sz="1050" i="1" dirty="0">
                <a:latin typeface="Arial Narrow" panose="020B0606020202030204" pitchFamily="34" charset="0"/>
              </a:rPr>
              <a:t> di </a:t>
            </a:r>
            <a:r>
              <a:rPr lang="en-US" sz="1050" i="1" dirty="0" err="1">
                <a:latin typeface="Arial Narrow" panose="020B0606020202030204" pitchFamily="34" charset="0"/>
              </a:rPr>
              <a:t>Siddharta</a:t>
            </a:r>
            <a:r>
              <a:rPr lang="en-US" sz="1050" i="1" dirty="0">
                <a:latin typeface="Arial Narrow" panose="020B0606020202030204" pitchFamily="34" charset="0"/>
              </a:rPr>
              <a:t> è </a:t>
            </a:r>
            <a:r>
              <a:rPr lang="en-US" sz="1050" i="1" dirty="0" err="1">
                <a:latin typeface="Arial Narrow" panose="020B0606020202030204" pitchFamily="34" charset="0"/>
              </a:rPr>
              <a:t>andata</a:t>
            </a:r>
            <a:r>
              <a:rPr lang="en-US" sz="1050" i="1" dirty="0">
                <a:latin typeface="Arial Narrow" panose="020B0606020202030204" pitchFamily="34" charset="0"/>
              </a:rPr>
              <a:t> a </a:t>
            </a:r>
            <a:r>
              <a:rPr lang="en-US" sz="1050" i="1" dirty="0" err="1">
                <a:latin typeface="Arial Narrow" panose="020B0606020202030204" pitchFamily="34" charset="0"/>
              </a:rPr>
              <a:t>buon</a:t>
            </a:r>
            <a:r>
              <a:rPr lang="en-US" sz="1050" i="1" dirty="0">
                <a:latin typeface="Arial Narrow" panose="020B0606020202030204" pitchFamily="34" charset="0"/>
              </a:rPr>
              <a:t> fine. Si è </a:t>
            </a:r>
            <a:r>
              <a:rPr lang="en-US" sz="1050" i="1" dirty="0" err="1">
                <a:latin typeface="Arial Narrow" panose="020B0606020202030204" pitchFamily="34" charset="0"/>
              </a:rPr>
              <a:t>lavorato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maggiormente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>
                <a:latin typeface="Arial Narrow" panose="020B0606020202030204" pitchFamily="34" charset="0"/>
              </a:rPr>
              <a:t>sui detector </a:t>
            </a:r>
            <a:r>
              <a:rPr lang="en-US" sz="1050" i="1" dirty="0" smtClean="0">
                <a:latin typeface="Arial Narrow" panose="020B0606020202030204" pitchFamily="34" charset="0"/>
              </a:rPr>
              <a:t>‘’</a:t>
            </a:r>
            <a:r>
              <a:rPr lang="en-US" sz="1050" i="1" dirty="0" err="1" smtClean="0">
                <a:latin typeface="Arial Narrow" panose="020B0606020202030204" pitchFamily="34" charset="0"/>
              </a:rPr>
              <a:t>aggiunti</a:t>
            </a:r>
            <a:r>
              <a:rPr lang="en-US" sz="1050" i="1" dirty="0" smtClean="0">
                <a:latin typeface="Arial Narrow" panose="020B0606020202030204" pitchFamily="34" charset="0"/>
              </a:rPr>
              <a:t> ‘’(</a:t>
            </a:r>
            <a:r>
              <a:rPr lang="en-US" sz="1050" i="1" dirty="0" err="1">
                <a:latin typeface="Arial Narrow" panose="020B0606020202030204" pitchFamily="34" charset="0"/>
              </a:rPr>
              <a:t>HPGe</a:t>
            </a:r>
            <a:r>
              <a:rPr lang="en-US" sz="1050" i="1" dirty="0">
                <a:latin typeface="Arial Narrow" panose="020B0606020202030204" pitchFamily="34" charset="0"/>
              </a:rPr>
              <a:t> e </a:t>
            </a:r>
            <a:r>
              <a:rPr lang="en-US" sz="1050" i="1" dirty="0" err="1">
                <a:latin typeface="Arial Narrow" panose="020B0606020202030204" pitchFamily="34" charset="0"/>
              </a:rPr>
              <a:t>CdZnTe</a:t>
            </a:r>
            <a:r>
              <a:rPr lang="en-US" sz="1050" i="1" dirty="0" smtClean="0">
                <a:latin typeface="Arial Narrow" panose="020B0606020202030204" pitchFamily="34" charset="0"/>
              </a:rPr>
              <a:t>).</a:t>
            </a:r>
            <a:endParaRPr lang="en-US" sz="1050" i="1" dirty="0">
              <a:latin typeface="Arial Narrow" panose="020B0606020202030204" pitchFamily="34" charset="0"/>
            </a:endParaRPr>
          </a:p>
          <a:p>
            <a:endParaRPr lang="en-US" sz="1050" i="1" dirty="0">
              <a:latin typeface="Arial Narrow" panose="020B0606020202030204" pitchFamily="34" charset="0"/>
            </a:endParaRPr>
          </a:p>
          <a:p>
            <a:r>
              <a:rPr lang="en-US" sz="1050" i="1" dirty="0">
                <a:latin typeface="Arial Narrow" panose="020B0606020202030204" pitchFamily="34" charset="0"/>
              </a:rPr>
              <a:t>I </a:t>
            </a:r>
            <a:r>
              <a:rPr lang="en-US" sz="1050" i="1" dirty="0" err="1">
                <a:latin typeface="Arial Narrow" panose="020B0606020202030204" pitchFamily="34" charset="0"/>
              </a:rPr>
              <a:t>nuovi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rivelatori</a:t>
            </a:r>
            <a:r>
              <a:rPr lang="en-US" sz="1050" i="1" dirty="0">
                <a:latin typeface="Arial Narrow" panose="020B0606020202030204" pitchFamily="34" charset="0"/>
              </a:rPr>
              <a:t> SDD da 1 mm non </a:t>
            </a:r>
            <a:r>
              <a:rPr lang="en-US" sz="1050" i="1" dirty="0" err="1">
                <a:latin typeface="Arial Narrow" panose="020B0606020202030204" pitchFamily="34" charset="0"/>
              </a:rPr>
              <a:t>sono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disponibili</a:t>
            </a:r>
            <a:r>
              <a:rPr lang="en-US" sz="1050" i="1" dirty="0">
                <a:latin typeface="Arial Narrow" panose="020B0606020202030204" pitchFamily="34" charset="0"/>
              </a:rPr>
              <a:t>, </a:t>
            </a:r>
            <a:r>
              <a:rPr lang="en-US" sz="1050" i="1" dirty="0" err="1">
                <a:latin typeface="Arial Narrow" panose="020B0606020202030204" pitchFamily="34" charset="0"/>
              </a:rPr>
              <a:t>quindi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il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lavoro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smtClean="0">
                <a:latin typeface="Arial Narrow" panose="020B0606020202030204" pitchFamily="34" charset="0"/>
              </a:rPr>
              <a:t>per </a:t>
            </a:r>
            <a:r>
              <a:rPr lang="en-US" sz="1050" i="1" dirty="0" err="1" smtClean="0">
                <a:latin typeface="Arial Narrow" panose="020B0606020202030204" pitchFamily="34" charset="0"/>
              </a:rPr>
              <a:t>i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supporti</a:t>
            </a:r>
            <a:r>
              <a:rPr lang="en-US" sz="1050" i="1" dirty="0">
                <a:latin typeface="Arial Narrow" panose="020B0606020202030204" pitchFamily="34" charset="0"/>
              </a:rPr>
              <a:t> è </a:t>
            </a:r>
            <a:r>
              <a:rPr lang="en-US" sz="1050" i="1" dirty="0" err="1">
                <a:latin typeface="Arial Narrow" panose="020B0606020202030204" pitchFamily="34" charset="0"/>
              </a:rPr>
              <a:t>rimandato</a:t>
            </a:r>
            <a:r>
              <a:rPr lang="en-US" sz="1050" i="1" dirty="0">
                <a:latin typeface="Arial Narrow" panose="020B0606020202030204" pitchFamily="34" charset="0"/>
              </a:rPr>
              <a:t>.  </a:t>
            </a:r>
            <a:endParaRPr lang="en-US" sz="1050" i="1" dirty="0">
              <a:latin typeface="Arial Narrow" panose="020B0606020202030204" pitchFamily="34" charset="0"/>
            </a:endParaRPr>
          </a:p>
          <a:p>
            <a:endParaRPr lang="en-US" sz="1050" i="1" dirty="0">
              <a:latin typeface="Arial Narrow" panose="020B0606020202030204" pitchFamily="34" charset="0"/>
            </a:endParaRPr>
          </a:p>
          <a:p>
            <a:r>
              <a:rPr lang="en-US" sz="1050" i="1" dirty="0">
                <a:latin typeface="Arial Narrow" panose="020B0606020202030204" pitchFamily="34" charset="0"/>
              </a:rPr>
              <a:t>La </a:t>
            </a:r>
            <a:r>
              <a:rPr lang="en-US" sz="1050" i="1" dirty="0" err="1">
                <a:latin typeface="Arial Narrow" panose="020B0606020202030204" pitchFamily="34" charset="0"/>
              </a:rPr>
              <a:t>progettazione</a:t>
            </a:r>
            <a:r>
              <a:rPr lang="en-US" sz="1050" i="1" dirty="0">
                <a:latin typeface="Arial Narrow" panose="020B0606020202030204" pitchFamily="34" charset="0"/>
              </a:rPr>
              <a:t> del </a:t>
            </a:r>
            <a:r>
              <a:rPr lang="en-US" sz="1050" i="1" dirty="0" err="1">
                <a:latin typeface="Arial Narrow" panose="020B0606020202030204" pitchFamily="34" charset="0"/>
              </a:rPr>
              <a:t>nuovo</a:t>
            </a:r>
            <a:r>
              <a:rPr lang="en-US" sz="1050" i="1" dirty="0">
                <a:latin typeface="Arial Narrow" panose="020B0606020202030204" pitchFamily="34" charset="0"/>
              </a:rPr>
              <a:t> setup del detector </a:t>
            </a:r>
            <a:r>
              <a:rPr lang="en-US" sz="1050" i="1" dirty="0" smtClean="0">
                <a:latin typeface="Arial Narrow" panose="020B0606020202030204" pitchFamily="34" charset="0"/>
              </a:rPr>
              <a:t>VIP-III </a:t>
            </a:r>
            <a:r>
              <a:rPr lang="en-US" sz="1050" i="1" dirty="0" err="1" smtClean="0">
                <a:latin typeface="Arial Narrow" panose="020B0606020202030204" pitchFamily="34" charset="0"/>
              </a:rPr>
              <a:t>sta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procedendo</a:t>
            </a:r>
            <a:r>
              <a:rPr lang="en-US" sz="1050" i="1" dirty="0">
                <a:latin typeface="Arial Narrow" panose="020B0606020202030204" pitchFamily="34" charset="0"/>
              </a:rPr>
              <a:t>:</a:t>
            </a:r>
            <a:endParaRPr lang="en-US" sz="1050" i="1" dirty="0">
              <a:latin typeface="Arial Narrow" panose="020B0606020202030204" pitchFamily="34" charset="0"/>
            </a:endParaRPr>
          </a:p>
          <a:p>
            <a:r>
              <a:rPr lang="en-US" sz="1050" i="1" dirty="0">
                <a:latin typeface="Arial Narrow" panose="020B0606020202030204" pitchFamily="34" charset="0"/>
              </a:rPr>
              <a:t>E’ </a:t>
            </a:r>
            <a:r>
              <a:rPr lang="en-US" sz="1050" i="1" dirty="0" err="1">
                <a:latin typeface="Arial Narrow" panose="020B0606020202030204" pitchFamily="34" charset="0"/>
              </a:rPr>
              <a:t>stato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realizzato</a:t>
            </a:r>
            <a:r>
              <a:rPr lang="en-US" sz="1050" i="1" dirty="0">
                <a:latin typeface="Arial Narrow" panose="020B0606020202030204" pitchFamily="34" charset="0"/>
              </a:rPr>
              <a:t> un </a:t>
            </a:r>
            <a:r>
              <a:rPr lang="en-US" sz="1050" i="1" dirty="0" err="1" smtClean="0">
                <a:latin typeface="Arial Narrow" panose="020B0606020202030204" pitchFamily="34" charset="0"/>
              </a:rPr>
              <a:t>modello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>
                <a:latin typeface="Arial Narrow" panose="020B0606020202030204" pitchFamily="34" charset="0"/>
              </a:rPr>
              <a:t>3d </a:t>
            </a:r>
            <a:r>
              <a:rPr lang="en-US" sz="1050" i="1" dirty="0" err="1" smtClean="0">
                <a:latin typeface="Arial Narrow" panose="020B0606020202030204" pitchFamily="34" charset="0"/>
              </a:rPr>
              <a:t>generale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completo</a:t>
            </a:r>
            <a:r>
              <a:rPr lang="en-US" sz="1050" i="1" dirty="0" smtClean="0">
                <a:latin typeface="Arial Narrow" panose="020B0606020202030204" pitchFamily="34" charset="0"/>
              </a:rPr>
              <a:t>.</a:t>
            </a:r>
            <a:endParaRPr lang="en-US" sz="1050" i="1" dirty="0">
              <a:latin typeface="Arial Narrow" panose="020B0606020202030204" pitchFamily="34" charset="0"/>
            </a:endParaRPr>
          </a:p>
          <a:p>
            <a:r>
              <a:rPr lang="en-US" sz="1050" i="1" dirty="0" err="1" smtClean="0">
                <a:latin typeface="Arial Narrow" panose="020B0606020202030204" pitchFamily="34" charset="0"/>
              </a:rPr>
              <a:t>Sono</a:t>
            </a:r>
            <a:r>
              <a:rPr lang="en-US" sz="1050" i="1" dirty="0" smtClean="0">
                <a:latin typeface="Arial Narrow" panose="020B0606020202030204" pitchFamily="34" charset="0"/>
              </a:rPr>
              <a:t> da fare I </a:t>
            </a:r>
            <a:r>
              <a:rPr lang="en-US" sz="1050" i="1" dirty="0" err="1" smtClean="0">
                <a:latin typeface="Arial Narrow" panose="020B0606020202030204" pitchFamily="34" charset="0"/>
              </a:rPr>
              <a:t>disegni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costruttivi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>
                <a:latin typeface="Arial Narrow" panose="020B0606020202030204" pitchFamily="34" charset="0"/>
              </a:rPr>
              <a:t>per </a:t>
            </a:r>
            <a:r>
              <a:rPr lang="en-US" sz="1050" i="1" dirty="0" err="1">
                <a:latin typeface="Arial Narrow" panose="020B0606020202030204" pitchFamily="34" charset="0"/>
              </a:rPr>
              <a:t>procedere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alla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realizzazione</a:t>
            </a:r>
            <a:r>
              <a:rPr lang="en-US" sz="1050" i="1" dirty="0">
                <a:latin typeface="Arial Narrow" panose="020B0606020202030204" pitchFamily="34" charset="0"/>
              </a:rPr>
              <a:t>.</a:t>
            </a:r>
          </a:p>
          <a:p>
            <a:endParaRPr lang="en-US" sz="1050" i="1" dirty="0">
              <a:latin typeface="Arial Narrow" panose="020B0606020202030204" pitchFamily="34" charset="0"/>
            </a:endParaRPr>
          </a:p>
          <a:p>
            <a:r>
              <a:rPr lang="en-US" sz="1050" i="1" dirty="0">
                <a:latin typeface="Arial Narrow" panose="020B0606020202030204" pitchFamily="34" charset="0"/>
              </a:rPr>
              <a:t>La </a:t>
            </a:r>
            <a:r>
              <a:rPr lang="en-US" sz="1050" i="1" dirty="0" err="1">
                <a:latin typeface="Arial Narrow" panose="020B0606020202030204" pitchFamily="34" charset="0"/>
              </a:rPr>
              <a:t>manutenzione</a:t>
            </a:r>
            <a:r>
              <a:rPr lang="en-US" sz="1050" i="1" dirty="0">
                <a:latin typeface="Arial Narrow" panose="020B0606020202030204" pitchFamily="34" charset="0"/>
              </a:rPr>
              <a:t> di </a:t>
            </a:r>
            <a:r>
              <a:rPr lang="en-US" sz="1050" i="1" dirty="0" smtClean="0">
                <a:latin typeface="Arial Narrow" panose="020B0606020202030204" pitchFamily="34" charset="0"/>
              </a:rPr>
              <a:t>VIP-II </a:t>
            </a:r>
            <a:r>
              <a:rPr lang="en-US" sz="1050" i="1" dirty="0" err="1">
                <a:latin typeface="Arial Narrow" panose="020B0606020202030204" pitchFamily="34" charset="0"/>
              </a:rPr>
              <a:t>si</a:t>
            </a:r>
            <a:r>
              <a:rPr lang="en-US" sz="1050" i="1" dirty="0">
                <a:latin typeface="Arial Narrow" panose="020B0606020202030204" pitchFamily="34" charset="0"/>
              </a:rPr>
              <a:t> è </a:t>
            </a:r>
            <a:r>
              <a:rPr lang="en-US" sz="1050" i="1" dirty="0" err="1">
                <a:latin typeface="Arial Narrow" panose="020B0606020202030204" pitchFamily="34" charset="0"/>
              </a:rPr>
              <a:t>conclusa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il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mese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scorso</a:t>
            </a:r>
            <a:r>
              <a:rPr lang="en-US" sz="1050" i="1" dirty="0">
                <a:latin typeface="Arial Narrow" panose="020B0606020202030204" pitchFamily="34" charset="0"/>
              </a:rPr>
              <a:t> con </a:t>
            </a:r>
            <a:r>
              <a:rPr lang="en-US" sz="1050" i="1" dirty="0" err="1">
                <a:latin typeface="Arial Narrow" panose="020B0606020202030204" pitchFamily="34" charset="0"/>
              </a:rPr>
              <a:t>il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cedimento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definitivo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della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>
                <a:latin typeface="Arial Narrow" panose="020B0606020202030204" pitchFamily="34" charset="0"/>
              </a:rPr>
              <a:t>camera da </a:t>
            </a:r>
            <a:r>
              <a:rPr lang="en-US" sz="1050" i="1" dirty="0" err="1">
                <a:latin typeface="Arial Narrow" panose="020B0606020202030204" pitchFamily="34" charset="0"/>
              </a:rPr>
              <a:t>vuoto</a:t>
            </a:r>
            <a:r>
              <a:rPr lang="en-US" sz="1050" i="1" dirty="0">
                <a:latin typeface="Arial Narrow" panose="020B0606020202030204" pitchFamily="34" charset="0"/>
              </a:rPr>
              <a:t> del detector</a:t>
            </a:r>
            <a:r>
              <a:rPr lang="en-US" sz="1050" i="1" dirty="0" smtClean="0">
                <a:latin typeface="Arial Narrow" panose="020B0606020202030204" pitchFamily="34" charset="0"/>
              </a:rPr>
              <a:t>.</a:t>
            </a:r>
          </a:p>
          <a:p>
            <a:endParaRPr lang="en-US" sz="1050" i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3813" y="4665399"/>
            <a:ext cx="273333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i="1" dirty="0">
                <a:latin typeface="Arial Narrow" panose="020B0606020202030204" pitchFamily="34" charset="0"/>
              </a:rPr>
              <a:t>CYGNO</a:t>
            </a:r>
          </a:p>
          <a:p>
            <a:endParaRPr lang="it-IT" sz="1050" i="1" dirty="0">
              <a:latin typeface="Arial Narrow" panose="020B0606020202030204" pitchFamily="34" charset="0"/>
            </a:endParaRPr>
          </a:p>
          <a:p>
            <a:r>
              <a:rPr lang="en-US" sz="1050" i="1" dirty="0">
                <a:latin typeface="Arial Narrow" panose="020B0606020202030204" pitchFamily="34" charset="0"/>
              </a:rPr>
              <a:t>Causa </a:t>
            </a:r>
            <a:r>
              <a:rPr lang="en-US" sz="1050" i="1" dirty="0" err="1">
                <a:latin typeface="Arial Narrow" panose="020B0606020202030204" pitchFamily="34" charset="0"/>
              </a:rPr>
              <a:t>nuovo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codice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appalti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ed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incomprensioni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>
                <a:latin typeface="Arial Narrow" panose="020B0606020202030204" pitchFamily="34" charset="0"/>
              </a:rPr>
              <a:t>tra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smtClean="0">
                <a:latin typeface="Arial Narrow" panose="020B0606020202030204" pitchFamily="34" charset="0"/>
              </a:rPr>
              <a:t>LNGS-GSSI  </a:t>
            </a:r>
            <a:r>
              <a:rPr lang="en-US" sz="1050" i="1" dirty="0" err="1" smtClean="0">
                <a:latin typeface="Arial Narrow" panose="020B0606020202030204" pitchFamily="34" charset="0"/>
              </a:rPr>
              <a:t>i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lavori</a:t>
            </a:r>
            <a:r>
              <a:rPr lang="en-US" sz="1050" i="1" dirty="0" smtClean="0">
                <a:latin typeface="Arial Narrow" panose="020B0606020202030204" pitchFamily="34" charset="0"/>
              </a:rPr>
              <a:t>, ad </a:t>
            </a:r>
            <a:r>
              <a:rPr lang="en-US" sz="1050" i="1" dirty="0" err="1" smtClean="0">
                <a:latin typeface="Arial Narrow" panose="020B0606020202030204" pitchFamily="34" charset="0"/>
              </a:rPr>
              <a:t>oggi</a:t>
            </a:r>
            <a:r>
              <a:rPr lang="en-US" sz="1050" i="1" dirty="0" smtClean="0">
                <a:latin typeface="Arial Narrow" panose="020B0606020202030204" pitchFamily="34" charset="0"/>
              </a:rPr>
              <a:t>,  </a:t>
            </a:r>
            <a:r>
              <a:rPr lang="en-US" sz="1050" i="1" dirty="0">
                <a:latin typeface="Arial Narrow" panose="020B0606020202030204" pitchFamily="34" charset="0"/>
              </a:rPr>
              <a:t>non </a:t>
            </a:r>
            <a:r>
              <a:rPr lang="en-US" sz="1050" i="1" dirty="0" err="1">
                <a:latin typeface="Arial Narrow" panose="020B0606020202030204" pitchFamily="34" charset="0"/>
              </a:rPr>
              <a:t>sono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i="1" dirty="0" err="1" smtClean="0">
                <a:latin typeface="Arial Narrow" panose="020B0606020202030204" pitchFamily="34" charset="0"/>
              </a:rPr>
              <a:t>cominciati</a:t>
            </a:r>
            <a:r>
              <a:rPr lang="en-US" sz="1050" i="1" dirty="0" smtClean="0">
                <a:latin typeface="Arial Narrow" panose="020B0606020202030204" pitchFamily="34" charset="0"/>
              </a:rPr>
              <a:t>.</a:t>
            </a:r>
            <a:endParaRPr lang="en-US" sz="1050" i="1" dirty="0">
              <a:latin typeface="Arial Narrow" panose="020B0606020202030204" pitchFamily="34" charset="0"/>
            </a:endParaRPr>
          </a:p>
          <a:p>
            <a:endParaRPr lang="en-US" sz="1050" i="1" dirty="0">
              <a:latin typeface="Arial Narrow" panose="020B0606020202030204" pitchFamily="34" charset="0"/>
            </a:endParaRPr>
          </a:p>
          <a:p>
            <a:r>
              <a:rPr lang="en-US" sz="1050" i="1" dirty="0" err="1">
                <a:latin typeface="Arial Narrow" panose="020B0606020202030204" pitchFamily="34" charset="0"/>
              </a:rPr>
              <a:t>P</a:t>
            </a:r>
            <a:r>
              <a:rPr lang="en-US" sz="1050" i="1" dirty="0" err="1" smtClean="0">
                <a:latin typeface="Arial Narrow" panose="020B0606020202030204" pitchFamily="34" charset="0"/>
              </a:rPr>
              <a:t>rogettazione</a:t>
            </a:r>
            <a:r>
              <a:rPr lang="en-US" sz="1050" i="1" dirty="0" smtClean="0">
                <a:latin typeface="Arial Narrow" panose="020B0606020202030204" pitchFamily="34" charset="0"/>
              </a:rPr>
              <a:t> </a:t>
            </a:r>
            <a:r>
              <a:rPr lang="en-US" sz="1050" i="1" dirty="0">
                <a:latin typeface="Arial Narrow" panose="020B0606020202030204" pitchFamily="34" charset="0"/>
              </a:rPr>
              <a:t>del setup di </a:t>
            </a:r>
            <a:r>
              <a:rPr lang="en-US" sz="1050" i="1" dirty="0" err="1">
                <a:latin typeface="Arial Narrow" panose="020B0606020202030204" pitchFamily="34" charset="0"/>
              </a:rPr>
              <a:t>Cygno</a:t>
            </a:r>
            <a:r>
              <a:rPr lang="en-US" sz="1050" i="1" dirty="0">
                <a:latin typeface="Arial Narrow" panose="020B0606020202030204" pitchFamily="34" charset="0"/>
              </a:rPr>
              <a:t> 0.4 </a:t>
            </a:r>
            <a:r>
              <a:rPr lang="en-US" sz="1050" i="1" dirty="0" err="1">
                <a:latin typeface="Arial Narrow" panose="020B0606020202030204" pitchFamily="34" charset="0"/>
              </a:rPr>
              <a:t>procede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endParaRPr lang="en-US" sz="1050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0" y="365051"/>
            <a:ext cx="658357" cy="6792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2037" y="704662"/>
            <a:ext cx="3476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 Narrow" panose="020B0606020202030204" pitchFamily="34" charset="0"/>
              </a:rPr>
              <a:t>REPARTO PROGETTAZIONE RIVELATORI</a:t>
            </a:r>
            <a:endParaRPr lang="it-IT" sz="1600" i="1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78567" y="1691070"/>
            <a:ext cx="1298012" cy="167847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27126" y="2157722"/>
            <a:ext cx="349453" cy="1546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78567" y="2883079"/>
            <a:ext cx="1298012" cy="984633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238438" y="3694129"/>
            <a:ext cx="1775375" cy="835286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844461" y="4913101"/>
            <a:ext cx="459474" cy="172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627126" y="5196314"/>
            <a:ext cx="363551" cy="21004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533672" y="5632492"/>
            <a:ext cx="480141" cy="113218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0010" y="6232782"/>
            <a:ext cx="3321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 Narrow" panose="020B0606020202030204" pitchFamily="34" charset="0"/>
                <a:hlinkClick r:id="rId5"/>
              </a:rPr>
              <a:t>CIF Giugno 2024 - Cesidio.Capoccia@lnf.infn.it</a:t>
            </a:r>
            <a:r>
              <a:rPr lang="it-IT" sz="1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7416" y="1020377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</a:rPr>
              <a:t>CONSUNTIVO PRIMO SEM.2024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68324" y="6302948"/>
            <a:ext cx="3321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 Narrow" panose="020B0606020202030204" pitchFamily="34" charset="0"/>
                <a:hlinkClick r:id="rId3"/>
              </a:rPr>
              <a:t>CIF Giugno 2024 - Cesidio.Capoccia@lnf.infn.it</a:t>
            </a:r>
            <a:r>
              <a:rPr lang="it-IT" sz="14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26" y="468932"/>
            <a:ext cx="5679227" cy="40149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88" y="3687790"/>
            <a:ext cx="3992477" cy="2822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62465" y="1177538"/>
            <a:ext cx="352161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0070C0"/>
                </a:solidFill>
                <a:latin typeface="Arial Narrow" panose="020B0606020202030204" pitchFamily="34" charset="0"/>
              </a:rPr>
              <a:t>Lavoro non previsto</a:t>
            </a:r>
            <a:r>
              <a:rPr lang="it-IT" sz="1600" i="1" dirty="0">
                <a:latin typeface="Arial Narrow" panose="020B0606020202030204" pitchFamily="34" charset="0"/>
              </a:rPr>
              <a:t>: </a:t>
            </a:r>
            <a:r>
              <a:rPr lang="it-IT" sz="1600" b="1" i="1" dirty="0">
                <a:latin typeface="Arial Narrow" panose="020B0606020202030204" pitchFamily="34" charset="0"/>
              </a:rPr>
              <a:t>FLASH </a:t>
            </a:r>
            <a:r>
              <a:rPr lang="it-IT" sz="1600" b="1" i="1" dirty="0">
                <a:latin typeface="Arial Narrow" panose="020B0606020202030204" pitchFamily="34" charset="0"/>
              </a:rPr>
              <a:t>EXPERIMENT</a:t>
            </a:r>
          </a:p>
          <a:p>
            <a:pPr algn="ctr"/>
            <a:r>
              <a:rPr lang="it-IT" sz="1200" i="1" dirty="0">
                <a:latin typeface="Arial Narrow" panose="020B0606020202030204" pitchFamily="34" charset="0"/>
              </a:rPr>
              <a:t>STUDIO PRELIMINARE DEL SETUP REALIZZABILE UTILIZZANDO IL MAGNETE DI FINUDA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r="3558" b="9306"/>
          <a:stretch/>
        </p:blipFill>
        <p:spPr>
          <a:xfrm>
            <a:off x="169208" y="2058597"/>
            <a:ext cx="3640792" cy="4168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7" y="275738"/>
            <a:ext cx="658357" cy="679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324" y="696589"/>
            <a:ext cx="305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</a:rPr>
              <a:t>REPARTO PROGETTAZIONE RIVELATORI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0" y="0"/>
            <a:ext cx="97001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972" y="6260369"/>
            <a:ext cx="3321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 Narrow" panose="020B0606020202030204" pitchFamily="34" charset="0"/>
                <a:hlinkClick r:id="rId4"/>
              </a:rPr>
              <a:t>CIF Giugno 2024 - Cesidio.Capoccia@lnf.infn.it</a:t>
            </a:r>
            <a:r>
              <a:rPr lang="it-IT" sz="1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9436" y="418397"/>
            <a:ext cx="248016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</a:rPr>
              <a:t>RICHIESTE SECONDO SEM.2024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" y="182177"/>
            <a:ext cx="9700179" cy="6530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8062" y="6321910"/>
            <a:ext cx="3321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 Narrow" panose="020B0606020202030204" pitchFamily="34" charset="0"/>
                <a:hlinkClick r:id="rId4"/>
              </a:rPr>
              <a:t>CIF Giugno 2024 - Cesidio.Capoccia@lnf.infn.it</a:t>
            </a:r>
            <a:r>
              <a:rPr lang="it-IT" sz="1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0356" y="243137"/>
            <a:ext cx="279756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</a:rPr>
              <a:t>ASSEGNAZIONI SECONDO SEM.2024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265</Words>
  <Application>Microsoft Office PowerPoint</Application>
  <PresentationFormat>A4 Paper (210x297 mm)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Capoccia</dc:creator>
  <cp:lastModifiedBy>PC-CAPOCCIA</cp:lastModifiedBy>
  <cp:revision>45</cp:revision>
  <cp:lastPrinted>2024-06-05T12:01:21Z</cp:lastPrinted>
  <dcterms:created xsi:type="dcterms:W3CDTF">2024-06-04T09:33:50Z</dcterms:created>
  <dcterms:modified xsi:type="dcterms:W3CDTF">2024-06-05T12:12:52Z</dcterms:modified>
</cp:coreProperties>
</file>