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513" r:id="rId4"/>
    <p:sldId id="448" r:id="rId5"/>
    <p:sldId id="449" r:id="rId6"/>
    <p:sldId id="542" r:id="rId7"/>
    <p:sldId id="450" r:id="rId8"/>
    <p:sldId id="264" r:id="rId9"/>
    <p:sldId id="420" r:id="rId10"/>
    <p:sldId id="472" r:id="rId11"/>
    <p:sldId id="547" r:id="rId12"/>
    <p:sldId id="464" r:id="rId13"/>
    <p:sldId id="471" r:id="rId14"/>
    <p:sldId id="445" r:id="rId15"/>
    <p:sldId id="446" r:id="rId16"/>
    <p:sldId id="424" r:id="rId17"/>
    <p:sldId id="444" r:id="rId18"/>
    <p:sldId id="543" r:id="rId19"/>
    <p:sldId id="268" r:id="rId20"/>
    <p:sldId id="529" r:id="rId21"/>
    <p:sldId id="528" r:id="rId22"/>
    <p:sldId id="516" r:id="rId23"/>
    <p:sldId id="527" r:id="rId24"/>
    <p:sldId id="530" r:id="rId25"/>
    <p:sldId id="531" r:id="rId26"/>
    <p:sldId id="486" r:id="rId27"/>
    <p:sldId id="485" r:id="rId28"/>
    <p:sldId id="487" r:id="rId29"/>
    <p:sldId id="514" r:id="rId30"/>
    <p:sldId id="515" r:id="rId31"/>
    <p:sldId id="517" r:id="rId32"/>
    <p:sldId id="533" r:id="rId33"/>
    <p:sldId id="534" r:id="rId34"/>
    <p:sldId id="535" r:id="rId35"/>
    <p:sldId id="536" r:id="rId36"/>
    <p:sldId id="519" r:id="rId37"/>
    <p:sldId id="520" r:id="rId38"/>
    <p:sldId id="537" r:id="rId39"/>
    <p:sldId id="521" r:id="rId40"/>
    <p:sldId id="522" r:id="rId41"/>
    <p:sldId id="538" r:id="rId42"/>
    <p:sldId id="523" r:id="rId43"/>
    <p:sldId id="539" r:id="rId44"/>
    <p:sldId id="540" r:id="rId45"/>
    <p:sldId id="541" r:id="rId46"/>
    <p:sldId id="524" r:id="rId47"/>
    <p:sldId id="526" r:id="rId48"/>
    <p:sldId id="525" r:id="rId49"/>
    <p:sldId id="317" r:id="rId50"/>
    <p:sldId id="451" r:id="rId51"/>
    <p:sldId id="274" r:id="rId52"/>
    <p:sldId id="452" r:id="rId53"/>
    <p:sldId id="510" r:id="rId54"/>
    <p:sldId id="544" r:id="rId55"/>
    <p:sldId id="545" r:id="rId56"/>
    <p:sldId id="265" r:id="rId57"/>
    <p:sldId id="546" r:id="rId58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B1262E-259F-129A-F2B1-EA6361704270}" name="Maria Arena" initials="MA" userId="S::maria.cristina.arena@cern.ch::94519796-d3e0-4ce7-a233-59f34fd44a8b" providerId="AD"/>
  <p188:author id="{A9DA8068-CCB2-6526-C7BF-A4769799D85E}" name="Maria Cristina Arena" initials="MCA" userId="S::mariacristina.arena01@universitadipavia.it::d885476c-4856-4925-bcf6-bb949d5ab864" providerId="AD"/>
  <p188:author id="{65ABB3BE-56FE-A3D7-A513-47CBE036E741}" name="Roberto Guida" initials="RG" userId="b7e72538515fee9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AE81"/>
    <a:srgbClr val="8DB3E2"/>
    <a:srgbClr val="FBD4B4"/>
    <a:srgbClr val="C2D69B"/>
    <a:srgbClr val="D9D9D9"/>
    <a:srgbClr val="376092"/>
    <a:srgbClr val="000000"/>
    <a:srgbClr val="558ED5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921199999999997E-2"/>
          <c:y val="4.5252000000000001E-2"/>
          <c:w val="0.90007899999999996"/>
          <c:h val="0.830990000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38100" cap="flat">
              <a:solidFill>
                <a:srgbClr val="21529F"/>
              </a:solidFill>
              <a:prstDash val="solid"/>
              <a:miter lim="400000"/>
            </a:ln>
            <a:effectLst/>
          </c:spPr>
          <c:marker>
            <c:symbol val="none"/>
          </c:marker>
          <c:cat>
            <c:strRef>
              <c:f>Sheet1!$B$1:$AA$1</c:f>
              <c:strCache>
                <c:ptCount val="2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2028</c:v>
                </c:pt>
                <c:pt idx="24">
                  <c:v>2039</c:v>
                </c:pt>
                <c:pt idx="25">
                  <c:v>2040</c:v>
                </c:pt>
              </c:strCache>
            </c:strRef>
          </c:cat>
          <c:val>
            <c:numRef>
              <c:f>Sheet1!$B$2:$AA$2</c:f>
              <c:numCache>
                <c:formatCode>General</c:formatCode>
                <c:ptCount val="16"/>
                <c:pt idx="0">
                  <c:v>1</c:v>
                </c:pt>
                <c:pt idx="1">
                  <c:v>0.93</c:v>
                </c:pt>
                <c:pt idx="2">
                  <c:v>0.93</c:v>
                </c:pt>
                <c:pt idx="3">
                  <c:v>0.63</c:v>
                </c:pt>
                <c:pt idx="4">
                  <c:v>0.63</c:v>
                </c:pt>
                <c:pt idx="5">
                  <c:v>0.63</c:v>
                </c:pt>
                <c:pt idx="6">
                  <c:v>0.45</c:v>
                </c:pt>
                <c:pt idx="7">
                  <c:v>0.45</c:v>
                </c:pt>
                <c:pt idx="8">
                  <c:v>0.45</c:v>
                </c:pt>
                <c:pt idx="9">
                  <c:v>0.31</c:v>
                </c:pt>
                <c:pt idx="10">
                  <c:v>0.31</c:v>
                </c:pt>
                <c:pt idx="11">
                  <c:v>0.31</c:v>
                </c:pt>
                <c:pt idx="12">
                  <c:v>0.24</c:v>
                </c:pt>
                <c:pt idx="13">
                  <c:v>0.24</c:v>
                </c:pt>
                <c:pt idx="14">
                  <c:v>0.24</c:v>
                </c:pt>
                <c:pt idx="15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3A-4AC1-8403-D436B70AFF9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c:spPr>
          <c:marker>
            <c:symbol val="none"/>
          </c:marker>
          <c:cat>
            <c:strRef>
              <c:f>Sheet1!$B$1:$AA$1</c:f>
              <c:strCache>
                <c:ptCount val="2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2028</c:v>
                </c:pt>
                <c:pt idx="24">
                  <c:v>2039</c:v>
                </c:pt>
                <c:pt idx="25">
                  <c:v>2040</c:v>
                </c:pt>
              </c:strCache>
            </c:strRef>
          </c:cat>
          <c:val>
            <c:numRef>
              <c:f>Sheet1!$B$3:$AA$3</c:f>
              <c:numCache>
                <c:formatCode>General</c:formatCode>
                <c:ptCount val="26"/>
                <c:pt idx="0">
                  <c:v>1</c:v>
                </c:pt>
                <c:pt idx="1">
                  <c:v>0.93</c:v>
                </c:pt>
                <c:pt idx="2">
                  <c:v>0.93</c:v>
                </c:pt>
                <c:pt idx="3">
                  <c:v>0.63</c:v>
                </c:pt>
                <c:pt idx="4">
                  <c:v>0.63</c:v>
                </c:pt>
                <c:pt idx="5">
                  <c:v>0.63</c:v>
                </c:pt>
                <c:pt idx="6">
                  <c:v>0.45</c:v>
                </c:pt>
                <c:pt idx="7">
                  <c:v>0.45</c:v>
                </c:pt>
                <c:pt idx="8">
                  <c:v>0.45</c:v>
                </c:pt>
                <c:pt idx="9">
                  <c:v>0.31</c:v>
                </c:pt>
                <c:pt idx="10">
                  <c:v>0.25</c:v>
                </c:pt>
                <c:pt idx="11">
                  <c:v>0.25</c:v>
                </c:pt>
                <c:pt idx="12">
                  <c:v>0.12</c:v>
                </c:pt>
                <c:pt idx="13">
                  <c:v>0.12</c:v>
                </c:pt>
                <c:pt idx="14">
                  <c:v>0.12</c:v>
                </c:pt>
                <c:pt idx="15">
                  <c:v>0.05</c:v>
                </c:pt>
                <c:pt idx="16">
                  <c:v>0.05</c:v>
                </c:pt>
                <c:pt idx="17">
                  <c:v>0.05</c:v>
                </c:pt>
                <c:pt idx="18">
                  <c:v>0.05</c:v>
                </c:pt>
                <c:pt idx="19">
                  <c:v>0.05</c:v>
                </c:pt>
                <c:pt idx="20">
                  <c:v>0.05</c:v>
                </c:pt>
                <c:pt idx="21">
                  <c:v>0.03</c:v>
                </c:pt>
                <c:pt idx="22">
                  <c:v>0.03</c:v>
                </c:pt>
                <c:pt idx="23">
                  <c:v>0.03</c:v>
                </c:pt>
                <c:pt idx="24">
                  <c:v>0.03</c:v>
                </c:pt>
                <c:pt idx="2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3A-4AC1-8403-D436B70AF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-5400000"/>
          <a:lstStyle/>
          <a:p>
            <a:pPr>
              <a:defRPr sz="13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CH"/>
          </a:p>
        </c:txPr>
        <c:crossAx val="2094734553"/>
        <c:crosses val="autoZero"/>
        <c:auto val="1"/>
        <c:lblAlgn val="ctr"/>
        <c:lblOffset val="100"/>
        <c:tickLblSkip val="2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3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CH"/>
          </a:p>
        </c:txPr>
        <c:crossAx val="2094734552"/>
        <c:crosses val="autoZero"/>
        <c:crossBetween val="midCat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9938" cy="498055"/>
          </a:xfrm>
          <a:prstGeom prst="rect">
            <a:avLst/>
          </a:prstGeom>
        </p:spPr>
        <p:txBody>
          <a:bodyPr vert="horz" lIns="90708" tIns="45353" rIns="90708" bIns="45353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98055"/>
          </a:xfrm>
          <a:prstGeom prst="rect">
            <a:avLst/>
          </a:prstGeom>
        </p:spPr>
        <p:txBody>
          <a:bodyPr vert="horz" lIns="90708" tIns="45353" rIns="90708" bIns="45353" rtlCol="0"/>
          <a:lstStyle>
            <a:lvl1pPr algn="r">
              <a:defRPr sz="1100"/>
            </a:lvl1pPr>
          </a:lstStyle>
          <a:p>
            <a:fld id="{7BFFD815-B8EB-49CD-B367-D3093AEC7682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3" rIns="90708" bIns="4535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10" y="4777195"/>
            <a:ext cx="5335270" cy="3908614"/>
          </a:xfrm>
          <a:prstGeom prst="rect">
            <a:avLst/>
          </a:prstGeom>
        </p:spPr>
        <p:txBody>
          <a:bodyPr vert="horz" lIns="90708" tIns="45353" rIns="90708" bIns="453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889938" cy="498054"/>
          </a:xfrm>
          <a:prstGeom prst="rect">
            <a:avLst/>
          </a:prstGeom>
        </p:spPr>
        <p:txBody>
          <a:bodyPr vert="horz" lIns="90708" tIns="45353" rIns="90708" bIns="45353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428585"/>
            <a:ext cx="2889938" cy="498054"/>
          </a:xfrm>
          <a:prstGeom prst="rect">
            <a:avLst/>
          </a:prstGeom>
        </p:spPr>
        <p:txBody>
          <a:bodyPr vert="horz" lIns="90708" tIns="45353" rIns="90708" bIns="45353" rtlCol="0" anchor="b"/>
          <a:lstStyle>
            <a:lvl1pPr algn="r">
              <a:defRPr sz="1100"/>
            </a:lvl1pPr>
          </a:lstStyle>
          <a:p>
            <a:fld id="{8ABD4501-90F9-4C30-B900-46170E852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85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504D3-12CE-4627-8768-7BA9A2D01E4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62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Aggiungere</a:t>
            </a:r>
            <a:r>
              <a:rPr lang="en-US" dirty="0"/>
              <a:t> absorber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718B9-1172-4E16-886C-3257B6D2313E}" type="slidenum">
              <a:rPr lang="it-IT" smtClean="0"/>
              <a:t>49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984A4A-ED26-AC9A-54CB-4F4977E20F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Maria Cristina Arena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06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504D3-12CE-4627-8768-7BA9A2D01E48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83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7C65-AEE9-4DEF-ABAB-1EBEBC6B3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EE66C-AE43-401A-9428-8162873FF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9F78-7E86-42FB-90DE-D4E040AC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946F7-E3DE-41BA-9CDA-DAAE10DA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BAA5-7291-4D07-86F6-8990A7BB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0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238D-C154-49CE-9F78-DA328F89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EE80-FBEF-4EA3-8F82-C67102D6A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12523-9710-4ABA-83C4-47D7BF63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905DA-44F6-43C2-B48A-341F9D26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F44A-5EA1-4BB0-A8DE-C49ED0E8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95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81D10A-8373-4CCA-9E80-771A42EBA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D6841-57E7-43A7-B955-DF7C5ABAE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58261-A147-4691-8606-3BEFC0E3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A265D-56E3-49EF-BBE4-481FEC0A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A6922-741E-4383-A618-3902873B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48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7A79-6491-4C58-962D-FAAD779F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30080-1259-49D9-B496-FCABBB431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A8A8-4044-476B-B219-7A136446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A3F94-DA50-4FC2-B37B-5E77E6722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A9253-1758-40D9-965E-26DAB47F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5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C916-9E31-4FD1-B51E-4B62F9BA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904B-9C2F-46C9-AB9A-24AF14C46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4B8D4-F351-4B1B-8BFA-A74D572E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306B-E2B1-4639-B0EF-91F56B4B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6D0E-F00C-47D3-B16E-3DC27242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48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43BE-0DC7-48AD-80A7-55F413B7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3A84-77F2-4BD3-B415-B843A93E8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2BE16-00C4-4FF3-9264-395EA7B90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62A0B-9424-4177-9F3D-CAFCBF556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03658-A74C-4BBB-A749-7AD1831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976BD-DDD8-411F-9597-2BDCBC2A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38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502C-EFD3-4BCA-BCC7-EE9BEF5E1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FA28A-DCE7-47E3-A6D9-C0BA214B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21080-DBBA-41CB-828C-CCFE1241D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B2EBE-6878-47FB-A576-3AD86383D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83ABAC-66F8-47D5-AD77-68B5AE866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19F55C-3863-4149-84BA-E0A45110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3C72B-C70A-4054-A671-62745CA2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348B6-8850-4BCA-8C6F-6FA581FB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19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2863-2439-4FD2-B67E-92FED9F0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9271B-14DA-44F3-B949-CFFE13CA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5327A-4734-4811-B149-54F56AA1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0F51D-1A4B-4040-83F2-860282AC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3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E42C2-0E4A-436C-BF36-AC27511C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0F900-B75B-499C-9F52-9B62640E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9CA95-7B66-4AC4-8C11-6C036CBF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92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6C4E-849F-48F2-A101-666C6767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7601-639B-4065-BF7C-E7022E7E3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8E694-0975-4C1C-905F-86AA74ADF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CD19C-1B6A-44C5-B9BB-E65F4771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50761-D7AC-4A97-BFE3-B31C64C2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783E3-83BB-4B7F-9BCF-E36CF445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D877-99DD-411C-BE1F-4BFD7822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EAEA7-F5FC-4BBA-8194-63B150D25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FD392-A481-4FFF-A485-089EA0B5C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8B4FC-5A89-4F52-BF76-7ECFCC7F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82FDA-368E-4054-A046-D0C1BB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5569F-6298-4C6B-A852-F30BADC4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97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AE900-6764-482C-97C7-A143CBC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59CAA-43EC-4227-9FA5-7F85DDF8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38A42-7BCE-40C7-BE67-6673B0011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1D753-207F-44CF-97E6-65794D812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256D-81EE-4652-A3BA-7BDA87247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6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indico.cern.ch/event/1456577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25325/CERN-Environment-2023-003" TargetMode="External"/><Relationship Id="rId5" Type="http://schemas.openxmlformats.org/officeDocument/2006/relationships/hyperlink" Target="https://home.cern/news/news/cern/cerns-year-environmental-awareness#:~:text=CERN%E2%80%99s%20Year%20of%20Environmental%20Awareness%20will%20be%20officially,presentations%20on%20environmental%20subjects%20and%20a%20round-table%20discussion" TargetMode="External"/><Relationship Id="rId4" Type="http://schemas.openxmlformats.org/officeDocument/2006/relationships/hyperlink" Target="https://hse.cern/environment-report-2019-202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0221/12/10/T1000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s://indico.cern.ch/event/1123140/contributions/499436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indico.cern.ch/event/644205/contributions/2862258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oi.org/10.1088/1748-0221/12/10/T10002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0221/12/10/T1000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23140/contributions/4994363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pos.sissa.it/159/029/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tector-gas-systems.web.cern.ch/Material%20and%20Standards/stdSymbols.htm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cernbox.cern.ch/s/DZmA2Uymugv0Ud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32935D4-7E2D-450B-94CA-3DAE645F6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7D8A2-93F5-4F43-94E1-CCB3F1E17ED6}"/>
              </a:ext>
            </a:extLst>
          </p:cNvPr>
          <p:cNvSpPr txBox="1"/>
          <p:nvPr/>
        </p:nvSpPr>
        <p:spPr>
          <a:xfrm>
            <a:off x="-27803" y="827420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00" dirty="0">
                <a:solidFill>
                  <a:schemeClr val="accent1">
                    <a:lumMod val="50000"/>
                  </a:schemeClr>
                </a:solidFill>
              </a:rPr>
              <a:t>EP-DT</a:t>
            </a:r>
          </a:p>
          <a:p>
            <a:r>
              <a:rPr lang="fr-CH" sz="900" dirty="0">
                <a:solidFill>
                  <a:schemeClr val="accent1">
                    <a:lumMod val="50000"/>
                  </a:schemeClr>
                </a:solidFill>
              </a:rPr>
              <a:t>Detector Technologies</a:t>
            </a:r>
            <a:endParaRPr lang="en-GB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776F15-7788-4ECF-BFAE-018821CBF8CC}"/>
              </a:ext>
            </a:extLst>
          </p:cNvPr>
          <p:cNvSpPr txBox="1">
            <a:spLocks noChangeArrowheads="1"/>
          </p:cNvSpPr>
          <p:nvPr/>
        </p:nvSpPr>
        <p:spPr>
          <a:xfrm>
            <a:off x="1814698" y="1073969"/>
            <a:ext cx="8568878" cy="2853764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Systems for</a:t>
            </a:r>
          </a:p>
          <a:p>
            <a:pPr>
              <a:lnSpc>
                <a:spcPct val="130000"/>
              </a:lnSpc>
            </a:pP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Large Particle Detector systems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4E86C20-F162-4B41-87AF-97C9D834F27F}"/>
              </a:ext>
            </a:extLst>
          </p:cNvPr>
          <p:cNvSpPr txBox="1">
            <a:spLocks noChangeArrowheads="1"/>
          </p:cNvSpPr>
          <p:nvPr/>
        </p:nvSpPr>
        <p:spPr>
          <a:xfrm>
            <a:off x="2426729" y="3869888"/>
            <a:ext cx="7632700" cy="76172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R. Guida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CERN EP-DT Gas Systems Team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15C863-D823-4474-BB90-6A338347338F}"/>
              </a:ext>
            </a:extLst>
          </p:cNvPr>
          <p:cNvCxnSpPr/>
          <p:nvPr/>
        </p:nvCxnSpPr>
        <p:spPr>
          <a:xfrm>
            <a:off x="486000" y="3789040"/>
            <a:ext cx="11340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F167ACC-8629-8902-BA75-35DD85B0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E7B47-C445-3C37-B3FD-17509790E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655ED-23D4-DD9B-A404-4D6813B6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</p:spTree>
    <p:extLst>
      <p:ext uri="{BB962C8B-B14F-4D97-AF65-F5344CB8AC3E}">
        <p14:creationId xmlns:p14="http://schemas.microsoft.com/office/powerpoint/2010/main" val="2504149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EAB01-ADBB-4095-CF96-1DFC5A2D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34BFA-0C7D-DFD6-E6AB-4AB9AD37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10</a:t>
            </a:fld>
            <a:endParaRPr lang="en-GB"/>
          </a:p>
        </p:txBody>
      </p:sp>
      <p:sp>
        <p:nvSpPr>
          <p:cNvPr id="37" name="The new Regulation establishes the total elimination of hydrofluorocarbons by 2050">
            <a:extLst>
              <a:ext uri="{FF2B5EF4-FFF2-40B4-BE49-F238E27FC236}">
                <a16:creationId xmlns:a16="http://schemas.microsoft.com/office/drawing/2014/main" id="{049CEF48-9C16-470B-F93F-A1D9A1C229E9}"/>
              </a:ext>
            </a:extLst>
          </p:cNvPr>
          <p:cNvSpPr txBox="1"/>
          <p:nvPr/>
        </p:nvSpPr>
        <p:spPr>
          <a:xfrm>
            <a:off x="1664919" y="769994"/>
            <a:ext cx="7676782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300" b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The new Regulation establishes the </a:t>
            </a:r>
            <a:r>
              <a:rPr sz="1800" u="sng" dirty="0">
                <a:solidFill>
                  <a:srgbClr val="FF0000"/>
                </a:solidFill>
              </a:rPr>
              <a:t>total elimination of </a:t>
            </a:r>
            <a:r>
              <a:rPr lang="en-GB" sz="1800" u="sng" dirty="0">
                <a:solidFill>
                  <a:srgbClr val="FF0000"/>
                </a:solidFill>
              </a:rPr>
              <a:t>HFCs</a:t>
            </a:r>
            <a:r>
              <a:rPr sz="1800" u="sng" dirty="0">
                <a:solidFill>
                  <a:srgbClr val="FF0000"/>
                </a:solidFill>
              </a:rPr>
              <a:t> by 2050</a:t>
            </a:r>
          </a:p>
        </p:txBody>
      </p:sp>
      <p:sp>
        <p:nvSpPr>
          <p:cNvPr id="38" name="It is a major step towards climate neutrality…">
            <a:extLst>
              <a:ext uri="{FF2B5EF4-FFF2-40B4-BE49-F238E27FC236}">
                <a16:creationId xmlns:a16="http://schemas.microsoft.com/office/drawing/2014/main" id="{F3A57437-8D27-75AB-FCC3-B79433F22607}"/>
              </a:ext>
            </a:extLst>
          </p:cNvPr>
          <p:cNvSpPr txBox="1"/>
          <p:nvPr/>
        </p:nvSpPr>
        <p:spPr>
          <a:xfrm>
            <a:off x="0" y="1084300"/>
            <a:ext cx="12192000" cy="2052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08352" indent="-208352">
              <a:spcBef>
                <a:spcPts val="352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It is a</a:t>
            </a:r>
            <a:r>
              <a:rPr sz="1600" dirty="0">
                <a:solidFill>
                  <a:schemeClr val="accent2"/>
                </a:solidFill>
              </a:rPr>
              <a:t> </a:t>
            </a:r>
            <a:r>
              <a:rPr sz="1600" dirty="0"/>
              <a:t>major step towards </a:t>
            </a:r>
            <a:r>
              <a:rPr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climate neutrality</a:t>
            </a:r>
          </a:p>
          <a:p>
            <a:pPr marL="208352" indent="-208352">
              <a:spcBef>
                <a:spcPts val="352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First goal: reduction of 55% GHG emissions by the end of this decade compared to 1990 levels</a:t>
            </a:r>
          </a:p>
          <a:p>
            <a:pPr marL="208352" indent="-208352">
              <a:spcBef>
                <a:spcPts val="352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New restrictions also in the use of SF</a:t>
            </a:r>
            <a:r>
              <a:rPr sz="1600" baseline="-5999" dirty="0"/>
              <a:t>6</a:t>
            </a:r>
            <a:r>
              <a:rPr sz="1600" dirty="0"/>
              <a:t> and especially for high GWP gases</a:t>
            </a:r>
          </a:p>
          <a:p>
            <a:pPr marL="208352" indent="-208352">
              <a:spcBef>
                <a:spcPts val="352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It will result in a reduction in production and </a:t>
            </a:r>
            <a:r>
              <a:rPr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reduced quotas</a:t>
            </a:r>
            <a:r>
              <a:rPr sz="1600" dirty="0"/>
              <a:t> for F-Gas refrigerants, leading to an inevitable</a:t>
            </a:r>
            <a:r>
              <a:rPr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increase in prices</a:t>
            </a:r>
            <a:r>
              <a:rPr sz="1600" dirty="0"/>
              <a:t> for higher GWP refrigerants</a:t>
            </a:r>
          </a:p>
          <a:p>
            <a:pPr marL="285740" lvl="2" indent="-151799">
              <a:spcBef>
                <a:spcPts val="352"/>
              </a:spcBef>
              <a:buSzPct val="100000"/>
              <a:buChar char="-"/>
              <a:defRPr sz="21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It will probably affect not-EU market</a:t>
            </a:r>
          </a:p>
          <a:p>
            <a:pPr marL="208352" indent="-208352">
              <a:spcBef>
                <a:spcPts val="352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Important also to consider possible new regulation for all PFAS</a:t>
            </a:r>
          </a:p>
        </p:txBody>
      </p:sp>
      <p:pic>
        <p:nvPicPr>
          <p:cNvPr id="51" name="F-gas-Price-monitoring-Q1-2022.jpg" descr="F-gas-Price-monitoring-Q1-2022.jpg">
            <a:extLst>
              <a:ext uri="{FF2B5EF4-FFF2-40B4-BE49-F238E27FC236}">
                <a16:creationId xmlns:a16="http://schemas.microsoft.com/office/drawing/2014/main" id="{DCCFDD97-FB66-52C3-3337-78F715630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782" y="3943429"/>
            <a:ext cx="4505680" cy="233476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increase due to EU HFC phase-down/reduced availability">
            <a:extLst>
              <a:ext uri="{FF2B5EF4-FFF2-40B4-BE49-F238E27FC236}">
                <a16:creationId xmlns:a16="http://schemas.microsoft.com/office/drawing/2014/main" id="{54DFA9A7-96D6-069D-33C8-36C53735EA89}"/>
              </a:ext>
            </a:extLst>
          </p:cNvPr>
          <p:cNvSpPr txBox="1"/>
          <p:nvPr/>
        </p:nvSpPr>
        <p:spPr>
          <a:xfrm>
            <a:off x="6995839" y="3694800"/>
            <a:ext cx="1107729" cy="6779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500"/>
              </a:lnSpc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sz="984" dirty="0"/>
              <a:t>increase due to EU HFC phase-down/reduced availability</a:t>
            </a:r>
          </a:p>
        </p:txBody>
      </p:sp>
      <p:sp>
        <p:nvSpPr>
          <p:cNvPr id="54" name="decrease due to industrial conversion to new low GWP gases">
            <a:extLst>
              <a:ext uri="{FF2B5EF4-FFF2-40B4-BE49-F238E27FC236}">
                <a16:creationId xmlns:a16="http://schemas.microsoft.com/office/drawing/2014/main" id="{6FB86079-93C1-7921-AEAD-6A11D60D4D6B}"/>
              </a:ext>
            </a:extLst>
          </p:cNvPr>
          <p:cNvSpPr txBox="1"/>
          <p:nvPr/>
        </p:nvSpPr>
        <p:spPr>
          <a:xfrm>
            <a:off x="8824498" y="3954359"/>
            <a:ext cx="2107381" cy="418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8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sz="1125" dirty="0"/>
              <a:t>decrease due to industrial conversion to new low GWP gases</a:t>
            </a:r>
          </a:p>
        </p:txBody>
      </p:sp>
      <p:sp>
        <p:nvSpPr>
          <p:cNvPr id="55" name="Line">
            <a:extLst>
              <a:ext uri="{FF2B5EF4-FFF2-40B4-BE49-F238E27FC236}">
                <a16:creationId xmlns:a16="http://schemas.microsoft.com/office/drawing/2014/main" id="{F9150C0E-764E-C8CC-DD37-E9B8F4CB7F0F}"/>
              </a:ext>
            </a:extLst>
          </p:cNvPr>
          <p:cNvSpPr/>
          <p:nvPr/>
        </p:nvSpPr>
        <p:spPr>
          <a:xfrm flipV="1">
            <a:off x="9229055" y="4372743"/>
            <a:ext cx="587805" cy="42426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8C3A5F27-1DBE-7184-C3AC-B30BC7BE8E50}"/>
              </a:ext>
            </a:extLst>
          </p:cNvPr>
          <p:cNvSpPr/>
          <p:nvPr/>
        </p:nvSpPr>
        <p:spPr>
          <a:xfrm flipH="1" flipV="1">
            <a:off x="7504981" y="4372743"/>
            <a:ext cx="360473" cy="55677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E6DE7-C343-8019-7EA7-3B224961A173}"/>
              </a:ext>
            </a:extLst>
          </p:cNvPr>
          <p:cNvGrpSpPr/>
          <p:nvPr/>
        </p:nvGrpSpPr>
        <p:grpSpPr>
          <a:xfrm>
            <a:off x="454516" y="3169787"/>
            <a:ext cx="5109160" cy="3291153"/>
            <a:chOff x="1921639" y="3353855"/>
            <a:chExt cx="5109160" cy="3291153"/>
          </a:xfrm>
        </p:grpSpPr>
        <p:sp>
          <p:nvSpPr>
            <p:cNvPr id="39" name="Line">
              <a:extLst>
                <a:ext uri="{FF2B5EF4-FFF2-40B4-BE49-F238E27FC236}">
                  <a16:creationId xmlns:a16="http://schemas.microsoft.com/office/drawing/2014/main" id="{626F1798-DFE0-5C92-1D01-B591DBD39A97}"/>
                </a:ext>
              </a:extLst>
            </p:cNvPr>
            <p:cNvSpPr/>
            <p:nvPr/>
          </p:nvSpPr>
          <p:spPr>
            <a:xfrm>
              <a:off x="2224244" y="6375225"/>
              <a:ext cx="727324" cy="1"/>
            </a:xfrm>
            <a:prstGeom prst="line">
              <a:avLst/>
            </a:prstGeom>
            <a:ln w="19050">
              <a:solidFill>
                <a:srgbClr val="000000"/>
              </a:solidFill>
              <a:miter lim="400000"/>
              <a:headEnd type="arrow"/>
              <a:tailEnd type="arrow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0" name="LHC RUN 2">
              <a:extLst>
                <a:ext uri="{FF2B5EF4-FFF2-40B4-BE49-F238E27FC236}">
                  <a16:creationId xmlns:a16="http://schemas.microsoft.com/office/drawing/2014/main" id="{1B690C47-DE52-2234-7701-75297EA2D7E1}"/>
                </a:ext>
              </a:extLst>
            </p:cNvPr>
            <p:cNvSpPr txBox="1"/>
            <p:nvPr/>
          </p:nvSpPr>
          <p:spPr>
            <a:xfrm>
              <a:off x="2196719" y="6410520"/>
              <a:ext cx="785472" cy="23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055"/>
                <a:t>LHC RUN 2</a:t>
              </a:r>
            </a:p>
          </p:txBody>
        </p:sp>
        <p:sp>
          <p:nvSpPr>
            <p:cNvPr id="41" name="Line">
              <a:extLst>
                <a:ext uri="{FF2B5EF4-FFF2-40B4-BE49-F238E27FC236}">
                  <a16:creationId xmlns:a16="http://schemas.microsoft.com/office/drawing/2014/main" id="{75EA535D-BD3E-6B5D-F7A0-509040ADA33E}"/>
                </a:ext>
              </a:extLst>
            </p:cNvPr>
            <p:cNvSpPr/>
            <p:nvPr/>
          </p:nvSpPr>
          <p:spPr>
            <a:xfrm>
              <a:off x="3494320" y="6375225"/>
              <a:ext cx="596535" cy="1"/>
            </a:xfrm>
            <a:prstGeom prst="line">
              <a:avLst/>
            </a:prstGeom>
            <a:ln w="19050">
              <a:solidFill>
                <a:srgbClr val="000000"/>
              </a:solidFill>
              <a:miter lim="400000"/>
              <a:headEnd type="arrow"/>
              <a:tailEnd type="arrow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2" name="LHC RUN 3">
              <a:extLst>
                <a:ext uri="{FF2B5EF4-FFF2-40B4-BE49-F238E27FC236}">
                  <a16:creationId xmlns:a16="http://schemas.microsoft.com/office/drawing/2014/main" id="{830817ED-000B-D25D-9C06-FE6E5E2A7EC4}"/>
                </a:ext>
              </a:extLst>
            </p:cNvPr>
            <p:cNvSpPr txBox="1"/>
            <p:nvPr/>
          </p:nvSpPr>
          <p:spPr>
            <a:xfrm>
              <a:off x="3414988" y="6410520"/>
              <a:ext cx="785472" cy="23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055"/>
                <a:t>LHC RUN 3</a:t>
              </a:r>
            </a:p>
          </p:txBody>
        </p:sp>
        <p:sp>
          <p:nvSpPr>
            <p:cNvPr id="43" name="LHC RUN 4">
              <a:extLst>
                <a:ext uri="{FF2B5EF4-FFF2-40B4-BE49-F238E27FC236}">
                  <a16:creationId xmlns:a16="http://schemas.microsoft.com/office/drawing/2014/main" id="{74A17693-3F9E-8FA0-C2F5-ADFBDDF91A2F}"/>
                </a:ext>
              </a:extLst>
            </p:cNvPr>
            <p:cNvSpPr txBox="1"/>
            <p:nvPr/>
          </p:nvSpPr>
          <p:spPr>
            <a:xfrm>
              <a:off x="4519926" y="6410520"/>
              <a:ext cx="785472" cy="23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055"/>
                <a:t>LHC RUN 4</a:t>
              </a:r>
            </a:p>
          </p:txBody>
        </p:sp>
        <p:sp>
          <p:nvSpPr>
            <p:cNvPr id="44" name="Line">
              <a:extLst>
                <a:ext uri="{FF2B5EF4-FFF2-40B4-BE49-F238E27FC236}">
                  <a16:creationId xmlns:a16="http://schemas.microsoft.com/office/drawing/2014/main" id="{4E849945-BF79-4DD9-29CC-C3C4884B63A2}"/>
                </a:ext>
              </a:extLst>
            </p:cNvPr>
            <p:cNvSpPr/>
            <p:nvPr/>
          </p:nvSpPr>
          <p:spPr>
            <a:xfrm>
              <a:off x="4604459" y="6375225"/>
              <a:ext cx="727324" cy="1"/>
            </a:xfrm>
            <a:prstGeom prst="line">
              <a:avLst/>
            </a:prstGeom>
            <a:ln w="19050">
              <a:solidFill>
                <a:srgbClr val="000000"/>
              </a:solidFill>
              <a:miter lim="400000"/>
              <a:headEnd type="arrow"/>
              <a:tailEnd type="arrow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54F814DF-40AB-9F1F-29C3-63EA9D961967}"/>
                </a:ext>
              </a:extLst>
            </p:cNvPr>
            <p:cNvSpPr/>
            <p:nvPr/>
          </p:nvSpPr>
          <p:spPr>
            <a:xfrm>
              <a:off x="5614109" y="6375225"/>
              <a:ext cx="471822" cy="1"/>
            </a:xfrm>
            <a:prstGeom prst="line">
              <a:avLst/>
            </a:prstGeom>
            <a:ln w="19050">
              <a:solidFill>
                <a:srgbClr val="000000"/>
              </a:solidFill>
              <a:miter lim="400000"/>
              <a:headEnd type="arrow"/>
              <a:tailEnd type="arrow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6" name="LHC RUN 5">
              <a:extLst>
                <a:ext uri="{FF2B5EF4-FFF2-40B4-BE49-F238E27FC236}">
                  <a16:creationId xmlns:a16="http://schemas.microsoft.com/office/drawing/2014/main" id="{691898DE-9D11-4E28-D408-E8C27D035395}"/>
                </a:ext>
              </a:extLst>
            </p:cNvPr>
            <p:cNvSpPr txBox="1"/>
            <p:nvPr/>
          </p:nvSpPr>
          <p:spPr>
            <a:xfrm>
              <a:off x="5458833" y="6410520"/>
              <a:ext cx="785472" cy="23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055"/>
                <a:t>LHC RUN 5</a:t>
              </a:r>
            </a:p>
          </p:txBody>
        </p:sp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09CF76FE-EA87-0642-083B-0DD48301D092}"/>
                </a:ext>
              </a:extLst>
            </p:cNvPr>
            <p:cNvGrpSpPr/>
            <p:nvPr/>
          </p:nvGrpSpPr>
          <p:grpSpPr>
            <a:xfrm>
              <a:off x="6347042" y="6375225"/>
              <a:ext cx="424969" cy="1"/>
              <a:chOff x="0" y="0"/>
              <a:chExt cx="604399" cy="0"/>
            </a:xfrm>
          </p:grpSpPr>
          <p:sp>
            <p:nvSpPr>
              <p:cNvPr id="48" name="Line">
                <a:extLst>
                  <a:ext uri="{FF2B5EF4-FFF2-40B4-BE49-F238E27FC236}">
                    <a16:creationId xmlns:a16="http://schemas.microsoft.com/office/drawing/2014/main" id="{0CA83BFD-1131-8038-5804-E2A57C5866D6}"/>
                  </a:ext>
                </a:extLst>
              </p:cNvPr>
              <p:cNvSpPr/>
              <p:nvPr/>
            </p:nvSpPr>
            <p:spPr>
              <a:xfrm>
                <a:off x="0" y="0"/>
                <a:ext cx="330096" cy="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9" name="Line">
                <a:extLst>
                  <a:ext uri="{FF2B5EF4-FFF2-40B4-BE49-F238E27FC236}">
                    <a16:creationId xmlns:a16="http://schemas.microsoft.com/office/drawing/2014/main" id="{BB1BA67A-41A5-8ED2-F268-2425AFEEF856}"/>
                  </a:ext>
                </a:extLst>
              </p:cNvPr>
              <p:cNvSpPr/>
              <p:nvPr/>
            </p:nvSpPr>
            <p:spPr>
              <a:xfrm>
                <a:off x="187330" y="0"/>
                <a:ext cx="417070" cy="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50" name="LHC RUN 6">
              <a:extLst>
                <a:ext uri="{FF2B5EF4-FFF2-40B4-BE49-F238E27FC236}">
                  <a16:creationId xmlns:a16="http://schemas.microsoft.com/office/drawing/2014/main" id="{9CBCD0F6-010F-2248-4F12-BCFB42495833}"/>
                </a:ext>
              </a:extLst>
            </p:cNvPr>
            <p:cNvSpPr txBox="1"/>
            <p:nvPr/>
          </p:nvSpPr>
          <p:spPr>
            <a:xfrm>
              <a:off x="6245327" y="6410520"/>
              <a:ext cx="785472" cy="23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055"/>
                <a:t>LHC RUN 6</a:t>
              </a:r>
            </a:p>
          </p:txBody>
        </p:sp>
        <p:graphicFrame>
          <p:nvGraphicFramePr>
            <p:cNvPr id="57" name="2D Line Chart">
              <a:extLst>
                <a:ext uri="{FF2B5EF4-FFF2-40B4-BE49-F238E27FC236}">
                  <a16:creationId xmlns:a16="http://schemas.microsoft.com/office/drawing/2014/main" id="{33EE3843-174A-59FF-5B49-DE88E8730710}"/>
                </a:ext>
              </a:extLst>
            </p:cNvPr>
            <p:cNvGraphicFramePr/>
            <p:nvPr/>
          </p:nvGraphicFramePr>
          <p:xfrm>
            <a:off x="1921639" y="3353855"/>
            <a:ext cx="4539716" cy="28881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8" name="EU-2023 revision">
              <a:extLst>
                <a:ext uri="{FF2B5EF4-FFF2-40B4-BE49-F238E27FC236}">
                  <a16:creationId xmlns:a16="http://schemas.microsoft.com/office/drawing/2014/main" id="{DBA74341-2C9E-E843-BE7B-455BA4AFF003}"/>
                </a:ext>
              </a:extLst>
            </p:cNvPr>
            <p:cNvSpPr txBox="1"/>
            <p:nvPr/>
          </p:nvSpPr>
          <p:spPr>
            <a:xfrm>
              <a:off x="5077791" y="3568880"/>
              <a:ext cx="1464238" cy="4553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defTabSz="457200">
                <a:lnSpc>
                  <a:spcPts val="3600"/>
                </a:lnSpc>
                <a:spcBef>
                  <a:spcPts val="1200"/>
                </a:spcBef>
                <a:defRPr sz="1800">
                  <a:solidFill>
                    <a:schemeClr val="accent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266"/>
                <a:t>EU-2023 revision</a:t>
              </a:r>
            </a:p>
          </p:txBody>
        </p:sp>
      </p:grpSp>
      <p:sp>
        <p:nvSpPr>
          <p:cNvPr id="59" name="EU F-gas 2015">
            <a:extLst>
              <a:ext uri="{FF2B5EF4-FFF2-40B4-BE49-F238E27FC236}">
                <a16:creationId xmlns:a16="http://schemas.microsoft.com/office/drawing/2014/main" id="{D5FBF34C-08D4-4B77-61A4-A9A795D7463D}"/>
              </a:ext>
            </a:extLst>
          </p:cNvPr>
          <p:cNvSpPr txBox="1"/>
          <p:nvPr/>
        </p:nvSpPr>
        <p:spPr>
          <a:xfrm>
            <a:off x="3600895" y="3133551"/>
            <a:ext cx="1464239" cy="455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600"/>
              </a:lnSpc>
              <a:spcBef>
                <a:spcPts val="1200"/>
              </a:spcBef>
              <a:defRPr sz="1800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66"/>
              <a:t>EU F-gas 2015</a:t>
            </a:r>
          </a:p>
        </p:txBody>
      </p:sp>
      <p:sp>
        <p:nvSpPr>
          <p:cNvPr id="52" name="Average purchase prices of the most commonly used HFC refrigerants">
            <a:extLst>
              <a:ext uri="{FF2B5EF4-FFF2-40B4-BE49-F238E27FC236}">
                <a16:creationId xmlns:a16="http://schemas.microsoft.com/office/drawing/2014/main" id="{649CF3ED-89F0-614E-17A0-098DC3B213A2}"/>
              </a:ext>
            </a:extLst>
          </p:cNvPr>
          <p:cNvSpPr txBox="1"/>
          <p:nvPr/>
        </p:nvSpPr>
        <p:spPr>
          <a:xfrm>
            <a:off x="6140380" y="3197597"/>
            <a:ext cx="6317410" cy="349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lnSpc>
                <a:spcPts val="2531"/>
              </a:lnSpc>
              <a:spcBef>
                <a:spcPts val="844"/>
              </a:spcBef>
              <a:defRPr sz="1800" b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266" dirty="0"/>
              <a:t>Average purchase prices of the</a:t>
            </a:r>
            <a:r>
              <a:rPr lang="en-GB" sz="1266" dirty="0"/>
              <a:t> </a:t>
            </a:r>
            <a:r>
              <a:rPr sz="1266" dirty="0"/>
              <a:t>most commonly used HFC refrigerants</a:t>
            </a:r>
          </a:p>
        </p:txBody>
      </p:sp>
      <p:sp>
        <p:nvSpPr>
          <p:cNvPr id="61" name="Rectangle 4">
            <a:extLst>
              <a:ext uri="{FF2B5EF4-FFF2-40B4-BE49-F238E27FC236}">
                <a16:creationId xmlns:a16="http://schemas.microsoft.com/office/drawing/2014/main" id="{92D33F8B-E058-8AE1-3B3F-0B763C5AE0E5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New F-gas regulation: from phase down to phase out</a:t>
            </a:r>
          </a:p>
        </p:txBody>
      </p:sp>
      <p:pic>
        <p:nvPicPr>
          <p:cNvPr id="6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062931A5-D5E4-4EFC-DA2E-5D2952484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D69B283-4229-0E9D-873E-59EE1590D867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D041AF2-B960-0926-0D39-7991B97183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42EC5FC-576B-C056-06C5-E855EE7A9570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FCCDE-0330-759C-4B61-C494793EC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739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1173-A9B2-6FE5-18C0-F6608BE30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6F2BD-05BE-1F65-455B-5385BAB6A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E3335-A6FC-B077-B5A1-5C16BEA5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01288-E44D-4D3C-67F9-5388F126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24" y="1072055"/>
            <a:ext cx="4459158" cy="528429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6AA9B46-76A8-5C74-6CA5-354897A4F5C8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New F-gas regulation: from phase down to phase out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8CCB957C-9B1A-254C-1721-32054712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7E074D-30C9-C405-6865-98D970D2D48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3273E2-5DFF-1373-E737-C32521A7E33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6EC753-C341-5C25-F5C5-924741FFADF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Google Shape;109;p13">
            <a:extLst>
              <a:ext uri="{FF2B5EF4-FFF2-40B4-BE49-F238E27FC236}">
                <a16:creationId xmlns:a16="http://schemas.microsoft.com/office/drawing/2014/main" id="{4F03A028-D8F4-17A1-FCEE-D647909E6E7C}"/>
              </a:ext>
            </a:extLst>
          </p:cNvPr>
          <p:cNvSpPr txBox="1"/>
          <p:nvPr/>
        </p:nvSpPr>
        <p:spPr>
          <a:xfrm>
            <a:off x="5584033" y="955930"/>
            <a:ext cx="6150767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u="sng" dirty="0">
                <a:solidFill>
                  <a:schemeClr val="hlink"/>
                </a:solidFill>
                <a:hlinkClick r:id="rId4"/>
              </a:rPr>
              <a:t>CERN Environment Report 2019-2020</a:t>
            </a:r>
            <a:endParaRPr lang="it" u="sng" dirty="0">
              <a:solidFill>
                <a:schemeClr val="hlink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" u="sng" dirty="0"/>
              <a:t>2021: </a:t>
            </a:r>
            <a:r>
              <a:rPr lang="en-GB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CERN’s Year of Environmental Awareness</a:t>
            </a:r>
            <a:r>
              <a:rPr lang="en-GB" u="sng" dirty="0"/>
              <a:t>. </a:t>
            </a:r>
            <a:endParaRPr lang="it" u="sng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u="sng" dirty="0"/>
              <a:t>CERN Environment workshop: 12 and 13 October 2022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u="sng" dirty="0">
                <a:solidFill>
                  <a:schemeClr val="hlink"/>
                </a:solidFill>
                <a:hlinkClick r:id="rId6"/>
              </a:rPr>
              <a:t>CERN Environment Report 2021-2022</a:t>
            </a:r>
            <a:endParaRPr lang="en-GB" u="sng" dirty="0">
              <a:solidFill>
                <a:schemeClr val="hlink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sz="2000" u="sng" dirty="0">
                <a:solidFill>
                  <a:schemeClr val="hlink"/>
                </a:solidFill>
                <a:highlight>
                  <a:srgbClr val="FFFF00"/>
                </a:highlight>
                <a:hlinkClick r:id="rId7"/>
              </a:rPr>
              <a:t>CERN and the Environment Town Hall (2024, Nov. 8th)</a:t>
            </a:r>
            <a:endParaRPr lang="en-GB" sz="2000" u="sng" dirty="0">
              <a:solidFill>
                <a:schemeClr val="hlink"/>
              </a:solidFill>
              <a:highlight>
                <a:srgbClr val="FFFF00"/>
              </a:highlight>
            </a:endParaRPr>
          </a:p>
        </p:txBody>
      </p:sp>
      <p:sp>
        <p:nvSpPr>
          <p:cNvPr id="14" name="Google Shape;102;p13">
            <a:extLst>
              <a:ext uri="{FF2B5EF4-FFF2-40B4-BE49-F238E27FC236}">
                <a16:creationId xmlns:a16="http://schemas.microsoft.com/office/drawing/2014/main" id="{5731C1D1-7B04-EA3A-956E-51A0F5FF3761}"/>
              </a:ext>
            </a:extLst>
          </p:cNvPr>
          <p:cNvSpPr/>
          <p:nvPr/>
        </p:nvSpPr>
        <p:spPr>
          <a:xfrm>
            <a:off x="2318066" y="2827379"/>
            <a:ext cx="360000" cy="218750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110;p13">
            <a:extLst>
              <a:ext uri="{FF2B5EF4-FFF2-40B4-BE49-F238E27FC236}">
                <a16:creationId xmlns:a16="http://schemas.microsoft.com/office/drawing/2014/main" id="{19AD358A-C252-1713-0222-8DBDA8981D68}"/>
              </a:ext>
            </a:extLst>
          </p:cNvPr>
          <p:cNvSpPr txBox="1"/>
          <p:nvPr/>
        </p:nvSpPr>
        <p:spPr>
          <a:xfrm>
            <a:off x="5984449" y="3497171"/>
            <a:ext cx="4459157" cy="4662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8000" tIns="48000" rIns="48000" bIns="48000" anchor="t" anchorCtr="0">
            <a:spAutoFit/>
          </a:bodyPr>
          <a:lstStyle/>
          <a:p>
            <a:r>
              <a:rPr lang="it" sz="2400" dirty="0">
                <a:solidFill>
                  <a:srgbClr val="0645AD"/>
                </a:solidFill>
                <a:ea typeface="Source Sans Pro"/>
                <a:cs typeface="Source Sans Pro"/>
                <a:sym typeface="Source Sans Pro"/>
              </a:rPr>
              <a:t>Emissions from particle detection</a:t>
            </a:r>
            <a:endParaRPr sz="2400" dirty="0">
              <a:solidFill>
                <a:srgbClr val="0645AD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" name="Google Shape;102;p13">
            <a:extLst>
              <a:ext uri="{FF2B5EF4-FFF2-40B4-BE49-F238E27FC236}">
                <a16:creationId xmlns:a16="http://schemas.microsoft.com/office/drawing/2014/main" id="{03173C6B-1E10-B1B9-A0CC-3638E95DF58E}"/>
              </a:ext>
            </a:extLst>
          </p:cNvPr>
          <p:cNvSpPr/>
          <p:nvPr/>
        </p:nvSpPr>
        <p:spPr>
          <a:xfrm>
            <a:off x="1821501" y="2545327"/>
            <a:ext cx="360000" cy="246363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02;p13">
            <a:extLst>
              <a:ext uri="{FF2B5EF4-FFF2-40B4-BE49-F238E27FC236}">
                <a16:creationId xmlns:a16="http://schemas.microsoft.com/office/drawing/2014/main" id="{B5AABDB5-3784-E1BC-B115-BDE306411A21}"/>
              </a:ext>
            </a:extLst>
          </p:cNvPr>
          <p:cNvSpPr/>
          <p:nvPr/>
        </p:nvSpPr>
        <p:spPr>
          <a:xfrm>
            <a:off x="2808145" y="4575729"/>
            <a:ext cx="360000" cy="432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Google Shape;102;p13">
            <a:extLst>
              <a:ext uri="{FF2B5EF4-FFF2-40B4-BE49-F238E27FC236}">
                <a16:creationId xmlns:a16="http://schemas.microsoft.com/office/drawing/2014/main" id="{41A339AF-EC59-2EF3-E99D-E306C9023D53}"/>
              </a:ext>
            </a:extLst>
          </p:cNvPr>
          <p:cNvSpPr/>
          <p:nvPr/>
        </p:nvSpPr>
        <p:spPr>
          <a:xfrm>
            <a:off x="3318267" y="4297448"/>
            <a:ext cx="360000" cy="68802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8DAF9E-9744-82C7-64DD-5853B692EED6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734910" y="3730306"/>
            <a:ext cx="1249539" cy="586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102;p13">
            <a:extLst>
              <a:ext uri="{FF2B5EF4-FFF2-40B4-BE49-F238E27FC236}">
                <a16:creationId xmlns:a16="http://schemas.microsoft.com/office/drawing/2014/main" id="{C1A2C275-21EB-90E7-7073-B4EB17706207}"/>
              </a:ext>
            </a:extLst>
          </p:cNvPr>
          <p:cNvSpPr/>
          <p:nvPr/>
        </p:nvSpPr>
        <p:spPr>
          <a:xfrm>
            <a:off x="3806998" y="4297451"/>
            <a:ext cx="360000" cy="68802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Google Shape;102;p13">
            <a:extLst>
              <a:ext uri="{FF2B5EF4-FFF2-40B4-BE49-F238E27FC236}">
                <a16:creationId xmlns:a16="http://schemas.microsoft.com/office/drawing/2014/main" id="{63C60319-01FD-FA4D-9A3A-BF7D69BC02CD}"/>
              </a:ext>
            </a:extLst>
          </p:cNvPr>
          <p:cNvSpPr/>
          <p:nvPr/>
        </p:nvSpPr>
        <p:spPr>
          <a:xfrm>
            <a:off x="4300983" y="3090041"/>
            <a:ext cx="360000" cy="189542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Google Shape;110;p13">
            <a:extLst>
              <a:ext uri="{FF2B5EF4-FFF2-40B4-BE49-F238E27FC236}">
                <a16:creationId xmlns:a16="http://schemas.microsoft.com/office/drawing/2014/main" id="{3FE67392-2653-EF16-1489-95091527BC05}"/>
              </a:ext>
            </a:extLst>
          </p:cNvPr>
          <p:cNvSpPr txBox="1"/>
          <p:nvPr/>
        </p:nvSpPr>
        <p:spPr>
          <a:xfrm>
            <a:off x="5984449" y="4109460"/>
            <a:ext cx="4459157" cy="835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8000" tIns="48000" rIns="48000" bIns="48000" anchor="t" anchorCtr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  <a:ea typeface="Source Sans Pro"/>
                <a:cs typeface="Source Sans Pro"/>
                <a:sym typeface="Source Sans Pro"/>
              </a:rPr>
              <a:t>T</a:t>
            </a:r>
            <a:r>
              <a:rPr lang="it" sz="2400" dirty="0">
                <a:highlight>
                  <a:srgbClr val="FFFF00"/>
                </a:highlight>
                <a:ea typeface="Source Sans Pro"/>
                <a:cs typeface="Source Sans Pro"/>
                <a:sym typeface="Source Sans Pro"/>
              </a:rPr>
              <a:t>arget emission by end of Run3:</a:t>
            </a:r>
          </a:p>
          <a:p>
            <a:r>
              <a:rPr lang="it" sz="2400" dirty="0">
                <a:highlight>
                  <a:srgbClr val="FFFF00"/>
                </a:highlight>
                <a:ea typeface="Source Sans Pro"/>
                <a:cs typeface="Source Sans Pro"/>
                <a:sym typeface="Source Sans Pro"/>
              </a:rPr>
              <a:t>-28% wrt 2018 (end Run2)</a:t>
            </a:r>
            <a:endParaRPr sz="2400" dirty="0">
              <a:highlight>
                <a:srgbClr val="FFFF00"/>
              </a:highlight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FC96ABE-5F87-3047-8B45-EF9238A69FA2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4805851" y="2510158"/>
            <a:ext cx="1178598" cy="2017103"/>
          </a:xfrm>
          <a:prstGeom prst="straightConnector1">
            <a:avLst/>
          </a:prstGeom>
          <a:ln w="28575">
            <a:solidFill>
              <a:srgbClr val="33AE8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65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81C0FEF-270F-4792-68DD-CEF58E475C37}"/>
              </a:ext>
            </a:extLst>
          </p:cNvPr>
          <p:cNvSpPr txBox="1">
            <a:spLocks noChangeArrowheads="1"/>
          </p:cNvSpPr>
          <p:nvPr/>
        </p:nvSpPr>
        <p:spPr>
          <a:xfrm>
            <a:off x="1988568" y="-20125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And now: PFAS</a:t>
            </a:r>
            <a:r>
              <a:rPr lang="en-US" sz="3000" dirty="0">
                <a:solidFill>
                  <a:srgbClr val="4F81BD">
                    <a:lumMod val="75000"/>
                  </a:srgbClr>
                </a:solidFill>
                <a:latin typeface="+mn-lt"/>
              </a:rPr>
              <a:t> -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“forever chemicals”</a:t>
            </a:r>
          </a:p>
        </p:txBody>
      </p:sp>
      <p:pic>
        <p:nvPicPr>
          <p:cNvPr id="5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93501629-75E5-B949-7FB3-81063CB8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4097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10-1DF1-ED0B-FAD9-F01C143F55CE}"/>
              </a:ext>
            </a:extLst>
          </p:cNvPr>
          <p:cNvGrpSpPr/>
          <p:nvPr/>
        </p:nvGrpSpPr>
        <p:grpSpPr>
          <a:xfrm>
            <a:off x="792488" y="633233"/>
            <a:ext cx="10440000" cy="37824"/>
            <a:chOff x="179512" y="582864"/>
            <a:chExt cx="8820000" cy="378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8CF9087-B744-CC2E-B246-79CDF0AB7F5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A750DE5-7A13-F613-BC1C-7F4BC652494B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353D77-923D-422F-B8C0-CCB7518DCAB2}"/>
              </a:ext>
            </a:extLst>
          </p:cNvPr>
          <p:cNvSpPr txBox="1"/>
          <p:nvPr/>
        </p:nvSpPr>
        <p:spPr>
          <a:xfrm>
            <a:off x="99902" y="820247"/>
            <a:ext cx="11992196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PFASs: fluorinated substances containing at least one fully fluorinated methyl or methylene carbon atom (without any H/Cl/Br/I atom attached to it), i.e. with a few noted exceptions, any chemical with at least a perfluorinated methyl group (–CF3) or a perfluorinated methylene group (–CF2–) is a PFAS</a:t>
            </a:r>
          </a:p>
          <a:p>
            <a:endParaRPr lang="en-GB" sz="1100" dirty="0"/>
          </a:p>
          <a:p>
            <a:r>
              <a:rPr lang="en-GB" dirty="0"/>
              <a:t>PFASs play a key economic role for companies such as DuPont, 3M, and W. L. Gore &amp; Associates because they are used in emulsion polymerization to produce fluoropolymers. They have two main markets: a $1 billion annual market for use in stain repellents, and a $100 million annual market for use in polishes, paints, and coatings. In 2022, 3M announced that it will end PFAS production by 2025.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BEE8FF6-9D17-1E9F-80CB-A60B8E39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30F7093-DC98-DEEA-82D1-0175A65D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  <a:endParaRPr lang="en-CH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CD0B88D-77CA-3BE6-029E-472307F3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F2EB-0B27-4F85-A608-05BA2EA2D841}" type="slidenum">
              <a:rPr lang="en-CH" smtClean="0"/>
              <a:t>12</a:t>
            </a:fld>
            <a:endParaRPr lang="en-C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9BA927-A721-F69A-010A-31287FB672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363" y="3376950"/>
            <a:ext cx="4158322" cy="311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C4C8B-A77B-D943-41AE-E871A6B75206}"/>
              </a:ext>
            </a:extLst>
          </p:cNvPr>
          <p:cNvSpPr txBox="1"/>
          <p:nvPr/>
        </p:nvSpPr>
        <p:spPr>
          <a:xfrm>
            <a:off x="8094092" y="3059668"/>
            <a:ext cx="3776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Bioaccumulation and biomagnification</a:t>
            </a:r>
            <a:endParaRPr lang="en-CH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62B787-7586-F46F-D22F-9443B206F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16" y="3773577"/>
            <a:ext cx="6728603" cy="24736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E90AC3-0E98-F921-AB71-B5A3019504A0}"/>
              </a:ext>
            </a:extLst>
          </p:cNvPr>
          <p:cNvSpPr txBox="1"/>
          <p:nvPr/>
        </p:nvSpPr>
        <p:spPr>
          <a:xfrm>
            <a:off x="-882" y="3127246"/>
            <a:ext cx="7531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It aims to be the biggest chemical ban out of health considerations</a:t>
            </a:r>
            <a:r>
              <a:rPr lang="fr-FR" dirty="0"/>
              <a:t> and biomagnification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3065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869E9-0ACA-4546-A08A-4C7B8BDA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24956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CA754-727C-46D9-A21D-701F40BF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665C4A9D-1C08-4CF4-A1B9-DF253F88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C9B3E1-CC4D-4AB7-8834-E116AE63CB1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EE8047-D2E1-4974-8481-BA3CE7F1AEB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480CA8-F8E7-4325-8BE7-3FD71C601EE9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FDE3F0-6B73-4C64-9DE6-A564C9CE4332}"/>
              </a:ext>
            </a:extLst>
          </p:cNvPr>
          <p:cNvSpPr txBox="1"/>
          <p:nvPr/>
        </p:nvSpPr>
        <p:spPr>
          <a:xfrm>
            <a:off x="8566" y="3359363"/>
            <a:ext cx="12183434" cy="3057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dirty="0">
                <a:cs typeface="Times New Roman" pitchFamily="18" charset="0"/>
              </a:rPr>
              <a:t>The remaining 10% is what we started to address from LS1. It is needed to compensate for: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."/>
            </a:pPr>
            <a:r>
              <a:rPr lang="en-GB" sz="1600" dirty="0">
                <a:cs typeface="Times New Roman" pitchFamily="18" charset="0"/>
              </a:rPr>
              <a:t>Leaks at detector: 85 % (mainly ATLAS and CMS RPC systems)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."/>
            </a:pPr>
            <a:r>
              <a:rPr lang="en-GB" sz="1600" dirty="0">
                <a:cs typeface="Times New Roman" pitchFamily="18" charset="0"/>
              </a:rPr>
              <a:t>15% N</a:t>
            </a:r>
            <a:r>
              <a:rPr lang="en-GB" sz="1600" baseline="-25000" dirty="0">
                <a:cs typeface="Times New Roman" pitchFamily="18" charset="0"/>
              </a:rPr>
              <a:t>2</a:t>
            </a:r>
            <a:r>
              <a:rPr lang="en-GB" sz="1600" dirty="0">
                <a:cs typeface="Times New Roman" pitchFamily="18" charset="0"/>
              </a:rPr>
              <a:t> intake (CMS-CSC, LHCb-RICH1, LHCb-RICH2)</a:t>
            </a:r>
          </a:p>
          <a:p>
            <a:pPr lvl="1">
              <a:lnSpc>
                <a:spcPct val="120000"/>
              </a:lnSpc>
            </a:pPr>
            <a:endParaRPr lang="en-GB" sz="800" dirty="0"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endParaRPr lang="en-GB" sz="400" dirty="0"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cs typeface="Times New Roman" pitchFamily="18" charset="0"/>
              </a:rPr>
              <a:t>Two remaining open mode systems upgraded to gas re-circulations from Run1 to Run2: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</a:pPr>
            <a:r>
              <a:rPr lang="en-GB" sz="1400" dirty="0">
                <a:cs typeface="Times New Roman" pitchFamily="18" charset="0"/>
              </a:rPr>
              <a:t>ALICE-MTR: from Run1 to Run2: 75% GHG reduction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</a:pPr>
            <a:r>
              <a:rPr lang="en-US" sz="1400" dirty="0" err="1">
                <a:cs typeface="Times New Roman" pitchFamily="18" charset="0"/>
                <a:sym typeface="Wingdings" panose="05000000000000000000" pitchFamily="2" charset="2"/>
              </a:rPr>
              <a:t>LHCb</a:t>
            </a:r>
            <a:r>
              <a:rPr lang="en-US" sz="1400" dirty="0">
                <a:cs typeface="Times New Roman" pitchFamily="18" charset="0"/>
                <a:sym typeface="Wingdings" panose="05000000000000000000" pitchFamily="2" charset="2"/>
              </a:rPr>
              <a:t>-GEM: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from Run1 to Run2: 90% GHG reduction 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	 </a:t>
            </a:r>
            <a:r>
              <a:rPr lang="en-GB" sz="1400" i="1" dirty="0">
                <a:cs typeface="Times New Roman" pitchFamily="18" charset="0"/>
                <a:sym typeface="Wingdings" panose="05000000000000000000" pitchFamily="2" charset="2"/>
              </a:rPr>
              <a:t>For both detector systems: </a:t>
            </a:r>
            <a:r>
              <a:rPr lang="en-GB" sz="1400" b="1" i="1" dirty="0">
                <a:cs typeface="Times New Roman" pitchFamily="18" charset="0"/>
                <a:sym typeface="Wingdings" panose="05000000000000000000" pitchFamily="2" charset="2"/>
              </a:rPr>
              <a:t>Original investment was totally paid back by gas cost saving during few years of operation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cs typeface="Times New Roman" pitchFamily="18" charset="0"/>
                <a:sym typeface="Wingdings" panose="05000000000000000000" pitchFamily="2" charset="2"/>
              </a:rPr>
              <a:t>and laboratory setups: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⁻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2013: Development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  <a:hlinkClick r:id="rId3"/>
              </a:rPr>
              <a:t>"A portable gas recirculation unit" JINST 12 T10002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  <a:defRPr/>
            </a:pPr>
            <a:r>
              <a:rPr lang="fr-FR" sz="1400" dirty="0">
                <a:cs typeface="Times New Roman" pitchFamily="18" charset="0"/>
                <a:sym typeface="Wingdings" panose="05000000000000000000" pitchFamily="2" charset="2"/>
              </a:rPr>
              <a:t>2020: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Development of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  <a:hlinkClick r:id="rId4"/>
              </a:rPr>
              <a:t>Gas recirculation systems for RPC detectors: from LHC experiments to laboratory set-ups - RPC2022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sz="1600" dirty="0">
              <a:cs typeface="Times New Roman" pitchFamily="18" charset="0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endParaRPr lang="en-GB" sz="1600" dirty="0"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27396-CF4A-4EAA-9886-0BBE33B280F8}"/>
              </a:ext>
            </a:extLst>
          </p:cNvPr>
          <p:cNvSpPr txBox="1"/>
          <p:nvPr/>
        </p:nvSpPr>
        <p:spPr>
          <a:xfrm>
            <a:off x="8566" y="762374"/>
            <a:ext cx="12183434" cy="442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cs typeface="Times New Roman" pitchFamily="18" charset="0"/>
              </a:rPr>
              <a:t>All gas systems are designed to recirculate the gas mixture: </a:t>
            </a:r>
            <a:r>
              <a:rPr lang="en-GB" sz="1600" dirty="0">
                <a:cs typeface="Times New Roman" pitchFamily="18" charset="0"/>
                <a:sym typeface="Wingdings" panose="05000000000000000000" pitchFamily="2" charset="2"/>
              </a:rPr>
              <a:t>average 90% gas recirculation  90% reduction of consumption/emissions </a:t>
            </a:r>
            <a:endParaRPr lang="en-GB" sz="1600" dirty="0">
              <a:cs typeface="Times New Roman" pitchFamily="18" charset="0"/>
            </a:endParaRPr>
          </a:p>
        </p:txBody>
      </p:sp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F05349EB-F1BF-4282-AA72-4414B8003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30" y="1556792"/>
            <a:ext cx="4175664" cy="108057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6"/>
          <p:cNvSpPr/>
          <p:nvPr/>
        </p:nvSpPr>
        <p:spPr>
          <a:xfrm>
            <a:off x="5672647" y="1237987"/>
            <a:ext cx="5681153" cy="206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Advantages:</a:t>
            </a:r>
          </a:p>
          <a:p>
            <a:pPr>
              <a:lnSpc>
                <a:spcPct val="120000"/>
              </a:lnSpc>
            </a:pPr>
            <a:r>
              <a:rPr lang="en-GB" dirty="0"/>
              <a:t>- Reduction of gas consumption 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pPr>
              <a:lnSpc>
                <a:spcPct val="120000"/>
              </a:lnSpc>
            </a:pPr>
            <a:r>
              <a:rPr lang="en-GB" dirty="0"/>
              <a:t>- Complex systems</a:t>
            </a:r>
            <a:br>
              <a:rPr lang="en-GB" dirty="0"/>
            </a:br>
            <a:r>
              <a:rPr lang="en-GB" dirty="0"/>
              <a:t>- Constant monitoring (hardware and mixture composition)</a:t>
            </a:r>
            <a:br>
              <a:rPr lang="en-GB" dirty="0"/>
            </a:br>
            <a:r>
              <a:rPr lang="en-GB" dirty="0"/>
              <a:t>- Use of gas purifying techniques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AC713-13D3-EA3D-A910-C13B23EF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B0DD84E2-53E2-2A0B-5105-CD04ECF1E903}"/>
              </a:ext>
            </a:extLst>
          </p:cNvPr>
          <p:cNvSpPr txBox="1">
            <a:spLocks noChangeArrowheads="1"/>
          </p:cNvSpPr>
          <p:nvPr/>
        </p:nvSpPr>
        <p:spPr>
          <a:xfrm>
            <a:off x="1361246" y="-1094"/>
            <a:ext cx="1007966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system layouts: 2 – gas mixture recirculation</a:t>
            </a:r>
          </a:p>
        </p:txBody>
      </p:sp>
    </p:spTree>
    <p:extLst>
      <p:ext uri="{BB962C8B-B14F-4D97-AF65-F5344CB8AC3E}">
        <p14:creationId xmlns:p14="http://schemas.microsoft.com/office/powerpoint/2010/main" val="1537959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A183B-C383-046B-6061-5878718C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3FAB1-0B7E-8542-5391-1CE9A831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0D967-5A80-9F94-3432-03DE563C7B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833" y="3867573"/>
            <a:ext cx="4423564" cy="24887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2F329-14C7-A511-9EC9-232E376B9062}"/>
              </a:ext>
            </a:extLst>
          </p:cNvPr>
          <p:cNvSpPr txBox="1">
            <a:spLocks/>
          </p:cNvSpPr>
          <p:nvPr/>
        </p:nvSpPr>
        <p:spPr>
          <a:xfrm>
            <a:off x="1354949" y="982710"/>
            <a:ext cx="7935700" cy="103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/>
              <a:t>Mixture: </a:t>
            </a:r>
            <a:r>
              <a:rPr lang="en-GB" sz="1700" b="1" u="sng" dirty="0">
                <a:solidFill>
                  <a:srgbClr val="A50021"/>
                </a:solidFill>
              </a:rPr>
              <a:t>C</a:t>
            </a:r>
            <a:r>
              <a:rPr lang="en-GB" sz="1700" b="1" u="sng" baseline="-25000" dirty="0">
                <a:solidFill>
                  <a:srgbClr val="A50021"/>
                </a:solidFill>
              </a:rPr>
              <a:t>2</a:t>
            </a:r>
            <a:r>
              <a:rPr lang="en-GB" sz="1700" b="1" u="sng" dirty="0">
                <a:solidFill>
                  <a:srgbClr val="A50021"/>
                </a:solidFill>
              </a:rPr>
              <a:t>H</a:t>
            </a:r>
            <a:r>
              <a:rPr lang="en-GB" sz="1700" b="1" u="sng" baseline="-25000" dirty="0">
                <a:solidFill>
                  <a:srgbClr val="A50021"/>
                </a:solidFill>
              </a:rPr>
              <a:t>2</a:t>
            </a:r>
            <a:r>
              <a:rPr lang="en-GB" sz="1700" b="1" u="sng" dirty="0">
                <a:solidFill>
                  <a:srgbClr val="A50021"/>
                </a:solidFill>
              </a:rPr>
              <a:t>F</a:t>
            </a:r>
            <a:r>
              <a:rPr lang="en-GB" sz="1700" b="1" u="sng" baseline="-25000" dirty="0">
                <a:solidFill>
                  <a:srgbClr val="A50021"/>
                </a:solidFill>
              </a:rPr>
              <a:t>4</a:t>
            </a:r>
            <a:r>
              <a:rPr lang="en-GB" sz="1700" b="1" u="sng" dirty="0">
                <a:solidFill>
                  <a:srgbClr val="A50021"/>
                </a:solidFill>
              </a:rPr>
              <a:t> 89.7%, SF</a:t>
            </a:r>
            <a:r>
              <a:rPr lang="en-GB" sz="1700" b="1" u="sng" baseline="-25000" dirty="0">
                <a:solidFill>
                  <a:srgbClr val="A50021"/>
                </a:solidFill>
              </a:rPr>
              <a:t>6</a:t>
            </a:r>
            <a:r>
              <a:rPr lang="en-GB" sz="1700" b="1" u="sng" dirty="0">
                <a:solidFill>
                  <a:srgbClr val="A50021"/>
                </a:solidFill>
              </a:rPr>
              <a:t> 0.3%</a:t>
            </a:r>
            <a:r>
              <a:rPr lang="en-GB" sz="1700" dirty="0"/>
              <a:t>, </a:t>
            </a:r>
            <a:r>
              <a:rPr lang="en-GB" sz="1700" i="1" dirty="0"/>
              <a:t>i</a:t>
            </a:r>
            <a:r>
              <a:rPr lang="en-GB" sz="1700" dirty="0"/>
              <a:t>C</a:t>
            </a:r>
            <a:r>
              <a:rPr lang="en-GB" sz="1700" baseline="-25000" dirty="0"/>
              <a:t>4</a:t>
            </a:r>
            <a:r>
              <a:rPr lang="en-GB" sz="1700" dirty="0"/>
              <a:t>H</a:t>
            </a:r>
            <a:r>
              <a:rPr lang="en-GB" sz="1700" baseline="-25000" dirty="0"/>
              <a:t>10</a:t>
            </a:r>
            <a:r>
              <a:rPr lang="en-GB" sz="1700" dirty="0"/>
              <a:t> 10%</a:t>
            </a:r>
          </a:p>
          <a:p>
            <a:pPr marL="0" indent="0">
              <a:buNone/>
            </a:pPr>
            <a:r>
              <a:rPr lang="en-GB" sz="1700" dirty="0"/>
              <a:t>Detector volume: 300 </a:t>
            </a:r>
            <a:r>
              <a:rPr lang="en-GB" sz="1700" dirty="0" err="1"/>
              <a:t>liters</a:t>
            </a:r>
            <a:r>
              <a:rPr lang="en-GB" sz="1700" dirty="0"/>
              <a:t> (much smaller </a:t>
            </a:r>
            <a:r>
              <a:rPr lang="en-GB" sz="1700" dirty="0" err="1"/>
              <a:t>wrt</a:t>
            </a:r>
            <a:r>
              <a:rPr lang="en-GB" sz="1700" dirty="0"/>
              <a:t> ATLAS and CMS-RPC systems)</a:t>
            </a:r>
          </a:p>
          <a:p>
            <a:pPr marL="0" indent="0">
              <a:buNone/>
            </a:pPr>
            <a:r>
              <a:rPr lang="en-GB" sz="1700" dirty="0"/>
              <a:t>Therefore, originally designed in open mode </a:t>
            </a:r>
            <a:r>
              <a:rPr lang="en-GB" sz="1700" dirty="0">
                <a:sym typeface="Wingdings" panose="05000000000000000000" pitchFamily="2" charset="2"/>
              </a:rPr>
              <a:t> upgraded to gas recirculation in 2015</a:t>
            </a:r>
            <a:endParaRPr lang="en-GB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166F0-50FD-0A7B-8102-4EC330F83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45" y="3870856"/>
            <a:ext cx="3432318" cy="17113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2CC670-7DAA-80CB-8AFB-698922D009E6}"/>
              </a:ext>
            </a:extLst>
          </p:cNvPr>
          <p:cNvSpPr/>
          <p:nvPr/>
        </p:nvSpPr>
        <p:spPr>
          <a:xfrm>
            <a:off x="1434193" y="5651747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/>
              <a:t>More details in</a:t>
            </a:r>
          </a:p>
          <a:p>
            <a:r>
              <a:rPr lang="en-GB" sz="1400">
                <a:hlinkClick r:id="rId4"/>
              </a:rPr>
              <a:t>Gas mixture monitoring for the RPC at LHC (RPC2018)</a:t>
            </a:r>
            <a:endParaRPr lang="en-GB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B262B-35FB-2B78-5F4E-E83A057C6ABF}"/>
              </a:ext>
            </a:extLst>
          </p:cNvPr>
          <p:cNvSpPr/>
          <p:nvPr/>
        </p:nvSpPr>
        <p:spPr>
          <a:xfrm rot="817683">
            <a:off x="9685550" y="1073151"/>
            <a:ext cx="2303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</a:rPr>
              <a:t>From Run1 to Run2:</a:t>
            </a:r>
          </a:p>
          <a:p>
            <a:r>
              <a:rPr lang="en-GB" sz="2000" b="1" dirty="0">
                <a:solidFill>
                  <a:srgbClr val="33CC33"/>
                </a:solidFill>
              </a:rPr>
              <a:t>75% GHG reduction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34035-269D-1890-2635-249AC69B0DE4}"/>
              </a:ext>
            </a:extLst>
          </p:cNvPr>
          <p:cNvSpPr/>
          <p:nvPr/>
        </p:nvSpPr>
        <p:spPr>
          <a:xfrm>
            <a:off x="1354949" y="2126038"/>
            <a:ext cx="8770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</a:rPr>
              <a:t>Original investment already largely paid back by gas cost saving during operation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BA796D-30AC-3DC2-3CC9-CB71D9D5DCDB}"/>
              </a:ext>
            </a:extLst>
          </p:cNvPr>
          <p:cNvSpPr txBox="1">
            <a:spLocks/>
          </p:cNvSpPr>
          <p:nvPr/>
        </p:nvSpPr>
        <p:spPr>
          <a:xfrm>
            <a:off x="1304925" y="2496137"/>
            <a:ext cx="8100392" cy="128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/>
              <a:t>RPC operated in slightly different conditions (higher pulse charge):</a:t>
            </a:r>
          </a:p>
          <a:p>
            <a:pPr marL="0" indent="0">
              <a:buNone/>
            </a:pPr>
            <a:r>
              <a:rPr lang="en-GB" sz="1700" dirty="0">
                <a:sym typeface="Wingdings" panose="05000000000000000000" pitchFamily="2" charset="2"/>
              </a:rPr>
              <a:t>   Impurities due to fragmentation of main gas components are visible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700" dirty="0">
                <a:sym typeface="Wingdings" panose="05000000000000000000" pitchFamily="2" charset="2"/>
              </a:rPr>
              <a:t>Closely monitored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700" dirty="0">
                <a:sym typeface="Wingdings" panose="05000000000000000000" pitchFamily="2" charset="2"/>
              </a:rPr>
              <a:t>Detector performance are not affected by gas recirculation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C1BF4B1-1651-B223-D2CA-A460B1B9B26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-44091"/>
            <a:ext cx="10394288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Mixture Recirculation: ALICE - MID (RPCs) example</a:t>
            </a:r>
          </a:p>
        </p:txBody>
      </p:sp>
      <p:pic>
        <p:nvPicPr>
          <p:cNvPr id="15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38BDBAB6-4D28-95E5-4BFC-62EDF330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D346F-5DC5-8946-7085-1851BC667EAD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96848C-A1A3-C5EC-348F-C7CC23473E18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98CE63-D398-6820-9F91-B53F8478BAF7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C5C4-1D2C-BF6D-965A-EC353A69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846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5100E-4A0A-B1BF-A649-208B0BB1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A4D58-F7B3-750F-0383-CE828403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63A97CC9-6952-6943-C154-4CAF4BDA8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315" y="2896369"/>
            <a:ext cx="2124553" cy="32076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58290C6-946C-A3E7-9575-8EDD11006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52291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0" dirty="0">
                <a:latin typeface="+mn-lt"/>
              </a:rPr>
              <a:t> Mixture: </a:t>
            </a:r>
            <a:r>
              <a:rPr lang="en-GB" altLang="en-US" sz="1800" u="sng" dirty="0">
                <a:solidFill>
                  <a:srgbClr val="C00000"/>
                </a:solidFill>
                <a:latin typeface="+mn-lt"/>
              </a:rPr>
              <a:t>CF</a:t>
            </a:r>
            <a:r>
              <a:rPr lang="en-GB" altLang="en-US" sz="1800" u="sng" baseline="-25000" dirty="0">
                <a:solidFill>
                  <a:srgbClr val="C00000"/>
                </a:solidFill>
                <a:latin typeface="+mn-lt"/>
              </a:rPr>
              <a:t>4</a:t>
            </a:r>
            <a:r>
              <a:rPr lang="en-GB" altLang="en-US" sz="1800" u="sng" dirty="0">
                <a:solidFill>
                  <a:srgbClr val="C00000"/>
                </a:solidFill>
                <a:latin typeface="+mn-lt"/>
              </a:rPr>
              <a:t> 40%</a:t>
            </a:r>
            <a:r>
              <a:rPr lang="en-GB" altLang="en-US" sz="1800" b="0" dirty="0">
                <a:latin typeface="+mn-lt"/>
              </a:rPr>
              <a:t>, </a:t>
            </a:r>
            <a:r>
              <a:rPr lang="en-GB" altLang="en-US" sz="1800" b="0" dirty="0" err="1">
                <a:latin typeface="+mn-lt"/>
              </a:rPr>
              <a:t>Ar</a:t>
            </a:r>
            <a:r>
              <a:rPr lang="en-GB" altLang="en-US" sz="1800" b="0" dirty="0">
                <a:latin typeface="+mn-lt"/>
              </a:rPr>
              <a:t> 45%, CO</a:t>
            </a:r>
            <a:r>
              <a:rPr lang="en-GB" altLang="en-US" sz="1800" b="0" baseline="-25000" dirty="0">
                <a:latin typeface="+mn-lt"/>
              </a:rPr>
              <a:t>2</a:t>
            </a:r>
            <a:r>
              <a:rPr lang="en-GB" altLang="en-US" sz="1800" b="0" dirty="0">
                <a:latin typeface="+mn-lt"/>
              </a:rPr>
              <a:t> 15% </a:t>
            </a:r>
          </a:p>
          <a:p>
            <a:pPr eaLnBrk="1" hangingPunct="1"/>
            <a:r>
              <a:rPr lang="en-GB" altLang="en-US" sz="1800" b="0" dirty="0">
                <a:latin typeface="+mn-lt"/>
              </a:rPr>
              <a:t>Detector volume: ~ 50 </a:t>
            </a:r>
            <a:r>
              <a:rPr lang="en-GB" altLang="en-US" sz="1800" b="0" dirty="0" err="1">
                <a:latin typeface="+mn-lt"/>
              </a:rPr>
              <a:t>liters</a:t>
            </a:r>
            <a:r>
              <a:rPr lang="en-GB" altLang="en-US" sz="1800" b="0" dirty="0">
                <a:latin typeface="+mn-lt"/>
              </a:rPr>
              <a:t> (but very high flow needed by the detector)</a:t>
            </a:r>
          </a:p>
          <a:p>
            <a:pPr eaLnBrk="1" hangingPunct="1"/>
            <a:r>
              <a:rPr lang="en-GB" altLang="en-US" sz="1800" b="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GB" altLang="en-US" sz="1800" b="0" dirty="0">
                <a:latin typeface="+mn-lt"/>
              </a:rPr>
              <a:t>R&amp;D for operation of large GEM detector systems with gas recirculation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41148F0-3D59-4F8E-7DDA-2E1340F07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826525"/>
            <a:ext cx="416508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1600" dirty="0">
                <a:latin typeface="+mj-lt"/>
              </a:rPr>
              <a:t>2013: </a:t>
            </a:r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Development of small gas recirculation systems for R&amp;D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Started test in lab with radioactive source (GEM never operated in recirculation before)</a:t>
            </a:r>
          </a:p>
        </p:txBody>
      </p:sp>
      <p:pic>
        <p:nvPicPr>
          <p:cNvPr id="11" name="Picture 10" descr="A store inside of a building&#10;&#10;Description generated with very high confidence">
            <a:extLst>
              <a:ext uri="{FF2B5EF4-FFF2-40B4-BE49-F238E27FC236}">
                <a16:creationId xmlns:a16="http://schemas.microsoft.com/office/drawing/2014/main" id="{E2506422-3D8C-24DF-1C3D-25EA35625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28497" y="2910861"/>
            <a:ext cx="2615186" cy="1929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54754-53CF-6362-9F45-3FFEE3BC9882}"/>
              </a:ext>
            </a:extLst>
          </p:cNvPr>
          <p:cNvSpPr txBox="1"/>
          <p:nvPr/>
        </p:nvSpPr>
        <p:spPr>
          <a:xfrm>
            <a:off x="5073219" y="4809544"/>
            <a:ext cx="3030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Gas mixture purification studies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16D5D22-88F6-A487-1E76-E9CFC334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515" y="1826525"/>
            <a:ext cx="2759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fr-CH" sz="1600" dirty="0">
                <a:latin typeface="+mj-lt"/>
              </a:rPr>
              <a:t>2016-…:</a:t>
            </a:r>
            <a:endParaRPr lang="en-GB" altLang="en-US" sz="1600" b="0" dirty="0">
              <a:latin typeface="+mj-lt"/>
            </a:endParaRPr>
          </a:p>
          <a:p>
            <a:pPr eaLnBrk="1" hangingPunct="1"/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Validation continued at CERN Gamma Irradiation Facility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FF9F9BB-0B77-DC20-0EE0-777DAC2A3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1588" y="1826525"/>
            <a:ext cx="2518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fr-CH" sz="1600" dirty="0">
                <a:latin typeface="+mj-lt"/>
              </a:rPr>
              <a:t>2016-…:</a:t>
            </a:r>
            <a:endParaRPr lang="en-GB" altLang="en-US" sz="1600" b="0" dirty="0">
              <a:latin typeface="+mj-lt"/>
            </a:endParaRPr>
          </a:p>
          <a:p>
            <a:pPr eaLnBrk="1" hangingPunct="1"/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LHCb-GEM upgraded to gas recirculation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8034A4A-4EBA-530A-0C03-B5CE42093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08620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600" b="0" dirty="0">
                <a:latin typeface="+mj-lt"/>
              </a:rPr>
              <a:t>LHCb-GEM detector operation became more stable thanks to less frequent replacement of CF</a:t>
            </a:r>
            <a:r>
              <a:rPr lang="en-GB" altLang="en-US" sz="1600" b="0" baseline="-25000" dirty="0">
                <a:latin typeface="+mj-lt"/>
              </a:rPr>
              <a:t>4</a:t>
            </a:r>
            <a:r>
              <a:rPr lang="en-GB" altLang="en-US" sz="1600" b="0" dirty="0">
                <a:latin typeface="+mj-lt"/>
              </a:rPr>
              <a:t> cylinders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F7B242-D662-A724-BDFD-6213A1DF431A}"/>
              </a:ext>
            </a:extLst>
          </p:cNvPr>
          <p:cNvSpPr/>
          <p:nvPr/>
        </p:nvSpPr>
        <p:spPr>
          <a:xfrm rot="1074464">
            <a:off x="9578045" y="1233735"/>
            <a:ext cx="23030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</a:rPr>
              <a:t>From Run1 to Run2:</a:t>
            </a:r>
          </a:p>
          <a:p>
            <a:r>
              <a:rPr lang="en-GB" sz="2000" b="1" dirty="0">
                <a:solidFill>
                  <a:srgbClr val="33CC33"/>
                </a:solidFill>
              </a:rPr>
              <a:t>90% GHG reduction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FADB46-EE10-72D3-31A5-B9F0BB068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883" y="764012"/>
            <a:ext cx="8964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800" b="0" dirty="0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9086E-D634-CADB-CA15-5C6E426BAAAA}"/>
              </a:ext>
            </a:extLst>
          </p:cNvPr>
          <p:cNvGrpSpPr/>
          <p:nvPr/>
        </p:nvGrpSpPr>
        <p:grpSpPr>
          <a:xfrm>
            <a:off x="595493" y="2884883"/>
            <a:ext cx="2736304" cy="3209105"/>
            <a:chOff x="1453978" y="2910861"/>
            <a:chExt cx="2736304" cy="3209105"/>
          </a:xfrm>
        </p:grpSpPr>
        <p:pic>
          <p:nvPicPr>
            <p:cNvPr id="8" name="Picture 2" descr="\\cern.ch\dfs\Users\g\guidar\Documents\My Pictures\20141103_121100.jpg">
              <a:extLst>
                <a:ext uri="{FF2B5EF4-FFF2-40B4-BE49-F238E27FC236}">
                  <a16:creationId xmlns:a16="http://schemas.microsoft.com/office/drawing/2014/main" id="{EA73D19B-1DD6-2044-A3F4-7F7AF40E6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838" y="2910861"/>
              <a:ext cx="2406829" cy="3209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485185-2E6E-4A26-32E8-65DE1D89D795}"/>
                </a:ext>
              </a:extLst>
            </p:cNvPr>
            <p:cNvSpPr/>
            <p:nvPr/>
          </p:nvSpPr>
          <p:spPr>
            <a:xfrm rot="20774212">
              <a:off x="1453978" y="5229912"/>
              <a:ext cx="2736304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hlinkClick r:id="rId5"/>
                </a:rPr>
                <a:t>"A portable </a:t>
              </a:r>
              <a:r>
                <a:rPr lang="fr-FR" sz="1400" dirty="0" err="1">
                  <a:hlinkClick r:id="rId5"/>
                </a:rPr>
                <a:t>gas</a:t>
              </a:r>
              <a:r>
                <a:rPr lang="fr-FR" sz="1400" dirty="0">
                  <a:hlinkClick r:id="rId5"/>
                </a:rPr>
                <a:t> recirculation unit" JINST 12 T10002</a:t>
              </a:r>
              <a:r>
                <a:rPr lang="en-GB" sz="1400" dirty="0"/>
                <a:t>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6613983-1B09-19D2-434E-58770D45C341}"/>
              </a:ext>
            </a:extLst>
          </p:cNvPr>
          <p:cNvSpPr/>
          <p:nvPr/>
        </p:nvSpPr>
        <p:spPr>
          <a:xfrm>
            <a:off x="3436315" y="5525962"/>
            <a:ext cx="8739962" cy="4001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GB" sz="2000" b="1" dirty="0">
                <a:solidFill>
                  <a:srgbClr val="33CC33"/>
                </a:solidFill>
              </a:rPr>
              <a:t>Original investment already largely paid back by gas cost saving during operation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D8632E7C-F010-83F4-1F04-0BF79B45C9D0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-44091"/>
            <a:ext cx="1040490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Mixture Recirculation: LHCb-GEM example</a:t>
            </a:r>
          </a:p>
        </p:txBody>
      </p:sp>
      <p:pic>
        <p:nvPicPr>
          <p:cNvPr id="2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CAF77483-EF94-3D0A-EDEC-1BBCE80C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487C43B-50F7-6ABC-EBA7-B0EF931C4CB7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46B7CA-3660-CCBB-7A85-D8468A8E43F3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DA28EC-68CD-D2C3-800A-CC4A36702B00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62BDF-4BDF-EE23-E356-2753380E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14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1749056" y="0"/>
            <a:ext cx="825978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Mixture Recirculation: “Lab size” gas systems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9A2B46-CCD0-7831-6BEB-E4C4BFB7725C}"/>
              </a:ext>
            </a:extLst>
          </p:cNvPr>
          <p:cNvSpPr txBox="1"/>
          <p:nvPr/>
        </p:nvSpPr>
        <p:spPr>
          <a:xfrm>
            <a:off x="0" y="818565"/>
            <a:ext cx="12192000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H" sz="2000" dirty="0" err="1"/>
              <a:t>Sometimes</a:t>
            </a:r>
            <a:r>
              <a:rPr lang="fr-CH" sz="2000" dirty="0"/>
              <a:t> </a:t>
            </a:r>
            <a:r>
              <a:rPr lang="fr-CH" sz="2000" dirty="0" err="1"/>
              <a:t>lab</a:t>
            </a:r>
            <a:r>
              <a:rPr lang="fr-CH" sz="2000" dirty="0"/>
              <a:t> test are </a:t>
            </a:r>
            <a:r>
              <a:rPr lang="fr-CH" sz="2000" dirty="0" err="1"/>
              <a:t>using</a:t>
            </a:r>
            <a:r>
              <a:rPr lang="fr-CH" sz="2000" dirty="0"/>
              <a:t> </a:t>
            </a:r>
            <a:r>
              <a:rPr lang="fr-CH" sz="2000" dirty="0" err="1"/>
              <a:t>relatively</a:t>
            </a:r>
            <a:r>
              <a:rPr lang="fr-CH" sz="2000" dirty="0"/>
              <a:t> high </a:t>
            </a:r>
            <a:r>
              <a:rPr lang="fr-CH" sz="2000" dirty="0" err="1"/>
              <a:t>gas</a:t>
            </a:r>
            <a:r>
              <a:rPr lang="fr-CH" sz="2000" dirty="0"/>
              <a:t> </a:t>
            </a:r>
            <a:r>
              <a:rPr lang="fr-CH" sz="2000" dirty="0" err="1"/>
              <a:t>quantity</a:t>
            </a:r>
            <a:r>
              <a:rPr lang="fr-CH" sz="2000" dirty="0"/>
              <a:t> if </a:t>
            </a:r>
            <a:r>
              <a:rPr lang="fr-CH" sz="2000" dirty="0" err="1"/>
              <a:t>compared</a:t>
            </a:r>
            <a:r>
              <a:rPr lang="fr-CH" sz="2000" dirty="0"/>
              <a:t> with large LHC </a:t>
            </a:r>
            <a:r>
              <a:rPr lang="fr-CH" sz="2000" dirty="0" err="1"/>
              <a:t>systems</a:t>
            </a:r>
            <a:r>
              <a:rPr lang="fr-CH" sz="2000" dirty="0"/>
              <a:t>: </a:t>
            </a:r>
          </a:p>
          <a:p>
            <a:pPr>
              <a:lnSpc>
                <a:spcPct val="110000"/>
              </a:lnSpc>
            </a:pPr>
            <a:r>
              <a:rPr lang="fr-CH" sz="2000" dirty="0" err="1"/>
              <a:t>example</a:t>
            </a:r>
            <a:r>
              <a:rPr lang="fr-CH" sz="2000" dirty="0"/>
              <a:t> </a:t>
            </a:r>
            <a:r>
              <a:rPr lang="fr-CH" sz="2000" dirty="0" err="1"/>
              <a:t>from</a:t>
            </a:r>
            <a:r>
              <a:rPr lang="fr-CH" sz="2000" dirty="0"/>
              <a:t> GIF++ tests (RPC, CSC, GEM), test </a:t>
            </a:r>
            <a:r>
              <a:rPr lang="fr-CH" sz="2000" dirty="0" err="1"/>
              <a:t>beam</a:t>
            </a:r>
            <a:r>
              <a:rPr lang="fr-CH" sz="2000" dirty="0"/>
              <a:t> </a:t>
            </a:r>
            <a:r>
              <a:rPr lang="fr-CH" sz="2000" dirty="0" err="1"/>
              <a:t>activities</a:t>
            </a:r>
            <a:r>
              <a:rPr lang="fr-CH" sz="2000" dirty="0"/>
              <a:t> (CALICE RPC-SDHCAL), EEE </a:t>
            </a:r>
            <a:r>
              <a:rPr lang="fr-CH" sz="2000" dirty="0" err="1"/>
              <a:t>telescope</a:t>
            </a:r>
            <a:r>
              <a:rPr lang="fr-CH" sz="2000" dirty="0"/>
              <a:t>, … 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D24CA-1958-D763-4B29-C926E5AA8C2E}"/>
              </a:ext>
            </a:extLst>
          </p:cNvPr>
          <p:cNvSpPr txBox="1"/>
          <p:nvPr/>
        </p:nvSpPr>
        <p:spPr>
          <a:xfrm>
            <a:off x="95553" y="155661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Development of Recirculation system for laboratory applications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76B96E-2F9A-B0A3-E066-6686539EEDFC}"/>
              </a:ext>
            </a:extLst>
          </p:cNvPr>
          <p:cNvSpPr txBox="1"/>
          <p:nvPr/>
        </p:nvSpPr>
        <p:spPr>
          <a:xfrm>
            <a:off x="4465457" y="2243302"/>
            <a:ext cx="7471442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⁻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2013: Development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  <a:hlinkClick r:id="rId3"/>
              </a:rPr>
              <a:t>"A portable gas recirculation unit" JINST 12 T10002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148E30-D5DA-1099-671D-2988C2B1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48" y="1899204"/>
            <a:ext cx="3699476" cy="45849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238C56-22EE-A1DE-0E00-422EFE88FA74}"/>
              </a:ext>
            </a:extLst>
          </p:cNvPr>
          <p:cNvSpPr txBox="1"/>
          <p:nvPr/>
        </p:nvSpPr>
        <p:spPr>
          <a:xfrm>
            <a:off x="4626769" y="2963204"/>
            <a:ext cx="61293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~10 detectors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~100-200 l/h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One single rack can contain the full system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Control system based on simple PLC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Monitoring system based on Grafana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Possible to have some parameters controlled remotely 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Few sensors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Five gas systems already produced and in use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20-30 </a:t>
            </a:r>
            <a:r>
              <a:rPr lang="en-GB" dirty="0" err="1"/>
              <a:t>kCHF</a:t>
            </a:r>
            <a:endParaRPr lang="en-CH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CD258-84A5-5C6D-03BD-A0AABE6F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001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1015409" y="0"/>
            <a:ext cx="10111563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Mixture Recirculation: “Lab size” gas systems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9A2B46-CCD0-7831-6BEB-E4C4BFB7725C}"/>
              </a:ext>
            </a:extLst>
          </p:cNvPr>
          <p:cNvSpPr txBox="1"/>
          <p:nvPr/>
        </p:nvSpPr>
        <p:spPr>
          <a:xfrm>
            <a:off x="0" y="818565"/>
            <a:ext cx="12192000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/>
              <a:t>Development of Recirculation system for ~1-2 detectors – 20-30 l/h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76B96E-2F9A-B0A3-E066-6686539EEDFC}"/>
              </a:ext>
            </a:extLst>
          </p:cNvPr>
          <p:cNvSpPr txBox="1"/>
          <p:nvPr/>
        </p:nvSpPr>
        <p:spPr>
          <a:xfrm>
            <a:off x="5222403" y="1321552"/>
            <a:ext cx="6776393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  <a:defRPr/>
            </a:pPr>
            <a:r>
              <a:rPr lang="fr-FR" sz="1800" dirty="0">
                <a:cs typeface="Times New Roman" pitchFamily="18" charset="0"/>
                <a:sym typeface="Wingdings" panose="05000000000000000000" pitchFamily="2" charset="2"/>
              </a:rPr>
              <a:t>2019: </a:t>
            </a:r>
            <a:r>
              <a:rPr lang="en-GB" sz="1800" dirty="0">
                <a:cs typeface="Times New Roman" pitchFamily="18" charset="0"/>
                <a:sym typeface="Wingdings" panose="05000000000000000000" pitchFamily="2" charset="2"/>
              </a:rPr>
              <a:t>Development of </a:t>
            </a:r>
            <a:r>
              <a:rPr lang="en-GB" sz="1800" dirty="0">
                <a:cs typeface="Times New Roman" pitchFamily="18" charset="0"/>
                <a:sym typeface="Wingdings" panose="05000000000000000000" pitchFamily="2" charset="2"/>
                <a:hlinkClick r:id="rId3"/>
              </a:rPr>
              <a:t>Gas recirculation systems for RPC detectors: from LHC experiments to laboratory set-ups - RPC2022</a:t>
            </a:r>
            <a:r>
              <a:rPr lang="en-GB" sz="1800" dirty="0"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A042D-94A0-807E-C927-C7A501362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81" y="1321552"/>
            <a:ext cx="4548794" cy="32028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8F34CC-93E8-9571-A0FF-BFB089E8C7B2}"/>
              </a:ext>
            </a:extLst>
          </p:cNvPr>
          <p:cNvSpPr txBox="1"/>
          <p:nvPr/>
        </p:nvSpPr>
        <p:spPr>
          <a:xfrm>
            <a:off x="5732260" y="2366788"/>
            <a:ext cx="61293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It should fit in a small box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Monitoring system based on </a:t>
            </a:r>
            <a:r>
              <a:rPr lang="en-GB" dirty="0" err="1"/>
              <a:t>RaspBerry</a:t>
            </a:r>
            <a:r>
              <a:rPr lang="en-GB" dirty="0"/>
              <a:t> PI and Grafana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Manual (optional remote) control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Limited number of electronic sensors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Very cheap components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1-2 </a:t>
            </a:r>
            <a:r>
              <a:rPr lang="en-GB" dirty="0" err="1"/>
              <a:t>kCHF</a:t>
            </a:r>
            <a:endParaRPr lang="en-CH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154CCA-8A6D-BBD8-ABEB-E5C781DFC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05" y="4644686"/>
            <a:ext cx="5210795" cy="17835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A56BE-7B53-52B0-0491-E3D57775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669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906379" y="53503"/>
            <a:ext cx="9906000" cy="649287"/>
          </a:xfrm>
          <a:noFill/>
          <a:ln w="12700"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Beyond gas recirculation: why?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6EA6CDA-C8CF-4BD5-B9EB-3DEB204B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B01B5-062F-4E4D-A5EA-85102D21A3D7}" type="slidenum">
              <a:rPr lang="en-GB" smtClean="0"/>
              <a:t>18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F31ADC-061E-4E09-829B-83687C4D46D4}"/>
              </a:ext>
            </a:extLst>
          </p:cNvPr>
          <p:cNvSpPr/>
          <p:nvPr/>
        </p:nvSpPr>
        <p:spPr>
          <a:xfrm>
            <a:off x="356850" y="940382"/>
            <a:ext cx="11311275" cy="176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/>
              <a:t>Not always the recirculation fraction can be increased easily: two examples</a:t>
            </a:r>
            <a:endParaRPr lang="en-GB" dirty="0"/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GB" dirty="0"/>
              <a:t>Detector operation validated for ageing up to 90%</a:t>
            </a:r>
          </a:p>
          <a:p>
            <a:pPr marL="800100" lvl="1" indent="-34290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GB" dirty="0"/>
              <a:t>What about recirculating more? (example RPC: only short test performed in the past (2011) up to 97-99%)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arenR"/>
            </a:pPr>
            <a:endParaRPr lang="en-GB" dirty="0"/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GB" dirty="0"/>
              <a:t>N2 intake by diffusion (example: CMS-CSC detector)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994DEF-6ECA-4C4A-9F9E-AE24225D0751}"/>
              </a:ext>
            </a:extLst>
          </p:cNvPr>
          <p:cNvGrpSpPr/>
          <p:nvPr/>
        </p:nvGrpSpPr>
        <p:grpSpPr>
          <a:xfrm>
            <a:off x="1267417" y="3215801"/>
            <a:ext cx="10583478" cy="3264400"/>
            <a:chOff x="593653" y="2726520"/>
            <a:chExt cx="10583478" cy="3264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352CB8-67D6-4AC9-A568-AF4D8B42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653" y="3022880"/>
              <a:ext cx="7054753" cy="29680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C8F439-D35B-4759-A7EC-6A3DAC72F4CE}"/>
                </a:ext>
              </a:extLst>
            </p:cNvPr>
            <p:cNvSpPr txBox="1"/>
            <p:nvPr/>
          </p:nvSpPr>
          <p:spPr>
            <a:xfrm>
              <a:off x="7982883" y="5417859"/>
              <a:ext cx="31942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hlinkClick r:id="rId4"/>
                </a:rPr>
                <a:t>https://pos.sissa.it/159/029/pdf</a:t>
              </a:r>
              <a:r>
                <a:rPr lang="en-GB" sz="1800" dirty="0"/>
                <a:t>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F5E89E-FB98-4AF6-A198-DE66F8217DD3}"/>
                </a:ext>
              </a:extLst>
            </p:cNvPr>
            <p:cNvSpPr txBox="1"/>
            <p:nvPr/>
          </p:nvSpPr>
          <p:spPr>
            <a:xfrm>
              <a:off x="6042448" y="336408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97%</a:t>
              </a:r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18B852-4065-48E6-BC77-185FC359AB0E}"/>
                </a:ext>
              </a:extLst>
            </p:cNvPr>
            <p:cNvSpPr txBox="1"/>
            <p:nvPr/>
          </p:nvSpPr>
          <p:spPr>
            <a:xfrm>
              <a:off x="6761692" y="336066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99%</a:t>
              </a:r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F0EB5D-6CBE-4A10-A333-F12BFFA1FF19}"/>
                </a:ext>
              </a:extLst>
            </p:cNvPr>
            <p:cNvSpPr txBox="1"/>
            <p:nvPr/>
          </p:nvSpPr>
          <p:spPr>
            <a:xfrm>
              <a:off x="7399069" y="336066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94%</a:t>
              </a:r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0BEE21-9889-43C8-BA35-7F4858D3CA7C}"/>
                </a:ext>
              </a:extLst>
            </p:cNvPr>
            <p:cNvSpPr txBox="1"/>
            <p:nvPr/>
          </p:nvSpPr>
          <p:spPr>
            <a:xfrm>
              <a:off x="6070225" y="3059668"/>
              <a:ext cx="292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 err="1">
                  <a:solidFill>
                    <a:srgbClr val="FF0000"/>
                  </a:solidFill>
                </a:rPr>
                <a:t>Higher</a:t>
              </a:r>
              <a:r>
                <a:rPr lang="fr-CH" b="1" dirty="0">
                  <a:solidFill>
                    <a:srgbClr val="FF0000"/>
                  </a:solidFill>
                </a:rPr>
                <a:t> recirculation fraction: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7A193CF-FDE1-4068-9E81-8D51E39B3366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5783572" y="3548749"/>
              <a:ext cx="258876" cy="1031272"/>
            </a:xfrm>
            <a:prstGeom prst="straightConnector1">
              <a:avLst/>
            </a:prstGeom>
            <a:ln w="19050">
              <a:solidFill>
                <a:srgbClr val="C45C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EB20E4D-9F70-46AF-8AB9-6FAC3EC6DF46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6615868" y="3545327"/>
              <a:ext cx="145824" cy="525869"/>
            </a:xfrm>
            <a:prstGeom prst="straightConnector1">
              <a:avLst/>
            </a:prstGeom>
            <a:ln w="19050">
              <a:solidFill>
                <a:srgbClr val="FF8C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FF9F54B-D468-40E4-BDD7-50CC030E4A3B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6885138" y="3545327"/>
              <a:ext cx="513931" cy="1435747"/>
            </a:xfrm>
            <a:prstGeom prst="straightConnector1">
              <a:avLst/>
            </a:prstGeom>
            <a:ln w="19050">
              <a:solidFill>
                <a:srgbClr val="54CB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06C7A66-FBC0-4459-8911-47BE90F6E273}"/>
                </a:ext>
              </a:extLst>
            </p:cNvPr>
            <p:cNvSpPr txBox="1"/>
            <p:nvPr/>
          </p:nvSpPr>
          <p:spPr>
            <a:xfrm>
              <a:off x="997906" y="2726520"/>
              <a:ext cx="4733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RPC: Gas recirculation and impurities in past test</a:t>
              </a:r>
            </a:p>
          </p:txBody>
        </p:sp>
      </p:grpSp>
      <p:pic>
        <p:nvPicPr>
          <p:cNvPr id="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0F4B945-6A89-A32A-F69C-B16B20F0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A66EC0-4E9E-B5BA-DCB0-F3513B497EE2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AE01D6F-E04C-9CF2-5CEA-7795F8660830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879E86-592D-25F7-1818-E970B272C518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02C829-12BB-396C-837A-24EA5B3F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44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BD45-8E19-4BFC-A909-59252775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91584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5EB4-D147-4263-A9D2-00B9B19B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19</a:t>
            </a:fld>
            <a:endParaRPr lang="en-GB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DA2AE0C-E03A-421E-8552-69A3C383A75B}"/>
              </a:ext>
            </a:extLst>
          </p:cNvPr>
          <p:cNvSpPr txBox="1">
            <a:spLocks noChangeArrowheads="1"/>
          </p:cNvSpPr>
          <p:nvPr/>
        </p:nvSpPr>
        <p:spPr>
          <a:xfrm>
            <a:off x="2568042" y="27721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 and recuperation</a:t>
            </a:r>
          </a:p>
        </p:txBody>
      </p:sp>
      <p:pic>
        <p:nvPicPr>
          <p:cNvPr id="1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3F18D2C0-955A-43D0-A68B-E6257E56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969DA-C0B4-484E-84AA-50159635A90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6C5CE2-3BC2-404E-B635-F291DA5A730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24327C-E879-4720-B0BB-EF75E547C5A6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pic>
        <p:nvPicPr>
          <p:cNvPr id="20" name="Picture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2777B62-AA6D-4365-8A6A-3754BA3B6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3" y="1247977"/>
            <a:ext cx="5402516" cy="43296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9D0C353-0229-4D99-9D55-3FBBD9CCEE13}"/>
              </a:ext>
            </a:extLst>
          </p:cNvPr>
          <p:cNvSpPr/>
          <p:nvPr/>
        </p:nvSpPr>
        <p:spPr>
          <a:xfrm>
            <a:off x="0" y="780994"/>
            <a:ext cx="9137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Possibility to recuperate a single gas component from exhausted mixture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33568" y="3397696"/>
            <a:ext cx="692751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Ongoing R&amp;D aims in testing the feasibility for new recuperation systems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R134a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for ALICE-RPC, ATLAS-RPC, CMS-RPC, ALICE-TOF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and substantial improvements of existing systems: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CF</a:t>
            </a:r>
            <a:r>
              <a:rPr lang="en-GB" sz="1600" b="1" baseline="-25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sz="1600" b="1" baseline="-250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for CMS-CSC, LHCb-RICH2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GB" sz="1600" b="1" baseline="-25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GB" sz="1600" b="1" baseline="-25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10</a:t>
            </a:r>
            <a:r>
              <a:rPr lang="en-GB" sz="1600" b="1" baseline="-250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for LHCb-RICH1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Recuperation will be effective only if leaks at detector level will be reduced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R134a recuperation can drastically decrease GHG consumption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R&amp;D costs for first R134a recuperation system can be potentially paid back with one year of operation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endParaRPr lang="en-GB" sz="1600" dirty="0">
              <a:solidFill>
                <a:prstClr val="black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2184" y="1200271"/>
            <a:ext cx="6096000" cy="22099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376092"/>
                </a:solidFill>
              </a:rPr>
              <a:t>Many LHC gas systems already with gas recuperation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rgbClr val="558ED5"/>
                </a:solidFill>
              </a:rPr>
              <a:t>Advantages: </a:t>
            </a:r>
          </a:p>
          <a:p>
            <a:pPr>
              <a:lnSpc>
                <a:spcPct val="110000"/>
              </a:lnSpc>
            </a:pPr>
            <a:r>
              <a:rPr lang="en-GB" dirty="0"/>
              <a:t>- Further reduction of gas consumption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pPr>
              <a:lnSpc>
                <a:spcPct val="110000"/>
              </a:lnSpc>
            </a:pPr>
            <a:r>
              <a:rPr lang="en-GB" dirty="0"/>
              <a:t>- Higher level of complexity</a:t>
            </a:r>
          </a:p>
          <a:p>
            <a:pPr>
              <a:lnSpc>
                <a:spcPct val="110000"/>
              </a:lnSpc>
            </a:pPr>
            <a:r>
              <a:rPr lang="en-GB" dirty="0"/>
              <a:t>- Dedicated R&amp;D</a:t>
            </a:r>
          </a:p>
          <a:p>
            <a:pPr>
              <a:lnSpc>
                <a:spcPct val="110000"/>
              </a:lnSpc>
            </a:pPr>
            <a:r>
              <a:rPr lang="en-GB" dirty="0"/>
              <a:t>- Gas mixture monitoring fundamental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7CC-216E-A763-BBD2-890A41D16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77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Outline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D8A94-88C9-5227-F9E1-7F60E368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21343-DF44-EFA2-C838-F60ED9796257}"/>
              </a:ext>
            </a:extLst>
          </p:cNvPr>
          <p:cNvSpPr txBox="1"/>
          <p:nvPr/>
        </p:nvSpPr>
        <p:spPr>
          <a:xfrm>
            <a:off x="1771211" y="1160447"/>
            <a:ext cx="7414855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cs typeface="Times New Roman" panose="02020603050405020304" pitchFamily="18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cs typeface="Times New Roman" panose="02020603050405020304" pitchFamily="18" charset="0"/>
              </a:rPr>
              <a:t>Large Gas Systems: the example of the LHC experiments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cs typeface="Times New Roman" panose="02020603050405020304" pitchFamily="18" charset="0"/>
              </a:rPr>
              <a:t>Gas systems description:</a:t>
            </a:r>
          </a:p>
          <a:p>
            <a:pPr marL="800100" lvl="1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Construction  </a:t>
            </a:r>
          </a:p>
          <a:p>
            <a:pPr marL="800100" lvl="1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Building blocks </a:t>
            </a:r>
          </a:p>
          <a:p>
            <a:pPr marL="800100" lvl="1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Controls software</a:t>
            </a:r>
          </a:p>
          <a:p>
            <a:pPr marL="800100" lvl="1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Modules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cs typeface="Times New Roman" panose="02020603050405020304" pitchFamily="18" charset="0"/>
              </a:rPr>
              <a:t>Gas systems performances: </a:t>
            </a:r>
          </a:p>
          <a:p>
            <a:pPr marL="800100" lvl="1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Operation, maintenance, consolidations, upgrade, …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sz="2000" dirty="0"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4530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20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1190446" y="23513"/>
            <a:ext cx="1016335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Systems: from design to operation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80A6F-E2E2-27E5-CD2F-41DE058B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5" y="1566249"/>
            <a:ext cx="10279239" cy="39292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AD953-F60D-6B59-F96A-0DDAFE169235}"/>
              </a:ext>
            </a:extLst>
          </p:cNvPr>
          <p:cNvSpPr txBox="1"/>
          <p:nvPr/>
        </p:nvSpPr>
        <p:spPr>
          <a:xfrm>
            <a:off x="7106972" y="5741235"/>
            <a:ext cx="454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From CERN, Beams Department, UNICOS Team</a:t>
            </a:r>
          </a:p>
        </p:txBody>
      </p:sp>
    </p:spTree>
    <p:extLst>
      <p:ext uri="{BB962C8B-B14F-4D97-AF65-F5344CB8AC3E}">
        <p14:creationId xmlns:p14="http://schemas.microsoft.com/office/powerpoint/2010/main" val="320748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21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1190446" y="23513"/>
            <a:ext cx="1016335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Systems: design phase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7475F6-E1D9-B9D0-C674-61B6850C8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0582" y="1779636"/>
            <a:ext cx="2725094" cy="39062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CE143-3F05-2D80-52F5-B490EBD73645}"/>
              </a:ext>
            </a:extLst>
          </p:cNvPr>
          <p:cNvGrpSpPr/>
          <p:nvPr/>
        </p:nvGrpSpPr>
        <p:grpSpPr>
          <a:xfrm>
            <a:off x="3906259" y="2051890"/>
            <a:ext cx="2686071" cy="3653888"/>
            <a:chOff x="4799167" y="836713"/>
            <a:chExt cx="2686071" cy="36538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578B6E-24AF-4C96-DFA9-14CFEC99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9168" y="836713"/>
              <a:ext cx="2686070" cy="20815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4DB498-FEAD-6F88-D82D-D3FE09FC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9167" y="2918267"/>
              <a:ext cx="2686071" cy="157233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3B3722-195C-81B6-87B7-DFBE1F45F1DA}"/>
              </a:ext>
            </a:extLst>
          </p:cNvPr>
          <p:cNvSpPr txBox="1"/>
          <p:nvPr/>
        </p:nvSpPr>
        <p:spPr>
          <a:xfrm>
            <a:off x="3661780" y="1637747"/>
            <a:ext cx="3707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hlinkClick r:id="rId6"/>
              </a:rPr>
              <a:t>Symbols</a:t>
            </a:r>
            <a:r>
              <a:rPr lang="fr-FR" sz="1400" dirty="0">
                <a:hlinkClick r:id="rId6"/>
              </a:rPr>
              <a:t> for </a:t>
            </a:r>
            <a:r>
              <a:rPr lang="fr-FR" sz="1400" dirty="0" err="1">
                <a:hlinkClick r:id="rId6"/>
              </a:rPr>
              <a:t>Piping</a:t>
            </a:r>
            <a:r>
              <a:rPr lang="fr-FR" sz="1400" dirty="0">
                <a:hlinkClick r:id="rId6"/>
              </a:rPr>
              <a:t> &amp; Instrumentation Drawings</a:t>
            </a:r>
            <a:r>
              <a:rPr lang="fr-FR" sz="1400" dirty="0"/>
              <a:t> </a:t>
            </a:r>
            <a:endParaRPr lang="en-CH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4D07CA-DE28-AE06-10FC-C77487018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359" y="2051697"/>
            <a:ext cx="5753641" cy="3796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DBC9DA-128D-8734-94B7-A8B3496442F2}"/>
              </a:ext>
            </a:extLst>
          </p:cNvPr>
          <p:cNvSpPr txBox="1"/>
          <p:nvPr/>
        </p:nvSpPr>
        <p:spPr>
          <a:xfrm>
            <a:off x="0" y="92292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Piping and Instrumentation Diagram (P&amp;ID or PID): it is a detailed diagram in the process industry which shows process equipment together with the instrumentation and control devices.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4138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22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1190446" y="23513"/>
            <a:ext cx="1016335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Systems: design phase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FFD53-1976-0FAD-A9E1-CE0F2740F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83" y="1216290"/>
            <a:ext cx="7410461" cy="5641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79236E-2ED9-3E4D-8BF7-4F00AD7FA2FD}"/>
              </a:ext>
            </a:extLst>
          </p:cNvPr>
          <p:cNvSpPr txBox="1"/>
          <p:nvPr/>
        </p:nvSpPr>
        <p:spPr>
          <a:xfrm>
            <a:off x="0" y="846958"/>
            <a:ext cx="7013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P&amp;ID and modules: </a:t>
            </a:r>
            <a:r>
              <a:rPr lang="fr-FR" dirty="0" err="1"/>
              <a:t>identifying</a:t>
            </a:r>
            <a:r>
              <a:rPr lang="fr-FR" dirty="0"/>
              <a:t> </a:t>
            </a:r>
            <a:r>
              <a:rPr lang="fr-FR" dirty="0" err="1"/>
              <a:t>functional</a:t>
            </a:r>
            <a:r>
              <a:rPr lang="fr-FR" dirty="0"/>
              <a:t> </a:t>
            </a:r>
            <a:r>
              <a:rPr lang="fr-FR" dirty="0" err="1"/>
              <a:t>units</a:t>
            </a:r>
            <a:r>
              <a:rPr lang="fr-FR" dirty="0"/>
              <a:t>. Example: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13400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23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1190446" y="23513"/>
            <a:ext cx="1016335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Systems: from P&amp;ID to controls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9236E-2ED9-3E4D-8BF7-4F00AD7FA2FD}"/>
              </a:ext>
            </a:extLst>
          </p:cNvPr>
          <p:cNvSpPr txBox="1"/>
          <p:nvPr/>
        </p:nvSpPr>
        <p:spPr>
          <a:xfrm>
            <a:off x="1" y="9713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Functional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: </a:t>
            </a:r>
          </a:p>
          <a:p>
            <a:r>
              <a:rPr lang="fr-FR" dirty="0"/>
              <a:t>a document </a:t>
            </a:r>
            <a:r>
              <a:rPr lang="fr-FR" dirty="0" err="1"/>
              <a:t>describing</a:t>
            </a:r>
            <a:r>
              <a:rPr lang="fr-FR" dirty="0"/>
              <a:t> the </a:t>
            </a:r>
            <a:r>
              <a:rPr lang="fr-FR" dirty="0" err="1"/>
              <a:t>automatic</a:t>
            </a:r>
            <a:r>
              <a:rPr lang="fr-FR" dirty="0"/>
              <a:t> </a:t>
            </a:r>
            <a:r>
              <a:rPr lang="fr-FR" dirty="0" err="1"/>
              <a:t>behaviour</a:t>
            </a:r>
            <a:r>
              <a:rPr lang="fr-FR" dirty="0"/>
              <a:t> of the process</a:t>
            </a:r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070CF-9B67-6D34-F8BE-1955BD106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9138"/>
            <a:ext cx="3468957" cy="47862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0A9E8E3-B599-3EB9-DE0C-605B7ACB7291}"/>
              </a:ext>
            </a:extLst>
          </p:cNvPr>
          <p:cNvGrpSpPr/>
          <p:nvPr/>
        </p:nvGrpSpPr>
        <p:grpSpPr>
          <a:xfrm>
            <a:off x="3884692" y="2226046"/>
            <a:ext cx="4845216" cy="2772833"/>
            <a:chOff x="3884692" y="1809581"/>
            <a:chExt cx="4845216" cy="27728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1B8FC6-BFA9-0A23-28DB-75B8A31A2B74}"/>
                </a:ext>
              </a:extLst>
            </p:cNvPr>
            <p:cNvSpPr txBox="1"/>
            <p:nvPr/>
          </p:nvSpPr>
          <p:spPr>
            <a:xfrm>
              <a:off x="3884692" y="2274090"/>
              <a:ext cx="484521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About 500 pages where are defined:</a:t>
              </a:r>
            </a:p>
            <a:p>
              <a:pPr marL="285750" indent="-285750">
                <a:buFont typeface="Calibri" panose="020F0502020204030204" pitchFamily="34" charset="0"/>
                <a:buChar char="‐"/>
              </a:pPr>
              <a:r>
                <a:rPr lang="en-GB" dirty="0"/>
                <a:t>Objects (units, actuator, controller)</a:t>
              </a:r>
            </a:p>
            <a:p>
              <a:pPr marL="285750" indent="-285750">
                <a:buFont typeface="Calibri" panose="020F0502020204030204" pitchFamily="34" charset="0"/>
                <a:buChar char="‐"/>
              </a:pPr>
              <a:r>
                <a:rPr lang="en-GB" dirty="0"/>
                <a:t>Operational states</a:t>
              </a:r>
            </a:p>
            <a:p>
              <a:pPr marL="285750" indent="-285750">
                <a:buFont typeface="Calibri" panose="020F0502020204030204" pitchFamily="34" charset="0"/>
                <a:buChar char="‐"/>
              </a:pPr>
              <a:r>
                <a:rPr lang="en-GB" dirty="0"/>
                <a:t>Interlocks (Full stop, Temporary stop, start interlock)</a:t>
              </a:r>
            </a:p>
            <a:p>
              <a:pPr marL="285750" indent="-285750">
                <a:buFont typeface="Calibri" panose="020F0502020204030204" pitchFamily="34" charset="0"/>
                <a:buChar char="‐"/>
              </a:pPr>
              <a:r>
                <a:rPr lang="en-GB" dirty="0"/>
                <a:t>Alarm</a:t>
              </a:r>
            </a:p>
            <a:p>
              <a:pPr marL="285750" indent="-285750">
                <a:buFont typeface="Calibri" panose="020F0502020204030204" pitchFamily="34" charset="0"/>
                <a:buChar char="‐"/>
              </a:pPr>
              <a:r>
                <a:rPr lang="en-GB" dirty="0"/>
                <a:t>User command</a:t>
              </a:r>
            </a:p>
            <a:p>
              <a:pPr marL="285750" indent="-285750">
                <a:buFont typeface="Calibri" panose="020F0502020204030204" pitchFamily="34" charset="0"/>
                <a:buChar char="‐"/>
              </a:pPr>
              <a:r>
                <a:rPr lang="en-GB" dirty="0"/>
                <a:t>Computed variables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FB75F4-2273-DC4C-D795-FFF03E73C0C2}"/>
                </a:ext>
              </a:extLst>
            </p:cNvPr>
            <p:cNvSpPr txBox="1"/>
            <p:nvPr/>
          </p:nvSpPr>
          <p:spPr>
            <a:xfrm>
              <a:off x="3884692" y="1809581"/>
              <a:ext cx="41276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hlinkClick r:id="rId4"/>
                </a:rPr>
                <a:t>https://cernbox.cern.ch/s/DZmA2Uymugv0Ud4</a:t>
              </a:r>
              <a:r>
                <a:rPr lang="fr-FR" sz="1600" dirty="0"/>
                <a:t> </a:t>
              </a:r>
              <a:endParaRPr lang="en-CH" sz="16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9B49089-27A4-462A-85EA-CA2D7B31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455" y="2148135"/>
            <a:ext cx="3613795" cy="40291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3A056B-F26C-7E9C-2845-46FD14992337}"/>
              </a:ext>
            </a:extLst>
          </p:cNvPr>
          <p:cNvSpPr txBox="1"/>
          <p:nvPr/>
        </p:nvSpPr>
        <p:spPr>
          <a:xfrm>
            <a:off x="8746035" y="935997"/>
            <a:ext cx="2916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Logic </a:t>
            </a:r>
            <a:r>
              <a:rPr lang="fr-FR" dirty="0" err="1"/>
              <a:t>Templates</a:t>
            </a:r>
            <a:endParaRPr lang="fr-FR" dirty="0"/>
          </a:p>
          <a:p>
            <a:r>
              <a:rPr lang="fr-FR" dirty="0"/>
              <a:t>Expert </a:t>
            </a:r>
            <a:r>
              <a:rPr lang="fr-FR" dirty="0" err="1"/>
              <a:t>Templates</a:t>
            </a:r>
            <a:r>
              <a:rPr lang="fr-FR" dirty="0"/>
              <a:t> (grafcets)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69464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24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1190446" y="23513"/>
            <a:ext cx="1016335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Systems: from P&amp;ID to construction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839F3-9127-DABC-8321-DCECDA869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78123"/>
            <a:ext cx="4176694" cy="2572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9F934-B6C4-1326-E2EC-C2FEE5481C40}"/>
              </a:ext>
            </a:extLst>
          </p:cNvPr>
          <p:cNvSpPr txBox="1"/>
          <p:nvPr/>
        </p:nvSpPr>
        <p:spPr>
          <a:xfrm>
            <a:off x="0" y="793968"/>
            <a:ext cx="3242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3D </a:t>
            </a:r>
            <a:r>
              <a:rPr lang="fr-CH" dirty="0" err="1"/>
              <a:t>view</a:t>
            </a:r>
            <a:r>
              <a:rPr lang="fr-CH" dirty="0"/>
              <a:t> of </a:t>
            </a:r>
            <a:r>
              <a:rPr lang="fr-CH" dirty="0" err="1"/>
              <a:t>gas</a:t>
            </a:r>
            <a:r>
              <a:rPr lang="fr-CH" dirty="0"/>
              <a:t> </a:t>
            </a:r>
            <a:r>
              <a:rPr lang="fr-CH" dirty="0" err="1"/>
              <a:t>systems</a:t>
            </a:r>
            <a:r>
              <a:rPr lang="fr-CH" dirty="0"/>
              <a:t> modules </a:t>
            </a:r>
          </a:p>
          <a:p>
            <a:r>
              <a:rPr lang="fr-CH" dirty="0"/>
              <a:t>in the surface </a:t>
            </a:r>
            <a:r>
              <a:rPr lang="fr-CH" dirty="0" err="1"/>
              <a:t>gas</a:t>
            </a:r>
            <a:r>
              <a:rPr lang="fr-CH" dirty="0"/>
              <a:t> building</a:t>
            </a:r>
            <a:endParaRPr lang="en-GB" dirty="0"/>
          </a:p>
        </p:txBody>
      </p:sp>
      <p:pic>
        <p:nvPicPr>
          <p:cNvPr id="14" name="Picture 13" descr="A picture containing text, indoor, cluttered, warehouse&#10;&#10;Description automatically generated">
            <a:extLst>
              <a:ext uri="{FF2B5EF4-FFF2-40B4-BE49-F238E27FC236}">
                <a16:creationId xmlns:a16="http://schemas.microsoft.com/office/drawing/2014/main" id="{C5561C63-3D44-25F0-1B8A-45A5BD517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4042" y="2079212"/>
            <a:ext cx="4087958" cy="4333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8CB400-D7DA-062D-D913-A81C301E54F3}"/>
              </a:ext>
            </a:extLst>
          </p:cNvPr>
          <p:cNvSpPr txBox="1"/>
          <p:nvPr/>
        </p:nvSpPr>
        <p:spPr>
          <a:xfrm>
            <a:off x="9833149" y="1432881"/>
            <a:ext cx="23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Gas </a:t>
            </a:r>
            <a:r>
              <a:rPr lang="fr-CH" dirty="0" err="1"/>
              <a:t>systems</a:t>
            </a:r>
            <a:r>
              <a:rPr lang="fr-CH" dirty="0"/>
              <a:t> modules </a:t>
            </a:r>
          </a:p>
          <a:p>
            <a:r>
              <a:rPr lang="fr-CH" dirty="0"/>
              <a:t>In the workshop for QC</a:t>
            </a:r>
            <a:endParaRPr lang="en-GB" dirty="0"/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7951795-36BF-4CE2-8803-349B1E71A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213" y="1677379"/>
            <a:ext cx="2124217" cy="44889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2F35B2-533F-6033-0E25-67D54C7FB18B}"/>
              </a:ext>
            </a:extLst>
          </p:cNvPr>
          <p:cNvSpPr txBox="1"/>
          <p:nvPr/>
        </p:nvSpPr>
        <p:spPr>
          <a:xfrm>
            <a:off x="5544574" y="130804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Assembly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474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25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1190446" y="23513"/>
            <a:ext cx="10163354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Systems: installation and commissioning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9F934-B6C4-1326-E2EC-C2FEE5481C40}"/>
              </a:ext>
            </a:extLst>
          </p:cNvPr>
          <p:cNvSpPr txBox="1"/>
          <p:nvPr/>
        </p:nvSpPr>
        <p:spPr>
          <a:xfrm>
            <a:off x="1172785" y="809947"/>
            <a:ext cx="79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Arrival</a:t>
            </a:r>
            <a:endParaRPr lang="en-GB" dirty="0"/>
          </a:p>
        </p:txBody>
      </p:sp>
      <p:pic>
        <p:nvPicPr>
          <p:cNvPr id="7" name="Picture 6" descr="A truck with a container on the back&#10;&#10;Description automatically generated">
            <a:extLst>
              <a:ext uri="{FF2B5EF4-FFF2-40B4-BE49-F238E27FC236}">
                <a16:creationId xmlns:a16="http://schemas.microsoft.com/office/drawing/2014/main" id="{1108582B-40FF-A4CB-2D6D-18D0123238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9612"/>
            <a:ext cx="3588170" cy="2020140"/>
          </a:xfrm>
          <a:prstGeom prst="rect">
            <a:avLst/>
          </a:prstGeom>
        </p:spPr>
      </p:pic>
      <p:pic>
        <p:nvPicPr>
          <p:cNvPr id="15" name="Picture 14" descr="A forklift lifting a container&#10;&#10;Description automatically generated">
            <a:extLst>
              <a:ext uri="{FF2B5EF4-FFF2-40B4-BE49-F238E27FC236}">
                <a16:creationId xmlns:a16="http://schemas.microsoft.com/office/drawing/2014/main" id="{F57D98CA-466E-C86B-1B49-FA9367A96E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7101" y="1115002"/>
            <a:ext cx="2105115" cy="2932050"/>
          </a:xfrm>
          <a:prstGeom prst="rect">
            <a:avLst/>
          </a:prstGeom>
        </p:spPr>
      </p:pic>
      <p:pic>
        <p:nvPicPr>
          <p:cNvPr id="20" name="Picture 19" descr="Pallets of white material outside a building&#10;&#10;Description automatically generated">
            <a:extLst>
              <a:ext uri="{FF2B5EF4-FFF2-40B4-BE49-F238E27FC236}">
                <a16:creationId xmlns:a16="http://schemas.microsoft.com/office/drawing/2014/main" id="{E6B4A409-D45A-F8AB-8E31-E0BC0AB4C0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961" y="1133916"/>
            <a:ext cx="3588171" cy="2020140"/>
          </a:xfrm>
          <a:prstGeom prst="rect">
            <a:avLst/>
          </a:prstGeom>
        </p:spPr>
      </p:pic>
      <p:pic>
        <p:nvPicPr>
          <p:cNvPr id="23" name="Picture 22" descr="A room with several glass doors&#10;&#10;Description automatically generated with medium confidence">
            <a:extLst>
              <a:ext uri="{FF2B5EF4-FFF2-40B4-BE49-F238E27FC236}">
                <a16:creationId xmlns:a16="http://schemas.microsoft.com/office/drawing/2014/main" id="{91D3467D-F5F8-9D49-847C-EBD40C61C7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450" y="3235059"/>
            <a:ext cx="2039716" cy="3622941"/>
          </a:xfrm>
          <a:prstGeom prst="rect">
            <a:avLst/>
          </a:prstGeom>
        </p:spPr>
      </p:pic>
      <p:pic>
        <p:nvPicPr>
          <p:cNvPr id="25" name="Picture 24" descr="A room with a large white box&#10;&#10;Description automatically generated with medium confidence">
            <a:extLst>
              <a:ext uri="{FF2B5EF4-FFF2-40B4-BE49-F238E27FC236}">
                <a16:creationId xmlns:a16="http://schemas.microsoft.com/office/drawing/2014/main" id="{F0DA811D-2496-709F-BFFD-B86009B6E6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942" y="3235059"/>
            <a:ext cx="2039716" cy="36229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E9DC3E6-9577-99BC-C323-74B218A2E194}"/>
              </a:ext>
            </a:extLst>
          </p:cNvPr>
          <p:cNvSpPr txBox="1"/>
          <p:nvPr/>
        </p:nvSpPr>
        <p:spPr>
          <a:xfrm>
            <a:off x="7318672" y="745569"/>
            <a:ext cx="10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Unboxing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776EE1-4CBB-4F3F-2D41-4B973AC329D7}"/>
              </a:ext>
            </a:extLst>
          </p:cNvPr>
          <p:cNvSpPr txBox="1"/>
          <p:nvPr/>
        </p:nvSpPr>
        <p:spPr>
          <a:xfrm>
            <a:off x="5656816" y="5544917"/>
            <a:ext cx="97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Installed</a:t>
            </a:r>
            <a:endParaRPr lang="en-GB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0FF5B8C-4B44-1F92-C8DF-081868CB5920}"/>
              </a:ext>
            </a:extLst>
          </p:cNvPr>
          <p:cNvCxnSpPr>
            <a:cxnSpLocks/>
          </p:cNvCxnSpPr>
          <p:nvPr/>
        </p:nvCxnSpPr>
        <p:spPr>
          <a:xfrm>
            <a:off x="5097101" y="5974555"/>
            <a:ext cx="2105115" cy="0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174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DDE48-B4CB-A6AF-0498-E43A4BC9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DA1CE-AD86-F107-31A2-13EB7F940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FA983-3B74-3458-49A2-03AB2EBF9CF3}"/>
              </a:ext>
            </a:extLst>
          </p:cNvPr>
          <p:cNvSpPr txBox="1"/>
          <p:nvPr/>
        </p:nvSpPr>
        <p:spPr>
          <a:xfrm>
            <a:off x="0" y="901041"/>
            <a:ext cx="12192000" cy="1600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u="sng" dirty="0">
                <a:cs typeface="Times New Roman" pitchFamily="18" charset="0"/>
              </a:rPr>
              <a:t>Gas systems are made of several modules </a:t>
            </a:r>
            <a:r>
              <a:rPr lang="en-GB" dirty="0">
                <a:cs typeface="Times New Roman" pitchFamily="18" charset="0"/>
              </a:rPr>
              <a:t>(</a:t>
            </a:r>
            <a:r>
              <a:rPr lang="en-GB" b="1" i="1" dirty="0">
                <a:cs typeface="Times New Roman" pitchFamily="18" charset="0"/>
              </a:rPr>
              <a:t>building blocks</a:t>
            </a:r>
            <a:r>
              <a:rPr lang="en-GB" dirty="0">
                <a:cs typeface="Times New Roman" pitchFamily="18" charset="0"/>
              </a:rPr>
              <a:t>): mixer, pre-distribution, distribution, circulation pump, purifier, humidifier, membrane, liquefier, gas analysis, etc.</a:t>
            </a:r>
            <a:endParaRPr lang="en-GB" sz="12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dirty="0">
                <a:cs typeface="Times New Roman" pitchFamily="18" charset="0"/>
              </a:rPr>
              <a:t>Functional modules are equal between different gas systems, but </a:t>
            </a:r>
            <a:r>
              <a:rPr lang="en-GB" u="sng" dirty="0">
                <a:cs typeface="Times New Roman" pitchFamily="18" charset="0"/>
              </a:rPr>
              <a:t>they </a:t>
            </a:r>
            <a:r>
              <a:rPr lang="en-GB" b="1" u="sng" dirty="0">
                <a:cs typeface="Times New Roman" pitchFamily="18" charset="0"/>
              </a:rPr>
              <a:t>can be configured </a:t>
            </a:r>
            <a:r>
              <a:rPr lang="en-GB" u="sng" dirty="0">
                <a:cs typeface="Times New Roman" pitchFamily="18" charset="0"/>
              </a:rPr>
              <a:t>to satisfy the specific needs</a:t>
            </a:r>
            <a:r>
              <a:rPr lang="en-GB" dirty="0">
                <a:cs typeface="Times New Roman" pitchFamily="18" charset="0"/>
              </a:rPr>
              <a:t> of all particle detector.</a:t>
            </a:r>
            <a:endParaRPr lang="en-GB" sz="12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dirty="0">
                <a:cs typeface="Times New Roman" pitchFamily="18" charset="0"/>
              </a:rPr>
              <a:t>Implementation: control rack and crates (</a:t>
            </a:r>
            <a:r>
              <a:rPr lang="en-GB" b="1" dirty="0">
                <a:cs typeface="Times New Roman" pitchFamily="18" charset="0"/>
              </a:rPr>
              <a:t>flexible during installation phase and max modularity for large systems</a:t>
            </a:r>
            <a:r>
              <a:rPr lang="en-GB" dirty="0">
                <a:cs typeface="Times New Roman" pitchFamily="18" charset="0"/>
              </a:rPr>
              <a:t>)</a:t>
            </a:r>
            <a:endParaRPr lang="en-GB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Picture 14" descr="C:\Users\guidar\Documents\IEEE2013\gas system\last foti\DSC09323.JPG">
            <a:extLst>
              <a:ext uri="{FF2B5EF4-FFF2-40B4-BE49-F238E27FC236}">
                <a16:creationId xmlns:a16="http://schemas.microsoft.com/office/drawing/2014/main" id="{71CA8F94-2FDE-2976-65C6-91879B80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501326" y="3518602"/>
            <a:ext cx="3224129" cy="241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C:\Users\guidar\Documents\IEEE2013\gas system\last foti\DSC09322.JPG">
            <a:extLst>
              <a:ext uri="{FF2B5EF4-FFF2-40B4-BE49-F238E27FC236}">
                <a16:creationId xmlns:a16="http://schemas.microsoft.com/office/drawing/2014/main" id="{BEFD3911-6606-494A-7FDC-F887385A5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33115" y="3533195"/>
            <a:ext cx="3226463" cy="241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3C6CA1-0F4B-A43C-AF38-16833B35DB47}"/>
              </a:ext>
            </a:extLst>
          </p:cNvPr>
          <p:cNvSpPr txBox="1"/>
          <p:nvPr/>
        </p:nvSpPr>
        <p:spPr>
          <a:xfrm>
            <a:off x="1791774" y="3331610"/>
            <a:ext cx="2044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Control rack</a:t>
            </a:r>
          </a:p>
          <a:p>
            <a:endParaRPr lang="en-GB" sz="1600" dirty="0">
              <a:cs typeface="Times New Roman" panose="02020603050405020304" pitchFamily="18" charset="0"/>
            </a:endParaRPr>
          </a:p>
          <a:p>
            <a:endParaRPr lang="en-GB" sz="1600" dirty="0">
              <a:cs typeface="Times New Roman" panose="02020603050405020304" pitchFamily="18" charset="0"/>
            </a:endParaRPr>
          </a:p>
          <a:p>
            <a:r>
              <a:rPr lang="en-GB" sz="1600" dirty="0">
                <a:cs typeface="Times New Roman" panose="02020603050405020304" pitchFamily="18" charset="0"/>
              </a:rPr>
              <a:t>Control crate</a:t>
            </a:r>
          </a:p>
          <a:p>
            <a:r>
              <a:rPr lang="en-GB" sz="1600" dirty="0">
                <a:cs typeface="Times New Roman" panose="02020603050405020304" pitchFamily="18" charset="0"/>
              </a:rPr>
              <a:t>(PLCs)</a:t>
            </a:r>
          </a:p>
          <a:p>
            <a:endParaRPr lang="en-GB" sz="1600" dirty="0">
              <a:cs typeface="Times New Roman" panose="02020603050405020304" pitchFamily="18" charset="0"/>
            </a:endParaRPr>
          </a:p>
          <a:p>
            <a:endParaRPr lang="en-GB" sz="1600" dirty="0">
              <a:cs typeface="Times New Roman" panose="02020603050405020304" pitchFamily="18" charset="0"/>
            </a:endParaRPr>
          </a:p>
          <a:p>
            <a:r>
              <a:rPr lang="en-GB" sz="1600" dirty="0">
                <a:cs typeface="Times New Roman" panose="02020603050405020304" pitchFamily="18" charset="0"/>
              </a:rPr>
              <a:t>Modules crates</a:t>
            </a:r>
          </a:p>
          <a:p>
            <a:r>
              <a:rPr lang="en-GB" sz="1600" dirty="0" err="1">
                <a:cs typeface="Times New Roman" panose="02020603050405020304" pitchFamily="18" charset="0"/>
              </a:rPr>
              <a:t>Profibus</a:t>
            </a:r>
            <a:r>
              <a:rPr lang="en-GB" sz="1600" dirty="0">
                <a:cs typeface="Times New Roman" panose="02020603050405020304" pitchFamily="18" charset="0"/>
              </a:rPr>
              <a:t> connection to control crate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8FFFE9-D754-331E-FAAB-677C57ACEA9B}"/>
              </a:ext>
            </a:extLst>
          </p:cNvPr>
          <p:cNvCxnSpPr/>
          <p:nvPr/>
        </p:nvCxnSpPr>
        <p:spPr>
          <a:xfrm>
            <a:off x="3087918" y="3518175"/>
            <a:ext cx="1008112" cy="6520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07072E-F2F4-DED4-8BCE-0679A47FBA0F}"/>
              </a:ext>
            </a:extLst>
          </p:cNvPr>
          <p:cNvCxnSpPr/>
          <p:nvPr/>
        </p:nvCxnSpPr>
        <p:spPr>
          <a:xfrm>
            <a:off x="3015910" y="4411730"/>
            <a:ext cx="1008112" cy="6520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25CDA4-71B5-4968-DB46-BE307A916874}"/>
              </a:ext>
            </a:extLst>
          </p:cNvPr>
          <p:cNvCxnSpPr/>
          <p:nvPr/>
        </p:nvCxnSpPr>
        <p:spPr>
          <a:xfrm>
            <a:off x="3332367" y="5203818"/>
            <a:ext cx="691655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4DDA2D10-AA44-A226-FDC4-BD77CF971F75}"/>
              </a:ext>
            </a:extLst>
          </p:cNvPr>
          <p:cNvSpPr/>
          <p:nvPr/>
        </p:nvSpPr>
        <p:spPr>
          <a:xfrm>
            <a:off x="4096030" y="4771770"/>
            <a:ext cx="288032" cy="1296144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002C57-4576-475A-5E8D-FE4556862422}"/>
              </a:ext>
            </a:extLst>
          </p:cNvPr>
          <p:cNvCxnSpPr/>
          <p:nvPr/>
        </p:nvCxnSpPr>
        <p:spPr>
          <a:xfrm>
            <a:off x="4869862" y="4514535"/>
            <a:ext cx="2754560" cy="94347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91D003-48A7-7682-390E-4EDE705D271F}"/>
              </a:ext>
            </a:extLst>
          </p:cNvPr>
          <p:cNvCxnSpPr/>
          <p:nvPr/>
        </p:nvCxnSpPr>
        <p:spPr>
          <a:xfrm>
            <a:off x="4840623" y="5311830"/>
            <a:ext cx="2783799" cy="574325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>
            <a:extLst>
              <a:ext uri="{FF2B5EF4-FFF2-40B4-BE49-F238E27FC236}">
                <a16:creationId xmlns:a16="http://schemas.microsoft.com/office/drawing/2014/main" id="{6107890E-0B67-1FCD-2C4A-37AA9629BA11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 layouts: implementation by modularity</a:t>
            </a:r>
          </a:p>
        </p:txBody>
      </p:sp>
      <p:pic>
        <p:nvPicPr>
          <p:cNvPr id="17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95271235-197C-282A-060A-68F09EDF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0CCF3C-DBBF-00E7-8AEA-D86C5D8E48DF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030E5D9-E996-4CAC-5E88-7C5F6D1F4454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36FA3E-32ED-330D-E71B-67E25DCCBB31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4E8258E-DC5E-33F9-A2EB-995579B4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118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27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 construction: modularity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A70029-ABDE-D3B6-75B4-DB936D57B2A1}"/>
              </a:ext>
            </a:extLst>
          </p:cNvPr>
          <p:cNvSpPr txBox="1"/>
          <p:nvPr/>
        </p:nvSpPr>
        <p:spPr>
          <a:xfrm>
            <a:off x="52220" y="838583"/>
            <a:ext cx="12139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Gas systems modules in surface building. In the following each module will be briefly discussed </a:t>
            </a:r>
            <a:endParaRPr lang="en-CH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06A147-7F78-5365-6D5F-AB4D17BDF156}"/>
              </a:ext>
            </a:extLst>
          </p:cNvPr>
          <p:cNvGrpSpPr/>
          <p:nvPr/>
        </p:nvGrpSpPr>
        <p:grpSpPr>
          <a:xfrm>
            <a:off x="333010" y="714588"/>
            <a:ext cx="10882225" cy="5641762"/>
            <a:chOff x="350263" y="691712"/>
            <a:chExt cx="10882225" cy="5641762"/>
          </a:xfrm>
        </p:grpSpPr>
        <p:pic>
          <p:nvPicPr>
            <p:cNvPr id="7" name="Picture 6" descr="A large white machine in a factory&#10;&#10;Description automatically generated">
              <a:extLst>
                <a:ext uri="{FF2B5EF4-FFF2-40B4-BE49-F238E27FC236}">
                  <a16:creationId xmlns:a16="http://schemas.microsoft.com/office/drawing/2014/main" id="{1219E198-836B-29B0-995B-DE7A734C7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9553" y="1913422"/>
              <a:ext cx="8077200" cy="442005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C8C3C1-8379-F1FE-5F27-4E94C0F3D6CA}"/>
                </a:ext>
              </a:extLst>
            </p:cNvPr>
            <p:cNvGrpSpPr/>
            <p:nvPr/>
          </p:nvGrpSpPr>
          <p:grpSpPr>
            <a:xfrm>
              <a:off x="792488" y="691712"/>
              <a:ext cx="10440000" cy="37824"/>
              <a:chOff x="179512" y="582864"/>
              <a:chExt cx="8820000" cy="3782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0C07DE4-B35D-D030-26C6-B8E817B5093C}"/>
                  </a:ext>
                </a:extLst>
              </p:cNvPr>
              <p:cNvCxnSpPr/>
              <p:nvPr/>
            </p:nvCxnSpPr>
            <p:spPr>
              <a:xfrm>
                <a:off x="179512" y="582864"/>
                <a:ext cx="882000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AF27484-F0F3-B6FC-8FCA-7D58E20D9064}"/>
                  </a:ext>
                </a:extLst>
              </p:cNvPr>
              <p:cNvCxnSpPr/>
              <p:nvPr/>
            </p:nvCxnSpPr>
            <p:spPr>
              <a:xfrm>
                <a:off x="179512" y="620688"/>
                <a:ext cx="882000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3BCEF7-9545-E00F-AB3F-86F4D06C71A2}"/>
                </a:ext>
              </a:extLst>
            </p:cNvPr>
            <p:cNvSpPr txBox="1"/>
            <p:nvPr/>
          </p:nvSpPr>
          <p:spPr>
            <a:xfrm>
              <a:off x="350263" y="1465462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Purifier 1</a:t>
              </a:r>
              <a:endParaRPr lang="en-CH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7C4991-90EB-085F-57B1-D7E8559633EB}"/>
                </a:ext>
              </a:extLst>
            </p:cNvPr>
            <p:cNvSpPr txBox="1"/>
            <p:nvPr/>
          </p:nvSpPr>
          <p:spPr>
            <a:xfrm>
              <a:off x="1449387" y="1317646"/>
              <a:ext cx="1738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Controls module</a:t>
              </a:r>
              <a:endParaRPr lang="en-CH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0895A6-B3EE-349C-DB78-86AEBC43F981}"/>
                </a:ext>
              </a:extLst>
            </p:cNvPr>
            <p:cNvSpPr txBox="1"/>
            <p:nvPr/>
          </p:nvSpPr>
          <p:spPr>
            <a:xfrm>
              <a:off x="3491733" y="1317646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Purifier 2</a:t>
              </a:r>
              <a:endParaRPr lang="en-CH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DF9EE6-46E1-40E5-B5AD-3C956D3EB1AA}"/>
                </a:ext>
              </a:extLst>
            </p:cNvPr>
            <p:cNvSpPr txBox="1"/>
            <p:nvPr/>
          </p:nvSpPr>
          <p:spPr>
            <a:xfrm>
              <a:off x="4581513" y="154817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Purifier 3</a:t>
              </a:r>
              <a:endParaRPr lang="en-CH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EA7901-208B-4683-785E-2EDF89646883}"/>
                </a:ext>
              </a:extLst>
            </p:cNvPr>
            <p:cNvSpPr txBox="1"/>
            <p:nvPr/>
          </p:nvSpPr>
          <p:spPr>
            <a:xfrm>
              <a:off x="5444709" y="1208598"/>
              <a:ext cx="2099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High pressure buffer</a:t>
              </a:r>
              <a:endParaRPr lang="en-CH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CD479-0994-62E9-1071-B45CBCCDB124}"/>
                </a:ext>
              </a:extLst>
            </p:cNvPr>
            <p:cNvSpPr txBox="1"/>
            <p:nvPr/>
          </p:nvSpPr>
          <p:spPr>
            <a:xfrm>
              <a:off x="7280796" y="1546130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Humidifier</a:t>
              </a:r>
              <a:endParaRPr lang="en-CH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6DEA7D-A8DC-7BA4-6A3D-0B357C42B255}"/>
                </a:ext>
              </a:extLst>
            </p:cNvPr>
            <p:cNvSpPr txBox="1"/>
            <p:nvPr/>
          </p:nvSpPr>
          <p:spPr>
            <a:xfrm>
              <a:off x="8258813" y="1208598"/>
              <a:ext cx="937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Analysis</a:t>
              </a:r>
              <a:endParaRPr lang="en-CH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468C63-9CEE-B873-B163-EC29D5A79821}"/>
                </a:ext>
              </a:extLst>
            </p:cNvPr>
            <p:cNvSpPr txBox="1"/>
            <p:nvPr/>
          </p:nvSpPr>
          <p:spPr>
            <a:xfrm>
              <a:off x="9285690" y="1526552"/>
              <a:ext cx="723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Mixer</a:t>
              </a:r>
              <a:endParaRPr lang="en-CH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89610C7-DF7E-6ECA-E66C-AF0B44B472D2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873804" y="1834794"/>
              <a:ext cx="1573059" cy="11366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240BD3C-0F88-C17C-D97B-69EA730A1CE2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2318664" y="1686978"/>
              <a:ext cx="844926" cy="12635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706155B-7140-CF37-004E-14C827D9321E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4015274" y="1686978"/>
              <a:ext cx="13114" cy="10485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AC95471-5123-A1B5-D34D-649C046B3444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5105054" y="1917502"/>
              <a:ext cx="0" cy="6993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27E7B8E-41AB-A685-79F0-4EDEF2249FF1}"/>
                </a:ext>
              </a:extLst>
            </p:cNvPr>
            <p:cNvCxnSpPr>
              <a:cxnSpLocks/>
            </p:cNvCxnSpPr>
            <p:nvPr/>
          </p:nvCxnSpPr>
          <p:spPr>
            <a:xfrm>
              <a:off x="6528733" y="1577930"/>
              <a:ext cx="0" cy="17056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F243F67-959A-576E-BAFA-C844B7773A8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7871663" y="1915462"/>
              <a:ext cx="0" cy="82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51B45D7-6F56-A141-0BD0-5E1F25855BC8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8727595" y="1577930"/>
              <a:ext cx="36188" cy="13934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386EA09-D6BA-968F-23FF-903AC710D6E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9285690" y="1895884"/>
              <a:ext cx="361798" cy="1075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F820919A-A4C5-0EAE-7373-4DC6A98A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644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28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 construction: modularity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B7F0B-3452-9782-45AE-393947018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30" y="1247880"/>
            <a:ext cx="8091577" cy="51345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05B2A-B893-BF6D-BC53-DA50627F75D2}"/>
              </a:ext>
            </a:extLst>
          </p:cNvPr>
          <p:cNvSpPr txBox="1"/>
          <p:nvPr/>
        </p:nvSpPr>
        <p:spPr>
          <a:xfrm>
            <a:off x="3581400" y="868048"/>
            <a:ext cx="380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 rectangle is a Functional module</a:t>
            </a:r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10996-22FB-B90A-E974-23ADE7C218C5}"/>
              </a:ext>
            </a:extLst>
          </p:cNvPr>
          <p:cNvSpPr txBox="1"/>
          <p:nvPr/>
        </p:nvSpPr>
        <p:spPr>
          <a:xfrm>
            <a:off x="156498" y="868048"/>
            <a:ext cx="284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View from software controls</a:t>
            </a:r>
            <a:endParaRPr lang="en-CH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2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29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Primary Gas Supply monitoring system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75235" y="714588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F820919A-A4C5-0EAE-7373-4DC6A98A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72686-D259-D48E-48A7-44CCDB0CF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959" y="790236"/>
            <a:ext cx="2579042" cy="19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660FB44-BAC7-16A2-5245-5F2A9D5CEA2E}"/>
              </a:ext>
            </a:extLst>
          </p:cNvPr>
          <p:cNvSpPr/>
          <p:nvPr/>
        </p:nvSpPr>
        <p:spPr>
          <a:xfrm>
            <a:off x="9248573" y="1029115"/>
            <a:ext cx="373744" cy="224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4A4C1-6D48-8C7F-8371-FDFBF7D78B57}"/>
              </a:ext>
            </a:extLst>
          </p:cNvPr>
          <p:cNvSpPr txBox="1"/>
          <p:nvPr/>
        </p:nvSpPr>
        <p:spPr>
          <a:xfrm>
            <a:off x="392175" y="1071819"/>
            <a:ext cx="8424936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dirty="0">
                <a:cs typeface="Times New Roman" pitchFamily="18" charset="0"/>
              </a:rPr>
              <a:t>Monitoring for : 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cs typeface="Times New Roman" pitchFamily="18" charset="0"/>
              </a:rPr>
              <a:t>Ensuring reliability: make sure standby battery is availability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cs typeface="Times New Roman" pitchFamily="18" charset="0"/>
              </a:rPr>
              <a:t>Gas flow for each gas supply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cs typeface="Times New Roman" pitchFamily="18" charset="0"/>
              </a:rPr>
              <a:t>Gas quality (via analysis devices) before in service operation </a:t>
            </a:r>
          </a:p>
          <a:p>
            <a:pPr marL="285750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endParaRPr lang="en-GB" sz="16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dirty="0">
                <a:cs typeface="Times New Roman" pitchFamily="18" charset="0"/>
              </a:rPr>
              <a:t>Operational Warnings and Alarms: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Battery failed to change over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Low pressure/weight in active supply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High flow demand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Flammable gas interlock active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I/O faults 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H</a:t>
            </a:r>
            <a:r>
              <a:rPr lang="en-GB" sz="1600" baseline="-250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 levels in analysed gas too high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</a:t>
            </a:r>
            <a:r>
              <a:rPr lang="en-GB" sz="1600" baseline="-250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levels in analysed gas too high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Backup gas supply not enabled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Dewar full but not in service</a:t>
            </a:r>
          </a:p>
          <a:p>
            <a:pPr lvl="1">
              <a:lnSpc>
                <a:spcPct val="110000"/>
              </a:lnSpc>
            </a:pPr>
            <a:endParaRPr lang="en-GB" sz="16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sz="1600" dirty="0">
                <a:cs typeface="Times New Roman" pitchFamily="18" charset="0"/>
              </a:rPr>
              <a:t>Implemented in collaboration with BE-EA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4E7F505-E456-D63E-11EB-2D49384A9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86"/>
          <a:stretch/>
        </p:blipFill>
        <p:spPr bwMode="auto">
          <a:xfrm>
            <a:off x="4515303" y="2346277"/>
            <a:ext cx="5628146" cy="40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08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Large Gas Systems: the LHC approach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D8A94-88C9-5227-F9E1-7F60E368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26555-FEEA-393C-ED13-F3EE2EEBBE46}"/>
              </a:ext>
            </a:extLst>
          </p:cNvPr>
          <p:cNvSpPr txBox="1"/>
          <p:nvPr/>
        </p:nvSpPr>
        <p:spPr>
          <a:xfrm>
            <a:off x="179512" y="783489"/>
            <a:ext cx="11569665" cy="118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The basic function of the gas system is to </a:t>
            </a:r>
            <a:r>
              <a:rPr lang="en-US" u="sng" dirty="0">
                <a:cs typeface="Times New Roman" pitchFamily="18" charset="0"/>
              </a:rPr>
              <a:t>mix the different gas components </a:t>
            </a:r>
            <a:r>
              <a:rPr lang="en-US" dirty="0">
                <a:cs typeface="Times New Roman" pitchFamily="18" charset="0"/>
              </a:rPr>
              <a:t>in the appropriate proportion and to </a:t>
            </a:r>
            <a:r>
              <a:rPr lang="en-US" u="sng" dirty="0">
                <a:cs typeface="Times New Roman" pitchFamily="18" charset="0"/>
              </a:rPr>
              <a:t>distribute the mixture to the individual chambers</a:t>
            </a:r>
            <a:r>
              <a:rPr lang="en-US" dirty="0"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endParaRPr lang="en-US" sz="12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u="sng" dirty="0">
                <a:cs typeface="Times New Roman" pitchFamily="18" charset="0"/>
              </a:rPr>
              <a:t>31 gas systems (about 300 racks)</a:t>
            </a:r>
            <a:r>
              <a:rPr lang="en-US" dirty="0">
                <a:cs typeface="Times New Roman" pitchFamily="18" charset="0"/>
              </a:rPr>
              <a:t> delivering the required mixture to the particle detectors of all LHC experiments.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20735-ACAE-D9E2-83BA-E9F9C128E478}"/>
              </a:ext>
            </a:extLst>
          </p:cNvPr>
          <p:cNvSpPr txBox="1"/>
          <p:nvPr/>
        </p:nvSpPr>
        <p:spPr>
          <a:xfrm>
            <a:off x="107504" y="3083568"/>
            <a:ext cx="49273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</a:pPr>
            <a:r>
              <a:rPr lang="en-US" dirty="0">
                <a:cs typeface="Times New Roman" panose="02020603050405020304" pitchFamily="18" charset="0"/>
              </a:rPr>
              <a:t>Gas mixture is the sensitive medium where the charge multiplication is producing the signal. 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US" dirty="0">
                <a:cs typeface="Times New Roman" panose="02020603050405020304" pitchFamily="18" charset="0"/>
              </a:rPr>
              <a:t>Correct and stable mixture composition are basic requirements for good and stable long-term operation of all detectors.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09838C6-F3B8-6D0B-1FE3-46A79EE21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1182"/>
              </p:ext>
            </p:extLst>
          </p:nvPr>
        </p:nvGraphicFramePr>
        <p:xfrm>
          <a:off x="5295228" y="2865583"/>
          <a:ext cx="5474320" cy="3447547"/>
        </p:xfrm>
        <a:graphic>
          <a:graphicData uri="http://schemas.openxmlformats.org/drawingml/2006/table">
            <a:tbl>
              <a:tblPr firstRow="1" firstCol="1" bandRow="1"/>
              <a:tblGrid>
                <a:gridCol w="1368580">
                  <a:extLst>
                    <a:ext uri="{9D8B030D-6E8A-4147-A177-3AD203B41FA5}">
                      <a16:colId xmlns:a16="http://schemas.microsoft.com/office/drawing/2014/main" val="1696747096"/>
                    </a:ext>
                  </a:extLst>
                </a:gridCol>
                <a:gridCol w="1368580">
                  <a:extLst>
                    <a:ext uri="{9D8B030D-6E8A-4147-A177-3AD203B41FA5}">
                      <a16:colId xmlns:a16="http://schemas.microsoft.com/office/drawing/2014/main" val="1746243568"/>
                    </a:ext>
                  </a:extLst>
                </a:gridCol>
                <a:gridCol w="1368580">
                  <a:extLst>
                    <a:ext uri="{9D8B030D-6E8A-4147-A177-3AD203B41FA5}">
                      <a16:colId xmlns:a16="http://schemas.microsoft.com/office/drawing/2014/main" val="3132962581"/>
                    </a:ext>
                  </a:extLst>
                </a:gridCol>
                <a:gridCol w="1368580">
                  <a:extLst>
                    <a:ext uri="{9D8B030D-6E8A-4147-A177-3AD203B41FA5}">
                      <a16:colId xmlns:a16="http://schemas.microsoft.com/office/drawing/2014/main" val="1263656418"/>
                    </a:ext>
                  </a:extLst>
                </a:gridCol>
              </a:tblGrid>
              <a:tr h="58291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 Point 1               ATLAS</a:t>
                      </a:r>
                      <a:endParaRPr lang="en-CH" sz="900" i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 Point 2               ALICE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 Point 5               CMS 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 Point 8               LHCb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528077"/>
                  </a:ext>
                </a:extLst>
              </a:tr>
              <a:tr h="31459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MDT</a:t>
                      </a:r>
                      <a:endParaRPr lang="en-CH" sz="900" i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CPV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CSC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MWPC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316772"/>
                  </a:ext>
                </a:extLst>
              </a:tr>
              <a:tr h="31459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HMPID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RICH1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854434"/>
                  </a:ext>
                </a:extLst>
              </a:tr>
              <a:tr h="31459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RPC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MCH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GEM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RICH2</a:t>
                      </a:r>
                      <a:endParaRPr lang="en-CH" sz="900" i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23940"/>
                  </a:ext>
                </a:extLst>
              </a:tr>
              <a:tr h="31459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TGC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MID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RPC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SciFi flushing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667573"/>
                  </a:ext>
                </a:extLst>
              </a:tr>
              <a:tr h="3256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TRT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TOF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 flushing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100" i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GB" sz="1100" i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recuperation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424647"/>
                  </a:ext>
                </a:extLst>
              </a:tr>
              <a:tr h="31459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 flushing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TPC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r>
                        <a:rPr lang="en-GB" sz="1100" i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recuperation</a:t>
                      </a:r>
                      <a:endParaRPr lang="en-CH" sz="900" i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r>
                        <a:rPr lang="en-GB" sz="1100" i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recuperation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331256"/>
                  </a:ext>
                </a:extLst>
              </a:tr>
              <a:tr h="3256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TRT CO</a:t>
                      </a:r>
                      <a:r>
                        <a:rPr lang="en-GB" sz="1100" i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Cooling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TRD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  <a:latin typeface="Times" panose="02020603050405020304" pitchFamily="18" charset="0"/>
                          <a:cs typeface="Times New Roman" panose="02020603050405020304" pitchFamily="18" charset="0"/>
                        </a:rPr>
                        <a:t>R134a recuperation</a:t>
                      </a:r>
                      <a:endParaRPr lang="en-CH" sz="1000" dirty="0">
                        <a:effectLst/>
                        <a:latin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 flushing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826584"/>
                  </a:ext>
                </a:extLst>
              </a:tr>
              <a:tr h="3256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r>
                        <a:rPr lang="en-GB" sz="1100" i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GB" sz="1100" i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recuperation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 recuperation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1000">
                        <a:effectLst/>
                        <a:latin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1000">
                        <a:effectLst/>
                        <a:latin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937643"/>
                  </a:ext>
                </a:extLst>
              </a:tr>
              <a:tr h="31459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 recuperation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900" i="1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1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900" i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59896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33A08CAE-1A16-E4B4-8B4E-6B17E6A88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22272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CH" altLang="en-CH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CH" alt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1CDDD8-AC0C-EC91-87F8-3B8F6E1AEBD3}"/>
              </a:ext>
            </a:extLst>
          </p:cNvPr>
          <p:cNvSpPr txBox="1"/>
          <p:nvPr/>
        </p:nvSpPr>
        <p:spPr>
          <a:xfrm>
            <a:off x="4649638" y="2219252"/>
            <a:ext cx="7542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385" algn="just"/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5: single pass gas systems;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14: closed loop gas system; </a:t>
            </a:r>
            <a:endParaRPr lang="en-GB" b="1" dirty="0">
              <a:solidFill>
                <a:schemeClr val="accent6">
                  <a:lumMod val="75000"/>
                </a:schemeClr>
              </a:solidFill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marL="540385" algn="just"/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5: detector flushing systems;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7: gas recuperation systems</a:t>
            </a:r>
            <a:r>
              <a:rPr lang="en-GB" sz="1800" b="1" dirty="0"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. </a:t>
            </a:r>
            <a:endParaRPr lang="en-CH" sz="2400" b="1" dirty="0">
              <a:effectLst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80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30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Mixer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F4CEE-EB9D-298A-1755-DCFFFA0010C4}"/>
              </a:ext>
            </a:extLst>
          </p:cNvPr>
          <p:cNvSpPr txBox="1"/>
          <p:nvPr/>
        </p:nvSpPr>
        <p:spPr>
          <a:xfrm>
            <a:off x="509940" y="834030"/>
            <a:ext cx="8878609" cy="210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Standard Mixer module can have </a:t>
            </a:r>
            <a:r>
              <a:rPr lang="en-US" u="sng" dirty="0">
                <a:cs typeface="Times New Roman" pitchFamily="18" charset="0"/>
              </a:rPr>
              <a:t>up to 4 input lines</a:t>
            </a:r>
            <a:r>
              <a:rPr lang="en-US" dirty="0">
                <a:cs typeface="Times New Roman" pitchFamily="18" charset="0"/>
              </a:rPr>
              <a:t> (gas and liquid).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Primary task: provide the sub-detector with a suitable gas mixture during run.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Different needs for filling or purging (i.e. high flow or different mixture)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u="sng" dirty="0">
                <a:cs typeface="Times New Roman" pitchFamily="18" charset="0"/>
              </a:rPr>
              <a:t>Mixture injection regulated according to detector need</a:t>
            </a:r>
            <a:r>
              <a:rPr lang="en-US" dirty="0">
                <a:cs typeface="Times New Roman" pitchFamily="18" charset="0"/>
              </a:rPr>
              <a:t>: 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Correction for atmospheric pressure change (majority of detector are operated at constant relative pressure, i.e. the quantity of gas in the detector follow the atmospheric pressure changes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mixture need to be stored)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3F1F0-AAFC-3B64-976A-EE03EA682F3A}"/>
              </a:ext>
            </a:extLst>
          </p:cNvPr>
          <p:cNvSpPr txBox="1"/>
          <p:nvPr/>
        </p:nvSpPr>
        <p:spPr>
          <a:xfrm>
            <a:off x="509940" y="2882466"/>
            <a:ext cx="4197271" cy="173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Mixture replacement in the detector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Recuperation efficiency or leak rate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Warning/Alarms : 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Gas supply pressures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Flow not stable/reliable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Flow regulation (Mixing ratio)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63ACBEC-CE10-BE44-170D-BEA3813D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5990" y="2637914"/>
            <a:ext cx="6394820" cy="381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48BA24-695D-A7A1-CD46-1E5FACCE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959" y="790236"/>
            <a:ext cx="2579042" cy="19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8F42E7EC-6AA1-FCCF-42AC-7C6ADA70091E}"/>
              </a:ext>
            </a:extLst>
          </p:cNvPr>
          <p:cNvSpPr/>
          <p:nvPr/>
        </p:nvSpPr>
        <p:spPr>
          <a:xfrm>
            <a:off x="9727041" y="1029115"/>
            <a:ext cx="373744" cy="224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4795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31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Distribution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42173-1D78-44C1-0207-1C8E150F9590}"/>
              </a:ext>
            </a:extLst>
          </p:cNvPr>
          <p:cNvSpPr txBox="1"/>
          <p:nvPr/>
        </p:nvSpPr>
        <p:spPr>
          <a:xfrm>
            <a:off x="0" y="855624"/>
            <a:ext cx="8878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Distribution modules are directly connected to the detectors.</a:t>
            </a:r>
          </a:p>
          <a:p>
            <a:r>
              <a:rPr lang="en-GB" sz="1600" dirty="0">
                <a:cs typeface="Times New Roman" panose="02020603050405020304" pitchFamily="18" charset="0"/>
              </a:rPr>
              <a:t>Before the distribution modules the loop pressure is between 0.5 to 1 </a:t>
            </a:r>
            <a:r>
              <a:rPr lang="en-GB" sz="1600" dirty="0" err="1">
                <a:cs typeface="Times New Roman" panose="02020603050405020304" pitchFamily="18" charset="0"/>
              </a:rPr>
              <a:t>barg</a:t>
            </a:r>
            <a:r>
              <a:rPr lang="en-GB" sz="1600" dirty="0">
                <a:cs typeface="Times New Roman" panose="02020603050405020304" pitchFamily="18" charset="0"/>
              </a:rPr>
              <a:t>. </a:t>
            </a:r>
          </a:p>
          <a:p>
            <a:r>
              <a:rPr lang="en-GB" sz="1600" dirty="0">
                <a:cs typeface="Times New Roman" panose="02020603050405020304" pitchFamily="18" charset="0"/>
              </a:rPr>
              <a:t>At the input of the distribution, it is decreased to the required value for the detectors (typically ~</a:t>
            </a:r>
            <a:r>
              <a:rPr lang="en-GB" sz="1600" dirty="0" err="1">
                <a:cs typeface="Times New Roman" panose="02020603050405020304" pitchFamily="18" charset="0"/>
              </a:rPr>
              <a:t>mbarg</a:t>
            </a:r>
            <a:r>
              <a:rPr lang="en-GB" sz="1600" dirty="0"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5AAF5E-A876-6AD4-64A0-935C322BB6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29" y="2154726"/>
            <a:ext cx="10320660" cy="431785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ADC348-BEB7-762F-70A5-86317920306F}"/>
              </a:ext>
            </a:extLst>
          </p:cNvPr>
          <p:cNvCxnSpPr>
            <a:cxnSpLocks/>
          </p:cNvCxnSpPr>
          <p:nvPr/>
        </p:nvCxnSpPr>
        <p:spPr>
          <a:xfrm>
            <a:off x="3349256" y="1642730"/>
            <a:ext cx="91061" cy="23951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7D08A25-58A6-128E-6BAC-784764A6703D}"/>
              </a:ext>
            </a:extLst>
          </p:cNvPr>
          <p:cNvSpPr/>
          <p:nvPr/>
        </p:nvSpPr>
        <p:spPr>
          <a:xfrm>
            <a:off x="2973433" y="4005125"/>
            <a:ext cx="733331" cy="687131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FF1772-69B6-8B0F-98A7-EFD346EA3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959" y="790236"/>
            <a:ext cx="2579042" cy="19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544D03E2-FD5A-E482-1963-205BB6E67071}"/>
              </a:ext>
            </a:extLst>
          </p:cNvPr>
          <p:cNvSpPr/>
          <p:nvPr/>
        </p:nvSpPr>
        <p:spPr>
          <a:xfrm>
            <a:off x="11417621" y="2299708"/>
            <a:ext cx="373744" cy="224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7693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32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Distribution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42173-1D78-44C1-0207-1C8E150F9590}"/>
              </a:ext>
            </a:extLst>
          </p:cNvPr>
          <p:cNvSpPr txBox="1"/>
          <p:nvPr/>
        </p:nvSpPr>
        <p:spPr>
          <a:xfrm>
            <a:off x="0" y="85562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In the distribution modules are present supply and return manifolds where each channel is directly connected to one or more 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5AAF5E-A876-6AD4-64A0-935C322BB6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29" y="2154726"/>
            <a:ext cx="10320660" cy="431785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ADC348-BEB7-762F-70A5-86317920306F}"/>
              </a:ext>
            </a:extLst>
          </p:cNvPr>
          <p:cNvCxnSpPr>
            <a:cxnSpLocks/>
          </p:cNvCxnSpPr>
          <p:nvPr/>
        </p:nvCxnSpPr>
        <p:spPr>
          <a:xfrm>
            <a:off x="3656970" y="1168648"/>
            <a:ext cx="1566880" cy="1384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481752E-CCB4-1F42-4F29-10DB6AE43C45}"/>
              </a:ext>
            </a:extLst>
          </p:cNvPr>
          <p:cNvCxnSpPr>
            <a:cxnSpLocks/>
          </p:cNvCxnSpPr>
          <p:nvPr/>
        </p:nvCxnSpPr>
        <p:spPr>
          <a:xfrm>
            <a:off x="4445608" y="1159502"/>
            <a:ext cx="3414175" cy="162896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F0E9D3-69FA-F76A-797A-6B774A2D9E1B}"/>
              </a:ext>
            </a:extLst>
          </p:cNvPr>
          <p:cNvSpPr/>
          <p:nvPr/>
        </p:nvSpPr>
        <p:spPr>
          <a:xfrm>
            <a:off x="4888871" y="2581170"/>
            <a:ext cx="733331" cy="2814632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F7DDDE-80D2-C3B2-E6B6-505283730336}"/>
              </a:ext>
            </a:extLst>
          </p:cNvPr>
          <p:cNvSpPr/>
          <p:nvPr/>
        </p:nvSpPr>
        <p:spPr>
          <a:xfrm>
            <a:off x="7877269" y="2581170"/>
            <a:ext cx="733331" cy="2814632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5" name="Picture 14" descr="F:\DCIM\101MSDCF\DSC02065.JPG">
            <a:extLst>
              <a:ext uri="{FF2B5EF4-FFF2-40B4-BE49-F238E27FC236}">
                <a16:creationId xmlns:a16="http://schemas.microsoft.com/office/drawing/2014/main" id="{FD380E16-1FD3-2B76-733E-7ABB6E56C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300" y="2154726"/>
            <a:ext cx="2822462" cy="376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C68991-55A4-61E3-640B-4E2C0A22CEAD}"/>
              </a:ext>
            </a:extLst>
          </p:cNvPr>
          <p:cNvCxnSpPr>
            <a:cxnSpLocks/>
          </p:cNvCxnSpPr>
          <p:nvPr/>
        </p:nvCxnSpPr>
        <p:spPr>
          <a:xfrm>
            <a:off x="3654260" y="1140555"/>
            <a:ext cx="5944984" cy="2698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91A698-C5D5-BAF1-218E-3100005C6525}"/>
              </a:ext>
            </a:extLst>
          </p:cNvPr>
          <p:cNvCxnSpPr>
            <a:cxnSpLocks/>
          </p:cNvCxnSpPr>
          <p:nvPr/>
        </p:nvCxnSpPr>
        <p:spPr>
          <a:xfrm>
            <a:off x="4440410" y="1130054"/>
            <a:ext cx="5115965" cy="183983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EC11656-AD58-9D9E-E1B8-2A9C5FBFC4E6}"/>
              </a:ext>
            </a:extLst>
          </p:cNvPr>
          <p:cNvSpPr txBox="1"/>
          <p:nvPr/>
        </p:nvSpPr>
        <p:spPr>
          <a:xfrm>
            <a:off x="6921034" y="1186514"/>
            <a:ext cx="527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sz="1600" dirty="0"/>
              <a:t>Flow-meters are measuring the supply and return flow for each channel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sz="1600" dirty="0"/>
              <a:t>Needle valves allows to tune the desired flow per channel</a:t>
            </a:r>
          </a:p>
        </p:txBody>
      </p:sp>
    </p:spTree>
    <p:extLst>
      <p:ext uri="{BB962C8B-B14F-4D97-AF65-F5344CB8AC3E}">
        <p14:creationId xmlns:p14="http://schemas.microsoft.com/office/powerpoint/2010/main" val="751289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33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Distribution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42173-1D78-44C1-0207-1C8E150F9590}"/>
              </a:ext>
            </a:extLst>
          </p:cNvPr>
          <p:cNvSpPr txBox="1"/>
          <p:nvPr/>
        </p:nvSpPr>
        <p:spPr>
          <a:xfrm>
            <a:off x="0" y="80130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The pressure at the chamber level is regulated by the output regulation valve</a:t>
            </a:r>
          </a:p>
          <a:p>
            <a:r>
              <a:rPr lang="en-GB" sz="1600" dirty="0">
                <a:cs typeface="Times New Roman" panose="02020603050405020304" pitchFamily="18" charset="0"/>
              </a:rPr>
              <a:t>The regulation loop can use different pressure sensors: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sz="1600" dirty="0">
                <a:cs typeface="Times New Roman" panose="02020603050405020304" pitchFamily="18" charset="0"/>
              </a:rPr>
              <a:t>Chambers level (PTxx04)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sz="1600" dirty="0">
                <a:cs typeface="Times New Roman" panose="02020603050405020304" pitchFamily="18" charset="0"/>
              </a:rPr>
              <a:t>Rack level (PTxx26)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sz="1600" dirty="0">
                <a:cs typeface="Times New Roman" panose="02020603050405020304" pitchFamily="18" charset="0"/>
              </a:rPr>
              <a:t>Other reference (PTxx25)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5AAF5E-A876-6AD4-64A0-935C322BB6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58" y="2152029"/>
            <a:ext cx="10320660" cy="431785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ADC348-BEB7-762F-70A5-86317920306F}"/>
              </a:ext>
            </a:extLst>
          </p:cNvPr>
          <p:cNvCxnSpPr>
            <a:cxnSpLocks/>
          </p:cNvCxnSpPr>
          <p:nvPr/>
        </p:nvCxnSpPr>
        <p:spPr>
          <a:xfrm>
            <a:off x="6491335" y="1024901"/>
            <a:ext cx="3237368" cy="2247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F0E9D3-69FA-F76A-797A-6B774A2D9E1B}"/>
              </a:ext>
            </a:extLst>
          </p:cNvPr>
          <p:cNvSpPr/>
          <p:nvPr/>
        </p:nvSpPr>
        <p:spPr>
          <a:xfrm>
            <a:off x="9728703" y="3186820"/>
            <a:ext cx="637515" cy="133863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286ED5B-B105-9EE2-13D7-79741B333007}"/>
              </a:ext>
            </a:extLst>
          </p:cNvPr>
          <p:cNvSpPr/>
          <p:nvPr/>
        </p:nvSpPr>
        <p:spPr>
          <a:xfrm>
            <a:off x="9334122" y="3743556"/>
            <a:ext cx="353086" cy="62671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11714C7-E167-F260-0AD9-5D974A04CF66}"/>
              </a:ext>
            </a:extLst>
          </p:cNvPr>
          <p:cNvSpPr/>
          <p:nvPr/>
        </p:nvSpPr>
        <p:spPr>
          <a:xfrm>
            <a:off x="6491335" y="2632969"/>
            <a:ext cx="353086" cy="626716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9950660-451D-2853-79FA-7E0090FF548C}"/>
              </a:ext>
            </a:extLst>
          </p:cNvPr>
          <p:cNvSpPr/>
          <p:nvPr/>
        </p:nvSpPr>
        <p:spPr>
          <a:xfrm>
            <a:off x="6320074" y="4620500"/>
            <a:ext cx="353086" cy="626716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791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34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Distribution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42173-1D78-44C1-0207-1C8E150F9590}"/>
              </a:ext>
            </a:extLst>
          </p:cNvPr>
          <p:cNvSpPr txBox="1"/>
          <p:nvPr/>
        </p:nvSpPr>
        <p:spPr>
          <a:xfrm>
            <a:off x="0" y="8556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A fully mechanical system is present to inject a premixed mixture of a main mixture component to minimize the air intake during a stop of the gas systems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5AAF5E-A876-6AD4-64A0-935C322BB6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29" y="2154726"/>
            <a:ext cx="10320660" cy="431785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ADC348-BEB7-762F-70A5-86317920306F}"/>
              </a:ext>
            </a:extLst>
          </p:cNvPr>
          <p:cNvCxnSpPr>
            <a:cxnSpLocks/>
          </p:cNvCxnSpPr>
          <p:nvPr/>
        </p:nvCxnSpPr>
        <p:spPr>
          <a:xfrm flipH="1">
            <a:off x="959511" y="1169503"/>
            <a:ext cx="126275" cy="4642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F0E9D3-69FA-F76A-797A-6B774A2D9E1B}"/>
              </a:ext>
            </a:extLst>
          </p:cNvPr>
          <p:cNvSpPr/>
          <p:nvPr/>
        </p:nvSpPr>
        <p:spPr>
          <a:xfrm>
            <a:off x="838200" y="5891709"/>
            <a:ext cx="2828453" cy="5695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6807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35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Distribution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42173-1D78-44C1-0207-1C8E150F9590}"/>
              </a:ext>
            </a:extLst>
          </p:cNvPr>
          <p:cNvSpPr txBox="1"/>
          <p:nvPr/>
        </p:nvSpPr>
        <p:spPr>
          <a:xfrm>
            <a:off x="0" y="8556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Software alarms/interlocks are implemented on each sensor to protect the detectors if pressure/flow are outside desired range</a:t>
            </a:r>
          </a:p>
          <a:p>
            <a:r>
              <a:rPr lang="en-GB" sz="1600" dirty="0">
                <a:cs typeface="Times New Roman" panose="02020603050405020304" pitchFamily="18" charset="0"/>
              </a:rPr>
              <a:t>In addition, mechanical protection bubblers are there as last protection in case of any PLC/software failure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5AAF5E-A876-6AD4-64A0-935C322BB6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29" y="2154726"/>
            <a:ext cx="10320660" cy="431785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F0E9D3-69FA-F76A-797A-6B774A2D9E1B}"/>
              </a:ext>
            </a:extLst>
          </p:cNvPr>
          <p:cNvSpPr/>
          <p:nvPr/>
        </p:nvSpPr>
        <p:spPr>
          <a:xfrm>
            <a:off x="9550828" y="2617959"/>
            <a:ext cx="651849" cy="5695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4E0050-9CEF-27C5-D305-58ACAC4B5D8B}"/>
              </a:ext>
            </a:extLst>
          </p:cNvPr>
          <p:cNvSpPr/>
          <p:nvPr/>
        </p:nvSpPr>
        <p:spPr>
          <a:xfrm>
            <a:off x="3927117" y="2617959"/>
            <a:ext cx="651849" cy="5695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18126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36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Pump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D749A3-1E06-F0D8-0E91-C32256E26AFC}"/>
              </a:ext>
            </a:extLst>
          </p:cNvPr>
          <p:cNvSpPr txBox="1"/>
          <p:nvPr/>
        </p:nvSpPr>
        <p:spPr>
          <a:xfrm>
            <a:off x="0" y="729536"/>
            <a:ext cx="7563481" cy="991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It ensures gas mixture circulation</a:t>
            </a:r>
          </a:p>
          <a:p>
            <a:pPr>
              <a:lnSpc>
                <a:spcPct val="110000"/>
              </a:lnSpc>
            </a:pPr>
            <a:r>
              <a:rPr lang="en-GB" dirty="0"/>
              <a:t>Different pumps used: membrane pump (single or double heads), piston pump</a:t>
            </a:r>
          </a:p>
          <a:p>
            <a:pPr>
              <a:lnSpc>
                <a:spcPct val="110000"/>
              </a:lnSpc>
            </a:pPr>
            <a:r>
              <a:rPr lang="en-GB" dirty="0"/>
              <a:t>The gas flow through the module is tuned with three bypass loops: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4B6D0D-545F-8B86-E4CF-D2E46FCB1176}"/>
              </a:ext>
            </a:extLst>
          </p:cNvPr>
          <p:cNvGrpSpPr/>
          <p:nvPr/>
        </p:nvGrpSpPr>
        <p:grpSpPr>
          <a:xfrm>
            <a:off x="3213542" y="1846906"/>
            <a:ext cx="7831247" cy="4585444"/>
            <a:chOff x="1946495" y="1846906"/>
            <a:chExt cx="7831247" cy="45854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082AD8-AFDF-8AA5-1F18-2E094D43A749}"/>
                </a:ext>
              </a:extLst>
            </p:cNvPr>
            <p:cNvGrpSpPr/>
            <p:nvPr/>
          </p:nvGrpSpPr>
          <p:grpSpPr>
            <a:xfrm>
              <a:off x="1946495" y="1846906"/>
              <a:ext cx="7831247" cy="4585444"/>
              <a:chOff x="1946495" y="1846906"/>
              <a:chExt cx="7831247" cy="458544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B8BE23C-7E85-FBC9-54CA-2ED86CC9F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46495" y="1855959"/>
                <a:ext cx="7831247" cy="4576391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2B1894-4A52-8AD4-EC9A-E5613B5CB88A}"/>
                  </a:ext>
                </a:extLst>
              </p:cNvPr>
              <p:cNvSpPr/>
              <p:nvPr/>
            </p:nvSpPr>
            <p:spPr>
              <a:xfrm>
                <a:off x="2082297" y="1846906"/>
                <a:ext cx="1222218" cy="190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59D7120-DA99-4972-3B49-B7807135AEDE}"/>
                </a:ext>
              </a:extLst>
            </p:cNvPr>
            <p:cNvSpPr/>
            <p:nvPr/>
          </p:nvSpPr>
          <p:spPr>
            <a:xfrm>
              <a:off x="3529570" y="2037030"/>
              <a:ext cx="4292624" cy="1059255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58674C-D9E9-06D8-6857-62D395ED9900}"/>
              </a:ext>
            </a:extLst>
          </p:cNvPr>
          <p:cNvSpPr txBox="1"/>
          <p:nvPr/>
        </p:nvSpPr>
        <p:spPr>
          <a:xfrm>
            <a:off x="6046" y="1637678"/>
            <a:ext cx="3375107" cy="2209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dirty="0"/>
              <a:t>YV4002 – an on/off valve to facilitate the start-up of the module/system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dirty="0"/>
              <a:t>HV4030 – a manual coarse regulation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GB" dirty="0"/>
              <a:t>PV4003 – an automated valve for fine tuning regulation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D6E160-A236-4F40-8C45-4328DDC4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959" y="790236"/>
            <a:ext cx="2579042" cy="19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AB9823ED-A0FA-4CF9-DF4A-BF019ED47472}"/>
              </a:ext>
            </a:extLst>
          </p:cNvPr>
          <p:cNvSpPr/>
          <p:nvPr/>
        </p:nvSpPr>
        <p:spPr>
          <a:xfrm>
            <a:off x="10317833" y="2145536"/>
            <a:ext cx="373744" cy="224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72256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37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Purifier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B8DF7-F1BD-58DA-9F94-4F33755963E5}"/>
              </a:ext>
            </a:extLst>
          </p:cNvPr>
          <p:cNvSpPr txBox="1"/>
          <p:nvPr/>
        </p:nvSpPr>
        <p:spPr>
          <a:xfrm>
            <a:off x="0" y="711430"/>
            <a:ext cx="451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One of the most complex modules</a:t>
            </a:r>
          </a:p>
          <a:p>
            <a:r>
              <a:rPr lang="en-US" sz="1600" dirty="0">
                <a:cs typeface="Times New Roman" pitchFamily="18" charset="0"/>
              </a:rPr>
              <a:t>Used to remove O</a:t>
            </a:r>
            <a:r>
              <a:rPr lang="en-US" sz="1600" baseline="-25000" dirty="0">
                <a:cs typeface="Times New Roman" pitchFamily="18" charset="0"/>
              </a:rPr>
              <a:t>2</a:t>
            </a:r>
            <a:r>
              <a:rPr lang="en-US" sz="1600" dirty="0">
                <a:cs typeface="Times New Roman" pitchFamily="18" charset="0"/>
              </a:rPr>
              <a:t>, H</a:t>
            </a:r>
            <a:r>
              <a:rPr lang="en-US" sz="1600" baseline="-25000" dirty="0">
                <a:cs typeface="Times New Roman" pitchFamily="18" charset="0"/>
              </a:rPr>
              <a:t>2</a:t>
            </a:r>
            <a:r>
              <a:rPr lang="en-US" sz="1600" dirty="0">
                <a:cs typeface="Times New Roman" pitchFamily="18" charset="0"/>
              </a:rPr>
              <a:t>O and more from mixture</a:t>
            </a:r>
          </a:p>
          <a:p>
            <a:r>
              <a:rPr lang="en-US" sz="1600" dirty="0">
                <a:cs typeface="Times New Roman" pitchFamily="18" charset="0"/>
              </a:rPr>
              <a:t>Fully automated cycle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8AFA1C-B43A-E552-4E90-374A525C3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007" y="1266793"/>
            <a:ext cx="7865678" cy="50895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A1D8CB-69DD-6D1C-ED7A-7EA296780260}"/>
              </a:ext>
            </a:extLst>
          </p:cNvPr>
          <p:cNvSpPr txBox="1"/>
          <p:nvPr/>
        </p:nvSpPr>
        <p:spPr>
          <a:xfrm>
            <a:off x="7543" y="1427691"/>
            <a:ext cx="35077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2 x 24 l columns filled with suited absorber: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en-US" sz="1600" dirty="0">
                <a:cs typeface="Times New Roman" pitchFamily="18" charset="0"/>
              </a:rPr>
              <a:t>Molecular sieves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en-US" sz="1600" dirty="0">
                <a:cs typeface="Times New Roman" pitchFamily="18" charset="0"/>
              </a:rPr>
              <a:t>Metallic catalysts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en-US" sz="1600" dirty="0">
                <a:cs typeface="Times New Roman" pitchFamily="18" charset="0"/>
              </a:rPr>
              <a:t>others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EB855F-8043-B48A-FDC2-99145666ACD0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2647942"/>
            <a:ext cx="2596726" cy="3791042"/>
            <a:chOff x="1091778" y="1461078"/>
            <a:chExt cx="3327175" cy="4857448"/>
          </a:xfrm>
        </p:grpSpPr>
        <p:pic>
          <p:nvPicPr>
            <p:cNvPr id="19" name="Picture 18" descr="C:\Users\guidar\Documenti\WorkshopGasDetectors\GIF_PurifierSet.jpeg">
              <a:extLst>
                <a:ext uri="{FF2B5EF4-FFF2-40B4-BE49-F238E27FC236}">
                  <a16:creationId xmlns:a16="http://schemas.microsoft.com/office/drawing/2014/main" id="{6253B4E6-ADB1-33B9-1280-C55B2E053A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91778" y="1537474"/>
              <a:ext cx="1395282" cy="4734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guidar\Documenti\WorkshopGasDetectors\PurifierBack.png">
              <a:extLst>
                <a:ext uri="{FF2B5EF4-FFF2-40B4-BE49-F238E27FC236}">
                  <a16:creationId xmlns:a16="http://schemas.microsoft.com/office/drawing/2014/main" id="{70F3163E-5707-0842-5AC8-26408E464B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6745" y="1461078"/>
              <a:ext cx="1872208" cy="4857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F89DBE7-407F-8DAC-089F-603AB0982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959" y="790236"/>
            <a:ext cx="2579042" cy="19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B14C7B28-DA7F-6EFB-03B5-F8D754291F7B}"/>
              </a:ext>
            </a:extLst>
          </p:cNvPr>
          <p:cNvSpPr/>
          <p:nvPr/>
        </p:nvSpPr>
        <p:spPr>
          <a:xfrm>
            <a:off x="10062651" y="854006"/>
            <a:ext cx="373744" cy="224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6927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38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Purifier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66167A-5674-E81C-156E-8E3228FFE3FF}"/>
              </a:ext>
            </a:extLst>
          </p:cNvPr>
          <p:cNvSpPr txBox="1"/>
          <p:nvPr/>
        </p:nvSpPr>
        <p:spPr>
          <a:xfrm>
            <a:off x="0" y="909883"/>
            <a:ext cx="10314516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dirty="0" err="1"/>
              <a:t>Why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it</a:t>
            </a:r>
            <a:r>
              <a:rPr lang="fr-FR" sz="1600" dirty="0"/>
              <a:t> a </a:t>
            </a:r>
            <a:r>
              <a:rPr lang="fr-FR" sz="1600" dirty="0" err="1"/>
              <a:t>complex</a:t>
            </a:r>
            <a:r>
              <a:rPr lang="fr-FR" sz="1600" dirty="0"/>
              <a:t> modules?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fr-FR" sz="1600" dirty="0"/>
              <a:t>Need to </a:t>
            </a:r>
            <a:r>
              <a:rPr lang="fr-FR" sz="1600" dirty="0" err="1"/>
              <a:t>identify</a:t>
            </a:r>
            <a:r>
              <a:rPr lang="fr-FR" sz="1600" dirty="0"/>
              <a:t> the </a:t>
            </a:r>
            <a:r>
              <a:rPr lang="fr-FR" sz="1600" dirty="0" err="1"/>
              <a:t>impurity</a:t>
            </a:r>
            <a:r>
              <a:rPr lang="fr-FR" sz="1600" dirty="0"/>
              <a:t>/es and to </a:t>
            </a:r>
            <a:r>
              <a:rPr lang="fr-FR" sz="1600" dirty="0" err="1"/>
              <a:t>find</a:t>
            </a:r>
            <a:r>
              <a:rPr lang="fr-FR" sz="1600" dirty="0"/>
              <a:t> a </a:t>
            </a:r>
            <a:r>
              <a:rPr lang="fr-FR" sz="1600" dirty="0" err="1"/>
              <a:t>suitable</a:t>
            </a:r>
            <a:r>
              <a:rPr lang="fr-FR" sz="1600" dirty="0"/>
              <a:t> </a:t>
            </a:r>
            <a:r>
              <a:rPr lang="fr-FR" sz="1600" dirty="0" err="1"/>
              <a:t>material</a:t>
            </a:r>
            <a:r>
              <a:rPr lang="fr-FR" sz="1600" dirty="0"/>
              <a:t> for the absorption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fr-FR" sz="1600" dirty="0"/>
              <a:t>The </a:t>
            </a:r>
            <a:r>
              <a:rPr lang="fr-FR" sz="1600" dirty="0" err="1"/>
              <a:t>material</a:t>
            </a:r>
            <a:r>
              <a:rPr lang="fr-FR" sz="1600" dirty="0"/>
              <a:t> </a:t>
            </a:r>
            <a:r>
              <a:rPr lang="fr-FR" sz="1600" dirty="0" err="1"/>
              <a:t>should</a:t>
            </a:r>
            <a:r>
              <a:rPr lang="fr-FR" sz="1600" dirty="0"/>
              <a:t> </a:t>
            </a:r>
            <a:r>
              <a:rPr lang="fr-FR" sz="1600" dirty="0" err="1"/>
              <a:t>also</a:t>
            </a:r>
            <a:r>
              <a:rPr lang="fr-FR" sz="1600" dirty="0"/>
              <a:t> have a </a:t>
            </a:r>
            <a:r>
              <a:rPr lang="fr-FR" sz="1600" dirty="0" err="1"/>
              <a:t>reasonable</a:t>
            </a:r>
            <a:r>
              <a:rPr lang="fr-FR" sz="1600" dirty="0"/>
              <a:t> absorption </a:t>
            </a:r>
            <a:r>
              <a:rPr lang="fr-FR" sz="1600" dirty="0" err="1"/>
              <a:t>capacity</a:t>
            </a:r>
            <a:r>
              <a:rPr lang="fr-FR" sz="1600" dirty="0"/>
              <a:t> 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fr-FR" sz="1600" dirty="0"/>
              <a:t>It </a:t>
            </a:r>
            <a:r>
              <a:rPr lang="fr-FR" sz="1600" dirty="0" err="1"/>
              <a:t>should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possibility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regenerated</a:t>
            </a:r>
            <a:r>
              <a:rPr lang="fr-FR" sz="1600" dirty="0"/>
              <a:t> </a:t>
            </a:r>
            <a:r>
              <a:rPr lang="fr-FR" sz="1600" dirty="0" err="1"/>
              <a:t>onsite</a:t>
            </a:r>
            <a:r>
              <a:rPr lang="fr-FR" sz="1600" dirty="0"/>
              <a:t> 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fr-FR" sz="1600" dirty="0"/>
              <a:t>The </a:t>
            </a:r>
            <a:r>
              <a:rPr lang="fr-FR" sz="1600" dirty="0" err="1"/>
              <a:t>gas</a:t>
            </a:r>
            <a:r>
              <a:rPr lang="fr-FR" sz="1600" dirty="0"/>
              <a:t> volume </a:t>
            </a:r>
            <a:r>
              <a:rPr lang="fr-FR" sz="1600" dirty="0" err="1"/>
              <a:t>needed</a:t>
            </a:r>
            <a:r>
              <a:rPr lang="fr-FR" sz="1600" dirty="0"/>
              <a:t> for the </a:t>
            </a:r>
            <a:r>
              <a:rPr lang="fr-FR" sz="1600" dirty="0" err="1"/>
              <a:t>conditioning</a:t>
            </a:r>
            <a:r>
              <a:rPr lang="fr-FR" sz="1600" dirty="0"/>
              <a:t> </a:t>
            </a:r>
            <a:r>
              <a:rPr lang="fr-FR" sz="1600" dirty="0" err="1"/>
              <a:t>should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reasonable</a:t>
            </a:r>
            <a:endParaRPr lang="en-CH" sz="1600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C9F2D5BE-CA07-E4D9-C3F6-A9890B4F3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07"/>
          <a:stretch>
            <a:fillRect/>
          </a:stretch>
        </p:blipFill>
        <p:spPr bwMode="auto">
          <a:xfrm>
            <a:off x="-168915" y="3500383"/>
            <a:ext cx="3272477" cy="226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Group 212">
            <a:extLst>
              <a:ext uri="{FF2B5EF4-FFF2-40B4-BE49-F238E27FC236}">
                <a16:creationId xmlns:a16="http://schemas.microsoft.com/office/drawing/2014/main" id="{F0AE67FB-5267-7311-4CD8-2CC0443DD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503298"/>
              </p:ext>
            </p:extLst>
          </p:nvPr>
        </p:nvGraphicFramePr>
        <p:xfrm>
          <a:off x="3103562" y="2864820"/>
          <a:ext cx="9088438" cy="3363595"/>
        </p:xfrm>
        <a:graphic>
          <a:graphicData uri="http://schemas.openxmlformats.org/drawingml/2006/table">
            <a:tbl>
              <a:tblPr/>
              <a:tblGrid>
                <a:gridCol w="792163">
                  <a:extLst>
                    <a:ext uri="{9D8B030D-6E8A-4147-A177-3AD203B41FA5}">
                      <a16:colId xmlns:a16="http://schemas.microsoft.com/office/drawing/2014/main" val="1815233125"/>
                    </a:ext>
                  </a:extLst>
                </a:gridCol>
                <a:gridCol w="865187">
                  <a:extLst>
                    <a:ext uri="{9D8B030D-6E8A-4147-A177-3AD203B41FA5}">
                      <a16:colId xmlns:a16="http://schemas.microsoft.com/office/drawing/2014/main" val="3567033782"/>
                    </a:ext>
                  </a:extLst>
                </a:gridCol>
                <a:gridCol w="792163">
                  <a:extLst>
                    <a:ext uri="{9D8B030D-6E8A-4147-A177-3AD203B41FA5}">
                      <a16:colId xmlns:a16="http://schemas.microsoft.com/office/drawing/2014/main" val="625197938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162115169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37187071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100540578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1393630199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38100748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423271398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3179842681"/>
                    </a:ext>
                  </a:extLst>
                </a:gridCol>
              </a:tblGrid>
              <a:tr h="608013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H" altLang="en-CH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Conditioning (volume change)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Main component filtered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Saturation for main component filtered </a:t>
                      </a:r>
                    </a:p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(g (O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/H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(1)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(3)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(5)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(6)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HF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(7)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(8)</a:t>
                      </a: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GB" altLang="en-CH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368407"/>
                  </a:ext>
                </a:extLst>
              </a:tr>
              <a:tr h="236538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MS3A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404413"/>
                  </a:ext>
                </a:extLst>
              </a:tr>
              <a:tr h="260350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MS4A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562303"/>
                  </a:ext>
                </a:extLst>
              </a:tr>
              <a:tr h="422275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MS5A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</a:t>
                      </a:r>
                      <a:r>
                        <a:rPr kumimoji="0" lang="en-GB" altLang="en-CH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Back after 1000 vol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327192"/>
                  </a:ext>
                </a:extLst>
              </a:tr>
              <a:tr h="273050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Cu R11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/H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kumimoji="0" lang="en-GB" altLang="en-CH" sz="1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5/50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12922"/>
                  </a:ext>
                </a:extLst>
              </a:tr>
              <a:tr h="423863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Cu/Zn R12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/H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kumimoji="0" lang="en-GB" altLang="en-CH" sz="1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CH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5/50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Enhanced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 450 vol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967796"/>
                  </a:ext>
                </a:extLst>
              </a:tr>
              <a:tr h="422275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Ni Al2O3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/H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kumimoji="0" lang="en-GB" altLang="en-CH" sz="1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CH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15/50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 150 vol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 150 vol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805170"/>
                  </a:ext>
                </a:extLst>
              </a:tr>
              <a:tr h="422275"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 SiO2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/H</a:t>
                      </a:r>
                      <a:r>
                        <a:rPr kumimoji="0" lang="en-GB" altLang="en-CH" sz="1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kumimoji="0" lang="en-GB" altLang="en-CH" sz="1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CH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15/50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</a:t>
                      </a:r>
                      <a:r>
                        <a:rPr kumimoji="0" lang="en-GB" altLang="en-CH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Rem.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329247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1646238" defTabSz="329247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3292475" defTabSz="3292475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4937125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6583363" defTabSz="329247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70405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74977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79549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8412163" defTabSz="3292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32924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CH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Unch</a:t>
                      </a:r>
                      <a:r>
                        <a:rPr kumimoji="0" lang="en-GB" altLang="en-CH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136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689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39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Purifier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7A87154-48C9-2454-193D-9F372A64F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2616452"/>
            <a:ext cx="5768233" cy="340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2378BF-188D-68B0-4A22-EDFCAE0E25B7}"/>
              </a:ext>
            </a:extLst>
          </p:cNvPr>
          <p:cNvCxnSpPr/>
          <p:nvPr/>
        </p:nvCxnSpPr>
        <p:spPr>
          <a:xfrm flipH="1">
            <a:off x="3365376" y="2362142"/>
            <a:ext cx="432048" cy="661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FD99E2-4E2A-B697-D672-678B0A34C76F}"/>
              </a:ext>
            </a:extLst>
          </p:cNvPr>
          <p:cNvSpPr txBox="1"/>
          <p:nvPr/>
        </p:nvSpPr>
        <p:spPr>
          <a:xfrm>
            <a:off x="0" y="879317"/>
            <a:ext cx="6139181" cy="889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>
                <a:cs typeface="Times New Roman" pitchFamily="18" charset="0"/>
              </a:rPr>
              <a:t>A cleaning agent is typically absorbing not only impurities </a:t>
            </a:r>
          </a:p>
          <a:p>
            <a:pPr>
              <a:lnSpc>
                <a:spcPct val="110000"/>
              </a:lnSpc>
            </a:pPr>
            <a:r>
              <a:rPr lang="en-GB" sz="1600" dirty="0">
                <a:cs typeface="Times New Roman" pitchFamily="18" charset="0"/>
                <a:sym typeface="Wingdings" panose="05000000000000000000" pitchFamily="2" charset="2"/>
              </a:rPr>
              <a:t>It can absorb different gas in different quantity </a:t>
            </a:r>
          </a:p>
          <a:p>
            <a:pPr>
              <a:lnSpc>
                <a:spcPct val="110000"/>
              </a:lnSpc>
            </a:pPr>
            <a:r>
              <a:rPr lang="en-GB" sz="1600" dirty="0">
                <a:cs typeface="Times New Roman" pitchFamily="18" charset="0"/>
                <a:sym typeface="Wingdings" panose="05000000000000000000" pitchFamily="2" charset="2"/>
              </a:rPr>
              <a:t> The gas mixture is destabilized at the beginning of each purifier cycle</a:t>
            </a:r>
            <a:endParaRPr lang="en-CH" sz="1600" dirty="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FBC975C8-0F15-97EC-2015-FB845D6E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" t="7214" r="8244" b="5182"/>
          <a:stretch>
            <a:fillRect/>
          </a:stretch>
        </p:blipFill>
        <p:spPr bwMode="auto">
          <a:xfrm>
            <a:off x="6096000" y="2688880"/>
            <a:ext cx="5325656" cy="321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D9A1D8-9F35-8A63-A621-E44C04C71AB8}"/>
              </a:ext>
            </a:extLst>
          </p:cNvPr>
          <p:cNvSpPr txBox="1"/>
          <p:nvPr/>
        </p:nvSpPr>
        <p:spPr>
          <a:xfrm>
            <a:off x="1849772" y="2058578"/>
            <a:ext cx="3212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CO2 absorption in Ni/Al2O3 catalyst </a:t>
            </a:r>
            <a:endParaRPr lang="en-CH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D99DC4-B886-07D0-1479-412B24290F43}"/>
              </a:ext>
            </a:extLst>
          </p:cNvPr>
          <p:cNvCxnSpPr>
            <a:cxnSpLocks/>
          </p:cNvCxnSpPr>
          <p:nvPr/>
        </p:nvCxnSpPr>
        <p:spPr>
          <a:xfrm flipH="1">
            <a:off x="7599821" y="2641218"/>
            <a:ext cx="1670928" cy="175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5105B8-C5D5-E9FB-A508-4967B73A916D}"/>
              </a:ext>
            </a:extLst>
          </p:cNvPr>
          <p:cNvSpPr txBox="1"/>
          <p:nvPr/>
        </p:nvSpPr>
        <p:spPr>
          <a:xfrm>
            <a:off x="6229716" y="2254391"/>
            <a:ext cx="5565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R134a absorption in MS5A even bringing to a flammable mixture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99469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 for LHC experiments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7F05AD-F988-3113-B7DA-6B8A1777E4A4}"/>
              </a:ext>
            </a:extLst>
          </p:cNvPr>
          <p:cNvSpPr txBox="1"/>
          <p:nvPr/>
        </p:nvSpPr>
        <p:spPr>
          <a:xfrm>
            <a:off x="-2" y="1022405"/>
            <a:ext cx="12192000" cy="1805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cs typeface="Times New Roman" pitchFamily="18" charset="0"/>
              </a:rPr>
              <a:t>Gas systems extend from the surface building to service balcony on the experiment following a route few hundred meters long.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Primary gas supply point is located in surface building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Gas system distributed in three levels: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Surface (SG) 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Gas Service room (USC)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experimental cavern (UXC)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BDCED-0DDD-5BF7-02D7-9FA2E2F2A1FE}"/>
              </a:ext>
            </a:extLst>
          </p:cNvPr>
          <p:cNvSpPr txBox="1"/>
          <p:nvPr/>
        </p:nvSpPr>
        <p:spPr>
          <a:xfrm>
            <a:off x="0" y="5033815"/>
            <a:ext cx="6411311" cy="99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The gas systems were built according to a common standard allowing minimization of manpower and costs for maintenance and operation.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B929B-6B12-CBBC-8353-3B1038E6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45FE327-F31F-0B7A-02C9-56EF05712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161" y="1635964"/>
            <a:ext cx="5868837" cy="4389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306F2-40C9-04EE-698D-F7ED2361D415}"/>
              </a:ext>
            </a:extLst>
          </p:cNvPr>
          <p:cNvSpPr txBox="1"/>
          <p:nvPr/>
        </p:nvSpPr>
        <p:spPr>
          <a:xfrm>
            <a:off x="0" y="3045452"/>
            <a:ext cx="6185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Large detector volume (from m</a:t>
            </a:r>
            <a:r>
              <a:rPr lang="en-US" baseline="30000" dirty="0">
                <a:cs typeface="Times New Roman" panose="02020603050405020304" pitchFamily="18" charset="0"/>
              </a:rPr>
              <a:t>3</a:t>
            </a:r>
            <a:r>
              <a:rPr lang="en-US" dirty="0">
                <a:cs typeface="Times New Roman" panose="02020603050405020304" pitchFamily="18" charset="0"/>
              </a:rPr>
              <a:t> to several 100 m</a:t>
            </a:r>
            <a:r>
              <a:rPr lang="en-US" baseline="30000" dirty="0">
                <a:cs typeface="Times New Roman" panose="02020603050405020304" pitchFamily="18" charset="0"/>
              </a:rPr>
              <a:t>3</a:t>
            </a:r>
            <a:r>
              <a:rPr lang="en-US" dirty="0">
                <a:cs typeface="Times New Roman" panose="02020603050405020304" pitchFamily="18" charset="0"/>
              </a:rPr>
              <a:t>) and</a:t>
            </a:r>
          </a:p>
          <a:p>
            <a:r>
              <a:rPr lang="en-US" dirty="0">
                <a:cs typeface="Times New Roman" panose="02020603050405020304" pitchFamily="18" charset="0"/>
              </a:rPr>
              <a:t>use of expensive gas components:</a:t>
            </a:r>
          </a:p>
          <a:p>
            <a:r>
              <a:rPr lang="en-US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</a:p>
          <a:p>
            <a:r>
              <a:rPr lang="en-US" dirty="0">
                <a:cs typeface="Times New Roman" panose="02020603050405020304" pitchFamily="18" charset="0"/>
              </a:rPr>
              <a:t>The majority is operated in closed loop gas circulation with a recirculation fraction higher than 90-95 %.</a:t>
            </a:r>
          </a:p>
        </p:txBody>
      </p:sp>
    </p:spTree>
    <p:extLst>
      <p:ext uri="{BB962C8B-B14F-4D97-AF65-F5344CB8AC3E}">
        <p14:creationId xmlns:p14="http://schemas.microsoft.com/office/powerpoint/2010/main" val="721508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40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Purifier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F7C2F-19DC-87E5-3D6B-0F9A3ADC0BA2}"/>
              </a:ext>
            </a:extLst>
          </p:cNvPr>
          <p:cNvSpPr txBox="1"/>
          <p:nvPr/>
        </p:nvSpPr>
        <p:spPr>
          <a:xfrm>
            <a:off x="0" y="896454"/>
            <a:ext cx="11597488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/>
              <a:t>If other gases are used for the regeneration process, they can be retained in the cleaning agent and released at later time polluting the detector gas mixture.</a:t>
            </a:r>
          </a:p>
          <a:p>
            <a:pPr>
              <a:lnSpc>
                <a:spcPct val="110000"/>
              </a:lnSpc>
            </a:pPr>
            <a:r>
              <a:rPr lang="en-GB" sz="1600" dirty="0"/>
              <a:t>The example below shows how Argon is released from different molecular sieves during flushing with detector mixture: </a:t>
            </a:r>
          </a:p>
          <a:p>
            <a:pPr>
              <a:lnSpc>
                <a:spcPct val="110000"/>
              </a:lnSpc>
            </a:pPr>
            <a:r>
              <a:rPr lang="en-GB" sz="1600" dirty="0"/>
              <a:t>MS4A retains a factor 100 more Argon than MS3A and 5A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06B58D-37A9-9821-D066-97E48517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616" y="2185060"/>
            <a:ext cx="6021156" cy="387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588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41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Purifier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F7C2F-19DC-87E5-3D6B-0F9A3ADC0BA2}"/>
              </a:ext>
            </a:extLst>
          </p:cNvPr>
          <p:cNvSpPr txBox="1"/>
          <p:nvPr/>
        </p:nvSpPr>
        <p:spPr>
          <a:xfrm>
            <a:off x="0" y="3792593"/>
            <a:ext cx="8057584" cy="1974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/>
              <a:t>The preparation for the run phase of a purifier is passing through different steps:</a:t>
            </a:r>
          </a:p>
          <a:p>
            <a:pPr marL="342900" indent="-342900">
              <a:lnSpc>
                <a:spcPct val="110000"/>
              </a:lnSpc>
              <a:buAutoNum type="arabicParenR"/>
            </a:pPr>
            <a:r>
              <a:rPr lang="en-GB" sz="1600" dirty="0"/>
              <a:t>The stand-by gas (used to avoid air intake) is evacuated</a:t>
            </a:r>
          </a:p>
          <a:p>
            <a:pPr marL="342900" indent="-342900">
              <a:lnSpc>
                <a:spcPct val="110000"/>
              </a:lnSpc>
              <a:buAutoNum type="arabicParenR"/>
            </a:pPr>
            <a:r>
              <a:rPr lang="en-GB" sz="1600" dirty="0"/>
              <a:t>The purifier cartridge pressure is slowly raised from vacuum to the loop pressure by means of a mixture injection at low flow (low enough that it is not depressurizing significantly the high-pressure buffer of the gas system)  </a:t>
            </a:r>
          </a:p>
          <a:p>
            <a:pPr marL="342900" indent="-342900">
              <a:lnSpc>
                <a:spcPct val="110000"/>
              </a:lnSpc>
              <a:buAutoNum type="arabicParenR"/>
            </a:pPr>
            <a:r>
              <a:rPr lang="en-GB" sz="1600" dirty="0"/>
              <a:t>The purifier cartridge is flushed for a the time needed to have at the output the same mixture concentrations as at the input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C70C5-D4C7-1973-ABD3-EC824D5EA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273" y="934278"/>
            <a:ext cx="4019657" cy="5454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D1B63-C88D-C408-51D2-A1B4672DFC39}"/>
              </a:ext>
            </a:extLst>
          </p:cNvPr>
          <p:cNvSpPr txBox="1"/>
          <p:nvPr/>
        </p:nvSpPr>
        <p:spPr>
          <a:xfrm>
            <a:off x="0" y="1589494"/>
            <a:ext cx="8057584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/>
              <a:t>The regeneration phase of a purifier is passing through different steps:</a:t>
            </a:r>
          </a:p>
          <a:p>
            <a:pPr marL="342900" indent="-342900">
              <a:lnSpc>
                <a:spcPct val="110000"/>
              </a:lnSpc>
              <a:buAutoNum type="arabicParenR"/>
            </a:pPr>
            <a:r>
              <a:rPr lang="en-GB" sz="1600" dirty="0"/>
              <a:t>Purge of process gas (i.e. the detector gas mixture)</a:t>
            </a:r>
          </a:p>
          <a:p>
            <a:pPr marL="342900" indent="-342900">
              <a:lnSpc>
                <a:spcPct val="110000"/>
              </a:lnSpc>
              <a:buAutoNum type="arabicParenR"/>
            </a:pPr>
            <a:r>
              <a:rPr lang="en-GB" sz="1600" dirty="0"/>
              <a:t>Heat up (between 180 C for molecular sieves up to 250 C for metallic catalysts)</a:t>
            </a:r>
          </a:p>
          <a:p>
            <a:pPr marL="342900" indent="-342900">
              <a:lnSpc>
                <a:spcPct val="110000"/>
              </a:lnSpc>
              <a:buAutoNum type="arabicParenR"/>
            </a:pPr>
            <a:r>
              <a:rPr lang="en-GB" sz="1600" dirty="0"/>
              <a:t>Regeneration under vacuum or with flushing of an inert gas for molecular sieves or flushing with Hydrogen for metallic catalysts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42662-6FAA-5281-1394-CA82F0D1A4C8}"/>
              </a:ext>
            </a:extLst>
          </p:cNvPr>
          <p:cNvSpPr txBox="1"/>
          <p:nvPr/>
        </p:nvSpPr>
        <p:spPr>
          <a:xfrm>
            <a:off x="0" y="930506"/>
            <a:ext cx="7677339" cy="620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/>
              <a:t>The </a:t>
            </a:r>
            <a:r>
              <a:rPr lang="en-GB" sz="1600" dirty="0" err="1"/>
              <a:t>grafcet</a:t>
            </a:r>
            <a:r>
              <a:rPr lang="en-GB" sz="1600" dirty="0"/>
              <a:t> on the right illustrates the different phases of column in the purifier module, with related alarm conditions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960075-9EDE-01C9-279E-4652411A13F3}"/>
              </a:ext>
            </a:extLst>
          </p:cNvPr>
          <p:cNvCxnSpPr>
            <a:cxnSpLocks/>
          </p:cNvCxnSpPr>
          <p:nvPr/>
        </p:nvCxnSpPr>
        <p:spPr>
          <a:xfrm flipV="1">
            <a:off x="5939073" y="1321806"/>
            <a:ext cx="2671527" cy="4888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636BD3-D806-588B-01E1-9C47122427E4}"/>
              </a:ext>
            </a:extLst>
          </p:cNvPr>
          <p:cNvCxnSpPr>
            <a:cxnSpLocks/>
          </p:cNvCxnSpPr>
          <p:nvPr/>
        </p:nvCxnSpPr>
        <p:spPr>
          <a:xfrm>
            <a:off x="7876515" y="4153251"/>
            <a:ext cx="643003" cy="13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621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42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Exhaust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5DA2D-36B7-629E-1D2E-B1AEE430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950" y="2183194"/>
            <a:ext cx="5917294" cy="4180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E9FD9-8D29-3638-1B89-7B525954B43B}"/>
              </a:ext>
            </a:extLst>
          </p:cNvPr>
          <p:cNvSpPr txBox="1"/>
          <p:nvPr/>
        </p:nvSpPr>
        <p:spPr>
          <a:xfrm>
            <a:off x="1" y="868832"/>
            <a:ext cx="9553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exhaust module is: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dirty="0"/>
              <a:t>Ensuring the balance between mixture injected by the mixer module and mixture flow exhausted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dirty="0"/>
              <a:t>Measuring the circulation flow 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dirty="0"/>
              <a:t>Controlling the pressure of the high-pressure buffer to compensate for atmospheric pressure changes </a:t>
            </a:r>
            <a:endParaRPr lang="en-CH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15DC9B-1826-998E-810E-4EC1EC96F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959" y="790236"/>
            <a:ext cx="2579042" cy="19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762E06F-2559-0ADF-531B-144FBDCB9066}"/>
              </a:ext>
            </a:extLst>
          </p:cNvPr>
          <p:cNvSpPr/>
          <p:nvPr/>
        </p:nvSpPr>
        <p:spPr>
          <a:xfrm>
            <a:off x="10408521" y="836712"/>
            <a:ext cx="373744" cy="224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15981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77EE-D765-7E9D-CAA6-61CEC9C4E814}"/>
              </a:ext>
            </a:extLst>
          </p:cNvPr>
          <p:cNvGrpSpPr/>
          <p:nvPr/>
        </p:nvGrpSpPr>
        <p:grpSpPr>
          <a:xfrm>
            <a:off x="6189478" y="1692282"/>
            <a:ext cx="5657519" cy="4034419"/>
            <a:chOff x="3183728" y="2321931"/>
            <a:chExt cx="5657519" cy="40344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F5DA2D-36B7-629E-1D2E-B1AEE4305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3728" y="2321931"/>
              <a:ext cx="5657519" cy="39965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C357831-B2FA-AAD9-C11A-A0EA77FD3E25}"/>
                </a:ext>
              </a:extLst>
            </p:cNvPr>
            <p:cNvSpPr/>
            <p:nvPr/>
          </p:nvSpPr>
          <p:spPr>
            <a:xfrm>
              <a:off x="5846452" y="5786797"/>
              <a:ext cx="651849" cy="569553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43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Exhaust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E9FD9-8D29-3638-1B89-7B525954B43B}"/>
              </a:ext>
            </a:extLst>
          </p:cNvPr>
          <p:cNvSpPr txBox="1"/>
          <p:nvPr/>
        </p:nvSpPr>
        <p:spPr>
          <a:xfrm>
            <a:off x="0" y="868832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control of the high-pressure buffer pressure aims in minimizing the gas usage by compensating for atmospheric pressure changes using the gas stored in the high-pressure buffer.</a:t>
            </a:r>
          </a:p>
          <a:p>
            <a:r>
              <a:rPr lang="en-GB" dirty="0"/>
              <a:t>It is particularly important when: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dirty="0"/>
              <a:t>A very expensive gas is used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dirty="0"/>
              <a:t>The mixer injection is negligible (recirculation fraction close to 100%)  </a:t>
            </a:r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C404CD-28BD-DB80-B7F7-5EB243CF5D71}"/>
              </a:ext>
            </a:extLst>
          </p:cNvPr>
          <p:cNvSpPr txBox="1"/>
          <p:nvPr/>
        </p:nvSpPr>
        <p:spPr>
          <a:xfrm>
            <a:off x="8119791" y="5791120"/>
            <a:ext cx="211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High-pressure buffer</a:t>
            </a:r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37DE5-98B2-AEBC-5DF2-D8D545BEC7E7}"/>
              </a:ext>
            </a:extLst>
          </p:cNvPr>
          <p:cNvSpPr txBox="1"/>
          <p:nvPr/>
        </p:nvSpPr>
        <p:spPr>
          <a:xfrm>
            <a:off x="0" y="2431403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During the year, the atmospheric pressure is changing in a relatively large range:</a:t>
            </a:r>
          </a:p>
          <a:p>
            <a:endParaRPr lang="en-GB" dirty="0"/>
          </a:p>
          <a:p>
            <a:r>
              <a:rPr lang="en-GB" dirty="0"/>
              <a:t>During a storm, the atmospheric pressure can change by several mbar </a:t>
            </a:r>
          </a:p>
          <a:p>
            <a:r>
              <a:rPr lang="en-GB" dirty="0"/>
              <a:t>For a detector of 100 m3, 1 mbar represents 100 litres </a:t>
            </a:r>
          </a:p>
          <a:p>
            <a:r>
              <a:rPr lang="en-GB" dirty="0"/>
              <a:t>1) The MFCs in the mixer may not have a large enough flow capacity to cope with the exceptionally high demand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52073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345A93-2E30-C9C3-BF3A-FC675FF41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224" y="691711"/>
            <a:ext cx="6904777" cy="469675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44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Exhaust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37DE5-98B2-AEBC-5DF2-D8D545BEC7E7}"/>
              </a:ext>
            </a:extLst>
          </p:cNvPr>
          <p:cNvSpPr txBox="1"/>
          <p:nvPr/>
        </p:nvSpPr>
        <p:spPr>
          <a:xfrm>
            <a:off x="0" y="889950"/>
            <a:ext cx="55226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During the year, the atmospheric pressure is changing in a relatively large range: </a:t>
            </a:r>
          </a:p>
          <a:p>
            <a:r>
              <a:rPr lang="en-GB" dirty="0"/>
              <a:t>from 935 mbar up to 990 mbar (if we take CERN)</a:t>
            </a:r>
          </a:p>
          <a:p>
            <a:endParaRPr lang="en-GB" dirty="0"/>
          </a:p>
          <a:p>
            <a:r>
              <a:rPr lang="en-GB" dirty="0"/>
              <a:t>For a detector of 100 m3, working at constant relative pressure this implies:</a:t>
            </a:r>
          </a:p>
          <a:p>
            <a:endParaRPr lang="en-GB" dirty="0"/>
          </a:p>
          <a:p>
            <a:r>
              <a:rPr lang="en-GB" dirty="0"/>
              <a:t>When </a:t>
            </a:r>
            <a:r>
              <a:rPr lang="en-GB" dirty="0" err="1"/>
              <a:t>Patm</a:t>
            </a:r>
            <a:r>
              <a:rPr lang="en-GB" dirty="0"/>
              <a:t> decreases </a:t>
            </a:r>
            <a:r>
              <a:rPr lang="en-GB" dirty="0">
                <a:sym typeface="Wingdings" panose="05000000000000000000" pitchFamily="2" charset="2"/>
              </a:rPr>
              <a:t> the detector release 100 l of mixture per each </a:t>
            </a:r>
            <a:r>
              <a:rPr lang="en-GB" dirty="0"/>
              <a:t>1 mbar of decrease </a:t>
            </a:r>
          </a:p>
          <a:p>
            <a:endParaRPr lang="en-GB" dirty="0"/>
          </a:p>
          <a:p>
            <a:r>
              <a:rPr lang="en-GB" dirty="0"/>
              <a:t>If the detector is using Xenon </a:t>
            </a:r>
            <a:r>
              <a:rPr lang="en-GB" dirty="0">
                <a:sym typeface="Wingdings" panose="05000000000000000000" pitchFamily="2" charset="2"/>
              </a:rPr>
              <a:t> 100 l = 2100 CHF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A decrease from 990 mbar to 935 mbar would release 5.5 m3 and it would cost 120 </a:t>
            </a:r>
            <a:r>
              <a:rPr lang="en-GB" dirty="0" err="1">
                <a:sym typeface="Wingdings" panose="05000000000000000000" pitchFamily="2" charset="2"/>
              </a:rPr>
              <a:t>kCHF</a:t>
            </a:r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The high-pressure buffer is the place where this volume is stored, avoiding gas loss and reducing operational cost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The exhaust module is controlling the high-pressure buffer setpoint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517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a graph&#10;&#10;Description automatically generated with medium confidence">
            <a:extLst>
              <a:ext uri="{FF2B5EF4-FFF2-40B4-BE49-F238E27FC236}">
                <a16:creationId xmlns:a16="http://schemas.microsoft.com/office/drawing/2014/main" id="{4F52FC45-CAC6-E354-BCFC-2E151AC0C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331" y="526208"/>
            <a:ext cx="6886669" cy="46844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45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Exhaust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37DE5-98B2-AEBC-5DF2-D8D545BEC7E7}"/>
              </a:ext>
            </a:extLst>
          </p:cNvPr>
          <p:cNvSpPr txBox="1"/>
          <p:nvPr/>
        </p:nvSpPr>
        <p:spPr>
          <a:xfrm>
            <a:off x="0" y="965795"/>
            <a:ext cx="54682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During/after a storm, the atmospheric pressure can increase by several mbar</a:t>
            </a:r>
          </a:p>
          <a:p>
            <a:endParaRPr lang="en-GB" dirty="0"/>
          </a:p>
          <a:p>
            <a:r>
              <a:rPr lang="en-GB" dirty="0"/>
              <a:t>If we consider a change of + 1 mbar/h 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For a detector of 100 m3, a flow of 100l/h is needed to maintain constant the relative pressure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The MFCs in the mixer may not have a large enough flow capacity to cope with the exceptionally high demand since they are tuned for order of l/h injection (in a system which recirculate basically 100% of the mixture)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The high-pressure buffer is the place from where this gas volume is taken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The exhaust module is controlling the high-pressure buffer setpoint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A8E35D-5382-2706-07C6-5FBA27BA7638}"/>
              </a:ext>
            </a:extLst>
          </p:cNvPr>
          <p:cNvSpPr/>
          <p:nvPr/>
        </p:nvSpPr>
        <p:spPr>
          <a:xfrm>
            <a:off x="9062518" y="3195876"/>
            <a:ext cx="486800" cy="982490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93DF6-FF7D-A5DA-3732-58B908119F6C}"/>
              </a:ext>
            </a:extLst>
          </p:cNvPr>
          <p:cNvSpPr txBox="1"/>
          <p:nvPr/>
        </p:nvSpPr>
        <p:spPr>
          <a:xfrm>
            <a:off x="7166181" y="3534396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+10 mbar/10 h</a:t>
            </a:r>
          </a:p>
          <a:p>
            <a:r>
              <a:rPr lang="en-GB" dirty="0">
                <a:sym typeface="Wingdings" panose="05000000000000000000" pitchFamily="2" charset="2"/>
              </a:rPr>
              <a:t> + 1 mbar/h</a:t>
            </a:r>
            <a:endParaRPr lang="en-CH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13C396-25E8-DC10-7797-12EA90C54873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610600" y="3687121"/>
            <a:ext cx="451918" cy="1968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7742D9-B93D-649B-110E-852036B3704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748135" y="2598345"/>
            <a:ext cx="3418046" cy="12592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990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46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analysis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FDC31-C5B2-6B06-FFCC-7C1BB1E79A7D}"/>
              </a:ext>
            </a:extLst>
          </p:cNvPr>
          <p:cNvSpPr txBox="1"/>
          <p:nvPr/>
        </p:nvSpPr>
        <p:spPr>
          <a:xfrm>
            <a:off x="451801" y="901380"/>
            <a:ext cx="8569410" cy="132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Used to analyze the gas mixture 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Two types: gas source selected by means of standard valves or n-way valves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Several sample chains may be organized in several physical location. 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Each sample chain completely independent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E04F-1C53-AA80-F4CA-55132119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182" y="2120874"/>
            <a:ext cx="5166812" cy="419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A84BE-A33D-FBCE-6DF4-6591EC8E002F}"/>
              </a:ext>
            </a:extLst>
          </p:cNvPr>
          <p:cNvSpPr txBox="1"/>
          <p:nvPr/>
        </p:nvSpPr>
        <p:spPr>
          <a:xfrm>
            <a:off x="451801" y="2349474"/>
            <a:ext cx="5821409" cy="287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The module operated in automatic mode: 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sample the gas streams or the reference gases selected by experts. 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experts can trigger sampling of selected sources. 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length of the sampling lines taken in considerations to define flushing delays.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Alarm and data exchange with detector DCS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Used for safety (flammability level)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Gas chromatographs connected for more specific analysis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242E65-2987-A1A0-346E-08AEF4282BF6}"/>
              </a:ext>
            </a:extLst>
          </p:cNvPr>
          <p:cNvSpPr/>
          <p:nvPr/>
        </p:nvSpPr>
        <p:spPr>
          <a:xfrm>
            <a:off x="9952759" y="767360"/>
            <a:ext cx="2131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basically everywhere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36484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47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analysis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44E61-78BD-C6B2-F04D-CF76D90BEA0A}"/>
              </a:ext>
            </a:extLst>
          </p:cNvPr>
          <p:cNvSpPr txBox="1"/>
          <p:nvPr/>
        </p:nvSpPr>
        <p:spPr>
          <a:xfrm>
            <a:off x="296225" y="874535"/>
            <a:ext cx="8569410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cs typeface="Times New Roman" pitchFamily="18" charset="0"/>
              </a:rPr>
              <a:t>Fully automated O2 + H2O analysis module</a:t>
            </a:r>
          </a:p>
        </p:txBody>
      </p:sp>
      <p:pic>
        <p:nvPicPr>
          <p:cNvPr id="3" name="Picture 9" descr="C:\Users\guidar\Documents\IEEE2012\analisi\foto\19102012461.jpg">
            <a:extLst>
              <a:ext uri="{FF2B5EF4-FFF2-40B4-BE49-F238E27FC236}">
                <a16:creationId xmlns:a16="http://schemas.microsoft.com/office/drawing/2014/main" id="{1FDCCE18-93B5-CEA5-40FD-912B83441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28736" y="2524842"/>
            <a:ext cx="52042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31434F5-21AC-17F1-AD46-23B05D361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137" y="1382534"/>
            <a:ext cx="4461870" cy="240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2ED594A-A018-88FC-CD95-7E95FBE90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312" y="3912096"/>
            <a:ext cx="4740736" cy="252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A81B22-246C-F120-98E3-4036890EE486}"/>
              </a:ext>
            </a:extLst>
          </p:cNvPr>
          <p:cNvSpPr/>
          <p:nvPr/>
        </p:nvSpPr>
        <p:spPr>
          <a:xfrm>
            <a:off x="1408551" y="14995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O</a:t>
            </a:r>
            <a:r>
              <a:rPr lang="en-GB" sz="1600" baseline="-25000" dirty="0">
                <a:cs typeface="Times New Roman" panose="02020603050405020304" pitchFamily="18" charset="0"/>
              </a:rPr>
              <a:t>2</a:t>
            </a:r>
            <a:r>
              <a:rPr lang="en-GB" sz="1600" dirty="0">
                <a:cs typeface="Times New Roman" panose="02020603050405020304" pitchFamily="18" charset="0"/>
              </a:rPr>
              <a:t> in C</a:t>
            </a:r>
            <a:r>
              <a:rPr lang="en-GB" sz="1600" baseline="-25000" dirty="0">
                <a:cs typeface="Times New Roman" panose="02020603050405020304" pitchFamily="18" charset="0"/>
              </a:rPr>
              <a:t>2</a:t>
            </a:r>
            <a:r>
              <a:rPr lang="en-GB" sz="1600" dirty="0">
                <a:cs typeface="Times New Roman" panose="02020603050405020304" pitchFamily="18" charset="0"/>
              </a:rPr>
              <a:t>H</a:t>
            </a:r>
            <a:r>
              <a:rPr lang="en-GB" sz="1600" baseline="-25000" dirty="0">
                <a:cs typeface="Times New Roman" panose="02020603050405020304" pitchFamily="18" charset="0"/>
              </a:rPr>
              <a:t>2</a:t>
            </a:r>
            <a:r>
              <a:rPr lang="en-GB" sz="1600" dirty="0">
                <a:cs typeface="Times New Roman" panose="02020603050405020304" pitchFamily="18" charset="0"/>
              </a:rPr>
              <a:t>F</a:t>
            </a:r>
            <a:r>
              <a:rPr lang="en-GB" sz="1600" baseline="-25000" dirty="0">
                <a:cs typeface="Times New Roman" panose="02020603050405020304" pitchFamily="18" charset="0"/>
              </a:rPr>
              <a:t>4</a:t>
            </a:r>
            <a:r>
              <a:rPr lang="en-GB" sz="1600" dirty="0">
                <a:cs typeface="Times New Roman" panose="02020603050405020304" pitchFamily="18" charset="0"/>
              </a:rPr>
              <a:t> supply: </a:t>
            </a:r>
          </a:p>
          <a:p>
            <a:r>
              <a:rPr lang="en-GB" sz="1600" dirty="0">
                <a:cs typeface="Times New Roman" panose="02020603050405020304" pitchFamily="18" charset="0"/>
              </a:rPr>
              <a:t>usually below 50 ppm</a:t>
            </a:r>
          </a:p>
          <a:p>
            <a:r>
              <a:rPr lang="en-GB" sz="1600" dirty="0">
                <a:cs typeface="Times New Roman" panose="02020603050405020304" pitchFamily="18" charset="0"/>
              </a:rPr>
              <a:t>Sometime contamination up to thousand ppm. </a:t>
            </a:r>
          </a:p>
        </p:txBody>
      </p:sp>
    </p:spTree>
    <p:extLst>
      <p:ext uri="{BB962C8B-B14F-4D97-AF65-F5344CB8AC3E}">
        <p14:creationId xmlns:p14="http://schemas.microsoft.com/office/powerpoint/2010/main" val="23216360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F431-3F4C-2A3D-5E3E-A3C6BD1A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2F997-0B80-FBC6-0AED-E882A34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48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0DE33A-7689-846D-C28B-751FE0AB0457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analysis module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E278489-88CD-B48B-AEC5-ED722F3F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C3C1-8379-F1FE-5F27-4E94C0F3D6C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C07DE4-B35D-D030-26C6-B8E817B5093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F27484-F0F3-B6FC-8FCA-7D58E20D90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25F95A0-3A71-BD5C-F720-445B4E5B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DAF8B-559A-7FF6-5A3F-1B18E7DA41D1}"/>
              </a:ext>
            </a:extLst>
          </p:cNvPr>
          <p:cNvSpPr txBox="1"/>
          <p:nvPr/>
        </p:nvSpPr>
        <p:spPr>
          <a:xfrm>
            <a:off x="539552" y="864002"/>
            <a:ext cx="60486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Gas chromatographs are used to monitor:</a:t>
            </a:r>
          </a:p>
          <a:p>
            <a:pPr marL="742950" lvl="1" indent="-285750">
              <a:lnSpc>
                <a:spcPct val="15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cs typeface="Times New Roman" pitchFamily="18" charset="0"/>
              </a:rPr>
              <a:t>Stability of mixture composition</a:t>
            </a:r>
          </a:p>
          <a:p>
            <a:pPr marL="742950" lvl="1" indent="-285750">
              <a:lnSpc>
                <a:spcPct val="15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cs typeface="Times New Roman" pitchFamily="18" charset="0"/>
              </a:rPr>
              <a:t>Presence of more complex impurities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CMS and </a:t>
            </a:r>
            <a:r>
              <a:rPr lang="en-US" dirty="0" err="1">
                <a:cs typeface="Times New Roman" pitchFamily="18" charset="0"/>
              </a:rPr>
              <a:t>LHCb</a:t>
            </a:r>
            <a:r>
              <a:rPr lang="en-US" dirty="0">
                <a:cs typeface="Times New Roman" pitchFamily="18" charset="0"/>
              </a:rPr>
              <a:t> equipped with GC connected to the selection manifold of the standard analysis rack.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Others GC are directly operated by users</a:t>
            </a:r>
          </a:p>
        </p:txBody>
      </p:sp>
      <p:pic>
        <p:nvPicPr>
          <p:cNvPr id="3" name="Picture 2" descr="C:\Users\guidar\Documents\IEEE2012\analisi\foto\VarianCP4900.jpeg">
            <a:extLst>
              <a:ext uri="{FF2B5EF4-FFF2-40B4-BE49-F238E27FC236}">
                <a16:creationId xmlns:a16="http://schemas.microsoft.com/office/drawing/2014/main" id="{1F529EC3-34CE-15ED-DB92-E1D1D096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160" y="811940"/>
            <a:ext cx="3171382" cy="243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4B331AE-C767-15C5-2BF4-1F91F969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94" y="3531828"/>
            <a:ext cx="4720578" cy="212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4D91CBD-3B6D-8BDE-B34F-A8D696FA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061" y="3380672"/>
            <a:ext cx="3970142" cy="235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BB50CF-477F-D22A-8086-AC531058178A}"/>
              </a:ext>
            </a:extLst>
          </p:cNvPr>
          <p:cNvSpPr txBox="1"/>
          <p:nvPr/>
        </p:nvSpPr>
        <p:spPr>
          <a:xfrm>
            <a:off x="2028812" y="3579548"/>
            <a:ext cx="186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SF6 in RPC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EDB1D-7280-1A4F-CC63-B573DB9F57BE}"/>
              </a:ext>
            </a:extLst>
          </p:cNvPr>
          <p:cNvSpPr txBox="1"/>
          <p:nvPr/>
        </p:nvSpPr>
        <p:spPr>
          <a:xfrm>
            <a:off x="8392198" y="3695865"/>
            <a:ext cx="1810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CO2 in DT system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21EF69-CAD6-ED22-7ECA-3AEAC4069BF3}"/>
              </a:ext>
            </a:extLst>
          </p:cNvPr>
          <p:cNvSpPr/>
          <p:nvPr/>
        </p:nvSpPr>
        <p:spPr>
          <a:xfrm>
            <a:off x="539552" y="5889147"/>
            <a:ext cx="6847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dirty="0">
                <a:cs typeface="Times New Roman" panose="02020603050405020304" pitchFamily="18" charset="0"/>
              </a:rPr>
              <a:t>Other monitoring system based on detector are under development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E14865-5068-0253-63FC-3E74F2FA7680}"/>
              </a:ext>
            </a:extLst>
          </p:cNvPr>
          <p:cNvCxnSpPr/>
          <p:nvPr/>
        </p:nvCxnSpPr>
        <p:spPr>
          <a:xfrm>
            <a:off x="7859875" y="3724640"/>
            <a:ext cx="0" cy="1288536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6FF629-DFA7-CD89-FD9B-EFE915207E95}"/>
              </a:ext>
            </a:extLst>
          </p:cNvPr>
          <p:cNvCxnSpPr/>
          <p:nvPr/>
        </p:nvCxnSpPr>
        <p:spPr>
          <a:xfrm>
            <a:off x="1507606" y="3708348"/>
            <a:ext cx="0" cy="684000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383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D09E-4B97-ACD0-5C1E-651F8426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D71540-C5F2-96C6-4761-73F9F3ED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di formazione INFN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139370-A53E-BFF3-224B-25F36784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49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6622D2-B3FA-30C2-C2E2-552277A0CD36}"/>
              </a:ext>
            </a:extLst>
          </p:cNvPr>
          <p:cNvGrpSpPr/>
          <p:nvPr/>
        </p:nvGrpSpPr>
        <p:grpSpPr>
          <a:xfrm>
            <a:off x="8399878" y="1454230"/>
            <a:ext cx="3361736" cy="4308553"/>
            <a:chOff x="4308841" y="1549941"/>
            <a:chExt cx="3361736" cy="4308553"/>
          </a:xfrm>
        </p:grpSpPr>
        <p:pic>
          <p:nvPicPr>
            <p:cNvPr id="1028" name="Picture 4" descr="Distillation Fundamentals | Neutrium">
              <a:extLst>
                <a:ext uri="{FF2B5EF4-FFF2-40B4-BE49-F238E27FC236}">
                  <a16:creationId xmlns:a16="http://schemas.microsoft.com/office/drawing/2014/main" id="{5FF1B292-8C7C-A918-5416-C524A6742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151" y="1977342"/>
              <a:ext cx="1639661" cy="174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6" descr="MEMSIC">
              <a:extLst>
                <a:ext uri="{FF2B5EF4-FFF2-40B4-BE49-F238E27FC236}">
                  <a16:creationId xmlns:a16="http://schemas.microsoft.com/office/drawing/2014/main" id="{089109A4-14C0-DF30-0B1D-5E9D06E11D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35953" y="5525799"/>
              <a:ext cx="303735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B46608C-4D25-5F2B-8A43-067EFB378164}"/>
                </a:ext>
              </a:extLst>
            </p:cNvPr>
            <p:cNvSpPr txBox="1"/>
            <p:nvPr/>
          </p:nvSpPr>
          <p:spPr>
            <a:xfrm>
              <a:off x="4308841" y="1549941"/>
              <a:ext cx="3046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accent5">
                      <a:lumMod val="50000"/>
                    </a:schemeClr>
                  </a:solidFill>
                </a:rPr>
                <a:t>DISTILLATION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53D12CD-D11E-BB7A-12B2-FAA14296ACC0}"/>
                </a:ext>
              </a:extLst>
            </p:cNvPr>
            <p:cNvSpPr txBox="1"/>
            <p:nvPr/>
          </p:nvSpPr>
          <p:spPr>
            <a:xfrm>
              <a:off x="4624297" y="4152129"/>
              <a:ext cx="3046280" cy="170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CMS RPC R134a </a:t>
              </a:r>
            </a:p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CMS RPC SF</a:t>
              </a:r>
              <a:r>
                <a:rPr lang="it-IT" baseline="-25000" dirty="0"/>
                <a:t>6</a:t>
              </a:r>
              <a:r>
                <a:rPr lang="it-IT" dirty="0"/>
                <a:t> </a:t>
              </a:r>
            </a:p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Old LHCb RICH1 C</a:t>
              </a:r>
              <a:r>
                <a:rPr lang="it-IT" baseline="-25000" dirty="0"/>
                <a:t>4</a:t>
              </a:r>
              <a:r>
                <a:rPr lang="it-IT" dirty="0"/>
                <a:t>F</a:t>
              </a:r>
              <a:r>
                <a:rPr lang="it-IT" baseline="-25000" dirty="0"/>
                <a:t>10</a:t>
              </a:r>
              <a:r>
                <a:rPr lang="it-IT" dirty="0"/>
                <a:t> </a:t>
              </a:r>
            </a:p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New LHCb RICH1 C</a:t>
              </a:r>
              <a:r>
                <a:rPr lang="it-IT" baseline="-25000" dirty="0"/>
                <a:t>4</a:t>
              </a:r>
              <a:r>
                <a:rPr lang="it-IT" dirty="0"/>
                <a:t>F</a:t>
              </a:r>
              <a:r>
                <a:rPr lang="it-IT" baseline="-25000" dirty="0"/>
                <a:t>10</a:t>
              </a:r>
              <a:endParaRPr lang="it-IT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B3B360-6489-98EA-2C3B-3D07B9E06FD4}"/>
              </a:ext>
            </a:extLst>
          </p:cNvPr>
          <p:cNvGrpSpPr/>
          <p:nvPr/>
        </p:nvGrpSpPr>
        <p:grpSpPr>
          <a:xfrm>
            <a:off x="639819" y="1551595"/>
            <a:ext cx="3333759" cy="3486930"/>
            <a:chOff x="639819" y="1551595"/>
            <a:chExt cx="3333759" cy="348693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D2A7BDF0-4A32-6684-2F56-2D4F08A17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199" y="1977342"/>
              <a:ext cx="2937001" cy="1760068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7E75989-C295-1C73-54E9-34B970563A15}"/>
                </a:ext>
              </a:extLst>
            </p:cNvPr>
            <p:cNvSpPr txBox="1"/>
            <p:nvPr/>
          </p:nvSpPr>
          <p:spPr>
            <a:xfrm>
              <a:off x="639819" y="1551595"/>
              <a:ext cx="3333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accent5">
                      <a:lumMod val="50000"/>
                    </a:schemeClr>
                  </a:solidFill>
                </a:rPr>
                <a:t>MEMBRANE SEPARATION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EBBE290-CA91-4D8D-AA39-E738ECBFD5D7}"/>
                </a:ext>
              </a:extLst>
            </p:cNvPr>
            <p:cNvSpPr txBox="1"/>
            <p:nvPr/>
          </p:nvSpPr>
          <p:spPr>
            <a:xfrm>
              <a:off x="1141025" y="4163157"/>
              <a:ext cx="2331348" cy="875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CMS CSC CF</a:t>
              </a:r>
              <a:r>
                <a:rPr lang="it-IT" baseline="-25000" dirty="0"/>
                <a:t>4</a:t>
              </a:r>
              <a:r>
                <a:rPr lang="it-IT" dirty="0"/>
                <a:t> </a:t>
              </a:r>
            </a:p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LHCb RICH2 CF</a:t>
              </a:r>
              <a:r>
                <a:rPr lang="it-IT" baseline="-25000" dirty="0"/>
                <a:t>4</a:t>
              </a:r>
              <a:endParaRPr lang="it-IT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348E01-C881-E24C-3F2F-7E45008FE6F3}"/>
              </a:ext>
            </a:extLst>
          </p:cNvPr>
          <p:cNvGrpSpPr/>
          <p:nvPr/>
        </p:nvGrpSpPr>
        <p:grpSpPr>
          <a:xfrm>
            <a:off x="4227427" y="1454230"/>
            <a:ext cx="3737146" cy="4270194"/>
            <a:chOff x="7917219" y="1396460"/>
            <a:chExt cx="3737146" cy="427019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ADD8356-AEE9-D0DC-38DE-058CF983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5951" y="1948159"/>
              <a:ext cx="2030935" cy="1857988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1E11300-4484-FD7E-D9BD-1C1A570E7421}"/>
                </a:ext>
              </a:extLst>
            </p:cNvPr>
            <p:cNvSpPr txBox="1"/>
            <p:nvPr/>
          </p:nvSpPr>
          <p:spPr>
            <a:xfrm>
              <a:off x="9622629" y="2874460"/>
              <a:ext cx="258789" cy="873812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it-IT" sz="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ABSORPTION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12E39C-7394-25A8-D487-2B6ED2FF25FA}"/>
                </a:ext>
              </a:extLst>
            </p:cNvPr>
            <p:cNvSpPr txBox="1"/>
            <p:nvPr/>
          </p:nvSpPr>
          <p:spPr>
            <a:xfrm>
              <a:off x="10072571" y="2877153"/>
              <a:ext cx="258789" cy="847268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it-IT" sz="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DESORPTION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FCE36B3-BC0B-85D1-0C83-3435B60EFFB2}"/>
                </a:ext>
              </a:extLst>
            </p:cNvPr>
            <p:cNvSpPr txBox="1"/>
            <p:nvPr/>
          </p:nvSpPr>
          <p:spPr>
            <a:xfrm>
              <a:off x="7917219" y="1396460"/>
              <a:ext cx="3737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accent5">
                      <a:lumMod val="50000"/>
                    </a:schemeClr>
                  </a:solidFill>
                </a:rPr>
                <a:t>PRESSURE &amp; THERMAL SWING ADSORPTION (PSA &amp; TSA)</a:t>
              </a:r>
            </a:p>
          </p:txBody>
        </p:sp>
        <p:sp>
          <p:nvSpPr>
            <p:cNvPr id="3" name="CasellaDiTesto 19">
              <a:extLst>
                <a:ext uri="{FF2B5EF4-FFF2-40B4-BE49-F238E27FC236}">
                  <a16:creationId xmlns:a16="http://schemas.microsoft.com/office/drawing/2014/main" id="{CDBB4A74-4B00-A1EE-6B8A-4DBEDE7DCD18}"/>
                </a:ext>
              </a:extLst>
            </p:cNvPr>
            <p:cNvSpPr txBox="1"/>
            <p:nvPr/>
          </p:nvSpPr>
          <p:spPr>
            <a:xfrm>
              <a:off x="8438716" y="3960289"/>
              <a:ext cx="2885404" cy="170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CMS CSC CF</a:t>
              </a:r>
              <a:r>
                <a:rPr lang="it-IT" baseline="-25000" dirty="0"/>
                <a:t>4</a:t>
              </a:r>
              <a:r>
                <a:rPr lang="it-IT" dirty="0"/>
                <a:t> </a:t>
              </a:r>
            </a:p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LHCb RICH2 CF</a:t>
              </a:r>
              <a:r>
                <a:rPr lang="it-IT" baseline="-25000" dirty="0"/>
                <a:t>4</a:t>
              </a:r>
            </a:p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r>
                <a:rPr lang="it-IT" dirty="0"/>
                <a:t>Old LHCb RICH1 C</a:t>
              </a:r>
              <a:r>
                <a:rPr lang="it-IT" baseline="-25000" dirty="0"/>
                <a:t>4</a:t>
              </a:r>
              <a:r>
                <a:rPr lang="it-IT" dirty="0"/>
                <a:t>F</a:t>
              </a:r>
              <a:r>
                <a:rPr lang="it-IT" baseline="-25000" dirty="0"/>
                <a:t>10</a:t>
              </a:r>
              <a:r>
                <a:rPr lang="it-IT" dirty="0"/>
                <a:t> </a:t>
              </a:r>
            </a:p>
            <a:p>
              <a:pPr marL="285750" indent="-285750">
                <a:lnSpc>
                  <a:spcPct val="150000"/>
                </a:lnSpc>
                <a:buFont typeface="Calibri" panose="020F0502020204030204" pitchFamily="34" charset="0"/>
                <a:buChar char="‐"/>
              </a:pPr>
              <a:endParaRPr lang="it-IT" dirty="0"/>
            </a:p>
          </p:txBody>
        </p:sp>
      </p:grpSp>
      <p:sp>
        <p:nvSpPr>
          <p:cNvPr id="23" name="Rectangle 4">
            <a:extLst>
              <a:ext uri="{FF2B5EF4-FFF2-40B4-BE49-F238E27FC236}">
                <a16:creationId xmlns:a16="http://schemas.microsoft.com/office/drawing/2014/main" id="{51E5B0A5-D8AB-F933-F936-E82C50AC96CA}"/>
              </a:ext>
            </a:extLst>
          </p:cNvPr>
          <p:cNvSpPr txBox="1">
            <a:spLocks noChangeArrowheads="1"/>
          </p:cNvSpPr>
          <p:nvPr/>
        </p:nvSpPr>
        <p:spPr>
          <a:xfrm>
            <a:off x="1504507" y="27721"/>
            <a:ext cx="8696235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recuperation systems: separation techniques</a:t>
            </a:r>
          </a:p>
        </p:txBody>
      </p:sp>
      <p:pic>
        <p:nvPicPr>
          <p:cNvPr id="24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1A8DC7C-6C42-8D31-F167-32E33EDB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352C774-2DB1-929E-5771-14DEE19B72B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D4C8A9-62A5-E658-D3F0-4A49E22315C3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2574C7-C6D6-6724-62BC-F3E5D76337EF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56183-92F3-D034-99F3-BEA906956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DACB24-148D-C652-B745-CFDF29F250FD}"/>
              </a:ext>
            </a:extLst>
          </p:cNvPr>
          <p:cNvSpPr txBox="1"/>
          <p:nvPr/>
        </p:nvSpPr>
        <p:spPr>
          <a:xfrm>
            <a:off x="96512" y="929746"/>
            <a:ext cx="60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Gas </a:t>
            </a:r>
            <a:r>
              <a:rPr lang="fr-FR" dirty="0" err="1"/>
              <a:t>recuperation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: </a:t>
            </a:r>
            <a:r>
              <a:rPr lang="fr-FR" dirty="0" err="1"/>
              <a:t>developments</a:t>
            </a:r>
            <a:r>
              <a:rPr lang="fr-FR" dirty="0"/>
              <a:t> for </a:t>
            </a:r>
            <a:r>
              <a:rPr lang="fr-FR" dirty="0" err="1"/>
              <a:t>specific</a:t>
            </a:r>
            <a:r>
              <a:rPr lang="fr-FR" dirty="0"/>
              <a:t> mixtures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3155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5539D6-2BE4-63E8-EFC4-6A673F58B9A9}"/>
              </a:ext>
            </a:extLst>
          </p:cNvPr>
          <p:cNvGrpSpPr>
            <a:grpSpLocks noChangeAspect="1"/>
          </p:cNvGrpSpPr>
          <p:nvPr/>
        </p:nvGrpSpPr>
        <p:grpSpPr>
          <a:xfrm>
            <a:off x="7572802" y="3349369"/>
            <a:ext cx="4592397" cy="3316034"/>
            <a:chOff x="2843808" y="2664716"/>
            <a:chExt cx="5112568" cy="36916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7624EA-DA33-A81C-C1C7-6F4F17CD8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3808" y="2664716"/>
              <a:ext cx="5112568" cy="369163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FD0DBE-850B-9149-4BFB-28B6BB1FD699}"/>
                </a:ext>
              </a:extLst>
            </p:cNvPr>
            <p:cNvSpPr/>
            <p:nvPr/>
          </p:nvSpPr>
          <p:spPr>
            <a:xfrm>
              <a:off x="7380312" y="5733256"/>
              <a:ext cx="576064" cy="45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 for LHC experiments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440F94-3E64-F9E2-4838-57D88ADD9063}"/>
              </a:ext>
            </a:extLst>
          </p:cNvPr>
          <p:cNvSpPr txBox="1"/>
          <p:nvPr/>
        </p:nvSpPr>
        <p:spPr>
          <a:xfrm>
            <a:off x="35496" y="908720"/>
            <a:ext cx="5184576" cy="555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cs typeface="Times New Roman" pitchFamily="18" charset="0"/>
              </a:rPr>
              <a:t>Few numbers: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Construction started in 2000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Operational since 2005-2006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30 gas systems detectors at the LHC experiments</a:t>
            </a:r>
            <a:endParaRPr lang="en-US" dirty="0">
              <a:solidFill>
                <a:schemeClr val="bg1">
                  <a:lumMod val="50000"/>
                </a:schemeClr>
              </a:solidFill>
              <a:cs typeface="Times New Roman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300 Universal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Euroracks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                                      	x2 height of Eiffel Tower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60 PLCs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150 MFCs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4000 flow meters in distribution racks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70 gas analyzers and 6 gas chromatographers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Per gas system: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 2-3 km pipes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&gt; 1000 connectors and 500 welds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 40 Pressure sensors 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 10 Regulation valves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&lt; 0.1 l/day leak rate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en-US" dirty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C90A69-391A-1BDE-8CA4-7443E436F3F1}"/>
              </a:ext>
            </a:extLst>
          </p:cNvPr>
          <p:cNvSpPr txBox="1"/>
          <p:nvPr/>
        </p:nvSpPr>
        <p:spPr>
          <a:xfrm>
            <a:off x="5476513" y="729536"/>
            <a:ext cx="4592397" cy="3587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cs typeface="Times New Roman" pitchFamily="18" charset="0"/>
              </a:rPr>
              <a:t>Reliability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LHC experiments are operational 24/24 7/7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Gas systems must be available all time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cs typeface="Times New Roman" pitchFamily="18" charset="0"/>
              </a:rPr>
              <a:t>Automation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Large and complex infrastructure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Resources for operation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Repeatability of conditions.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cs typeface="Times New Roman" pitchFamily="18" charset="0"/>
              </a:rPr>
              <a:t>Stability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Detector performance are strictly related with stable conditions (mixture composition, pressures, flows, …)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5F229-7769-0E49-A787-3B4415E7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697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5DD240-CD69-5ADE-0E4F-72D0380EF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009" y="2810269"/>
            <a:ext cx="5371417" cy="3573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1D80-901B-E117-CCD2-FFD47EF5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6A2F5-ED8F-A22C-6F42-C737738B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5D-44D4-E099-6873-45E57C30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50</a:t>
            </a:fld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B0D9D2-CE62-4671-67F1-D7412679550B}"/>
              </a:ext>
            </a:extLst>
          </p:cNvPr>
          <p:cNvSpPr txBox="1">
            <a:spLocks noChangeArrowheads="1"/>
          </p:cNvSpPr>
          <p:nvPr/>
        </p:nvSpPr>
        <p:spPr>
          <a:xfrm>
            <a:off x="3592403" y="13008"/>
            <a:ext cx="562402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CF4 case</a:t>
            </a:r>
          </a:p>
        </p:txBody>
      </p:sp>
      <p:pic>
        <p:nvPicPr>
          <p:cNvPr id="8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10A255B3-8C7D-CD96-E19F-E44543B0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1E64A0-CA6E-4EDE-7B21-F7C798622BC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2B2D12-BA31-4074-B2E4-890113205E5D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32C554-BC5D-807A-BD4E-DB55D71BCC47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38778-2D25-45A6-068F-F45D60741618}"/>
              </a:ext>
            </a:extLst>
          </p:cNvPr>
          <p:cNvSpPr/>
          <p:nvPr/>
        </p:nvSpPr>
        <p:spPr>
          <a:xfrm>
            <a:off x="24602" y="858738"/>
            <a:ext cx="3312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CMS-CSC CF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recuperation plant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Picture 13" descr="S7302772">
            <a:extLst>
              <a:ext uri="{FF2B5EF4-FFF2-40B4-BE49-F238E27FC236}">
                <a16:creationId xmlns:a16="http://schemas.microsoft.com/office/drawing/2014/main" id="{A99D6377-F1E7-BE66-62C9-E38606F4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055813" y="3331622"/>
            <a:ext cx="3552244" cy="265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76071F-CDB4-2393-0539-0148342C50A0}"/>
              </a:ext>
            </a:extLst>
          </p:cNvPr>
          <p:cNvCxnSpPr>
            <a:cxnSpLocks/>
          </p:cNvCxnSpPr>
          <p:nvPr/>
        </p:nvCxnSpPr>
        <p:spPr>
          <a:xfrm>
            <a:off x="6404414" y="3683955"/>
            <a:ext cx="2312679" cy="63562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5A55B-25F8-931E-9C0B-0DEC79EEBC6A}"/>
              </a:ext>
            </a:extLst>
          </p:cNvPr>
          <p:cNvCxnSpPr>
            <a:cxnSpLocks/>
          </p:cNvCxnSpPr>
          <p:nvPr/>
        </p:nvCxnSpPr>
        <p:spPr>
          <a:xfrm>
            <a:off x="6096000" y="4423388"/>
            <a:ext cx="1832774" cy="33356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ED94EA-16B0-43F3-7FA2-20AA51B8C28A}"/>
              </a:ext>
            </a:extLst>
          </p:cNvPr>
          <p:cNvCxnSpPr>
            <a:cxnSpLocks/>
          </p:cNvCxnSpPr>
          <p:nvPr/>
        </p:nvCxnSpPr>
        <p:spPr>
          <a:xfrm flipV="1">
            <a:off x="6404414" y="5261004"/>
            <a:ext cx="1287958" cy="3978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3A3E-5F7F-39F7-CB10-B2F1DB202453}"/>
              </a:ext>
            </a:extLst>
          </p:cNvPr>
          <p:cNvSpPr/>
          <p:nvPr/>
        </p:nvSpPr>
        <p:spPr>
          <a:xfrm>
            <a:off x="5793546" y="1189459"/>
            <a:ext cx="3950906" cy="923330"/>
          </a:xfrm>
          <a:prstGeom prst="rect">
            <a:avLst/>
          </a:prstGeom>
          <a:ln>
            <a:noFill/>
          </a:ln>
          <a:effectLst>
            <a:glow rad="63500">
              <a:srgbClr val="C0504D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Technical challenge: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First plant built for CF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4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warm adsorption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A completely non-standard 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46363F-0061-892F-2F0A-EF0B030096CD}"/>
              </a:ext>
            </a:extLst>
          </p:cNvPr>
          <p:cNvSpPr txBox="1"/>
          <p:nvPr/>
        </p:nvSpPr>
        <p:spPr>
          <a:xfrm>
            <a:off x="15849" y="1168836"/>
            <a:ext cx="5666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Problem: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Too high N</a:t>
            </a:r>
            <a:r>
              <a: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concentration for gas recirculation due to diffusion leak from detector components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F68C1-78D6-CB00-0188-45B2D04CBCF4}"/>
              </a:ext>
            </a:extLst>
          </p:cNvPr>
          <p:cNvSpPr txBox="1"/>
          <p:nvPr/>
        </p:nvSpPr>
        <p:spPr>
          <a:xfrm>
            <a:off x="448569" y="2112483"/>
            <a:ext cx="10851363" cy="61555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R&amp;D started in 2009, Operation from 2012. Several technical and resource problems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Average efficiency </a:t>
            </a:r>
            <a:r>
              <a:rPr lang="en-GB" kern="0" dirty="0">
                <a:solidFill>
                  <a:srgbClr val="4F81BD">
                    <a:lumMod val="75000"/>
                  </a:srgbClr>
                </a:solidFill>
              </a:rPr>
              <a:t>6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0-70%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solidFill>
                  <a:prstClr val="black"/>
                </a:solidFill>
              </a:rPr>
              <a:t>More selective sieves or c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ryogenic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separation considered in case of further upgrades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41AFB5-99C8-70E8-E648-EA476427C343}"/>
              </a:ext>
            </a:extLst>
          </p:cNvPr>
          <p:cNvSpPr/>
          <p:nvPr/>
        </p:nvSpPr>
        <p:spPr>
          <a:xfrm rot="633895">
            <a:off x="9256919" y="962542"/>
            <a:ext cx="2878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</a:rPr>
              <a:t>From Run1 to Run2</a:t>
            </a:r>
          </a:p>
          <a:p>
            <a:r>
              <a:rPr lang="en-GB" sz="2000" b="1" dirty="0">
                <a:solidFill>
                  <a:srgbClr val="33CC33"/>
                </a:solidFill>
              </a:rPr>
              <a:t>up to 44% GHG reduction</a:t>
            </a:r>
          </a:p>
        </p:txBody>
      </p:sp>
    </p:spTree>
    <p:extLst>
      <p:ext uri="{BB962C8B-B14F-4D97-AF65-F5344CB8AC3E}">
        <p14:creationId xmlns:p14="http://schemas.microsoft.com/office/powerpoint/2010/main" val="2296447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8DE5F0C-81ED-48F7-B388-E99BE8629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909" y="790397"/>
            <a:ext cx="6741091" cy="28172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4109-A1BF-4591-9ECE-005F7C4B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BD45-8E19-4BFC-A909-59252775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1631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5EB4-D147-4263-A9D2-00B9B19B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51</a:t>
            </a:fld>
            <a:endParaRPr lang="en-GB"/>
          </a:p>
        </p:txBody>
      </p:sp>
      <p:sp>
        <p:nvSpPr>
          <p:cNvPr id="9" name="Google Shape;458;p48">
            <a:extLst>
              <a:ext uri="{FF2B5EF4-FFF2-40B4-BE49-F238E27FC236}">
                <a16:creationId xmlns:a16="http://schemas.microsoft.com/office/drawing/2014/main" id="{894EBC73-42AE-4110-BEF0-A8D5D14F3B76}"/>
              </a:ext>
            </a:extLst>
          </p:cNvPr>
          <p:cNvSpPr txBox="1"/>
          <p:nvPr/>
        </p:nvSpPr>
        <p:spPr>
          <a:xfrm>
            <a:off x="46801" y="736542"/>
            <a:ext cx="7498987" cy="251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 Prototype0 tested in ATLAS-RPC (100 nl/h)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 panose="020F0502020204030204" pitchFamily="34" charset="0"/>
              <a:buChar char="-"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encouraging results, air/N2 and iC4H10/SF6 removed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Prototype0 moved to CMS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2020: test restarted at CMS with CMS-RPC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 panose="020F0502020204030204" pitchFamily="34" charset="0"/>
              <a:buChar char="-"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R134a/iC4H10 form an </a:t>
            </a:r>
            <a:r>
              <a:rPr lang="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azeotrope </a:t>
            </a:r>
          </a:p>
          <a:p>
            <a:pPr marL="412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ingdings" panose="05000000000000000000" pitchFamily="2" charset="2"/>
              <a:buChar char="à"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simple separation thanks to difference in boiling points is not possible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2022: Good R134a quality, ~80% recuperation efficiency (limit due to azeotrope)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2023: installation of new </a:t>
            </a: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Prototype1 for continuous operation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</a:pPr>
            <a:endParaRPr lang="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45765E-AC26-4FC7-907E-49659F08165A}"/>
              </a:ext>
            </a:extLst>
          </p:cNvPr>
          <p:cNvGrpSpPr/>
          <p:nvPr/>
        </p:nvGrpSpPr>
        <p:grpSpPr>
          <a:xfrm>
            <a:off x="9565589" y="3429000"/>
            <a:ext cx="2824575" cy="3262400"/>
            <a:chOff x="6295250" y="774975"/>
            <a:chExt cx="2824575" cy="3262400"/>
          </a:xfrm>
        </p:grpSpPr>
        <p:pic>
          <p:nvPicPr>
            <p:cNvPr id="11" name="Google Shape;459;p48">
              <a:extLst>
                <a:ext uri="{FF2B5EF4-FFF2-40B4-BE49-F238E27FC236}">
                  <a16:creationId xmlns:a16="http://schemas.microsoft.com/office/drawing/2014/main" id="{2C412FD1-9D08-4FCD-817F-16BCC4D9A86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2375" y="809500"/>
              <a:ext cx="2356051" cy="3227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460;p48">
              <a:extLst>
                <a:ext uri="{FF2B5EF4-FFF2-40B4-BE49-F238E27FC236}">
                  <a16:creationId xmlns:a16="http://schemas.microsoft.com/office/drawing/2014/main" id="{B290CF42-367F-4E99-AA0B-F886293BC111}"/>
                </a:ext>
              </a:extLst>
            </p:cNvPr>
            <p:cNvSpPr txBox="1"/>
            <p:nvPr/>
          </p:nvSpPr>
          <p:spPr>
            <a:xfrm>
              <a:off x="7289525" y="1769825"/>
              <a:ext cx="74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chiller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3" name="Google Shape;461;p48">
              <a:extLst>
                <a:ext uri="{FF2B5EF4-FFF2-40B4-BE49-F238E27FC236}">
                  <a16:creationId xmlns:a16="http://schemas.microsoft.com/office/drawing/2014/main" id="{53340A16-D4B0-415B-A74A-59EF59AC58F4}"/>
                </a:ext>
              </a:extLst>
            </p:cNvPr>
            <p:cNvSpPr txBox="1"/>
            <p:nvPr/>
          </p:nvSpPr>
          <p:spPr>
            <a:xfrm>
              <a:off x="6852237" y="1152263"/>
              <a:ext cx="1089300" cy="555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C</a:t>
              </a:r>
              <a:r>
                <a:rPr lang="it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old separation</a:t>
              </a:r>
              <a:endParaRPr sz="1400" dirty="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4" name="Google Shape;462;p48">
              <a:extLst>
                <a:ext uri="{FF2B5EF4-FFF2-40B4-BE49-F238E27FC236}">
                  <a16:creationId xmlns:a16="http://schemas.microsoft.com/office/drawing/2014/main" id="{D8210E52-0C47-4207-9D90-54A153294D3E}"/>
                </a:ext>
              </a:extLst>
            </p:cNvPr>
            <p:cNvSpPr txBox="1"/>
            <p:nvPr/>
          </p:nvSpPr>
          <p:spPr>
            <a:xfrm>
              <a:off x="6739575" y="2391238"/>
              <a:ext cx="108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compressor</a:t>
              </a:r>
              <a:endParaRPr sz="1400" dirty="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5" name="Google Shape;463;p48">
              <a:extLst>
                <a:ext uri="{FF2B5EF4-FFF2-40B4-BE49-F238E27FC236}">
                  <a16:creationId xmlns:a16="http://schemas.microsoft.com/office/drawing/2014/main" id="{94094EF0-2230-4E74-A9D5-1D603782F889}"/>
                </a:ext>
              </a:extLst>
            </p:cNvPr>
            <p:cNvSpPr txBox="1"/>
            <p:nvPr/>
          </p:nvSpPr>
          <p:spPr>
            <a:xfrm>
              <a:off x="7439075" y="3289950"/>
              <a:ext cx="441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GC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6" name="Google Shape;464;p48">
              <a:extLst>
                <a:ext uri="{FF2B5EF4-FFF2-40B4-BE49-F238E27FC236}">
                  <a16:creationId xmlns:a16="http://schemas.microsoft.com/office/drawing/2014/main" id="{8AE5E146-8E56-46C8-8A9A-4B907A674AD2}"/>
                </a:ext>
              </a:extLst>
            </p:cNvPr>
            <p:cNvSpPr txBox="1"/>
            <p:nvPr/>
          </p:nvSpPr>
          <p:spPr>
            <a:xfrm>
              <a:off x="8030525" y="2391238"/>
              <a:ext cx="108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GC/MS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7" name="Google Shape;465;p48">
              <a:extLst>
                <a:ext uri="{FF2B5EF4-FFF2-40B4-BE49-F238E27FC236}">
                  <a16:creationId xmlns:a16="http://schemas.microsoft.com/office/drawing/2014/main" id="{228A2092-F484-4885-A413-E3EA00B64B61}"/>
                </a:ext>
              </a:extLst>
            </p:cNvPr>
            <p:cNvSpPr txBox="1"/>
            <p:nvPr/>
          </p:nvSpPr>
          <p:spPr>
            <a:xfrm>
              <a:off x="7342375" y="2840600"/>
              <a:ext cx="441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IR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8" name="Google Shape;466;p48">
              <a:extLst>
                <a:ext uri="{FF2B5EF4-FFF2-40B4-BE49-F238E27FC236}">
                  <a16:creationId xmlns:a16="http://schemas.microsoft.com/office/drawing/2014/main" id="{F05A1517-9839-44B9-9390-20EB4FCF7474}"/>
                </a:ext>
              </a:extLst>
            </p:cNvPr>
            <p:cNvSpPr txBox="1"/>
            <p:nvPr/>
          </p:nvSpPr>
          <p:spPr>
            <a:xfrm>
              <a:off x="6625950" y="774975"/>
              <a:ext cx="74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input </a:t>
              </a:r>
              <a:endParaRPr sz="1400" dirty="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9" name="Google Shape;467;p48">
              <a:extLst>
                <a:ext uri="{FF2B5EF4-FFF2-40B4-BE49-F238E27FC236}">
                  <a16:creationId xmlns:a16="http://schemas.microsoft.com/office/drawing/2014/main" id="{1269580F-1CB6-4EFE-8704-4BA617B90368}"/>
                </a:ext>
              </a:extLst>
            </p:cNvPr>
            <p:cNvSpPr txBox="1"/>
            <p:nvPr/>
          </p:nvSpPr>
          <p:spPr>
            <a:xfrm>
              <a:off x="6295250" y="1707863"/>
              <a:ext cx="74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RPC 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D90CD-CD1C-4CF5-9056-25CF69C2E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53" y="3463496"/>
            <a:ext cx="3853487" cy="2436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12E78E-DD0F-4FE8-8C0F-463EC9CA9142}"/>
              </a:ext>
            </a:extLst>
          </p:cNvPr>
          <p:cNvSpPr txBox="1"/>
          <p:nvPr/>
        </p:nvSpPr>
        <p:spPr>
          <a:xfrm>
            <a:off x="779751" y="3581840"/>
            <a:ext cx="263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Vapour composition curve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8903EF-64B6-4143-8E67-1969EA5AED81}"/>
              </a:ext>
            </a:extLst>
          </p:cNvPr>
          <p:cNvCxnSpPr>
            <a:cxnSpLocks/>
          </p:cNvCxnSpPr>
          <p:nvPr/>
        </p:nvCxnSpPr>
        <p:spPr>
          <a:xfrm flipH="1">
            <a:off x="1312042" y="3920961"/>
            <a:ext cx="354228" cy="231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5BB003-D079-4878-A76E-2B39C5F12108}"/>
              </a:ext>
            </a:extLst>
          </p:cNvPr>
          <p:cNvCxnSpPr>
            <a:cxnSpLocks/>
          </p:cNvCxnSpPr>
          <p:nvPr/>
        </p:nvCxnSpPr>
        <p:spPr>
          <a:xfrm>
            <a:off x="1778571" y="3919380"/>
            <a:ext cx="1506546" cy="1420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57B29BB-BF43-4E80-8D6F-E64946C4530B}"/>
              </a:ext>
            </a:extLst>
          </p:cNvPr>
          <p:cNvCxnSpPr/>
          <p:nvPr/>
        </p:nvCxnSpPr>
        <p:spPr>
          <a:xfrm flipV="1">
            <a:off x="3346466" y="5476623"/>
            <a:ext cx="289291" cy="35658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84774F-7F14-44A2-BB7B-426B9CD555D8}"/>
              </a:ext>
            </a:extLst>
          </p:cNvPr>
          <p:cNvCxnSpPr>
            <a:cxnSpLocks/>
          </p:cNvCxnSpPr>
          <p:nvPr/>
        </p:nvCxnSpPr>
        <p:spPr>
          <a:xfrm flipH="1" flipV="1">
            <a:off x="1200165" y="5322641"/>
            <a:ext cx="1980701" cy="51056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7FAA6A-D116-4AE0-9770-04AEE6380245}"/>
              </a:ext>
            </a:extLst>
          </p:cNvPr>
          <p:cNvSpPr txBox="1"/>
          <p:nvPr/>
        </p:nvSpPr>
        <p:spPr>
          <a:xfrm>
            <a:off x="3311329" y="3507593"/>
            <a:ext cx="16706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200" dirty="0" err="1"/>
              <a:t>Starting</a:t>
            </a:r>
            <a:r>
              <a:rPr lang="fr-CH" sz="1200" dirty="0"/>
              <a:t> point mixture </a:t>
            </a:r>
          </a:p>
          <a:p>
            <a:r>
              <a:rPr lang="fr-CH" sz="1200" dirty="0"/>
              <a:t>95% R134a - 5% iC4H10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71BB05-02DE-4451-A762-B6553026D9A7}"/>
              </a:ext>
            </a:extLst>
          </p:cNvPr>
          <p:cNvCxnSpPr>
            <a:cxnSpLocks/>
          </p:cNvCxnSpPr>
          <p:nvPr/>
        </p:nvCxnSpPr>
        <p:spPr>
          <a:xfrm>
            <a:off x="3781572" y="3951172"/>
            <a:ext cx="0" cy="179432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38E357B7-A701-4416-B270-48BA78E30B1E}"/>
              </a:ext>
            </a:extLst>
          </p:cNvPr>
          <p:cNvSpPr/>
          <p:nvPr/>
        </p:nvSpPr>
        <p:spPr>
          <a:xfrm rot="19937790">
            <a:off x="2549093" y="5148723"/>
            <a:ext cx="1484350" cy="4766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187873-D8AA-4AA7-90D8-4CC1DA09F97A}"/>
              </a:ext>
            </a:extLst>
          </p:cNvPr>
          <p:cNvCxnSpPr>
            <a:cxnSpLocks/>
            <a:stCxn id="41" idx="6"/>
            <a:endCxn id="52" idx="1"/>
          </p:cNvCxnSpPr>
          <p:nvPr/>
        </p:nvCxnSpPr>
        <p:spPr>
          <a:xfrm>
            <a:off x="3948364" y="5042012"/>
            <a:ext cx="883095" cy="20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">
            <a:extLst>
              <a:ext uri="{FF2B5EF4-FFF2-40B4-BE49-F238E27FC236}">
                <a16:creationId xmlns:a16="http://schemas.microsoft.com/office/drawing/2014/main" id="{DE0EB492-09D9-48A5-8FEC-37172FBB67A6}"/>
              </a:ext>
            </a:extLst>
          </p:cNvPr>
          <p:cNvSpPr txBox="1">
            <a:spLocks noChangeArrowheads="1"/>
          </p:cNvSpPr>
          <p:nvPr/>
        </p:nvSpPr>
        <p:spPr>
          <a:xfrm>
            <a:off x="3592403" y="13008"/>
            <a:ext cx="562402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R134a case</a:t>
            </a:r>
          </a:p>
        </p:txBody>
      </p:sp>
      <p:pic>
        <p:nvPicPr>
          <p:cNvPr id="4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205A159-8AAE-4018-A00C-7130DDE8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9DD00AA-747F-49F9-AF93-A349CA88981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C6D271-C2EF-4104-962E-60CDEB26D906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78407B-8D03-4E8E-AC3D-6836AF8B658F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02234A1-001B-43D1-A5BE-B1CAE295AAFC}"/>
              </a:ext>
            </a:extLst>
          </p:cNvPr>
          <p:cNvSpPr txBox="1"/>
          <p:nvPr/>
        </p:nvSpPr>
        <p:spPr>
          <a:xfrm>
            <a:off x="1995827" y="5804328"/>
            <a:ext cx="2486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liquid composition curve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7FAA6A-D116-4AE0-9770-04AEE6380245}"/>
              </a:ext>
            </a:extLst>
          </p:cNvPr>
          <p:cNvSpPr txBox="1"/>
          <p:nvPr/>
        </p:nvSpPr>
        <p:spPr>
          <a:xfrm>
            <a:off x="4831459" y="4269095"/>
            <a:ext cx="4637796" cy="154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/>
              <a:t>R134a/iC4H10 remaining mixture is totally liquefied and it is sent to buffer at 5 °C: 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․"/>
            </a:pPr>
            <a:r>
              <a:rPr lang="en-GB" sz="1600" dirty="0" err="1"/>
              <a:t>azeotropic</a:t>
            </a:r>
            <a:r>
              <a:rPr lang="en-GB" sz="1600" dirty="0"/>
              <a:t> mixture is slowly heats up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․"/>
            </a:pPr>
            <a:r>
              <a:rPr lang="en-GB" sz="1600" dirty="0"/>
              <a:t>liquid is enriched of pure R134a 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․"/>
            </a:pPr>
            <a:r>
              <a:rPr lang="en-GB" sz="1600" dirty="0"/>
              <a:t>vapour of azeotrope which escapes from exhaust</a:t>
            </a:r>
            <a:endParaRPr lang="fr-CH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C3FFD9-2D41-466E-A548-26134A3D489E}"/>
              </a:ext>
            </a:extLst>
          </p:cNvPr>
          <p:cNvSpPr txBox="1"/>
          <p:nvPr/>
        </p:nvSpPr>
        <p:spPr>
          <a:xfrm>
            <a:off x="5358323" y="1282690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R134a, iC</a:t>
            </a:r>
            <a:r>
              <a:rPr lang="fr-CH" sz="1200" baseline="-25000" dirty="0"/>
              <a:t>4</a:t>
            </a:r>
            <a:r>
              <a:rPr lang="fr-CH" sz="1200" dirty="0"/>
              <a:t>H</a:t>
            </a:r>
            <a:r>
              <a:rPr lang="fr-CH" sz="1200" baseline="-25000" dirty="0"/>
              <a:t>10</a:t>
            </a:r>
            <a:r>
              <a:rPr lang="fr-CH" sz="1200" dirty="0"/>
              <a:t>, SF</a:t>
            </a:r>
            <a:r>
              <a:rPr lang="fr-CH" sz="1200" baseline="-25000" dirty="0"/>
              <a:t>6</a:t>
            </a:r>
            <a:r>
              <a:rPr lang="fr-CH" sz="12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11649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0C0C-6CCF-A502-68BE-5087D7D3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95D50-B096-3470-37AD-2868902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7738-700D-4DA2-13DA-510429BB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52</a:t>
            </a:fld>
            <a:endParaRPr lang="en-GB"/>
          </a:p>
        </p:txBody>
      </p:sp>
      <p:pic>
        <p:nvPicPr>
          <p:cNvPr id="7" name="Picture 6" descr="A picture containing indoor, engineering, machine, steel&#10;&#10;Description automatically generated">
            <a:extLst>
              <a:ext uri="{FF2B5EF4-FFF2-40B4-BE49-F238E27FC236}">
                <a16:creationId xmlns:a16="http://schemas.microsoft.com/office/drawing/2014/main" id="{6F356E93-7289-177B-5890-FD3CAF4DF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4965" y="2119256"/>
            <a:ext cx="5260518" cy="4237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8495C71-80B5-ACFA-C65A-9138E89DEDB4}"/>
              </a:ext>
            </a:extLst>
          </p:cNvPr>
          <p:cNvSpPr txBox="1">
            <a:spLocks noChangeArrowheads="1"/>
          </p:cNvSpPr>
          <p:nvPr/>
        </p:nvSpPr>
        <p:spPr>
          <a:xfrm>
            <a:off x="3552357" y="0"/>
            <a:ext cx="5670743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R134a case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90550EDC-91E0-4D3E-3D43-75ADA2C0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9F44E4-1E55-279A-93CC-09BAA309A50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D0CD0-9250-E41D-364D-D948A9F1BCA7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5B7BBC-CA81-C56C-8B3D-E65577995D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D6A9DE8-7A8F-7D78-37B5-20B2406F5B40}"/>
              </a:ext>
            </a:extLst>
          </p:cNvPr>
          <p:cNvSpPr txBox="1"/>
          <p:nvPr/>
        </p:nvSpPr>
        <p:spPr>
          <a:xfrm>
            <a:off x="178120" y="917210"/>
            <a:ext cx="6329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View of R134a recuperation plant installed at CMS</a:t>
            </a:r>
            <a:endParaRPr lang="en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A35E44-0725-A5F5-78A6-E5AE37E0B953}"/>
              </a:ext>
            </a:extLst>
          </p:cNvPr>
          <p:cNvSpPr txBox="1"/>
          <p:nvPr/>
        </p:nvSpPr>
        <p:spPr>
          <a:xfrm>
            <a:off x="185350" y="1362512"/>
            <a:ext cx="1700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Controls module</a:t>
            </a:r>
            <a:endParaRPr lang="en-CH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DE1B394-4B22-AFE5-9599-213223CF43B2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035551" y="2008843"/>
            <a:ext cx="3003049" cy="14201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1634F9-99F0-B40E-DF20-1BB03AF117F6}"/>
              </a:ext>
            </a:extLst>
          </p:cNvPr>
          <p:cNvSpPr txBox="1"/>
          <p:nvPr/>
        </p:nvSpPr>
        <p:spPr>
          <a:xfrm>
            <a:off x="1842540" y="1623148"/>
            <a:ext cx="3326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two cold trap separation modules</a:t>
            </a:r>
            <a:endParaRPr lang="en-CH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1CF8FC-A019-ED5F-0324-68C9BCDCCA4E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506040" y="1992480"/>
            <a:ext cx="1276330" cy="13541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D42D71-91FC-7703-5327-844500BDF9FF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506040" y="1992480"/>
            <a:ext cx="2282285" cy="13897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8F84914-374E-4551-21DE-28C36F8AE621}"/>
              </a:ext>
            </a:extLst>
          </p:cNvPr>
          <p:cNvSpPr txBox="1"/>
          <p:nvPr/>
        </p:nvSpPr>
        <p:spPr>
          <a:xfrm>
            <a:off x="5488556" y="1391457"/>
            <a:ext cx="2370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Chillers (-40 C &amp; +10 C)</a:t>
            </a:r>
            <a:endParaRPr lang="en-CH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BD457E-7951-BAE4-3980-F1F71039749F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6673610" y="1760789"/>
            <a:ext cx="0" cy="27039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694FA3-77E8-F01A-057F-2856CB975A98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6673610" y="1760789"/>
            <a:ext cx="650216" cy="34248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80D0D1C-78B0-A871-0406-C90D61534734}"/>
              </a:ext>
            </a:extLst>
          </p:cNvPr>
          <p:cNvSpPr txBox="1"/>
          <p:nvPr/>
        </p:nvSpPr>
        <p:spPr>
          <a:xfrm>
            <a:off x="7487919" y="1715602"/>
            <a:ext cx="1276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compressor</a:t>
            </a:r>
            <a:endParaRPr lang="en-CH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4599EF-E5F7-4CF5-3BA3-8695AC1BCF48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7876517" y="2084934"/>
            <a:ext cx="249566" cy="24611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3C8DB76-F5C5-18FA-17DC-D9CF69551F4D}"/>
              </a:ext>
            </a:extLst>
          </p:cNvPr>
          <p:cNvSpPr txBox="1"/>
          <p:nvPr/>
        </p:nvSpPr>
        <p:spPr>
          <a:xfrm>
            <a:off x="8949565" y="1391457"/>
            <a:ext cx="2511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analysis modules </a:t>
            </a:r>
          </a:p>
          <a:p>
            <a:r>
              <a:rPr lang="en-GB" dirty="0"/>
              <a:t>(gas chromatograph </a:t>
            </a:r>
          </a:p>
          <a:p>
            <a:r>
              <a:rPr lang="en-GB" dirty="0"/>
              <a:t>and mass-spectrometer)</a:t>
            </a:r>
            <a:endParaRPr lang="en-CH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153E4E9-8234-54D2-EBB8-09EC6589FBDF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8457739" y="2314787"/>
            <a:ext cx="1747778" cy="23581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20110C3-F739-8363-3FB8-89C2BE2C093E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8147308" y="2314787"/>
            <a:ext cx="2058209" cy="20914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D249945-D079-C010-22C6-522EDBC1F07E}"/>
              </a:ext>
            </a:extLst>
          </p:cNvPr>
          <p:cNvSpPr txBox="1"/>
          <p:nvPr/>
        </p:nvSpPr>
        <p:spPr>
          <a:xfrm>
            <a:off x="10642490" y="3059033"/>
            <a:ext cx="1276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Storage and re-use</a:t>
            </a:r>
            <a:endParaRPr lang="en-CH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7107760-EA74-252C-CDFD-9BBE9E1CF70B}"/>
              </a:ext>
            </a:extLst>
          </p:cNvPr>
          <p:cNvCxnSpPr>
            <a:cxnSpLocks/>
            <a:stCxn id="55" idx="1"/>
          </p:cNvCxnSpPr>
          <p:nvPr/>
        </p:nvCxnSpPr>
        <p:spPr>
          <a:xfrm flipH="1">
            <a:off x="8597624" y="3382199"/>
            <a:ext cx="2044866" cy="764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06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0C0C-6CCF-A502-68BE-5087D7D3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95D50-B096-3470-37AD-2868902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7738-700D-4DA2-13DA-510429BB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53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8495C71-80B5-ACFA-C65A-9138E89DEDB4}"/>
              </a:ext>
            </a:extLst>
          </p:cNvPr>
          <p:cNvSpPr txBox="1">
            <a:spLocks noChangeArrowheads="1"/>
          </p:cNvSpPr>
          <p:nvPr/>
        </p:nvSpPr>
        <p:spPr>
          <a:xfrm>
            <a:off x="3552357" y="0"/>
            <a:ext cx="5670743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costs vs benefits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90550EDC-91E0-4D3E-3D43-75ADA2C0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9F44E4-1E55-279A-93CC-09BAA309A50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D0CD0-9250-E41D-364D-D948A9F1BCA7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5B7BBC-CA81-C56C-8B3D-E65577995D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EA658B-B644-AF84-944A-4340D28098CF}"/>
              </a:ext>
            </a:extLst>
          </p:cNvPr>
          <p:cNvSpPr txBox="1"/>
          <p:nvPr/>
        </p:nvSpPr>
        <p:spPr>
          <a:xfrm>
            <a:off x="238946" y="729536"/>
            <a:ext cx="11063672" cy="468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 dirty="0"/>
              <a:t>Positive effects</a:t>
            </a:r>
            <a:r>
              <a:rPr lang="en-GB" sz="2000" dirty="0"/>
              <a:t> – CF4 and R134a examples:</a:t>
            </a:r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u="sng" dirty="0"/>
              <a:t>CF4 recuperation for CMS-CSC</a:t>
            </a:r>
          </a:p>
          <a:p>
            <a:pPr>
              <a:lnSpc>
                <a:spcPct val="110000"/>
              </a:lnSpc>
            </a:pPr>
            <a:r>
              <a:rPr lang="en-GB" dirty="0"/>
              <a:t>10% CF4 in gas mixture ~ 70 l/h ~ 2200 kg/year ~ 100 </a:t>
            </a:r>
            <a:r>
              <a:rPr lang="en-GB" dirty="0" err="1"/>
              <a:t>kCHF</a:t>
            </a:r>
            <a:r>
              <a:rPr lang="en-GB" dirty="0"/>
              <a:t>/year (at current price)</a:t>
            </a:r>
          </a:p>
          <a:p>
            <a:pPr>
              <a:lnSpc>
                <a:spcPct val="110000"/>
              </a:lnSpc>
            </a:pPr>
            <a:r>
              <a:rPr lang="en-GB" dirty="0"/>
              <a:t>With 65% or recuperation efficiency</a:t>
            </a:r>
          </a:p>
          <a:p>
            <a:pPr>
              <a:lnSpc>
                <a:spcPct val="110000"/>
              </a:lnSpc>
            </a:pPr>
            <a:r>
              <a:rPr lang="en-GB" dirty="0">
                <a:sym typeface="Wingdings" panose="05000000000000000000" pitchFamily="2" charset="2"/>
              </a:rPr>
              <a:t>	 1400 kg/year CF4 saved  </a:t>
            </a:r>
            <a:r>
              <a:rPr lang="en-GB" dirty="0"/>
              <a:t>~ 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-60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kCHF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/year </a:t>
            </a:r>
            <a:r>
              <a:rPr lang="en-GB" dirty="0"/>
              <a:t>~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-10500 tCO2e/year</a:t>
            </a:r>
          </a:p>
          <a:p>
            <a:pPr>
              <a:lnSpc>
                <a:spcPct val="110000"/>
              </a:lnSpc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GB" u="sng" dirty="0"/>
              <a:t>R134a recuperation for CMS-RPC</a:t>
            </a:r>
          </a:p>
          <a:p>
            <a:pPr>
              <a:lnSpc>
                <a:spcPct val="110000"/>
              </a:lnSpc>
            </a:pPr>
            <a:r>
              <a:rPr lang="en-GB" dirty="0"/>
              <a:t>95.2% R134a in gas mixture ~ 700 l/h ~ 12t/year ~ 130 </a:t>
            </a:r>
            <a:r>
              <a:rPr lang="en-GB" dirty="0" err="1"/>
              <a:t>kCHF</a:t>
            </a:r>
            <a:r>
              <a:rPr lang="en-GB" dirty="0"/>
              <a:t>/year (at current price)</a:t>
            </a:r>
          </a:p>
          <a:p>
            <a:pPr>
              <a:lnSpc>
                <a:spcPct val="110000"/>
              </a:lnSpc>
            </a:pPr>
            <a:r>
              <a:rPr lang="en-GB" dirty="0"/>
              <a:t>With 80% or recuperation efficiency</a:t>
            </a:r>
          </a:p>
          <a:p>
            <a:pPr>
              <a:lnSpc>
                <a:spcPct val="110000"/>
              </a:lnSpc>
            </a:pPr>
            <a:r>
              <a:rPr lang="en-GB" dirty="0">
                <a:sym typeface="Wingdings" panose="05000000000000000000" pitchFamily="2" charset="2"/>
              </a:rPr>
              <a:t>	 12 t/year R134a saved  </a:t>
            </a:r>
            <a:r>
              <a:rPr lang="en-GB" dirty="0"/>
              <a:t>~ 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-130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kCHF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/year </a:t>
            </a:r>
            <a:r>
              <a:rPr lang="en-GB" dirty="0"/>
              <a:t>~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-18000 tCO2e/year</a:t>
            </a:r>
          </a:p>
          <a:p>
            <a:pPr>
              <a:lnSpc>
                <a:spcPct val="110000"/>
              </a:lnSpc>
            </a:pPr>
            <a:r>
              <a:rPr lang="en-GB" dirty="0"/>
              <a:t>allowing to maintain constant operational cost and GHG emissions despite the increase in fresh flow required to cope with the increase of luminosity</a:t>
            </a:r>
          </a:p>
          <a:p>
            <a:pPr>
              <a:lnSpc>
                <a:spcPct val="110000"/>
              </a:lnSpc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</a:pPr>
            <a:endParaRPr lang="en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584E9-34AA-9913-238E-635E0AA82321}"/>
              </a:ext>
            </a:extLst>
          </p:cNvPr>
          <p:cNvSpPr txBox="1"/>
          <p:nvPr/>
        </p:nvSpPr>
        <p:spPr>
          <a:xfrm>
            <a:off x="238946" y="4933153"/>
            <a:ext cx="11637744" cy="1600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In detector operation is less subject to market crisis affecting price and availability.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Indeed, the availability of recuperated gases can mitigate difficult situations when there is a shortage of fresh gas. 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In 2022 when there was a major disruption of CF4 availability in Europe: the CMS-CSC detectors could be operated and therefore participate to the CMS data taking only thanks to the usage of recuperated CF4.</a:t>
            </a:r>
          </a:p>
          <a:p>
            <a:pPr>
              <a:lnSpc>
                <a:spcPct val="110000"/>
              </a:lnSpc>
            </a:pPr>
            <a:r>
              <a:rPr lang="en-GB" dirty="0"/>
              <a:t>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4260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05A10-444D-2E05-FB2A-878F6EF9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00596-F352-5100-F832-D07C2DB6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15E6-AA53-2CF5-BD43-C34D90BB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54</a:t>
            </a:fld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045CEB-5EAD-86CB-6631-7A242B5A50B8}"/>
              </a:ext>
            </a:extLst>
          </p:cNvPr>
          <p:cNvSpPr txBox="1">
            <a:spLocks noChangeArrowheads="1"/>
          </p:cNvSpPr>
          <p:nvPr/>
        </p:nvSpPr>
        <p:spPr>
          <a:xfrm>
            <a:off x="1068572" y="0"/>
            <a:ext cx="10090297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Failure Mode, Effects and Criticality Analysis - FMECA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41A60560-370A-0F46-1DF3-86503A371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3283B1-F0C3-4992-0980-A807934B992F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E169C5-1653-11BA-D882-464F7774FB7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325112-083F-4404-112B-D30E682ACB19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A3CAE1-539C-AC1A-97E5-0E0AB79B5571}"/>
              </a:ext>
            </a:extLst>
          </p:cNvPr>
          <p:cNvSpPr txBox="1"/>
          <p:nvPr/>
        </p:nvSpPr>
        <p:spPr>
          <a:xfrm>
            <a:off x="76807" y="1262182"/>
            <a:ext cx="118632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b="1" dirty="0"/>
              <a:t>System decomposition</a:t>
            </a:r>
            <a:r>
              <a:rPr lang="en-GB" dirty="0"/>
              <a:t>: the systems are divided into the functional modules;  for each of them, the components listed in the </a:t>
            </a:r>
            <a:r>
              <a:rPr lang="en-GB" dirty="0" err="1"/>
              <a:t>P&amp;iD</a:t>
            </a:r>
            <a:r>
              <a:rPr lang="en-GB" dirty="0"/>
              <a:t> are considered for the analysis as Lowest Replaceable Units (LRU)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b="1" dirty="0"/>
              <a:t>Operational phase</a:t>
            </a:r>
            <a:r>
              <a:rPr lang="en-GB" dirty="0"/>
              <a:t>: </a:t>
            </a:r>
            <a:r>
              <a:rPr lang="en-GB" i="1" dirty="0"/>
              <a:t>normal run 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b="1" dirty="0"/>
              <a:t>Failure mode and cause identification</a:t>
            </a:r>
            <a:r>
              <a:rPr lang="en-GB" dirty="0"/>
              <a:t>: the input information were retrieved from </a:t>
            </a:r>
            <a:r>
              <a:rPr lang="en-GB" dirty="0" err="1"/>
              <a:t>eLOGs</a:t>
            </a:r>
            <a:r>
              <a:rPr lang="en-GB" dirty="0"/>
              <a:t> analysis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b="1" dirty="0"/>
              <a:t>Failure effects classification</a:t>
            </a:r>
            <a:r>
              <a:rPr lang="en-GB" dirty="0"/>
              <a:t>: evaluation of </a:t>
            </a:r>
            <a:r>
              <a:rPr lang="en-GB" i="1" dirty="0"/>
              <a:t>local effects</a:t>
            </a:r>
            <a:r>
              <a:rPr lang="en-GB" dirty="0"/>
              <a:t>, </a:t>
            </a:r>
            <a:r>
              <a:rPr lang="en-GB" i="1" dirty="0"/>
              <a:t>effects on the module </a:t>
            </a:r>
            <a:r>
              <a:rPr lang="en-GB" dirty="0"/>
              <a:t>and </a:t>
            </a:r>
            <a:r>
              <a:rPr lang="en-GB" i="1" dirty="0"/>
              <a:t>on the system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b="1" dirty="0"/>
              <a:t>Criticality analysis</a:t>
            </a:r>
            <a:r>
              <a:rPr lang="en-GB" dirty="0"/>
              <a:t>: assignment of </a:t>
            </a:r>
            <a:r>
              <a:rPr lang="en-GB" i="1" dirty="0"/>
              <a:t>risk indexes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en-GB" b="1" dirty="0"/>
              <a:t>Frequency</a:t>
            </a:r>
            <a:r>
              <a:rPr lang="en-GB" dirty="0"/>
              <a:t> of occurrence (from </a:t>
            </a:r>
            <a:r>
              <a:rPr lang="en-GB" dirty="0" err="1"/>
              <a:t>eLOGs</a:t>
            </a:r>
            <a:r>
              <a:rPr lang="en-GB" dirty="0"/>
              <a:t>)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en-GB" b="1" dirty="0"/>
              <a:t>Severity</a:t>
            </a:r>
            <a:r>
              <a:rPr lang="en-GB" dirty="0"/>
              <a:t> of effects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en-GB" dirty="0"/>
              <a:t>Building of</a:t>
            </a:r>
            <a:r>
              <a:rPr lang="en-GB" b="1" dirty="0"/>
              <a:t> risk matrixes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5060AE-0543-5806-031F-97392C301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48" y="3803098"/>
            <a:ext cx="7404138" cy="1260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803C91-4CD7-04BC-D82E-4BA3B4343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848" y="5151474"/>
            <a:ext cx="7404138" cy="12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96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05A10-444D-2E05-FB2A-878F6EF9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00596-F352-5100-F832-D07C2DB6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15E6-AA53-2CF5-BD43-C34D90BB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6036E-53F1-08FB-64F5-1734C1D36346}"/>
              </a:ext>
            </a:extLst>
          </p:cNvPr>
          <p:cNvSpPr txBox="1"/>
          <p:nvPr/>
        </p:nvSpPr>
        <p:spPr>
          <a:xfrm>
            <a:off x="0" y="907190"/>
            <a:ext cx="6502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639 components </a:t>
            </a:r>
            <a:r>
              <a:rPr lang="it-IT" dirty="0"/>
              <a:t>analysed and </a:t>
            </a:r>
            <a:r>
              <a:rPr lang="it-IT" dirty="0">
                <a:highlight>
                  <a:srgbClr val="FFFF00"/>
                </a:highlight>
              </a:rPr>
              <a:t>1436 failure modes </a:t>
            </a:r>
            <a:r>
              <a:rPr lang="it-IT" dirty="0"/>
              <a:t>found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The resulting risk matrix for a Gas System is the following: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FDA5F-6097-8BA7-4841-D99C62C09EDB}"/>
              </a:ext>
            </a:extLst>
          </p:cNvPr>
          <p:cNvSpPr txBox="1"/>
          <p:nvPr/>
        </p:nvSpPr>
        <p:spPr>
          <a:xfrm>
            <a:off x="1190005" y="5360727"/>
            <a:ext cx="478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u="sng" dirty="0">
                <a:highlight>
                  <a:srgbClr val="FFFF00"/>
                </a:highlight>
              </a:rPr>
              <a:t>SEVERAL IMPROVEMENT ACTIONS IDENTIFIED</a:t>
            </a:r>
            <a:endParaRPr lang="en-GB" b="1" i="1" u="sng" dirty="0">
              <a:highlight>
                <a:srgbClr val="FFFF00"/>
              </a:highlight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45E7400-30DB-3352-A0AC-AA7E27B72594}"/>
              </a:ext>
            </a:extLst>
          </p:cNvPr>
          <p:cNvSpPr txBox="1">
            <a:spLocks noChangeArrowheads="1"/>
          </p:cNvSpPr>
          <p:nvPr/>
        </p:nvSpPr>
        <p:spPr>
          <a:xfrm>
            <a:off x="1068572" y="0"/>
            <a:ext cx="10090297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Failure Mode, Effects and Criticality Analysis - FMECA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CBC667B-C22B-FE20-2625-2E428E8F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D1DBBC-6222-D2E6-10D3-BE87294E927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46CE0C-5D49-A1FD-3B16-47A80B21480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57B4DD4-9042-CB55-B3E6-B0AEA5361E9A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FAFAE17-7CE1-8406-4808-8C6AE007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20" y="1482350"/>
            <a:ext cx="8485040" cy="105685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6FF9750-17F8-FA3D-BC60-F086C10F0FC1}"/>
              </a:ext>
            </a:extLst>
          </p:cNvPr>
          <p:cNvGrpSpPr/>
          <p:nvPr/>
        </p:nvGrpSpPr>
        <p:grpSpPr>
          <a:xfrm>
            <a:off x="344346" y="2916596"/>
            <a:ext cx="11639710" cy="2034677"/>
            <a:chOff x="344346" y="2470028"/>
            <a:chExt cx="11639710" cy="20346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5F033A-371F-4EED-F5CE-A36D35B20049}"/>
                </a:ext>
              </a:extLst>
            </p:cNvPr>
            <p:cNvGrpSpPr/>
            <p:nvPr/>
          </p:nvGrpSpPr>
          <p:grpSpPr>
            <a:xfrm>
              <a:off x="7021482" y="2470028"/>
              <a:ext cx="4962574" cy="2024047"/>
              <a:chOff x="6856677" y="2167002"/>
              <a:chExt cx="4962574" cy="202404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56CA763-09AC-3AB1-F6A2-EC4DA3EAB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6677" y="2167002"/>
                <a:ext cx="4962574" cy="2024047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5909158-2E69-7230-FAF5-1B5DC89E7D9B}"/>
                  </a:ext>
                </a:extLst>
              </p:cNvPr>
              <p:cNvSpPr/>
              <p:nvPr/>
            </p:nvSpPr>
            <p:spPr>
              <a:xfrm rot="21000000">
                <a:off x="8407800" y="3566509"/>
                <a:ext cx="2589466" cy="58637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9C38A34-154C-708C-16CE-877B08C7194B}"/>
                </a:ext>
              </a:extLst>
            </p:cNvPr>
            <p:cNvGrpSpPr/>
            <p:nvPr/>
          </p:nvGrpSpPr>
          <p:grpSpPr>
            <a:xfrm>
              <a:off x="344346" y="2486754"/>
              <a:ext cx="8266254" cy="2017951"/>
              <a:chOff x="344346" y="2476124"/>
              <a:chExt cx="8266254" cy="201795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393EAAA-CEA6-4073-C58B-D4EBFBE7D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346" y="2476124"/>
                <a:ext cx="4962574" cy="2017951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A341C4A-D3A9-DF95-CE44-F483C10979D4}"/>
                  </a:ext>
                </a:extLst>
              </p:cNvPr>
              <p:cNvSpPr/>
              <p:nvPr/>
            </p:nvSpPr>
            <p:spPr>
              <a:xfrm rot="21000000">
                <a:off x="1735144" y="3867898"/>
                <a:ext cx="3290448" cy="55877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CE76E373-A44A-79BC-CCED-6B11769864D1}"/>
                  </a:ext>
                </a:extLst>
              </p:cNvPr>
              <p:cNvCxnSpPr>
                <a:cxnSpLocks/>
                <a:stCxn id="11" idx="6"/>
              </p:cNvCxnSpPr>
              <p:nvPr/>
            </p:nvCxnSpPr>
            <p:spPr>
              <a:xfrm>
                <a:off x="5000597" y="3861596"/>
                <a:ext cx="3610003" cy="53874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398699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FC23196-BD69-5343-6483-900B9AE1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80" y="2418381"/>
            <a:ext cx="4683764" cy="28450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768453"/>
            <a:ext cx="5833538" cy="12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500" dirty="0"/>
              <a:t>M&amp;O in few numbers: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GB" sz="1500" dirty="0"/>
              <a:t>~100 intervention during </a:t>
            </a:r>
            <a:r>
              <a:rPr lang="en-GB" sz="1500" dirty="0" err="1"/>
              <a:t>oncall</a:t>
            </a:r>
            <a:r>
              <a:rPr lang="en-GB" sz="1500" dirty="0"/>
              <a:t> service 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GB" sz="1500" dirty="0"/>
              <a:t>800 checks/interventions recorded (M&amp;O, </a:t>
            </a:r>
            <a:r>
              <a:rPr lang="en-GB" sz="1500" dirty="0" err="1"/>
              <a:t>oncall</a:t>
            </a:r>
            <a:r>
              <a:rPr lang="en-GB" sz="1500" dirty="0"/>
              <a:t>, projects, …)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GB" sz="1500" dirty="0"/>
              <a:t>Consolidation/upgrades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806971-E3EB-4BB0-91AE-FD197C87897A}"/>
              </a:ext>
            </a:extLst>
          </p:cNvPr>
          <p:cNvGrpSpPr/>
          <p:nvPr/>
        </p:nvGrpSpPr>
        <p:grpSpPr>
          <a:xfrm>
            <a:off x="1805225" y="3569082"/>
            <a:ext cx="2395614" cy="758566"/>
            <a:chOff x="6955630" y="3497427"/>
            <a:chExt cx="1908410" cy="586033"/>
          </a:xfrm>
          <a:solidFill>
            <a:schemeClr val="bg1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72E272-A8B1-467A-A4AD-B2ED4A5ADE3A}"/>
                </a:ext>
              </a:extLst>
            </p:cNvPr>
            <p:cNvSpPr/>
            <p:nvPr/>
          </p:nvSpPr>
          <p:spPr>
            <a:xfrm>
              <a:off x="6955630" y="3845686"/>
              <a:ext cx="1820638" cy="23777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rgbClr val="009900"/>
                  </a:solidFill>
                </a:rPr>
                <a:t>~ 1 h downtime/year/system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20518" y="3497427"/>
              <a:ext cx="1843522" cy="4042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cs typeface="Times New Roman" panose="02020603050405020304" pitchFamily="18" charset="0"/>
                </a:rPr>
                <a:t>Gas Systems efficiency </a:t>
              </a:r>
            </a:p>
            <a:p>
              <a:r>
                <a:rPr lang="en-GB" sz="1400" dirty="0">
                  <a:cs typeface="Times New Roman" panose="02020603050405020304" pitchFamily="18" charset="0"/>
                </a:rPr>
                <a:t>(external problems excluded</a:t>
              </a:r>
              <a:r>
                <a:rPr lang="en-GB" sz="1400" dirty="0"/>
                <a:t>)</a:t>
              </a:r>
              <a:endParaRPr lang="en-GB" sz="1400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6EA6CDA-C8CF-4BD5-B9EB-3DEB204B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B01B5-062F-4E4D-A5EA-85102D21A3D7}" type="slidenum">
              <a:rPr lang="en-GB" smtClean="0"/>
              <a:t>56</a:t>
            </a:fld>
            <a:endParaRPr lang="en-GB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A40D787-D82A-FCAF-2ADC-AEF8C0586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7568" y="53503"/>
            <a:ext cx="8144130" cy="649287"/>
          </a:xfrm>
          <a:noFill/>
          <a:ln w="12700">
            <a:noFill/>
          </a:ln>
          <a:effectLst/>
        </p:spPr>
        <p:txBody>
          <a:bodyPr>
            <a:normAutofit/>
          </a:bodyPr>
          <a:lstStyle/>
          <a:p>
            <a:pPr eaLnBrk="1" hangingPunct="1"/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Gas Systems for LHC experiments: few numbers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9BECA1-76BF-1C74-0FB2-DD17FAD56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841" y="813451"/>
            <a:ext cx="4584589" cy="2755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E00A74-119F-8A46-E727-FA236D039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840" y="3633369"/>
            <a:ext cx="4584589" cy="27556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70D1A5-7D15-0261-58A6-9CD825570134}"/>
              </a:ext>
            </a:extLst>
          </p:cNvPr>
          <p:cNvSpPr txBox="1"/>
          <p:nvPr/>
        </p:nvSpPr>
        <p:spPr>
          <a:xfrm>
            <a:off x="10099497" y="1243173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M&amp;O </a:t>
            </a:r>
            <a:r>
              <a:rPr lang="en-GB" dirty="0" err="1"/>
              <a:t>elogs</a:t>
            </a:r>
            <a:endParaRPr lang="en-CH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2FE5C2-D663-C664-9D59-2EE956EBC8B5}"/>
              </a:ext>
            </a:extLst>
          </p:cNvPr>
          <p:cNvSpPr txBox="1"/>
          <p:nvPr/>
        </p:nvSpPr>
        <p:spPr>
          <a:xfrm>
            <a:off x="10099497" y="4019871"/>
            <a:ext cx="138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On-call </a:t>
            </a:r>
            <a:r>
              <a:rPr lang="en-GB" dirty="0" err="1"/>
              <a:t>elogs</a:t>
            </a:r>
            <a:endParaRPr lang="en-CH" dirty="0"/>
          </a:p>
        </p:txBody>
      </p:sp>
      <p:pic>
        <p:nvPicPr>
          <p:cNvPr id="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68D0B04F-E4AC-8CEF-1A29-23BEFBA9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659139-A48B-6BB1-F8E4-C2D83C230F59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97096F-13DD-84D0-3789-152A05A4442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0AE5AB7-7F21-71F9-A46D-4CB3A83F3DC7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9401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05A10-444D-2E05-FB2A-878F6EF9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00596-F352-5100-F832-D07C2DB6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15E6-AA53-2CF5-BD43-C34D90BB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57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AEAAC-F928-D39C-AD84-3067380BE823}"/>
              </a:ext>
            </a:extLst>
          </p:cNvPr>
          <p:cNvSpPr txBox="1"/>
          <p:nvPr/>
        </p:nvSpPr>
        <p:spPr>
          <a:xfrm>
            <a:off x="-1" y="1079978"/>
            <a:ext cx="11637335" cy="322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30 gas systems (about 300 racks) delivering the required mixture to the particle detectors of all LHC experiments. </a:t>
            </a: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endParaRPr lang="en-US" sz="14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Designed and built according to functional modules:</a:t>
            </a:r>
          </a:p>
          <a:p>
            <a:pPr marL="742950" lvl="1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Simplified maintenance and operation activities for the team</a:t>
            </a:r>
          </a:p>
          <a:p>
            <a:pPr marL="742950" lvl="1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Fully </a:t>
            </a:r>
            <a:r>
              <a:rPr lang="en-US" b="1" dirty="0">
                <a:cs typeface="Times New Roman" pitchFamily="18" charset="0"/>
              </a:rPr>
              <a:t>automated</a:t>
            </a:r>
            <a:r>
              <a:rPr lang="en-US" dirty="0">
                <a:cs typeface="Times New Roman" pitchFamily="18" charset="0"/>
              </a:rPr>
              <a:t> systems with remote control/monitoring</a:t>
            </a:r>
          </a:p>
          <a:p>
            <a:pPr marL="742950" lvl="1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few examples briefly presented</a:t>
            </a:r>
          </a:p>
          <a:p>
            <a:pPr marL="742950" lvl="1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endParaRPr lang="en-US" sz="14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Gas systems have demonstrated an impressive </a:t>
            </a:r>
            <a:r>
              <a:rPr lang="en-US" b="1" dirty="0">
                <a:cs typeface="Times New Roman" pitchFamily="18" charset="0"/>
              </a:rPr>
              <a:t>reliability</a:t>
            </a:r>
            <a:r>
              <a:rPr lang="en-US" dirty="0">
                <a:cs typeface="Times New Roman" pitchFamily="18" charset="0"/>
              </a:rPr>
              <a:t> level:</a:t>
            </a:r>
          </a:p>
          <a:p>
            <a:pPr marL="742950" lvl="1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On average about 1 h downtime/year (excluded external causes, i.e. power-cuts, …)</a:t>
            </a:r>
          </a:p>
          <a:p>
            <a:pPr marL="742950" lvl="1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endParaRPr lang="en-US" sz="1400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Calibri" panose="020F0502020204030204" pitchFamily="34" charset="0"/>
              <a:buChar char="‐"/>
            </a:pPr>
            <a:r>
              <a:rPr lang="en-US" dirty="0">
                <a:cs typeface="Times New Roman" pitchFamily="18" charset="0"/>
              </a:rPr>
              <a:t>Maintenance and consolidation are fundamental to ensure </a:t>
            </a:r>
            <a:r>
              <a:rPr lang="en-US" b="1" dirty="0">
                <a:cs typeface="Times New Roman" pitchFamily="18" charset="0"/>
              </a:rPr>
              <a:t>stability</a:t>
            </a:r>
            <a:r>
              <a:rPr lang="en-US" dirty="0">
                <a:cs typeface="Times New Roman" pitchFamily="18" charset="0"/>
              </a:rPr>
              <a:t> and reliability at long term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7895C4-90BF-C31C-4A88-6BE402A11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7568" y="53503"/>
            <a:ext cx="8144130" cy="649287"/>
          </a:xfrm>
          <a:noFill/>
          <a:ln w="12700">
            <a:noFill/>
          </a:ln>
          <a:effectLst/>
        </p:spPr>
        <p:txBody>
          <a:bodyPr>
            <a:normAutofit/>
          </a:bodyPr>
          <a:lstStyle/>
          <a:p>
            <a:pPr algn="ctr" eaLnBrk="1" hangingPunct="1"/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Conclusions</a:t>
            </a:r>
          </a:p>
        </p:txBody>
      </p:sp>
      <p:pic>
        <p:nvPicPr>
          <p:cNvPr id="7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B732B13-4608-7580-57B7-3A07B792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2239CB-DEF2-93F9-8A51-6B0DA63BCC4B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6D3FA2-AFB9-B9A3-0343-B8A056616E3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569063-B73F-6277-21BA-B92F9188B75C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798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9C2AC6F7-AE52-44BB-8E31-66998D7E89C8}"/>
              </a:ext>
            </a:extLst>
          </p:cNvPr>
          <p:cNvGrpSpPr/>
          <p:nvPr/>
        </p:nvGrpSpPr>
        <p:grpSpPr>
          <a:xfrm>
            <a:off x="242568" y="755893"/>
            <a:ext cx="996069" cy="1779046"/>
            <a:chOff x="989073" y="663822"/>
            <a:chExt cx="996069" cy="1779046"/>
          </a:xfrm>
          <a:solidFill>
            <a:schemeClr val="bg1"/>
          </a:solidFill>
        </p:grpSpPr>
        <p:pic>
          <p:nvPicPr>
            <p:cNvPr id="6" name="Picture 5" descr="A picture containing person, man, indoor, wall&#10;&#10;Description generated with very high confidence">
              <a:extLst>
                <a:ext uri="{FF2B5EF4-FFF2-40B4-BE49-F238E27FC236}">
                  <a16:creationId xmlns:a16="http://schemas.microsoft.com/office/drawing/2014/main" id="{CACFDEE1-E814-43FA-84CA-0A4B332E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073" y="1114776"/>
              <a:ext cx="996069" cy="1328092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A01407-99C8-4190-8614-A5FAE03155DE}"/>
                </a:ext>
              </a:extLst>
            </p:cNvPr>
            <p:cNvSpPr txBox="1"/>
            <p:nvPr/>
          </p:nvSpPr>
          <p:spPr>
            <a:xfrm>
              <a:off x="1029163" y="663822"/>
              <a:ext cx="914033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dirty="0"/>
                <a:t>Roberto</a:t>
              </a:r>
            </a:p>
            <a:p>
              <a:pPr algn="ctr"/>
              <a:r>
                <a:rPr lang="fr-CH" sz="1000" dirty="0">
                  <a:solidFill>
                    <a:srgbClr val="FF0000"/>
                  </a:solidFill>
                </a:rPr>
                <a:t>Project leader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BC3443B-2D95-467D-A800-56D9E74CC907}"/>
              </a:ext>
            </a:extLst>
          </p:cNvPr>
          <p:cNvGrpSpPr/>
          <p:nvPr/>
        </p:nvGrpSpPr>
        <p:grpSpPr>
          <a:xfrm>
            <a:off x="10783827" y="2582686"/>
            <a:ext cx="1197764" cy="1851303"/>
            <a:chOff x="-15976" y="2514437"/>
            <a:chExt cx="1197764" cy="1851303"/>
          </a:xfrm>
          <a:solidFill>
            <a:schemeClr val="bg1"/>
          </a:solidFill>
        </p:grpSpPr>
        <p:pic>
          <p:nvPicPr>
            <p:cNvPr id="9" name="Picture 8" descr="A picture containing indoor&#10;&#10;Description generated with high confidence">
              <a:extLst>
                <a:ext uri="{FF2B5EF4-FFF2-40B4-BE49-F238E27FC236}">
                  <a16:creationId xmlns:a16="http://schemas.microsoft.com/office/drawing/2014/main" id="{D4B6BC3D-3F77-4B18-8676-CF7E468C8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118469" y="3095835"/>
              <a:ext cx="1419855" cy="1119955"/>
            </a:xfrm>
            <a:prstGeom prst="rect">
              <a:avLst/>
            </a:prstGeom>
            <a:grp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BDA023-2B4E-474D-A8E0-F737BA013AC1}"/>
                </a:ext>
              </a:extLst>
            </p:cNvPr>
            <p:cNvSpPr txBox="1"/>
            <p:nvPr/>
          </p:nvSpPr>
          <p:spPr>
            <a:xfrm>
              <a:off x="-15976" y="2514437"/>
              <a:ext cx="119776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dirty="0"/>
                <a:t>Beatrice</a:t>
              </a:r>
            </a:p>
            <a:p>
              <a:pPr algn="ctr"/>
              <a:r>
                <a:rPr lang="fr-CH" sz="1000" dirty="0">
                  <a:solidFill>
                    <a:srgbClr val="FF0000"/>
                  </a:solidFill>
                </a:rPr>
                <a:t>R&amp;D and LHC-M&amp;O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58C8AF-7863-461C-BB66-46C3FFFD8010}"/>
              </a:ext>
            </a:extLst>
          </p:cNvPr>
          <p:cNvGrpSpPr/>
          <p:nvPr/>
        </p:nvGrpSpPr>
        <p:grpSpPr>
          <a:xfrm>
            <a:off x="10484065" y="4570651"/>
            <a:ext cx="1497526" cy="1427021"/>
            <a:chOff x="10390937" y="4633827"/>
            <a:chExt cx="1497526" cy="1427021"/>
          </a:xfrm>
          <a:solidFill>
            <a:schemeClr val="bg1"/>
          </a:solidFill>
        </p:grpSpPr>
        <p:pic>
          <p:nvPicPr>
            <p:cNvPr id="11" name="Picture 10" descr="A person standing in a kitchen&#10;&#10;Description generated with high confidence">
              <a:extLst>
                <a:ext uri="{FF2B5EF4-FFF2-40B4-BE49-F238E27FC236}">
                  <a16:creationId xmlns:a16="http://schemas.microsoft.com/office/drawing/2014/main" id="{2C319169-DCC0-4E73-B3C1-E2786D82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3379" y="5057446"/>
              <a:ext cx="1452641" cy="1003402"/>
            </a:xfrm>
            <a:prstGeom prst="rect">
              <a:avLst/>
            </a:prstGeom>
            <a:grp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B8895F-08DE-4097-9093-949D5B1EB2C9}"/>
                </a:ext>
              </a:extLst>
            </p:cNvPr>
            <p:cNvSpPr txBox="1"/>
            <p:nvPr/>
          </p:nvSpPr>
          <p:spPr>
            <a:xfrm>
              <a:off x="10390937" y="4633827"/>
              <a:ext cx="1497526" cy="6155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dirty="0"/>
                <a:t>Frederic</a:t>
              </a:r>
            </a:p>
            <a:p>
              <a:pPr algn="ctr"/>
              <a:r>
                <a:rPr lang="fr-CH" sz="1000" dirty="0">
                  <a:solidFill>
                    <a:srgbClr val="FF0000"/>
                  </a:solidFill>
                </a:rPr>
                <a:t>Gas &amp; </a:t>
              </a:r>
              <a:r>
                <a:rPr lang="fr-CH" sz="1000" dirty="0" err="1">
                  <a:solidFill>
                    <a:srgbClr val="FF0000"/>
                  </a:solidFill>
                </a:rPr>
                <a:t>Cooling</a:t>
              </a:r>
              <a:r>
                <a:rPr lang="fr-CH" sz="1000" dirty="0">
                  <a:solidFill>
                    <a:srgbClr val="FF0000"/>
                  </a:solidFill>
                </a:rPr>
                <a:t> workshop</a:t>
              </a:r>
            </a:p>
            <a:p>
              <a:pPr algn="ctr"/>
              <a:r>
                <a:rPr lang="fr-CH" sz="1000" dirty="0" err="1">
                  <a:solidFill>
                    <a:srgbClr val="FF0000"/>
                  </a:solidFill>
                </a:rPr>
                <a:t>Spare</a:t>
              </a:r>
              <a:r>
                <a:rPr lang="fr-CH" sz="1000" dirty="0">
                  <a:solidFill>
                    <a:srgbClr val="FF0000"/>
                  </a:solidFill>
                </a:rPr>
                <a:t> parts (</a:t>
              </a:r>
              <a:r>
                <a:rPr lang="fr-CH" sz="1000" dirty="0" err="1">
                  <a:solidFill>
                    <a:srgbClr val="FF0000"/>
                  </a:solidFill>
                </a:rPr>
                <a:t>mechanical</a:t>
              </a:r>
              <a:r>
                <a:rPr lang="fr-CH" sz="100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34" name="Slide Number Placeholder 17">
            <a:extLst>
              <a:ext uri="{FF2B5EF4-FFF2-40B4-BE49-F238E27FC236}">
                <a16:creationId xmlns:a16="http://schemas.microsoft.com/office/drawing/2014/main" id="{D193FC8E-1203-4224-89D9-5F37098C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5228" y="6427912"/>
            <a:ext cx="2133600" cy="365125"/>
          </a:xfrm>
        </p:spPr>
        <p:txBody>
          <a:bodyPr/>
          <a:lstStyle/>
          <a:p>
            <a:fld id="{36CBDEBB-A696-481F-BA87-4295073E003E}" type="slidenum">
              <a:rPr lang="en-GB" smtClean="0"/>
              <a:t>6</a:t>
            </a:fld>
            <a:endParaRPr lang="en-GB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68DAF9B7-F072-45C5-A9D3-3ACA764C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C58F80-71A1-4ABF-B2BB-67D26DAC0A44}"/>
              </a:ext>
            </a:extLst>
          </p:cNvPr>
          <p:cNvSpPr txBox="1"/>
          <p:nvPr/>
        </p:nvSpPr>
        <p:spPr>
          <a:xfrm>
            <a:off x="262678" y="2619661"/>
            <a:ext cx="2150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err="1"/>
              <a:t>Fellow</a:t>
            </a:r>
            <a:r>
              <a:rPr lang="fr-CH" sz="1400" dirty="0"/>
              <a:t>, </a:t>
            </a:r>
            <a:r>
              <a:rPr lang="fr-CH" sz="1400" dirty="0" err="1"/>
              <a:t>Doct</a:t>
            </a:r>
            <a:r>
              <a:rPr lang="fr-CH" sz="1400" dirty="0"/>
              <a:t>, Tech, </a:t>
            </a:r>
            <a:r>
              <a:rPr lang="fr-CH" sz="1400" dirty="0" err="1"/>
              <a:t>Trainee</a:t>
            </a:r>
            <a:r>
              <a:rPr lang="fr-CH" sz="1400" dirty="0"/>
              <a:t>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8BEAE09-F192-4769-9792-E1374CB3232F}"/>
              </a:ext>
            </a:extLst>
          </p:cNvPr>
          <p:cNvGrpSpPr/>
          <p:nvPr/>
        </p:nvGrpSpPr>
        <p:grpSpPr>
          <a:xfrm>
            <a:off x="10675477" y="774212"/>
            <a:ext cx="1423788" cy="1686235"/>
            <a:chOff x="5128024" y="1245687"/>
            <a:chExt cx="1423788" cy="1686235"/>
          </a:xfrm>
          <a:solidFill>
            <a:schemeClr val="bg1"/>
          </a:solidFill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E8FE6B-BBAD-4490-B0B6-7F5AAF27E7A3}"/>
                </a:ext>
              </a:extLst>
            </p:cNvPr>
            <p:cNvSpPr txBox="1"/>
            <p:nvPr/>
          </p:nvSpPr>
          <p:spPr>
            <a:xfrm>
              <a:off x="5128024" y="1245687"/>
              <a:ext cx="1423788" cy="6155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/>
                <a:t>Gianluca</a:t>
              </a:r>
            </a:p>
            <a:p>
              <a:pPr algn="ctr"/>
              <a:r>
                <a:rPr lang="fr-CH" sz="1000" dirty="0">
                  <a:solidFill>
                    <a:srgbClr val="FF0000"/>
                  </a:solidFill>
                </a:rPr>
                <a:t>Software, LHC-M&amp;O, ATLAS and R&amp;D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  <p:pic>
          <p:nvPicPr>
            <p:cNvPr id="48" name="Picture 47" descr="A person sitting on a rock&#10;&#10;Description automatically generated with low confidence">
              <a:extLst>
                <a:ext uri="{FF2B5EF4-FFF2-40B4-BE49-F238E27FC236}">
                  <a16:creationId xmlns:a16="http://schemas.microsoft.com/office/drawing/2014/main" id="{6DD5EB30-3085-4B63-B99A-E90EE0E9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2714" y="1826597"/>
              <a:ext cx="1114408" cy="1105325"/>
            </a:xfrm>
            <a:prstGeom prst="rect">
              <a:avLst/>
            </a:prstGeom>
            <a:grpFill/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7824B49-B671-E03F-8692-3EEC3D73F496}"/>
              </a:ext>
            </a:extLst>
          </p:cNvPr>
          <p:cNvGrpSpPr/>
          <p:nvPr/>
        </p:nvGrpSpPr>
        <p:grpSpPr>
          <a:xfrm>
            <a:off x="2620892" y="774201"/>
            <a:ext cx="7345229" cy="5076863"/>
            <a:chOff x="2819300" y="773427"/>
            <a:chExt cx="7345229" cy="50768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C8ED08-15FE-438D-9235-9E3B42E3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0035" y="1882728"/>
              <a:ext cx="3695671" cy="208498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CF0F463-4FA1-BEEA-AAF7-CCE0EFDDF7BE}"/>
                </a:ext>
              </a:extLst>
            </p:cNvPr>
            <p:cNvGrpSpPr/>
            <p:nvPr/>
          </p:nvGrpSpPr>
          <p:grpSpPr>
            <a:xfrm>
              <a:off x="7680561" y="3637635"/>
              <a:ext cx="2414182" cy="2212655"/>
              <a:chOff x="7487846" y="3991659"/>
              <a:chExt cx="2414182" cy="221265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A54B362-E114-4AAF-8B67-EAC1D229F3D8}"/>
                  </a:ext>
                </a:extLst>
              </p:cNvPr>
              <p:cNvGrpSpPr/>
              <p:nvPr/>
            </p:nvGrpSpPr>
            <p:grpSpPr>
              <a:xfrm>
                <a:off x="7487846" y="3991659"/>
                <a:ext cx="1349171" cy="1745999"/>
                <a:chOff x="7351473" y="3593775"/>
                <a:chExt cx="1349171" cy="1745999"/>
              </a:xfrm>
              <a:solidFill>
                <a:schemeClr val="bg1"/>
              </a:solidFill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085E21B-0EEC-4B36-BB5A-DE9C800A634F}"/>
                    </a:ext>
                  </a:extLst>
                </p:cNvPr>
                <p:cNvSpPr txBox="1"/>
                <p:nvPr/>
              </p:nvSpPr>
              <p:spPr>
                <a:xfrm>
                  <a:off x="7351473" y="3593775"/>
                  <a:ext cx="1347382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sz="1400" dirty="0"/>
                    <a:t>Andrea</a:t>
                  </a:r>
                </a:p>
                <a:p>
                  <a:pPr algn="ctr"/>
                  <a:r>
                    <a:rPr lang="fr-CH" sz="1000" dirty="0">
                      <a:solidFill>
                        <a:srgbClr val="FF0000"/>
                      </a:solidFill>
                    </a:rPr>
                    <a:t>CMS</a:t>
                  </a:r>
                  <a:endParaRPr lang="en-GB" sz="1000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22" name="Picture 21" descr="A person standing in a room&#10;&#10;Description generated with high confidence">
                  <a:extLst>
                    <a:ext uri="{FF2B5EF4-FFF2-40B4-BE49-F238E27FC236}">
                      <a16:creationId xmlns:a16="http://schemas.microsoft.com/office/drawing/2014/main" id="{0CA956A5-7B44-4316-9E40-39E95F53A0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353090" y="4019909"/>
                  <a:ext cx="1347554" cy="1319865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462213D-36E5-6D62-8AAE-01443176363F}"/>
                  </a:ext>
                </a:extLst>
              </p:cNvPr>
              <p:cNvGrpSpPr/>
              <p:nvPr/>
            </p:nvGrpSpPr>
            <p:grpSpPr>
              <a:xfrm>
                <a:off x="8901743" y="4421435"/>
                <a:ext cx="1000285" cy="1782879"/>
                <a:chOff x="5956206" y="4803815"/>
                <a:chExt cx="1000285" cy="1782879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BC41BC8-F5F0-36E0-DA30-6439F251DC4B}"/>
                    </a:ext>
                  </a:extLst>
                </p:cNvPr>
                <p:cNvSpPr txBox="1"/>
                <p:nvPr/>
              </p:nvSpPr>
              <p:spPr>
                <a:xfrm>
                  <a:off x="5956206" y="4803815"/>
                  <a:ext cx="1000285" cy="61555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sz="1400" dirty="0"/>
                    <a:t>Mattia B.</a:t>
                  </a:r>
                </a:p>
                <a:p>
                  <a:pPr algn="ctr"/>
                  <a:r>
                    <a:rPr lang="fr-CH" sz="1000" dirty="0">
                      <a:solidFill>
                        <a:srgbClr val="FF0000"/>
                      </a:solidFill>
                    </a:rPr>
                    <a:t>CMS, CLOUD and R&amp;D</a:t>
                  </a:r>
                  <a:endParaRPr lang="en-GB" sz="1000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43" name="Picture 42" descr="A person standing in a room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D5C679FD-B0DB-F126-08E1-0CBA605DD5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56206" y="5381944"/>
                  <a:ext cx="1000285" cy="12047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899D0B-E62F-3530-F4F1-AACFD7FB2624}"/>
                </a:ext>
              </a:extLst>
            </p:cNvPr>
            <p:cNvGrpSpPr/>
            <p:nvPr/>
          </p:nvGrpSpPr>
          <p:grpSpPr>
            <a:xfrm>
              <a:off x="3156279" y="3424448"/>
              <a:ext cx="2421966" cy="2383666"/>
              <a:chOff x="2691442" y="4021724"/>
              <a:chExt cx="2421966" cy="238366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C00621C-80F1-4192-952E-353A5C1A0F42}"/>
                  </a:ext>
                </a:extLst>
              </p:cNvPr>
              <p:cNvGrpSpPr/>
              <p:nvPr/>
            </p:nvGrpSpPr>
            <p:grpSpPr>
              <a:xfrm>
                <a:off x="2691442" y="4021724"/>
                <a:ext cx="1357314" cy="1985774"/>
                <a:chOff x="2571130" y="3386145"/>
                <a:chExt cx="1357314" cy="1985774"/>
              </a:xfrm>
              <a:solidFill>
                <a:schemeClr val="bg1"/>
              </a:solidFill>
            </p:grpSpPr>
            <p:pic>
              <p:nvPicPr>
                <p:cNvPr id="8" name="Picture 7" descr="A person standing in a kitchen&#10;&#10;Description generated with high confidence">
                  <a:extLst>
                    <a:ext uri="{FF2B5EF4-FFF2-40B4-BE49-F238E27FC236}">
                      <a16:creationId xmlns:a16="http://schemas.microsoft.com/office/drawing/2014/main" id="{BA232329-29D9-4315-BEEF-288405F8F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21397" y="3941073"/>
                  <a:ext cx="1077781" cy="1430846"/>
                </a:xfrm>
                <a:prstGeom prst="rect">
                  <a:avLst/>
                </a:prstGeom>
                <a:grpFill/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B63857C-0199-40E5-83FB-6D00C3DE0C1C}"/>
                    </a:ext>
                  </a:extLst>
                </p:cNvPr>
                <p:cNvSpPr txBox="1"/>
                <p:nvPr/>
              </p:nvSpPr>
              <p:spPr>
                <a:xfrm>
                  <a:off x="2571130" y="3386145"/>
                  <a:ext cx="1357314" cy="61555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sz="1400" dirty="0"/>
                    <a:t>Patrick</a:t>
                  </a:r>
                </a:p>
                <a:p>
                  <a:pPr algn="ctr"/>
                  <a:r>
                    <a:rPr lang="fr-CH" sz="1000" dirty="0">
                      <a:solidFill>
                        <a:srgbClr val="FF0000"/>
                      </a:solidFill>
                    </a:rPr>
                    <a:t>LHCb and </a:t>
                  </a:r>
                  <a:r>
                    <a:rPr lang="fr-CH" sz="1000" dirty="0" err="1">
                      <a:solidFill>
                        <a:srgbClr val="FF0000"/>
                      </a:solidFill>
                    </a:rPr>
                    <a:t>electrical</a:t>
                  </a:r>
                  <a:endParaRPr lang="fr-CH" sz="1000" dirty="0">
                    <a:solidFill>
                      <a:srgbClr val="FF0000"/>
                    </a:solidFill>
                  </a:endParaRPr>
                </a:p>
                <a:p>
                  <a:pPr algn="ctr"/>
                  <a:r>
                    <a:rPr lang="fr-CH" sz="1000" dirty="0" err="1">
                      <a:solidFill>
                        <a:srgbClr val="FF0000"/>
                      </a:solidFill>
                    </a:rPr>
                    <a:t>Spare</a:t>
                  </a:r>
                  <a:r>
                    <a:rPr lang="fr-CH" sz="1000" dirty="0">
                      <a:solidFill>
                        <a:srgbClr val="FF0000"/>
                      </a:solidFill>
                    </a:rPr>
                    <a:t> parts (</a:t>
                  </a:r>
                  <a:r>
                    <a:rPr lang="fr-CH" sz="1000" dirty="0" err="1">
                      <a:solidFill>
                        <a:srgbClr val="FF0000"/>
                      </a:solidFill>
                    </a:rPr>
                    <a:t>electrical</a:t>
                  </a:r>
                  <a:r>
                    <a:rPr lang="fr-CH" sz="1000" dirty="0">
                      <a:solidFill>
                        <a:srgbClr val="FF0000"/>
                      </a:solidFill>
                    </a:rPr>
                    <a:t>)</a:t>
                  </a:r>
                  <a:endParaRPr lang="en-GB" sz="1000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E654EF5-264B-0CE3-239E-68E196091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6947" y="4649589"/>
                <a:ext cx="1146461" cy="1755801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B0C16B-AF69-892B-6DC7-556486E78E3A}"/>
                </a:ext>
              </a:extLst>
            </p:cNvPr>
            <p:cNvGrpSpPr/>
            <p:nvPr/>
          </p:nvGrpSpPr>
          <p:grpSpPr>
            <a:xfrm>
              <a:off x="7655789" y="952825"/>
              <a:ext cx="2508740" cy="2403825"/>
              <a:chOff x="7195036" y="1649855"/>
              <a:chExt cx="2508740" cy="240382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CA78EB2-8DB7-42F4-AB4C-90547AF1B1B0}"/>
                  </a:ext>
                </a:extLst>
              </p:cNvPr>
              <p:cNvGrpSpPr/>
              <p:nvPr/>
            </p:nvGrpSpPr>
            <p:grpSpPr>
              <a:xfrm>
                <a:off x="7195036" y="1649855"/>
                <a:ext cx="1210751" cy="1717768"/>
                <a:chOff x="7147661" y="1318383"/>
                <a:chExt cx="1210751" cy="1717768"/>
              </a:xfrm>
              <a:solidFill>
                <a:schemeClr val="bg1"/>
              </a:solidFill>
            </p:grpSpPr>
            <p:pic>
              <p:nvPicPr>
                <p:cNvPr id="10" name="Picture 9" descr="A person looking at the camera&#10;&#10;Description generated with high confidence">
                  <a:extLst>
                    <a:ext uri="{FF2B5EF4-FFF2-40B4-BE49-F238E27FC236}">
                      <a16:creationId xmlns:a16="http://schemas.microsoft.com/office/drawing/2014/main" id="{55DA5238-4301-4FFD-B3EC-CFEEEDDE3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rot="10800000">
                  <a:off x="7172433" y="1748511"/>
                  <a:ext cx="1185979" cy="1287640"/>
                </a:xfrm>
                <a:prstGeom prst="rect">
                  <a:avLst/>
                </a:prstGeom>
                <a:grpFill/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04D96FC-D90E-491E-8BE5-F51571DB6E12}"/>
                    </a:ext>
                  </a:extLst>
                </p:cNvPr>
                <p:cNvSpPr txBox="1"/>
                <p:nvPr/>
              </p:nvSpPr>
              <p:spPr>
                <a:xfrm>
                  <a:off x="7147661" y="1318383"/>
                  <a:ext cx="1207382" cy="461665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CH" sz="1400" dirty="0"/>
                    <a:t>Louis-Philippe</a:t>
                  </a:r>
                </a:p>
                <a:p>
                  <a:pPr algn="ctr"/>
                  <a:r>
                    <a:rPr lang="fr-CH" sz="1000" dirty="0">
                      <a:solidFill>
                        <a:srgbClr val="FF0000"/>
                      </a:solidFill>
                    </a:rPr>
                    <a:t>ALICE, CLOUD</a:t>
                  </a:r>
                  <a:endParaRPr lang="en-GB" sz="1000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8AA76D9-2595-DC55-0E12-CFCC8F6F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74578" y="2114983"/>
                <a:ext cx="1229198" cy="1938697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BC1988A-9E18-0DB4-40C5-DC4E84D60E68}"/>
                </a:ext>
              </a:extLst>
            </p:cNvPr>
            <p:cNvGrpSpPr/>
            <p:nvPr/>
          </p:nvGrpSpPr>
          <p:grpSpPr>
            <a:xfrm>
              <a:off x="2819300" y="773427"/>
              <a:ext cx="2374052" cy="2173387"/>
              <a:chOff x="2733560" y="989812"/>
              <a:chExt cx="2374052" cy="217338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5168CA8-3359-4521-BFEF-2A34E1AB4390}"/>
                  </a:ext>
                </a:extLst>
              </p:cNvPr>
              <p:cNvGrpSpPr/>
              <p:nvPr/>
            </p:nvGrpSpPr>
            <p:grpSpPr>
              <a:xfrm>
                <a:off x="2733560" y="989812"/>
                <a:ext cx="1114408" cy="1592480"/>
                <a:chOff x="4215413" y="1589295"/>
                <a:chExt cx="1114408" cy="1592480"/>
              </a:xfrm>
              <a:solidFill>
                <a:schemeClr val="bg1"/>
              </a:solidFill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4B04349-98DA-4718-AA4D-0BB0FF36B402}"/>
                    </a:ext>
                  </a:extLst>
                </p:cNvPr>
                <p:cNvSpPr txBox="1"/>
                <p:nvPr/>
              </p:nvSpPr>
              <p:spPr>
                <a:xfrm>
                  <a:off x="4215413" y="1589295"/>
                  <a:ext cx="1114408" cy="677108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CH" sz="1400" dirty="0"/>
                    <a:t>Kacper</a:t>
                  </a:r>
                </a:p>
                <a:p>
                  <a:pPr lvl="0" algn="ctr"/>
                  <a:r>
                    <a:rPr lang="fr-CH" sz="1000" dirty="0">
                      <a:solidFill>
                        <a:srgbClr val="FF0000"/>
                      </a:solidFill>
                    </a:rPr>
                    <a:t>ATLAS and </a:t>
                  </a:r>
                  <a:r>
                    <a:rPr lang="fr-CH" sz="1000" dirty="0" err="1">
                      <a:solidFill>
                        <a:srgbClr val="FF0000"/>
                      </a:solidFill>
                    </a:rPr>
                    <a:t>Pumps</a:t>
                  </a:r>
                  <a:endParaRPr lang="en-GB" sz="1000" dirty="0">
                    <a:solidFill>
                      <a:srgbClr val="FF0000"/>
                    </a:solidFill>
                  </a:endParaRPr>
                </a:p>
                <a:p>
                  <a:pPr algn="ctr"/>
                  <a:endParaRPr lang="fr-CH" sz="1400" dirty="0"/>
                </a:p>
              </p:txBody>
            </p:sp>
            <p:pic>
              <p:nvPicPr>
                <p:cNvPr id="27" name="Picture 26" descr="A picture containing indoor&#10;&#10;Description generated with high confidence">
                  <a:extLst>
                    <a:ext uri="{FF2B5EF4-FFF2-40B4-BE49-F238E27FC236}">
                      <a16:creationId xmlns:a16="http://schemas.microsoft.com/office/drawing/2014/main" id="{92804D4D-031C-4495-8205-68CF4E79F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219954" y="2119687"/>
                  <a:ext cx="1105327" cy="1018849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6A5D192-EDAD-641F-13BC-7C1B277AA7EC}"/>
                  </a:ext>
                </a:extLst>
              </p:cNvPr>
              <p:cNvGrpSpPr/>
              <p:nvPr/>
            </p:nvGrpSpPr>
            <p:grpSpPr>
              <a:xfrm>
                <a:off x="3838514" y="1476964"/>
                <a:ext cx="1269098" cy="1686235"/>
                <a:chOff x="5282714" y="1245687"/>
                <a:chExt cx="1269098" cy="1686235"/>
              </a:xfrm>
              <a:solidFill>
                <a:schemeClr val="bg1"/>
              </a:solidFill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9758AD3-19D6-B6C6-DFA0-6D380EFCCA0B}"/>
                    </a:ext>
                  </a:extLst>
                </p:cNvPr>
                <p:cNvSpPr txBox="1"/>
                <p:nvPr/>
              </p:nvSpPr>
              <p:spPr>
                <a:xfrm>
                  <a:off x="5282714" y="1245687"/>
                  <a:ext cx="1269098" cy="61555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sz="1400" dirty="0"/>
                    <a:t>Gianluca</a:t>
                  </a:r>
                </a:p>
                <a:p>
                  <a:pPr algn="ctr"/>
                  <a:r>
                    <a:rPr lang="fr-CH" sz="1000" dirty="0">
                      <a:solidFill>
                        <a:srgbClr val="FF0000"/>
                      </a:solidFill>
                    </a:rPr>
                    <a:t>Software, LHC-M&amp;O, ATLAS and R&amp;D</a:t>
                  </a:r>
                  <a:endParaRPr lang="en-GB" sz="1000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59" name="Picture 58" descr="A person sitting on a rock&#10;&#10;Description automatically generated with low confidence">
                  <a:extLst>
                    <a:ext uri="{FF2B5EF4-FFF2-40B4-BE49-F238E27FC236}">
                      <a16:creationId xmlns:a16="http://schemas.microsoft.com/office/drawing/2014/main" id="{24BDAEBE-414E-D785-4660-31690E7CD3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282714" y="1826597"/>
                  <a:ext cx="1114408" cy="1105325"/>
                </a:xfrm>
                <a:prstGeom prst="rect">
                  <a:avLst/>
                </a:prstGeom>
                <a:grpFill/>
              </p:spPr>
            </p:pic>
          </p:grpSp>
        </p:grp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876073C0-1E7E-84CC-2176-F368CBDB4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29" y="2852161"/>
            <a:ext cx="1237595" cy="19386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4CE4DF0-5BB9-E92D-26BE-263409E477C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" y="4803451"/>
            <a:ext cx="1227770" cy="18349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EB9DE01-BE74-ED40-1FE4-A009ADE4197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987" y="2920139"/>
            <a:ext cx="1224528" cy="1869017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EF5C1AFB-9F95-056B-C876-1DD875D663CC}"/>
              </a:ext>
            </a:extLst>
          </p:cNvPr>
          <p:cNvGrpSpPr/>
          <p:nvPr/>
        </p:nvGrpSpPr>
        <p:grpSpPr>
          <a:xfrm>
            <a:off x="1329041" y="4809020"/>
            <a:ext cx="1366079" cy="1820303"/>
            <a:chOff x="2179136" y="678702"/>
            <a:chExt cx="1366079" cy="182030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07222D4-D7AC-13C5-8C14-F2A4DA4F4526}"/>
                </a:ext>
              </a:extLst>
            </p:cNvPr>
            <p:cNvSpPr txBox="1"/>
            <p:nvPr/>
          </p:nvSpPr>
          <p:spPr>
            <a:xfrm>
              <a:off x="2179136" y="678702"/>
              <a:ext cx="1366079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dirty="0"/>
                <a:t>Filippo</a:t>
              </a:r>
            </a:p>
            <a:p>
              <a:pPr algn="ctr"/>
              <a:r>
                <a:rPr lang="fr-CH" sz="1000" dirty="0">
                  <a:solidFill>
                    <a:srgbClr val="FF0000"/>
                  </a:solidFill>
                </a:rPr>
                <a:t>Maintenance </a:t>
              </a:r>
              <a:r>
                <a:rPr lang="fr-CH" sz="1000" dirty="0" err="1">
                  <a:solidFill>
                    <a:srgbClr val="FF0000"/>
                  </a:solidFill>
                </a:rPr>
                <a:t>analysis</a:t>
              </a:r>
              <a:r>
                <a:rPr lang="fr-CH" sz="1000" dirty="0">
                  <a:solidFill>
                    <a:srgbClr val="FF0000"/>
                  </a:solidFill>
                </a:rPr>
                <a:t>, </a:t>
              </a:r>
            </a:p>
            <a:p>
              <a:pPr algn="ctr"/>
              <a:r>
                <a:rPr lang="fr-CH" sz="1000" dirty="0">
                  <a:solidFill>
                    <a:srgbClr val="FF0000"/>
                  </a:solidFill>
                </a:rPr>
                <a:t>EAM/</a:t>
              </a:r>
              <a:r>
                <a:rPr lang="fr-CH" sz="1000" dirty="0" err="1">
                  <a:solidFill>
                    <a:srgbClr val="FF0000"/>
                  </a:solidFill>
                </a:rPr>
                <a:t>Infor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7084FE9-7534-633E-D890-53CE0D95E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799" y="1294255"/>
              <a:ext cx="1231427" cy="1204750"/>
            </a:xfrm>
            <a:prstGeom prst="rect">
              <a:avLst/>
            </a:prstGeom>
          </p:spPr>
        </p:pic>
      </p:grpSp>
      <p:sp>
        <p:nvSpPr>
          <p:cNvPr id="73" name="Rectangle 4">
            <a:extLst>
              <a:ext uri="{FF2B5EF4-FFF2-40B4-BE49-F238E27FC236}">
                <a16:creationId xmlns:a16="http://schemas.microsoft.com/office/drawing/2014/main" id="{99BCE779-BF06-F903-FC91-79FD43F64749}"/>
              </a:ext>
            </a:extLst>
          </p:cNvPr>
          <p:cNvSpPr txBox="1">
            <a:spLocks noChangeArrowheads="1"/>
          </p:cNvSpPr>
          <p:nvPr/>
        </p:nvSpPr>
        <p:spPr>
          <a:xfrm>
            <a:off x="2194316" y="-12925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Gas Systems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D6F96-2800-78E8-6EA8-9E03907CAF89}"/>
              </a:ext>
            </a:extLst>
          </p:cNvPr>
          <p:cNvSpPr txBox="1"/>
          <p:nvPr/>
        </p:nvSpPr>
        <p:spPr>
          <a:xfrm>
            <a:off x="9514347" y="1408710"/>
            <a:ext cx="300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V.</a:t>
            </a:r>
            <a:endParaRPr lang="en-CH" sz="1100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D0F160A-E7DE-BAAD-70BA-64BD1287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Corso di formazione INFN</a:t>
            </a:r>
          </a:p>
        </p:txBody>
      </p:sp>
      <p:pic>
        <p:nvPicPr>
          <p:cNvPr id="20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1FED387E-5199-1CAE-E8E4-3B3CFF51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ECB3CE8-91CC-51E9-FD2C-503ABC89BE0F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43F842-04F0-EA1C-E97E-A85A1C79905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0921F7-D2F3-A665-2E01-6256C2D1245D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3552B34-31C2-5EDA-4ABD-E4E5769FFE39}"/>
              </a:ext>
            </a:extLst>
          </p:cNvPr>
          <p:cNvSpPr txBox="1"/>
          <p:nvPr/>
        </p:nvSpPr>
        <p:spPr>
          <a:xfrm>
            <a:off x="5840233" y="5937578"/>
            <a:ext cx="3596163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cs typeface="Times New Roman" pitchFamily="18" charset="0"/>
              </a:rPr>
              <a:t>+ BE-ICS (software development) </a:t>
            </a:r>
          </a:p>
        </p:txBody>
      </p:sp>
    </p:spTree>
    <p:extLst>
      <p:ext uri="{BB962C8B-B14F-4D97-AF65-F5344CB8AC3E}">
        <p14:creationId xmlns:p14="http://schemas.microsoft.com/office/powerpoint/2010/main" val="359955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Corso di formazione INFN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7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Requirements and Quality Assurance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8088D9F-5B5E-B916-FB25-74200E479AD9}"/>
              </a:ext>
            </a:extLst>
          </p:cNvPr>
          <p:cNvSpPr txBox="1"/>
          <p:nvPr/>
        </p:nvSpPr>
        <p:spPr>
          <a:xfrm>
            <a:off x="107504" y="874535"/>
            <a:ext cx="12084496" cy="579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GB" dirty="0">
                <a:cs typeface="Times New Roman" pitchFamily="18" charset="0"/>
              </a:rPr>
              <a:t>Gas systems (as detectors) are subject to severe requirements on material &amp; gas for safe detector operation: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Mainly (if needed only) stainless steel pipe and components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Need to validate the gas system components (ageing test setup)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Documentation for QA and easy operation/maintenance follow up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Monitoring of gas system operation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Monitor of supply gases and mixture composition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Evaluation of operational cost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Flexible design to accommodate detector requirements/upgrades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Careful evaluation of </a:t>
            </a:r>
          </a:p>
          <a:p>
            <a:pPr marL="742950" lvl="1" indent="-285750">
              <a:lnSpc>
                <a:spcPct val="14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resources for operation</a:t>
            </a:r>
          </a:p>
          <a:p>
            <a:pPr marL="742950" lvl="1" indent="-285750">
              <a:lnSpc>
                <a:spcPct val="14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resources for maintenance activity</a:t>
            </a:r>
          </a:p>
          <a:p>
            <a:pPr marL="742950" lvl="1" indent="-285750">
              <a:lnSpc>
                <a:spcPct val="14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Stability required </a:t>
            </a:r>
          </a:p>
          <a:p>
            <a:pPr marL="742950" lvl="1" indent="-285750">
              <a:lnSpc>
                <a:spcPct val="14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Balance requirements vs safety (as much as possible)</a:t>
            </a:r>
          </a:p>
          <a:p>
            <a:pPr>
              <a:lnSpc>
                <a:spcPct val="140000"/>
              </a:lnSpc>
            </a:pPr>
            <a:endParaRPr lang="en-GB" sz="16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endParaRPr lang="en-GB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15482-EA48-C64A-ACA4-4A23076E1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543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869E9-0ACA-4546-A08A-4C7B8BDA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24956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CA754-727C-46D9-A21D-701F40BF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70AF7-07B5-45C7-912A-1BC65065AD87}"/>
              </a:ext>
            </a:extLst>
          </p:cNvPr>
          <p:cNvSpPr txBox="1">
            <a:spLocks noChangeArrowheads="1"/>
          </p:cNvSpPr>
          <p:nvPr/>
        </p:nvSpPr>
        <p:spPr>
          <a:xfrm>
            <a:off x="3078479" y="-44091"/>
            <a:ext cx="603504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system layouts: 1 - open mode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665C4A9D-1C08-4CF4-A1B9-DF253F88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C9B3E1-CC4D-4AB7-8834-E116AE63CB1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EE8047-D2E1-4974-8481-BA3CE7F1AEB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480CA8-F8E7-4325-8BE7-3FD71C601EE9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074C43-CBC6-11F3-E76D-2051E325B1F5}"/>
              </a:ext>
            </a:extLst>
          </p:cNvPr>
          <p:cNvSpPr txBox="1"/>
          <p:nvPr/>
        </p:nvSpPr>
        <p:spPr>
          <a:xfrm>
            <a:off x="315828" y="923228"/>
            <a:ext cx="11560344" cy="173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cs typeface="Times New Roman" panose="02020603050405020304" pitchFamily="18" charset="0"/>
              </a:rPr>
              <a:t>Basic gas system: </a:t>
            </a:r>
            <a:r>
              <a:rPr lang="en-GB" u="sng" dirty="0">
                <a:cs typeface="Times New Roman" panose="02020603050405020304" pitchFamily="18" charset="0"/>
              </a:rPr>
              <a:t>Open mode operation</a:t>
            </a:r>
            <a:r>
              <a:rPr lang="en-GB" dirty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dirty="0">
                <a:cs typeface="Times New Roman" panose="02020603050405020304" pitchFamily="18" charset="0"/>
              </a:rPr>
              <a:t>Gas mixture prepared and sent to the detector. 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advantages: </a:t>
            </a:r>
            <a:r>
              <a:rPr lang="en-GB" dirty="0">
                <a:cs typeface="Times New Roman" panose="02020603050405020304" pitchFamily="18" charset="0"/>
              </a:rPr>
              <a:t>very simple to build and operate. No particular need of monitoring impurities.</a:t>
            </a:r>
            <a:endParaRPr lang="en-GB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257425" lvl="1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disadvantage</a:t>
            </a:r>
            <a:r>
              <a:rPr lang="en-GB" dirty="0">
                <a:cs typeface="Times New Roman" panose="02020603050405020304" pitchFamily="18" charset="0"/>
                <a:sym typeface="Wingdings" panose="05000000000000000000" pitchFamily="2" charset="2"/>
              </a:rPr>
              <a:t>: mixture is vented after being used, i.e. potential source of high gas consumption and high emissions</a:t>
            </a:r>
            <a:endParaRPr lang="en-GB" b="1" dirty="0"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6AD8FE-AC8D-D421-8CBC-6DD3E4B4D378}"/>
              </a:ext>
            </a:extLst>
          </p:cNvPr>
          <p:cNvGrpSpPr>
            <a:grpSpLocks noChangeAspect="1"/>
          </p:cNvGrpSpPr>
          <p:nvPr/>
        </p:nvGrpSpPr>
        <p:grpSpPr>
          <a:xfrm>
            <a:off x="2864962" y="2832476"/>
            <a:ext cx="6248559" cy="685223"/>
            <a:chOff x="9901287" y="9529290"/>
            <a:chExt cx="8316832" cy="9120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A9BD55-B8A9-D3E1-2C7F-7168FCBEA3A2}"/>
                </a:ext>
              </a:extLst>
            </p:cNvPr>
            <p:cNvSpPr/>
            <p:nvPr/>
          </p:nvSpPr>
          <p:spPr>
            <a:xfrm>
              <a:off x="9901287" y="9541322"/>
              <a:ext cx="1800000" cy="90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GAS MIXER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676426-BE11-3E23-BD89-70425651BF1F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11701287" y="9973370"/>
              <a:ext cx="1440000" cy="0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A17DC4-35A5-4DA8-140B-86028BC247CA}"/>
                </a:ext>
              </a:extLst>
            </p:cNvPr>
            <p:cNvSpPr/>
            <p:nvPr/>
          </p:nvSpPr>
          <p:spPr>
            <a:xfrm>
              <a:off x="13165527" y="9529290"/>
              <a:ext cx="1800000" cy="90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BB65EAF-4262-A20F-3D73-F709B054104F}"/>
                </a:ext>
              </a:extLst>
            </p:cNvPr>
            <p:cNvCxnSpPr/>
            <p:nvPr/>
          </p:nvCxnSpPr>
          <p:spPr>
            <a:xfrm flipV="1">
              <a:off x="14965911" y="9973370"/>
              <a:ext cx="1440000" cy="0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F8DF38-6E63-3651-B92B-AB3B1999FFB7}"/>
                </a:ext>
              </a:extLst>
            </p:cNvPr>
            <p:cNvSpPr/>
            <p:nvPr/>
          </p:nvSpPr>
          <p:spPr>
            <a:xfrm>
              <a:off x="16418119" y="9529290"/>
              <a:ext cx="1800000" cy="90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EXHAUST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4531B4C-BB57-9F6F-B96D-3F2095BB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4BFFE-CC4B-5063-937A-467BE0DC56AF}"/>
              </a:ext>
            </a:extLst>
          </p:cNvPr>
          <p:cNvSpPr txBox="1"/>
          <p:nvPr/>
        </p:nvSpPr>
        <p:spPr>
          <a:xfrm>
            <a:off x="315828" y="3881942"/>
            <a:ext cx="11200180" cy="239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/>
              <a:t>High gas consumption </a:t>
            </a:r>
            <a:r>
              <a:rPr lang="en-GB" dirty="0"/>
              <a:t>for a large detector system of several m3 can implies quickly not sustainable costs: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GB" dirty="0"/>
              <a:t>Mixture cost can range from 1 CHF/m3 (</a:t>
            </a:r>
            <a:r>
              <a:rPr lang="en-GB" dirty="0" err="1"/>
              <a:t>Ar</a:t>
            </a:r>
            <a:r>
              <a:rPr lang="en-GB" dirty="0"/>
              <a:t>/CO2) to more than 100 CHF/m3 (</a:t>
            </a:r>
            <a:r>
              <a:rPr lang="en-GB" dirty="0" err="1"/>
              <a:t>Ar</a:t>
            </a:r>
            <a:r>
              <a:rPr lang="en-GB" dirty="0"/>
              <a:t>/CO2/CF4). 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GB" dirty="0"/>
              <a:t>RPC mixture is exactly in the middle (about 50 CHF/m3).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‐"/>
            </a:pPr>
            <a:r>
              <a:rPr lang="en-GB" dirty="0"/>
              <a:t>Typical flow 10 m3/h for about 300 days/year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Gas cost can range from 72 </a:t>
            </a:r>
            <a:r>
              <a:rPr lang="en-GB" dirty="0" err="1">
                <a:sym typeface="Wingdings" panose="05000000000000000000" pitchFamily="2" charset="2"/>
              </a:rPr>
              <a:t>kCHF</a:t>
            </a:r>
            <a:r>
              <a:rPr lang="en-GB" dirty="0">
                <a:sym typeface="Wingdings" panose="05000000000000000000" pitchFamily="2" charset="2"/>
              </a:rPr>
              <a:t> (</a:t>
            </a:r>
            <a:r>
              <a:rPr lang="en-GB" dirty="0" err="1">
                <a:sym typeface="Wingdings" panose="05000000000000000000" pitchFamily="2" charset="2"/>
              </a:rPr>
              <a:t>Ar</a:t>
            </a:r>
            <a:r>
              <a:rPr lang="en-GB" dirty="0">
                <a:sym typeface="Wingdings" panose="05000000000000000000" pitchFamily="2" charset="2"/>
              </a:rPr>
              <a:t>/CO2) up to 7.2 MCHF for </a:t>
            </a:r>
            <a:r>
              <a:rPr lang="en-GB" dirty="0"/>
              <a:t>(</a:t>
            </a:r>
            <a:r>
              <a:rPr lang="en-GB" dirty="0" err="1"/>
              <a:t>Ar</a:t>
            </a:r>
            <a:r>
              <a:rPr lang="en-GB" dirty="0"/>
              <a:t>/CO2/CF4)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/>
              <a:t>In addition, sometimes: use of greenhouse gases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>
                <a:highlight>
                  <a:srgbClr val="FFFF00"/>
                </a:highlight>
              </a:rPr>
              <a:t>Open mode cannot be the solution</a:t>
            </a:r>
          </a:p>
        </p:txBody>
      </p:sp>
    </p:spTree>
    <p:extLst>
      <p:ext uri="{BB962C8B-B14F-4D97-AF65-F5344CB8AC3E}">
        <p14:creationId xmlns:p14="http://schemas.microsoft.com/office/powerpoint/2010/main" val="2859286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Corso di formazione INFN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Greenhouse gas regulation (a break)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Google Shape;130;p14">
            <a:extLst>
              <a:ext uri="{FF2B5EF4-FFF2-40B4-BE49-F238E27FC236}">
                <a16:creationId xmlns:a16="http://schemas.microsoft.com/office/drawing/2014/main" id="{83087622-1CC4-F43C-6D61-2ECE3FBE0AFF}"/>
              </a:ext>
            </a:extLst>
          </p:cNvPr>
          <p:cNvSpPr/>
          <p:nvPr/>
        </p:nvSpPr>
        <p:spPr>
          <a:xfrm>
            <a:off x="4906244" y="3119203"/>
            <a:ext cx="434000" cy="80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F60382-08CB-278C-1870-D1A2232353BE}"/>
              </a:ext>
            </a:extLst>
          </p:cNvPr>
          <p:cNvSpPr txBox="1"/>
          <p:nvPr/>
        </p:nvSpPr>
        <p:spPr>
          <a:xfrm>
            <a:off x="9365" y="854610"/>
            <a:ext cx="12193334" cy="12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/>
              <a:t>Due to the environmental risk, “</a:t>
            </a:r>
            <a:r>
              <a:rPr lang="en-GB" sz="1600" b="1" u="sng" dirty="0"/>
              <a:t>F-gas regulations</a:t>
            </a:r>
            <a:r>
              <a:rPr lang="en-GB" sz="1600" dirty="0"/>
              <a:t>” started to appear. For example, the EU517/2014 is: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b="1" u="sng" dirty="0"/>
              <a:t>Limiting the total amount </a:t>
            </a:r>
            <a:r>
              <a:rPr lang="en-GB" sz="1600" dirty="0"/>
              <a:t>of the most important F-gases that can be sold from 2015 onwards. By 2030, it limits the use to 1/5 of 2014 sales.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b="1" u="sng" dirty="0"/>
              <a:t>Banning the use of F-gases </a:t>
            </a:r>
            <a:r>
              <a:rPr lang="en-GB" sz="1600" dirty="0"/>
              <a:t>in new equipment where less harmful alternatives are available.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b="1" u="sng" dirty="0"/>
              <a:t>Preventing emissions of F-gases </a:t>
            </a:r>
            <a:r>
              <a:rPr lang="en-GB" sz="1600" dirty="0"/>
              <a:t>from existing equipment by requiring checks, proper servicing and recovery of gases.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73A4F34-3752-BFD9-21F8-9600F0C76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80" y="2369984"/>
            <a:ext cx="5290734" cy="3329708"/>
          </a:xfrm>
          <a:prstGeom prst="rect">
            <a:avLst/>
          </a:prstGeom>
        </p:spPr>
      </p:pic>
      <p:sp>
        <p:nvSpPr>
          <p:cNvPr id="37" name="Shape 195">
            <a:extLst>
              <a:ext uri="{FF2B5EF4-FFF2-40B4-BE49-F238E27FC236}">
                <a16:creationId xmlns:a16="http://schemas.microsoft.com/office/drawing/2014/main" id="{02306868-A463-61E5-8E1D-CA7D90D81C09}"/>
              </a:ext>
            </a:extLst>
          </p:cNvPr>
          <p:cNvSpPr/>
          <p:nvPr/>
        </p:nvSpPr>
        <p:spPr>
          <a:xfrm>
            <a:off x="5695494" y="2466553"/>
            <a:ext cx="612831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964A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r"/>
            <a:r>
              <a:rPr lang="en-GB" sz="2000" dirty="0">
                <a:latin typeface="+mj-lt"/>
              </a:rPr>
              <a:t>HFC phase down: effects on HFC availability and prices </a:t>
            </a:r>
          </a:p>
        </p:txBody>
      </p:sp>
      <p:sp>
        <p:nvSpPr>
          <p:cNvPr id="38" name="Shape 195">
            <a:extLst>
              <a:ext uri="{FF2B5EF4-FFF2-40B4-BE49-F238E27FC236}">
                <a16:creationId xmlns:a16="http://schemas.microsoft.com/office/drawing/2014/main" id="{3F4B225B-61E9-283C-AB2D-8D8471786F6C}"/>
              </a:ext>
            </a:extLst>
          </p:cNvPr>
          <p:cNvSpPr/>
          <p:nvPr/>
        </p:nvSpPr>
        <p:spPr>
          <a:xfrm>
            <a:off x="107504" y="5708310"/>
            <a:ext cx="66335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964A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fr-CH" sz="1100" dirty="0">
                <a:latin typeface="+mj-lt"/>
              </a:rPr>
              <a:t>Sources:  E</a:t>
            </a:r>
            <a:r>
              <a:rPr lang="en-GB" sz="1100" dirty="0" err="1">
                <a:latin typeface="+mj-lt"/>
              </a:rPr>
              <a:t>uropean</a:t>
            </a:r>
            <a:r>
              <a:rPr lang="en-GB" sz="1100" dirty="0">
                <a:latin typeface="+mj-lt"/>
              </a:rPr>
              <a:t> Environment Agency, Fluorinated greenhouse gases 2019 report </a:t>
            </a:r>
          </a:p>
          <a:p>
            <a:r>
              <a:rPr lang="en-GB" sz="1100" dirty="0" err="1">
                <a:latin typeface="+mj-lt"/>
              </a:rPr>
              <a:t>Öko</a:t>
            </a:r>
            <a:r>
              <a:rPr lang="en-GB" sz="1100" dirty="0">
                <a:latin typeface="+mj-lt"/>
              </a:rPr>
              <a:t> Recherche report, March 2020 J. Kleinschmidt et al.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0BBDC0-A7AB-D5AD-FBA8-73F8109D69F6}"/>
              </a:ext>
            </a:extLst>
          </p:cNvPr>
          <p:cNvGrpSpPr/>
          <p:nvPr/>
        </p:nvGrpSpPr>
        <p:grpSpPr>
          <a:xfrm>
            <a:off x="7729146" y="3077252"/>
            <a:ext cx="4094667" cy="2792680"/>
            <a:chOff x="7880221" y="2183247"/>
            <a:chExt cx="4094667" cy="279268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781252A-F155-621D-673D-E7AFD97BA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0221" y="2529482"/>
              <a:ext cx="4094667" cy="2446445"/>
            </a:xfrm>
            <a:prstGeom prst="rect">
              <a:avLst/>
            </a:prstGeom>
          </p:spPr>
        </p:pic>
        <p:sp>
          <p:nvSpPr>
            <p:cNvPr id="40" name="Shape 195">
              <a:extLst>
                <a:ext uri="{FF2B5EF4-FFF2-40B4-BE49-F238E27FC236}">
                  <a16:creationId xmlns:a16="http://schemas.microsoft.com/office/drawing/2014/main" id="{34FD44F2-8A1F-1D5B-FF98-0F980E4DC797}"/>
                </a:ext>
              </a:extLst>
            </p:cNvPr>
            <p:cNvSpPr/>
            <p:nvPr/>
          </p:nvSpPr>
          <p:spPr>
            <a:xfrm>
              <a:off x="8371912" y="2183247"/>
              <a:ext cx="2934241" cy="3795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rgbClr val="2964AD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GB" sz="1800" dirty="0">
                  <a:latin typeface="+mn-lt"/>
                </a:rPr>
                <a:t>Price fluctuations: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4251A95-8378-9E81-4BC7-45B61CF61D71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9268881" y="3297624"/>
              <a:ext cx="782140" cy="5125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hape 195">
              <a:extLst>
                <a:ext uri="{FF2B5EF4-FFF2-40B4-BE49-F238E27FC236}">
                  <a16:creationId xmlns:a16="http://schemas.microsoft.com/office/drawing/2014/main" id="{85227E10-55F1-9603-13D0-1CCD6D31D99A}"/>
                </a:ext>
              </a:extLst>
            </p:cNvPr>
            <p:cNvSpPr/>
            <p:nvPr/>
          </p:nvSpPr>
          <p:spPr>
            <a:xfrm>
              <a:off x="10104595" y="2402505"/>
              <a:ext cx="1803525" cy="65659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rgbClr val="2964AD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/>
              <a:r>
                <a:rPr lang="en-GB" sz="1200" dirty="0">
                  <a:latin typeface="+mn-lt"/>
                </a:rPr>
                <a:t>decrease due to industrial conversion to new low GWP gases</a:t>
              </a:r>
            </a:p>
          </p:txBody>
        </p:sp>
        <p:sp>
          <p:nvSpPr>
            <p:cNvPr id="43" name="Shape 195">
              <a:extLst>
                <a:ext uri="{FF2B5EF4-FFF2-40B4-BE49-F238E27FC236}">
                  <a16:creationId xmlns:a16="http://schemas.microsoft.com/office/drawing/2014/main" id="{41DD6287-B544-9F25-F1D5-ADAC98B60246}"/>
                </a:ext>
              </a:extLst>
            </p:cNvPr>
            <p:cNvSpPr/>
            <p:nvPr/>
          </p:nvSpPr>
          <p:spPr>
            <a:xfrm>
              <a:off x="8486740" y="2641034"/>
              <a:ext cx="1564282" cy="656590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rgbClr val="2964AD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GB" sz="1200" dirty="0">
                  <a:latin typeface="+mn-lt"/>
                </a:rPr>
                <a:t>increase due to EU HFC phase-down/reduced availability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55BFF51-A1C3-654F-F39E-6FC7E6DC0EA8}"/>
                </a:ext>
              </a:extLst>
            </p:cNvPr>
            <p:cNvCxnSpPr>
              <a:cxnSpLocks/>
            </p:cNvCxnSpPr>
            <p:nvPr/>
          </p:nvCxnSpPr>
          <p:spPr>
            <a:xfrm>
              <a:off x="11027398" y="2843071"/>
              <a:ext cx="0" cy="9361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Shape 195">
            <a:extLst>
              <a:ext uri="{FF2B5EF4-FFF2-40B4-BE49-F238E27FC236}">
                <a16:creationId xmlns:a16="http://schemas.microsoft.com/office/drawing/2014/main" id="{2DE041F1-11E7-8958-DCDF-8CF9E1AE67B0}"/>
              </a:ext>
            </a:extLst>
          </p:cNvPr>
          <p:cNvSpPr/>
          <p:nvPr/>
        </p:nvSpPr>
        <p:spPr>
          <a:xfrm rot="1650814">
            <a:off x="2316491" y="3517024"/>
            <a:ext cx="434138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964A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GB" sz="1800" dirty="0">
                <a:latin typeface="+mj-lt"/>
              </a:rPr>
              <a:t>Reduction in availability over LHC operation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4CE017-8A9F-82A4-8A17-51DE0013714E}"/>
              </a:ext>
            </a:extLst>
          </p:cNvPr>
          <p:cNvSpPr txBox="1"/>
          <p:nvPr/>
        </p:nvSpPr>
        <p:spPr>
          <a:xfrm>
            <a:off x="2932201" y="4251762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63%</a:t>
            </a:r>
            <a:endParaRPr lang="en-GB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E4C4C9-7047-8785-FFA4-6F41001B1F59}"/>
              </a:ext>
            </a:extLst>
          </p:cNvPr>
          <p:cNvSpPr txBox="1"/>
          <p:nvPr/>
        </p:nvSpPr>
        <p:spPr>
          <a:xfrm>
            <a:off x="2070692" y="3613706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100%</a:t>
            </a:r>
            <a:endParaRPr lang="en-GB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87156E-C9A7-552C-53FE-5CA91D718B66}"/>
              </a:ext>
            </a:extLst>
          </p:cNvPr>
          <p:cNvSpPr txBox="1"/>
          <p:nvPr/>
        </p:nvSpPr>
        <p:spPr>
          <a:xfrm>
            <a:off x="3323886" y="4543280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45%</a:t>
            </a:r>
            <a:endParaRPr lang="en-GB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3B31E6-058B-D8A7-5DF5-DD52E5E5E1A7}"/>
              </a:ext>
            </a:extLst>
          </p:cNvPr>
          <p:cNvSpPr txBox="1"/>
          <p:nvPr/>
        </p:nvSpPr>
        <p:spPr>
          <a:xfrm>
            <a:off x="4159908" y="4735855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31%</a:t>
            </a:r>
            <a:endParaRPr lang="en-GB" sz="1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FA6DD6-BC6C-C486-0EF5-5801D9DDE38F}"/>
              </a:ext>
            </a:extLst>
          </p:cNvPr>
          <p:cNvSpPr txBox="1"/>
          <p:nvPr/>
        </p:nvSpPr>
        <p:spPr>
          <a:xfrm>
            <a:off x="4770776" y="4838859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24%</a:t>
            </a:r>
            <a:endParaRPr lang="en-GB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994099-8E73-8D44-54EF-F90E145F96F7}"/>
              </a:ext>
            </a:extLst>
          </p:cNvPr>
          <p:cNvSpPr txBox="1"/>
          <p:nvPr/>
        </p:nvSpPr>
        <p:spPr>
          <a:xfrm>
            <a:off x="5216862" y="4879871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21%</a:t>
            </a:r>
            <a:endParaRPr lang="en-GB" sz="1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0BC3A2-4650-7238-05FF-149DDC1FA832}"/>
              </a:ext>
            </a:extLst>
          </p:cNvPr>
          <p:cNvSpPr txBox="1"/>
          <p:nvPr/>
        </p:nvSpPr>
        <p:spPr>
          <a:xfrm>
            <a:off x="2383240" y="3716710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93%</a:t>
            </a:r>
            <a:endParaRPr lang="en-GB" sz="12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8D0AFD-C990-51F2-B7E4-68370F0CD77B}"/>
              </a:ext>
            </a:extLst>
          </p:cNvPr>
          <p:cNvSpPr/>
          <p:nvPr/>
        </p:nvSpPr>
        <p:spPr>
          <a:xfrm>
            <a:off x="3384569" y="5543368"/>
            <a:ext cx="2153545" cy="128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1728FA1-5DBD-F31A-1882-012D1CA2AAC2}"/>
              </a:ext>
            </a:extLst>
          </p:cNvPr>
          <p:cNvCxnSpPr/>
          <p:nvPr/>
        </p:nvCxnSpPr>
        <p:spPr>
          <a:xfrm>
            <a:off x="3662756" y="5597342"/>
            <a:ext cx="252000" cy="774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E1D0881-EEEB-601D-A5DD-C59CDD560673}"/>
              </a:ext>
            </a:extLst>
          </p:cNvPr>
          <p:cNvSpPr txBox="1"/>
          <p:nvPr/>
        </p:nvSpPr>
        <p:spPr>
          <a:xfrm>
            <a:off x="3842138" y="544345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Run3</a:t>
            </a:r>
            <a:endParaRPr lang="en-GB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79A59A-0A02-E984-F6B4-293380DE5F78}"/>
              </a:ext>
            </a:extLst>
          </p:cNvPr>
          <p:cNvSpPr txBox="1"/>
          <p:nvPr/>
        </p:nvSpPr>
        <p:spPr>
          <a:xfrm>
            <a:off x="5253326" y="544239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Run4</a:t>
            </a:r>
            <a:endParaRPr lang="en-GB" sz="1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E26ECD9-1A2D-F0AF-A93E-16C4B3889E16}"/>
              </a:ext>
            </a:extLst>
          </p:cNvPr>
          <p:cNvCxnSpPr/>
          <p:nvPr/>
        </p:nvCxnSpPr>
        <p:spPr>
          <a:xfrm>
            <a:off x="4300184" y="5606624"/>
            <a:ext cx="252000" cy="77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45566D1-40E6-DC7A-25FC-AE3B6F190F8A}"/>
              </a:ext>
            </a:extLst>
          </p:cNvPr>
          <p:cNvCxnSpPr/>
          <p:nvPr/>
        </p:nvCxnSpPr>
        <p:spPr>
          <a:xfrm>
            <a:off x="5067104" y="5590098"/>
            <a:ext cx="252000" cy="774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E8797C9-3751-F43F-87F5-25D6956CF560}"/>
              </a:ext>
            </a:extLst>
          </p:cNvPr>
          <p:cNvCxnSpPr>
            <a:cxnSpLocks/>
          </p:cNvCxnSpPr>
          <p:nvPr/>
        </p:nvCxnSpPr>
        <p:spPr>
          <a:xfrm>
            <a:off x="4128178" y="4390261"/>
            <a:ext cx="0" cy="813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DBE6B2-8054-96E1-0D04-D7E7C66F0E4A}"/>
              </a:ext>
            </a:extLst>
          </p:cNvPr>
          <p:cNvSpPr txBox="1"/>
          <p:nvPr/>
        </p:nvSpPr>
        <p:spPr>
          <a:xfrm>
            <a:off x="3676021" y="3900780"/>
            <a:ext cx="913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>
                <a:solidFill>
                  <a:srgbClr val="FF0000"/>
                </a:solidFill>
              </a:rPr>
              <a:t>Today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20025C-BC5A-7E49-518C-1B5E16082FA9}"/>
              </a:ext>
            </a:extLst>
          </p:cNvPr>
          <p:cNvCxnSpPr>
            <a:cxnSpLocks/>
          </p:cNvCxnSpPr>
          <p:nvPr/>
        </p:nvCxnSpPr>
        <p:spPr>
          <a:xfrm>
            <a:off x="8335665" y="5156870"/>
            <a:ext cx="334480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83A3D8-A0C6-AD05-E1FF-0057116F2DD8}"/>
              </a:ext>
            </a:extLst>
          </p:cNvPr>
          <p:cNvSpPr txBox="1"/>
          <p:nvPr/>
        </p:nvSpPr>
        <p:spPr>
          <a:xfrm>
            <a:off x="7088868" y="4926037"/>
            <a:ext cx="913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>
                <a:solidFill>
                  <a:srgbClr val="FF0000"/>
                </a:solidFill>
              </a:rPr>
              <a:t>Today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230716-6D7C-64A7-D423-3FDC16037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21-23/10/2024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692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50521</TotalTime>
  <Words>5442</Words>
  <Application>Microsoft Office PowerPoint</Application>
  <PresentationFormat>Widescreen</PresentationFormat>
  <Paragraphs>928</Paragraphs>
  <Slides>57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Calibri Light</vt:lpstr>
      <vt:lpstr>Helvetica Neue Medium</vt:lpstr>
      <vt:lpstr>Source Sans Pro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gas recirculation: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 Systems for LHC experiments: few numbers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Guida</dc:creator>
  <cp:lastModifiedBy>Roberto Guida</cp:lastModifiedBy>
  <cp:revision>442</cp:revision>
  <cp:lastPrinted>2024-10-18T15:07:57Z</cp:lastPrinted>
  <dcterms:created xsi:type="dcterms:W3CDTF">2021-10-17T05:53:40Z</dcterms:created>
  <dcterms:modified xsi:type="dcterms:W3CDTF">2024-10-22T06:13:34Z</dcterms:modified>
</cp:coreProperties>
</file>