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2145706911" r:id="rId3"/>
    <p:sldId id="2145706912" r:id="rId4"/>
    <p:sldId id="2145706913" r:id="rId5"/>
    <p:sldId id="2145706914" r:id="rId6"/>
    <p:sldId id="2145706915" r:id="rId7"/>
    <p:sldId id="2145706917" r:id="rId8"/>
    <p:sldId id="2145706916" r:id="rId9"/>
    <p:sldId id="2145706918" r:id="rId10"/>
    <p:sldId id="2145706919" r:id="rId11"/>
    <p:sldId id="2145706920" r:id="rId12"/>
    <p:sldId id="2145706921" r:id="rId13"/>
    <p:sldId id="2145706922" r:id="rId14"/>
    <p:sldId id="2145706923" r:id="rId15"/>
    <p:sldId id="2145706924" r:id="rId16"/>
    <p:sldId id="2145706925" r:id="rId17"/>
    <p:sldId id="2145706926" r:id="rId18"/>
    <p:sldId id="2145706927" r:id="rId19"/>
    <p:sldId id="2145706928" r:id="rId20"/>
    <p:sldId id="2145706929" r:id="rId21"/>
    <p:sldId id="2145706930" r:id="rId22"/>
    <p:sldId id="2145706931" r:id="rId23"/>
    <p:sldId id="2145706932" r:id="rId24"/>
    <p:sldId id="2145706933" r:id="rId25"/>
    <p:sldId id="2145706934" r:id="rId26"/>
    <p:sldId id="2145706935" r:id="rId27"/>
    <p:sldId id="2145706936" r:id="rId28"/>
    <p:sldId id="2145706937" r:id="rId29"/>
    <p:sldId id="2145706938" r:id="rId30"/>
    <p:sldId id="2145706939" r:id="rId31"/>
    <p:sldId id="2145706940" r:id="rId32"/>
    <p:sldId id="2145706941" r:id="rId33"/>
    <p:sldId id="2145706942" r:id="rId34"/>
    <p:sldId id="2145706943" r:id="rId35"/>
    <p:sldId id="2145706944" r:id="rId36"/>
    <p:sldId id="2145706945" r:id="rId37"/>
    <p:sldId id="2145706946" r:id="rId38"/>
    <p:sldId id="2145706947" r:id="rId39"/>
    <p:sldId id="2145706948" r:id="rId40"/>
    <p:sldId id="2145706949" r:id="rId41"/>
    <p:sldId id="2145706950" r:id="rId42"/>
    <p:sldId id="2145706951" r:id="rId43"/>
    <p:sldId id="2145706952" r:id="rId44"/>
    <p:sldId id="2145706953" r:id="rId45"/>
    <p:sldId id="2145706954" r:id="rId46"/>
    <p:sldId id="2145706955" r:id="rId47"/>
    <p:sldId id="2145706956" r:id="rId48"/>
    <p:sldId id="2145706957" r:id="rId49"/>
    <p:sldId id="2145706958" r:id="rId50"/>
    <p:sldId id="2145706959" r:id="rId51"/>
    <p:sldId id="2145706960" r:id="rId52"/>
    <p:sldId id="2145706961" r:id="rId53"/>
    <p:sldId id="2145706962" r:id="rId54"/>
    <p:sldId id="2145706963" r:id="rId5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21"/>
    <p:restoredTop sz="96327"/>
  </p:normalViewPr>
  <p:slideViewPr>
    <p:cSldViewPr snapToGrid="0">
      <p:cViewPr varScale="1">
        <p:scale>
          <a:sx n="152" d="100"/>
          <a:sy n="152" d="100"/>
        </p:scale>
        <p:origin x="96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D2684-0162-FA4F-800B-426D08F94DDD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C9DCA-C54B-054C-A37C-C556CC1A96E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38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C9DCA-C54B-054C-A37C-C556CC1A96E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272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694ADE-AB25-9A99-CDDA-59B6016DC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D951D1-FC27-1EB1-5610-25432D9AE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DB41C2-9F2E-9A35-6035-34DCAF14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57B14B-3181-66A3-20F3-88C61A2D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7E268E-366F-21C5-CEA5-F7120777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04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7E7B20-E104-B54F-1B90-769F6E18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13CA81-AC2D-B951-B063-AC9E90A60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6FF2C6-CEE8-6001-D227-331158161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89981F-7DE6-7C89-CBC1-1C7A9DFF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E33D78-2AF4-CC6B-1791-17277FB5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51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843397-6160-DFF2-96BA-C4CEF6F03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996E87C-E3BF-2B3B-55C3-06AE91244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B56BCE-9D57-5E3C-30AB-FEE6C086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3100B4-90A1-01E1-1BA6-F18AC20E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D1F244-0699-7CFB-8739-E0235A6B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00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D9941-E54B-D5AF-7918-B901D83F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FC61B2-728E-1BC6-5225-F22EE646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F54446-6BF0-5FC2-1D42-F7D8D38B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9436D1-2C1D-56AD-992C-9C49B020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EF578F-FE76-613A-37BA-28CDD187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60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F66C1E-A77C-E9D8-0658-DDB66B0A6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333FC2-A1EE-76F1-BE08-2B407F00E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49F772-E242-DB6E-02B2-DBAF2B4F7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5AA4EC-086C-7302-9CD2-2D4CDFF2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809C31-17CD-CEF3-D83F-FCF1922E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768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C771F1-6F17-C429-6CEC-E1497F7B5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B1078-43D3-758A-3C99-13EBB19D3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297449-3DE3-C81B-4960-B14E5EFCD8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F38847-2991-8DB5-B7A5-7A94F5517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9E8250-8D64-9C41-74EA-4D32C51C8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A0366C-E0D1-179B-8812-189523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0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0CB10-6CA3-662B-65CE-98FB07F5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72410A-682B-0B29-235E-43C9ED4B1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AC86393-4493-3378-9784-2B52D0499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1EE4CE-EB16-18B3-12CF-B96E2B6BBF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4D758F-6C58-B1D1-FE32-E5CF84CC1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C0EB388-C0B6-3F82-A1DD-0537349F4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B6B234F-3C82-CDE8-B2C7-8CA538EA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B463951-8EEC-D57E-8095-D93444204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33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BE586-1C18-4E34-1CCF-2C39345C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901EA3-7F53-917E-0DD6-E3442255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214841-E29A-6DE4-B709-3B3E18C9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102D82-D243-A6E5-CC57-393462263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402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E42553A-876B-E83F-2C52-47A980695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AAC7486-F86B-4BD7-9E48-028BD7149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1889B6-5725-E4F5-E264-8613DD36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850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918DB4-35F0-3C63-D963-F8E028C7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082A08-8927-6735-2AFD-F2B2EC532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B049BD8-F353-E2E0-6EDD-F1AA09C97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2F22EF-2FC0-138C-6182-954374C40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A79225-AF84-5A0E-BE1B-40D184F0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3DA79B-1F35-F977-791D-F3EB9B30A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830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EB653D-5735-4FF0-A18A-B9B043F60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8F8F473-7898-FBD8-B411-1BC20BAC7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C4C4EF-AAF9-A2C2-A25F-1C14B80B6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080401-AFDB-4EA0-2E1B-19F6EE59C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DD3A2A4-6846-1E66-4EE5-AF01E69F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BBAA66-9248-3D6C-F471-FC477D3D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3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0B4C1CA-F2CA-C532-1CA0-457EC4ECB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BD6FD8-A2AE-E855-A7EE-86C944450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5485E7-F7F9-CBF5-B21C-D5F3B4BF8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2FAD2-AA47-C14F-A65F-CCEF003EEFA1}" type="datetimeFigureOut">
              <a:rPr lang="it-IT" smtClean="0"/>
              <a:t>22/11/2024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2EDD5C-F441-2D44-B87A-176FDD319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4DD8F0-D01F-35EA-0F8E-535BAA98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9CA53-F41D-5245-8FF1-A1FFA0D83E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02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.cc/en/Reference/Void" TargetMode="External"/><Relationship Id="rId2" Type="http://schemas.openxmlformats.org/officeDocument/2006/relationships/hyperlink" Target="http://arduino.cc/en/Reference/Defi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duino.cc/en/Reference/Brace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rduino.cc/en/Reference/Braces" TargetMode="External"/><Relationship Id="rId2" Type="http://schemas.openxmlformats.org/officeDocument/2006/relationships/hyperlink" Target="http://arduino.cc/en/Reference/PinMode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arduino.cc/en/Reference/DigitalWrite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arduino.cc/en/Reference/Delay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9A2E52-5474-58DC-7653-AC78CDE20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Introduzione all’uso di Arduino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40349AE-2445-EC5A-02B4-87F90DCD2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Giuseppe Tagliente </a:t>
            </a:r>
          </a:p>
          <a:p>
            <a:r>
              <a:rPr lang="it-IT" dirty="0"/>
              <a:t>INFN sez. bari</a:t>
            </a:r>
          </a:p>
        </p:txBody>
      </p:sp>
    </p:spTree>
    <p:extLst>
      <p:ext uri="{BB962C8B-B14F-4D97-AF65-F5344CB8AC3E}">
        <p14:creationId xmlns:p14="http://schemas.microsoft.com/office/powerpoint/2010/main" val="2950775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2CC54E-CB65-013C-CB08-39ECF7A4F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Un’ambiente di programmazione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05D317-EA38-1C5A-6BF2-F386634D9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173" y="1300429"/>
            <a:ext cx="4110666" cy="540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1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E7D6B-DBC6-1EB0-CD38-EB319299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Una comunità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2223CF5-FFD5-1C37-BB4A-7C334FB2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79588"/>
            <a:ext cx="5416329" cy="50784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AF56CA3-3CD4-4B46-38F2-E0FC2C14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529" y="1262792"/>
            <a:ext cx="5967513" cy="55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3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B9A960-95A4-0F44-DD64-308A6CFD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La scheda Arduino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955639-BA38-5C54-E8AB-51640CA0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30" y="1285104"/>
            <a:ext cx="7595564" cy="51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33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61C48EF-7211-6B6F-2171-B7F21A76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Caratteristiche Tecniche</a:t>
            </a:r>
          </a:p>
        </p:txBody>
      </p:sp>
      <p:pic>
        <p:nvPicPr>
          <p:cNvPr id="5" name="Segnaposto contenuto 4" descr="Immagine che contiene testo, elettronico, circuito&#10;&#10;Descrizione generata automaticamente">
            <a:extLst>
              <a:ext uri="{FF2B5EF4-FFF2-40B4-BE49-F238E27FC236}">
                <a16:creationId xmlns:a16="http://schemas.microsoft.com/office/drawing/2014/main" id="{96077FE8-C1E7-C7FB-CD7A-131F2DD6A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053536"/>
            <a:ext cx="7225748" cy="47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06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91F786B-F13A-48A2-17F8-2B641492E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Il microcontrollore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DD4E58-4D63-44A5-D96E-3B0FBDCAD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161922"/>
            <a:ext cx="7225748" cy="45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49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3EFDC1-04C2-A5DC-C4DE-4F9FF17C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Terminologia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DB64ADE-6987-CD5F-F0D5-5C83F81A9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Sketch</a:t>
            </a:r>
          </a:p>
          <a:p>
            <a:pPr marL="0" indent="0">
              <a:buNone/>
            </a:pPr>
            <a:r>
              <a:rPr lang="it-IT" dirty="0"/>
              <a:t>    </a:t>
            </a:r>
            <a:r>
              <a:rPr lang="it-IT" sz="2600" dirty="0"/>
              <a:t>il programma scritto in ambiente IDE (Arduino)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Pin</a:t>
            </a:r>
          </a:p>
          <a:p>
            <a:pPr marL="0" indent="0">
              <a:buNone/>
            </a:pPr>
            <a:r>
              <a:rPr lang="it-IT" dirty="0"/>
              <a:t>    </a:t>
            </a:r>
            <a:r>
              <a:rPr lang="it-IT" sz="2600" dirty="0"/>
              <a:t>I connettori di input e output</a:t>
            </a:r>
          </a:p>
          <a:p>
            <a:endParaRPr lang="it-IT" dirty="0"/>
          </a:p>
          <a:p>
            <a:r>
              <a:rPr lang="it-IT" b="1" dirty="0">
                <a:solidFill>
                  <a:srgbClr val="FF0000"/>
                </a:solidFill>
              </a:rPr>
              <a:t>Digital</a:t>
            </a:r>
          </a:p>
          <a:p>
            <a:pPr marL="0" indent="0">
              <a:buNone/>
            </a:pPr>
            <a:r>
              <a:rPr lang="it-IT" dirty="0"/>
              <a:t>   </a:t>
            </a:r>
            <a:r>
              <a:rPr lang="it-IT" sz="2600" dirty="0">
                <a:effectLst/>
                <a:latin typeface="Helvetica" pitchFamily="2" charset="0"/>
              </a:rPr>
              <a:t>vuol dire che può assumere solo due valori: ALTO o BASSO, in altro</a:t>
            </a:r>
          </a:p>
          <a:p>
            <a:pPr marL="0" indent="0">
              <a:buNone/>
            </a:pPr>
            <a:r>
              <a:rPr lang="it-IT" sz="2600" dirty="0">
                <a:effectLst/>
                <a:latin typeface="Helvetica" pitchFamily="2" charset="0"/>
              </a:rPr>
              <a:t>   modo: ON/OFF oppure 0 o 1. Sequenza di numeri presi da un insieme                           </a:t>
            </a:r>
          </a:p>
          <a:p>
            <a:pPr marL="0" indent="0">
              <a:buNone/>
            </a:pPr>
            <a:r>
              <a:rPr lang="it-IT" dirty="0">
                <a:effectLst/>
                <a:latin typeface="Helvetica" pitchFamily="2" charset="0"/>
              </a:rPr>
              <a:t>   discreto di valori (nel nostro caso 0 o 1)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b="1" dirty="0" err="1">
                <a:solidFill>
                  <a:srgbClr val="FF0000"/>
                </a:solidFill>
              </a:rPr>
              <a:t>Analogic</a:t>
            </a:r>
            <a:endParaRPr lang="it-IT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dirty="0"/>
              <a:t>   </a:t>
            </a:r>
            <a:r>
              <a:rPr lang="it-IT" dirty="0">
                <a:effectLst/>
                <a:latin typeface="Helvetica" pitchFamily="2" charset="0"/>
              </a:rPr>
              <a:t>quando i valori utili che rappresentano un segnale sono continui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42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42864-31E3-84B2-07C3-BFDA9080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Il software Arduino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C58F90-6534-9F39-4722-3CEBAF958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L’ambiente di sviluppo per Arduino viene chiamato o Software per Arduino o IDE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IDE = </a:t>
            </a:r>
            <a:r>
              <a:rPr lang="it-IT" dirty="0" err="1"/>
              <a:t>Integrated</a:t>
            </a:r>
            <a:r>
              <a:rPr lang="it-IT" dirty="0"/>
              <a:t> Development </a:t>
            </a:r>
            <a:r>
              <a:rPr lang="it-IT" dirty="0" err="1"/>
              <a:t>Enviroment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             (ambiente di sviluppo Integrato)</a:t>
            </a:r>
          </a:p>
        </p:txBody>
      </p:sp>
    </p:spTree>
    <p:extLst>
      <p:ext uri="{BB962C8B-B14F-4D97-AF65-F5344CB8AC3E}">
        <p14:creationId xmlns:p14="http://schemas.microsoft.com/office/powerpoint/2010/main" val="2576694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5F3F8-50AE-958D-1490-2053B32C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Il software Arduino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9911E5-F571-63AD-560F-D227670A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2381" y="1690688"/>
            <a:ext cx="4515678" cy="4486275"/>
          </a:xfrm>
        </p:spPr>
        <p:txBody>
          <a:bodyPr/>
          <a:lstStyle/>
          <a:p>
            <a:r>
              <a:rPr lang="it-IT" dirty="0"/>
              <a:t>Simile ad un editor di testo</a:t>
            </a:r>
          </a:p>
          <a:p>
            <a:endParaRPr lang="it-IT" dirty="0"/>
          </a:p>
          <a:p>
            <a:r>
              <a:rPr lang="it-IT" dirty="0"/>
              <a:t>Si può scrivere, visualizzare, verificare la sintassi</a:t>
            </a:r>
          </a:p>
          <a:p>
            <a:endParaRPr lang="it-IT" dirty="0"/>
          </a:p>
          <a:p>
            <a:r>
              <a:rPr lang="it-IT" dirty="0"/>
              <a:t>Si può trasferire lo sketch sulla scheda Arduino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2D3D9F-384F-E617-AAC8-AA55E97F3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08100"/>
            <a:ext cx="3968578" cy="52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22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B5A66D-17FD-B672-42A4-C3ABAFE70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Comunicare con Arduino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C09D7D-5B68-CD65-BD6B-75D2EDF42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064000" cy="43053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D9B9C7-DFDB-C873-9230-359E1D19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815" y="1690687"/>
            <a:ext cx="6105612" cy="43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57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85C2C-6E5F-CE71-53F3-BD6DDBDC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Selezionare la sceda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1D4A0F2-A32F-F39B-C2DD-B027E002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775" y="1402452"/>
            <a:ext cx="10406450" cy="518515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CED99D-7582-0222-7307-9270A3F6C68B}"/>
              </a:ext>
            </a:extLst>
          </p:cNvPr>
          <p:cNvSpPr txBox="1"/>
          <p:nvPr/>
        </p:nvSpPr>
        <p:spPr>
          <a:xfrm>
            <a:off x="2792627" y="2280897"/>
            <a:ext cx="151988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4C1443C-56D2-6F41-7C39-E59F75DA6FBB}"/>
              </a:ext>
            </a:extLst>
          </p:cNvPr>
          <p:cNvSpPr txBox="1"/>
          <p:nvPr/>
        </p:nvSpPr>
        <p:spPr>
          <a:xfrm>
            <a:off x="5118652" y="3309730"/>
            <a:ext cx="2146852" cy="337930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4BCA50-0DDE-E26E-4392-E45A18B1171C}"/>
              </a:ext>
            </a:extLst>
          </p:cNvPr>
          <p:cNvSpPr txBox="1"/>
          <p:nvPr/>
        </p:nvSpPr>
        <p:spPr>
          <a:xfrm>
            <a:off x="2792627" y="2001795"/>
            <a:ext cx="161873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81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8210B-3C21-012D-C187-3BE9DD38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Introduzione all’uso di Arduino: I Lezione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948E0-0298-AAAA-CAC4-8759F7B5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26" y="1619250"/>
            <a:ext cx="5041900" cy="36195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8BE65E2-A81D-E2B2-F183-1E86A48768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474538-AA2F-5101-E929-8E3540B5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2034209"/>
            <a:ext cx="279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01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9D76CD-F08C-63FF-5FD2-53835DC23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Selezionare la porta seriale da utilizzare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2A0852-F163-ADB6-EFCE-81F908AD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78" y="1617641"/>
            <a:ext cx="7762795" cy="362271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C31A28-9B7A-8AAB-6FFC-5620911A89CA}"/>
              </a:ext>
            </a:extLst>
          </p:cNvPr>
          <p:cNvSpPr txBox="1"/>
          <p:nvPr/>
        </p:nvSpPr>
        <p:spPr>
          <a:xfrm>
            <a:off x="3348681" y="2286000"/>
            <a:ext cx="1112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248E8A-738A-E03C-294B-63580F79DCE3}"/>
              </a:ext>
            </a:extLst>
          </p:cNvPr>
          <p:cNvSpPr txBox="1"/>
          <p:nvPr/>
        </p:nvSpPr>
        <p:spPr>
          <a:xfrm>
            <a:off x="5078627" y="3914795"/>
            <a:ext cx="1346887" cy="5954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770DED5-E863-8429-57ED-E6DC28AC81C6}"/>
              </a:ext>
            </a:extLst>
          </p:cNvPr>
          <p:cNvSpPr txBox="1"/>
          <p:nvPr/>
        </p:nvSpPr>
        <p:spPr>
          <a:xfrm>
            <a:off x="1907648" y="5547127"/>
            <a:ext cx="77627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Su Windows dovreste notare una o più porte COM, selezionate quella con numero più elevato, se non dovesse funzionare provate con le altre proposte.</a:t>
            </a:r>
          </a:p>
        </p:txBody>
      </p:sp>
    </p:spTree>
    <p:extLst>
      <p:ext uri="{BB962C8B-B14F-4D97-AF65-F5344CB8AC3E}">
        <p14:creationId xmlns:p14="http://schemas.microsoft.com/office/powerpoint/2010/main" val="3058434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4EEEC8-1AEC-310A-2376-D9C14FCB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Primo sketch: Blink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1FD6C1-66A4-9763-D883-3180DD3F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822" y="1311384"/>
            <a:ext cx="5399902" cy="55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3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5A715E-9E8D-C829-1BB8-E3B7582F0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Primo sketch: Blink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E9022D-7DDF-0947-B22B-31F385FF2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099" y="1308100"/>
            <a:ext cx="4117203" cy="541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12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64814F-3A59-9BFB-883C-D8943A947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Primo sketch: Blink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6832106-2A50-E314-B10C-6D54BF06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542" y="1690688"/>
            <a:ext cx="3919495" cy="5153982"/>
          </a:xfrm>
          <a:prstGeom prst="rect">
            <a:avLst/>
          </a:prstGeom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5E78A37B-6B94-BFE8-2C8C-DEB63CF4FAE6}"/>
              </a:ext>
            </a:extLst>
          </p:cNvPr>
          <p:cNvSpPr/>
          <p:nvPr/>
        </p:nvSpPr>
        <p:spPr>
          <a:xfrm rot="17843337">
            <a:off x="5548181" y="5664111"/>
            <a:ext cx="479510" cy="132556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60E0C6-0022-DD4E-60C3-0E6F8C0D4807}"/>
              </a:ext>
            </a:extLst>
          </p:cNvPr>
          <p:cNvSpPr txBox="1"/>
          <p:nvPr/>
        </p:nvSpPr>
        <p:spPr>
          <a:xfrm>
            <a:off x="-27806" y="2364906"/>
            <a:ext cx="37966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Il collegamento alla porta seriale viene segnalato nella finestra del codice in basso a destra</a:t>
            </a:r>
          </a:p>
        </p:txBody>
      </p:sp>
    </p:spTree>
    <p:extLst>
      <p:ext uri="{BB962C8B-B14F-4D97-AF65-F5344CB8AC3E}">
        <p14:creationId xmlns:p14="http://schemas.microsoft.com/office/powerpoint/2010/main" val="190970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4AAA31-842A-0E47-AA66-060EEE1B1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Primo sketch: Blink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36465DE-2BE5-2387-4882-8B8ED938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690688"/>
            <a:ext cx="4300330" cy="5167312"/>
          </a:xfrm>
          <a:prstGeom prst="rect">
            <a:avLst/>
          </a:prstGeom>
        </p:spPr>
      </p:pic>
      <p:sp>
        <p:nvSpPr>
          <p:cNvPr id="5" name="Freccia giù 4">
            <a:extLst>
              <a:ext uri="{FF2B5EF4-FFF2-40B4-BE49-F238E27FC236}">
                <a16:creationId xmlns:a16="http://schemas.microsoft.com/office/drawing/2014/main" id="{7D78AD81-4765-6F52-FBB5-2B6D0618F54D}"/>
              </a:ext>
            </a:extLst>
          </p:cNvPr>
          <p:cNvSpPr/>
          <p:nvPr/>
        </p:nvSpPr>
        <p:spPr>
          <a:xfrm rot="16200000">
            <a:off x="3752914" y="1430485"/>
            <a:ext cx="479510" cy="132556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3BA9E7-32E3-C237-A61C-BB6003B5FA75}"/>
              </a:ext>
            </a:extLst>
          </p:cNvPr>
          <p:cNvSpPr txBox="1"/>
          <p:nvPr/>
        </p:nvSpPr>
        <p:spPr>
          <a:xfrm>
            <a:off x="252284" y="3016251"/>
            <a:ext cx="41673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Procedere con il caricamento dello</a:t>
            </a:r>
          </a:p>
          <a:p>
            <a:r>
              <a:rPr lang="it-IT" dirty="0">
                <a:effectLst/>
                <a:latin typeface="Helvetica" pitchFamily="2" charset="0"/>
              </a:rPr>
              <a:t>sketch Blink sulla scheda mediante il</a:t>
            </a:r>
          </a:p>
          <a:p>
            <a:r>
              <a:rPr lang="it-IT" dirty="0">
                <a:effectLst/>
                <a:latin typeface="Helvetica" pitchFamily="2" charset="0"/>
              </a:rPr>
              <a:t>pulsante Upload nella finestra in cui</a:t>
            </a:r>
          </a:p>
          <a:p>
            <a:r>
              <a:rPr lang="it-IT" dirty="0">
                <a:effectLst/>
                <a:latin typeface="Helvetica" pitchFamily="2" charset="0"/>
              </a:rPr>
              <a:t>compare il codice</a:t>
            </a:r>
          </a:p>
        </p:txBody>
      </p:sp>
    </p:spTree>
    <p:extLst>
      <p:ext uri="{BB962C8B-B14F-4D97-AF65-F5344CB8AC3E}">
        <p14:creationId xmlns:p14="http://schemas.microsoft.com/office/powerpoint/2010/main" val="17892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FE94E0-A136-4903-2ABC-1A36FD872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Primo sketch: Blink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383492-9ADD-6BB3-EB25-38D43A597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0892"/>
            <a:ext cx="5491891" cy="17162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5A3D48A-146B-66F5-0E52-A72B061C4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891" y="1269656"/>
            <a:ext cx="4174009" cy="54693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81307A5-D1E0-A33C-5EBC-0C825D42EB20}"/>
              </a:ext>
            </a:extLst>
          </p:cNvPr>
          <p:cNvSpPr txBox="1"/>
          <p:nvPr/>
        </p:nvSpPr>
        <p:spPr>
          <a:xfrm>
            <a:off x="5350476" y="5412259"/>
            <a:ext cx="4534929" cy="84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2B103E85-B29F-692E-4F58-885FF92C8219}"/>
              </a:ext>
            </a:extLst>
          </p:cNvPr>
          <p:cNvSpPr/>
          <p:nvPr/>
        </p:nvSpPr>
        <p:spPr>
          <a:xfrm rot="2031640">
            <a:off x="6715404" y="4481080"/>
            <a:ext cx="479510" cy="132556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98951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032A8FC-AD14-3A40-88E4-303132B0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Primo sketch: Blink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8762155-6CB8-D9B1-5C48-AC1329EB2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303" y="1368854"/>
            <a:ext cx="4099869" cy="534082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45A3D46-3D8B-B789-8F5C-D52E36E5E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60" y="2679184"/>
            <a:ext cx="5916382" cy="15715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00D739E-A1AB-BDF5-4041-A8F687B0491C}"/>
              </a:ext>
            </a:extLst>
          </p:cNvPr>
          <p:cNvSpPr txBox="1"/>
          <p:nvPr/>
        </p:nvSpPr>
        <p:spPr>
          <a:xfrm>
            <a:off x="6141312" y="5758251"/>
            <a:ext cx="4534929" cy="8402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Freccia giù 8">
            <a:extLst>
              <a:ext uri="{FF2B5EF4-FFF2-40B4-BE49-F238E27FC236}">
                <a16:creationId xmlns:a16="http://schemas.microsoft.com/office/drawing/2014/main" id="{F541ECA0-1C4A-3D9E-8AA1-0CE481C22C69}"/>
              </a:ext>
            </a:extLst>
          </p:cNvPr>
          <p:cNvSpPr/>
          <p:nvPr/>
        </p:nvSpPr>
        <p:spPr>
          <a:xfrm rot="19893198">
            <a:off x="6715404" y="4481080"/>
            <a:ext cx="479510" cy="1325563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F336348-9A39-7B90-EB0B-FB189AB1C37F}"/>
              </a:ext>
            </a:extLst>
          </p:cNvPr>
          <p:cNvSpPr txBox="1"/>
          <p:nvPr/>
        </p:nvSpPr>
        <p:spPr>
          <a:xfrm>
            <a:off x="155750" y="4542822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Se tutto andrà a buon fine vi verrà restituito il messaggio “</a:t>
            </a:r>
            <a:r>
              <a:rPr lang="it-IT" dirty="0" err="1">
                <a:effectLst/>
                <a:latin typeface="Helvetica" pitchFamily="2" charset="0"/>
              </a:rPr>
              <a:t>Done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dirty="0" err="1">
                <a:effectLst/>
                <a:latin typeface="Helvetica" pitchFamily="2" charset="0"/>
              </a:rPr>
              <a:t>uploading</a:t>
            </a:r>
            <a:r>
              <a:rPr lang="it-IT" dirty="0">
                <a:effectLst/>
                <a:latin typeface="Helvetica" pitchFamily="2" charset="0"/>
              </a:rPr>
              <a:t>.” nella </a:t>
            </a:r>
            <a:r>
              <a:rPr lang="it-IT" dirty="0" err="1">
                <a:effectLst/>
                <a:latin typeface="Helvetica" pitchFamily="2" charset="0"/>
              </a:rPr>
              <a:t>staus</a:t>
            </a:r>
            <a:r>
              <a:rPr lang="it-IT" dirty="0">
                <a:effectLst/>
                <a:latin typeface="Helvetica" pitchFamily="2" charset="0"/>
              </a:rPr>
              <a:t> bar ed il LED L incomincia a lampeggiare</a:t>
            </a:r>
          </a:p>
        </p:txBody>
      </p:sp>
    </p:spTree>
    <p:extLst>
      <p:ext uri="{BB962C8B-B14F-4D97-AF65-F5344CB8AC3E}">
        <p14:creationId xmlns:p14="http://schemas.microsoft.com/office/powerpoint/2010/main" val="37029776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A35BEA2-0C5E-F161-BE18-C41C9198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it-IT" b="1" dirty="0"/>
              <a:t>Primo sketch: Blink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BCC58B4-0C8E-52FB-19A8-9D579E30D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07" y="1291817"/>
            <a:ext cx="4272864" cy="556618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0F89C3-9DA8-7F3B-0072-4EB4A270EFB3}"/>
              </a:ext>
            </a:extLst>
          </p:cNvPr>
          <p:cNvSpPr txBox="1"/>
          <p:nvPr/>
        </p:nvSpPr>
        <p:spPr>
          <a:xfrm>
            <a:off x="52775" y="1859339"/>
            <a:ext cx="53126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Sulla scheda Arduino, se nuova </a:t>
            </a:r>
            <a:r>
              <a:rPr lang="it-IT">
                <a:effectLst/>
                <a:latin typeface="Helvetica" pitchFamily="2" charset="0"/>
              </a:rPr>
              <a:t>e mai utilizzata</a:t>
            </a:r>
            <a:r>
              <a:rPr lang="it-IT" dirty="0">
                <a:effectLst/>
                <a:latin typeface="Helvetica" pitchFamily="2" charset="0"/>
              </a:rPr>
              <a:t>, viene precaricato lo sketch Blink, quindi appena viene collegata la scheda al computer il LED L lampeggia.</a:t>
            </a:r>
          </a:p>
          <a:p>
            <a:r>
              <a:rPr lang="it-IT" dirty="0">
                <a:effectLst/>
                <a:latin typeface="Helvetica" pitchFamily="2" charset="0"/>
              </a:rPr>
              <a:t>Per essere certi che lo sketch è stato caricato sulla scheda provate a variare il numero all’interno del comando delay, ponete il valore 100. Effettuate l’upload dello sketch, al termine dovreste notare</a:t>
            </a:r>
          </a:p>
          <a:p>
            <a:r>
              <a:rPr lang="it-IT" dirty="0">
                <a:effectLst/>
                <a:latin typeface="Helvetica" pitchFamily="2" charset="0"/>
              </a:rPr>
              <a:t>che il LED L lampeggia molto più velocemente.</a:t>
            </a:r>
          </a:p>
        </p:txBody>
      </p:sp>
    </p:spTree>
    <p:extLst>
      <p:ext uri="{BB962C8B-B14F-4D97-AF65-F5344CB8AC3E}">
        <p14:creationId xmlns:p14="http://schemas.microsoft.com/office/powerpoint/2010/main" val="663196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8210B-3C21-012D-C187-3BE9DD38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Introduzione all’uso di Arduino: II Lezione</a:t>
            </a:r>
            <a:br>
              <a:rPr lang="it-IT" dirty="0"/>
            </a:br>
            <a:r>
              <a:rPr lang="it-IT" dirty="0"/>
              <a:t> I Parte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948E0-0298-AAAA-CAC4-8759F7B5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26" y="1619250"/>
            <a:ext cx="5041900" cy="36195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8BE65E2-A81D-E2B2-F183-1E86A48768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474538-AA2F-5101-E929-8E3540B5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2034209"/>
            <a:ext cx="279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6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28F8A2B-FC2B-7B63-FEFF-92E4F1F37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8" y="999708"/>
            <a:ext cx="6971957" cy="48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72D4F7-8456-6C7C-6307-C3636762718A}"/>
              </a:ext>
            </a:extLst>
          </p:cNvPr>
          <p:cNvSpPr txBox="1"/>
          <p:nvPr/>
        </p:nvSpPr>
        <p:spPr>
          <a:xfrm>
            <a:off x="8378491" y="1569308"/>
            <a:ext cx="3422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Nella prima lezione abbiamo imparato ad utilizzare il LED presente sulla scheda Arduino.</a:t>
            </a:r>
          </a:p>
          <a:p>
            <a:r>
              <a:rPr lang="it-IT" dirty="0"/>
              <a:t>Oggi impareremo ad utilizzare le uscite digitali   </a:t>
            </a:r>
          </a:p>
        </p:txBody>
      </p:sp>
    </p:spTree>
    <p:extLst>
      <p:ext uri="{BB962C8B-B14F-4D97-AF65-F5344CB8AC3E}">
        <p14:creationId xmlns:p14="http://schemas.microsoft.com/office/powerpoint/2010/main" val="147199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0ACA01B5-F46E-10EC-CF35-AACBA657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/>
              <a:t>Introduzione all’uso di Arduino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35ED348-C41A-16F9-4C01-FF3486EF1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966" y="1408669"/>
            <a:ext cx="3168671" cy="538201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EF54D1-8D5F-6A2D-14DC-EB70DFEA462A}"/>
              </a:ext>
            </a:extLst>
          </p:cNvPr>
          <p:cNvSpPr txBox="1"/>
          <p:nvPr/>
        </p:nvSpPr>
        <p:spPr>
          <a:xfrm>
            <a:off x="5609967" y="2708279"/>
            <a:ext cx="398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Non è così complicato</a:t>
            </a:r>
          </a:p>
        </p:txBody>
      </p:sp>
    </p:spTree>
    <p:extLst>
      <p:ext uri="{BB962C8B-B14F-4D97-AF65-F5344CB8AC3E}">
        <p14:creationId xmlns:p14="http://schemas.microsoft.com/office/powerpoint/2010/main" val="24867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33D70C-A394-B836-6392-B4F5FF69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60546BE-9A5B-9996-0C34-83546879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" y="1254898"/>
            <a:ext cx="8128000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54510D-FEBE-AB25-7E1A-10FA701D8A25}"/>
              </a:ext>
            </a:extLst>
          </p:cNvPr>
          <p:cNvSpPr txBox="1"/>
          <p:nvPr/>
        </p:nvSpPr>
        <p:spPr>
          <a:xfrm>
            <a:off x="9094573" y="1964724"/>
            <a:ext cx="2965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Cercheremo di pilotare un LED esterno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F700144-44E2-8100-40B5-395DC3F4F67C}"/>
              </a:ext>
            </a:extLst>
          </p:cNvPr>
          <p:cNvSpPr txBox="1"/>
          <p:nvPr/>
        </p:nvSpPr>
        <p:spPr>
          <a:xfrm>
            <a:off x="8789347" y="3020252"/>
            <a:ext cx="32708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Come mostrato nell’immagine che segue inserite il CATODO del diodo nel foro indicato con GND e l’anodo nel foro indicato con 13.</a:t>
            </a:r>
            <a:endParaRPr lang="it-IT" dirty="0"/>
          </a:p>
        </p:txBody>
      </p:sp>
      <p:pic>
        <p:nvPicPr>
          <p:cNvPr id="2052" name="Picture 4" descr="Risultati immagini per polarita dei led">
            <a:extLst>
              <a:ext uri="{FF2B5EF4-FFF2-40B4-BE49-F238E27FC236}">
                <a16:creationId xmlns:a16="http://schemas.microsoft.com/office/drawing/2014/main" id="{D1CE9DA2-8075-A6D8-0225-DC803EE65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471" y="4818939"/>
            <a:ext cx="2768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92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645DFA2-5639-E78A-187C-7FE387D92731}"/>
              </a:ext>
            </a:extLst>
          </p:cNvPr>
          <p:cNvSpPr txBox="1"/>
          <p:nvPr/>
        </p:nvSpPr>
        <p:spPr>
          <a:xfrm>
            <a:off x="210207" y="1358149"/>
            <a:ext cx="33732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Aprite il programma Arduino se è la prima volta che avviate il programma verrà immediatamente aperto uno sketch vuoto, altrimenti dal menù 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File &gt; New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aprite un nuovo sketch e salvatelo con il nome che desiderate nella cartella in cui volete collezionare i vostri programmi.</a:t>
            </a:r>
            <a:endParaRPr lang="it-I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41B9B77-BA13-71B4-4D45-CF369ACC6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297" y="730250"/>
            <a:ext cx="81280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21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979CFB4-1B1A-24BF-A215-B6A27C90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72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92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1738388-3DE9-90B3-59C2-160F19CA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1500"/>
            <a:ext cx="6248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destra 3">
            <a:extLst>
              <a:ext uri="{FF2B5EF4-FFF2-40B4-BE49-F238E27FC236}">
                <a16:creationId xmlns:a16="http://schemas.microsoft.com/office/drawing/2014/main" id="{9E214309-CD24-091A-7B3D-1168111D6067}"/>
              </a:ext>
            </a:extLst>
          </p:cNvPr>
          <p:cNvSpPr/>
          <p:nvPr/>
        </p:nvSpPr>
        <p:spPr>
          <a:xfrm>
            <a:off x="2119745" y="1925778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0ACE328F-C311-8477-E219-94281306BAFC}"/>
              </a:ext>
            </a:extLst>
          </p:cNvPr>
          <p:cNvSpPr/>
          <p:nvPr/>
        </p:nvSpPr>
        <p:spPr>
          <a:xfrm>
            <a:off x="2129684" y="2445926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76B8827B-F61E-CD62-D432-5922D1A9C32E}"/>
              </a:ext>
            </a:extLst>
          </p:cNvPr>
          <p:cNvSpPr/>
          <p:nvPr/>
        </p:nvSpPr>
        <p:spPr>
          <a:xfrm>
            <a:off x="2152877" y="3144978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8D6D911F-7E6E-BFBC-2A81-18029B5A73B6}"/>
              </a:ext>
            </a:extLst>
          </p:cNvPr>
          <p:cNvSpPr/>
          <p:nvPr/>
        </p:nvSpPr>
        <p:spPr>
          <a:xfrm>
            <a:off x="2149562" y="3546756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80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8E8DE16-1245-F297-031E-020DB40F0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7" y="209826"/>
            <a:ext cx="812800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1D0B643-FE80-13E1-1577-90F2526AAF55}"/>
              </a:ext>
            </a:extLst>
          </p:cNvPr>
          <p:cNvSpPr txBox="1"/>
          <p:nvPr/>
        </p:nvSpPr>
        <p:spPr>
          <a:xfrm>
            <a:off x="8241747" y="1328101"/>
            <a:ext cx="38365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Ora dovete verificare il vostro programma facendo click su “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Verify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” e se tutto è corretto in basso all’IDE compare il messaggio “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Done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compiling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” ciò indica che l’IDE Arduino ha tradotto il vostro sketch in un programma eseguibile sulla scheda Arduino.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96693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223B950-09A9-060A-1EEE-672FFFDE9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61" y="660953"/>
            <a:ext cx="6248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460DFA-1CA1-F7A7-9C3A-E03CBCA927F9}"/>
              </a:ext>
            </a:extLst>
          </p:cNvPr>
          <p:cNvSpPr txBox="1"/>
          <p:nvPr/>
        </p:nvSpPr>
        <p:spPr>
          <a:xfrm>
            <a:off x="119270" y="4572000"/>
            <a:ext cx="6619460" cy="19878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DEE549-EF0A-1FDD-B3A4-F21A987FE8AA}"/>
              </a:ext>
            </a:extLst>
          </p:cNvPr>
          <p:cNvSpPr txBox="1"/>
          <p:nvPr/>
        </p:nvSpPr>
        <p:spPr>
          <a:xfrm>
            <a:off x="7153689" y="933130"/>
            <a:ext cx="42067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Ora dovete caricare sulla scheda il vostro programma facendo click su “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Upload to I/O Board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“, in questo modo la scheda interrompe l’esecuzione di ciò che stava eseguendo, carica il nuovo programma in memoria e lo esegue.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73812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7178E25D-626B-FAF7-EEEA-A233FC78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4" y="700708"/>
            <a:ext cx="62484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511678-3DFB-A38F-70F2-2935857DD5CD}"/>
              </a:ext>
            </a:extLst>
          </p:cNvPr>
          <p:cNvSpPr txBox="1"/>
          <p:nvPr/>
        </p:nvSpPr>
        <p:spPr>
          <a:xfrm>
            <a:off x="6858001" y="1388310"/>
            <a:ext cx="44353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srgbClr val="333333"/>
                </a:solidFill>
                <a:latin typeface="Georgia" panose="02040502050405020303" pitchFamily="18" charset="0"/>
              </a:rPr>
              <a:t>A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pparira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il messaggio: 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Uploading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I/O Board…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e la dimensione in byte del vostro sketch e alla fine compare il messaggio: “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Done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it-IT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uploading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” che indica che il trasferimento del programma alla scheda ha avuto termine;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9046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85B95B6F-2AF3-2AE4-482D-E5730A19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0" y="1694346"/>
            <a:ext cx="8128000" cy="31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128D5B8-ED50-9781-08B7-F13DCEE31273}"/>
              </a:ext>
            </a:extLst>
          </p:cNvPr>
          <p:cNvSpPr txBox="1"/>
          <p:nvPr/>
        </p:nvSpPr>
        <p:spPr>
          <a:xfrm>
            <a:off x="663436" y="5163654"/>
            <a:ext cx="60976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S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ulla scheda i led identificati con RX e TX lampeggiano, ogni volta che viene inviato un byte e durante la fase di </a:t>
            </a:r>
            <a:r>
              <a:rPr lang="it-IT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uploading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del programma lampeggiano continuamente.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1802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141CDD-9F82-01BF-26DE-89E188F6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Analizziamo lo Sketch riga per riga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21CBEAA-EAD3-1122-AA13-BA106EA2A194}"/>
              </a:ext>
            </a:extLst>
          </p:cNvPr>
          <p:cNvSpPr txBox="1"/>
          <p:nvPr/>
        </p:nvSpPr>
        <p:spPr>
          <a:xfrm>
            <a:off x="1073426" y="1918252"/>
            <a:ext cx="3824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// Esempio 01: Far lampeggiare un LED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39DBD0-8B01-D573-3DAB-8D14D4F93482}"/>
              </a:ext>
            </a:extLst>
          </p:cNvPr>
          <p:cNvSpPr txBox="1"/>
          <p:nvPr/>
        </p:nvSpPr>
        <p:spPr>
          <a:xfrm>
            <a:off x="5732394" y="1701663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Cone le due barre “//” indichiamo l’inizio di un commento e il testo che lo segue, in questo caso, identifica il titolo del nostro programma.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246C4D-B983-B03E-68D8-2BFA25CECB5C}"/>
              </a:ext>
            </a:extLst>
          </p:cNvPr>
          <p:cNvSpPr txBox="1"/>
          <p:nvPr/>
        </p:nvSpPr>
        <p:spPr>
          <a:xfrm>
            <a:off x="961610" y="3227049"/>
            <a:ext cx="107665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Molto spesso è importante indicare subito dopo il titolo, la data dell’ultima variazione e il nome dell’autore, in modo che a distanza di tempo possiamo identificare le versioni di sviluppo ed il nome dell’ultimo programmatore che ha eseguito modifiche: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41E283-5719-20B6-3B66-15A36578CBA5}"/>
              </a:ext>
            </a:extLst>
          </p:cNvPr>
          <p:cNvSpPr txBox="1"/>
          <p:nvPr/>
        </p:nvSpPr>
        <p:spPr>
          <a:xfrm>
            <a:off x="1073426" y="4507900"/>
            <a:ext cx="3824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// Esempio 01: Far lampeggiare un LED</a:t>
            </a:r>
          </a:p>
          <a:p>
            <a:r>
              <a:rPr lang="it-IT" dirty="0"/>
              <a:t>// Data ultima modifica 25/02/2023</a:t>
            </a:r>
          </a:p>
          <a:p>
            <a:r>
              <a:rPr lang="it-IT" dirty="0"/>
              <a:t>// Autore : 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FB91BA9-E298-F01E-D0C6-FAFBFDF97703}"/>
              </a:ext>
            </a:extLst>
          </p:cNvPr>
          <p:cNvSpPr txBox="1"/>
          <p:nvPr/>
        </p:nvSpPr>
        <p:spPr>
          <a:xfrm>
            <a:off x="5732394" y="4463391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notate che ogni linea di commento deve essere preceduta da “//”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CDFE9A3-12CF-204B-39C0-32B2448E4950}"/>
              </a:ext>
            </a:extLst>
          </p:cNvPr>
          <p:cNvSpPr txBox="1"/>
          <p:nvPr/>
        </p:nvSpPr>
        <p:spPr>
          <a:xfrm>
            <a:off x="1076741" y="5515064"/>
            <a:ext cx="38243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/* Esempio 01: Far lampeggiare un LED</a:t>
            </a:r>
          </a:p>
          <a:p>
            <a:r>
              <a:rPr lang="it-IT" dirty="0"/>
              <a:t>   Data ultima modifica 25/02/2023</a:t>
            </a:r>
          </a:p>
          <a:p>
            <a:r>
              <a:rPr lang="it-IT" dirty="0"/>
              <a:t>   Autore : Io */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B349341-3DB5-EC4C-C418-15973850659D}"/>
              </a:ext>
            </a:extLst>
          </p:cNvPr>
          <p:cNvSpPr txBox="1"/>
          <p:nvPr/>
        </p:nvSpPr>
        <p:spPr>
          <a:xfrm>
            <a:off x="5732394" y="5413570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 volete evitare di scrivere per ogni linea “//” potete far precedere il testo commento dai caratteri “/*” e farlo concludere con i caratteri “*/”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2732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4E8D3A-875D-DE72-732A-90AB748B0725}"/>
              </a:ext>
            </a:extLst>
          </p:cNvPr>
          <p:cNvSpPr txBox="1"/>
          <p:nvPr/>
        </p:nvSpPr>
        <p:spPr>
          <a:xfrm>
            <a:off x="596348" y="775252"/>
            <a:ext cx="583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# </a:t>
            </a:r>
            <a:r>
              <a:rPr lang="it-IT" dirty="0" err="1"/>
              <a:t>define</a:t>
            </a:r>
            <a:r>
              <a:rPr lang="it-IT" dirty="0"/>
              <a:t> LED 13                     // LED collegato al pin digitale 13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80B4B1F-D430-97E4-4020-B666CD940F08}"/>
              </a:ext>
            </a:extLst>
          </p:cNvPr>
          <p:cNvSpPr txBox="1"/>
          <p:nvPr/>
        </p:nvSpPr>
        <p:spPr>
          <a:xfrm>
            <a:off x="7041874" y="775252"/>
            <a:ext cx="4901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2"/>
              </a:rPr>
              <a:t>#define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consente di sostituire, in fase di compilazione, all’interno del vostro programma il valore 13 ogni volta che compare la parola LED.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72023-DDDC-FFF8-A041-8321C0EB6EFE}"/>
              </a:ext>
            </a:extLst>
          </p:cNvPr>
          <p:cNvSpPr txBox="1"/>
          <p:nvPr/>
        </p:nvSpPr>
        <p:spPr>
          <a:xfrm>
            <a:off x="775252" y="2534478"/>
            <a:ext cx="1305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void</a:t>
            </a:r>
            <a:r>
              <a:rPr lang="it-IT" dirty="0"/>
              <a:t> setup()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EBCDF5-56B0-955A-BF30-8A5FEE82FA04}"/>
              </a:ext>
            </a:extLst>
          </p:cNvPr>
          <p:cNvSpPr txBox="1"/>
          <p:nvPr/>
        </p:nvSpPr>
        <p:spPr>
          <a:xfrm>
            <a:off x="7041874" y="2303645"/>
            <a:ext cx="46564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3"/>
              </a:rPr>
              <a:t>void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indica ad Arduino che stiamo dichiarando una funzione di nome setup(), cioè un porzione di codice che esegue un’operazione specifica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9C0E5F-181D-68A2-F44E-F417F3BA7ADC}"/>
              </a:ext>
            </a:extLst>
          </p:cNvPr>
          <p:cNvSpPr txBox="1"/>
          <p:nvPr/>
        </p:nvSpPr>
        <p:spPr>
          <a:xfrm>
            <a:off x="884583" y="3786810"/>
            <a:ext cx="256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{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A3D5C42-6C3F-D0DF-12B0-B1BA04727FC7}"/>
              </a:ext>
            </a:extLst>
          </p:cNvPr>
          <p:cNvSpPr txBox="1"/>
          <p:nvPr/>
        </p:nvSpPr>
        <p:spPr>
          <a:xfrm>
            <a:off x="7041874" y="3832038"/>
            <a:ext cx="5051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 </a:t>
            </a:r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4"/>
              </a:rPr>
              <a:t>parentesi graffa aperta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indica dove incomincia il codice.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225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64CC7-AB2F-5C20-4215-7E868EB7B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Domande: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23B72A-9E81-F148-DB42-766EB2F7F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600" dirty="0"/>
              <a:t>Non conosco l’elettronica</a:t>
            </a:r>
          </a:p>
          <a:p>
            <a:endParaRPr lang="it-IT" sz="3600" dirty="0"/>
          </a:p>
          <a:p>
            <a:r>
              <a:rPr lang="it-IT" sz="3600" dirty="0"/>
              <a:t>Non so programmare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                  </a:t>
            </a:r>
            <a:r>
              <a:rPr lang="it-IT" sz="3600" b="1" dirty="0">
                <a:solidFill>
                  <a:srgbClr val="FF0000"/>
                </a:solidFill>
              </a:rPr>
              <a:t>Posso farcela?</a:t>
            </a:r>
          </a:p>
        </p:txBody>
      </p:sp>
    </p:spTree>
    <p:extLst>
      <p:ext uri="{BB962C8B-B14F-4D97-AF65-F5344CB8AC3E}">
        <p14:creationId xmlns:p14="http://schemas.microsoft.com/office/powerpoint/2010/main" val="1866829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3520E1-8C49-E724-3BE5-2479C1CB8947}"/>
              </a:ext>
            </a:extLst>
          </p:cNvPr>
          <p:cNvSpPr txBox="1"/>
          <p:nvPr/>
        </p:nvSpPr>
        <p:spPr>
          <a:xfrm>
            <a:off x="6554028" y="1176997"/>
            <a:ext cx="54093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2"/>
              </a:rPr>
              <a:t>pinMode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è un’istruzione che dice ad Arduino come usare un determinato pin.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Tra parentesi tonde vengono specificati gli argomenti che possono essere numeri e lettere.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 pin digitali possono essere utilizzati sia come INPUT che come OUTPUT. Nel nostro caso poiché vogliamo far lampeggiare il diodo LED dobbiamo definire il pin di OUTPUT.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Le parole INPUT e OUTPUT sono costanti definite, che non variano mai nel linguaggio di Arduino.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8C6C76-3179-251C-4F94-606A860CFFF9}"/>
              </a:ext>
            </a:extLst>
          </p:cNvPr>
          <p:cNvSpPr txBox="1"/>
          <p:nvPr/>
        </p:nvSpPr>
        <p:spPr>
          <a:xfrm>
            <a:off x="228600" y="1176997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pinMode</a:t>
            </a:r>
            <a:r>
              <a:rPr lang="it-IT" dirty="0"/>
              <a:t>(LED, OUTPUT); // imposta il pin digitale come output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8279FC-8B2A-91EF-A60C-94E19241643E}"/>
              </a:ext>
            </a:extLst>
          </p:cNvPr>
          <p:cNvSpPr txBox="1"/>
          <p:nvPr/>
        </p:nvSpPr>
        <p:spPr>
          <a:xfrm>
            <a:off x="456372" y="5003560"/>
            <a:ext cx="42150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}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6AA71C-25CC-788E-93DE-AF329A062A9C}"/>
              </a:ext>
            </a:extLst>
          </p:cNvPr>
          <p:cNvSpPr txBox="1"/>
          <p:nvPr/>
        </p:nvSpPr>
        <p:spPr>
          <a:xfrm>
            <a:off x="6598754" y="4726561"/>
            <a:ext cx="4733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 </a:t>
            </a:r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3"/>
              </a:rPr>
              <a:t>parentesi graffa chiusa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indica la fine della funzione setup().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4718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95FD67-AEA2-0525-A028-0C7088D9F167}"/>
              </a:ext>
            </a:extLst>
          </p:cNvPr>
          <p:cNvSpPr txBox="1"/>
          <p:nvPr/>
        </p:nvSpPr>
        <p:spPr>
          <a:xfrm>
            <a:off x="713133" y="1047786"/>
            <a:ext cx="2636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void</a:t>
            </a:r>
            <a:r>
              <a:rPr lang="it-IT" dirty="0"/>
              <a:t> loop()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457A8D-5C4B-D0B8-481A-6898F8E43F49}"/>
              </a:ext>
            </a:extLst>
          </p:cNvPr>
          <p:cNvSpPr txBox="1"/>
          <p:nvPr/>
        </p:nvSpPr>
        <p:spPr>
          <a:xfrm>
            <a:off x="6096000" y="1047786"/>
            <a:ext cx="4862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Indica la sezione di codice principale, il nucleo del vostro programma, che verrà ripetuto all’infinito fino a quando non si spegne la scheda.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07B83EA-F2C9-B257-FC66-E9C12F8D0300}"/>
              </a:ext>
            </a:extLst>
          </p:cNvPr>
          <p:cNvSpPr txBox="1"/>
          <p:nvPr/>
        </p:nvSpPr>
        <p:spPr>
          <a:xfrm>
            <a:off x="713133" y="3059668"/>
            <a:ext cx="4415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digitalWrite(LED, HIGH); // accende il LED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DBC85C9-18A3-B969-B1AF-13D00237FAFA}"/>
              </a:ext>
            </a:extLst>
          </p:cNvPr>
          <p:cNvSpPr txBox="1"/>
          <p:nvPr/>
        </p:nvSpPr>
        <p:spPr>
          <a:xfrm>
            <a:off x="6096000" y="2502790"/>
            <a:ext cx="486271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L’istruzione </a:t>
            </a:r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2"/>
              </a:rPr>
              <a:t>digitalWrite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possiede due argomenti, il primo definisce il pin, il secondo indica lo stato.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digitalWrite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è un’istruzione in grado di impostare un pin definito come OUTPUT ad un valore HIGH o ad un valore LOW, in modo più semplice permette di accendere o spegnere un led connesso al pin specificato nel primo argomento, nel nostro caso LED.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8350A0D-437A-0632-130E-3023A8C71A1C}"/>
              </a:ext>
            </a:extLst>
          </p:cNvPr>
          <p:cNvSpPr txBox="1"/>
          <p:nvPr/>
        </p:nvSpPr>
        <p:spPr>
          <a:xfrm>
            <a:off x="648114" y="5485679"/>
            <a:ext cx="10895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1" dirty="0">
                <a:solidFill>
                  <a:srgbClr val="333333"/>
                </a:solidFill>
                <a:latin typeface="Georgia" panose="02040502050405020303" pitchFamily="18" charset="0"/>
              </a:rPr>
              <a:t>Dare a un</a:t>
            </a:r>
            <a:r>
              <a:rPr lang="it-IT" b="1" i="1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determinato pin uno stato HIGHT, vuol dire che su di esso viene applicata una tensione di +5 V, mentre se lo stato e LOW vuol dire che sul pin è applicata una tensione di 0V.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9201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C09D11-29DE-C3F1-6F13-88983C7F7DF6}"/>
              </a:ext>
            </a:extLst>
          </p:cNvPr>
          <p:cNvSpPr txBox="1"/>
          <p:nvPr/>
        </p:nvSpPr>
        <p:spPr>
          <a:xfrm>
            <a:off x="782706" y="918577"/>
            <a:ext cx="4276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delay(1000); // aspetta un secondo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0056E43-45A2-B1C2-E185-44F1AA6C4C4A}"/>
              </a:ext>
            </a:extLst>
          </p:cNvPr>
          <p:cNvSpPr txBox="1"/>
          <p:nvPr/>
        </p:nvSpPr>
        <p:spPr>
          <a:xfrm>
            <a:off x="5603185" y="793907"/>
            <a:ext cx="60976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0066CC"/>
                </a:solidFill>
                <a:effectLst/>
                <a:latin typeface="Georgia" panose="02040502050405020303" pitchFamily="18" charset="0"/>
                <a:hlinkClick r:id="rId2"/>
              </a:rPr>
              <a:t>delay()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è un’istruzione molto semplice che non fa altro che interrompere per un determinato tempo l’esecuzione del programma.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L’istruzione ha un solo argomento numerico che indica il numero di millisecondi di attesa.</a:t>
            </a:r>
            <a:r>
              <a:rPr lang="it-IT" dirty="0"/>
              <a:t/>
            </a:r>
            <a:br>
              <a:rPr lang="it-IT" dirty="0"/>
            </a:b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Nel nostro caso con “delay(1000)” diciamo che il programma deve bloccarsi per </a:t>
            </a:r>
            <a:r>
              <a:rPr lang="it-IT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1000 millisecondi ovvero 1 secondo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80A8F1-66A8-1C85-4BB8-543409826C23}"/>
              </a:ext>
            </a:extLst>
          </p:cNvPr>
          <p:cNvSpPr txBox="1"/>
          <p:nvPr/>
        </p:nvSpPr>
        <p:spPr>
          <a:xfrm>
            <a:off x="852280" y="4209079"/>
            <a:ext cx="4276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digitalWrite</a:t>
            </a:r>
            <a:r>
              <a:rPr lang="it-IT" dirty="0"/>
              <a:t>(LED, HIGH); // accende il LED </a:t>
            </a:r>
          </a:p>
          <a:p>
            <a:r>
              <a:rPr lang="it-IT" dirty="0"/>
              <a:t>delay(1000); // aspetta un secondo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EAA292-F61A-02A4-A989-4CA6FC79E056}"/>
              </a:ext>
            </a:extLst>
          </p:cNvPr>
          <p:cNvSpPr txBox="1"/>
          <p:nvPr/>
        </p:nvSpPr>
        <p:spPr>
          <a:xfrm>
            <a:off x="5603185" y="4210301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Diciamo ad Arduino di accendere il diodo led sul pin 13 per 1 secondo.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51848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9A63B27-2166-182B-98A1-EE00C8C464CB}"/>
              </a:ext>
            </a:extLst>
          </p:cNvPr>
          <p:cNvSpPr txBox="1"/>
          <p:nvPr/>
        </p:nvSpPr>
        <p:spPr>
          <a:xfrm>
            <a:off x="782706" y="1057725"/>
            <a:ext cx="46937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digitalWrite</a:t>
            </a:r>
            <a:r>
              <a:rPr lang="it-IT" dirty="0"/>
              <a:t>(LED, LOW); // spegne il LED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AB0051-0A8D-96F2-0BC7-95AB2C6FF5F8}"/>
              </a:ext>
            </a:extLst>
          </p:cNvPr>
          <p:cNvSpPr txBox="1"/>
          <p:nvPr/>
        </p:nvSpPr>
        <p:spPr>
          <a:xfrm>
            <a:off x="5394463" y="105772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Ordiniamo al led sul pin 13 di spegnersi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574000-271C-AB81-D8CA-6BC6BC035D17}"/>
              </a:ext>
            </a:extLst>
          </p:cNvPr>
          <p:cNvSpPr txBox="1"/>
          <p:nvPr/>
        </p:nvSpPr>
        <p:spPr>
          <a:xfrm>
            <a:off x="782706" y="2101334"/>
            <a:ext cx="3998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delay(1000); // aspetta un secondo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E55FBCA-2F53-1151-A2FC-C982FD19975A}"/>
              </a:ext>
            </a:extLst>
          </p:cNvPr>
          <p:cNvSpPr txBox="1"/>
          <p:nvPr/>
        </p:nvSpPr>
        <p:spPr>
          <a:xfrm>
            <a:off x="5476461" y="202182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T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iene spento il diodo connesso al pin 13 per 1 secondo.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9577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62327D-264F-F655-0E72-1A4A34631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Prova da solo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2330F9F-7B83-0A3E-7AAF-5432FE2E9C33}"/>
              </a:ext>
            </a:extLst>
          </p:cNvPr>
          <p:cNvSpPr txBox="1"/>
          <p:nvPr/>
        </p:nvSpPr>
        <p:spPr>
          <a:xfrm>
            <a:off x="838200" y="2374229"/>
            <a:ext cx="97867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 fontAlgn="base">
              <a:buFont typeface="+mj-lt"/>
              <a:buAutoNum type="arabicPeriod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variate il tempo di accensione e spegnimento, con tempi uguali di accensione e spegnimento</a:t>
            </a:r>
          </a:p>
          <a:p>
            <a:pPr marL="342900" indent="-342900" algn="l" fontAlgn="base">
              <a:buFont typeface="+mj-lt"/>
              <a:buAutoNum type="arabicPeriod"/>
            </a:pPr>
            <a:endParaRPr lang="it-IT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342900" indent="-342900" algn="l" fontAlgn="base">
              <a:buFont typeface="+mj-lt"/>
              <a:buAutoNum type="arabicPeriod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variate il tempo di accensione e spegnimento, con tempi diversi di accensione e spegnimento</a:t>
            </a:r>
          </a:p>
          <a:p>
            <a:pPr marL="342900" indent="-342900" algn="l" fontAlgn="base">
              <a:buFont typeface="+mj-lt"/>
              <a:buAutoNum type="arabicPeriod"/>
            </a:pPr>
            <a:endParaRPr lang="it-IT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342900" indent="-342900" algn="l" fontAlgn="base">
              <a:buFont typeface="+mj-lt"/>
              <a:buAutoNum type="arabicPeriod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provate ad eseguire il programma con tempi inferiori ai 500 millisecondi, cosa succede?</a:t>
            </a:r>
          </a:p>
          <a:p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4924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8210B-3C21-012D-C187-3BE9DD38B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Introduzione all’uso di Arduino: II Lezione</a:t>
            </a:r>
            <a:br>
              <a:rPr lang="it-IT" dirty="0"/>
            </a:br>
            <a:r>
              <a:rPr lang="it-IT" dirty="0"/>
              <a:t> II Parte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E9948E0-0298-AAAA-CAC4-8759F7B5C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226" y="1619250"/>
            <a:ext cx="5041900" cy="3619500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8BE65E2-A81D-E2B2-F183-1E86A48768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9474538-AA2F-5101-E929-8E3540B5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2034209"/>
            <a:ext cx="2794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72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BFF08-0EB8-CE77-565D-A7EB13AF0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it-IT" b="1" dirty="0">
                <a:solidFill>
                  <a:srgbClr val="000000"/>
                </a:solidFill>
                <a:latin typeface="Helvetica Neue" panose="02000503000000020004" pitchFamily="2" charset="0"/>
              </a:rPr>
              <a:t>Misuriamo la temperatura</a:t>
            </a:r>
            <a:endParaRPr lang="it-IT" b="1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8EC34A-8308-26D0-11BA-62D11A873D16}"/>
              </a:ext>
            </a:extLst>
          </p:cNvPr>
          <p:cNvSpPr txBox="1"/>
          <p:nvPr/>
        </p:nvSpPr>
        <p:spPr>
          <a:xfrm>
            <a:off x="7561848" y="1690688"/>
            <a:ext cx="3620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 breadboard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 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Sensore di temperatura</a:t>
            </a:r>
            <a:endParaRPr lang="it-IT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1 resistenza da </a:t>
            </a: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4.7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K Ohm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filo elettrico per breadboard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it-IT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Arduino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B4ED66-25DC-FC68-426A-867777000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26" y="1477662"/>
            <a:ext cx="6680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41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8DCD6-14EC-FEFB-CA84-CE259407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200" b="1" i="0" cap="all" dirty="0">
                <a:solidFill>
                  <a:srgbClr val="000000"/>
                </a:solidFill>
                <a:effectLst/>
                <a:latin typeface="Roboto" panose="020F0502020204030204" pitchFamily="34" charset="0"/>
              </a:rPr>
              <a:t>BREADBOARD, COS'È E COME FUNZIONA</a:t>
            </a:r>
            <a:endParaRPr lang="it-IT" sz="4200" dirty="0"/>
          </a:p>
        </p:txBody>
      </p:sp>
      <p:pic>
        <p:nvPicPr>
          <p:cNvPr id="11266" name="Picture 2" descr="Foto">
            <a:extLst>
              <a:ext uri="{FF2B5EF4-FFF2-40B4-BE49-F238E27FC236}">
                <a16:creationId xmlns:a16="http://schemas.microsoft.com/office/drawing/2014/main" id="{25267A27-BA0C-45D1-0607-23BAD840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4736"/>
            <a:ext cx="3476211" cy="50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DA895A6-B1B5-B6CB-0758-3A66D313B2B8}"/>
              </a:ext>
            </a:extLst>
          </p:cNvPr>
          <p:cNvSpPr txBox="1"/>
          <p:nvPr/>
        </p:nvSpPr>
        <p:spPr>
          <a:xfrm>
            <a:off x="4181889" y="1887212"/>
            <a:ext cx="6097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La breadboard è un componente fondamentale per costruire e </a:t>
            </a:r>
            <a:r>
              <a:rPr lang="it-IT" b="1" i="0" dirty="0" err="1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prototipare</a:t>
            </a:r>
            <a:r>
              <a:rPr lang="it-IT" b="1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 i tuoi circuiti perché non c`è bisogno di saldare nulla, è una specie di LEGO in forma elettronica. Le righe </a:t>
            </a:r>
            <a:r>
              <a:rPr lang="it-IT" b="1" i="0" dirty="0" err="1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orizontali</a:t>
            </a:r>
            <a:r>
              <a:rPr lang="it-IT" b="1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 e verticali della breadboard portano l`elettricità attraverso sottili connettori metallici sotto la plastica forata.</a:t>
            </a:r>
            <a:endParaRPr lang="it-IT" b="0" i="0" dirty="0">
              <a:solidFill>
                <a:srgbClr val="3F3F3F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BE0F0A0-90EE-22D6-74B2-4E330B2684D8}"/>
              </a:ext>
            </a:extLst>
          </p:cNvPr>
          <p:cNvSpPr txBox="1"/>
          <p:nvPr/>
        </p:nvSpPr>
        <p:spPr>
          <a:xfrm>
            <a:off x="4314411" y="3774545"/>
            <a:ext cx="60976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Avvertenze:</a:t>
            </a:r>
          </a:p>
          <a:p>
            <a:pPr algn="l"/>
            <a:r>
              <a:rPr lang="it-IT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 Non utilizzare la breadboard con circuiti ad alta tensione</a:t>
            </a:r>
            <a:r>
              <a:rPr lang="it-IT" b="1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: </a:t>
            </a:r>
            <a:r>
              <a:rPr lang="it-IT" b="0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la prima cosa da evitare è sicuramente quella di collegare nei fori direttamente la presa di corrente di casa, per evitare che ci ritroviamo con un bel foro bruciacchiato o nei casi peggiori la casa bruciata. </a:t>
            </a:r>
          </a:p>
          <a:p>
            <a:r>
              <a:rPr lang="it-IT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Non utilizzare la breadboard con circuiti ad alta frequenza</a:t>
            </a:r>
            <a:r>
              <a:rPr lang="it-IT" b="1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:</a:t>
            </a:r>
            <a:r>
              <a:rPr lang="it-IT" b="0" i="0" dirty="0">
                <a:solidFill>
                  <a:srgbClr val="3F3F3F"/>
                </a:solidFill>
                <a:effectLst/>
                <a:latin typeface="Roboto" panose="02000000000000000000" pitchFamily="2" charset="0"/>
              </a:rPr>
              <a:t> con circuiti ad alta frequenza (superiore 10 MHz) è consigliato utilizzare metodi alternativi.</a:t>
            </a:r>
          </a:p>
        </p:txBody>
      </p:sp>
    </p:spTree>
    <p:extLst>
      <p:ext uri="{BB962C8B-B14F-4D97-AF65-F5344CB8AC3E}">
        <p14:creationId xmlns:p14="http://schemas.microsoft.com/office/powerpoint/2010/main" val="1923175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9AA934A-56AE-E6C2-6139-6A94A860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82700"/>
            <a:ext cx="30861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D3E8C56-E41E-22A6-C13F-40A95E86E370}"/>
              </a:ext>
            </a:extLst>
          </p:cNvPr>
          <p:cNvSpPr txBox="1"/>
          <p:nvPr/>
        </p:nvSpPr>
        <p:spPr>
          <a:xfrm>
            <a:off x="3046971" y="68003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125"/>
              </a:spcAft>
            </a:pPr>
            <a:r>
              <a:rPr lang="it-IT" b="1" i="0" dirty="0">
                <a:solidFill>
                  <a:srgbClr val="333333"/>
                </a:solidFill>
                <a:effectLst/>
                <a:latin typeface="Montserrat" panose="020F0502020204030204" pitchFamily="34" charset="0"/>
              </a:rPr>
              <a:t>DS18B20 1-wire Temperature Sensor</a:t>
            </a:r>
          </a:p>
        </p:txBody>
      </p:sp>
    </p:spTree>
    <p:extLst>
      <p:ext uri="{BB962C8B-B14F-4D97-AF65-F5344CB8AC3E}">
        <p14:creationId xmlns:p14="http://schemas.microsoft.com/office/powerpoint/2010/main" val="153991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F7FA768-82EF-3D78-46A1-35009BF0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00" y="1181100"/>
            <a:ext cx="66802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1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96528-CF71-0A1F-5702-3F8D589A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Cos’è Arduino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2AED6F3-4232-F0AF-71AA-5BEDEA509DF6}"/>
              </a:ext>
            </a:extLst>
          </p:cNvPr>
          <p:cNvSpPr txBox="1"/>
          <p:nvPr/>
        </p:nvSpPr>
        <p:spPr>
          <a:xfrm>
            <a:off x="838200" y="1547771"/>
            <a:ext cx="81724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Arduino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una </a:t>
            </a:r>
            <a:r>
              <a:rPr lang="it-IT" b="0" i="0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piattaforma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hardware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composta da una serie di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schede elettroniche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dotate di un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microcontrollore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È stata ideata e sviluppata nel 2005 da alcuni membri dell'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Interaction Design Institute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di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Ivrea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come strumento per la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prototipazione rapida</a:t>
            </a:r>
            <a:r>
              <a:rPr lang="it-IT" b="0" i="0" dirty="0">
                <a:effectLst/>
                <a:latin typeface="Arial" panose="020B0604020202020204" pitchFamily="34" charset="0"/>
              </a:rPr>
              <a:t> 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per scopi hobbistici, didattici e professionali. Il nome della scheda deriva da quello del bar di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Ivrea</a:t>
            </a:r>
            <a:r>
              <a:rPr lang="it-IT" b="0" i="0" dirty="0">
                <a:effectLst/>
                <a:latin typeface="Arial" panose="020B0604020202020204" pitchFamily="34" charset="0"/>
              </a:rPr>
              <a:t> 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frequentato dai fondatori del progetto, nome che richiama a sua volta quello di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Arduino d'Ivrea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Re d'Italia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nel </a:t>
            </a:r>
            <a:r>
              <a:rPr lang="it-IT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1002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algn="l"/>
            <a:r>
              <a:rPr lang="it-IT" b="0" i="0" dirty="0">
                <a:effectLst/>
                <a:latin typeface="Arial" panose="020B0604020202020204" pitchFamily="34" charset="0"/>
              </a:rPr>
              <a:t>Con Arduino si possono realizzare in maniera </a:t>
            </a:r>
            <a:r>
              <a:rPr lang="it-IT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relativamente</a:t>
            </a:r>
            <a:r>
              <a:rPr lang="it-IT" b="0" i="0" dirty="0">
                <a:effectLst/>
                <a:latin typeface="Arial" panose="020B0604020202020204" pitchFamily="34" charset="0"/>
              </a:rPr>
              <a:t> rapida e semplice piccoli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dispositivi</a:t>
            </a:r>
            <a:r>
              <a:rPr lang="it-IT" b="0" i="0" dirty="0">
                <a:effectLst/>
                <a:latin typeface="Arial" panose="020B0604020202020204" pitchFamily="34" charset="0"/>
              </a:rPr>
              <a:t> come controllori di luci, di velocità per motori, sensori di luce, automatismi per il controllo della temperatura e dell'umidità e molti altri progetti che utilizzano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sensori</a:t>
            </a:r>
            <a:r>
              <a:rPr lang="it-IT" b="0" i="0" dirty="0">
                <a:effectLst/>
                <a:latin typeface="Arial" panose="020B0604020202020204" pitchFamily="34" charset="0"/>
              </a:rPr>
              <a:t>,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attuatori</a:t>
            </a:r>
            <a:r>
              <a:rPr lang="it-IT" b="0" i="0" dirty="0">
                <a:effectLst/>
                <a:latin typeface="Arial" panose="020B0604020202020204" pitchFamily="34" charset="0"/>
              </a:rPr>
              <a:t> e comunicazione con altri dispositivi. La scheda è abbinata a un semplice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ambiente di sviluppo integrato</a:t>
            </a:r>
            <a:r>
              <a:rPr lang="it-IT" b="0" i="0" dirty="0">
                <a:effectLst/>
                <a:latin typeface="Arial" panose="020B0604020202020204" pitchFamily="34" charset="0"/>
              </a:rPr>
              <a:t> per la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programmazione</a:t>
            </a:r>
            <a:r>
              <a:rPr lang="it-IT" b="0" i="0" dirty="0">
                <a:effectLst/>
                <a:latin typeface="Arial" panose="020B0604020202020204" pitchFamily="34" charset="0"/>
              </a:rPr>
              <a:t> del microcontrollore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Tutto il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software</a:t>
            </a:r>
            <a:r>
              <a:rPr lang="it-IT" b="0" i="0" dirty="0">
                <a:effectLst/>
                <a:latin typeface="Arial" panose="020B0604020202020204" pitchFamily="34" charset="0"/>
              </a:rPr>
              <a:t> a corredo è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libero</a:t>
            </a:r>
            <a:r>
              <a:rPr lang="it-IT" b="0" i="0" dirty="0">
                <a:effectLst/>
                <a:latin typeface="Arial" panose="020B0604020202020204" pitchFamily="34" charset="0"/>
              </a:rPr>
              <a:t>, e gli schemi circuitali sono distribuiti come 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hardware libero</a:t>
            </a:r>
            <a:r>
              <a:rPr lang="it-IT" b="0" i="0" dirty="0">
                <a:effectLst/>
                <a:latin typeface="Arial" panose="020B0604020202020204" pitchFamily="34" charset="0"/>
              </a:rPr>
              <a:t> 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 per questo motivo è molto utilizzato nella didattica educativa.</a:t>
            </a:r>
          </a:p>
        </p:txBody>
      </p:sp>
    </p:spTree>
    <p:extLst>
      <p:ext uri="{BB962C8B-B14F-4D97-AF65-F5344CB8AC3E}">
        <p14:creationId xmlns:p14="http://schemas.microsoft.com/office/powerpoint/2010/main" val="2379403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73BE17-039B-DEDA-2D87-4120527C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727"/>
          </a:xfrm>
        </p:spPr>
        <p:txBody>
          <a:bodyPr>
            <a:normAutofit fontScale="90000"/>
          </a:bodyPr>
          <a:lstStyle/>
          <a:p>
            <a:r>
              <a:rPr lang="it-IT" dirty="0"/>
              <a:t>Sketch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A5B339D-3A7A-78C4-4AF6-84079C8279A1}"/>
              </a:ext>
            </a:extLst>
          </p:cNvPr>
          <p:cNvSpPr txBox="1"/>
          <p:nvPr/>
        </p:nvSpPr>
        <p:spPr>
          <a:xfrm>
            <a:off x="1041124" y="1196447"/>
            <a:ext cx="60976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#include &lt;</a:t>
            </a:r>
            <a:r>
              <a:rPr lang="it-IT" dirty="0" err="1"/>
              <a:t>DallasTemperature.h</a:t>
            </a:r>
            <a:r>
              <a:rPr lang="it-IT" dirty="0"/>
              <a:t>&gt;</a:t>
            </a:r>
          </a:p>
          <a:p>
            <a:r>
              <a:rPr lang="it-IT" dirty="0"/>
              <a:t>#include &lt;</a:t>
            </a:r>
            <a:r>
              <a:rPr lang="it-IT" dirty="0" err="1"/>
              <a:t>OneWire.h</a:t>
            </a:r>
            <a:r>
              <a:rPr lang="it-IT" dirty="0"/>
              <a:t>&gt; </a:t>
            </a:r>
          </a:p>
          <a:p>
            <a:endParaRPr lang="it-IT" dirty="0"/>
          </a:p>
          <a:p>
            <a:r>
              <a:rPr lang="it-IT" dirty="0"/>
              <a:t>#</a:t>
            </a:r>
            <a:r>
              <a:rPr lang="it-IT" dirty="0" err="1"/>
              <a:t>define</a:t>
            </a:r>
            <a:r>
              <a:rPr lang="it-IT" dirty="0"/>
              <a:t> ONE_WIRE_BUS 2</a:t>
            </a:r>
          </a:p>
          <a:p>
            <a:endParaRPr lang="it-IT" dirty="0"/>
          </a:p>
          <a:p>
            <a:r>
              <a:rPr lang="it-IT" dirty="0" err="1"/>
              <a:t>OneWire</a:t>
            </a:r>
            <a:r>
              <a:rPr lang="it-IT" dirty="0"/>
              <a:t> </a:t>
            </a:r>
            <a:r>
              <a:rPr lang="it-IT" dirty="0" err="1"/>
              <a:t>oneWire</a:t>
            </a:r>
            <a:r>
              <a:rPr lang="it-IT" dirty="0"/>
              <a:t>(ONE_WIRE_BUS);   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DallasTemperature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(&amp;</a:t>
            </a:r>
            <a:r>
              <a:rPr lang="it-IT" dirty="0" err="1"/>
              <a:t>oneWire</a:t>
            </a:r>
            <a:r>
              <a:rPr lang="it-IT" dirty="0"/>
              <a:t>);</a:t>
            </a:r>
          </a:p>
          <a:p>
            <a:endParaRPr lang="it-IT" dirty="0"/>
          </a:p>
          <a:p>
            <a:r>
              <a:rPr lang="it-IT" dirty="0" err="1"/>
              <a:t>void</a:t>
            </a:r>
            <a:r>
              <a:rPr lang="it-IT" dirty="0"/>
              <a:t> setup(</a:t>
            </a:r>
            <a:r>
              <a:rPr lang="it-IT" dirty="0" err="1"/>
              <a:t>void</a:t>
            </a:r>
            <a:r>
              <a:rPr lang="it-IT" dirty="0"/>
              <a:t>)</a:t>
            </a:r>
          </a:p>
          <a:p>
            <a:r>
              <a:rPr lang="it-IT" dirty="0"/>
              <a:t>{</a:t>
            </a:r>
          </a:p>
          <a:p>
            <a:r>
              <a:rPr lang="it-IT" dirty="0"/>
              <a:t>  </a:t>
            </a:r>
            <a:r>
              <a:rPr lang="it-IT" dirty="0" err="1"/>
              <a:t>sensors.begin</a:t>
            </a:r>
            <a:r>
              <a:rPr lang="it-IT" dirty="0"/>
              <a:t>();    </a:t>
            </a:r>
          </a:p>
          <a:p>
            <a:r>
              <a:rPr lang="it-IT" dirty="0"/>
              <a:t>  </a:t>
            </a:r>
            <a:r>
              <a:rPr lang="it-IT" dirty="0" err="1"/>
              <a:t>Serial.begin</a:t>
            </a:r>
            <a:r>
              <a:rPr lang="it-IT" dirty="0"/>
              <a:t>(9600);</a:t>
            </a:r>
          </a:p>
          <a:p>
            <a:r>
              <a:rPr lang="it-IT" dirty="0"/>
              <a:t>}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63BDC235-8D41-4300-99DF-39B5A030FA8C}"/>
              </a:ext>
            </a:extLst>
          </p:cNvPr>
          <p:cNvSpPr/>
          <p:nvPr/>
        </p:nvSpPr>
        <p:spPr>
          <a:xfrm>
            <a:off x="128606" y="1336056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8924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590A830-50CD-82BB-A07E-02A8F2472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23" y="684084"/>
            <a:ext cx="7196147" cy="2108718"/>
          </a:xfrm>
          <a:prstGeom prst="rect">
            <a:avLst/>
          </a:prstGeom>
        </p:spPr>
      </p:pic>
      <p:pic>
        <p:nvPicPr>
          <p:cNvPr id="7" name="Immagine 6" descr="Immagine che contiene testo, software, Sito Web, Pagina Web&#10;&#10;Descrizione generata automaticamente">
            <a:extLst>
              <a:ext uri="{FF2B5EF4-FFF2-40B4-BE49-F238E27FC236}">
                <a16:creationId xmlns:a16="http://schemas.microsoft.com/office/drawing/2014/main" id="{041CACE4-B87B-65B8-E491-E14BAA09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970" y="0"/>
            <a:ext cx="4696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98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D3A5EAFA-39FB-AAAA-F9A5-B53D8B77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5" y="251598"/>
            <a:ext cx="7196147" cy="2108718"/>
          </a:xfrm>
          <a:prstGeom prst="rect">
            <a:avLst/>
          </a:prstGeom>
        </p:spPr>
      </p:pic>
      <p:pic>
        <p:nvPicPr>
          <p:cNvPr id="6" name="Immagine 5" descr="Immagine che contiene testo, software, schermata, Pagina Web&#10;&#10;Descrizione generata automaticamente">
            <a:extLst>
              <a:ext uri="{FF2B5EF4-FFF2-40B4-BE49-F238E27FC236}">
                <a16:creationId xmlns:a16="http://schemas.microsoft.com/office/drawing/2014/main" id="{A04BB620-7986-949F-B9DD-31587540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681" y="0"/>
            <a:ext cx="4248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4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FDAD7-EF57-FFF7-9412-5B8EEADC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B590DC-ECCC-B927-2603-82130342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8727"/>
          </a:xfrm>
        </p:spPr>
        <p:txBody>
          <a:bodyPr>
            <a:normAutofit fontScale="90000"/>
          </a:bodyPr>
          <a:lstStyle/>
          <a:p>
            <a:r>
              <a:rPr lang="it-IT" dirty="0"/>
              <a:t>Sketch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089CFA-8C1B-3FCA-DD66-E450994F2FBB}"/>
              </a:ext>
            </a:extLst>
          </p:cNvPr>
          <p:cNvSpPr txBox="1"/>
          <p:nvPr/>
        </p:nvSpPr>
        <p:spPr>
          <a:xfrm>
            <a:off x="1041124" y="1196447"/>
            <a:ext cx="609765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#include &lt;</a:t>
            </a:r>
            <a:r>
              <a:rPr lang="it-IT" dirty="0" err="1"/>
              <a:t>DallasTemperature.h</a:t>
            </a:r>
            <a:r>
              <a:rPr lang="it-IT" dirty="0"/>
              <a:t>&gt;</a:t>
            </a:r>
          </a:p>
          <a:p>
            <a:r>
              <a:rPr lang="it-IT" dirty="0"/>
              <a:t>#include &lt;</a:t>
            </a:r>
            <a:r>
              <a:rPr lang="it-IT" dirty="0" err="1"/>
              <a:t>OneWire.h</a:t>
            </a:r>
            <a:r>
              <a:rPr lang="it-IT" dirty="0"/>
              <a:t>&gt; </a:t>
            </a:r>
          </a:p>
          <a:p>
            <a:endParaRPr lang="it-IT" dirty="0"/>
          </a:p>
          <a:p>
            <a:r>
              <a:rPr lang="it-IT" dirty="0"/>
              <a:t>#</a:t>
            </a:r>
            <a:r>
              <a:rPr lang="it-IT" dirty="0" err="1"/>
              <a:t>define</a:t>
            </a:r>
            <a:r>
              <a:rPr lang="it-IT" dirty="0"/>
              <a:t> ONE_WIRE_BUS 2</a:t>
            </a:r>
          </a:p>
          <a:p>
            <a:endParaRPr lang="it-IT" dirty="0"/>
          </a:p>
          <a:p>
            <a:r>
              <a:rPr lang="it-IT" dirty="0" err="1"/>
              <a:t>OneWire</a:t>
            </a:r>
            <a:r>
              <a:rPr lang="it-IT" dirty="0"/>
              <a:t> </a:t>
            </a:r>
            <a:r>
              <a:rPr lang="it-IT" dirty="0" err="1"/>
              <a:t>oneWire</a:t>
            </a:r>
            <a:r>
              <a:rPr lang="it-IT" dirty="0"/>
              <a:t>(ONE_WIRE_BUS);    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 err="1"/>
              <a:t>DallasTemperature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(&amp;</a:t>
            </a:r>
            <a:r>
              <a:rPr lang="it-IT" dirty="0" err="1"/>
              <a:t>oneWire</a:t>
            </a:r>
            <a:r>
              <a:rPr lang="it-IT" dirty="0"/>
              <a:t>);</a:t>
            </a:r>
          </a:p>
          <a:p>
            <a:endParaRPr lang="it-IT" dirty="0"/>
          </a:p>
          <a:p>
            <a:r>
              <a:rPr lang="it-IT" dirty="0" err="1"/>
              <a:t>void</a:t>
            </a:r>
            <a:r>
              <a:rPr lang="it-IT" dirty="0"/>
              <a:t> setup(</a:t>
            </a:r>
            <a:r>
              <a:rPr lang="it-IT" dirty="0" err="1"/>
              <a:t>void</a:t>
            </a:r>
            <a:r>
              <a:rPr lang="it-IT" dirty="0"/>
              <a:t>)</a:t>
            </a:r>
          </a:p>
          <a:p>
            <a:r>
              <a:rPr lang="it-IT" dirty="0"/>
              <a:t>{</a:t>
            </a:r>
          </a:p>
          <a:p>
            <a:r>
              <a:rPr lang="it-IT" dirty="0"/>
              <a:t>  </a:t>
            </a:r>
            <a:r>
              <a:rPr lang="it-IT" dirty="0" err="1"/>
              <a:t>sensors.begin</a:t>
            </a:r>
            <a:r>
              <a:rPr lang="it-IT" dirty="0"/>
              <a:t>();    </a:t>
            </a:r>
          </a:p>
          <a:p>
            <a:r>
              <a:rPr lang="it-IT" dirty="0"/>
              <a:t>  </a:t>
            </a:r>
            <a:r>
              <a:rPr lang="it-IT" dirty="0" err="1"/>
              <a:t>Serial.begin</a:t>
            </a:r>
            <a:r>
              <a:rPr lang="it-IT" dirty="0"/>
              <a:t>(9600);</a:t>
            </a:r>
          </a:p>
          <a:p>
            <a:r>
              <a:rPr lang="it-IT" dirty="0"/>
              <a:t>}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06977C1F-25CB-1156-594A-BE38B5E7DE9E}"/>
              </a:ext>
            </a:extLst>
          </p:cNvPr>
          <p:cNvSpPr/>
          <p:nvPr/>
        </p:nvSpPr>
        <p:spPr>
          <a:xfrm>
            <a:off x="128606" y="2031795"/>
            <a:ext cx="789710" cy="360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4589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99775D-D575-268C-B41D-EEA29B5C7B15}"/>
              </a:ext>
            </a:extLst>
          </p:cNvPr>
          <p:cNvSpPr txBox="1"/>
          <p:nvPr/>
        </p:nvSpPr>
        <p:spPr>
          <a:xfrm>
            <a:off x="961611" y="1256081"/>
            <a:ext cx="6097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 err="1"/>
              <a:t>void</a:t>
            </a:r>
            <a:r>
              <a:rPr lang="it-IT" dirty="0"/>
              <a:t> loop(</a:t>
            </a:r>
            <a:r>
              <a:rPr lang="it-IT" dirty="0" err="1"/>
              <a:t>void</a:t>
            </a:r>
            <a:r>
              <a:rPr lang="it-IT" dirty="0"/>
              <a:t>)</a:t>
            </a:r>
          </a:p>
          <a:p>
            <a:r>
              <a:rPr lang="it-IT" dirty="0"/>
              <a:t>{ </a:t>
            </a:r>
          </a:p>
          <a:p>
            <a:r>
              <a:rPr lang="it-IT" dirty="0"/>
              <a:t>  </a:t>
            </a:r>
            <a:r>
              <a:rPr lang="it-IT" dirty="0" err="1"/>
              <a:t>sensors.requestTemperatures</a:t>
            </a:r>
            <a:r>
              <a:rPr lang="it-IT" dirty="0"/>
              <a:t>(); </a:t>
            </a:r>
          </a:p>
          <a:p>
            <a:endParaRPr lang="it-IT" dirty="0"/>
          </a:p>
          <a:p>
            <a:r>
              <a:rPr lang="it-IT" dirty="0"/>
              <a:t>  </a:t>
            </a:r>
            <a:r>
              <a:rPr lang="it-IT" dirty="0" err="1"/>
              <a:t>Serial.print</a:t>
            </a:r>
            <a:r>
              <a:rPr lang="it-IT" dirty="0"/>
              <a:t>("Temperature: ");</a:t>
            </a:r>
          </a:p>
          <a:p>
            <a:r>
              <a:rPr lang="it-IT" dirty="0"/>
              <a:t>  </a:t>
            </a:r>
            <a:r>
              <a:rPr lang="it-IT" dirty="0" err="1"/>
              <a:t>Serial.print</a:t>
            </a:r>
            <a:r>
              <a:rPr lang="it-IT" dirty="0"/>
              <a:t>(</a:t>
            </a:r>
            <a:r>
              <a:rPr lang="it-IT" dirty="0" err="1"/>
              <a:t>sensors.getTempCByIndex</a:t>
            </a:r>
            <a:r>
              <a:rPr lang="it-IT" dirty="0"/>
              <a:t>(0));</a:t>
            </a:r>
          </a:p>
          <a:p>
            <a:r>
              <a:rPr lang="it-IT" dirty="0"/>
              <a:t> // </a:t>
            </a:r>
            <a:r>
              <a:rPr lang="it-IT" dirty="0" err="1"/>
              <a:t>Serial.print</a:t>
            </a:r>
            <a:r>
              <a:rPr lang="it-IT" dirty="0"/>
              <a:t>((</a:t>
            </a:r>
            <a:r>
              <a:rPr lang="it-IT" dirty="0" err="1"/>
              <a:t>char</a:t>
            </a:r>
            <a:r>
              <a:rPr lang="it-IT" dirty="0"/>
              <a:t>)176);</a:t>
            </a:r>
          </a:p>
          <a:p>
            <a:r>
              <a:rPr lang="it-IT" dirty="0"/>
              <a:t> //</a:t>
            </a:r>
            <a:r>
              <a:rPr lang="it-IT" dirty="0" err="1"/>
              <a:t>Serial.print</a:t>
            </a:r>
            <a:r>
              <a:rPr lang="it-IT" dirty="0"/>
              <a:t>("C  |  ");</a:t>
            </a:r>
          </a:p>
          <a:p>
            <a:r>
              <a:rPr lang="it-IT" dirty="0"/>
              <a:t>  </a:t>
            </a:r>
            <a:r>
              <a:rPr lang="it-IT" dirty="0" err="1"/>
              <a:t>Serial.print</a:t>
            </a:r>
            <a:r>
              <a:rPr lang="it-IT" dirty="0"/>
              <a:t>(" , ");</a:t>
            </a:r>
          </a:p>
          <a:p>
            <a:r>
              <a:rPr lang="it-IT" dirty="0"/>
              <a:t>  </a:t>
            </a:r>
            <a:r>
              <a:rPr lang="it-IT" dirty="0" err="1"/>
              <a:t>Serial.println</a:t>
            </a:r>
            <a:r>
              <a:rPr lang="it-IT" dirty="0"/>
              <a:t>((</a:t>
            </a:r>
            <a:r>
              <a:rPr lang="it-IT" dirty="0" err="1"/>
              <a:t>sensors.getTempCByIndex</a:t>
            </a:r>
            <a:r>
              <a:rPr lang="it-IT" dirty="0"/>
              <a:t>(0) * 9.0) / 5.0 + 32.0);</a:t>
            </a:r>
          </a:p>
          <a:p>
            <a:r>
              <a:rPr lang="it-IT" dirty="0"/>
              <a:t> // </a:t>
            </a:r>
            <a:r>
              <a:rPr lang="it-IT" dirty="0" err="1"/>
              <a:t>Serial.print</a:t>
            </a:r>
            <a:r>
              <a:rPr lang="it-IT" dirty="0"/>
              <a:t>((</a:t>
            </a:r>
            <a:r>
              <a:rPr lang="it-IT" dirty="0" err="1"/>
              <a:t>char</a:t>
            </a:r>
            <a:r>
              <a:rPr lang="it-IT" dirty="0"/>
              <a:t>)176);</a:t>
            </a:r>
          </a:p>
          <a:p>
            <a:r>
              <a:rPr lang="it-IT" dirty="0"/>
              <a:t> //</a:t>
            </a:r>
            <a:r>
              <a:rPr lang="it-IT" dirty="0" err="1"/>
              <a:t>Serial.println</a:t>
            </a:r>
            <a:r>
              <a:rPr lang="it-IT" dirty="0"/>
              <a:t>("</a:t>
            </a:r>
            <a:r>
              <a:rPr lang="it-IT" dirty="0" err="1"/>
              <a:t>F</a:t>
            </a:r>
            <a:r>
              <a:rPr lang="it-IT" dirty="0"/>
              <a:t>");</a:t>
            </a:r>
          </a:p>
          <a:p>
            <a:r>
              <a:rPr lang="it-IT" dirty="0"/>
              <a:t>  delay(500);</a:t>
            </a:r>
          </a:p>
          <a:p>
            <a:r>
              <a:rPr lang="it-IT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115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67A8C-0D66-6002-F1CC-AE7BFECD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usare Arduino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4D30B-FD18-6428-E3EA-6C44972D3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3200" dirty="0"/>
              <a:t>Semplicità</a:t>
            </a:r>
            <a:r>
              <a:rPr lang="it-IT" dirty="0"/>
              <a:t>: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v"/>
            </a:pPr>
            <a:r>
              <a:rPr lang="it-IT" dirty="0"/>
              <a:t>   Mi consente agevolmente di insegnare un linguaggio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   Mi permette di introdurre concetti di base di elettronica 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  Si possono realizzare in breve tempo dispositivi che danno soddisfazione allo studente</a:t>
            </a:r>
          </a:p>
        </p:txBody>
      </p:sp>
    </p:spTree>
    <p:extLst>
      <p:ext uri="{BB962C8B-B14F-4D97-AF65-F5344CB8AC3E}">
        <p14:creationId xmlns:p14="http://schemas.microsoft.com/office/powerpoint/2010/main" val="2824083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67A8C-0D66-6002-F1CC-AE7BFECD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usare Arduino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4D30B-FD18-6428-E3EA-6C44972D3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  <a:p>
            <a:pPr>
              <a:buFont typeface="Wingdings" pitchFamily="2" charset="2"/>
              <a:buChar char="v"/>
            </a:pPr>
            <a:r>
              <a:rPr lang="it-IT" dirty="0"/>
              <a:t>   Disponibilità di moltissima documentazione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   Stimolo motivazionale per lo studio di altre discipline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  Costi estremamente bassi</a:t>
            </a:r>
          </a:p>
          <a:p>
            <a:pPr>
              <a:buFont typeface="Wingdings" pitchFamily="2" charset="2"/>
              <a:buChar char="v"/>
            </a:pPr>
            <a:r>
              <a:rPr lang="it-IT" dirty="0"/>
              <a:t>  Disponibilità di diverse schede (</a:t>
            </a:r>
            <a:r>
              <a:rPr lang="it-IT" dirty="0" err="1"/>
              <a:t>shields</a:t>
            </a:r>
            <a:r>
              <a:rPr lang="it-IT" dirty="0"/>
              <a:t>), che ne estendono le funzionalità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013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F7F18-92E2-F518-D423-560B265F8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mondo Arduino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1A8593-E1AB-51F1-8039-579CAE3AB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/>
              <a:t>Arduino vuol dire 3 cose</a:t>
            </a:r>
          </a:p>
        </p:txBody>
      </p:sp>
    </p:spTree>
    <p:extLst>
      <p:ext uri="{BB962C8B-B14F-4D97-AF65-F5344CB8AC3E}">
        <p14:creationId xmlns:p14="http://schemas.microsoft.com/office/powerpoint/2010/main" val="54232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665F7-F9E4-9001-DE13-FC14CC41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Un oggetto fisico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C24FF8-341D-5D77-5B41-3418AD2CD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609" y="1816443"/>
            <a:ext cx="6667456" cy="460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18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13693</TotalTime>
  <Words>1904</Words>
  <Application>Microsoft Office PowerPoint</Application>
  <PresentationFormat>Widescreen</PresentationFormat>
  <Paragraphs>198</Paragraphs>
  <Slides>54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4" baseType="lpstr">
      <vt:lpstr>Arial</vt:lpstr>
      <vt:lpstr>Calibri</vt:lpstr>
      <vt:lpstr>Calibri Light</vt:lpstr>
      <vt:lpstr>Georgia</vt:lpstr>
      <vt:lpstr>Helvetica</vt:lpstr>
      <vt:lpstr>Helvetica Neue</vt:lpstr>
      <vt:lpstr>Montserrat</vt:lpstr>
      <vt:lpstr>Roboto</vt:lpstr>
      <vt:lpstr>Wingdings</vt:lpstr>
      <vt:lpstr>Tema di Office</vt:lpstr>
      <vt:lpstr>Introduzione all’uso di Arduino</vt:lpstr>
      <vt:lpstr>Introduzione all’uso di Arduino: I Lezione</vt:lpstr>
      <vt:lpstr>Introduzione all’uso di Arduino</vt:lpstr>
      <vt:lpstr>Domande:</vt:lpstr>
      <vt:lpstr>Cos’è Arduino </vt:lpstr>
      <vt:lpstr>Perché usare Arduino</vt:lpstr>
      <vt:lpstr>Perché usare Arduino</vt:lpstr>
      <vt:lpstr>Il mondo Arduino</vt:lpstr>
      <vt:lpstr>Un oggetto fisico</vt:lpstr>
      <vt:lpstr>Un’ambiente di programmazione</vt:lpstr>
      <vt:lpstr>Una comunità</vt:lpstr>
      <vt:lpstr>La scheda Arduino</vt:lpstr>
      <vt:lpstr>Caratteristiche Tecniche</vt:lpstr>
      <vt:lpstr>Il microcontrollore </vt:lpstr>
      <vt:lpstr>Terminologia</vt:lpstr>
      <vt:lpstr>Il software Arduino</vt:lpstr>
      <vt:lpstr>Il software Arduino</vt:lpstr>
      <vt:lpstr>Comunicare con Arduino</vt:lpstr>
      <vt:lpstr>Selezionare la sceda</vt:lpstr>
      <vt:lpstr>Selezionare la porta seriale da utilizzare</vt:lpstr>
      <vt:lpstr>Primo sketch: Blink</vt:lpstr>
      <vt:lpstr>Primo sketch: Blink</vt:lpstr>
      <vt:lpstr>Primo sketch: Blink</vt:lpstr>
      <vt:lpstr>Primo sketch: Blink</vt:lpstr>
      <vt:lpstr>Primo sketch: Blink</vt:lpstr>
      <vt:lpstr>Primo sketch: Blink</vt:lpstr>
      <vt:lpstr>Primo sketch: Blink</vt:lpstr>
      <vt:lpstr>Introduzione all’uso di Arduino: II Lezione  I Parte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Analizziamo lo Sketch riga per riga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Prova da solo</vt:lpstr>
      <vt:lpstr>Introduzione all’uso di Arduino: II Lezione  II Parte</vt:lpstr>
      <vt:lpstr>Misuriamo la temperatura</vt:lpstr>
      <vt:lpstr>BREADBOARD, COS'È E COME FUNZIONA</vt:lpstr>
      <vt:lpstr>Presentazione standard di PowerPoint</vt:lpstr>
      <vt:lpstr>Presentazione standard di PowerPoint</vt:lpstr>
      <vt:lpstr>Sketch</vt:lpstr>
      <vt:lpstr>Presentazione standard di PowerPoint</vt:lpstr>
      <vt:lpstr>Presentazione standard di PowerPoint</vt:lpstr>
      <vt:lpstr>Sketch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Tagliente</dc:creator>
  <cp:lastModifiedBy>cafagna</cp:lastModifiedBy>
  <cp:revision>10</cp:revision>
  <dcterms:created xsi:type="dcterms:W3CDTF">2023-02-06T10:28:21Z</dcterms:created>
  <dcterms:modified xsi:type="dcterms:W3CDTF">2024-11-22T18:34:09Z</dcterms:modified>
</cp:coreProperties>
</file>