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1" r:id="rId5"/>
    <p:sldId id="262" r:id="rId6"/>
    <p:sldId id="263" r:id="rId7"/>
    <p:sldId id="275" r:id="rId8"/>
    <p:sldId id="269" r:id="rId9"/>
    <p:sldId id="270" r:id="rId10"/>
    <p:sldId id="271" r:id="rId11"/>
    <p:sldId id="272" r:id="rId12"/>
    <p:sldId id="260" r:id="rId13"/>
    <p:sldId id="274" r:id="rId14"/>
    <p:sldId id="276" r:id="rId15"/>
    <p:sldId id="264" r:id="rId16"/>
    <p:sldId id="265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13"/>
    <p:restoredTop sz="93439"/>
  </p:normalViewPr>
  <p:slideViewPr>
    <p:cSldViewPr snapToGrid="0" snapToObjects="1">
      <p:cViewPr varScale="1">
        <p:scale>
          <a:sx n="106" d="100"/>
          <a:sy n="106" d="100"/>
        </p:scale>
        <p:origin x="19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73B-E351-5D45-96A6-F00E1D6AFF44}" type="datetimeFigureOut">
              <a:rPr lang="it-IT" smtClean="0"/>
              <a:t>05/11/24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5FD3-A35C-714A-86C0-18490E377F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89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73B-E351-5D45-96A6-F00E1D6AFF44}" type="datetimeFigureOut">
              <a:rPr lang="it-IT" smtClean="0"/>
              <a:t>05/11/24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5FD3-A35C-714A-86C0-18490E377F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82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73B-E351-5D45-96A6-F00E1D6AFF44}" type="datetimeFigureOut">
              <a:rPr lang="it-IT" smtClean="0"/>
              <a:t>05/11/24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5FD3-A35C-714A-86C0-18490E377F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31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73B-E351-5D45-96A6-F00E1D6AFF44}" type="datetimeFigureOut">
              <a:rPr lang="it-IT" smtClean="0"/>
              <a:t>05/11/24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5FD3-A35C-714A-86C0-18490E377F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24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73B-E351-5D45-96A6-F00E1D6AFF44}" type="datetimeFigureOut">
              <a:rPr lang="it-IT" smtClean="0"/>
              <a:t>05/11/24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5FD3-A35C-714A-86C0-18490E377F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822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73B-E351-5D45-96A6-F00E1D6AFF44}" type="datetimeFigureOut">
              <a:rPr lang="it-IT" smtClean="0"/>
              <a:t>05/11/24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5FD3-A35C-714A-86C0-18490E377F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79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73B-E351-5D45-96A6-F00E1D6AFF44}" type="datetimeFigureOut">
              <a:rPr lang="it-IT" smtClean="0"/>
              <a:t>05/11/24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5FD3-A35C-714A-86C0-18490E377F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36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73B-E351-5D45-96A6-F00E1D6AFF44}" type="datetimeFigureOut">
              <a:rPr lang="it-IT" smtClean="0"/>
              <a:t>05/11/24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5FD3-A35C-714A-86C0-18490E377F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78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73B-E351-5D45-96A6-F00E1D6AFF44}" type="datetimeFigureOut">
              <a:rPr lang="it-IT" smtClean="0"/>
              <a:t>05/11/24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5FD3-A35C-714A-86C0-18490E377F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76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73B-E351-5D45-96A6-F00E1D6AFF44}" type="datetimeFigureOut">
              <a:rPr lang="it-IT" smtClean="0"/>
              <a:t>05/11/24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5FD3-A35C-714A-86C0-18490E377F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68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73B-E351-5D45-96A6-F00E1D6AFF44}" type="datetimeFigureOut">
              <a:rPr lang="it-IT" smtClean="0"/>
              <a:t>05/11/24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5FD3-A35C-714A-86C0-18490E377F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37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8473B-E351-5D45-96A6-F00E1D6AFF44}" type="datetimeFigureOut">
              <a:rPr lang="it-IT" smtClean="0"/>
              <a:t>05/11/24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35FD3-A35C-714A-86C0-18490E377F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36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52243"/>
            <a:ext cx="7772400" cy="1470025"/>
          </a:xfrm>
        </p:spPr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luce</a:t>
            </a:r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3636" y="4638964"/>
            <a:ext cx="2744727" cy="182649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91" y="1151082"/>
            <a:ext cx="3098800" cy="26162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5031509"/>
            <a:ext cx="1475508" cy="1502335"/>
          </a:xfrm>
          <a:prstGeom prst="rect">
            <a:avLst/>
          </a:prstGeom>
        </p:spPr>
      </p:pic>
      <p:sp>
        <p:nvSpPr>
          <p:cNvPr id="15" name="Freccia destra 14"/>
          <p:cNvSpPr/>
          <p:nvPr/>
        </p:nvSpPr>
        <p:spPr>
          <a:xfrm rot="1915057">
            <a:off x="2009980" y="3753261"/>
            <a:ext cx="4248728" cy="64254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ccia destra 15"/>
          <p:cNvSpPr/>
          <p:nvPr/>
        </p:nvSpPr>
        <p:spPr>
          <a:xfrm rot="10800000">
            <a:off x="2092034" y="5470384"/>
            <a:ext cx="3891602" cy="64254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0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 </a:t>
            </a:r>
            <a:r>
              <a:rPr lang="en-US" dirty="0" err="1"/>
              <a:t>lenti</a:t>
            </a:r>
            <a:endParaRPr lang="en-US" dirty="0"/>
          </a:p>
        </p:txBody>
      </p:sp>
      <p:pic>
        <p:nvPicPr>
          <p:cNvPr id="4" name="Immagine 3" descr="Schermata 2018-10-11 alle 23.09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0728"/>
            <a:ext cx="9144000" cy="301782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90273" y="5665710"/>
            <a:ext cx="8496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cristallino del nostro </a:t>
            </a:r>
            <a:r>
              <a:rPr lang="it-IT"/>
              <a:t>occhio </a:t>
            </a:r>
            <a:r>
              <a:rPr lang="it-IT" dirty="0"/>
              <a:t>è</a:t>
            </a:r>
            <a:r>
              <a:rPr lang="it-IT"/>
              <a:t> </a:t>
            </a:r>
            <a:r>
              <a:rPr lang="it-IT" dirty="0"/>
              <a:t>una lente che proietta sulla cornea un’immagine ribaltata degli oggetti</a:t>
            </a:r>
          </a:p>
        </p:txBody>
      </p:sp>
    </p:spTree>
    <p:extLst>
      <p:ext uri="{BB962C8B-B14F-4D97-AF65-F5344CB8AC3E}">
        <p14:creationId xmlns:p14="http://schemas.microsoft.com/office/powerpoint/2010/main" val="748181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8-10-11 alle 23.14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9144000" cy="630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47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8-10-11 alle 13.32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1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40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2DFB91-8316-C445-B1A8-A4B0E6264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Guida di luce</a:t>
            </a:r>
          </a:p>
        </p:txBody>
      </p:sp>
      <p:pic>
        <p:nvPicPr>
          <p:cNvPr id="4" name="Immagine 3" descr="Immagine che contiene interni, tavolo, sedendo, vetro&#10;&#10;Descrizione generata automaticamente">
            <a:extLst>
              <a:ext uri="{FF2B5EF4-FFF2-40B4-BE49-F238E27FC236}">
                <a16:creationId xmlns:a16="http://schemas.microsoft.com/office/drawing/2014/main" id="{A162BFAB-1A63-A346-A173-DC0C4BE00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450" y="1530350"/>
            <a:ext cx="6007100" cy="37973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CC3ED9C2-3F57-3A4D-B7C1-886B240D4B21}"/>
              </a:ext>
            </a:extLst>
          </p:cNvPr>
          <p:cNvSpPr/>
          <p:nvPr/>
        </p:nvSpPr>
        <p:spPr>
          <a:xfrm>
            <a:off x="1082755" y="5598651"/>
            <a:ext cx="205857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404040"/>
                </a:solidFill>
                <a:latin typeface="Helvetica Neue" panose="02000503000000020004" pitchFamily="2" charset="0"/>
              </a:rPr>
              <a:t>Indici di rifrazione:</a:t>
            </a:r>
          </a:p>
          <a:p>
            <a:r>
              <a:rPr lang="it-IT" dirty="0">
                <a:solidFill>
                  <a:srgbClr val="404040"/>
                </a:solidFill>
                <a:latin typeface="Helvetica Neue" panose="02000503000000020004" pitchFamily="2" charset="0"/>
              </a:rPr>
              <a:t>acqua   1,33</a:t>
            </a:r>
          </a:p>
          <a:p>
            <a:r>
              <a:rPr lang="it-IT" dirty="0"/>
              <a:t>olio         1,47</a:t>
            </a:r>
          </a:p>
          <a:p>
            <a:r>
              <a:rPr lang="it-IT" dirty="0"/>
              <a:t>aria         1</a:t>
            </a:r>
          </a:p>
        </p:txBody>
      </p:sp>
    </p:spTree>
    <p:extLst>
      <p:ext uri="{BB962C8B-B14F-4D97-AF65-F5344CB8AC3E}">
        <p14:creationId xmlns:p14="http://schemas.microsoft.com/office/powerpoint/2010/main" val="3821985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203F3E-F528-D640-A453-B594A11E6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Fibra ottica fatta in casa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3953AD4-89F8-3C4C-A728-BEBE8FC03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731" y="1616732"/>
            <a:ext cx="6999012" cy="39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67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8-10-11 alle 13.40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"/>
            <a:ext cx="9144000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42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8-10-11 alle 13.40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9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75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CE9480-A855-9E49-A6F9-BD6342C60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Spettroscopio</a:t>
            </a:r>
          </a:p>
        </p:txBody>
      </p:sp>
      <p:pic>
        <p:nvPicPr>
          <p:cNvPr id="5" name="Immagine 4" descr="Immagine che contiene uomo, tavolo, tenendo, giovane&#10;&#10;Descrizione generata automaticamente">
            <a:extLst>
              <a:ext uri="{FF2B5EF4-FFF2-40B4-BE49-F238E27FC236}">
                <a16:creationId xmlns:a16="http://schemas.microsoft.com/office/drawing/2014/main" id="{A21A39AB-D484-5C41-8913-B9109B6C3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1530350"/>
            <a:ext cx="78994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83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C29A6C-D165-9E45-A6AA-C79997DAE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Spettroscopio</a:t>
            </a:r>
          </a:p>
        </p:txBody>
      </p:sp>
      <p:pic>
        <p:nvPicPr>
          <p:cNvPr id="6" name="Immagine 5" descr="Immagine che contiene interni, tavolo, sedendo, piccolo&#10;&#10;Descrizione generata automaticamente">
            <a:extLst>
              <a:ext uri="{FF2B5EF4-FFF2-40B4-BE49-F238E27FC236}">
                <a16:creationId xmlns:a16="http://schemas.microsoft.com/office/drawing/2014/main" id="{BCE379C5-2889-204F-8439-54D0F4A0E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28" y="1644650"/>
            <a:ext cx="3581400" cy="3568700"/>
          </a:xfrm>
          <a:prstGeom prst="rect">
            <a:avLst/>
          </a:prstGeom>
        </p:spPr>
      </p:pic>
      <p:pic>
        <p:nvPicPr>
          <p:cNvPr id="8" name="Immagine 7" descr="Immagine che contiene edificio, tavolo, sedendo, piccolo&#10;&#10;Descrizione generata automaticamente">
            <a:extLst>
              <a:ext uri="{FF2B5EF4-FFF2-40B4-BE49-F238E27FC236}">
                <a16:creationId xmlns:a16="http://schemas.microsoft.com/office/drawing/2014/main" id="{0B989F2F-850F-4540-877D-7FB491FA3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449" y="1644649"/>
            <a:ext cx="4784013" cy="273816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7159B98-30C4-7E45-821E-E708A1379D5A}"/>
              </a:ext>
            </a:extLst>
          </p:cNvPr>
          <p:cNvSpPr/>
          <p:nvPr/>
        </p:nvSpPr>
        <p:spPr>
          <a:xfrm>
            <a:off x="4235449" y="438281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Possiamo osservare tutte le sorgenti di luce osservando il loro spettro. Se la sorgente di luce è abbastanza forte, vedremo un secondo spettro.</a:t>
            </a:r>
          </a:p>
        </p:txBody>
      </p:sp>
    </p:spTree>
    <p:extLst>
      <p:ext uri="{BB962C8B-B14F-4D97-AF65-F5344CB8AC3E}">
        <p14:creationId xmlns:p14="http://schemas.microsoft.com/office/powerpoint/2010/main" val="1110097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C29A6C-D165-9E45-A6AA-C79997DAE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Spettroscopio</a:t>
            </a:r>
          </a:p>
        </p:txBody>
      </p:sp>
      <p:pic>
        <p:nvPicPr>
          <p:cNvPr id="4" name="Immagine 3" descr="Immagine che contiene luce&#10;&#10;Descrizione generata automaticamente">
            <a:extLst>
              <a:ext uri="{FF2B5EF4-FFF2-40B4-BE49-F238E27FC236}">
                <a16:creationId xmlns:a16="http://schemas.microsoft.com/office/drawing/2014/main" id="{82351D97-0E66-A24B-8E12-59FC1915A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07" y="1270000"/>
            <a:ext cx="2946400" cy="2159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E462F7D-9CA4-2E41-B904-1E6FB59752AB}"/>
              </a:ext>
            </a:extLst>
          </p:cNvPr>
          <p:cNvSpPr txBox="1"/>
          <p:nvPr/>
        </p:nvSpPr>
        <p:spPr>
          <a:xfrm>
            <a:off x="3783724" y="1417638"/>
            <a:ext cx="2860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Spettro lampada a filamento</a:t>
            </a:r>
          </a:p>
        </p:txBody>
      </p:sp>
      <p:pic>
        <p:nvPicPr>
          <p:cNvPr id="10" name="Immagine 9" descr="Immagine che contiene palla&#10;&#10;Descrizione generata automaticamente">
            <a:extLst>
              <a:ext uri="{FF2B5EF4-FFF2-40B4-BE49-F238E27FC236}">
                <a16:creationId xmlns:a16="http://schemas.microsoft.com/office/drawing/2014/main" id="{3B4BB457-0D4E-3747-B840-3608C3827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07" y="3415336"/>
            <a:ext cx="4610100" cy="14224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FD9D41F-FF19-FC4A-9B1E-827DEC3E5BE5}"/>
              </a:ext>
            </a:extLst>
          </p:cNvPr>
          <p:cNvSpPr txBox="1"/>
          <p:nvPr/>
        </p:nvSpPr>
        <p:spPr>
          <a:xfrm>
            <a:off x="5213891" y="4018947"/>
            <a:ext cx="2534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Spettro lampada alogena</a:t>
            </a:r>
          </a:p>
        </p:txBody>
      </p:sp>
      <p:pic>
        <p:nvPicPr>
          <p:cNvPr id="13" name="Immagine 12" descr="Immagine che contiene oggetto, sedendo, orologio&#10;&#10;Descrizione generata automaticamente">
            <a:extLst>
              <a:ext uri="{FF2B5EF4-FFF2-40B4-BE49-F238E27FC236}">
                <a16:creationId xmlns:a16="http://schemas.microsoft.com/office/drawing/2014/main" id="{F67AC870-09FD-DF4B-9E94-624E3E07B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807" y="4837736"/>
            <a:ext cx="3556000" cy="2020264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BA54DAE-7203-2749-BD53-B253BE284F68}"/>
              </a:ext>
            </a:extLst>
          </p:cNvPr>
          <p:cNvSpPr txBox="1"/>
          <p:nvPr/>
        </p:nvSpPr>
        <p:spPr>
          <a:xfrm>
            <a:off x="4121807" y="5612349"/>
            <a:ext cx="390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Spettro lampada a risparmio energetico</a:t>
            </a:r>
          </a:p>
        </p:txBody>
      </p:sp>
    </p:spTree>
    <p:extLst>
      <p:ext uri="{BB962C8B-B14F-4D97-AF65-F5344CB8AC3E}">
        <p14:creationId xmlns:p14="http://schemas.microsoft.com/office/powerpoint/2010/main" val="4172759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52243"/>
            <a:ext cx="7772400" cy="1470025"/>
          </a:xfrm>
        </p:spPr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luce</a:t>
            </a:r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3636" y="4638964"/>
            <a:ext cx="2744727" cy="182649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91" y="1151082"/>
            <a:ext cx="3098800" cy="26162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82" y="5031509"/>
            <a:ext cx="1475508" cy="1502335"/>
          </a:xfrm>
          <a:prstGeom prst="rect">
            <a:avLst/>
          </a:prstGeom>
        </p:spPr>
      </p:pic>
      <p:sp>
        <p:nvSpPr>
          <p:cNvPr id="3" name="Freccia destra 2"/>
          <p:cNvSpPr/>
          <p:nvPr/>
        </p:nvSpPr>
        <p:spPr>
          <a:xfrm rot="16200000" flipH="1">
            <a:off x="677433" y="3930941"/>
            <a:ext cx="1614055" cy="5870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ccia destra 4"/>
          <p:cNvSpPr/>
          <p:nvPr/>
        </p:nvSpPr>
        <p:spPr>
          <a:xfrm>
            <a:off x="2169390" y="5588000"/>
            <a:ext cx="3534065" cy="41563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6"/>
          <p:cNvSpPr txBox="1"/>
          <p:nvPr/>
        </p:nvSpPr>
        <p:spPr>
          <a:xfrm>
            <a:off x="4779819" y="2493817"/>
            <a:ext cx="3678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Noi vediamo gli oggetti perché da essi partono radiazioni luminose che giungono ai nostri occhi</a:t>
            </a:r>
          </a:p>
        </p:txBody>
      </p:sp>
    </p:spTree>
    <p:extLst>
      <p:ext uri="{BB962C8B-B14F-4D97-AF65-F5344CB8AC3E}">
        <p14:creationId xmlns:p14="http://schemas.microsoft.com/office/powerpoint/2010/main" val="80807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85F97C-7916-3A4B-91B1-55F6C344F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Radioattività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12BDD16-EBA5-3049-A3D3-92E4BE6AF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80493"/>
            <a:ext cx="3048000" cy="2667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8668739-9AF1-9B42-BD87-412CF91780AE}"/>
              </a:ext>
            </a:extLst>
          </p:cNvPr>
          <p:cNvSpPr txBox="1"/>
          <p:nvPr/>
        </p:nvSpPr>
        <p:spPr>
          <a:xfrm>
            <a:off x="4078014" y="1702676"/>
            <a:ext cx="4939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Per radioattività si intende la proprietà di alcuni nuclei di disintegrarsi spontaneamente, emettendo radiazioni particolarmente intense e trasformandosi in nuclei più leggeri</a:t>
            </a:r>
          </a:p>
        </p:txBody>
      </p:sp>
    </p:spTree>
    <p:extLst>
      <p:ext uri="{BB962C8B-B14F-4D97-AF65-F5344CB8AC3E}">
        <p14:creationId xmlns:p14="http://schemas.microsoft.com/office/powerpoint/2010/main" val="2709104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693809-CC0A-8F43-BB6D-CBC13F5DF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Radioattività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AF4A08B-7F37-F940-B204-EC25BFB7E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7431"/>
            <a:ext cx="9144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52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11C6E0-2CA4-2B40-BEB9-0EEE6CED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Radioattività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9442A3C-D1C3-B34C-9DDA-045520DDA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0" y="1542897"/>
            <a:ext cx="2463800" cy="32893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F11CF8F-BA58-A24B-843C-5D5288C49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97" y="1422170"/>
            <a:ext cx="5571208" cy="353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9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0EDE8E-7F5A-5A4F-A087-B56E38C3F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Radioattività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5F4AB0C-8CCB-2445-9D01-9BEE150CC52C}"/>
              </a:ext>
            </a:extLst>
          </p:cNvPr>
          <p:cNvSpPr/>
          <p:nvPr/>
        </p:nvSpPr>
        <p:spPr>
          <a:xfrm>
            <a:off x="651642" y="1634386"/>
            <a:ext cx="8035158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242424"/>
                </a:solidFill>
                <a:latin typeface="Raleway"/>
              </a:rPr>
              <a:t>l’80% in media delle radiazioni che assorbiamo sono di origine naturale</a:t>
            </a:r>
            <a:r>
              <a:rPr lang="it-IT" dirty="0">
                <a:solidFill>
                  <a:srgbClr val="242424"/>
                </a:solidFill>
                <a:latin typeface="Raleway"/>
              </a:rPr>
              <a:t>.</a:t>
            </a: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91953E-9DAD-3749-8B8C-237A930ABCFE}"/>
              </a:ext>
            </a:extLst>
          </p:cNvPr>
          <p:cNvSpPr/>
          <p:nvPr/>
        </p:nvSpPr>
        <p:spPr>
          <a:xfrm>
            <a:off x="1852449" y="2370111"/>
            <a:ext cx="563354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242424"/>
                </a:solidFill>
                <a:latin typeface="Raleway"/>
              </a:rPr>
              <a:t>da dove arrivano tutte queste radiazioni naturali?</a:t>
            </a:r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DF7ECE7-DD17-C043-8EB0-BF8C9A9DACED}"/>
              </a:ext>
            </a:extLst>
          </p:cNvPr>
          <p:cNvSpPr/>
          <p:nvPr/>
        </p:nvSpPr>
        <p:spPr>
          <a:xfrm>
            <a:off x="1776247" y="2967335"/>
            <a:ext cx="5709745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242424"/>
                </a:solidFill>
                <a:latin typeface="Raleway"/>
              </a:rPr>
              <a:t>Una piccola parte direttamente dallo spazio, in particolare dalla radiazione cosmica.</a:t>
            </a:r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817C9E0-C576-CE49-84E3-A27FB9303230}"/>
              </a:ext>
            </a:extLst>
          </p:cNvPr>
          <p:cNvSpPr/>
          <p:nvPr/>
        </p:nvSpPr>
        <p:spPr>
          <a:xfrm>
            <a:off x="136635" y="3700120"/>
            <a:ext cx="8912772" cy="92333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242424"/>
                </a:solidFill>
                <a:latin typeface="Raleway"/>
              </a:rPr>
              <a:t>Il resto viene da elementi che bene o male sono presenti in tutto il globo, come il </a:t>
            </a:r>
            <a:r>
              <a:rPr lang="it-IT" b="1" dirty="0">
                <a:solidFill>
                  <a:srgbClr val="242424"/>
                </a:solidFill>
                <a:latin typeface="Raleway"/>
              </a:rPr>
              <a:t>radon</a:t>
            </a:r>
            <a:r>
              <a:rPr lang="it-IT" dirty="0">
                <a:solidFill>
                  <a:srgbClr val="242424"/>
                </a:solidFill>
                <a:latin typeface="Raleway"/>
              </a:rPr>
              <a:t>, un gas radioattivo emesso dal terreno e che respiriamo abitualmente, più una parte che rimane legata ai minerali del suolo.</a:t>
            </a:r>
            <a:endParaRPr lang="it-IT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648E7A9-B847-2043-A6E6-B9C045A53030}"/>
              </a:ext>
            </a:extLst>
          </p:cNvPr>
          <p:cNvSpPr/>
          <p:nvPr/>
        </p:nvSpPr>
        <p:spPr>
          <a:xfrm>
            <a:off x="136634" y="4769209"/>
            <a:ext cx="8912771" cy="175432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10% della radioattività che assorbiamo naturalmente nell’arco della nostra vita viene dal </a:t>
            </a:r>
            <a:r>
              <a:rPr lang="it-IT" b="1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cibo</a:t>
            </a:r>
            <a:r>
              <a:rPr lang="it-IT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ed è fondamentalmente legata al </a:t>
            </a:r>
            <a:r>
              <a:rPr lang="it-IT" b="1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carbonio</a:t>
            </a:r>
            <a:r>
              <a:rPr lang="it-IT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 in particolare ad un suo </a:t>
            </a:r>
            <a:r>
              <a:rPr lang="it-IT" b="1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isotopo radioattivo</a:t>
            </a:r>
            <a:r>
              <a:rPr lang="it-IT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il </a:t>
            </a:r>
            <a:r>
              <a:rPr lang="it-IT" b="1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carbonio-14</a:t>
            </a:r>
            <a:r>
              <a:rPr lang="it-IT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 seconda fonte di radiazioni legate al cibo è il 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potassio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le banane sono ricche di questo elemento. Come per il carbonio però non è il potassio in sé ad essere radioattivo quanto un suo isotopo, il 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potassio-40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che ha la malsana abitudine di 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legarsi alle ossa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 per la sua affinità con il calcio</a:t>
            </a:r>
          </a:p>
        </p:txBody>
      </p:sp>
    </p:spTree>
    <p:extLst>
      <p:ext uri="{BB962C8B-B14F-4D97-AF65-F5344CB8AC3E}">
        <p14:creationId xmlns:p14="http://schemas.microsoft.com/office/powerpoint/2010/main" val="4283752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0BDB98-95FC-9444-A65B-753B3F34B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Radioattività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1680F48-7386-234D-B728-A3FD9FDFD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807" y="1491210"/>
            <a:ext cx="3979917" cy="2984938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3F470AE4-E8B7-2D45-9B47-13B47A571404}"/>
              </a:ext>
            </a:extLst>
          </p:cNvPr>
          <p:cNvSpPr/>
          <p:nvPr/>
        </p:nvSpPr>
        <p:spPr>
          <a:xfrm>
            <a:off x="0" y="4938601"/>
            <a:ext cx="90704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242424"/>
                </a:solidFill>
                <a:latin typeface="Raleway"/>
              </a:rPr>
              <a:t>Queste osservazioni hanno portato gli scienziati a pensare di utilizzare la banana come unità di misura informale per altre quantità di radiazioni, utilizzando l’espressione «dose equivalente a una banana». Passare un’ora su un aereo ad alta quota equivale a </a:t>
            </a:r>
            <a:r>
              <a:rPr lang="it-IT" b="1" dirty="0">
                <a:solidFill>
                  <a:srgbClr val="242424"/>
                </a:solidFill>
                <a:latin typeface="Raleway"/>
              </a:rPr>
              <a:t>50 banane</a:t>
            </a:r>
            <a:r>
              <a:rPr lang="it-IT" dirty="0">
                <a:solidFill>
                  <a:srgbClr val="242424"/>
                </a:solidFill>
                <a:latin typeface="Raleway"/>
              </a:rPr>
              <a:t>, con una radiografia toracica arriviamo a </a:t>
            </a:r>
            <a:r>
              <a:rPr lang="it-IT" b="1" dirty="0">
                <a:solidFill>
                  <a:srgbClr val="242424"/>
                </a:solidFill>
                <a:latin typeface="Raleway"/>
              </a:rPr>
              <a:t>1000</a:t>
            </a:r>
            <a:r>
              <a:rPr lang="it-IT" dirty="0">
                <a:solidFill>
                  <a:srgbClr val="242424"/>
                </a:solidFill>
                <a:latin typeface="Raleway"/>
              </a:rPr>
              <a:t> mentre con una TAC a basso dosaggio si schizza a </a:t>
            </a:r>
            <a:r>
              <a:rPr lang="it-IT" b="1" dirty="0">
                <a:solidFill>
                  <a:srgbClr val="242424"/>
                </a:solidFill>
                <a:latin typeface="Raleway"/>
              </a:rPr>
              <a:t>150.000 banane</a:t>
            </a:r>
            <a:r>
              <a:rPr lang="it-IT" dirty="0">
                <a:solidFill>
                  <a:srgbClr val="242424"/>
                </a:solidFill>
                <a:latin typeface="Raleway"/>
              </a:rPr>
              <a:t>. </a:t>
            </a:r>
            <a:endParaRPr lang="it-IT" dirty="0"/>
          </a:p>
        </p:txBody>
      </p:sp>
      <p:pic>
        <p:nvPicPr>
          <p:cNvPr id="7" name="Immagine 6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1A0CECF8-9632-B949-8129-B50794CE7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90" y="1414789"/>
            <a:ext cx="4717022" cy="312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68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plot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078" y="1075934"/>
            <a:ext cx="6386732" cy="4932213"/>
          </a:xfrm>
          <a:prstGeom prst="rect">
            <a:avLst/>
          </a:prstGeom>
          <a:effectLst/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77CEB796-6FA3-544F-891D-DD6BE6D43927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Radioattività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7033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chermata 2018-10-11 alle 13.31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9144000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91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chermata 2018-10-11 alle 13.35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5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73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8-10-11 alle 13.37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"/>
            <a:ext cx="9144000" cy="564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57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8-10-11 alle 13.38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7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33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3AA988-5086-2F49-A083-0B5D7B5C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bicchiere scomparso</a:t>
            </a:r>
          </a:p>
        </p:txBody>
      </p:sp>
      <p:pic>
        <p:nvPicPr>
          <p:cNvPr id="5" name="Immagine 4" descr="Immagine che contiene tazza, tavolo, interni, vetro&#10;&#10;Descrizione generata automaticamente">
            <a:extLst>
              <a:ext uri="{FF2B5EF4-FFF2-40B4-BE49-F238E27FC236}">
                <a16:creationId xmlns:a16="http://schemas.microsoft.com/office/drawing/2014/main" id="{B077797B-5395-6F4D-A2D1-34097F58C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763" y="1336934"/>
            <a:ext cx="5129596" cy="4216341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A206458-A02E-334A-B69C-BC26BDFCC59C}"/>
              </a:ext>
            </a:extLst>
          </p:cNvPr>
          <p:cNvSpPr/>
          <p:nvPr/>
        </p:nvSpPr>
        <p:spPr>
          <a:xfrm>
            <a:off x="1082755" y="5598651"/>
            <a:ext cx="205857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404040"/>
                </a:solidFill>
                <a:latin typeface="Helvetica Neue" panose="02000503000000020004" pitchFamily="2" charset="0"/>
              </a:rPr>
              <a:t>Indici di rifrazione:</a:t>
            </a:r>
          </a:p>
          <a:p>
            <a:r>
              <a:rPr lang="it-IT" dirty="0">
                <a:solidFill>
                  <a:srgbClr val="404040"/>
                </a:solidFill>
                <a:latin typeface="Helvetica Neue" panose="02000503000000020004" pitchFamily="2" charset="0"/>
              </a:rPr>
              <a:t>Vetro       1,5</a:t>
            </a:r>
          </a:p>
          <a:p>
            <a:r>
              <a:rPr lang="it-IT" dirty="0"/>
              <a:t>Pyrex         1,47</a:t>
            </a:r>
          </a:p>
          <a:p>
            <a:r>
              <a:rPr lang="it-IT" dirty="0"/>
              <a:t>Olio semi  1,47</a:t>
            </a:r>
          </a:p>
        </p:txBody>
      </p:sp>
    </p:spTree>
    <p:extLst>
      <p:ext uri="{BB962C8B-B14F-4D97-AF65-F5344CB8AC3E}">
        <p14:creationId xmlns:p14="http://schemas.microsoft.com/office/powerpoint/2010/main" val="3652219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chermata 2018-10-11 alle 23.14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9144000" cy="636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74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 </a:t>
            </a:r>
            <a:r>
              <a:rPr lang="en-US" dirty="0" err="1"/>
              <a:t>lenti</a:t>
            </a:r>
            <a:endParaRPr lang="en-US" dirty="0"/>
          </a:p>
        </p:txBody>
      </p:sp>
      <p:pic>
        <p:nvPicPr>
          <p:cNvPr id="4" name="Immagine 3" descr="Schermata 2018-10-11 alle 23.05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321486"/>
            <a:ext cx="7708900" cy="28702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11201" y="4968392"/>
            <a:ext cx="8116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Sfruttando la legge della rifrazione abbiamo costruito una lente, in grado di ribaltare, ingrandire o rimpicciolire un’immagine</a:t>
            </a:r>
          </a:p>
        </p:txBody>
      </p:sp>
    </p:spTree>
    <p:extLst>
      <p:ext uri="{BB962C8B-B14F-4D97-AF65-F5344CB8AC3E}">
        <p14:creationId xmlns:p14="http://schemas.microsoft.com/office/powerpoint/2010/main" val="31441192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5036</TotalTime>
  <Words>394</Words>
  <Application>Microsoft Macintosh PowerPoint</Application>
  <PresentationFormat>Presentazione su schermo (4:3)</PresentationFormat>
  <Paragraphs>38</Paragraphs>
  <Slides>25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0" baseType="lpstr">
      <vt:lpstr>Arial</vt:lpstr>
      <vt:lpstr>Calibri</vt:lpstr>
      <vt:lpstr>Helvetica Neue</vt:lpstr>
      <vt:lpstr>Raleway</vt:lpstr>
      <vt:lpstr>Tema di Office</vt:lpstr>
      <vt:lpstr>La luce</vt:lpstr>
      <vt:lpstr>La luce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bicchiere scomparso</vt:lpstr>
      <vt:lpstr>Presentazione standard di PowerPoint</vt:lpstr>
      <vt:lpstr>Le lenti</vt:lpstr>
      <vt:lpstr>Le lenti</vt:lpstr>
      <vt:lpstr>Presentazione standard di PowerPoint</vt:lpstr>
      <vt:lpstr>Presentazione standard di PowerPoint</vt:lpstr>
      <vt:lpstr>Guida di luce</vt:lpstr>
      <vt:lpstr>Fibra ottica fatta in casa</vt:lpstr>
      <vt:lpstr>Presentazione standard di PowerPoint</vt:lpstr>
      <vt:lpstr>Presentazione standard di PowerPoint</vt:lpstr>
      <vt:lpstr>Spettroscopio</vt:lpstr>
      <vt:lpstr>Spettroscopio</vt:lpstr>
      <vt:lpstr>Spettroscopio</vt:lpstr>
      <vt:lpstr>Radioattività</vt:lpstr>
      <vt:lpstr>Radioattività</vt:lpstr>
      <vt:lpstr>Radioattività</vt:lpstr>
      <vt:lpstr>Radioattività</vt:lpstr>
      <vt:lpstr>Radioattività</vt:lpstr>
      <vt:lpstr>Presentazione standard di PowerPoint</vt:lpstr>
    </vt:vector>
  </TitlesOfParts>
  <Company>INFN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luce</dc:title>
  <dc:creator>Giuseppe Tagliente</dc:creator>
  <cp:lastModifiedBy>Giuseppe Tagliente</cp:lastModifiedBy>
  <cp:revision>29</cp:revision>
  <dcterms:created xsi:type="dcterms:W3CDTF">2018-10-11T10:17:20Z</dcterms:created>
  <dcterms:modified xsi:type="dcterms:W3CDTF">2024-11-05T19:53:52Z</dcterms:modified>
</cp:coreProperties>
</file>