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70" r:id="rId2"/>
    <p:sldId id="379" r:id="rId3"/>
    <p:sldId id="380" r:id="rId4"/>
    <p:sldId id="430" r:id="rId5"/>
    <p:sldId id="431" r:id="rId6"/>
    <p:sldId id="258" r:id="rId7"/>
    <p:sldId id="366" r:id="rId8"/>
    <p:sldId id="367" r:id="rId9"/>
    <p:sldId id="377" r:id="rId10"/>
    <p:sldId id="382" r:id="rId11"/>
    <p:sldId id="260" r:id="rId12"/>
    <p:sldId id="383" r:id="rId13"/>
    <p:sldId id="384" r:id="rId14"/>
    <p:sldId id="265" r:id="rId15"/>
    <p:sldId id="263" r:id="rId16"/>
    <p:sldId id="264" r:id="rId17"/>
    <p:sldId id="405" r:id="rId18"/>
    <p:sldId id="406" r:id="rId19"/>
    <p:sldId id="422" r:id="rId20"/>
    <p:sldId id="385" r:id="rId21"/>
    <p:sldId id="420" r:id="rId22"/>
    <p:sldId id="421" r:id="rId23"/>
    <p:sldId id="386" r:id="rId24"/>
    <p:sldId id="388" r:id="rId25"/>
    <p:sldId id="389" r:id="rId26"/>
    <p:sldId id="423" r:id="rId27"/>
    <p:sldId id="261" r:id="rId28"/>
    <p:sldId id="369" r:id="rId29"/>
    <p:sldId id="371" r:id="rId30"/>
    <p:sldId id="267" r:id="rId31"/>
    <p:sldId id="268" r:id="rId32"/>
    <p:sldId id="269" r:id="rId33"/>
    <p:sldId id="390" r:id="rId34"/>
    <p:sldId id="391" r:id="rId35"/>
    <p:sldId id="392" r:id="rId36"/>
    <p:sldId id="393" r:id="rId37"/>
    <p:sldId id="414" r:id="rId38"/>
    <p:sldId id="415" r:id="rId39"/>
    <p:sldId id="413" r:id="rId40"/>
    <p:sldId id="271" r:id="rId41"/>
    <p:sldId id="272" r:id="rId42"/>
    <p:sldId id="273" r:id="rId43"/>
    <p:sldId id="432" r:id="rId44"/>
    <p:sldId id="433" r:id="rId45"/>
    <p:sldId id="399" r:id="rId46"/>
    <p:sldId id="402" r:id="rId47"/>
    <p:sldId id="416" r:id="rId48"/>
    <p:sldId id="373" r:id="rId49"/>
    <p:sldId id="403" r:id="rId50"/>
    <p:sldId id="404" r:id="rId51"/>
    <p:sldId id="419" r:id="rId52"/>
    <p:sldId id="407" r:id="rId53"/>
    <p:sldId id="408" r:id="rId54"/>
    <p:sldId id="409" r:id="rId55"/>
    <p:sldId id="428" r:id="rId56"/>
    <p:sldId id="429" r:id="rId57"/>
    <p:sldId id="411" r:id="rId58"/>
    <p:sldId id="412" r:id="rId59"/>
    <p:sldId id="434" r:id="rId60"/>
    <p:sldId id="435" r:id="rId61"/>
    <p:sldId id="436" r:id="rId62"/>
    <p:sldId id="437" r:id="rId63"/>
    <p:sldId id="438" r:id="rId6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61"/>
    <p:restoredTop sz="93469"/>
  </p:normalViewPr>
  <p:slideViewPr>
    <p:cSldViewPr snapToGrid="0" snapToObjects="1">
      <p:cViewPr varScale="1">
        <p:scale>
          <a:sx n="119" d="100"/>
          <a:sy n="119" d="100"/>
        </p:scale>
        <p:origin x="13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5ADFC-1E8B-2F46-84AB-2A092F681D0E}" type="datetimeFigureOut">
              <a:rPr lang="it-IT" smtClean="0"/>
              <a:t>04/11/24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1EEFC-5E91-D144-A932-6DB1A7572D29}" type="slidenum">
              <a:rPr lang="it-IT" smtClean="0"/>
              <a:t>‹N›</a:t>
            </a:fld>
            <a:endParaRPr lang="it-IT"/>
          </a:p>
        </p:txBody>
      </p:sp>
    </p:spTree>
    <p:extLst>
      <p:ext uri="{BB962C8B-B14F-4D97-AF65-F5344CB8AC3E}">
        <p14:creationId xmlns:p14="http://schemas.microsoft.com/office/powerpoint/2010/main" val="397438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261EEFC-5E91-D144-A932-6DB1A7572D29}" type="slidenum">
              <a:rPr lang="it-IT" smtClean="0"/>
              <a:t>23</a:t>
            </a:fld>
            <a:endParaRPr lang="it-IT"/>
          </a:p>
        </p:txBody>
      </p:sp>
    </p:spTree>
    <p:extLst>
      <p:ext uri="{BB962C8B-B14F-4D97-AF65-F5344CB8AC3E}">
        <p14:creationId xmlns:p14="http://schemas.microsoft.com/office/powerpoint/2010/main" val="175326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4AEF316-594C-024D-8D5D-62FB2336D273}" type="datetimeFigureOut">
              <a:rPr lang="it-IT" smtClean="0"/>
              <a:t>04/11/24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11845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04/11/24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83832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04/11/24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4192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4AEF316-594C-024D-8D5D-62FB2336D273}" type="datetimeFigureOut">
              <a:rPr lang="it-IT" smtClean="0"/>
              <a:t>04/11/24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17370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84AEF316-594C-024D-8D5D-62FB2336D273}" type="datetimeFigureOut">
              <a:rPr lang="it-IT" smtClean="0"/>
              <a:t>04/11/24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35315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4AEF316-594C-024D-8D5D-62FB2336D273}" type="datetimeFigureOut">
              <a:rPr lang="it-IT" smtClean="0"/>
              <a:t>04/11/24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87618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4AEF316-594C-024D-8D5D-62FB2336D273}" type="datetimeFigureOut">
              <a:rPr lang="it-IT" smtClean="0"/>
              <a:t>04/11/24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54143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84AEF316-594C-024D-8D5D-62FB2336D273}" type="datetimeFigureOut">
              <a:rPr lang="it-IT" smtClean="0"/>
              <a:t>04/11/24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03201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4AEF316-594C-024D-8D5D-62FB2336D273}" type="datetimeFigureOut">
              <a:rPr lang="it-IT" smtClean="0"/>
              <a:t>04/11/24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86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04/11/24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92505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04/11/24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239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EF316-594C-024D-8D5D-62FB2336D273}" type="datetimeFigureOut">
              <a:rPr lang="it-IT" smtClean="0"/>
              <a:t>04/11/24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21148-4734-774E-A234-52B734D73D16}" type="slidenum">
              <a:rPr lang="it-IT" smtClean="0"/>
              <a:t>‹N›</a:t>
            </a:fld>
            <a:endParaRPr lang="it-IT"/>
          </a:p>
        </p:txBody>
      </p:sp>
    </p:spTree>
    <p:extLst>
      <p:ext uri="{BB962C8B-B14F-4D97-AF65-F5344CB8AC3E}">
        <p14:creationId xmlns:p14="http://schemas.microsoft.com/office/powerpoint/2010/main" val="49519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it.wikipedia.org/wiki/Germania" TargetMode="External"/><Relationship Id="rId7"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it.wikipedia.org/wiki/Pressione_atmosferica" TargetMode="External"/><Relationship Id="rId5" Type="http://schemas.openxmlformats.org/officeDocument/2006/relationships/hyperlink" Target="https://it.wikipedia.org/wiki/Vuoto_(fisica)" TargetMode="External"/><Relationship Id="rId4" Type="http://schemas.openxmlformats.org/officeDocument/2006/relationships/hyperlink" Target="https://it.wikipedia.org/wiki/Otto_von_Guerick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focusjunior.it/scienza/passaggi-di-stati-della-materia-lebollizione/" TargetMode="Externa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focusjunior.it/scienza/ambiente/importanza-api-esperto/"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ggiornaMenti">
            <a:extLst>
              <a:ext uri="{FF2B5EF4-FFF2-40B4-BE49-F238E27FC236}">
                <a16:creationId xmlns:a16="http://schemas.microsoft.com/office/drawing/2014/main" id="{E02BA9D4-3522-ED4C-CAA8-26455AA050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900" y="2551462"/>
            <a:ext cx="8458200" cy="175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0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Un bicchiere di vetro sospeso in aria capovolto (con l'apertura rivolta verso il basso) pieno di palline di polistirolo  e un foglio di plastica per non far cadere le palline  verso il basso. Immagine 3 di 3">
            <a:extLst>
              <a:ext uri="{FF2B5EF4-FFF2-40B4-BE49-F238E27FC236}">
                <a16:creationId xmlns:a16="http://schemas.microsoft.com/office/drawing/2014/main" id="{85D5D037-95CB-DC06-F1A9-7FB6DDC16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846938" y="1504435"/>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F877E023-642F-808F-37D2-7E33A98E01AA}"/>
              </a:ext>
            </a:extLst>
          </p:cNvPr>
          <p:cNvPicPr>
            <a:picLocks noChangeAspect="1"/>
          </p:cNvPicPr>
          <p:nvPr/>
        </p:nvPicPr>
        <p:blipFill>
          <a:blip r:embed="rId3"/>
          <a:stretch>
            <a:fillRect/>
          </a:stretch>
        </p:blipFill>
        <p:spPr>
          <a:xfrm>
            <a:off x="457200" y="1537729"/>
            <a:ext cx="3340100" cy="3340100"/>
          </a:xfrm>
          <a:prstGeom prst="rect">
            <a:avLst/>
          </a:prstGeom>
        </p:spPr>
      </p:pic>
      <p:sp>
        <p:nvSpPr>
          <p:cNvPr id="9" name="Titolo 1">
            <a:extLst>
              <a:ext uri="{FF2B5EF4-FFF2-40B4-BE49-F238E27FC236}">
                <a16:creationId xmlns:a16="http://schemas.microsoft.com/office/drawing/2014/main" id="{DB24F968-AFD2-3112-2A2A-AE37ACA8F3FB}"/>
              </a:ext>
            </a:extLst>
          </p:cNvPr>
          <p:cNvSpPr txBox="1">
            <a:spLocks noGrp="1"/>
          </p:cNvSpPr>
          <p:nvPr>
            <p:ph type="title"/>
          </p:nvPr>
        </p:nvSpPr>
        <p:spPr>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br>
              <a:rPr lang="it-IT" dirty="0"/>
            </a:br>
            <a:r>
              <a:rPr lang="it-IT" dirty="0"/>
              <a:t>Proviamo con i solidi</a:t>
            </a:r>
          </a:p>
        </p:txBody>
      </p:sp>
      <p:sp>
        <p:nvSpPr>
          <p:cNvPr id="10" name="CasellaDiTesto 9">
            <a:extLst>
              <a:ext uri="{FF2B5EF4-FFF2-40B4-BE49-F238E27FC236}">
                <a16:creationId xmlns:a16="http://schemas.microsoft.com/office/drawing/2014/main" id="{3D181A41-9D1D-FD08-149A-F2E38120268F}"/>
              </a:ext>
            </a:extLst>
          </p:cNvPr>
          <p:cNvSpPr txBox="1"/>
          <p:nvPr/>
        </p:nvSpPr>
        <p:spPr>
          <a:xfrm>
            <a:off x="609357" y="5561703"/>
            <a:ext cx="8005781" cy="400110"/>
          </a:xfrm>
          <a:prstGeom prst="rect">
            <a:avLst/>
          </a:prstGeom>
          <a:noFill/>
        </p:spPr>
        <p:txBody>
          <a:bodyPr wrap="none" rtlCol="0">
            <a:spAutoFit/>
          </a:bodyPr>
          <a:lstStyle/>
          <a:p>
            <a:r>
              <a:rPr lang="it-IT" sz="2000" dirty="0">
                <a:solidFill>
                  <a:srgbClr val="FF0000"/>
                </a:solidFill>
              </a:rPr>
              <a:t>Con i solidi non funziona!! Anche se i solidi usati sono più leggeri dell’acqua</a:t>
            </a:r>
          </a:p>
        </p:txBody>
      </p:sp>
    </p:spTree>
    <p:extLst>
      <p:ext uri="{BB962C8B-B14F-4D97-AF65-F5344CB8AC3E}">
        <p14:creationId xmlns:p14="http://schemas.microsoft.com/office/powerpoint/2010/main" val="39138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6" name="Immagine 5" descr="Schermata 2018-09-18 alle 12.44.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21622"/>
            <a:ext cx="3632200" cy="4343400"/>
          </a:xfrm>
          <a:prstGeom prst="rect">
            <a:avLst/>
          </a:prstGeom>
        </p:spPr>
      </p:pic>
      <p:pic>
        <p:nvPicPr>
          <p:cNvPr id="7" name="Immagine 6" descr="Schermata 2018-09-18 alle 12.45.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49" y="1362121"/>
            <a:ext cx="5059573" cy="4454892"/>
          </a:xfrm>
          <a:prstGeom prst="rect">
            <a:avLst/>
          </a:prstGeom>
        </p:spPr>
      </p:pic>
      <p:sp>
        <p:nvSpPr>
          <p:cNvPr id="8" name="Rettangolo 7"/>
          <p:cNvSpPr/>
          <p:nvPr/>
        </p:nvSpPr>
        <p:spPr>
          <a:xfrm>
            <a:off x="604181" y="5565022"/>
            <a:ext cx="7609060" cy="1200329"/>
          </a:xfrm>
          <a:prstGeom prst="rect">
            <a:avLst/>
          </a:prstGeom>
          <a:solidFill>
            <a:schemeClr val="tx2">
              <a:lumMod val="20000"/>
              <a:lumOff val="80000"/>
            </a:schemeClr>
          </a:solidFill>
        </p:spPr>
        <p:txBody>
          <a:bodyPr wrap="square">
            <a:spAutoFit/>
          </a:bodyPr>
          <a:lstStyle/>
          <a:p>
            <a:r>
              <a:rPr lang="it-IT" dirty="0"/>
              <a:t>La seconda ipotesi è:</a:t>
            </a:r>
          </a:p>
          <a:p>
            <a:r>
              <a:rPr lang="it-IT" dirty="0">
                <a:solidFill>
                  <a:srgbClr val="FF0000"/>
                </a:solidFill>
              </a:rPr>
              <a:t>l’acqua, tirata verso il basso dalla forza di gravità, crea un po’ di vuoto sopra di essa, e la pressione risultante, sommata a quella atmosferica che si esercita dal basso, è sufficiente a mantenere in equilibrio l’acqua.</a:t>
            </a:r>
          </a:p>
        </p:txBody>
      </p:sp>
    </p:spTree>
    <p:extLst>
      <p:ext uri="{BB962C8B-B14F-4D97-AF65-F5344CB8AC3E}">
        <p14:creationId xmlns:p14="http://schemas.microsoft.com/office/powerpoint/2010/main" val="163860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85B7B9-FC32-7426-6498-DED1DE9C2484}"/>
              </a:ext>
            </a:extLst>
          </p:cNvPr>
          <p:cNvPicPr>
            <a:picLocks noChangeAspect="1"/>
          </p:cNvPicPr>
          <p:nvPr/>
        </p:nvPicPr>
        <p:blipFill>
          <a:blip r:embed="rId2"/>
          <a:stretch>
            <a:fillRect/>
          </a:stretch>
        </p:blipFill>
        <p:spPr>
          <a:xfrm>
            <a:off x="983907" y="2571750"/>
            <a:ext cx="2957898" cy="2957898"/>
          </a:xfrm>
          <a:prstGeom prst="rect">
            <a:avLst/>
          </a:prstGeom>
        </p:spPr>
      </p:pic>
      <p:sp>
        <p:nvSpPr>
          <p:cNvPr id="5" name="Titolo 1">
            <a:extLst>
              <a:ext uri="{FF2B5EF4-FFF2-40B4-BE49-F238E27FC236}">
                <a16:creationId xmlns:a16="http://schemas.microsoft.com/office/drawing/2014/main" id="{E5820513-021D-1120-B423-F14DAE332C97}"/>
              </a:ext>
            </a:extLst>
          </p:cNvPr>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
        <p:nvSpPr>
          <p:cNvPr id="6" name="CasellaDiTesto 5">
            <a:extLst>
              <a:ext uri="{FF2B5EF4-FFF2-40B4-BE49-F238E27FC236}">
                <a16:creationId xmlns:a16="http://schemas.microsoft.com/office/drawing/2014/main" id="{9C5249E5-F564-79F4-0AD2-81B210BC4F41}"/>
              </a:ext>
            </a:extLst>
          </p:cNvPr>
          <p:cNvSpPr txBox="1"/>
          <p:nvPr/>
        </p:nvSpPr>
        <p:spPr>
          <a:xfrm>
            <a:off x="3941805" y="3576773"/>
            <a:ext cx="4699107" cy="584775"/>
          </a:xfrm>
          <a:prstGeom prst="rect">
            <a:avLst/>
          </a:prstGeom>
          <a:noFill/>
        </p:spPr>
        <p:txBody>
          <a:bodyPr wrap="none" rtlCol="0">
            <a:spAutoFit/>
          </a:bodyPr>
          <a:lstStyle/>
          <a:p>
            <a:r>
              <a:rPr lang="it-IT" sz="3200" dirty="0"/>
              <a:t>Funziona con tutti i liquidi?</a:t>
            </a:r>
          </a:p>
        </p:txBody>
      </p:sp>
    </p:spTree>
    <p:extLst>
      <p:ext uri="{BB962C8B-B14F-4D97-AF65-F5344CB8AC3E}">
        <p14:creationId xmlns:p14="http://schemas.microsoft.com/office/powerpoint/2010/main" val="160396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68F6E-0680-D35A-4CF5-C52EA4363EEF}"/>
              </a:ext>
            </a:extLst>
          </p:cNvPr>
          <p:cNvSpPr>
            <a:spLocks noGrp="1"/>
          </p:cNvSpPr>
          <p:nvPr>
            <p:ph type="title"/>
          </p:nvPr>
        </p:nvSpPr>
        <p:spPr/>
        <p:txBody>
          <a:bodyPr>
            <a:normAutofit fontScale="90000"/>
          </a:bodyPr>
          <a:lstStyle/>
          <a:p>
            <a:r>
              <a:rPr lang="it-IT" dirty="0"/>
              <a:t>Pressione atmosferica: Altra "Magia"</a:t>
            </a:r>
          </a:p>
        </p:txBody>
      </p:sp>
      <p:pic>
        <p:nvPicPr>
          <p:cNvPr id="4" name="Immagine 3">
            <a:extLst>
              <a:ext uri="{FF2B5EF4-FFF2-40B4-BE49-F238E27FC236}">
                <a16:creationId xmlns:a16="http://schemas.microsoft.com/office/drawing/2014/main" id="{4087D70E-DC82-8054-E5C6-ADA9F6FE2F3D}"/>
              </a:ext>
            </a:extLst>
          </p:cNvPr>
          <p:cNvPicPr>
            <a:picLocks noChangeAspect="1"/>
          </p:cNvPicPr>
          <p:nvPr/>
        </p:nvPicPr>
        <p:blipFill>
          <a:blip r:embed="rId2"/>
          <a:stretch>
            <a:fillRect/>
          </a:stretch>
        </p:blipFill>
        <p:spPr>
          <a:xfrm>
            <a:off x="420130" y="1454829"/>
            <a:ext cx="4023166" cy="2672322"/>
          </a:xfrm>
          <a:prstGeom prst="rect">
            <a:avLst/>
          </a:prstGeom>
        </p:spPr>
      </p:pic>
      <p:pic>
        <p:nvPicPr>
          <p:cNvPr id="5" name="Immagine 4">
            <a:extLst>
              <a:ext uri="{FF2B5EF4-FFF2-40B4-BE49-F238E27FC236}">
                <a16:creationId xmlns:a16="http://schemas.microsoft.com/office/drawing/2014/main" id="{E581A2CE-8B80-8D90-F7D2-139AC846B7F6}"/>
              </a:ext>
            </a:extLst>
          </p:cNvPr>
          <p:cNvPicPr>
            <a:picLocks noChangeAspect="1"/>
          </p:cNvPicPr>
          <p:nvPr/>
        </p:nvPicPr>
        <p:blipFill>
          <a:blip r:embed="rId3"/>
          <a:stretch>
            <a:fillRect/>
          </a:stretch>
        </p:blipFill>
        <p:spPr>
          <a:xfrm>
            <a:off x="407772" y="4111538"/>
            <a:ext cx="4023166" cy="2672322"/>
          </a:xfrm>
          <a:prstGeom prst="rect">
            <a:avLst/>
          </a:prstGeom>
        </p:spPr>
      </p:pic>
      <p:pic>
        <p:nvPicPr>
          <p:cNvPr id="6" name="Immagine 5">
            <a:extLst>
              <a:ext uri="{FF2B5EF4-FFF2-40B4-BE49-F238E27FC236}">
                <a16:creationId xmlns:a16="http://schemas.microsoft.com/office/drawing/2014/main" id="{05ABE97E-CE31-591B-6F15-595636F61AF4}"/>
              </a:ext>
            </a:extLst>
          </p:cNvPr>
          <p:cNvPicPr>
            <a:picLocks noChangeAspect="1"/>
          </p:cNvPicPr>
          <p:nvPr/>
        </p:nvPicPr>
        <p:blipFill>
          <a:blip r:embed="rId4"/>
          <a:stretch>
            <a:fillRect/>
          </a:stretch>
        </p:blipFill>
        <p:spPr>
          <a:xfrm>
            <a:off x="4430937" y="1454829"/>
            <a:ext cx="3999661" cy="2656709"/>
          </a:xfrm>
          <a:prstGeom prst="rect">
            <a:avLst/>
          </a:prstGeom>
        </p:spPr>
      </p:pic>
      <p:sp>
        <p:nvSpPr>
          <p:cNvPr id="7" name="CasellaDiTesto 6">
            <a:extLst>
              <a:ext uri="{FF2B5EF4-FFF2-40B4-BE49-F238E27FC236}">
                <a16:creationId xmlns:a16="http://schemas.microsoft.com/office/drawing/2014/main" id="{BC2E58D8-B91B-6E59-26CF-3E848522CD3C}"/>
              </a:ext>
            </a:extLst>
          </p:cNvPr>
          <p:cNvSpPr txBox="1"/>
          <p:nvPr/>
        </p:nvSpPr>
        <p:spPr>
          <a:xfrm>
            <a:off x="4713064" y="4609071"/>
            <a:ext cx="4220871" cy="1477328"/>
          </a:xfrm>
          <a:prstGeom prst="rect">
            <a:avLst/>
          </a:prstGeom>
          <a:noFill/>
        </p:spPr>
        <p:txBody>
          <a:bodyPr wrap="square" rtlCol="0">
            <a:spAutoFit/>
          </a:bodyPr>
          <a:lstStyle/>
          <a:p>
            <a:r>
              <a:rPr lang="it-IT" dirty="0"/>
              <a:t>L’acqua rimane sospesa anche senza il </a:t>
            </a:r>
          </a:p>
          <a:p>
            <a:r>
              <a:rPr lang="it-IT" dirty="0"/>
              <a:t>supporto di plastica </a:t>
            </a:r>
          </a:p>
          <a:p>
            <a:r>
              <a:rPr lang="it-IT" b="1" dirty="0">
                <a:solidFill>
                  <a:srgbClr val="FF0000"/>
                </a:solidFill>
              </a:rPr>
              <a:t>Siamo ancora sicuri che la spiegazione dell’acqua sospesa sia la pressione atmosferica?</a:t>
            </a:r>
          </a:p>
        </p:txBody>
      </p:sp>
    </p:spTree>
    <p:extLst>
      <p:ext uri="{BB962C8B-B14F-4D97-AF65-F5344CB8AC3E}">
        <p14:creationId xmlns:p14="http://schemas.microsoft.com/office/powerpoint/2010/main" val="6405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341421" y="1692757"/>
            <a:ext cx="3492500" cy="2324100"/>
          </a:xfrm>
          <a:prstGeom prst="rect">
            <a:avLst/>
          </a:prstGeom>
        </p:spPr>
      </p:pic>
      <p:sp>
        <p:nvSpPr>
          <p:cNvPr id="6" name="Titolo 1"/>
          <p:cNvSpPr>
            <a:spLocks noGrp="1"/>
          </p:cNvSpPr>
          <p:nvPr>
            <p:ph type="title"/>
          </p:nvPr>
        </p:nvSpPr>
        <p:spPr>
          <a:xfrm>
            <a:off x="457200" y="274638"/>
            <a:ext cx="8229600" cy="1143000"/>
          </a:xfrm>
        </p:spPr>
        <p:txBody>
          <a:bodyPr/>
          <a:lstStyle/>
          <a:p>
            <a:r>
              <a:rPr lang="it-IT" dirty="0"/>
              <a:t>Fluidi: Tensione superficiale</a:t>
            </a:r>
          </a:p>
        </p:txBody>
      </p:sp>
      <p:sp>
        <p:nvSpPr>
          <p:cNvPr id="7" name="Rettangolo 6"/>
          <p:cNvSpPr/>
          <p:nvPr/>
        </p:nvSpPr>
        <p:spPr>
          <a:xfrm>
            <a:off x="4196108" y="1841213"/>
            <a:ext cx="4572000" cy="2308324"/>
          </a:xfrm>
          <a:prstGeom prst="rect">
            <a:avLst/>
          </a:prstGeom>
        </p:spPr>
        <p:txBody>
          <a:bodyPr>
            <a:spAutoFit/>
          </a:bodyPr>
          <a:lstStyle/>
          <a:p>
            <a:r>
              <a:rPr lang="it-IT" dirty="0"/>
              <a:t>Al centro le molecole esercitano la forza di attrazione in tutte le direzioni annullandosi a vicenda, mentre le molecole sulla superficie esercitano una forza solo verso l’interno del liquido, non avendo altro sopra. Questa coesione tra le molecole superficiali fa comportare la superficie come se fosse una membrana elastica.</a:t>
            </a:r>
          </a:p>
        </p:txBody>
      </p:sp>
      <p:sp>
        <p:nvSpPr>
          <p:cNvPr id="8" name="Rettangolo 7"/>
          <p:cNvSpPr/>
          <p:nvPr/>
        </p:nvSpPr>
        <p:spPr>
          <a:xfrm>
            <a:off x="2131127" y="4577127"/>
            <a:ext cx="4572000" cy="1754327"/>
          </a:xfrm>
          <a:prstGeom prst="rect">
            <a:avLst/>
          </a:prstGeom>
        </p:spPr>
        <p:txBody>
          <a:bodyPr>
            <a:spAutoFit/>
          </a:bodyPr>
          <a:lstStyle/>
          <a:p>
            <a:r>
              <a:rPr lang="it-IT" dirty="0"/>
              <a:t>La forza attrattiva tra le molecole dell’acqua è di tipo elettrico. A causa della sua struttura la molecola dell’acqua si comporta come un dipolo elettrico e poiché le cariche elettriche di segno opposto si attraggono le molecole dell’acqua sono attratte le une dalle altre.</a:t>
            </a:r>
          </a:p>
        </p:txBody>
      </p:sp>
    </p:spTree>
    <p:extLst>
      <p:ext uri="{BB962C8B-B14F-4D97-AF65-F5344CB8AC3E}">
        <p14:creationId xmlns:p14="http://schemas.microsoft.com/office/powerpoint/2010/main" val="39879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561067" y="1550250"/>
            <a:ext cx="5352996" cy="4731930"/>
          </a:xfrm>
          <a:prstGeom prst="rect">
            <a:avLst/>
          </a:prstGeom>
        </p:spPr>
      </p:pic>
      <p:sp>
        <p:nvSpPr>
          <p:cNvPr id="7" name="CasellaDiTesto 6"/>
          <p:cNvSpPr txBox="1"/>
          <p:nvPr/>
        </p:nvSpPr>
        <p:spPr>
          <a:xfrm>
            <a:off x="3272660" y="5518553"/>
            <a:ext cx="1838171" cy="769441"/>
          </a:xfrm>
          <a:prstGeom prst="rect">
            <a:avLst/>
          </a:prstGeom>
          <a:solidFill>
            <a:schemeClr val="bg1"/>
          </a:solidFill>
        </p:spPr>
        <p:txBody>
          <a:bodyPr wrap="square" rtlCol="0">
            <a:spAutoFit/>
          </a:bodyPr>
          <a:lstStyle/>
          <a:p>
            <a:pPr algn="just"/>
            <a:r>
              <a:rPr lang="it-IT" sz="1100" dirty="0"/>
              <a:t>All’interno  del liquido ogni molecola è circondata da altre molecole e le forze sono compensate</a:t>
            </a:r>
          </a:p>
        </p:txBody>
      </p:sp>
      <p:sp>
        <p:nvSpPr>
          <p:cNvPr id="8" name="CasellaDiTesto 7"/>
          <p:cNvSpPr txBox="1"/>
          <p:nvPr/>
        </p:nvSpPr>
        <p:spPr>
          <a:xfrm>
            <a:off x="1287802" y="5536230"/>
            <a:ext cx="1838171" cy="600164"/>
          </a:xfrm>
          <a:prstGeom prst="rect">
            <a:avLst/>
          </a:prstGeom>
          <a:solidFill>
            <a:schemeClr val="bg1"/>
          </a:solidFill>
        </p:spPr>
        <p:txBody>
          <a:bodyPr wrap="square" rtlCol="0">
            <a:spAutoFit/>
          </a:bodyPr>
          <a:lstStyle/>
          <a:p>
            <a:pPr algn="just"/>
            <a:r>
              <a:rPr lang="it-IT" sz="1100" dirty="0"/>
              <a:t>Un legame di tipo elettrico tiene insieme le molecole dell’acqua</a:t>
            </a:r>
          </a:p>
        </p:txBody>
      </p:sp>
      <p:sp>
        <p:nvSpPr>
          <p:cNvPr id="9" name="CasellaDiTesto 8"/>
          <p:cNvSpPr txBox="1"/>
          <p:nvPr/>
        </p:nvSpPr>
        <p:spPr>
          <a:xfrm>
            <a:off x="1561067" y="1612194"/>
            <a:ext cx="2568898" cy="1138773"/>
          </a:xfrm>
          <a:prstGeom prst="rect">
            <a:avLst/>
          </a:prstGeom>
          <a:solidFill>
            <a:schemeClr val="accent6">
              <a:lumMod val="20000"/>
              <a:lumOff val="80000"/>
            </a:schemeClr>
          </a:solidFill>
        </p:spPr>
        <p:txBody>
          <a:bodyPr wrap="square" rtlCol="0">
            <a:spAutoFit/>
          </a:bodyPr>
          <a:lstStyle/>
          <a:p>
            <a:pPr algn="just"/>
            <a:r>
              <a:rPr lang="it-IT" sz="1100" dirty="0"/>
              <a:t>L’interazione delle particelle sulla superfice dell’acqua fa si che questa si comporti come un trampolino, che può sopportare il peso di piccoli insetti.</a:t>
            </a:r>
          </a:p>
          <a:p>
            <a:pPr algn="just"/>
            <a:r>
              <a:rPr lang="it-IT" sz="1100" dirty="0"/>
              <a:t>Questo effetto si chiama </a:t>
            </a:r>
            <a:r>
              <a:rPr lang="it-IT" sz="1200" b="1" dirty="0"/>
              <a:t>Tensione Superficiale</a:t>
            </a:r>
          </a:p>
        </p:txBody>
      </p:sp>
      <p:sp>
        <p:nvSpPr>
          <p:cNvPr id="10" name="Titolo 1"/>
          <p:cNvSpPr>
            <a:spLocks noGrp="1"/>
          </p:cNvSpPr>
          <p:nvPr>
            <p:ph type="title"/>
          </p:nvPr>
        </p:nvSpPr>
        <p:spPr>
          <a:xfrm>
            <a:off x="457200" y="274638"/>
            <a:ext cx="8229600" cy="1143000"/>
          </a:xfrm>
        </p:spPr>
        <p:txBody>
          <a:bodyPr/>
          <a:lstStyle/>
          <a:p>
            <a:r>
              <a:rPr lang="it-IT" dirty="0"/>
              <a:t>Fluidi: Tensione superficiale</a:t>
            </a:r>
          </a:p>
        </p:txBody>
      </p:sp>
    </p:spTree>
    <p:extLst>
      <p:ext uri="{BB962C8B-B14F-4D97-AF65-F5344CB8AC3E}">
        <p14:creationId xmlns:p14="http://schemas.microsoft.com/office/powerpoint/2010/main" val="296315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649" y="1417638"/>
            <a:ext cx="3728243" cy="2686354"/>
          </a:xfrm>
          <a:prstGeom prst="rect">
            <a:avLst/>
          </a:prstGeom>
        </p:spPr>
      </p:pic>
      <p:pic>
        <p:nvPicPr>
          <p:cNvPr id="5" name="Immagine 4"/>
          <p:cNvPicPr>
            <a:picLocks noChangeAspect="1"/>
          </p:cNvPicPr>
          <p:nvPr/>
        </p:nvPicPr>
        <p:blipFill>
          <a:blip r:embed="rId3"/>
          <a:stretch>
            <a:fillRect/>
          </a:stretch>
        </p:blipFill>
        <p:spPr>
          <a:xfrm>
            <a:off x="4205001" y="3603206"/>
            <a:ext cx="4942873" cy="3254794"/>
          </a:xfrm>
          <a:prstGeom prst="rect">
            <a:avLst/>
          </a:prstGeom>
        </p:spPr>
      </p:pic>
      <p:sp>
        <p:nvSpPr>
          <p:cNvPr id="6" name="Rettangolo 5"/>
          <p:cNvSpPr/>
          <p:nvPr/>
        </p:nvSpPr>
        <p:spPr>
          <a:xfrm>
            <a:off x="3936552" y="1479582"/>
            <a:ext cx="5015148" cy="1200329"/>
          </a:xfrm>
          <a:prstGeom prst="rect">
            <a:avLst/>
          </a:prstGeom>
        </p:spPr>
        <p:txBody>
          <a:bodyPr wrap="square">
            <a:spAutoFit/>
          </a:bodyPr>
          <a:lstStyle/>
          <a:p>
            <a:r>
              <a:rPr lang="it-IT" dirty="0"/>
              <a:t>La</a:t>
            </a:r>
            <a:r>
              <a:rPr lang="it-IT" dirty="0">
                <a:solidFill>
                  <a:srgbClr val="FF0000"/>
                </a:solidFill>
              </a:rPr>
              <a:t> tensione superficiale</a:t>
            </a:r>
            <a:r>
              <a:rPr lang="it-IT" dirty="0"/>
              <a:t> è definita  come  il  lavoro necessario  per  aumentare  la  superficie  di  un  liquido  di  una quantità  unitaria  (ad  esempio  di  1  m</a:t>
            </a:r>
            <a:r>
              <a:rPr lang="is-IS" baseline="30000" dirty="0"/>
              <a:t>2</a:t>
            </a:r>
            <a:r>
              <a:rPr lang="it-IT" dirty="0"/>
              <a:t>,  se  si  misurano  le  lunghezze  in metri)</a:t>
            </a:r>
          </a:p>
        </p:txBody>
      </p:sp>
      <p:sp>
        <p:nvSpPr>
          <p:cNvPr id="7" name="Rettangolo 6"/>
          <p:cNvSpPr/>
          <p:nvPr/>
        </p:nvSpPr>
        <p:spPr>
          <a:xfrm>
            <a:off x="0" y="4338724"/>
            <a:ext cx="4205001" cy="2400657"/>
          </a:xfrm>
          <a:prstGeom prst="rect">
            <a:avLst/>
          </a:prstGeom>
        </p:spPr>
        <p:txBody>
          <a:bodyPr wrap="square">
            <a:spAutoFit/>
          </a:bodyPr>
          <a:lstStyle/>
          <a:p>
            <a:r>
              <a:rPr lang="it-IT" sz="1500" dirty="0"/>
              <a:t>La tensione superficiale manifesta  i  suoi  effetti  in  molte  occasioni:</a:t>
            </a:r>
          </a:p>
          <a:p>
            <a:pPr marL="285750" indent="-285750">
              <a:buFont typeface="Arial"/>
              <a:buChar char="•"/>
            </a:pPr>
            <a:r>
              <a:rPr lang="it-IT" sz="1500" dirty="0"/>
              <a:t>l’acqua tende a formare gocce di pioggia, rugiada </a:t>
            </a:r>
            <a:r>
              <a:rPr lang="mr-IN" sz="1500" dirty="0"/>
              <a:t>…</a:t>
            </a:r>
            <a:r>
              <a:rPr lang="it-IT" sz="1500" dirty="0"/>
              <a:t> perché </a:t>
            </a:r>
            <a:r>
              <a:rPr lang="it-IT" sz="1500" dirty="0">
                <a:solidFill>
                  <a:srgbClr val="3366FF"/>
                </a:solidFill>
              </a:rPr>
              <a:t>la sfera è l’oggetto che a parità di volume ha la superfice minore</a:t>
            </a:r>
          </a:p>
          <a:p>
            <a:pPr marL="285750" indent="-285750">
              <a:buFont typeface="Arial"/>
              <a:buChar char="•"/>
            </a:pPr>
            <a:r>
              <a:rPr lang="it-IT" sz="1500" dirty="0"/>
              <a:t>alcuni insetti riescono a camminare sull’acqua</a:t>
            </a:r>
          </a:p>
          <a:p>
            <a:pPr marL="285750" indent="-285750">
              <a:buFont typeface="Arial"/>
              <a:buChar char="•"/>
            </a:pPr>
            <a:r>
              <a:rPr lang="it-IT" sz="1500" dirty="0"/>
              <a:t>Per lavare si aggiunge il detersivo, perché questo, </a:t>
            </a:r>
            <a:r>
              <a:rPr lang="it-IT" sz="1500" dirty="0">
                <a:solidFill>
                  <a:srgbClr val="3366FF"/>
                </a:solidFill>
              </a:rPr>
              <a:t>diminuendo la tensione superficiale</a:t>
            </a:r>
            <a:r>
              <a:rPr lang="it-IT" sz="1500" dirty="0"/>
              <a:t>, consente all’acqua di infilarsi in tutti i piccoli spazi ed eliminare le macchie</a:t>
            </a:r>
          </a:p>
        </p:txBody>
      </p:sp>
      <p:sp>
        <p:nvSpPr>
          <p:cNvPr id="8" name="Titolo 1"/>
          <p:cNvSpPr>
            <a:spLocks noGrp="1"/>
          </p:cNvSpPr>
          <p:nvPr>
            <p:ph type="title"/>
          </p:nvPr>
        </p:nvSpPr>
        <p:spPr>
          <a:xfrm>
            <a:off x="457200" y="274638"/>
            <a:ext cx="8229600" cy="1143000"/>
          </a:xfrm>
        </p:spPr>
        <p:txBody>
          <a:bodyPr/>
          <a:lstStyle/>
          <a:p>
            <a:r>
              <a:rPr lang="it-IT" dirty="0"/>
              <a:t>Fluidi: Tensione superficiale</a:t>
            </a:r>
          </a:p>
        </p:txBody>
      </p:sp>
    </p:spTree>
    <p:extLst>
      <p:ext uri="{BB962C8B-B14F-4D97-AF65-F5344CB8AC3E}">
        <p14:creationId xmlns:p14="http://schemas.microsoft.com/office/powerpoint/2010/main" val="35759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FF6B6-2807-AE1E-3413-FEBF99EFADDF}"/>
              </a:ext>
            </a:extLst>
          </p:cNvPr>
          <p:cNvSpPr>
            <a:spLocks noGrp="1"/>
          </p:cNvSpPr>
          <p:nvPr>
            <p:ph type="title"/>
          </p:nvPr>
        </p:nvSpPr>
        <p:spPr/>
        <p:txBody>
          <a:bodyPr/>
          <a:lstStyle/>
          <a:p>
            <a:r>
              <a:rPr lang="it-IT" dirty="0"/>
              <a:t>Tensione superficiale</a:t>
            </a:r>
          </a:p>
        </p:txBody>
      </p:sp>
      <p:pic>
        <p:nvPicPr>
          <p:cNvPr id="9218" name="Picture 2">
            <a:extLst>
              <a:ext uri="{FF2B5EF4-FFF2-40B4-BE49-F238E27FC236}">
                <a16:creationId xmlns:a16="http://schemas.microsoft.com/office/drawing/2014/main" id="{536FDFAF-9A1A-2737-B033-835343F2D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4377"/>
            <a:ext cx="1943100" cy="29337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D8A788BB-B221-5A81-26A5-90D5835FEF89}"/>
              </a:ext>
            </a:extLst>
          </p:cNvPr>
          <p:cNvSpPr txBox="1"/>
          <p:nvPr/>
        </p:nvSpPr>
        <p:spPr>
          <a:xfrm>
            <a:off x="4003590" y="1501561"/>
            <a:ext cx="4572000" cy="3693319"/>
          </a:xfrm>
          <a:prstGeom prst="rect">
            <a:avLst/>
          </a:prstGeom>
          <a:noFill/>
        </p:spPr>
        <p:txBody>
          <a:bodyPr wrap="square">
            <a:spAutoFit/>
          </a:bodyPr>
          <a:lstStyle/>
          <a:p>
            <a:r>
              <a:rPr lang="it-IT" b="0" i="0" dirty="0">
                <a:solidFill>
                  <a:srgbClr val="373737"/>
                </a:solidFill>
                <a:effectLst/>
                <a:latin typeface="Helvetica Neue" panose="02000503000000020004" pitchFamily="2" charset="0"/>
              </a:rPr>
              <a:t>“</a:t>
            </a:r>
            <a:r>
              <a:rPr lang="it-IT" b="0" i="1" dirty="0">
                <a:solidFill>
                  <a:srgbClr val="373737"/>
                </a:solidFill>
                <a:effectLst/>
                <a:latin typeface="Helvetica Neue" panose="02000503000000020004" pitchFamily="2" charset="0"/>
              </a:rPr>
              <a:t>My Lord, scuserà gentilmente il mio ardire di disturbarla con una lettera in tedesco su un soggetto scientifico? Avendo sentito delle fruttuose ricerche da Lei condotte nell’anno passato sulle proprietà, finora poco capite, delle superfici di acqua, ho pensato che potessero interessarla alcune mie osservazioni sull’argomento. Per varie ragioni io non mi trovo in una posizione che mi permetta di pubblicare in giornali scientifici, e quindi userò questo mezzo per descrivere ciò che mi sembra un risultato interessante.</a:t>
            </a:r>
            <a:r>
              <a:rPr lang="it-IT" b="0" i="0" dirty="0">
                <a:solidFill>
                  <a:srgbClr val="373737"/>
                </a:solidFill>
                <a:effectLst/>
                <a:latin typeface="Helvetica Neue" panose="02000503000000020004" pitchFamily="2" charset="0"/>
              </a:rPr>
              <a:t>”</a:t>
            </a:r>
            <a:endParaRPr lang="it-IT" dirty="0"/>
          </a:p>
        </p:txBody>
      </p:sp>
      <p:sp>
        <p:nvSpPr>
          <p:cNvPr id="9" name="CasellaDiTesto 8">
            <a:extLst>
              <a:ext uri="{FF2B5EF4-FFF2-40B4-BE49-F238E27FC236}">
                <a16:creationId xmlns:a16="http://schemas.microsoft.com/office/drawing/2014/main" id="{2BB19FFA-5E22-1624-474A-882CCEF6F72A}"/>
              </a:ext>
            </a:extLst>
          </p:cNvPr>
          <p:cNvSpPr txBox="1"/>
          <p:nvPr/>
        </p:nvSpPr>
        <p:spPr>
          <a:xfrm>
            <a:off x="114300" y="4624816"/>
            <a:ext cx="3691581" cy="369332"/>
          </a:xfrm>
          <a:prstGeom prst="rect">
            <a:avLst/>
          </a:prstGeom>
          <a:noFill/>
        </p:spPr>
        <p:txBody>
          <a:bodyPr wrap="square">
            <a:spAutoFit/>
          </a:bodyPr>
          <a:lstStyle/>
          <a:p>
            <a:r>
              <a:rPr lang="it-IT" b="0" i="0" dirty="0">
                <a:solidFill>
                  <a:srgbClr val="373737"/>
                </a:solidFill>
                <a:effectLst/>
                <a:latin typeface="Helvetica Neue" panose="02000503000000020004" pitchFamily="2" charset="0"/>
              </a:rPr>
              <a:t>Agnes </a:t>
            </a:r>
            <a:r>
              <a:rPr lang="it-IT" b="0" i="0" dirty="0" err="1">
                <a:solidFill>
                  <a:srgbClr val="373737"/>
                </a:solidFill>
                <a:effectLst/>
                <a:latin typeface="Helvetica Neue" panose="02000503000000020004" pitchFamily="2" charset="0"/>
              </a:rPr>
              <a:t>Wilhemine</a:t>
            </a:r>
            <a:r>
              <a:rPr lang="it-IT" b="0" i="0" dirty="0">
                <a:solidFill>
                  <a:srgbClr val="373737"/>
                </a:solidFill>
                <a:effectLst/>
                <a:latin typeface="Helvetica Neue" panose="02000503000000020004" pitchFamily="2" charset="0"/>
              </a:rPr>
              <a:t> Louise </a:t>
            </a:r>
            <a:r>
              <a:rPr lang="it-IT" b="0" i="0" dirty="0" err="1">
                <a:solidFill>
                  <a:srgbClr val="373737"/>
                </a:solidFill>
                <a:effectLst/>
                <a:latin typeface="Helvetica Neue" panose="02000503000000020004" pitchFamily="2" charset="0"/>
              </a:rPr>
              <a:t>Pockels</a:t>
            </a:r>
            <a:endParaRPr lang="it-IT" dirty="0"/>
          </a:p>
        </p:txBody>
      </p:sp>
    </p:spTree>
    <p:extLst>
      <p:ext uri="{BB962C8B-B14F-4D97-AF65-F5344CB8AC3E}">
        <p14:creationId xmlns:p14="http://schemas.microsoft.com/office/powerpoint/2010/main" val="23884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FF6B6-2807-AE1E-3413-FEBF99EFADDF}"/>
              </a:ext>
            </a:extLst>
          </p:cNvPr>
          <p:cNvSpPr>
            <a:spLocks noGrp="1"/>
          </p:cNvSpPr>
          <p:nvPr>
            <p:ph type="title"/>
          </p:nvPr>
        </p:nvSpPr>
        <p:spPr/>
        <p:txBody>
          <a:bodyPr/>
          <a:lstStyle/>
          <a:p>
            <a:r>
              <a:rPr lang="it-IT" dirty="0"/>
              <a:t>Tensione superficiale</a:t>
            </a:r>
          </a:p>
        </p:txBody>
      </p:sp>
      <p:pic>
        <p:nvPicPr>
          <p:cNvPr id="9218" name="Picture 2">
            <a:extLst>
              <a:ext uri="{FF2B5EF4-FFF2-40B4-BE49-F238E27FC236}">
                <a16:creationId xmlns:a16="http://schemas.microsoft.com/office/drawing/2014/main" id="{536FDFAF-9A1A-2737-B033-835343F2D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4377"/>
            <a:ext cx="1943100" cy="29337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D8A788BB-B221-5A81-26A5-90D5835FEF89}"/>
              </a:ext>
            </a:extLst>
          </p:cNvPr>
          <p:cNvSpPr txBox="1"/>
          <p:nvPr/>
        </p:nvSpPr>
        <p:spPr>
          <a:xfrm>
            <a:off x="4003590" y="1501561"/>
            <a:ext cx="4572000" cy="3693319"/>
          </a:xfrm>
          <a:prstGeom prst="rect">
            <a:avLst/>
          </a:prstGeom>
          <a:noFill/>
        </p:spPr>
        <p:txBody>
          <a:bodyPr wrap="square">
            <a:spAutoFit/>
          </a:bodyPr>
          <a:lstStyle/>
          <a:p>
            <a:r>
              <a:rPr lang="it-IT" b="0" i="0" dirty="0">
                <a:solidFill>
                  <a:srgbClr val="373737"/>
                </a:solidFill>
                <a:effectLst/>
                <a:latin typeface="Helvetica Neue" panose="02000503000000020004" pitchFamily="2" charset="0"/>
              </a:rPr>
              <a:t>“</a:t>
            </a:r>
            <a:r>
              <a:rPr lang="it-IT" b="0" i="1" dirty="0">
                <a:solidFill>
                  <a:srgbClr val="373737"/>
                </a:solidFill>
                <a:effectLst/>
                <a:latin typeface="Helvetica Neue" panose="02000503000000020004" pitchFamily="2" charset="0"/>
              </a:rPr>
              <a:t>My Lord, scuserà gentilmente il mio ardire di disturbarla con una lettera in tedesco su un soggetto scientifico? Avendo sentito delle fruttuose ricerche da Lei condotte nell’anno passato sulle proprietà, finora poco capite, delle superfici di acqua, ho pensato che potessero interessarla alcune mie osservazioni sull’argomento. </a:t>
            </a:r>
            <a:r>
              <a:rPr lang="it-IT" b="0" i="1" dirty="0">
                <a:solidFill>
                  <a:srgbClr val="FF0000"/>
                </a:solidFill>
                <a:effectLst/>
                <a:latin typeface="Helvetica Neue" panose="02000503000000020004" pitchFamily="2" charset="0"/>
              </a:rPr>
              <a:t>Per varie ragioni io non mi trovo in una posizione che mi permetta di pubblicare in giornali scientifici</a:t>
            </a:r>
            <a:r>
              <a:rPr lang="it-IT" b="0" i="1" dirty="0">
                <a:solidFill>
                  <a:srgbClr val="373737"/>
                </a:solidFill>
                <a:effectLst/>
                <a:latin typeface="Helvetica Neue" panose="02000503000000020004" pitchFamily="2" charset="0"/>
              </a:rPr>
              <a:t>, e quindi userò questo mezzo per descrivere ciò che mi sembra un risultato interessante.</a:t>
            </a:r>
            <a:r>
              <a:rPr lang="it-IT" b="0" i="0" dirty="0">
                <a:solidFill>
                  <a:srgbClr val="373737"/>
                </a:solidFill>
                <a:effectLst/>
                <a:latin typeface="Helvetica Neue" panose="02000503000000020004" pitchFamily="2" charset="0"/>
              </a:rPr>
              <a:t>”</a:t>
            </a:r>
            <a:endParaRPr lang="it-IT" dirty="0"/>
          </a:p>
        </p:txBody>
      </p:sp>
      <p:sp>
        <p:nvSpPr>
          <p:cNvPr id="9" name="CasellaDiTesto 8">
            <a:extLst>
              <a:ext uri="{FF2B5EF4-FFF2-40B4-BE49-F238E27FC236}">
                <a16:creationId xmlns:a16="http://schemas.microsoft.com/office/drawing/2014/main" id="{2BB19FFA-5E22-1624-474A-882CCEF6F72A}"/>
              </a:ext>
            </a:extLst>
          </p:cNvPr>
          <p:cNvSpPr txBox="1"/>
          <p:nvPr/>
        </p:nvSpPr>
        <p:spPr>
          <a:xfrm>
            <a:off x="114300" y="4624816"/>
            <a:ext cx="3691581" cy="369332"/>
          </a:xfrm>
          <a:prstGeom prst="rect">
            <a:avLst/>
          </a:prstGeom>
          <a:noFill/>
        </p:spPr>
        <p:txBody>
          <a:bodyPr wrap="square">
            <a:spAutoFit/>
          </a:bodyPr>
          <a:lstStyle/>
          <a:p>
            <a:r>
              <a:rPr lang="it-IT" b="0" i="0" dirty="0">
                <a:solidFill>
                  <a:srgbClr val="373737"/>
                </a:solidFill>
                <a:effectLst/>
                <a:latin typeface="Helvetica Neue" panose="02000503000000020004" pitchFamily="2" charset="0"/>
              </a:rPr>
              <a:t>Agnes </a:t>
            </a:r>
            <a:r>
              <a:rPr lang="it-IT" b="0" i="0" dirty="0" err="1">
                <a:solidFill>
                  <a:srgbClr val="373737"/>
                </a:solidFill>
                <a:effectLst/>
                <a:latin typeface="Helvetica Neue" panose="02000503000000020004" pitchFamily="2" charset="0"/>
              </a:rPr>
              <a:t>Wilhemine</a:t>
            </a:r>
            <a:r>
              <a:rPr lang="it-IT" b="0" i="0" dirty="0">
                <a:solidFill>
                  <a:srgbClr val="373737"/>
                </a:solidFill>
                <a:effectLst/>
                <a:latin typeface="Helvetica Neue" panose="02000503000000020004" pitchFamily="2" charset="0"/>
              </a:rPr>
              <a:t> Louise </a:t>
            </a:r>
            <a:r>
              <a:rPr lang="it-IT" b="0" i="0" dirty="0" err="1">
                <a:solidFill>
                  <a:srgbClr val="373737"/>
                </a:solidFill>
                <a:effectLst/>
                <a:latin typeface="Helvetica Neue" panose="02000503000000020004" pitchFamily="2" charset="0"/>
              </a:rPr>
              <a:t>Pockels</a:t>
            </a:r>
            <a:endParaRPr lang="it-IT" dirty="0"/>
          </a:p>
        </p:txBody>
      </p:sp>
    </p:spTree>
    <p:extLst>
      <p:ext uri="{BB962C8B-B14F-4D97-AF65-F5344CB8AC3E}">
        <p14:creationId xmlns:p14="http://schemas.microsoft.com/office/powerpoint/2010/main" val="3180010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7A4C0-725D-B837-2913-E4EF4C6AEA21}"/>
              </a:ext>
            </a:extLst>
          </p:cNvPr>
          <p:cNvSpPr>
            <a:spLocks noGrp="1"/>
          </p:cNvSpPr>
          <p:nvPr>
            <p:ph type="title"/>
          </p:nvPr>
        </p:nvSpPr>
        <p:spPr/>
        <p:txBody>
          <a:bodyPr/>
          <a:lstStyle/>
          <a:p>
            <a:r>
              <a:rPr lang="it-IT" dirty="0"/>
              <a:t>Tensione superficiale</a:t>
            </a:r>
          </a:p>
        </p:txBody>
      </p:sp>
      <p:pic>
        <p:nvPicPr>
          <p:cNvPr id="22532" name="Picture 4" descr="Scienze: come spiegare la tensione superficiale con 4 esperimenti - Focus  Scuola">
            <a:extLst>
              <a:ext uri="{FF2B5EF4-FFF2-40B4-BE49-F238E27FC236}">
                <a16:creationId xmlns:a16="http://schemas.microsoft.com/office/drawing/2014/main" id="{8ECE6D01-7600-BD3A-13E6-90794A369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1682750"/>
            <a:ext cx="23241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3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F447F66-4854-DA5B-5881-CF505D20043E}"/>
              </a:ext>
            </a:extLst>
          </p:cNvPr>
          <p:cNvSpPr>
            <a:spLocks noGrp="1"/>
          </p:cNvSpPr>
          <p:nvPr>
            <p:ph idx="1"/>
          </p:nvPr>
        </p:nvSpPr>
        <p:spPr>
          <a:xfrm>
            <a:off x="457200" y="2508422"/>
            <a:ext cx="8229600" cy="3617741"/>
          </a:xfrm>
        </p:spPr>
        <p:txBody>
          <a:bodyPr>
            <a:normAutofit/>
          </a:bodyPr>
          <a:lstStyle/>
          <a:p>
            <a:pPr marL="0" indent="0" algn="ctr">
              <a:buNone/>
            </a:pPr>
            <a:r>
              <a:rPr lang="it-IT" sz="5400" b="1" dirty="0">
                <a:solidFill>
                  <a:schemeClr val="accent1"/>
                </a:solidFill>
                <a:latin typeface="+mj-lt"/>
              </a:rPr>
              <a:t>I FLUIDI</a:t>
            </a:r>
          </a:p>
        </p:txBody>
      </p:sp>
      <p:pic>
        <p:nvPicPr>
          <p:cNvPr id="4" name="Picture 2" descr="AggiornaMenti">
            <a:extLst>
              <a:ext uri="{FF2B5EF4-FFF2-40B4-BE49-F238E27FC236}">
                <a16:creationId xmlns:a16="http://schemas.microsoft.com/office/drawing/2014/main" id="{0CF1E3B1-0568-BC09-0954-50BA1DC509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0"/>
            <a:ext cx="8458200" cy="175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0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19E4B-81A2-29A7-A673-4D5412BF94F0}"/>
              </a:ext>
            </a:extLst>
          </p:cNvPr>
          <p:cNvSpPr>
            <a:spLocks noGrp="1"/>
          </p:cNvSpPr>
          <p:nvPr>
            <p:ph type="title"/>
          </p:nvPr>
        </p:nvSpPr>
        <p:spPr/>
        <p:txBody>
          <a:bodyPr>
            <a:normAutofit fontScale="90000"/>
          </a:bodyPr>
          <a:lstStyle/>
          <a:p>
            <a:r>
              <a:rPr lang="it-IT" dirty="0"/>
              <a:t>Pressione atmosferica/Tensione superficiale</a:t>
            </a:r>
          </a:p>
        </p:txBody>
      </p:sp>
      <p:sp>
        <p:nvSpPr>
          <p:cNvPr id="6" name="Rettangolo 5">
            <a:extLst>
              <a:ext uri="{FF2B5EF4-FFF2-40B4-BE49-F238E27FC236}">
                <a16:creationId xmlns:a16="http://schemas.microsoft.com/office/drawing/2014/main" id="{99E8D1AA-374C-877B-BA6F-56137304DDA7}"/>
              </a:ext>
            </a:extLst>
          </p:cNvPr>
          <p:cNvSpPr/>
          <p:nvPr/>
        </p:nvSpPr>
        <p:spPr>
          <a:xfrm>
            <a:off x="663890" y="2818355"/>
            <a:ext cx="1628384" cy="12619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57A64BBA-72CE-9E01-26D9-1791E6BD0EC3}"/>
              </a:ext>
            </a:extLst>
          </p:cNvPr>
          <p:cNvSpPr/>
          <p:nvPr/>
        </p:nvSpPr>
        <p:spPr>
          <a:xfrm>
            <a:off x="688942" y="2843407"/>
            <a:ext cx="1603332" cy="6263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C8F5784-B84E-1D04-8339-C057A80F39EF}"/>
              </a:ext>
            </a:extLst>
          </p:cNvPr>
          <p:cNvSpPr/>
          <p:nvPr/>
        </p:nvSpPr>
        <p:spPr>
          <a:xfrm>
            <a:off x="1265140" y="2457133"/>
            <a:ext cx="263046" cy="13758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9B90546-3BB8-851F-A8C8-9B65B414F335}"/>
              </a:ext>
            </a:extLst>
          </p:cNvPr>
          <p:cNvSpPr/>
          <p:nvPr/>
        </p:nvSpPr>
        <p:spPr>
          <a:xfrm>
            <a:off x="1265140" y="2086049"/>
            <a:ext cx="263046" cy="13758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1 10">
            <a:extLst>
              <a:ext uri="{FF2B5EF4-FFF2-40B4-BE49-F238E27FC236}">
                <a16:creationId xmlns:a16="http://schemas.microsoft.com/office/drawing/2014/main" id="{E168903B-3779-F519-D637-B44DE4AB634F}"/>
              </a:ext>
            </a:extLst>
          </p:cNvPr>
          <p:cNvCxnSpPr/>
          <p:nvPr/>
        </p:nvCxnSpPr>
        <p:spPr>
          <a:xfrm flipV="1">
            <a:off x="688942" y="2818355"/>
            <a:ext cx="1603332" cy="25052"/>
          </a:xfrm>
          <a:prstGeom prst="line">
            <a:avLst/>
          </a:prstGeom>
        </p:spPr>
        <p:style>
          <a:lnRef idx="2">
            <a:schemeClr val="accent1"/>
          </a:lnRef>
          <a:fillRef idx="0">
            <a:schemeClr val="accent1"/>
          </a:fillRef>
          <a:effectRef idx="1">
            <a:schemeClr val="accent1"/>
          </a:effectRef>
          <a:fontRef idx="minor">
            <a:schemeClr val="tx1"/>
          </a:fontRef>
        </p:style>
      </p:cxnSp>
      <p:sp>
        <p:nvSpPr>
          <p:cNvPr id="14" name="CasellaDiTesto 13">
            <a:extLst>
              <a:ext uri="{FF2B5EF4-FFF2-40B4-BE49-F238E27FC236}">
                <a16:creationId xmlns:a16="http://schemas.microsoft.com/office/drawing/2014/main" id="{2BAA185F-D045-840D-7BBE-66136575A4E8}"/>
              </a:ext>
            </a:extLst>
          </p:cNvPr>
          <p:cNvSpPr txBox="1"/>
          <p:nvPr/>
        </p:nvSpPr>
        <p:spPr>
          <a:xfrm>
            <a:off x="2868472" y="2471691"/>
            <a:ext cx="5434821" cy="523220"/>
          </a:xfrm>
          <a:prstGeom prst="rect">
            <a:avLst/>
          </a:prstGeom>
          <a:noFill/>
        </p:spPr>
        <p:txBody>
          <a:bodyPr wrap="none" rtlCol="0">
            <a:spAutoFit/>
          </a:bodyPr>
          <a:lstStyle/>
          <a:p>
            <a:r>
              <a:rPr lang="it-IT" sz="2800" dirty="0"/>
              <a:t>Inseriamo la cannuccia nel bicchiere</a:t>
            </a:r>
          </a:p>
        </p:txBody>
      </p:sp>
    </p:spTree>
    <p:extLst>
      <p:ext uri="{BB962C8B-B14F-4D97-AF65-F5344CB8AC3E}">
        <p14:creationId xmlns:p14="http://schemas.microsoft.com/office/powerpoint/2010/main" val="367232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99E8D1AA-374C-877B-BA6F-56137304DDA7}"/>
              </a:ext>
            </a:extLst>
          </p:cNvPr>
          <p:cNvSpPr/>
          <p:nvPr/>
        </p:nvSpPr>
        <p:spPr>
          <a:xfrm>
            <a:off x="663890" y="2818355"/>
            <a:ext cx="1628384" cy="12619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57A64BBA-72CE-9E01-26D9-1791E6BD0EC3}"/>
              </a:ext>
            </a:extLst>
          </p:cNvPr>
          <p:cNvSpPr/>
          <p:nvPr/>
        </p:nvSpPr>
        <p:spPr>
          <a:xfrm>
            <a:off x="688942" y="2843407"/>
            <a:ext cx="1603332" cy="6263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C8F5784-B84E-1D04-8339-C057A80F39EF}"/>
              </a:ext>
            </a:extLst>
          </p:cNvPr>
          <p:cNvSpPr/>
          <p:nvPr/>
        </p:nvSpPr>
        <p:spPr>
          <a:xfrm>
            <a:off x="1265140" y="2457133"/>
            <a:ext cx="263046" cy="13758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9B90546-3BB8-851F-A8C8-9B65B414F335}"/>
              </a:ext>
            </a:extLst>
          </p:cNvPr>
          <p:cNvSpPr/>
          <p:nvPr/>
        </p:nvSpPr>
        <p:spPr>
          <a:xfrm>
            <a:off x="1265140" y="2086049"/>
            <a:ext cx="263046" cy="13758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1 10">
            <a:extLst>
              <a:ext uri="{FF2B5EF4-FFF2-40B4-BE49-F238E27FC236}">
                <a16:creationId xmlns:a16="http://schemas.microsoft.com/office/drawing/2014/main" id="{E168903B-3779-F519-D637-B44DE4AB634F}"/>
              </a:ext>
            </a:extLst>
          </p:cNvPr>
          <p:cNvCxnSpPr/>
          <p:nvPr/>
        </p:nvCxnSpPr>
        <p:spPr>
          <a:xfrm flipV="1">
            <a:off x="688942" y="2818355"/>
            <a:ext cx="1603332" cy="25052"/>
          </a:xfrm>
          <a:prstGeom prst="line">
            <a:avLst/>
          </a:prstGeom>
        </p:spPr>
        <p:style>
          <a:lnRef idx="2">
            <a:schemeClr val="accent1"/>
          </a:lnRef>
          <a:fillRef idx="0">
            <a:schemeClr val="accent1"/>
          </a:fillRef>
          <a:effectRef idx="1">
            <a:schemeClr val="accent1"/>
          </a:effectRef>
          <a:fontRef idx="minor">
            <a:schemeClr val="tx1"/>
          </a:fontRef>
        </p:style>
      </p:cxnSp>
      <p:sp>
        <p:nvSpPr>
          <p:cNvPr id="3" name="Rettangolo 2">
            <a:extLst>
              <a:ext uri="{FF2B5EF4-FFF2-40B4-BE49-F238E27FC236}">
                <a16:creationId xmlns:a16="http://schemas.microsoft.com/office/drawing/2014/main" id="{42B095A5-1364-826A-C524-9500A9645308}"/>
              </a:ext>
            </a:extLst>
          </p:cNvPr>
          <p:cNvSpPr/>
          <p:nvPr/>
        </p:nvSpPr>
        <p:spPr>
          <a:xfrm>
            <a:off x="1265140" y="1916482"/>
            <a:ext cx="263046" cy="16956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656B15AA-0177-DB0C-9594-70DDD60B569E}"/>
              </a:ext>
            </a:extLst>
          </p:cNvPr>
          <p:cNvSpPr txBox="1"/>
          <p:nvPr/>
        </p:nvSpPr>
        <p:spPr>
          <a:xfrm>
            <a:off x="2868472" y="2471691"/>
            <a:ext cx="5611638" cy="954107"/>
          </a:xfrm>
          <a:prstGeom prst="rect">
            <a:avLst/>
          </a:prstGeom>
          <a:noFill/>
        </p:spPr>
        <p:txBody>
          <a:bodyPr wrap="square" rtlCol="0">
            <a:spAutoFit/>
          </a:bodyPr>
          <a:lstStyle/>
          <a:p>
            <a:r>
              <a:rPr lang="it-IT" sz="2800" dirty="0"/>
              <a:t>Chiudiamo l’estremità superiore della cannuccia con un dito </a:t>
            </a:r>
          </a:p>
        </p:txBody>
      </p:sp>
      <p:sp>
        <p:nvSpPr>
          <p:cNvPr id="13" name="Titolo 1">
            <a:extLst>
              <a:ext uri="{FF2B5EF4-FFF2-40B4-BE49-F238E27FC236}">
                <a16:creationId xmlns:a16="http://schemas.microsoft.com/office/drawing/2014/main" id="{5D1B8A18-25C8-40AC-50B9-668E3852A49F}"/>
              </a:ext>
            </a:extLst>
          </p:cNvPr>
          <p:cNvSpPr>
            <a:spLocks noGrp="1"/>
          </p:cNvSpPr>
          <p:nvPr>
            <p:ph type="title"/>
          </p:nvPr>
        </p:nvSpPr>
        <p:spPr>
          <a:xfrm>
            <a:off x="457200" y="274638"/>
            <a:ext cx="8229600" cy="1143000"/>
          </a:xfrm>
        </p:spPr>
        <p:txBody>
          <a:bodyPr>
            <a:normAutofit fontScale="90000"/>
          </a:bodyPr>
          <a:lstStyle/>
          <a:p>
            <a:r>
              <a:rPr lang="it-IT" dirty="0"/>
              <a:t>Pressione atmosferica/Tensione superficiale</a:t>
            </a:r>
          </a:p>
        </p:txBody>
      </p:sp>
    </p:spTree>
    <p:extLst>
      <p:ext uri="{BB962C8B-B14F-4D97-AF65-F5344CB8AC3E}">
        <p14:creationId xmlns:p14="http://schemas.microsoft.com/office/powerpoint/2010/main" val="32427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99E8D1AA-374C-877B-BA6F-56137304DDA7}"/>
              </a:ext>
            </a:extLst>
          </p:cNvPr>
          <p:cNvSpPr/>
          <p:nvPr/>
        </p:nvSpPr>
        <p:spPr>
          <a:xfrm>
            <a:off x="663890" y="2818355"/>
            <a:ext cx="1628384" cy="12619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57A64BBA-72CE-9E01-26D9-1791E6BD0EC3}"/>
              </a:ext>
            </a:extLst>
          </p:cNvPr>
          <p:cNvSpPr/>
          <p:nvPr/>
        </p:nvSpPr>
        <p:spPr>
          <a:xfrm>
            <a:off x="688942" y="2843407"/>
            <a:ext cx="1603332" cy="6263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C8F5784-B84E-1D04-8339-C057A80F39EF}"/>
              </a:ext>
            </a:extLst>
          </p:cNvPr>
          <p:cNvSpPr/>
          <p:nvPr/>
        </p:nvSpPr>
        <p:spPr>
          <a:xfrm>
            <a:off x="2880994" y="2457133"/>
            <a:ext cx="263046" cy="13758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9B90546-3BB8-851F-A8C8-9B65B414F335}"/>
              </a:ext>
            </a:extLst>
          </p:cNvPr>
          <p:cNvSpPr/>
          <p:nvPr/>
        </p:nvSpPr>
        <p:spPr>
          <a:xfrm>
            <a:off x="2880994" y="2086049"/>
            <a:ext cx="263046" cy="13758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1 10">
            <a:extLst>
              <a:ext uri="{FF2B5EF4-FFF2-40B4-BE49-F238E27FC236}">
                <a16:creationId xmlns:a16="http://schemas.microsoft.com/office/drawing/2014/main" id="{E168903B-3779-F519-D637-B44DE4AB634F}"/>
              </a:ext>
            </a:extLst>
          </p:cNvPr>
          <p:cNvCxnSpPr/>
          <p:nvPr/>
        </p:nvCxnSpPr>
        <p:spPr>
          <a:xfrm flipV="1">
            <a:off x="688942" y="2818355"/>
            <a:ext cx="1603332" cy="25052"/>
          </a:xfrm>
          <a:prstGeom prst="line">
            <a:avLst/>
          </a:prstGeom>
        </p:spPr>
        <p:style>
          <a:lnRef idx="2">
            <a:schemeClr val="accent1"/>
          </a:lnRef>
          <a:fillRef idx="0">
            <a:schemeClr val="accent1"/>
          </a:fillRef>
          <a:effectRef idx="1">
            <a:schemeClr val="accent1"/>
          </a:effectRef>
          <a:fontRef idx="minor">
            <a:schemeClr val="tx1"/>
          </a:fontRef>
        </p:style>
      </p:cxnSp>
      <p:sp>
        <p:nvSpPr>
          <p:cNvPr id="3" name="Rettangolo 2">
            <a:extLst>
              <a:ext uri="{FF2B5EF4-FFF2-40B4-BE49-F238E27FC236}">
                <a16:creationId xmlns:a16="http://schemas.microsoft.com/office/drawing/2014/main" id="{42B095A5-1364-826A-C524-9500A9645308}"/>
              </a:ext>
            </a:extLst>
          </p:cNvPr>
          <p:cNvSpPr/>
          <p:nvPr/>
        </p:nvSpPr>
        <p:spPr>
          <a:xfrm>
            <a:off x="2880994" y="1916482"/>
            <a:ext cx="263046" cy="16956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B5E33522-C808-6AB0-25C6-66199F70826F}"/>
              </a:ext>
            </a:extLst>
          </p:cNvPr>
          <p:cNvSpPr txBox="1"/>
          <p:nvPr/>
        </p:nvSpPr>
        <p:spPr>
          <a:xfrm>
            <a:off x="3382039" y="2515601"/>
            <a:ext cx="5611638" cy="954107"/>
          </a:xfrm>
          <a:prstGeom prst="rect">
            <a:avLst/>
          </a:prstGeom>
          <a:noFill/>
        </p:spPr>
        <p:txBody>
          <a:bodyPr wrap="square" rtlCol="0">
            <a:spAutoFit/>
          </a:bodyPr>
          <a:lstStyle/>
          <a:p>
            <a:r>
              <a:rPr lang="it-IT" sz="2800" dirty="0"/>
              <a:t>L’acqua all’interno delle cannuccia non cade. </a:t>
            </a:r>
          </a:p>
        </p:txBody>
      </p:sp>
      <p:sp>
        <p:nvSpPr>
          <p:cNvPr id="10" name="CasellaDiTesto 9">
            <a:extLst>
              <a:ext uri="{FF2B5EF4-FFF2-40B4-BE49-F238E27FC236}">
                <a16:creationId xmlns:a16="http://schemas.microsoft.com/office/drawing/2014/main" id="{59BF9534-B4A2-A623-4A97-0990B817DA29}"/>
              </a:ext>
            </a:extLst>
          </p:cNvPr>
          <p:cNvSpPr txBox="1"/>
          <p:nvPr/>
        </p:nvSpPr>
        <p:spPr>
          <a:xfrm>
            <a:off x="187897" y="6156246"/>
            <a:ext cx="8041699" cy="523220"/>
          </a:xfrm>
          <a:prstGeom prst="rect">
            <a:avLst/>
          </a:prstGeom>
          <a:noFill/>
        </p:spPr>
        <p:txBody>
          <a:bodyPr wrap="square" rtlCol="0">
            <a:spAutoFit/>
          </a:bodyPr>
          <a:lstStyle/>
          <a:p>
            <a:r>
              <a:rPr lang="it-IT" sz="2800" b="1" dirty="0">
                <a:solidFill>
                  <a:srgbClr val="00B050"/>
                </a:solidFill>
              </a:rPr>
              <a:t>Cosa succede se mettiamo del detersivo nell’acqua?</a:t>
            </a:r>
          </a:p>
        </p:txBody>
      </p:sp>
      <p:sp>
        <p:nvSpPr>
          <p:cNvPr id="2" name="Documento 1">
            <a:extLst>
              <a:ext uri="{FF2B5EF4-FFF2-40B4-BE49-F238E27FC236}">
                <a16:creationId xmlns:a16="http://schemas.microsoft.com/office/drawing/2014/main" id="{03946833-3DC4-C625-8549-218670E7F54B}"/>
              </a:ext>
            </a:extLst>
          </p:cNvPr>
          <p:cNvSpPr/>
          <p:nvPr/>
        </p:nvSpPr>
        <p:spPr>
          <a:xfrm>
            <a:off x="8098073" y="4932169"/>
            <a:ext cx="263046" cy="1261997"/>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C79D4C07-45D2-30B6-F5F0-56F007F5FF0E}"/>
              </a:ext>
            </a:extLst>
          </p:cNvPr>
          <p:cNvSpPr/>
          <p:nvPr/>
        </p:nvSpPr>
        <p:spPr>
          <a:xfrm>
            <a:off x="8093898" y="4315656"/>
            <a:ext cx="263046" cy="13758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DC957925-DADB-D35E-0A91-5A03021C7307}"/>
              </a:ext>
            </a:extLst>
          </p:cNvPr>
          <p:cNvSpPr/>
          <p:nvPr/>
        </p:nvSpPr>
        <p:spPr>
          <a:xfrm>
            <a:off x="8093898" y="4223354"/>
            <a:ext cx="263046" cy="16956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8A795265-F9A8-FB89-1A50-A7BCCA33C602}"/>
              </a:ext>
            </a:extLst>
          </p:cNvPr>
          <p:cNvSpPr txBox="1"/>
          <p:nvPr/>
        </p:nvSpPr>
        <p:spPr>
          <a:xfrm>
            <a:off x="123187" y="5155859"/>
            <a:ext cx="8041699" cy="954107"/>
          </a:xfrm>
          <a:prstGeom prst="rect">
            <a:avLst/>
          </a:prstGeom>
          <a:noFill/>
        </p:spPr>
        <p:txBody>
          <a:bodyPr wrap="square" rtlCol="0">
            <a:spAutoFit/>
          </a:bodyPr>
          <a:lstStyle/>
          <a:p>
            <a:r>
              <a:rPr lang="it-IT" sz="2800" b="1" dirty="0">
                <a:solidFill>
                  <a:srgbClr val="00B050"/>
                </a:solidFill>
              </a:rPr>
              <a:t>Cosa succede se la parte finale della cannuccia non è regolare?</a:t>
            </a:r>
          </a:p>
        </p:txBody>
      </p:sp>
      <p:sp>
        <p:nvSpPr>
          <p:cNvPr id="17" name="Titolo 1">
            <a:extLst>
              <a:ext uri="{FF2B5EF4-FFF2-40B4-BE49-F238E27FC236}">
                <a16:creationId xmlns:a16="http://schemas.microsoft.com/office/drawing/2014/main" id="{C0D29F9C-616A-7F1F-FC8F-F2AB73F275C1}"/>
              </a:ext>
            </a:extLst>
          </p:cNvPr>
          <p:cNvSpPr>
            <a:spLocks noGrp="1"/>
          </p:cNvSpPr>
          <p:nvPr>
            <p:ph type="title"/>
          </p:nvPr>
        </p:nvSpPr>
        <p:spPr>
          <a:xfrm>
            <a:off x="457200" y="274638"/>
            <a:ext cx="8229600" cy="1143000"/>
          </a:xfrm>
        </p:spPr>
        <p:txBody>
          <a:bodyPr>
            <a:normAutofit fontScale="90000"/>
          </a:bodyPr>
          <a:lstStyle/>
          <a:p>
            <a:r>
              <a:rPr lang="it-IT" dirty="0"/>
              <a:t>Pressione atmosferica/Tensione superficiale</a:t>
            </a:r>
          </a:p>
        </p:txBody>
      </p:sp>
    </p:spTree>
    <p:extLst>
      <p:ext uri="{BB962C8B-B14F-4D97-AF65-F5344CB8AC3E}">
        <p14:creationId xmlns:p14="http://schemas.microsoft.com/office/powerpoint/2010/main" val="1733133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
                                        <p:tgtEl>
                                          <p:spTgt spid="16"/>
                                        </p:tgtEl>
                                      </p:cBhvr>
                                    </p:animEffect>
                                    <p:anim calcmode="lin" valueType="num">
                                      <p:cBhvr>
                                        <p:cTn id="8" dur="400" fill="hold"/>
                                        <p:tgtEl>
                                          <p:spTgt spid="16"/>
                                        </p:tgtEl>
                                        <p:attrNameLst>
                                          <p:attrName>ppt_x</p:attrName>
                                        </p:attrNameLst>
                                      </p:cBhvr>
                                      <p:tavLst>
                                        <p:tav tm="0">
                                          <p:val>
                                            <p:strVal val="#ppt_x"/>
                                          </p:val>
                                        </p:tav>
                                        <p:tav tm="100000">
                                          <p:val>
                                            <p:strVal val="#ppt_x"/>
                                          </p:val>
                                        </p:tav>
                                      </p:tavLst>
                                    </p:anim>
                                    <p:anim calcmode="lin" valueType="num">
                                      <p:cBhvr>
                                        <p:cTn id="9" dur="400" fill="hold"/>
                                        <p:tgtEl>
                                          <p:spTgt spid="1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3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
                                        <p:tgtEl>
                                          <p:spTgt spid="10"/>
                                        </p:tgtEl>
                                      </p:cBhvr>
                                    </p:animEffect>
                                    <p:anim calcmode="lin" valueType="num">
                                      <p:cBhvr>
                                        <p:cTn id="35" dur="400" fill="hold"/>
                                        <p:tgtEl>
                                          <p:spTgt spid="10"/>
                                        </p:tgtEl>
                                        <p:attrNameLst>
                                          <p:attrName>ppt_x</p:attrName>
                                        </p:attrNameLst>
                                      </p:cBhvr>
                                      <p:tavLst>
                                        <p:tav tm="0">
                                          <p:val>
                                            <p:strVal val="#ppt_x"/>
                                          </p:val>
                                        </p:tav>
                                        <p:tav tm="100000">
                                          <p:val>
                                            <p:strVal val="#ppt_x"/>
                                          </p:val>
                                        </p:tav>
                                      </p:tavLst>
                                    </p:anim>
                                    <p:anim calcmode="lin" valueType="num">
                                      <p:cBhvr>
                                        <p:cTn id="36" dur="400" fill="hold"/>
                                        <p:tgtEl>
                                          <p:spTgt spid="10"/>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2" grpId="0" animBg="1"/>
      <p:bldP spid="13" grpId="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64ED9E-761A-EB8F-F619-C459306AC5A7}"/>
              </a:ext>
            </a:extLst>
          </p:cNvPr>
          <p:cNvSpPr>
            <a:spLocks noGrp="1"/>
          </p:cNvSpPr>
          <p:nvPr>
            <p:ph type="title"/>
          </p:nvPr>
        </p:nvSpPr>
        <p:spPr/>
        <p:txBody>
          <a:bodyPr/>
          <a:lstStyle/>
          <a:p>
            <a:r>
              <a:rPr lang="it-IT" dirty="0"/>
              <a:t>Il Bicchiere capovolto: Conclusioni</a:t>
            </a:r>
          </a:p>
        </p:txBody>
      </p:sp>
      <p:pic>
        <p:nvPicPr>
          <p:cNvPr id="4" name="Immagine 3" descr="Schermata 2018-09-18 alle 12.20.12.png">
            <a:extLst>
              <a:ext uri="{FF2B5EF4-FFF2-40B4-BE49-F238E27FC236}">
                <a16:creationId xmlns:a16="http://schemas.microsoft.com/office/drawing/2014/main" id="{B9E1AC9B-16D2-E090-979E-A7977682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3" y="1613214"/>
            <a:ext cx="3228106" cy="3169235"/>
          </a:xfrm>
          <a:prstGeom prst="rect">
            <a:avLst/>
          </a:prstGeom>
        </p:spPr>
      </p:pic>
      <p:sp>
        <p:nvSpPr>
          <p:cNvPr id="6" name="CasellaDiTesto 5">
            <a:extLst>
              <a:ext uri="{FF2B5EF4-FFF2-40B4-BE49-F238E27FC236}">
                <a16:creationId xmlns:a16="http://schemas.microsoft.com/office/drawing/2014/main" id="{9E2574A2-48F7-5157-1AE2-2775318EABCF}"/>
              </a:ext>
            </a:extLst>
          </p:cNvPr>
          <p:cNvSpPr txBox="1"/>
          <p:nvPr/>
        </p:nvSpPr>
        <p:spPr>
          <a:xfrm>
            <a:off x="634692" y="3808206"/>
            <a:ext cx="1807285" cy="796066"/>
          </a:xfrm>
          <a:prstGeom prst="rect">
            <a:avLst/>
          </a:prstGeom>
          <a:solidFill>
            <a:schemeClr val="bg1"/>
          </a:solid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22253581-C053-6CE7-7B7C-143072D17C82}"/>
              </a:ext>
            </a:extLst>
          </p:cNvPr>
          <p:cNvSpPr txBox="1"/>
          <p:nvPr/>
        </p:nvSpPr>
        <p:spPr>
          <a:xfrm>
            <a:off x="-5" y="4793359"/>
            <a:ext cx="3968715" cy="1384995"/>
          </a:xfrm>
          <a:prstGeom prst="rect">
            <a:avLst/>
          </a:prstGeom>
          <a:noFill/>
        </p:spPr>
        <p:txBody>
          <a:bodyPr wrap="none" rtlCol="0">
            <a:spAutoFit/>
          </a:bodyPr>
          <a:lstStyle/>
          <a:p>
            <a:pPr marL="457200" indent="-457200">
              <a:buFont typeface="Wingdings" pitchFamily="2" charset="2"/>
              <a:buChar char="ü"/>
            </a:pPr>
            <a:r>
              <a:rPr lang="it-IT" sz="2800" dirty="0"/>
              <a:t>Pressione atmosferica</a:t>
            </a:r>
          </a:p>
          <a:p>
            <a:pPr marL="457200" indent="-457200">
              <a:buFont typeface="Wingdings" pitchFamily="2" charset="2"/>
              <a:buChar char="ü"/>
            </a:pPr>
            <a:r>
              <a:rPr lang="it-IT" sz="2800" dirty="0"/>
              <a:t>Differenza di pressione</a:t>
            </a:r>
          </a:p>
          <a:p>
            <a:r>
              <a:rPr lang="it-IT" sz="2800" dirty="0"/>
              <a:t>❌  Tensione superficiale</a:t>
            </a:r>
          </a:p>
        </p:txBody>
      </p:sp>
      <p:pic>
        <p:nvPicPr>
          <p:cNvPr id="5" name="Immagine 4" descr="Schermata 2018-09-18 alle 12.45.43.png">
            <a:extLst>
              <a:ext uri="{FF2B5EF4-FFF2-40B4-BE49-F238E27FC236}">
                <a16:creationId xmlns:a16="http://schemas.microsoft.com/office/drawing/2014/main" id="{A5E28970-4D15-71A1-4741-AE31223B8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118" y="1368645"/>
            <a:ext cx="3889565" cy="3424714"/>
          </a:xfrm>
          <a:prstGeom prst="rect">
            <a:avLst/>
          </a:prstGeom>
        </p:spPr>
      </p:pic>
      <p:pic>
        <p:nvPicPr>
          <p:cNvPr id="8" name="Immagine 7">
            <a:extLst>
              <a:ext uri="{FF2B5EF4-FFF2-40B4-BE49-F238E27FC236}">
                <a16:creationId xmlns:a16="http://schemas.microsoft.com/office/drawing/2014/main" id="{37E25085-281E-9DD4-CA63-1E0C9990F2D0}"/>
              </a:ext>
            </a:extLst>
          </p:cNvPr>
          <p:cNvPicPr>
            <a:picLocks noChangeAspect="1"/>
          </p:cNvPicPr>
          <p:nvPr/>
        </p:nvPicPr>
        <p:blipFill>
          <a:blip r:embed="rId5"/>
          <a:stretch>
            <a:fillRect/>
          </a:stretch>
        </p:blipFill>
        <p:spPr>
          <a:xfrm>
            <a:off x="6184646" y="1888333"/>
            <a:ext cx="2885055" cy="1919873"/>
          </a:xfrm>
          <a:prstGeom prst="rect">
            <a:avLst/>
          </a:prstGeom>
        </p:spPr>
      </p:pic>
    </p:spTree>
    <p:extLst>
      <p:ext uri="{BB962C8B-B14F-4D97-AF65-F5344CB8AC3E}">
        <p14:creationId xmlns:p14="http://schemas.microsoft.com/office/powerpoint/2010/main" val="21755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indefinite"/>
                                        <p:tgtEl>
                                          <p:spTgt spid="6"/>
                                        </p:tgtEl>
                                        <p:attrNameLst>
                                          <p:attrName>style.opacity</p:attrName>
                                        </p:attrNameLst>
                                      </p:cBhvr>
                                      <p:to>
                                        <p:strVal val="0.5"/>
                                      </p:to>
                                    </p:set>
                                    <p:animEffect filter="image" prLst="opacity: 0.5">
                                      <p:cBhvr rctx="IE">
                                        <p:cTn id="12" dur="indefinite"/>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128EED-700A-479A-015D-4D4771AC9A0A}"/>
              </a:ext>
            </a:extLst>
          </p:cNvPr>
          <p:cNvSpPr>
            <a:spLocks noGrp="1"/>
          </p:cNvSpPr>
          <p:nvPr>
            <p:ph type="title"/>
          </p:nvPr>
        </p:nvSpPr>
        <p:spPr/>
        <p:txBody>
          <a:bodyPr/>
          <a:lstStyle/>
          <a:p>
            <a:r>
              <a:rPr lang="it-IT" dirty="0"/>
              <a:t>II Esperienza: Diavoletto di Cartesio</a:t>
            </a:r>
          </a:p>
        </p:txBody>
      </p:sp>
      <p:pic>
        <p:nvPicPr>
          <p:cNvPr id="4" name="Immagine 3">
            <a:extLst>
              <a:ext uri="{FF2B5EF4-FFF2-40B4-BE49-F238E27FC236}">
                <a16:creationId xmlns:a16="http://schemas.microsoft.com/office/drawing/2014/main" id="{29420A96-EEB0-1855-B0F5-A661B1358DE2}"/>
              </a:ext>
            </a:extLst>
          </p:cNvPr>
          <p:cNvPicPr>
            <a:picLocks noChangeAspect="1"/>
          </p:cNvPicPr>
          <p:nvPr/>
        </p:nvPicPr>
        <p:blipFill>
          <a:blip r:embed="rId2"/>
          <a:stretch>
            <a:fillRect/>
          </a:stretch>
        </p:blipFill>
        <p:spPr>
          <a:xfrm>
            <a:off x="661766" y="1556729"/>
            <a:ext cx="3352800" cy="3556000"/>
          </a:xfrm>
          <a:prstGeom prst="rect">
            <a:avLst/>
          </a:prstGeom>
        </p:spPr>
      </p:pic>
    </p:spTree>
    <p:extLst>
      <p:ext uri="{BB962C8B-B14F-4D97-AF65-F5344CB8AC3E}">
        <p14:creationId xmlns:p14="http://schemas.microsoft.com/office/powerpoint/2010/main" val="303274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62EF41-63D8-3AE5-4AD9-85B05AEEF598}"/>
              </a:ext>
            </a:extLst>
          </p:cNvPr>
          <p:cNvSpPr>
            <a:spLocks noGrp="1"/>
          </p:cNvSpPr>
          <p:nvPr>
            <p:ph type="title"/>
          </p:nvPr>
        </p:nvSpPr>
        <p:spPr/>
        <p:txBody>
          <a:bodyPr>
            <a:normAutofit fontScale="90000"/>
          </a:bodyPr>
          <a:lstStyle/>
          <a:p>
            <a:r>
              <a:rPr lang="it-IT" dirty="0"/>
              <a:t>Diavoletto di Cartesio: I osservazione</a:t>
            </a:r>
          </a:p>
        </p:txBody>
      </p:sp>
      <p:pic>
        <p:nvPicPr>
          <p:cNvPr id="2050" name="Picture 2" descr="Capire i fluidi - Elementari">
            <a:extLst>
              <a:ext uri="{FF2B5EF4-FFF2-40B4-BE49-F238E27FC236}">
                <a16:creationId xmlns:a16="http://schemas.microsoft.com/office/drawing/2014/main" id="{A5C4024B-F741-63E3-122A-873052223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13" y="1504950"/>
            <a:ext cx="2870200" cy="38481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8780D5A-29D1-F147-F23F-1591A4362B41}"/>
              </a:ext>
            </a:extLst>
          </p:cNvPr>
          <p:cNvSpPr txBox="1"/>
          <p:nvPr/>
        </p:nvSpPr>
        <p:spPr>
          <a:xfrm>
            <a:off x="4235745" y="2844225"/>
            <a:ext cx="4720365" cy="1077218"/>
          </a:xfrm>
          <a:prstGeom prst="rect">
            <a:avLst/>
          </a:prstGeom>
          <a:noFill/>
        </p:spPr>
        <p:txBody>
          <a:bodyPr wrap="square" rtlCol="0">
            <a:spAutoFit/>
          </a:bodyPr>
          <a:lstStyle/>
          <a:p>
            <a:r>
              <a:rPr lang="it-IT" sz="3200" dirty="0"/>
              <a:t>Senza nessuna azione il </a:t>
            </a:r>
            <a:r>
              <a:rPr lang="it-IT" sz="3200" dirty="0">
                <a:latin typeface="Arial" panose="020B0604020202020204" pitchFamily="34" charset="0"/>
                <a:cs typeface="Arial" panose="020B0604020202020204" pitchFamily="34" charset="0"/>
              </a:rPr>
              <a:t>diavoletto </a:t>
            </a:r>
            <a:r>
              <a:rPr lang="it-IT" sz="3200" dirty="0"/>
              <a:t>galleggia</a:t>
            </a:r>
          </a:p>
        </p:txBody>
      </p:sp>
    </p:spTree>
    <p:extLst>
      <p:ext uri="{BB962C8B-B14F-4D97-AF65-F5344CB8AC3E}">
        <p14:creationId xmlns:p14="http://schemas.microsoft.com/office/powerpoint/2010/main" val="2590425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62EF41-63D8-3AE5-4AD9-85B05AEEF598}"/>
              </a:ext>
            </a:extLst>
          </p:cNvPr>
          <p:cNvSpPr>
            <a:spLocks noGrp="1"/>
          </p:cNvSpPr>
          <p:nvPr>
            <p:ph type="title"/>
          </p:nvPr>
        </p:nvSpPr>
        <p:spPr/>
        <p:txBody>
          <a:bodyPr>
            <a:normAutofit fontScale="90000"/>
          </a:bodyPr>
          <a:lstStyle/>
          <a:p>
            <a:r>
              <a:rPr lang="it-IT" dirty="0"/>
              <a:t>Diavoletto di Cartesio: I osservazione</a:t>
            </a:r>
          </a:p>
        </p:txBody>
      </p:sp>
      <p:pic>
        <p:nvPicPr>
          <p:cNvPr id="2050" name="Picture 2" descr="Capire i fluidi - Elementari">
            <a:extLst>
              <a:ext uri="{FF2B5EF4-FFF2-40B4-BE49-F238E27FC236}">
                <a16:creationId xmlns:a16="http://schemas.microsoft.com/office/drawing/2014/main" id="{A5C4024B-F741-63E3-122A-873052223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13" y="1504950"/>
            <a:ext cx="2870200" cy="38481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8780D5A-29D1-F147-F23F-1591A4362B41}"/>
              </a:ext>
            </a:extLst>
          </p:cNvPr>
          <p:cNvSpPr txBox="1"/>
          <p:nvPr/>
        </p:nvSpPr>
        <p:spPr>
          <a:xfrm>
            <a:off x="4235745" y="2844225"/>
            <a:ext cx="4720365" cy="1200329"/>
          </a:xfrm>
          <a:prstGeom prst="rect">
            <a:avLst/>
          </a:prstGeom>
          <a:noFill/>
        </p:spPr>
        <p:txBody>
          <a:bodyPr wrap="square" rtlCol="0">
            <a:spAutoFit/>
          </a:bodyPr>
          <a:lstStyle/>
          <a:p>
            <a:r>
              <a:rPr lang="it-IT" sz="3200" dirty="0"/>
              <a:t>Senza nessuna azione il </a:t>
            </a:r>
            <a:r>
              <a:rPr lang="it-IT" sz="3200" dirty="0">
                <a:latin typeface="Arial" panose="020B0604020202020204" pitchFamily="34" charset="0"/>
                <a:cs typeface="Arial" panose="020B0604020202020204" pitchFamily="34" charset="0"/>
              </a:rPr>
              <a:t>diavoletto </a:t>
            </a:r>
            <a:r>
              <a:rPr lang="it-IT" sz="4000" b="1" dirty="0">
                <a:solidFill>
                  <a:srgbClr val="FF0000"/>
                </a:solidFill>
              </a:rPr>
              <a:t>galleggia</a:t>
            </a:r>
          </a:p>
        </p:txBody>
      </p:sp>
    </p:spTree>
    <p:extLst>
      <p:ext uri="{BB962C8B-B14F-4D97-AF65-F5344CB8AC3E}">
        <p14:creationId xmlns:p14="http://schemas.microsoft.com/office/powerpoint/2010/main" val="190255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80060" y="325369"/>
            <a:ext cx="3276451" cy="1956841"/>
          </a:xfrm>
        </p:spPr>
        <p:txBody>
          <a:bodyPr vert="horz" lIns="91440" tIns="45720" rIns="91440" bIns="45720" rtlCol="0" anchor="b">
            <a:normAutofit/>
          </a:bodyPr>
          <a:lstStyle/>
          <a:p>
            <a:pPr algn="l" defTabSz="914400">
              <a:lnSpc>
                <a:spcPct val="90000"/>
              </a:lnSpc>
            </a:pPr>
            <a:r>
              <a:rPr lang="en-US" sz="4300" dirty="0" err="1"/>
              <a:t>Fluidi</a:t>
            </a:r>
            <a:r>
              <a:rPr lang="en-US" sz="4300" dirty="0"/>
              <a:t>: Principio di </a:t>
            </a:r>
            <a:r>
              <a:rPr lang="en-US" sz="4300" dirty="0" err="1"/>
              <a:t>Archimede</a:t>
            </a:r>
            <a:endParaRPr lang="en-US" sz="43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480060" y="2872899"/>
            <a:ext cx="3182691" cy="332066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900"/>
              <a:t>Principio di Archimede</a:t>
            </a:r>
          </a:p>
          <a:p>
            <a:pPr indent="-228600" defTabSz="914400">
              <a:lnSpc>
                <a:spcPct val="90000"/>
              </a:lnSpc>
              <a:spcAft>
                <a:spcPts val="600"/>
              </a:spcAft>
              <a:buFont typeface="Arial" panose="020B0604020202020204" pitchFamily="34" charset="0"/>
              <a:buChar char="•"/>
            </a:pPr>
            <a:endParaRPr lang="en-US" sz="1900"/>
          </a:p>
          <a:p>
            <a:pPr indent="-228600" defTabSz="914400">
              <a:lnSpc>
                <a:spcPct val="90000"/>
              </a:lnSpc>
              <a:spcAft>
                <a:spcPts val="600"/>
              </a:spcAft>
              <a:buFont typeface="Arial" panose="020B0604020202020204" pitchFamily="34" charset="0"/>
              <a:buChar char="•"/>
            </a:pPr>
            <a:r>
              <a:rPr lang="en-US" sz="1900"/>
              <a:t>“Un corpo immerso in un fluido riceve una spinta verticale dal basso verso l’alto pari al peso del fluido spostato” </a:t>
            </a:r>
          </a:p>
        </p:txBody>
      </p:sp>
      <p:pic>
        <p:nvPicPr>
          <p:cNvPr id="6" name="Immagine 5" descr="elef-258.jpg"/>
          <p:cNvPicPr>
            <a:picLocks noChangeAspect="1"/>
          </p:cNvPicPr>
          <p:nvPr/>
        </p:nvPicPr>
        <p:blipFill rotWithShape="1">
          <a:blip r:embed="rId2">
            <a:extLst>
              <a:ext uri="{28A0092B-C50C-407E-A947-70E740481C1C}">
                <a14:useLocalDpi xmlns:a14="http://schemas.microsoft.com/office/drawing/2010/main" val="0"/>
              </a:ext>
            </a:extLst>
          </a:blip>
          <a:srcRect l="10157" r="14615"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18614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4A30842B-4140-7B0E-8EBA-15A0C6A80BBB}"/>
              </a:ext>
            </a:extLst>
          </p:cNvPr>
          <p:cNvSpPr>
            <a:spLocks noGrp="1"/>
          </p:cNvSpPr>
          <p:nvPr>
            <p:ph type="title"/>
          </p:nvPr>
        </p:nvSpPr>
        <p:spPr>
          <a:xfrm>
            <a:off x="479160" y="457200"/>
            <a:ext cx="8182230" cy="1368614"/>
          </a:xfrm>
        </p:spPr>
        <p:txBody>
          <a:bodyPr vert="horz" lIns="91440" tIns="45720" rIns="91440" bIns="45720" rtlCol="0" anchor="ctr">
            <a:normAutofit/>
          </a:bodyPr>
          <a:lstStyle/>
          <a:p>
            <a:pPr defTabSz="914400">
              <a:lnSpc>
                <a:spcPct val="90000"/>
              </a:lnSpc>
            </a:pPr>
            <a:r>
              <a:rPr lang="en-US" sz="5300" dirty="0" err="1"/>
              <a:t>Fluidi</a:t>
            </a:r>
            <a:r>
              <a:rPr lang="en-US" sz="5300" dirty="0"/>
              <a:t>: Principio di </a:t>
            </a:r>
            <a:r>
              <a:rPr lang="en-US" sz="5300" dirty="0" err="1"/>
              <a:t>Archimede</a:t>
            </a:r>
            <a:endParaRPr lang="en-US" sz="5300" dirty="0"/>
          </a:p>
        </p:txBody>
      </p:sp>
      <p:sp>
        <p:nvSpPr>
          <p:cNvPr id="308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Risultati immagini per spinta di archimede formula">
            <a:extLst>
              <a:ext uri="{FF2B5EF4-FFF2-40B4-BE49-F238E27FC236}">
                <a16:creationId xmlns:a16="http://schemas.microsoft.com/office/drawing/2014/main" id="{1E762A5F-28C5-6697-D90B-4B8E06014C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0" y="3098048"/>
            <a:ext cx="4210812" cy="26949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isultati immagini per spinta di archimede formula">
            <a:extLst>
              <a:ext uri="{FF2B5EF4-FFF2-40B4-BE49-F238E27FC236}">
                <a16:creationId xmlns:a16="http://schemas.microsoft.com/office/drawing/2014/main" id="{5BD95368-9E46-BA67-F032-73108C43DA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0872" y="3114026"/>
            <a:ext cx="4210812" cy="266296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DE6CE0A-8E52-E250-D2AD-11FFE860DE0A}"/>
              </a:ext>
            </a:extLst>
          </p:cNvPr>
          <p:cNvSpPr txBox="1"/>
          <p:nvPr/>
        </p:nvSpPr>
        <p:spPr>
          <a:xfrm>
            <a:off x="1639614" y="2522483"/>
            <a:ext cx="4871911" cy="369332"/>
          </a:xfrm>
          <a:prstGeom prst="rect">
            <a:avLst/>
          </a:prstGeom>
          <a:noFill/>
        </p:spPr>
        <p:txBody>
          <a:bodyPr wrap="none" rtlCol="0">
            <a:spAutoFit/>
          </a:bodyPr>
          <a:lstStyle/>
          <a:p>
            <a:r>
              <a:rPr lang="it-IT" dirty="0"/>
              <a:t>La spinta di Archimede dipende solo dalla densità </a:t>
            </a:r>
          </a:p>
        </p:txBody>
      </p:sp>
    </p:spTree>
    <p:extLst>
      <p:ext uri="{BB962C8B-B14F-4D97-AF65-F5344CB8AC3E}">
        <p14:creationId xmlns:p14="http://schemas.microsoft.com/office/powerpoint/2010/main" val="230146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Titolo: Uova Kinder e la fisica? – Science in School">
            <a:extLst>
              <a:ext uri="{FF2B5EF4-FFF2-40B4-BE49-F238E27FC236}">
                <a16:creationId xmlns:a16="http://schemas.microsoft.com/office/drawing/2014/main" id="{525EFCEA-CC33-8C03-5769-D7900F3AF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2979738"/>
            <a:ext cx="3740150" cy="2784475"/>
          </a:xfrm>
          <a:prstGeom prst="rect">
            <a:avLst/>
          </a:prstGeom>
          <a:extLst>
            <a:ext uri="{909E8E84-426E-40DD-AFC4-6F175D3DCCD1}">
              <a14:hiddenFill xmlns:a14="http://schemas.microsoft.com/office/drawing/2010/main">
                <a:solidFill>
                  <a:srgbClr val="FFFFFF"/>
                </a:solidFill>
              </a14:hiddenFill>
            </a:ext>
          </a:extLst>
        </p:spPr>
      </p:pic>
      <p:pic>
        <p:nvPicPr>
          <p:cNvPr id="5124" name="Picture 4" descr="Principio di Archimede Archivi - Ondivaghiamo">
            <a:extLst>
              <a:ext uri="{FF2B5EF4-FFF2-40B4-BE49-F238E27FC236}">
                <a16:creationId xmlns:a16="http://schemas.microsoft.com/office/drawing/2014/main" id="{1D944B1F-757E-85B6-FDAC-642492CEC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2979738"/>
            <a:ext cx="3740150" cy="2784475"/>
          </a:xfrm>
          <a:prstGeom prst="rect">
            <a:avLst/>
          </a:prstGeom>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E3D38A71-409A-AABD-F680-149C4DFA349F}"/>
              </a:ext>
            </a:extLst>
          </p:cNvPr>
          <p:cNvSpPr>
            <a:spLocks noGrp="1"/>
          </p:cNvSpPr>
          <p:nvPr>
            <p:ph type="title"/>
          </p:nvPr>
        </p:nvSpPr>
        <p:spPr>
          <a:xfrm>
            <a:off x="965199" y="1204109"/>
            <a:ext cx="7517548" cy="857894"/>
          </a:xfrm>
        </p:spPr>
        <p:txBody>
          <a:bodyPr vert="horz" lIns="91440" tIns="45720" rIns="91440" bIns="45720" rtlCol="0">
            <a:normAutofit/>
          </a:bodyPr>
          <a:lstStyle/>
          <a:p>
            <a:pPr defTabSz="914400"/>
            <a:r>
              <a:rPr lang="en-US" sz="3500">
                <a:solidFill>
                  <a:srgbClr val="FFFFFF"/>
                </a:solidFill>
              </a:rPr>
              <a:t>Fluidi: Principio di Archimede</a:t>
            </a:r>
          </a:p>
        </p:txBody>
      </p:sp>
    </p:spTree>
    <p:extLst>
      <p:ext uri="{BB962C8B-B14F-4D97-AF65-F5344CB8AC3E}">
        <p14:creationId xmlns:p14="http://schemas.microsoft.com/office/powerpoint/2010/main" val="76693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64ED9E-761A-EB8F-F619-C459306AC5A7}"/>
              </a:ext>
            </a:extLst>
          </p:cNvPr>
          <p:cNvSpPr>
            <a:spLocks noGrp="1"/>
          </p:cNvSpPr>
          <p:nvPr>
            <p:ph type="title"/>
          </p:nvPr>
        </p:nvSpPr>
        <p:spPr/>
        <p:txBody>
          <a:bodyPr/>
          <a:lstStyle/>
          <a:p>
            <a:r>
              <a:rPr lang="it-IT" dirty="0"/>
              <a:t>I Esperienza: Il Bicchiere capovolto</a:t>
            </a:r>
          </a:p>
        </p:txBody>
      </p:sp>
      <p:pic>
        <p:nvPicPr>
          <p:cNvPr id="4" name="Immagine 3" descr="Schermata 2018-09-18 alle 12.20.12.png">
            <a:extLst>
              <a:ext uri="{FF2B5EF4-FFF2-40B4-BE49-F238E27FC236}">
                <a16:creationId xmlns:a16="http://schemas.microsoft.com/office/drawing/2014/main" id="{B9E1AC9B-16D2-E090-979E-A7977682A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703" y="1613214"/>
            <a:ext cx="3228106" cy="3169235"/>
          </a:xfrm>
          <a:prstGeom prst="rect">
            <a:avLst/>
          </a:prstGeom>
        </p:spPr>
      </p:pic>
      <p:sp>
        <p:nvSpPr>
          <p:cNvPr id="6" name="CasellaDiTesto 5">
            <a:extLst>
              <a:ext uri="{FF2B5EF4-FFF2-40B4-BE49-F238E27FC236}">
                <a16:creationId xmlns:a16="http://schemas.microsoft.com/office/drawing/2014/main" id="{9E2574A2-48F7-5157-1AE2-2775318EABCF}"/>
              </a:ext>
            </a:extLst>
          </p:cNvPr>
          <p:cNvSpPr txBox="1"/>
          <p:nvPr/>
        </p:nvSpPr>
        <p:spPr>
          <a:xfrm>
            <a:off x="3227294" y="3808206"/>
            <a:ext cx="1807285" cy="796066"/>
          </a:xfrm>
          <a:prstGeom prst="rect">
            <a:avLst/>
          </a:prstGeom>
          <a:solidFill>
            <a:schemeClr val="bg1"/>
          </a:solid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0F203768-F9F2-EA75-702D-99818B285959}"/>
              </a:ext>
            </a:extLst>
          </p:cNvPr>
          <p:cNvSpPr txBox="1"/>
          <p:nvPr/>
        </p:nvSpPr>
        <p:spPr>
          <a:xfrm>
            <a:off x="1818042" y="4206239"/>
            <a:ext cx="5279330" cy="461665"/>
          </a:xfrm>
          <a:prstGeom prst="rect">
            <a:avLst/>
          </a:prstGeom>
          <a:noFill/>
        </p:spPr>
        <p:txBody>
          <a:bodyPr wrap="none" rtlCol="0">
            <a:spAutoFit/>
          </a:bodyPr>
          <a:lstStyle/>
          <a:p>
            <a:r>
              <a:rPr lang="it-IT" sz="2400" dirty="0"/>
              <a:t>La magia è vedere qualcosa senza capirla</a:t>
            </a:r>
          </a:p>
        </p:txBody>
      </p:sp>
    </p:spTree>
    <p:extLst>
      <p:ext uri="{BB962C8B-B14F-4D97-AF65-F5344CB8AC3E}">
        <p14:creationId xmlns:p14="http://schemas.microsoft.com/office/powerpoint/2010/main" val="12130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3.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5" y="1661138"/>
            <a:ext cx="3107074" cy="4327029"/>
          </a:xfrm>
          <a:prstGeom prst="rect">
            <a:avLst/>
          </a:prstGeom>
        </p:spPr>
      </p:pic>
      <p:sp>
        <p:nvSpPr>
          <p:cNvPr id="5" name="Rettangolo 4"/>
          <p:cNvSpPr/>
          <p:nvPr/>
        </p:nvSpPr>
        <p:spPr>
          <a:xfrm>
            <a:off x="3690188" y="1674673"/>
            <a:ext cx="4572000" cy="1754327"/>
          </a:xfrm>
          <a:prstGeom prst="rect">
            <a:avLst/>
          </a:prstGeom>
        </p:spPr>
        <p:txBody>
          <a:bodyPr>
            <a:spAutoFit/>
          </a:bodyPr>
          <a:lstStyle/>
          <a:p>
            <a:r>
              <a:rPr lang="it-IT" dirty="0"/>
              <a:t>Il nostro uovo  ha un volume di circa  50 ml che è ovviamente anche il volume di liquido spostato se viene immerso in acqua. Ora se questi  50 ml di acqua  pesano meno dell’uovo, per il principio di Archimede ,  la spinta verso l’alto è insufficiente e l’uovo affonda</a:t>
            </a:r>
          </a:p>
        </p:txBody>
      </p:sp>
      <p:sp>
        <p:nvSpPr>
          <p:cNvPr id="6" name="Titolo 1"/>
          <p:cNvSpPr>
            <a:spLocks noGrp="1"/>
          </p:cNvSpPr>
          <p:nvPr>
            <p:ph type="title"/>
          </p:nvPr>
        </p:nvSpPr>
        <p:spPr>
          <a:xfrm>
            <a:off x="457200" y="274638"/>
            <a:ext cx="8229600" cy="1143000"/>
          </a:xfrm>
        </p:spPr>
        <p:txBody>
          <a:bodyPr/>
          <a:lstStyle/>
          <a:p>
            <a:r>
              <a:rPr lang="it-IT" dirty="0"/>
              <a:t>Fluidi: Principio di Archimede</a:t>
            </a:r>
          </a:p>
        </p:txBody>
      </p:sp>
    </p:spTree>
    <p:extLst>
      <p:ext uri="{BB962C8B-B14F-4D97-AF65-F5344CB8AC3E}">
        <p14:creationId xmlns:p14="http://schemas.microsoft.com/office/powerpoint/2010/main" val="3720103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1854"/>
            <a:ext cx="3347545" cy="4573261"/>
          </a:xfrm>
          <a:prstGeom prst="rect">
            <a:avLst/>
          </a:prstGeom>
        </p:spPr>
      </p:pic>
      <p:sp>
        <p:nvSpPr>
          <p:cNvPr id="5" name="Rettangolo 4"/>
          <p:cNvSpPr/>
          <p:nvPr/>
        </p:nvSpPr>
        <p:spPr>
          <a:xfrm>
            <a:off x="4237408" y="3154935"/>
            <a:ext cx="4572000" cy="1477328"/>
          </a:xfrm>
          <a:prstGeom prst="rect">
            <a:avLst/>
          </a:prstGeom>
        </p:spPr>
        <p:txBody>
          <a:bodyPr>
            <a:spAutoFit/>
          </a:bodyPr>
          <a:lstStyle/>
          <a:p>
            <a:r>
              <a:rPr lang="it-IT" dirty="0"/>
              <a:t>Se non possiamo alleggerire l’uovo è possibile “appesantire”  l’acqua, o, in termini più scientifici, renderla più densa di modo che lo stesso volume pesi di più e fornisca la spinta di galleggiamento  al nostro uovo.</a:t>
            </a:r>
          </a:p>
        </p:txBody>
      </p:sp>
      <p:sp>
        <p:nvSpPr>
          <p:cNvPr id="6" name="Titolo 1"/>
          <p:cNvSpPr>
            <a:spLocks noGrp="1"/>
          </p:cNvSpPr>
          <p:nvPr>
            <p:ph type="title"/>
          </p:nvPr>
        </p:nvSpPr>
        <p:spPr>
          <a:xfrm>
            <a:off x="457200" y="274638"/>
            <a:ext cx="8229600" cy="1143000"/>
          </a:xfrm>
        </p:spPr>
        <p:txBody>
          <a:bodyPr/>
          <a:lstStyle/>
          <a:p>
            <a:r>
              <a:rPr lang="it-IT" dirty="0"/>
              <a:t>Fluidi: Principio di Archimede</a:t>
            </a:r>
          </a:p>
        </p:txBody>
      </p:sp>
    </p:spTree>
    <p:extLst>
      <p:ext uri="{BB962C8B-B14F-4D97-AF65-F5344CB8AC3E}">
        <p14:creationId xmlns:p14="http://schemas.microsoft.com/office/powerpoint/2010/main" val="398810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Fluidi: Principio di Archimede</a:t>
            </a:r>
          </a:p>
        </p:txBody>
      </p:sp>
      <p:pic>
        <p:nvPicPr>
          <p:cNvPr id="5" name="Immagine 4" descr="Schermata 2018-09-20 alle 16.2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44" y="1244142"/>
            <a:ext cx="3525287" cy="4847270"/>
          </a:xfrm>
          <a:prstGeom prst="rect">
            <a:avLst/>
          </a:prstGeom>
        </p:spPr>
      </p:pic>
      <p:sp>
        <p:nvSpPr>
          <p:cNvPr id="6" name="Rettangolo 5"/>
          <p:cNvSpPr/>
          <p:nvPr/>
        </p:nvSpPr>
        <p:spPr>
          <a:xfrm>
            <a:off x="4258058" y="4969241"/>
            <a:ext cx="4572000" cy="1200329"/>
          </a:xfrm>
          <a:prstGeom prst="rect">
            <a:avLst/>
          </a:prstGeom>
        </p:spPr>
        <p:txBody>
          <a:bodyPr>
            <a:spAutoFit/>
          </a:bodyPr>
          <a:lstStyle/>
          <a:p>
            <a:r>
              <a:rPr lang="it-IT" dirty="0"/>
              <a:t>Aggiungendo un congruo volume di sale si farà aumentare la densità  dell’acqua: ora i nostri 50ml di acqua eguaglieranno  o supereranno  il peso dell’uovo che comincerà a galleggiare</a:t>
            </a:r>
          </a:p>
        </p:txBody>
      </p:sp>
    </p:spTree>
    <p:extLst>
      <p:ext uri="{BB962C8B-B14F-4D97-AF65-F5344CB8AC3E}">
        <p14:creationId xmlns:p14="http://schemas.microsoft.com/office/powerpoint/2010/main" val="962807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ientificando: Bottiglia Sottomarino O Diavoletto Di Cartesio [Scienze Per  I Piccoli]">
            <a:extLst>
              <a:ext uri="{FF2B5EF4-FFF2-40B4-BE49-F238E27FC236}">
                <a16:creationId xmlns:a16="http://schemas.microsoft.com/office/drawing/2014/main" id="{6D0A8808-8588-D145-7B2D-19ADF3A29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859" y="1781089"/>
            <a:ext cx="2032000" cy="39878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7DCFFD8F-BF68-8462-2422-BCC68715F3F4}"/>
              </a:ext>
            </a:extLst>
          </p:cNvPr>
          <p:cNvSpPr>
            <a:spLocks noGrp="1"/>
          </p:cNvSpPr>
          <p:nvPr>
            <p:ph type="title"/>
          </p:nvPr>
        </p:nvSpPr>
        <p:spPr>
          <a:xfrm>
            <a:off x="457200" y="274638"/>
            <a:ext cx="8229600" cy="1143000"/>
          </a:xfrm>
        </p:spPr>
        <p:txBody>
          <a:bodyPr>
            <a:normAutofit fontScale="90000"/>
          </a:bodyPr>
          <a:lstStyle/>
          <a:p>
            <a:r>
              <a:rPr lang="it-IT" dirty="0"/>
              <a:t>Diavoletto di Cartesio: II osservazione</a:t>
            </a:r>
          </a:p>
        </p:txBody>
      </p:sp>
      <p:sp>
        <p:nvSpPr>
          <p:cNvPr id="5" name="CasellaDiTesto 4">
            <a:extLst>
              <a:ext uri="{FF2B5EF4-FFF2-40B4-BE49-F238E27FC236}">
                <a16:creationId xmlns:a16="http://schemas.microsoft.com/office/drawing/2014/main" id="{A8B7319B-7FCA-37C5-A965-96C608250E5F}"/>
              </a:ext>
            </a:extLst>
          </p:cNvPr>
          <p:cNvSpPr txBox="1"/>
          <p:nvPr/>
        </p:nvSpPr>
        <p:spPr>
          <a:xfrm>
            <a:off x="2468728" y="2697771"/>
            <a:ext cx="6564061" cy="1077218"/>
          </a:xfrm>
          <a:prstGeom prst="rect">
            <a:avLst/>
          </a:prstGeom>
          <a:noFill/>
        </p:spPr>
        <p:txBody>
          <a:bodyPr wrap="square" rtlCol="0">
            <a:spAutoFit/>
          </a:bodyPr>
          <a:lstStyle/>
          <a:p>
            <a:r>
              <a:rPr lang="it-IT" sz="3200" dirty="0"/>
              <a:t>Da qualsiasi punto facciamo pressione il </a:t>
            </a:r>
            <a:r>
              <a:rPr lang="it-IT" sz="3200" dirty="0">
                <a:latin typeface="Arial" panose="020B0604020202020204" pitchFamily="34" charset="0"/>
                <a:cs typeface="Arial" panose="020B0604020202020204" pitchFamily="34" charset="0"/>
              </a:rPr>
              <a:t>diavoletto» affonda </a:t>
            </a:r>
            <a:endParaRPr lang="it-IT" sz="3200" dirty="0"/>
          </a:p>
        </p:txBody>
      </p:sp>
    </p:spTree>
    <p:extLst>
      <p:ext uri="{BB962C8B-B14F-4D97-AF65-F5344CB8AC3E}">
        <p14:creationId xmlns:p14="http://schemas.microsoft.com/office/powerpoint/2010/main" val="2004815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61952D-4908-119F-4915-796F8BD0E779}"/>
              </a:ext>
            </a:extLst>
          </p:cNvPr>
          <p:cNvSpPr>
            <a:spLocks noGrp="1"/>
          </p:cNvSpPr>
          <p:nvPr>
            <p:ph type="title"/>
          </p:nvPr>
        </p:nvSpPr>
        <p:spPr/>
        <p:txBody>
          <a:bodyPr/>
          <a:lstStyle/>
          <a:p>
            <a:r>
              <a:rPr lang="it-IT" dirty="0"/>
              <a:t>La legge di Pascal</a:t>
            </a:r>
          </a:p>
        </p:txBody>
      </p:sp>
      <p:sp>
        <p:nvSpPr>
          <p:cNvPr id="5" name="CasellaDiTesto 4">
            <a:extLst>
              <a:ext uri="{FF2B5EF4-FFF2-40B4-BE49-F238E27FC236}">
                <a16:creationId xmlns:a16="http://schemas.microsoft.com/office/drawing/2014/main" id="{2933DF4E-CCF5-0794-2630-DFCEC0550E5A}"/>
              </a:ext>
            </a:extLst>
          </p:cNvPr>
          <p:cNvSpPr txBox="1"/>
          <p:nvPr/>
        </p:nvSpPr>
        <p:spPr>
          <a:xfrm>
            <a:off x="4572000" y="2035428"/>
            <a:ext cx="4572000" cy="2308324"/>
          </a:xfrm>
          <a:prstGeom prst="rect">
            <a:avLst/>
          </a:prstGeom>
          <a:noFill/>
        </p:spPr>
        <p:txBody>
          <a:bodyPr wrap="square">
            <a:spAutoFit/>
          </a:bodyPr>
          <a:lstStyle/>
          <a:p>
            <a:r>
              <a:rPr lang="it-IT" sz="2400" dirty="0">
                <a:latin typeface="Arial" panose="020B0604020202020204" pitchFamily="34" charset="0"/>
                <a:cs typeface="Arial" panose="020B0604020202020204" pitchFamily="34" charset="0"/>
              </a:rPr>
              <a:t>La	pressione	esercitata	 su	una superficie qualsiasi	di	un liquido	si	trasmette, con lo stesso	valore,	su	ogni altra superficie	a	contatto	con	il liquido.	</a:t>
            </a:r>
          </a:p>
        </p:txBody>
      </p:sp>
      <p:pic>
        <p:nvPicPr>
          <p:cNvPr id="4098" name="Picture 2" descr="ed. azzurra">
            <a:extLst>
              <a:ext uri="{FF2B5EF4-FFF2-40B4-BE49-F238E27FC236}">
                <a16:creationId xmlns:a16="http://schemas.microsoft.com/office/drawing/2014/main" id="{75C4DF4C-02C1-15FF-4999-5EB8B674D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17" y="2035428"/>
            <a:ext cx="39878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5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a:t>Legge di Pascal</a:t>
            </a:r>
          </a:p>
        </p:txBody>
      </p:sp>
      <p:sp>
        <p:nvSpPr>
          <p:cNvPr id="6" name="Rettangolo 5"/>
          <p:cNvSpPr/>
          <p:nvPr/>
        </p:nvSpPr>
        <p:spPr>
          <a:xfrm>
            <a:off x="1045094" y="4954019"/>
            <a:ext cx="7053810" cy="646331"/>
          </a:xfrm>
          <a:prstGeom prst="rect">
            <a:avLst/>
          </a:prstGeom>
        </p:spPr>
        <p:txBody>
          <a:bodyPr wrap="square">
            <a:spAutoFit/>
          </a:bodyPr>
          <a:lstStyle/>
          <a:p>
            <a:r>
              <a:rPr lang="it-IT" dirty="0"/>
              <a:t>Esercitando la forza su uno dei pistoni la forza si trasmette sul pistone dell’altra siringa</a:t>
            </a:r>
          </a:p>
        </p:txBody>
      </p:sp>
      <p:pic>
        <p:nvPicPr>
          <p:cNvPr id="3" name="Immagine 2">
            <a:extLst>
              <a:ext uri="{FF2B5EF4-FFF2-40B4-BE49-F238E27FC236}">
                <a16:creationId xmlns:a16="http://schemas.microsoft.com/office/drawing/2014/main" id="{83B69D6E-C332-344E-BC43-338D2DAC27A5}"/>
              </a:ext>
            </a:extLst>
          </p:cNvPr>
          <p:cNvPicPr>
            <a:picLocks noChangeAspect="1"/>
          </p:cNvPicPr>
          <p:nvPr/>
        </p:nvPicPr>
        <p:blipFill>
          <a:blip r:embed="rId2"/>
          <a:stretch>
            <a:fillRect/>
          </a:stretch>
        </p:blipFill>
        <p:spPr>
          <a:xfrm>
            <a:off x="1485899" y="1658838"/>
            <a:ext cx="6172200" cy="3162300"/>
          </a:xfrm>
          <a:prstGeom prst="rect">
            <a:avLst/>
          </a:prstGeom>
        </p:spPr>
      </p:pic>
    </p:spTree>
    <p:extLst>
      <p:ext uri="{BB962C8B-B14F-4D97-AF65-F5344CB8AC3E}">
        <p14:creationId xmlns:p14="http://schemas.microsoft.com/office/powerpoint/2010/main" val="385575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 leggi dei fluidi: da Pascal a Bernoulli | argomentidifisica">
            <a:extLst>
              <a:ext uri="{FF2B5EF4-FFF2-40B4-BE49-F238E27FC236}">
                <a16:creationId xmlns:a16="http://schemas.microsoft.com/office/drawing/2014/main" id="{939E7904-2834-4C3D-93A8-50FC493E6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92748"/>
            <a:ext cx="5486400" cy="353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39D92D32-A217-5FC5-6CA1-AB6EBB8EE697}"/>
              </a:ext>
            </a:extLst>
          </p:cNvPr>
          <p:cNvSpPr>
            <a:spLocks noGrp="1"/>
          </p:cNvSpPr>
          <p:nvPr>
            <p:ph type="title"/>
          </p:nvPr>
        </p:nvSpPr>
        <p:spPr>
          <a:xfrm>
            <a:off x="457200" y="274638"/>
            <a:ext cx="8229600" cy="1143000"/>
          </a:xfrm>
        </p:spPr>
        <p:txBody>
          <a:bodyPr/>
          <a:lstStyle/>
          <a:p>
            <a:r>
              <a:rPr lang="it-IT" dirty="0"/>
              <a:t>Legge di Pascal</a:t>
            </a:r>
          </a:p>
        </p:txBody>
      </p:sp>
    </p:spTree>
    <p:extLst>
      <p:ext uri="{BB962C8B-B14F-4D97-AF65-F5344CB8AC3E}">
        <p14:creationId xmlns:p14="http://schemas.microsoft.com/office/powerpoint/2010/main" val="1968090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F555CF8-4C99-958B-9232-A1A341887BF6}"/>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Legge di Pascal</a:t>
            </a:r>
          </a:p>
        </p:txBody>
      </p:sp>
      <p:pic>
        <p:nvPicPr>
          <p:cNvPr id="5" name="Picture 6" descr="Ricerche fisica dettagliate">
            <a:extLst>
              <a:ext uri="{FF2B5EF4-FFF2-40B4-BE49-F238E27FC236}">
                <a16:creationId xmlns:a16="http://schemas.microsoft.com/office/drawing/2014/main" id="{27835898-B2A7-E59E-D0E6-83B277984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447" y="226695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95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08E6304-B599-A42D-2595-50958B426F53}"/>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Legge di Pascal</a:t>
            </a:r>
          </a:p>
        </p:txBody>
      </p:sp>
      <p:pic>
        <p:nvPicPr>
          <p:cNvPr id="5" name="Picture 6" descr="Ricerche fisica dettagliate">
            <a:extLst>
              <a:ext uri="{FF2B5EF4-FFF2-40B4-BE49-F238E27FC236}">
                <a16:creationId xmlns:a16="http://schemas.microsoft.com/office/drawing/2014/main" id="{4CA76784-894A-C92B-F2F6-542AFB57D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447" y="2266950"/>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luidi">
            <a:extLst>
              <a:ext uri="{FF2B5EF4-FFF2-40B4-BE49-F238E27FC236}">
                <a16:creationId xmlns:a16="http://schemas.microsoft.com/office/drawing/2014/main" id="{A4C1FC89-9027-5690-CF79-A760B06EE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2266950"/>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07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l palloncino che si stringe - YouTube">
            <a:extLst>
              <a:ext uri="{FF2B5EF4-FFF2-40B4-BE49-F238E27FC236}">
                <a16:creationId xmlns:a16="http://schemas.microsoft.com/office/drawing/2014/main" id="{E2FAEE70-CD74-627E-3016-1614D6B49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996" y="2236907"/>
            <a:ext cx="3822807" cy="2863415"/>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AA06B8D2-822B-78AD-2190-B0EABDEA16E3}"/>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Legge di Pascal</a:t>
            </a:r>
          </a:p>
        </p:txBody>
      </p:sp>
    </p:spTree>
    <p:extLst>
      <p:ext uri="{BB962C8B-B14F-4D97-AF65-F5344CB8AC3E}">
        <p14:creationId xmlns:p14="http://schemas.microsoft.com/office/powerpoint/2010/main" val="1796265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schermata, Carattere, documento&#10;&#10;Descrizione generata automaticamente">
            <a:extLst>
              <a:ext uri="{FF2B5EF4-FFF2-40B4-BE49-F238E27FC236}">
                <a16:creationId xmlns:a16="http://schemas.microsoft.com/office/drawing/2014/main" id="{D010416B-7E0B-2E4B-90A6-CA64B1006F78}"/>
              </a:ext>
            </a:extLst>
          </p:cNvPr>
          <p:cNvPicPr>
            <a:picLocks noChangeAspect="1"/>
          </p:cNvPicPr>
          <p:nvPr/>
        </p:nvPicPr>
        <p:blipFill>
          <a:blip r:embed="rId2"/>
          <a:stretch>
            <a:fillRect/>
          </a:stretch>
        </p:blipFill>
        <p:spPr>
          <a:xfrm>
            <a:off x="918842" y="643467"/>
            <a:ext cx="7306314" cy="5571065"/>
          </a:xfrm>
          <a:prstGeom prst="rect">
            <a:avLst/>
          </a:prstGeom>
          <a:ln>
            <a:noFill/>
          </a:ln>
        </p:spPr>
      </p:pic>
    </p:spTree>
    <p:extLst>
      <p:ext uri="{BB962C8B-B14F-4D97-AF65-F5344CB8AC3E}">
        <p14:creationId xmlns:p14="http://schemas.microsoft.com/office/powerpoint/2010/main" val="1468231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000" y="1544373"/>
            <a:ext cx="3352800" cy="3556000"/>
          </a:xfrm>
          <a:prstGeom prst="rect">
            <a:avLst/>
          </a:prstGeom>
        </p:spPr>
      </p:pic>
      <p:sp>
        <p:nvSpPr>
          <p:cNvPr id="6" name="Titolo 1"/>
          <p:cNvSpPr>
            <a:spLocks noGrp="1"/>
          </p:cNvSpPr>
          <p:nvPr>
            <p:ph type="ctrTitle"/>
          </p:nvPr>
        </p:nvSpPr>
        <p:spPr>
          <a:xfrm>
            <a:off x="685800" y="74348"/>
            <a:ext cx="7772400" cy="1470025"/>
          </a:xfrm>
        </p:spPr>
        <p:txBody>
          <a:bodyPr/>
          <a:lstStyle/>
          <a:p>
            <a:r>
              <a:rPr lang="it-IT" dirty="0"/>
              <a:t>Diavoletto di Cartesio</a:t>
            </a:r>
          </a:p>
        </p:txBody>
      </p:sp>
      <p:sp>
        <p:nvSpPr>
          <p:cNvPr id="7" name="Rettangolo 6"/>
          <p:cNvSpPr/>
          <p:nvPr/>
        </p:nvSpPr>
        <p:spPr>
          <a:xfrm>
            <a:off x="3479160" y="1582341"/>
            <a:ext cx="5379992" cy="3416320"/>
          </a:xfrm>
          <a:prstGeom prst="rect">
            <a:avLst/>
          </a:prstGeom>
        </p:spPr>
        <p:txBody>
          <a:bodyPr wrap="square">
            <a:spAutoFit/>
          </a:bodyPr>
          <a:lstStyle/>
          <a:p>
            <a:r>
              <a:rPr lang="it-IT" dirty="0"/>
              <a:t>Questo esperimento sfrutta due importanti leggi della fisica relative ai liquidi:</a:t>
            </a:r>
          </a:p>
          <a:p>
            <a:endParaRPr lang="it-IT" dirty="0"/>
          </a:p>
          <a:p>
            <a:r>
              <a:rPr lang="it-IT" b="1" dirty="0">
                <a:solidFill>
                  <a:srgbClr val="FF0000"/>
                </a:solidFill>
              </a:rPr>
              <a:t>1)      LEGGE DI PASCAL</a:t>
            </a:r>
            <a:r>
              <a:rPr lang="it-IT" dirty="0"/>
              <a:t>: la pressione esercitata su una superficie qualsiasi di un liquido si trasmette, con lo stesso valore, su ogni altra superficie a contatto con il liquido.</a:t>
            </a:r>
          </a:p>
          <a:p>
            <a:endParaRPr lang="it-IT" dirty="0">
              <a:solidFill>
                <a:srgbClr val="FF0000"/>
              </a:solidFill>
            </a:endParaRPr>
          </a:p>
          <a:p>
            <a:r>
              <a:rPr lang="it-IT" dirty="0">
                <a:solidFill>
                  <a:srgbClr val="FF0000"/>
                </a:solidFill>
              </a:rPr>
              <a:t>2)      LEGGE DI ARCHIMEDE</a:t>
            </a:r>
            <a:r>
              <a:rPr lang="it-IT" dirty="0"/>
              <a:t>: un corpo immerso in un liquido è soggetto ad una forza rivolta verso l’alto, detta spinta di Archimede, di intensità uguale al peso del volume del liquido spostato.</a:t>
            </a:r>
          </a:p>
        </p:txBody>
      </p:sp>
    </p:spTree>
    <p:extLst>
      <p:ext uri="{BB962C8B-B14F-4D97-AF65-F5344CB8AC3E}">
        <p14:creationId xmlns:p14="http://schemas.microsoft.com/office/powerpoint/2010/main" val="3218624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000" y="1544373"/>
            <a:ext cx="3352800" cy="3556000"/>
          </a:xfrm>
          <a:prstGeom prst="rect">
            <a:avLst/>
          </a:prstGeom>
        </p:spPr>
      </p:pic>
      <p:sp>
        <p:nvSpPr>
          <p:cNvPr id="6" name="Titolo 1"/>
          <p:cNvSpPr>
            <a:spLocks noGrp="1"/>
          </p:cNvSpPr>
          <p:nvPr>
            <p:ph type="ctrTitle"/>
          </p:nvPr>
        </p:nvSpPr>
        <p:spPr>
          <a:xfrm>
            <a:off x="685800" y="74348"/>
            <a:ext cx="7772400" cy="1470025"/>
          </a:xfrm>
        </p:spPr>
        <p:txBody>
          <a:bodyPr/>
          <a:lstStyle/>
          <a:p>
            <a:r>
              <a:rPr lang="en-US" dirty="0" err="1"/>
              <a:t>Diavoletto</a:t>
            </a:r>
            <a:r>
              <a:rPr lang="en-US" dirty="0"/>
              <a:t> di </a:t>
            </a:r>
            <a:r>
              <a:rPr lang="en-US" dirty="0" err="1"/>
              <a:t>Cartesio</a:t>
            </a:r>
            <a:endParaRPr lang="en-US" dirty="0"/>
          </a:p>
        </p:txBody>
      </p:sp>
      <p:sp>
        <p:nvSpPr>
          <p:cNvPr id="2" name="Rettangolo 1"/>
          <p:cNvSpPr/>
          <p:nvPr/>
        </p:nvSpPr>
        <p:spPr>
          <a:xfrm>
            <a:off x="3433800" y="1233176"/>
            <a:ext cx="5710200" cy="2031325"/>
          </a:xfrm>
          <a:prstGeom prst="rect">
            <a:avLst/>
          </a:prstGeom>
        </p:spPr>
        <p:txBody>
          <a:bodyPr wrap="square">
            <a:spAutoFit/>
          </a:bodyPr>
          <a:lstStyle/>
          <a:p>
            <a:r>
              <a:rPr lang="it-IT" dirty="0"/>
              <a:t>Esercitando una pressione sulla superficie della bottiglia, tale pressione, per la legge di Pascal, si trasmette anche all’oggetto posto al suo interno. Inizialmente nell’oggetto prevale l’aria rispetto all’acqua e questo gli permette di galleggiare rimanendo parzialmente immerso. L’oggetto galleggia poiché la spinta di Archimede, diretta verso l’alto, è maggiore rispetto alla forza peso dell’oggetto stesso.</a:t>
            </a:r>
          </a:p>
        </p:txBody>
      </p:sp>
      <p:sp>
        <p:nvSpPr>
          <p:cNvPr id="3" name="Rettangolo 2"/>
          <p:cNvSpPr/>
          <p:nvPr/>
        </p:nvSpPr>
        <p:spPr>
          <a:xfrm>
            <a:off x="81000" y="5100373"/>
            <a:ext cx="9063000" cy="1754327"/>
          </a:xfrm>
          <a:prstGeom prst="rect">
            <a:avLst/>
          </a:prstGeom>
        </p:spPr>
        <p:txBody>
          <a:bodyPr wrap="square">
            <a:spAutoFit/>
          </a:bodyPr>
          <a:lstStyle/>
          <a:p>
            <a:r>
              <a:rPr lang="it-IT" dirty="0"/>
              <a:t>Facendo pressione sulla bottiglia, ne riduciamo il volume, perciò l’acqua, che è incomprimibile, ha bisogno di nuovo spazio da occupare. L’aria presente all’interno dell’oggetto, al contrario, si comprime e in questo modo fa spazio all’acqua. A questo punto l’acqua che entra all’interno dell’oggetto ne fa aumentare la densità e quindi il suo peso, di conseguenza l’oggetto affonda. Questo perché la spinta di Archimede risulta essere minore rispetto alla forza peso dell’oggetto stesso.</a:t>
            </a:r>
          </a:p>
        </p:txBody>
      </p:sp>
      <p:sp>
        <p:nvSpPr>
          <p:cNvPr id="5" name="Rettangolo 4"/>
          <p:cNvSpPr/>
          <p:nvPr/>
        </p:nvSpPr>
        <p:spPr>
          <a:xfrm>
            <a:off x="3433800" y="3735929"/>
            <a:ext cx="5710200" cy="923330"/>
          </a:xfrm>
          <a:prstGeom prst="rect">
            <a:avLst/>
          </a:prstGeom>
        </p:spPr>
        <p:txBody>
          <a:bodyPr wrap="square">
            <a:spAutoFit/>
          </a:bodyPr>
          <a:lstStyle/>
          <a:p>
            <a:r>
              <a:rPr lang="it-IT" dirty="0"/>
              <a:t>Bisogna ricordare che i liquidi non sono comprimibili, al contrario dei gas che per la loro caratteristica possono essere contenuti in un volume più piccolo.</a:t>
            </a:r>
          </a:p>
        </p:txBody>
      </p:sp>
    </p:spTree>
    <p:extLst>
      <p:ext uri="{BB962C8B-B14F-4D97-AF65-F5344CB8AC3E}">
        <p14:creationId xmlns:p14="http://schemas.microsoft.com/office/powerpoint/2010/main" val="1572482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Diavoletto di Cartesio</a:t>
            </a:r>
            <a:endParaRPr lang="en-US" dirty="0"/>
          </a:p>
        </p:txBody>
      </p:sp>
      <p:sp>
        <p:nvSpPr>
          <p:cNvPr id="4" name="Rettangolo 3"/>
          <p:cNvSpPr/>
          <p:nvPr/>
        </p:nvSpPr>
        <p:spPr>
          <a:xfrm>
            <a:off x="0" y="1601871"/>
            <a:ext cx="9144000" cy="5078314"/>
          </a:xfrm>
          <a:prstGeom prst="rect">
            <a:avLst/>
          </a:prstGeom>
        </p:spPr>
        <p:txBody>
          <a:bodyPr wrap="square">
            <a:spAutoFit/>
          </a:bodyPr>
          <a:lstStyle/>
          <a:p>
            <a:r>
              <a:rPr lang="en-US" dirty="0"/>
              <a:t>-</a:t>
            </a:r>
            <a:r>
              <a:rPr lang="it-IT" dirty="0"/>
              <a:t>Il diavoletto di Cartesio o ludione è uno strumento di misurazione della pressione dei liquidi. Deve il suo nome a quello di </a:t>
            </a:r>
            <a:r>
              <a:rPr lang="it-IT" dirty="0" err="1"/>
              <a:t>Renè</a:t>
            </a:r>
            <a:r>
              <a:rPr lang="it-IT" dirty="0"/>
              <a:t> Descartes, latinizzato in </a:t>
            </a:r>
            <a:r>
              <a:rPr lang="it-IT" dirty="0" err="1"/>
              <a:t>Cartesius</a:t>
            </a:r>
            <a:r>
              <a:rPr lang="it-IT" dirty="0"/>
              <a:t>.  Si attribuisce infatti la sua ideazione a Cartesio, nel 1640; in realtà però fu inventato dall’italiano Raffaello </a:t>
            </a:r>
            <a:r>
              <a:rPr lang="it-IT" dirty="0" err="1"/>
              <a:t>Magiotti</a:t>
            </a:r>
            <a:r>
              <a:rPr lang="it-IT" dirty="0"/>
              <a:t> e descritto per la prima volta nel 1648. La versione originale prevedeva l’utilizzo di un diavoletto di vetro, forato sulla coda, dal quale l’esperimento prende il nome.</a:t>
            </a:r>
          </a:p>
          <a:p>
            <a:endParaRPr lang="it-IT" dirty="0"/>
          </a:p>
          <a:p>
            <a:r>
              <a:rPr lang="it-IT" dirty="0"/>
              <a:t>-Un meccanismo simile è utilizzato dai pesci per variare verticalmente, entro un certo intervallo, la loro profondità. Essi possiedono infatti un organo idrostatico detto vescica natatoria. Il pesce varia il suo peso grazie all’aumento o alla diminuzione del contenuto gassoso di tale organo.</a:t>
            </a:r>
          </a:p>
          <a:p>
            <a:endParaRPr lang="it-IT" dirty="0"/>
          </a:p>
          <a:p>
            <a:r>
              <a:rPr lang="it-IT" dirty="0"/>
              <a:t>-Altro caso interessante è quello dei sommergibili, il cui funzionamento è riconducibile a quello dell’esperimento in questione. Essi hanno la capacità di galleggiare, affondare o fermarsi ad una determinata quota. Nel loro scafo sono presenti  le camere stagne che possono essere riempite o svuotate d’acqua. Quando le camere stagne sono piene d’acqua, la forza peso del sommergibile aumenta e la spinta idrostatica non è più in grado di sostenerlo, per cui il sommergibile si immergerà. Viceversa, svuotando le camere stagne, la forza peso del sommergibile diminuisce quindi esso torna a galla.</a:t>
            </a:r>
          </a:p>
          <a:p>
            <a:endParaRPr lang="it-IT" dirty="0"/>
          </a:p>
        </p:txBody>
      </p:sp>
    </p:spTree>
    <p:extLst>
      <p:ext uri="{BB962C8B-B14F-4D97-AF65-F5344CB8AC3E}">
        <p14:creationId xmlns:p14="http://schemas.microsoft.com/office/powerpoint/2010/main" val="4285539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CBD17-3CA7-B877-547E-75627D401CE7}"/>
            </a:ext>
          </a:extLst>
        </p:cNvPr>
        <p:cNvGrpSpPr/>
        <p:nvPr/>
      </p:nvGrpSpPr>
      <p:grpSpPr>
        <a:xfrm>
          <a:off x="0" y="0"/>
          <a:ext cx="0" cy="0"/>
          <a:chOff x="0" y="0"/>
          <a:chExt cx="0" cy="0"/>
        </a:xfrm>
      </p:grpSpPr>
      <p:sp>
        <p:nvSpPr>
          <p:cNvPr id="4" name="Titolo 1">
            <a:extLst>
              <a:ext uri="{FF2B5EF4-FFF2-40B4-BE49-F238E27FC236}">
                <a16:creationId xmlns:a16="http://schemas.microsoft.com/office/drawing/2014/main" id="{D7964B4D-CA2B-8821-E1FA-F51B850E57AE}"/>
              </a:ext>
            </a:extLst>
          </p:cNvPr>
          <p:cNvSpPr>
            <a:spLocks noGrp="1"/>
          </p:cNvSpPr>
          <p:nvPr>
            <p:ph type="title"/>
          </p:nvPr>
        </p:nvSpPr>
        <p:spPr/>
        <p:txBody>
          <a:bodyPr/>
          <a:lstStyle/>
          <a:p>
            <a:r>
              <a:rPr lang="it-IT" dirty="0"/>
              <a:t>III Esperienza: Il liquido che risale</a:t>
            </a:r>
          </a:p>
        </p:txBody>
      </p:sp>
      <p:pic>
        <p:nvPicPr>
          <p:cNvPr id="5" name="Picture 2" descr="Esperimenti con una Candela, un Piatto, etc.">
            <a:extLst>
              <a:ext uri="{FF2B5EF4-FFF2-40B4-BE49-F238E27FC236}">
                <a16:creationId xmlns:a16="http://schemas.microsoft.com/office/drawing/2014/main" id="{198C6777-3202-5AEC-71E0-38F8B6966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58" y="1480405"/>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386BB86-8B98-4B76-D7C9-2B7529080FBD}"/>
              </a:ext>
            </a:extLst>
          </p:cNvPr>
          <p:cNvSpPr txBox="1"/>
          <p:nvPr/>
        </p:nvSpPr>
        <p:spPr>
          <a:xfrm>
            <a:off x="4275438" y="2458995"/>
            <a:ext cx="4115614" cy="584775"/>
          </a:xfrm>
          <a:prstGeom prst="rect">
            <a:avLst/>
          </a:prstGeom>
          <a:noFill/>
        </p:spPr>
        <p:txBody>
          <a:bodyPr wrap="none" rtlCol="0">
            <a:spAutoFit/>
          </a:bodyPr>
          <a:lstStyle/>
          <a:p>
            <a:r>
              <a:rPr lang="it-IT" sz="3200" b="1" dirty="0">
                <a:solidFill>
                  <a:srgbClr val="FF0000"/>
                </a:solidFill>
              </a:rPr>
              <a:t>Perché il liquido risale?</a:t>
            </a:r>
          </a:p>
        </p:txBody>
      </p:sp>
    </p:spTree>
    <p:extLst>
      <p:ext uri="{BB962C8B-B14F-4D97-AF65-F5344CB8AC3E}">
        <p14:creationId xmlns:p14="http://schemas.microsoft.com/office/powerpoint/2010/main" val="3129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Carattere, schermata, documento&#10;&#10;Descrizione generata automaticamente">
            <a:extLst>
              <a:ext uri="{FF2B5EF4-FFF2-40B4-BE49-F238E27FC236}">
                <a16:creationId xmlns:a16="http://schemas.microsoft.com/office/drawing/2014/main" id="{7765799F-4769-6282-7769-D4B0D92B9AF7}"/>
              </a:ext>
            </a:extLst>
          </p:cNvPr>
          <p:cNvPicPr>
            <a:picLocks noChangeAspect="1"/>
          </p:cNvPicPr>
          <p:nvPr/>
        </p:nvPicPr>
        <p:blipFill>
          <a:blip r:embed="rId2"/>
          <a:stretch>
            <a:fillRect/>
          </a:stretch>
        </p:blipFill>
        <p:spPr>
          <a:xfrm>
            <a:off x="1870033" y="643467"/>
            <a:ext cx="5403932" cy="5571065"/>
          </a:xfrm>
          <a:prstGeom prst="rect">
            <a:avLst/>
          </a:prstGeom>
          <a:ln>
            <a:noFill/>
          </a:ln>
        </p:spPr>
      </p:pic>
      <p:sp>
        <p:nvSpPr>
          <p:cNvPr id="6" name="CasellaDiTesto 5">
            <a:extLst>
              <a:ext uri="{FF2B5EF4-FFF2-40B4-BE49-F238E27FC236}">
                <a16:creationId xmlns:a16="http://schemas.microsoft.com/office/drawing/2014/main" id="{CA9B3C94-2864-87CE-BFD7-8DA21D16BE92}"/>
              </a:ext>
            </a:extLst>
          </p:cNvPr>
          <p:cNvSpPr txBox="1"/>
          <p:nvPr/>
        </p:nvSpPr>
        <p:spPr>
          <a:xfrm>
            <a:off x="1374712" y="142436"/>
            <a:ext cx="6622069" cy="584775"/>
          </a:xfrm>
          <a:prstGeom prst="rect">
            <a:avLst/>
          </a:prstGeom>
          <a:noFill/>
        </p:spPr>
        <p:txBody>
          <a:bodyPr wrap="none" rtlCol="0">
            <a:spAutoFit/>
          </a:bodyPr>
          <a:lstStyle/>
          <a:p>
            <a:r>
              <a:rPr lang="it-IT" sz="3200" b="1" dirty="0">
                <a:solidFill>
                  <a:srgbClr val="FF0000"/>
                </a:solidFill>
              </a:rPr>
              <a:t>Perché il liquido risale? </a:t>
            </a:r>
            <a:r>
              <a:rPr lang="it-IT" sz="3200" dirty="0"/>
              <a:t>Chiesto alla AI</a:t>
            </a:r>
          </a:p>
        </p:txBody>
      </p:sp>
    </p:spTree>
    <p:extLst>
      <p:ext uri="{BB962C8B-B14F-4D97-AF65-F5344CB8AC3E}">
        <p14:creationId xmlns:p14="http://schemas.microsoft.com/office/powerpoint/2010/main" val="4155575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2265E331-FBC7-E837-EEB1-61B4DE8A4CBF}"/>
              </a:ext>
            </a:extLst>
          </p:cNvPr>
          <p:cNvSpPr>
            <a:spLocks noGrp="1"/>
          </p:cNvSpPr>
          <p:nvPr>
            <p:ph type="title"/>
          </p:nvPr>
        </p:nvSpPr>
        <p:spPr/>
        <p:txBody>
          <a:bodyPr/>
          <a:lstStyle/>
          <a:p>
            <a:r>
              <a:rPr lang="it-IT" dirty="0"/>
              <a:t>III Esperienza: Il liquido che risale</a:t>
            </a:r>
          </a:p>
        </p:txBody>
      </p:sp>
      <p:pic>
        <p:nvPicPr>
          <p:cNvPr id="5" name="Picture 2" descr="Esperimenti con una Candela, un Piatto, etc.">
            <a:extLst>
              <a:ext uri="{FF2B5EF4-FFF2-40B4-BE49-F238E27FC236}">
                <a16:creationId xmlns:a16="http://schemas.microsoft.com/office/drawing/2014/main" id="{EBECD55B-85FF-7E60-018B-AAF7842A4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58" y="1480405"/>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641EFAE1-1227-07BC-E76F-D5A15F6D5E55}"/>
              </a:ext>
            </a:extLst>
          </p:cNvPr>
          <p:cNvSpPr txBox="1"/>
          <p:nvPr/>
        </p:nvSpPr>
        <p:spPr>
          <a:xfrm>
            <a:off x="4275438" y="2458995"/>
            <a:ext cx="4115614" cy="584775"/>
          </a:xfrm>
          <a:prstGeom prst="rect">
            <a:avLst/>
          </a:prstGeom>
          <a:noFill/>
        </p:spPr>
        <p:txBody>
          <a:bodyPr wrap="none" rtlCol="0">
            <a:spAutoFit/>
          </a:bodyPr>
          <a:lstStyle/>
          <a:p>
            <a:r>
              <a:rPr lang="it-IT" sz="3200" b="1" dirty="0">
                <a:solidFill>
                  <a:srgbClr val="FF0000"/>
                </a:solidFill>
              </a:rPr>
              <a:t>Perché il liquido risale?</a:t>
            </a:r>
          </a:p>
        </p:txBody>
      </p:sp>
      <p:sp>
        <p:nvSpPr>
          <p:cNvPr id="7" name="CasellaDiTesto 6">
            <a:extLst>
              <a:ext uri="{FF2B5EF4-FFF2-40B4-BE49-F238E27FC236}">
                <a16:creationId xmlns:a16="http://schemas.microsoft.com/office/drawing/2014/main" id="{8C0A937D-B5AE-5D85-275B-7E622881BB89}"/>
              </a:ext>
            </a:extLst>
          </p:cNvPr>
          <p:cNvSpPr txBox="1"/>
          <p:nvPr/>
        </p:nvSpPr>
        <p:spPr>
          <a:xfrm>
            <a:off x="4473146" y="3632886"/>
            <a:ext cx="4325608" cy="523220"/>
          </a:xfrm>
          <a:prstGeom prst="rect">
            <a:avLst/>
          </a:prstGeom>
          <a:noFill/>
        </p:spPr>
        <p:txBody>
          <a:bodyPr wrap="none" rtlCol="0">
            <a:spAutoFit/>
          </a:bodyPr>
          <a:lstStyle/>
          <a:p>
            <a:r>
              <a:rPr lang="it-IT" sz="2800" b="1" dirty="0"/>
              <a:t>Combustione dell’ossigeno?</a:t>
            </a:r>
          </a:p>
        </p:txBody>
      </p:sp>
    </p:spTree>
    <p:extLst>
      <p:ext uri="{BB962C8B-B14F-4D97-AF65-F5344CB8AC3E}">
        <p14:creationId xmlns:p14="http://schemas.microsoft.com/office/powerpoint/2010/main" val="4545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cchiere con semplice acqua calda . Immagine 1 di 4">
            <a:extLst>
              <a:ext uri="{FF2B5EF4-FFF2-40B4-BE49-F238E27FC236}">
                <a16:creationId xmlns:a16="http://schemas.microsoft.com/office/drawing/2014/main" id="{4A9ADE41-5AEB-16E2-76C4-4CF5584A0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67" y="2007972"/>
            <a:ext cx="2811164" cy="28111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magine con solo bicchiere per acqua vuoto capovolto su un piatto, nel piatto c'è del liquido rosso,. Immagine 1 di 4">
            <a:extLst>
              <a:ext uri="{FF2B5EF4-FFF2-40B4-BE49-F238E27FC236}">
                <a16:creationId xmlns:a16="http://schemas.microsoft.com/office/drawing/2014/main" id="{A0A3F8D3-4A18-8D75-3318-1ED673A99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44" y="2133233"/>
            <a:ext cx="2811164" cy="2811164"/>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4F6DCB73-BAF9-326A-5E12-C3CFF45E13E1}"/>
              </a:ext>
            </a:extLst>
          </p:cNvPr>
          <p:cNvSpPr>
            <a:spLocks noGrp="1"/>
          </p:cNvSpPr>
          <p:nvPr>
            <p:ph type="title"/>
          </p:nvPr>
        </p:nvSpPr>
        <p:spPr>
          <a:xfrm>
            <a:off x="457200" y="274638"/>
            <a:ext cx="8229600" cy="1143000"/>
          </a:xfrm>
        </p:spPr>
        <p:txBody>
          <a:bodyPr/>
          <a:lstStyle/>
          <a:p>
            <a:r>
              <a:rPr lang="it-IT" dirty="0"/>
              <a:t>III Esperienza: Il liquido che risale</a:t>
            </a:r>
          </a:p>
        </p:txBody>
      </p:sp>
      <p:sp>
        <p:nvSpPr>
          <p:cNvPr id="5" name="CasellaDiTesto 4">
            <a:extLst>
              <a:ext uri="{FF2B5EF4-FFF2-40B4-BE49-F238E27FC236}">
                <a16:creationId xmlns:a16="http://schemas.microsoft.com/office/drawing/2014/main" id="{9CE0DB90-DD0B-0225-5764-923CAF461AC5}"/>
              </a:ext>
            </a:extLst>
          </p:cNvPr>
          <p:cNvSpPr txBox="1"/>
          <p:nvPr/>
        </p:nvSpPr>
        <p:spPr>
          <a:xfrm>
            <a:off x="352167" y="5409470"/>
            <a:ext cx="8584017" cy="584775"/>
          </a:xfrm>
          <a:prstGeom prst="rect">
            <a:avLst/>
          </a:prstGeom>
          <a:noFill/>
        </p:spPr>
        <p:txBody>
          <a:bodyPr wrap="none" rtlCol="0">
            <a:spAutoFit/>
          </a:bodyPr>
          <a:lstStyle/>
          <a:p>
            <a:r>
              <a:rPr lang="it-IT" sz="3200" dirty="0"/>
              <a:t>Quindi anche senza la combustione il liquido risale</a:t>
            </a:r>
          </a:p>
        </p:txBody>
      </p:sp>
    </p:spTree>
    <p:extLst>
      <p:ext uri="{BB962C8B-B14F-4D97-AF65-F5344CB8AC3E}">
        <p14:creationId xmlns:p14="http://schemas.microsoft.com/office/powerpoint/2010/main" val="29954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strVal val="#ppt_w*0.70"/>
                                          </p:val>
                                        </p:tav>
                                        <p:tav tm="100000">
                                          <p:val>
                                            <p:strVal val="#ppt_w"/>
                                          </p:val>
                                        </p:tav>
                                      </p:tavLst>
                                    </p:anim>
                                    <p:anim calcmode="lin" valueType="num">
                                      <p:cBhvr>
                                        <p:cTn id="8" dur="1000" fill="hold"/>
                                        <p:tgtEl>
                                          <p:spTgt spid="8196"/>
                                        </p:tgtEl>
                                        <p:attrNameLst>
                                          <p:attrName>ppt_h</p:attrName>
                                        </p:attrNameLst>
                                      </p:cBhvr>
                                      <p:tavLst>
                                        <p:tav tm="0">
                                          <p:val>
                                            <p:strVal val="#ppt_h"/>
                                          </p:val>
                                        </p:tav>
                                        <p:tav tm="100000">
                                          <p:val>
                                            <p:strVal val="#ppt_h"/>
                                          </p:val>
                                        </p:tav>
                                      </p:tavLst>
                                    </p:anim>
                                    <p:animEffect transition="in" filter="fade">
                                      <p:cBhvr>
                                        <p:cTn id="9" dur="10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A00D17-9F4A-E7F4-FD74-A290722CECC1}"/>
              </a:ext>
            </a:extLst>
          </p:cNvPr>
          <p:cNvSpPr>
            <a:spLocks noGrp="1"/>
          </p:cNvSpPr>
          <p:nvPr>
            <p:ph type="title"/>
          </p:nvPr>
        </p:nvSpPr>
        <p:spPr/>
        <p:txBody>
          <a:bodyPr>
            <a:normAutofit fontScale="90000"/>
          </a:bodyPr>
          <a:lstStyle/>
          <a:p>
            <a:r>
              <a:rPr lang="it-IT" dirty="0"/>
              <a:t>Effetto della variazione di pressione</a:t>
            </a:r>
          </a:p>
        </p:txBody>
      </p:sp>
      <p:pic>
        <p:nvPicPr>
          <p:cNvPr id="20482" name="Picture 2" descr="Curiosità Scientifiche - La reazione di una bottiglia chiusa a 4300 m di  altitudine, e poi riportata a livello del mare. Poiché a 4300 m la  pressione atmosferica è molto minore (circa">
            <a:extLst>
              <a:ext uri="{FF2B5EF4-FFF2-40B4-BE49-F238E27FC236}">
                <a16:creationId xmlns:a16="http://schemas.microsoft.com/office/drawing/2014/main" id="{7DF7FD3D-5039-F28A-0E66-E7EAB9E84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609" y="2043047"/>
            <a:ext cx="6642835" cy="359366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183FD80-AF1D-F857-487B-FF339CF98E08}"/>
              </a:ext>
            </a:extLst>
          </p:cNvPr>
          <p:cNvSpPr txBox="1"/>
          <p:nvPr/>
        </p:nvSpPr>
        <p:spPr>
          <a:xfrm>
            <a:off x="361515" y="5846622"/>
            <a:ext cx="8325285" cy="830997"/>
          </a:xfrm>
          <a:prstGeom prst="rect">
            <a:avLst/>
          </a:prstGeom>
          <a:noFill/>
        </p:spPr>
        <p:txBody>
          <a:bodyPr wrap="square" rtlCol="0">
            <a:spAutoFit/>
          </a:bodyPr>
          <a:lstStyle/>
          <a:p>
            <a:r>
              <a:rPr lang="it-IT" sz="2400" dirty="0"/>
              <a:t>Lo stesso effetto si verifica se riempiamo la bottiglia di acqua calda e poi la svuotiamo e chiudiamo il tappo</a:t>
            </a:r>
          </a:p>
        </p:txBody>
      </p:sp>
    </p:spTree>
    <p:extLst>
      <p:ext uri="{BB962C8B-B14F-4D97-AF65-F5344CB8AC3E}">
        <p14:creationId xmlns:p14="http://schemas.microsoft.com/office/powerpoint/2010/main" val="307466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25AFC3-2D02-5EE6-5453-F735431CBDF5}"/>
              </a:ext>
            </a:extLst>
          </p:cNvPr>
          <p:cNvSpPr>
            <a:spLocks noGrp="1"/>
          </p:cNvSpPr>
          <p:nvPr>
            <p:ph type="title"/>
          </p:nvPr>
        </p:nvSpPr>
        <p:spPr>
          <a:xfrm>
            <a:off x="457200" y="138008"/>
            <a:ext cx="8229600" cy="1143000"/>
          </a:xfrm>
        </p:spPr>
        <p:txBody>
          <a:bodyPr>
            <a:normAutofit fontScale="90000"/>
          </a:bodyPr>
          <a:lstStyle/>
          <a:p>
            <a:r>
              <a:rPr lang="it-IT" dirty="0"/>
              <a:t>La III esperienza si spiega con la legge dei gas</a:t>
            </a:r>
          </a:p>
        </p:txBody>
      </p:sp>
      <p:pic>
        <p:nvPicPr>
          <p:cNvPr id="7170" name="Picture 2" descr="Esperimenti con una Candela, un Piatto, etc.">
            <a:extLst>
              <a:ext uri="{FF2B5EF4-FFF2-40B4-BE49-F238E27FC236}">
                <a16:creationId xmlns:a16="http://schemas.microsoft.com/office/drawing/2014/main" id="{E8218F85-B8BE-F73B-0C22-3F45178DF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58" y="2197100"/>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24126132-7FBD-40BA-3C60-C23010F2A7F4}"/>
              </a:ext>
            </a:extLst>
          </p:cNvPr>
          <p:cNvSpPr txBox="1"/>
          <p:nvPr/>
        </p:nvSpPr>
        <p:spPr>
          <a:xfrm>
            <a:off x="3930869" y="1344634"/>
            <a:ext cx="5154010" cy="1477328"/>
          </a:xfrm>
          <a:prstGeom prst="rect">
            <a:avLst/>
          </a:prstGeom>
          <a:noFill/>
        </p:spPr>
        <p:txBody>
          <a:bodyPr wrap="square">
            <a:spAutoFit/>
          </a:bodyPr>
          <a:lstStyle/>
          <a:p>
            <a:r>
              <a:rPr lang="it-IT" b="1" i="0" dirty="0">
                <a:solidFill>
                  <a:srgbClr val="404040"/>
                </a:solidFill>
                <a:effectLst/>
              </a:rPr>
              <a:t>A cosa abbiamo assistito?</a:t>
            </a:r>
            <a:r>
              <a:rPr lang="it-IT" b="0" i="0" dirty="0">
                <a:solidFill>
                  <a:srgbClr val="404040"/>
                </a:solidFill>
                <a:effectLst/>
              </a:rPr>
              <a:t> Posizionando il bicchiere sulla candela si brucia l’ossigeno e quindi si crea all’interno del bicchiere una pressione inferiore rispetto a quella che c’è all’esterno e quindi il liquido viene spinto all’interno del bicchiere.</a:t>
            </a:r>
            <a:endParaRPr lang="it-IT" dirty="0"/>
          </a:p>
        </p:txBody>
      </p:sp>
      <p:sp>
        <p:nvSpPr>
          <p:cNvPr id="6" name="CasellaDiTesto 5">
            <a:extLst>
              <a:ext uri="{FF2B5EF4-FFF2-40B4-BE49-F238E27FC236}">
                <a16:creationId xmlns:a16="http://schemas.microsoft.com/office/drawing/2014/main" id="{E9CCFCAA-C990-C3A9-4168-456E0C2A0FBC}"/>
              </a:ext>
            </a:extLst>
          </p:cNvPr>
          <p:cNvSpPr txBox="1"/>
          <p:nvPr/>
        </p:nvSpPr>
        <p:spPr>
          <a:xfrm>
            <a:off x="59120" y="5273724"/>
            <a:ext cx="9025759" cy="1477328"/>
          </a:xfrm>
          <a:prstGeom prst="rect">
            <a:avLst/>
          </a:prstGeom>
          <a:solidFill>
            <a:schemeClr val="bg2"/>
          </a:solidFill>
        </p:spPr>
        <p:txBody>
          <a:bodyPr wrap="square">
            <a:spAutoFit/>
          </a:bodyPr>
          <a:lstStyle/>
          <a:p>
            <a:r>
              <a:rPr lang="it-IT" b="1" i="0" dirty="0">
                <a:solidFill>
                  <a:srgbClr val="666666"/>
                </a:solidFill>
                <a:effectLst/>
              </a:rPr>
              <a:t>Mentre la candela brucia all’interno del </a:t>
            </a:r>
            <a:r>
              <a:rPr lang="it-IT" b="1" dirty="0">
                <a:solidFill>
                  <a:srgbClr val="666666"/>
                </a:solidFill>
              </a:rPr>
              <a:t>bicchiere</a:t>
            </a:r>
            <a:r>
              <a:rPr lang="it-IT" b="1" i="0" dirty="0">
                <a:solidFill>
                  <a:srgbClr val="666666"/>
                </a:solidFill>
                <a:effectLst/>
              </a:rPr>
              <a:t>, il calore fa espandere l’aria. Il vaso si riempie lentamente con l’aria calda che occupa più spazio rispetto all’aria fredda, quindi parte di essa fuoriesce dal vaso.</a:t>
            </a:r>
          </a:p>
          <a:p>
            <a:r>
              <a:rPr lang="it-IT" b="1" i="0" dirty="0">
                <a:solidFill>
                  <a:srgbClr val="666666"/>
                </a:solidFill>
                <a:effectLst/>
              </a:rPr>
              <a:t>Mentre l’aria si raffredda, la pressione all’interno del vetro diminuisce perché quando i gas si raffreddano si restringono.</a:t>
            </a:r>
            <a:r>
              <a:rPr lang="it-IT" b="1" dirty="0">
                <a:solidFill>
                  <a:srgbClr val="666666"/>
                </a:solidFill>
              </a:rPr>
              <a:t> </a:t>
            </a:r>
            <a:endParaRPr lang="it-IT" b="1" dirty="0"/>
          </a:p>
        </p:txBody>
      </p:sp>
      <p:sp>
        <p:nvSpPr>
          <p:cNvPr id="8" name="CasellaDiTesto 7">
            <a:extLst>
              <a:ext uri="{FF2B5EF4-FFF2-40B4-BE49-F238E27FC236}">
                <a16:creationId xmlns:a16="http://schemas.microsoft.com/office/drawing/2014/main" id="{2CF82EAC-5499-F48F-ACB8-0D4B80D17E6C}"/>
              </a:ext>
            </a:extLst>
          </p:cNvPr>
          <p:cNvSpPr txBox="1"/>
          <p:nvPr/>
        </p:nvSpPr>
        <p:spPr>
          <a:xfrm>
            <a:off x="3830804" y="3309179"/>
            <a:ext cx="5470852" cy="1477328"/>
          </a:xfrm>
          <a:prstGeom prst="rect">
            <a:avLst/>
          </a:prstGeom>
          <a:noFill/>
        </p:spPr>
        <p:txBody>
          <a:bodyPr wrap="square">
            <a:spAutoFit/>
          </a:bodyPr>
          <a:lstStyle/>
          <a:p>
            <a:pPr algn="l"/>
            <a:r>
              <a:rPr lang="it-IT" i="0" dirty="0">
                <a:solidFill>
                  <a:srgbClr val="000000"/>
                </a:solidFill>
                <a:effectLst/>
              </a:rPr>
              <a:t>Perché la candela sotto il bicchiere si spegne?</a:t>
            </a:r>
          </a:p>
          <a:p>
            <a:pPr algn="l"/>
            <a:r>
              <a:rPr lang="it-IT" i="0" dirty="0">
                <a:solidFill>
                  <a:srgbClr val="000000"/>
                </a:solidFill>
                <a:effectLst/>
              </a:rPr>
              <a:t>La candela si è spenta perché ha consumato tutto l'ossigeno contenuto nell'aria chiusa dentro il bicchiere. Abbiamo capito che senza ossigeno la fiamma non può bruciare, non è possibile, cioè, la combustione</a:t>
            </a:r>
            <a:r>
              <a:rPr lang="it-IT" b="0" i="0" dirty="0">
                <a:solidFill>
                  <a:srgbClr val="000000"/>
                </a:solidFill>
                <a:effectLst/>
              </a:rPr>
              <a:t>.</a:t>
            </a:r>
          </a:p>
        </p:txBody>
      </p:sp>
    </p:spTree>
    <p:extLst>
      <p:ext uri="{BB962C8B-B14F-4D97-AF65-F5344CB8AC3E}">
        <p14:creationId xmlns:p14="http://schemas.microsoft.com/office/powerpoint/2010/main" val="133747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raffa124011">
            <a:extLst>
              <a:ext uri="{FF2B5EF4-FFF2-40B4-BE49-F238E27FC236}">
                <a16:creationId xmlns:a16="http://schemas.microsoft.com/office/drawing/2014/main" id="{6B72EDE2-01EA-4B09-7A8E-F196E8B48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986" y="2561020"/>
            <a:ext cx="340360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 legge dei gas perfetti - Il blog delle Ripetizioni e lezioni private:  consigli utili">
            <a:extLst>
              <a:ext uri="{FF2B5EF4-FFF2-40B4-BE49-F238E27FC236}">
                <a16:creationId xmlns:a16="http://schemas.microsoft.com/office/drawing/2014/main" id="{BC5D2193-122D-B3B5-745D-F66DB1DCB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14" y="2745170"/>
            <a:ext cx="403860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234F9A13-33D6-3A0F-A767-0614AA3AB158}"/>
              </a:ext>
            </a:extLst>
          </p:cNvPr>
          <p:cNvSpPr>
            <a:spLocks noGrp="1"/>
          </p:cNvSpPr>
          <p:nvPr>
            <p:ph type="title"/>
          </p:nvPr>
        </p:nvSpPr>
        <p:spPr>
          <a:xfrm>
            <a:off x="457200" y="274638"/>
            <a:ext cx="8229600" cy="1143000"/>
          </a:xfrm>
        </p:spPr>
        <p:txBody>
          <a:bodyPr/>
          <a:lstStyle/>
          <a:p>
            <a:r>
              <a:rPr lang="it-IT" dirty="0"/>
              <a:t>Legge dei gas</a:t>
            </a:r>
          </a:p>
        </p:txBody>
      </p:sp>
    </p:spTree>
    <p:extLst>
      <p:ext uri="{BB962C8B-B14F-4D97-AF65-F5344CB8AC3E}">
        <p14:creationId xmlns:p14="http://schemas.microsoft.com/office/powerpoint/2010/main" val="176025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F22DF-0309-3EAF-F2D9-5D3FA456B0C7}"/>
            </a:ext>
          </a:extLst>
        </p:cNvPr>
        <p:cNvGrpSpPr/>
        <p:nvPr/>
      </p:nvGrpSpPr>
      <p:grpSpPr>
        <a:xfrm>
          <a:off x="0" y="0"/>
          <a:ext cx="0" cy="0"/>
          <a:chOff x="0" y="0"/>
          <a:chExt cx="0" cy="0"/>
        </a:xfrm>
      </p:grpSpPr>
      <p:pic>
        <p:nvPicPr>
          <p:cNvPr id="7" name="Immagine 6" descr="Immagine che contiene testo, schermata, Carattere, documento&#10;&#10;Descrizione generata automaticamente">
            <a:extLst>
              <a:ext uri="{FF2B5EF4-FFF2-40B4-BE49-F238E27FC236}">
                <a16:creationId xmlns:a16="http://schemas.microsoft.com/office/drawing/2014/main" id="{CBDAD5AA-1946-DB64-FFF2-17B3CDEFCAF1}"/>
              </a:ext>
            </a:extLst>
          </p:cNvPr>
          <p:cNvPicPr>
            <a:picLocks noChangeAspect="1"/>
          </p:cNvPicPr>
          <p:nvPr/>
        </p:nvPicPr>
        <p:blipFill>
          <a:blip r:embed="rId2"/>
          <a:stretch>
            <a:fillRect/>
          </a:stretch>
        </p:blipFill>
        <p:spPr>
          <a:xfrm>
            <a:off x="918842" y="643467"/>
            <a:ext cx="7306314" cy="5571065"/>
          </a:xfrm>
          <a:prstGeom prst="rect">
            <a:avLst/>
          </a:prstGeom>
          <a:ln>
            <a:noFill/>
          </a:ln>
        </p:spPr>
      </p:pic>
      <p:sp>
        <p:nvSpPr>
          <p:cNvPr id="2" name="Rettangolo 1">
            <a:extLst>
              <a:ext uri="{FF2B5EF4-FFF2-40B4-BE49-F238E27FC236}">
                <a16:creationId xmlns:a16="http://schemas.microsoft.com/office/drawing/2014/main" id="{C6275EEF-3B2B-329E-9B26-4639265D79E4}"/>
              </a:ext>
            </a:extLst>
          </p:cNvPr>
          <p:cNvSpPr/>
          <p:nvPr/>
        </p:nvSpPr>
        <p:spPr>
          <a:xfrm>
            <a:off x="1828800" y="2933323"/>
            <a:ext cx="5423026" cy="9868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bg1"/>
              </a:solidFill>
            </a:endParaRPr>
          </a:p>
        </p:txBody>
      </p:sp>
    </p:spTree>
    <p:extLst>
      <p:ext uri="{BB962C8B-B14F-4D97-AF65-F5344CB8AC3E}">
        <p14:creationId xmlns:p14="http://schemas.microsoft.com/office/powerpoint/2010/main" val="1579229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E1A07549-55BB-D8A8-D8BA-735D74470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254" y="3199773"/>
            <a:ext cx="2730500" cy="3658227"/>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1">
            <a:extLst>
              <a:ext uri="{FF2B5EF4-FFF2-40B4-BE49-F238E27FC236}">
                <a16:creationId xmlns:a16="http://schemas.microsoft.com/office/drawing/2014/main" id="{CA1DE1C4-A465-FBF7-94B9-C8C2F50B40A3}"/>
              </a:ext>
            </a:extLst>
          </p:cNvPr>
          <p:cNvSpPr>
            <a:spLocks noGrp="1"/>
          </p:cNvSpPr>
          <p:nvPr>
            <p:ph type="title"/>
          </p:nvPr>
        </p:nvSpPr>
        <p:spPr>
          <a:xfrm>
            <a:off x="457200" y="138008"/>
            <a:ext cx="8229600" cy="1143000"/>
          </a:xfrm>
        </p:spPr>
        <p:txBody>
          <a:bodyPr>
            <a:normAutofit fontScale="90000"/>
          </a:bodyPr>
          <a:lstStyle/>
          <a:p>
            <a:r>
              <a:rPr lang="it-IT" dirty="0"/>
              <a:t>Legge dei gas: emisferi di Magdeburgo fati in casa</a:t>
            </a:r>
          </a:p>
        </p:txBody>
      </p:sp>
      <p:sp>
        <p:nvSpPr>
          <p:cNvPr id="4" name="CasellaDiTesto 3">
            <a:extLst>
              <a:ext uri="{FF2B5EF4-FFF2-40B4-BE49-F238E27FC236}">
                <a16:creationId xmlns:a16="http://schemas.microsoft.com/office/drawing/2014/main" id="{F1B23693-6868-5DE8-634C-ECB82165079A}"/>
              </a:ext>
            </a:extLst>
          </p:cNvPr>
          <p:cNvSpPr txBox="1"/>
          <p:nvPr/>
        </p:nvSpPr>
        <p:spPr>
          <a:xfrm>
            <a:off x="4114800" y="1621476"/>
            <a:ext cx="4572000" cy="1477328"/>
          </a:xfrm>
          <a:prstGeom prst="rect">
            <a:avLst/>
          </a:prstGeom>
          <a:noFill/>
        </p:spPr>
        <p:txBody>
          <a:bodyPr wrap="square">
            <a:spAutoFit/>
          </a:bodyPr>
          <a:lstStyle/>
          <a:p>
            <a:r>
              <a:rPr lang="it-IT" b="0" i="0" dirty="0">
                <a:solidFill>
                  <a:srgbClr val="202122"/>
                </a:solidFill>
                <a:effectLst/>
                <a:latin typeface="Arial" panose="020B0604020202020204" pitchFamily="34" charset="0"/>
              </a:rPr>
              <a:t>Gli </a:t>
            </a:r>
            <a:r>
              <a:rPr lang="it-IT" b="1" i="0" dirty="0">
                <a:solidFill>
                  <a:srgbClr val="202122"/>
                </a:solidFill>
                <a:effectLst/>
                <a:latin typeface="Arial" panose="020B0604020202020204" pitchFamily="34" charset="0"/>
              </a:rPr>
              <a:t>emisferi di Magdeburgo</a:t>
            </a:r>
            <a:r>
              <a:rPr lang="it-IT" b="0" i="0" dirty="0">
                <a:solidFill>
                  <a:srgbClr val="202122"/>
                </a:solidFill>
                <a:effectLst/>
                <a:latin typeface="Arial" panose="020B0604020202020204" pitchFamily="34" charset="0"/>
              </a:rPr>
              <a:t> sono un dispositivo sperimentale creato nel 1650 dal fisico </a:t>
            </a:r>
            <a:r>
              <a:rPr lang="it-IT" b="0" i="0" u="none" strike="noStrike" dirty="0">
                <a:solidFill>
                  <a:srgbClr val="0645AD"/>
                </a:solidFill>
                <a:effectLst/>
                <a:latin typeface="Arial" panose="020B0604020202020204" pitchFamily="34" charset="0"/>
                <a:hlinkClick r:id="rId3" tooltip="Germania"/>
              </a:rPr>
              <a:t>tedesco</a:t>
            </a:r>
            <a:r>
              <a:rPr lang="it-IT" b="0" i="0" dirty="0">
                <a:solidFill>
                  <a:srgbClr val="202122"/>
                </a:solidFill>
                <a:effectLst/>
                <a:latin typeface="Arial" panose="020B0604020202020204" pitchFamily="34" charset="0"/>
              </a:rPr>
              <a:t> </a:t>
            </a:r>
            <a:r>
              <a:rPr lang="it-IT" b="0" i="0" u="none" strike="noStrike" dirty="0">
                <a:solidFill>
                  <a:srgbClr val="0645AD"/>
                </a:solidFill>
                <a:effectLst/>
                <a:latin typeface="Arial" panose="020B0604020202020204" pitchFamily="34" charset="0"/>
                <a:hlinkClick r:id="rId4" tooltip="Otto von Guericke"/>
              </a:rPr>
              <a:t>Otto von Guericke</a:t>
            </a:r>
            <a:r>
              <a:rPr lang="it-IT" b="0" i="0" dirty="0">
                <a:solidFill>
                  <a:srgbClr val="202122"/>
                </a:solidFill>
                <a:effectLst/>
                <a:latin typeface="Arial" panose="020B0604020202020204" pitchFamily="34" charset="0"/>
              </a:rPr>
              <a:t>, atto a dimostrare l'esistenza del </a:t>
            </a:r>
            <a:r>
              <a:rPr lang="it-IT" b="0" i="0" u="none" strike="noStrike" dirty="0">
                <a:solidFill>
                  <a:srgbClr val="0645AD"/>
                </a:solidFill>
                <a:effectLst/>
                <a:latin typeface="Arial" panose="020B0604020202020204" pitchFamily="34" charset="0"/>
                <a:hlinkClick r:id="rId5" tooltip="Vuoto (fisica)"/>
              </a:rPr>
              <a:t>vuoto</a:t>
            </a:r>
            <a:r>
              <a:rPr lang="it-IT" b="0" i="0" dirty="0">
                <a:solidFill>
                  <a:srgbClr val="202122"/>
                </a:solidFill>
                <a:effectLst/>
                <a:latin typeface="Arial" panose="020B0604020202020204" pitchFamily="34" charset="0"/>
              </a:rPr>
              <a:t> e gli effetti della </a:t>
            </a:r>
            <a:r>
              <a:rPr lang="it-IT" b="0" i="0" u="none" strike="noStrike" dirty="0">
                <a:solidFill>
                  <a:srgbClr val="0645AD"/>
                </a:solidFill>
                <a:effectLst/>
                <a:latin typeface="Arial" panose="020B0604020202020204" pitchFamily="34" charset="0"/>
                <a:hlinkClick r:id="rId6" tooltip="Pressione atmosferica"/>
              </a:rPr>
              <a:t>pressione atmosferica</a:t>
            </a:r>
            <a:r>
              <a:rPr lang="it-IT" b="0" i="0" dirty="0">
                <a:solidFill>
                  <a:srgbClr val="202122"/>
                </a:solidFill>
                <a:effectLst/>
                <a:latin typeface="Arial" panose="020B0604020202020204" pitchFamily="34" charset="0"/>
              </a:rPr>
              <a:t>.</a:t>
            </a:r>
            <a:endParaRPr lang="it-IT" dirty="0"/>
          </a:p>
        </p:txBody>
      </p:sp>
      <p:pic>
        <p:nvPicPr>
          <p:cNvPr id="11266" name="Picture 2" descr="EMISFERI DI MAGDEBURGO">
            <a:extLst>
              <a:ext uri="{FF2B5EF4-FFF2-40B4-BE49-F238E27FC236}">
                <a16:creationId xmlns:a16="http://schemas.microsoft.com/office/drawing/2014/main" id="{709C10A0-48E3-2760-84F1-141E07E5B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556" y="1268251"/>
            <a:ext cx="2633681" cy="28664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misferi di Magdeburgo Strumento per esperimenti di fisica dell'acciaio  Strumento didattico per laboratorio di ghisa : Amazon.it: Cancelleria e  prodotti per ufficio">
            <a:extLst>
              <a:ext uri="{FF2B5EF4-FFF2-40B4-BE49-F238E27FC236}">
                <a16:creationId xmlns:a16="http://schemas.microsoft.com/office/drawing/2014/main" id="{8FBC51E9-EB69-3069-2516-91EA23D629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56" y="4134676"/>
            <a:ext cx="2633681" cy="263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6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randombar(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randombar(horizontal)">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a tradizione contadina della passata di pomodoro fatta in casa – Aiab  Calabria">
            <a:extLst>
              <a:ext uri="{FF2B5EF4-FFF2-40B4-BE49-F238E27FC236}">
                <a16:creationId xmlns:a16="http://schemas.microsoft.com/office/drawing/2014/main" id="{8102EE19-E188-0C1E-97E8-5270A6F7F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895" y="2279476"/>
            <a:ext cx="4706209" cy="3131768"/>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D221DC0E-A36E-919A-40B0-1FD60FD0FD6E}"/>
              </a:ext>
            </a:extLst>
          </p:cNvPr>
          <p:cNvSpPr>
            <a:spLocks noGrp="1"/>
          </p:cNvSpPr>
          <p:nvPr>
            <p:ph type="title"/>
          </p:nvPr>
        </p:nvSpPr>
        <p:spPr/>
        <p:txBody>
          <a:bodyPr>
            <a:normAutofit fontScale="90000"/>
          </a:bodyPr>
          <a:lstStyle/>
          <a:p>
            <a:r>
              <a:rPr lang="it-IT" dirty="0"/>
              <a:t>Legge dei gas: nella vita di ogni giorno</a:t>
            </a:r>
          </a:p>
        </p:txBody>
      </p:sp>
    </p:spTree>
    <p:extLst>
      <p:ext uri="{BB962C8B-B14F-4D97-AF65-F5344CB8AC3E}">
        <p14:creationId xmlns:p14="http://schemas.microsoft.com/office/powerpoint/2010/main" val="1690429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E902DD4-F054-3E5B-9F2A-50F29EDAD0CB}"/>
              </a:ext>
            </a:extLst>
          </p:cNvPr>
          <p:cNvSpPr>
            <a:spLocks noGrp="1"/>
          </p:cNvSpPr>
          <p:nvPr>
            <p:ph type="title"/>
          </p:nvPr>
        </p:nvSpPr>
        <p:spPr>
          <a:xfrm>
            <a:off x="457200" y="274638"/>
            <a:ext cx="8229600" cy="1143000"/>
          </a:xfrm>
        </p:spPr>
        <p:txBody>
          <a:bodyPr/>
          <a:lstStyle/>
          <a:p>
            <a:r>
              <a:rPr lang="it-IT" dirty="0"/>
              <a:t>IV Esperienza: Coppa di Pitagora</a:t>
            </a:r>
          </a:p>
        </p:txBody>
      </p:sp>
      <p:pic>
        <p:nvPicPr>
          <p:cNvPr id="12290" name="Picture 2" descr="Coppa di Pitagora con la dea Atena dipinta a mano all'esterno : Amazon.it:  Sport e tempo libero">
            <a:extLst>
              <a:ext uri="{FF2B5EF4-FFF2-40B4-BE49-F238E27FC236}">
                <a16:creationId xmlns:a16="http://schemas.microsoft.com/office/drawing/2014/main" id="{24C7CEA8-A27E-30F8-DBB2-2AABCD18B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92" y="1573349"/>
            <a:ext cx="3725905" cy="371130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8031CDF-181A-B1A6-699A-C600156939A4}"/>
              </a:ext>
            </a:extLst>
          </p:cNvPr>
          <p:cNvSpPr txBox="1"/>
          <p:nvPr/>
        </p:nvSpPr>
        <p:spPr>
          <a:xfrm>
            <a:off x="3744097" y="2145329"/>
            <a:ext cx="4572000" cy="3139321"/>
          </a:xfrm>
          <a:prstGeom prst="rect">
            <a:avLst/>
          </a:prstGeom>
          <a:noFill/>
        </p:spPr>
        <p:txBody>
          <a:bodyPr wrap="square">
            <a:spAutoFit/>
          </a:bodyPr>
          <a:lstStyle/>
          <a:p>
            <a:r>
              <a:rPr lang="it-IT" dirty="0"/>
              <a:t>La coppa di Pitagora (conosciuta anche come coppa Pitagorica o coppa di Tantalo) è un tipo di coppa che obbliga l'utilizzatore a riempirla con parsimonia. L'invenzione è attribuita al filosofo greco Pitagora, e permette a chi la usa di riempirla solo fino ad un certo livello. Se l'utilizzatore resta entro quel livello, può godersi la sua bevanda in pace. Se, viceversa, l'utilizzatore dovesse mostrare ingordigia, la coppa riversa il suo intero contenuto dal fondo.</a:t>
            </a:r>
          </a:p>
        </p:txBody>
      </p:sp>
    </p:spTree>
    <p:extLst>
      <p:ext uri="{BB962C8B-B14F-4D97-AF65-F5344CB8AC3E}">
        <p14:creationId xmlns:p14="http://schemas.microsoft.com/office/powerpoint/2010/main" val="1869017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7DE773B-9F57-CF88-7D72-7D592F2405C2}"/>
              </a:ext>
            </a:extLst>
          </p:cNvPr>
          <p:cNvSpPr/>
          <p:nvPr/>
        </p:nvSpPr>
        <p:spPr>
          <a:xfrm>
            <a:off x="1433384" y="2187141"/>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9B35CAF7-B50D-4D2C-C6D2-9A3489C661C8}"/>
              </a:ext>
            </a:extLst>
          </p:cNvPr>
          <p:cNvSpPr/>
          <p:nvPr/>
        </p:nvSpPr>
        <p:spPr>
          <a:xfrm>
            <a:off x="1433384" y="2174783"/>
            <a:ext cx="1643448" cy="6672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3C93BED6-5850-AFC9-43A0-0015239430E0}"/>
              </a:ext>
            </a:extLst>
          </p:cNvPr>
          <p:cNvSpPr/>
          <p:nvPr/>
        </p:nvSpPr>
        <p:spPr>
          <a:xfrm>
            <a:off x="3933567" y="3126259"/>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BF7AB79E-9DED-188C-9E48-0F410D18CEDF}"/>
              </a:ext>
            </a:extLst>
          </p:cNvPr>
          <p:cNvSpPr/>
          <p:nvPr/>
        </p:nvSpPr>
        <p:spPr>
          <a:xfrm>
            <a:off x="3933567" y="3126259"/>
            <a:ext cx="1643448" cy="976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7" name="Connettore 1 16">
            <a:extLst>
              <a:ext uri="{FF2B5EF4-FFF2-40B4-BE49-F238E27FC236}">
                <a16:creationId xmlns:a16="http://schemas.microsoft.com/office/drawing/2014/main" id="{60414D91-3398-266D-AE35-1E977C4D5BAB}"/>
              </a:ext>
            </a:extLst>
          </p:cNvPr>
          <p:cNvCxnSpPr>
            <a:stCxn id="6" idx="2"/>
          </p:cNvCxnSpPr>
          <p:nvPr/>
        </p:nvCxnSpPr>
        <p:spPr>
          <a:xfrm>
            <a:off x="4755291" y="4584356"/>
            <a:ext cx="2064" cy="8820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1" name="Connettore 1 20">
            <a:extLst>
              <a:ext uri="{FF2B5EF4-FFF2-40B4-BE49-F238E27FC236}">
                <a16:creationId xmlns:a16="http://schemas.microsoft.com/office/drawing/2014/main" id="{C6704E1E-A2DC-E00C-27C2-6442CCA20AFC}"/>
              </a:ext>
            </a:extLst>
          </p:cNvPr>
          <p:cNvCxnSpPr>
            <a:cxnSpLocks/>
          </p:cNvCxnSpPr>
          <p:nvPr/>
        </p:nvCxnSpPr>
        <p:spPr>
          <a:xfrm>
            <a:off x="2253044" y="3661443"/>
            <a:ext cx="2064" cy="1804913"/>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id="{D96F48D5-C702-C9FC-514E-050506813C23}"/>
              </a:ext>
            </a:extLst>
          </p:cNvPr>
          <p:cNvCxnSpPr>
            <a:cxnSpLocks/>
          </p:cNvCxnSpPr>
          <p:nvPr/>
        </p:nvCxnSpPr>
        <p:spPr>
          <a:xfrm flipH="1">
            <a:off x="2187146" y="5466356"/>
            <a:ext cx="2628000" cy="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31" name="Connettore 2 30">
            <a:extLst>
              <a:ext uri="{FF2B5EF4-FFF2-40B4-BE49-F238E27FC236}">
                <a16:creationId xmlns:a16="http://schemas.microsoft.com/office/drawing/2014/main" id="{D1830FC1-1A3A-5F30-A9B2-01FF33BF3F9E}"/>
              </a:ext>
            </a:extLst>
          </p:cNvPr>
          <p:cNvCxnSpPr/>
          <p:nvPr/>
        </p:nvCxnSpPr>
        <p:spPr>
          <a:xfrm>
            <a:off x="2253044" y="1507524"/>
            <a:ext cx="0" cy="6672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98070CAB-CA47-37CF-2949-CDD521C3BA22}"/>
              </a:ext>
            </a:extLst>
          </p:cNvPr>
          <p:cNvCxnSpPr/>
          <p:nvPr/>
        </p:nvCxnSpPr>
        <p:spPr>
          <a:xfrm>
            <a:off x="4751167" y="2459000"/>
            <a:ext cx="0" cy="6672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CFCFF851-129D-1641-03B4-D3F51F70EFCB}"/>
              </a:ext>
            </a:extLst>
          </p:cNvPr>
          <p:cNvSpPr txBox="1"/>
          <p:nvPr/>
        </p:nvSpPr>
        <p:spPr>
          <a:xfrm>
            <a:off x="2483708" y="1507524"/>
            <a:ext cx="372090" cy="369332"/>
          </a:xfrm>
          <a:prstGeom prst="rect">
            <a:avLst/>
          </a:prstGeom>
          <a:noFill/>
        </p:spPr>
        <p:txBody>
          <a:bodyPr wrap="none" rtlCol="0">
            <a:spAutoFit/>
          </a:bodyPr>
          <a:lstStyle/>
          <a:p>
            <a:r>
              <a:rPr lang="it-IT" dirty="0"/>
              <a:t>P</a:t>
            </a:r>
            <a:r>
              <a:rPr lang="it-IT" baseline="-25000" dirty="0"/>
              <a:t>a</a:t>
            </a:r>
          </a:p>
        </p:txBody>
      </p:sp>
      <p:sp>
        <p:nvSpPr>
          <p:cNvPr id="36" name="CasellaDiTesto 35">
            <a:extLst>
              <a:ext uri="{FF2B5EF4-FFF2-40B4-BE49-F238E27FC236}">
                <a16:creationId xmlns:a16="http://schemas.microsoft.com/office/drawing/2014/main" id="{87D7DDD0-3ECF-F081-A35F-25313089B912}"/>
              </a:ext>
            </a:extLst>
          </p:cNvPr>
          <p:cNvSpPr txBox="1"/>
          <p:nvPr/>
        </p:nvSpPr>
        <p:spPr>
          <a:xfrm>
            <a:off x="4835615" y="2277765"/>
            <a:ext cx="376065" cy="369332"/>
          </a:xfrm>
          <a:prstGeom prst="rect">
            <a:avLst/>
          </a:prstGeom>
          <a:noFill/>
        </p:spPr>
        <p:txBody>
          <a:bodyPr wrap="square" rtlCol="0">
            <a:spAutoFit/>
          </a:bodyPr>
          <a:lstStyle/>
          <a:p>
            <a:r>
              <a:rPr lang="it-IT" dirty="0"/>
              <a:t>P</a:t>
            </a:r>
            <a:r>
              <a:rPr lang="it-IT" baseline="-25000" dirty="0"/>
              <a:t>a</a:t>
            </a:r>
          </a:p>
        </p:txBody>
      </p:sp>
      <p:cxnSp>
        <p:nvCxnSpPr>
          <p:cNvPr id="38" name="Connettore 1 37">
            <a:extLst>
              <a:ext uri="{FF2B5EF4-FFF2-40B4-BE49-F238E27FC236}">
                <a16:creationId xmlns:a16="http://schemas.microsoft.com/office/drawing/2014/main" id="{101B57F1-A15A-5235-6702-2C2C64192A91}"/>
              </a:ext>
            </a:extLst>
          </p:cNvPr>
          <p:cNvCxnSpPr/>
          <p:nvPr/>
        </p:nvCxnSpPr>
        <p:spPr>
          <a:xfrm>
            <a:off x="607537" y="5540498"/>
            <a:ext cx="5657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Connettore 1 39">
            <a:extLst>
              <a:ext uri="{FF2B5EF4-FFF2-40B4-BE49-F238E27FC236}">
                <a16:creationId xmlns:a16="http://schemas.microsoft.com/office/drawing/2014/main" id="{4D733A39-33FA-4F99-5C51-F7359252DAB1}"/>
              </a:ext>
            </a:extLst>
          </p:cNvPr>
          <p:cNvCxnSpPr/>
          <p:nvPr/>
        </p:nvCxnSpPr>
        <p:spPr>
          <a:xfrm>
            <a:off x="607537" y="2842048"/>
            <a:ext cx="82584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Connettore 1 41">
            <a:extLst>
              <a:ext uri="{FF2B5EF4-FFF2-40B4-BE49-F238E27FC236}">
                <a16:creationId xmlns:a16="http://schemas.microsoft.com/office/drawing/2014/main" id="{C104531C-BB08-3D4C-352B-423DECBA984D}"/>
              </a:ext>
            </a:extLst>
          </p:cNvPr>
          <p:cNvCxnSpPr>
            <a:cxnSpLocks/>
          </p:cNvCxnSpPr>
          <p:nvPr/>
        </p:nvCxnSpPr>
        <p:spPr>
          <a:xfrm>
            <a:off x="5577015" y="4127157"/>
            <a:ext cx="6878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nettore 2 44">
            <a:extLst>
              <a:ext uri="{FF2B5EF4-FFF2-40B4-BE49-F238E27FC236}">
                <a16:creationId xmlns:a16="http://schemas.microsoft.com/office/drawing/2014/main" id="{2BEB23F8-1863-8D37-421D-F85716D3FCFE}"/>
              </a:ext>
            </a:extLst>
          </p:cNvPr>
          <p:cNvCxnSpPr/>
          <p:nvPr/>
        </p:nvCxnSpPr>
        <p:spPr>
          <a:xfrm>
            <a:off x="607537" y="2842048"/>
            <a:ext cx="0" cy="2698450"/>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a:extLst>
              <a:ext uri="{FF2B5EF4-FFF2-40B4-BE49-F238E27FC236}">
                <a16:creationId xmlns:a16="http://schemas.microsoft.com/office/drawing/2014/main" id="{6496D352-F662-712C-A532-D076D1A8A1D1}"/>
              </a:ext>
            </a:extLst>
          </p:cNvPr>
          <p:cNvCxnSpPr>
            <a:cxnSpLocks/>
          </p:cNvCxnSpPr>
          <p:nvPr/>
        </p:nvCxnSpPr>
        <p:spPr>
          <a:xfrm>
            <a:off x="6264876" y="4102443"/>
            <a:ext cx="0" cy="1438055"/>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6E172A53-3E4F-1A2B-AFAE-DE9644D8B6F1}"/>
              </a:ext>
            </a:extLst>
          </p:cNvPr>
          <p:cNvSpPr txBox="1"/>
          <p:nvPr/>
        </p:nvSpPr>
        <p:spPr>
          <a:xfrm>
            <a:off x="889686" y="2459000"/>
            <a:ext cx="317716" cy="369332"/>
          </a:xfrm>
          <a:prstGeom prst="rect">
            <a:avLst/>
          </a:prstGeom>
          <a:noFill/>
        </p:spPr>
        <p:txBody>
          <a:bodyPr wrap="none" rtlCol="0">
            <a:spAutoFit/>
          </a:bodyPr>
          <a:lstStyle/>
          <a:p>
            <a:r>
              <a:rPr lang="it-IT" dirty="0"/>
              <a:t>A</a:t>
            </a:r>
          </a:p>
        </p:txBody>
      </p:sp>
      <p:sp>
        <p:nvSpPr>
          <p:cNvPr id="49" name="CasellaDiTesto 48">
            <a:extLst>
              <a:ext uri="{FF2B5EF4-FFF2-40B4-BE49-F238E27FC236}">
                <a16:creationId xmlns:a16="http://schemas.microsoft.com/office/drawing/2014/main" id="{9203E08F-1669-8FBF-F28B-44CBE7FF7D22}"/>
              </a:ext>
            </a:extLst>
          </p:cNvPr>
          <p:cNvSpPr txBox="1"/>
          <p:nvPr/>
        </p:nvSpPr>
        <p:spPr>
          <a:xfrm>
            <a:off x="5918886" y="3818237"/>
            <a:ext cx="309700" cy="369332"/>
          </a:xfrm>
          <a:prstGeom prst="rect">
            <a:avLst/>
          </a:prstGeom>
          <a:noFill/>
          <a:ln>
            <a:noFill/>
          </a:ln>
        </p:spPr>
        <p:txBody>
          <a:bodyPr wrap="none" rtlCol="0">
            <a:spAutoFit/>
          </a:bodyPr>
          <a:lstStyle/>
          <a:p>
            <a:r>
              <a:rPr lang="it-IT" dirty="0"/>
              <a:t>B</a:t>
            </a:r>
          </a:p>
        </p:txBody>
      </p:sp>
      <p:sp>
        <p:nvSpPr>
          <p:cNvPr id="50" name="CasellaDiTesto 49">
            <a:extLst>
              <a:ext uri="{FF2B5EF4-FFF2-40B4-BE49-F238E27FC236}">
                <a16:creationId xmlns:a16="http://schemas.microsoft.com/office/drawing/2014/main" id="{4EB9E38C-C616-73B2-A5AA-BD0B39652644}"/>
              </a:ext>
            </a:extLst>
          </p:cNvPr>
          <p:cNvSpPr txBox="1"/>
          <p:nvPr/>
        </p:nvSpPr>
        <p:spPr>
          <a:xfrm>
            <a:off x="766119" y="4187568"/>
            <a:ext cx="396262" cy="369332"/>
          </a:xfrm>
          <a:prstGeom prst="rect">
            <a:avLst/>
          </a:prstGeom>
          <a:noFill/>
        </p:spPr>
        <p:txBody>
          <a:bodyPr wrap="none" rtlCol="0">
            <a:spAutoFit/>
          </a:bodyPr>
          <a:lstStyle/>
          <a:p>
            <a:r>
              <a:rPr lang="it-IT" dirty="0" err="1"/>
              <a:t>h</a:t>
            </a:r>
            <a:r>
              <a:rPr lang="it-IT" baseline="-25000" dirty="0" err="1"/>
              <a:t>A</a:t>
            </a:r>
            <a:endParaRPr lang="it-IT" baseline="-25000" dirty="0"/>
          </a:p>
        </p:txBody>
      </p:sp>
      <p:sp>
        <p:nvSpPr>
          <p:cNvPr id="51" name="CasellaDiTesto 50">
            <a:extLst>
              <a:ext uri="{FF2B5EF4-FFF2-40B4-BE49-F238E27FC236}">
                <a16:creationId xmlns:a16="http://schemas.microsoft.com/office/drawing/2014/main" id="{CC78E8CA-243D-7C4C-BB80-E945F37F945F}"/>
              </a:ext>
            </a:extLst>
          </p:cNvPr>
          <p:cNvSpPr txBox="1"/>
          <p:nvPr/>
        </p:nvSpPr>
        <p:spPr>
          <a:xfrm>
            <a:off x="6392582" y="4760100"/>
            <a:ext cx="389850" cy="369332"/>
          </a:xfrm>
          <a:prstGeom prst="rect">
            <a:avLst/>
          </a:prstGeom>
          <a:noFill/>
        </p:spPr>
        <p:txBody>
          <a:bodyPr wrap="none" rtlCol="0">
            <a:spAutoFit/>
          </a:bodyPr>
          <a:lstStyle/>
          <a:p>
            <a:r>
              <a:rPr lang="it-IT" dirty="0" err="1"/>
              <a:t>h</a:t>
            </a:r>
            <a:r>
              <a:rPr lang="it-IT" baseline="-25000" dirty="0" err="1"/>
              <a:t>B</a:t>
            </a:r>
            <a:endParaRPr lang="it-IT" baseline="-25000" dirty="0"/>
          </a:p>
        </p:txBody>
      </p:sp>
      <p:sp>
        <p:nvSpPr>
          <p:cNvPr id="52" name="CasellaDiTesto 51">
            <a:extLst>
              <a:ext uri="{FF2B5EF4-FFF2-40B4-BE49-F238E27FC236}">
                <a16:creationId xmlns:a16="http://schemas.microsoft.com/office/drawing/2014/main" id="{EDAE8DD6-DA2D-93DD-F8EC-6CC8C93DC8BA}"/>
              </a:ext>
            </a:extLst>
          </p:cNvPr>
          <p:cNvSpPr txBox="1"/>
          <p:nvPr/>
        </p:nvSpPr>
        <p:spPr>
          <a:xfrm>
            <a:off x="1419589" y="6099502"/>
            <a:ext cx="4636269" cy="461665"/>
          </a:xfrm>
          <a:prstGeom prst="rect">
            <a:avLst/>
          </a:prstGeom>
          <a:noFill/>
        </p:spPr>
        <p:txBody>
          <a:bodyPr wrap="none" rtlCol="0">
            <a:spAutoFit/>
          </a:bodyPr>
          <a:lstStyle/>
          <a:p>
            <a:r>
              <a:rPr lang="it-IT" sz="2400" dirty="0"/>
              <a:t>Legge di </a:t>
            </a:r>
            <a:r>
              <a:rPr lang="it-IT" sz="2400" dirty="0" err="1"/>
              <a:t>Stevino</a:t>
            </a:r>
            <a:r>
              <a:rPr lang="it-IT" sz="2400" dirty="0"/>
              <a:t>: </a:t>
            </a:r>
            <a:r>
              <a:rPr lang="it-IT" sz="2400" dirty="0" err="1"/>
              <a:t>P</a:t>
            </a:r>
            <a:r>
              <a:rPr lang="it-IT" sz="2400" dirty="0"/>
              <a:t> = </a:t>
            </a:r>
            <a:r>
              <a:rPr lang="it-IT" sz="2400" dirty="0" err="1">
                <a:latin typeface="Symbol" pitchFamily="2" charset="2"/>
              </a:rPr>
              <a:t>r</a:t>
            </a:r>
            <a:r>
              <a:rPr lang="it-IT" sz="2400" dirty="0" err="1"/>
              <a:t>gh</a:t>
            </a:r>
            <a:r>
              <a:rPr lang="it-IT" sz="2400" dirty="0"/>
              <a:t> </a:t>
            </a:r>
            <a:r>
              <a:rPr lang="it-IT" sz="2400" dirty="0">
                <a:sym typeface="Wingdings" pitchFamily="2" charset="2"/>
              </a:rPr>
              <a:t> P</a:t>
            </a:r>
            <a:r>
              <a:rPr lang="it-IT" sz="2400" baseline="-25000" dirty="0">
                <a:sym typeface="Wingdings" pitchFamily="2" charset="2"/>
              </a:rPr>
              <a:t>A</a:t>
            </a:r>
            <a:r>
              <a:rPr lang="it-IT" sz="2400" dirty="0">
                <a:sym typeface="Wingdings" pitchFamily="2" charset="2"/>
              </a:rPr>
              <a:t> &gt; P</a:t>
            </a:r>
            <a:r>
              <a:rPr lang="it-IT" sz="2400" baseline="-25000" dirty="0">
                <a:sym typeface="Wingdings" pitchFamily="2" charset="2"/>
              </a:rPr>
              <a:t>B</a:t>
            </a:r>
            <a:endParaRPr lang="it-IT" sz="2400" baseline="-25000" dirty="0"/>
          </a:p>
        </p:txBody>
      </p:sp>
      <p:sp>
        <p:nvSpPr>
          <p:cNvPr id="53" name="Titolo 1">
            <a:extLst>
              <a:ext uri="{FF2B5EF4-FFF2-40B4-BE49-F238E27FC236}">
                <a16:creationId xmlns:a16="http://schemas.microsoft.com/office/drawing/2014/main" id="{E1050232-9962-7FB3-75C3-D175AF22387A}"/>
              </a:ext>
            </a:extLst>
          </p:cNvPr>
          <p:cNvSpPr>
            <a:spLocks noGrp="1"/>
          </p:cNvSpPr>
          <p:nvPr>
            <p:ph type="title"/>
          </p:nvPr>
        </p:nvSpPr>
        <p:spPr/>
        <p:txBody>
          <a:bodyPr/>
          <a:lstStyle/>
          <a:p>
            <a:r>
              <a:rPr lang="it-IT" dirty="0"/>
              <a:t>IV Esperienza: Coppa di Pitagora</a:t>
            </a:r>
          </a:p>
        </p:txBody>
      </p:sp>
      <p:cxnSp>
        <p:nvCxnSpPr>
          <p:cNvPr id="54" name="Connettore 2 53">
            <a:extLst>
              <a:ext uri="{FF2B5EF4-FFF2-40B4-BE49-F238E27FC236}">
                <a16:creationId xmlns:a16="http://schemas.microsoft.com/office/drawing/2014/main" id="{167E8444-A193-4666-E93D-30A768E0D4AB}"/>
              </a:ext>
            </a:extLst>
          </p:cNvPr>
          <p:cNvCxnSpPr/>
          <p:nvPr/>
        </p:nvCxnSpPr>
        <p:spPr>
          <a:xfrm>
            <a:off x="2253044" y="2977980"/>
            <a:ext cx="0" cy="667259"/>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5" name="CasellaDiTesto 54">
            <a:extLst>
              <a:ext uri="{FF2B5EF4-FFF2-40B4-BE49-F238E27FC236}">
                <a16:creationId xmlns:a16="http://schemas.microsoft.com/office/drawing/2014/main" id="{9E6F586B-EA0C-8D07-31AF-377E2D1240D6}"/>
              </a:ext>
            </a:extLst>
          </p:cNvPr>
          <p:cNvSpPr txBox="1"/>
          <p:nvPr/>
        </p:nvSpPr>
        <p:spPr>
          <a:xfrm>
            <a:off x="2398114" y="3012732"/>
            <a:ext cx="376065" cy="369332"/>
          </a:xfrm>
          <a:prstGeom prst="rect">
            <a:avLst/>
          </a:prstGeom>
          <a:noFill/>
        </p:spPr>
        <p:txBody>
          <a:bodyPr wrap="none" rtlCol="0">
            <a:spAutoFit/>
          </a:bodyPr>
          <a:lstStyle/>
          <a:p>
            <a:r>
              <a:rPr lang="it-IT" dirty="0"/>
              <a:t>P</a:t>
            </a:r>
            <a:r>
              <a:rPr lang="it-IT" baseline="-25000" dirty="0"/>
              <a:t>A</a:t>
            </a:r>
          </a:p>
        </p:txBody>
      </p:sp>
      <p:cxnSp>
        <p:nvCxnSpPr>
          <p:cNvPr id="56" name="Connettore 2 55">
            <a:extLst>
              <a:ext uri="{FF2B5EF4-FFF2-40B4-BE49-F238E27FC236}">
                <a16:creationId xmlns:a16="http://schemas.microsoft.com/office/drawing/2014/main" id="{C2FB4DA8-B18C-9523-F767-ED8061914FEC}"/>
              </a:ext>
            </a:extLst>
          </p:cNvPr>
          <p:cNvCxnSpPr/>
          <p:nvPr/>
        </p:nvCxnSpPr>
        <p:spPr>
          <a:xfrm>
            <a:off x="4747806" y="3894466"/>
            <a:ext cx="0" cy="667259"/>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7" name="CasellaDiTesto 56">
            <a:extLst>
              <a:ext uri="{FF2B5EF4-FFF2-40B4-BE49-F238E27FC236}">
                <a16:creationId xmlns:a16="http://schemas.microsoft.com/office/drawing/2014/main" id="{83B6E6E0-7B98-1E26-D6AC-8970444CE5A6}"/>
              </a:ext>
            </a:extLst>
          </p:cNvPr>
          <p:cNvSpPr txBox="1"/>
          <p:nvPr/>
        </p:nvSpPr>
        <p:spPr>
          <a:xfrm>
            <a:off x="4855298" y="3753854"/>
            <a:ext cx="386644" cy="369332"/>
          </a:xfrm>
          <a:prstGeom prst="rect">
            <a:avLst/>
          </a:prstGeom>
          <a:noFill/>
        </p:spPr>
        <p:txBody>
          <a:bodyPr wrap="none" rtlCol="0">
            <a:spAutoFit/>
          </a:bodyPr>
          <a:lstStyle/>
          <a:p>
            <a:r>
              <a:rPr lang="it-IT" dirty="0"/>
              <a:t>P</a:t>
            </a:r>
            <a:r>
              <a:rPr lang="it-IT" baseline="-25000" dirty="0"/>
              <a:t>B</a:t>
            </a:r>
          </a:p>
        </p:txBody>
      </p:sp>
    </p:spTree>
    <p:extLst>
      <p:ext uri="{BB962C8B-B14F-4D97-AF65-F5344CB8AC3E}">
        <p14:creationId xmlns:p14="http://schemas.microsoft.com/office/powerpoint/2010/main" val="896093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7DE773B-9F57-CF88-7D72-7D592F2405C2}"/>
              </a:ext>
            </a:extLst>
          </p:cNvPr>
          <p:cNvSpPr/>
          <p:nvPr/>
        </p:nvSpPr>
        <p:spPr>
          <a:xfrm>
            <a:off x="1309817" y="3039761"/>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9B35CAF7-B50D-4D2C-C6D2-9A3489C661C8}"/>
              </a:ext>
            </a:extLst>
          </p:cNvPr>
          <p:cNvSpPr/>
          <p:nvPr/>
        </p:nvSpPr>
        <p:spPr>
          <a:xfrm>
            <a:off x="1309817" y="3027403"/>
            <a:ext cx="1643448" cy="6672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3C93BED6-5850-AFC9-43A0-0015239430E0}"/>
              </a:ext>
            </a:extLst>
          </p:cNvPr>
          <p:cNvSpPr/>
          <p:nvPr/>
        </p:nvSpPr>
        <p:spPr>
          <a:xfrm>
            <a:off x="3810000" y="3978879"/>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BF7AB79E-9DED-188C-9E48-0F410D18CEDF}"/>
              </a:ext>
            </a:extLst>
          </p:cNvPr>
          <p:cNvSpPr/>
          <p:nvPr/>
        </p:nvSpPr>
        <p:spPr>
          <a:xfrm>
            <a:off x="3810000" y="3978879"/>
            <a:ext cx="1643448" cy="976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7" name="Connettore 1 16">
            <a:extLst>
              <a:ext uri="{FF2B5EF4-FFF2-40B4-BE49-F238E27FC236}">
                <a16:creationId xmlns:a16="http://schemas.microsoft.com/office/drawing/2014/main" id="{60414D91-3398-266D-AE35-1E977C4D5BAB}"/>
              </a:ext>
            </a:extLst>
          </p:cNvPr>
          <p:cNvCxnSpPr>
            <a:cxnSpLocks/>
          </p:cNvCxnSpPr>
          <p:nvPr/>
        </p:nvCxnSpPr>
        <p:spPr>
          <a:xfrm>
            <a:off x="4219832" y="1981759"/>
            <a:ext cx="0" cy="22757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1" name="Connettore 1 20">
            <a:extLst>
              <a:ext uri="{FF2B5EF4-FFF2-40B4-BE49-F238E27FC236}">
                <a16:creationId xmlns:a16="http://schemas.microsoft.com/office/drawing/2014/main" id="{C6704E1E-A2DC-E00C-27C2-6442CCA20AFC}"/>
              </a:ext>
            </a:extLst>
          </p:cNvPr>
          <p:cNvCxnSpPr>
            <a:cxnSpLocks/>
          </p:cNvCxnSpPr>
          <p:nvPr/>
        </p:nvCxnSpPr>
        <p:spPr>
          <a:xfrm>
            <a:off x="2441488" y="2061660"/>
            <a:ext cx="0" cy="1731864"/>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id="{D96F48D5-C702-C9FC-514E-050506813C23}"/>
              </a:ext>
            </a:extLst>
          </p:cNvPr>
          <p:cNvCxnSpPr>
            <a:cxnSpLocks/>
          </p:cNvCxnSpPr>
          <p:nvPr/>
        </p:nvCxnSpPr>
        <p:spPr>
          <a:xfrm flipH="1">
            <a:off x="2379702" y="2061660"/>
            <a:ext cx="1872000" cy="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31" name="Connettore 2 30">
            <a:extLst>
              <a:ext uri="{FF2B5EF4-FFF2-40B4-BE49-F238E27FC236}">
                <a16:creationId xmlns:a16="http://schemas.microsoft.com/office/drawing/2014/main" id="{D1830FC1-1A3A-5F30-A9B2-01FF33BF3F9E}"/>
              </a:ext>
            </a:extLst>
          </p:cNvPr>
          <p:cNvCxnSpPr/>
          <p:nvPr/>
        </p:nvCxnSpPr>
        <p:spPr>
          <a:xfrm>
            <a:off x="1561064" y="2360144"/>
            <a:ext cx="0" cy="6672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98070CAB-CA47-37CF-2949-CDD521C3BA22}"/>
              </a:ext>
            </a:extLst>
          </p:cNvPr>
          <p:cNvCxnSpPr/>
          <p:nvPr/>
        </p:nvCxnSpPr>
        <p:spPr>
          <a:xfrm>
            <a:off x="4627600" y="3311620"/>
            <a:ext cx="0" cy="6672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CFCFF851-129D-1641-03B4-D3F51F70EFCB}"/>
              </a:ext>
            </a:extLst>
          </p:cNvPr>
          <p:cNvSpPr txBox="1"/>
          <p:nvPr/>
        </p:nvSpPr>
        <p:spPr>
          <a:xfrm>
            <a:off x="1791728" y="2533141"/>
            <a:ext cx="372090" cy="369332"/>
          </a:xfrm>
          <a:prstGeom prst="rect">
            <a:avLst/>
          </a:prstGeom>
          <a:noFill/>
        </p:spPr>
        <p:txBody>
          <a:bodyPr wrap="none" rtlCol="0">
            <a:spAutoFit/>
          </a:bodyPr>
          <a:lstStyle/>
          <a:p>
            <a:r>
              <a:rPr lang="it-IT" dirty="0"/>
              <a:t>P</a:t>
            </a:r>
            <a:r>
              <a:rPr lang="it-IT" baseline="-25000" dirty="0"/>
              <a:t>a</a:t>
            </a:r>
          </a:p>
        </p:txBody>
      </p:sp>
      <p:sp>
        <p:nvSpPr>
          <p:cNvPr id="36" name="CasellaDiTesto 35">
            <a:extLst>
              <a:ext uri="{FF2B5EF4-FFF2-40B4-BE49-F238E27FC236}">
                <a16:creationId xmlns:a16="http://schemas.microsoft.com/office/drawing/2014/main" id="{87D7DDD0-3ECF-F081-A35F-25313089B912}"/>
              </a:ext>
            </a:extLst>
          </p:cNvPr>
          <p:cNvSpPr txBox="1"/>
          <p:nvPr/>
        </p:nvSpPr>
        <p:spPr>
          <a:xfrm>
            <a:off x="4712048" y="3130385"/>
            <a:ext cx="376065" cy="369332"/>
          </a:xfrm>
          <a:prstGeom prst="rect">
            <a:avLst/>
          </a:prstGeom>
          <a:noFill/>
        </p:spPr>
        <p:txBody>
          <a:bodyPr wrap="square" rtlCol="0">
            <a:spAutoFit/>
          </a:bodyPr>
          <a:lstStyle/>
          <a:p>
            <a:r>
              <a:rPr lang="it-IT" dirty="0"/>
              <a:t>P</a:t>
            </a:r>
            <a:r>
              <a:rPr lang="it-IT" baseline="-25000" dirty="0"/>
              <a:t>a</a:t>
            </a:r>
          </a:p>
        </p:txBody>
      </p:sp>
      <p:cxnSp>
        <p:nvCxnSpPr>
          <p:cNvPr id="38" name="Connettore 1 37">
            <a:extLst>
              <a:ext uri="{FF2B5EF4-FFF2-40B4-BE49-F238E27FC236}">
                <a16:creationId xmlns:a16="http://schemas.microsoft.com/office/drawing/2014/main" id="{101B57F1-A15A-5235-6702-2C2C64192A91}"/>
              </a:ext>
            </a:extLst>
          </p:cNvPr>
          <p:cNvCxnSpPr/>
          <p:nvPr/>
        </p:nvCxnSpPr>
        <p:spPr>
          <a:xfrm>
            <a:off x="447679" y="1981759"/>
            <a:ext cx="57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Connettore 1 39">
            <a:extLst>
              <a:ext uri="{FF2B5EF4-FFF2-40B4-BE49-F238E27FC236}">
                <a16:creationId xmlns:a16="http://schemas.microsoft.com/office/drawing/2014/main" id="{4D733A39-33FA-4F99-5C51-F7359252DAB1}"/>
              </a:ext>
            </a:extLst>
          </p:cNvPr>
          <p:cNvCxnSpPr/>
          <p:nvPr/>
        </p:nvCxnSpPr>
        <p:spPr>
          <a:xfrm>
            <a:off x="483970" y="3694668"/>
            <a:ext cx="82584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Connettore 1 41">
            <a:extLst>
              <a:ext uri="{FF2B5EF4-FFF2-40B4-BE49-F238E27FC236}">
                <a16:creationId xmlns:a16="http://schemas.microsoft.com/office/drawing/2014/main" id="{C104531C-BB08-3D4C-352B-423DECBA984D}"/>
              </a:ext>
            </a:extLst>
          </p:cNvPr>
          <p:cNvCxnSpPr>
            <a:cxnSpLocks/>
          </p:cNvCxnSpPr>
          <p:nvPr/>
        </p:nvCxnSpPr>
        <p:spPr>
          <a:xfrm>
            <a:off x="5453448" y="4979777"/>
            <a:ext cx="6878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nettore 2 44">
            <a:extLst>
              <a:ext uri="{FF2B5EF4-FFF2-40B4-BE49-F238E27FC236}">
                <a16:creationId xmlns:a16="http://schemas.microsoft.com/office/drawing/2014/main" id="{2BEB23F8-1863-8D37-421D-F85716D3FCFE}"/>
              </a:ext>
            </a:extLst>
          </p:cNvPr>
          <p:cNvCxnSpPr>
            <a:cxnSpLocks/>
          </p:cNvCxnSpPr>
          <p:nvPr/>
        </p:nvCxnSpPr>
        <p:spPr>
          <a:xfrm>
            <a:off x="6186092" y="1981759"/>
            <a:ext cx="0" cy="2998018"/>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a:extLst>
              <a:ext uri="{FF2B5EF4-FFF2-40B4-BE49-F238E27FC236}">
                <a16:creationId xmlns:a16="http://schemas.microsoft.com/office/drawing/2014/main" id="{6496D352-F662-712C-A532-D076D1A8A1D1}"/>
              </a:ext>
            </a:extLst>
          </p:cNvPr>
          <p:cNvCxnSpPr>
            <a:cxnSpLocks/>
          </p:cNvCxnSpPr>
          <p:nvPr/>
        </p:nvCxnSpPr>
        <p:spPr>
          <a:xfrm>
            <a:off x="483971" y="1981759"/>
            <a:ext cx="0" cy="1712909"/>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6E172A53-3E4F-1A2B-AFAE-DE9644D8B6F1}"/>
              </a:ext>
            </a:extLst>
          </p:cNvPr>
          <p:cNvSpPr txBox="1"/>
          <p:nvPr/>
        </p:nvSpPr>
        <p:spPr>
          <a:xfrm>
            <a:off x="766119" y="3311620"/>
            <a:ext cx="317716" cy="369332"/>
          </a:xfrm>
          <a:prstGeom prst="rect">
            <a:avLst/>
          </a:prstGeom>
          <a:noFill/>
        </p:spPr>
        <p:txBody>
          <a:bodyPr wrap="none" rtlCol="0">
            <a:spAutoFit/>
          </a:bodyPr>
          <a:lstStyle/>
          <a:p>
            <a:r>
              <a:rPr lang="it-IT" dirty="0"/>
              <a:t>A</a:t>
            </a:r>
          </a:p>
        </p:txBody>
      </p:sp>
      <p:sp>
        <p:nvSpPr>
          <p:cNvPr id="49" name="CasellaDiTesto 48">
            <a:extLst>
              <a:ext uri="{FF2B5EF4-FFF2-40B4-BE49-F238E27FC236}">
                <a16:creationId xmlns:a16="http://schemas.microsoft.com/office/drawing/2014/main" id="{9203E08F-1669-8FBF-F28B-44CBE7FF7D22}"/>
              </a:ext>
            </a:extLst>
          </p:cNvPr>
          <p:cNvSpPr txBox="1"/>
          <p:nvPr/>
        </p:nvSpPr>
        <p:spPr>
          <a:xfrm>
            <a:off x="5684106" y="4584358"/>
            <a:ext cx="309700" cy="369332"/>
          </a:xfrm>
          <a:prstGeom prst="rect">
            <a:avLst/>
          </a:prstGeom>
          <a:noFill/>
          <a:ln>
            <a:noFill/>
          </a:ln>
        </p:spPr>
        <p:txBody>
          <a:bodyPr wrap="none" rtlCol="0">
            <a:spAutoFit/>
          </a:bodyPr>
          <a:lstStyle/>
          <a:p>
            <a:r>
              <a:rPr lang="it-IT" dirty="0"/>
              <a:t>B</a:t>
            </a:r>
          </a:p>
        </p:txBody>
      </p:sp>
      <p:sp>
        <p:nvSpPr>
          <p:cNvPr id="50" name="CasellaDiTesto 49">
            <a:extLst>
              <a:ext uri="{FF2B5EF4-FFF2-40B4-BE49-F238E27FC236}">
                <a16:creationId xmlns:a16="http://schemas.microsoft.com/office/drawing/2014/main" id="{4EB9E38C-C616-73B2-A5AA-BD0B39652644}"/>
              </a:ext>
            </a:extLst>
          </p:cNvPr>
          <p:cNvSpPr txBox="1"/>
          <p:nvPr/>
        </p:nvSpPr>
        <p:spPr>
          <a:xfrm>
            <a:off x="593124" y="2494690"/>
            <a:ext cx="396262" cy="369332"/>
          </a:xfrm>
          <a:prstGeom prst="rect">
            <a:avLst/>
          </a:prstGeom>
          <a:noFill/>
        </p:spPr>
        <p:txBody>
          <a:bodyPr wrap="none" rtlCol="0">
            <a:spAutoFit/>
          </a:bodyPr>
          <a:lstStyle/>
          <a:p>
            <a:r>
              <a:rPr lang="it-IT" dirty="0" err="1"/>
              <a:t>h</a:t>
            </a:r>
            <a:r>
              <a:rPr lang="it-IT" baseline="-25000" dirty="0" err="1"/>
              <a:t>A</a:t>
            </a:r>
            <a:endParaRPr lang="it-IT" baseline="-25000" dirty="0"/>
          </a:p>
        </p:txBody>
      </p:sp>
      <p:sp>
        <p:nvSpPr>
          <p:cNvPr id="51" name="CasellaDiTesto 50">
            <a:extLst>
              <a:ext uri="{FF2B5EF4-FFF2-40B4-BE49-F238E27FC236}">
                <a16:creationId xmlns:a16="http://schemas.microsoft.com/office/drawing/2014/main" id="{CC78E8CA-243D-7C4C-BB80-E945F37F945F}"/>
              </a:ext>
            </a:extLst>
          </p:cNvPr>
          <p:cNvSpPr txBox="1"/>
          <p:nvPr/>
        </p:nvSpPr>
        <p:spPr>
          <a:xfrm>
            <a:off x="6269015" y="3166078"/>
            <a:ext cx="389850" cy="369332"/>
          </a:xfrm>
          <a:prstGeom prst="rect">
            <a:avLst/>
          </a:prstGeom>
          <a:noFill/>
        </p:spPr>
        <p:txBody>
          <a:bodyPr wrap="square" rtlCol="0">
            <a:spAutoFit/>
          </a:bodyPr>
          <a:lstStyle/>
          <a:p>
            <a:r>
              <a:rPr lang="it-IT" dirty="0" err="1"/>
              <a:t>h</a:t>
            </a:r>
            <a:r>
              <a:rPr lang="it-IT" baseline="-25000" dirty="0" err="1"/>
              <a:t>B</a:t>
            </a:r>
            <a:endParaRPr lang="it-IT" baseline="-25000" dirty="0"/>
          </a:p>
        </p:txBody>
      </p:sp>
      <p:sp>
        <p:nvSpPr>
          <p:cNvPr id="53" name="Titolo 1">
            <a:extLst>
              <a:ext uri="{FF2B5EF4-FFF2-40B4-BE49-F238E27FC236}">
                <a16:creationId xmlns:a16="http://schemas.microsoft.com/office/drawing/2014/main" id="{E1050232-9962-7FB3-75C3-D175AF22387A}"/>
              </a:ext>
            </a:extLst>
          </p:cNvPr>
          <p:cNvSpPr>
            <a:spLocks noGrp="1"/>
          </p:cNvSpPr>
          <p:nvPr>
            <p:ph type="title"/>
          </p:nvPr>
        </p:nvSpPr>
        <p:spPr/>
        <p:txBody>
          <a:bodyPr/>
          <a:lstStyle/>
          <a:p>
            <a:r>
              <a:rPr lang="it-IT" dirty="0"/>
              <a:t>IV Esperienza: Coppa di Pitagora</a:t>
            </a:r>
          </a:p>
        </p:txBody>
      </p:sp>
      <p:cxnSp>
        <p:nvCxnSpPr>
          <p:cNvPr id="16" name="Connettore 2 15">
            <a:extLst>
              <a:ext uri="{FF2B5EF4-FFF2-40B4-BE49-F238E27FC236}">
                <a16:creationId xmlns:a16="http://schemas.microsoft.com/office/drawing/2014/main" id="{13CA4156-271F-1F7D-7061-1AC0E51C2BFE}"/>
              </a:ext>
            </a:extLst>
          </p:cNvPr>
          <p:cNvCxnSpPr>
            <a:cxnSpLocks/>
          </p:cNvCxnSpPr>
          <p:nvPr/>
        </p:nvCxnSpPr>
        <p:spPr>
          <a:xfrm flipV="1">
            <a:off x="2441488" y="3793524"/>
            <a:ext cx="0" cy="37070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213332E2-27E7-C83B-EA12-2FC75572A390}"/>
              </a:ext>
            </a:extLst>
          </p:cNvPr>
          <p:cNvSpPr txBox="1"/>
          <p:nvPr/>
        </p:nvSpPr>
        <p:spPr>
          <a:xfrm>
            <a:off x="4351639" y="4203353"/>
            <a:ext cx="386644" cy="369332"/>
          </a:xfrm>
          <a:prstGeom prst="rect">
            <a:avLst/>
          </a:prstGeom>
          <a:noFill/>
        </p:spPr>
        <p:txBody>
          <a:bodyPr wrap="none" rtlCol="0">
            <a:spAutoFit/>
          </a:bodyPr>
          <a:lstStyle/>
          <a:p>
            <a:r>
              <a:rPr lang="it-IT" dirty="0">
                <a:solidFill>
                  <a:srgbClr val="FF0000"/>
                </a:solidFill>
              </a:rPr>
              <a:t>P</a:t>
            </a:r>
            <a:r>
              <a:rPr lang="it-IT" baseline="-25000" dirty="0">
                <a:solidFill>
                  <a:srgbClr val="FF0000"/>
                </a:solidFill>
              </a:rPr>
              <a:t>B</a:t>
            </a:r>
          </a:p>
        </p:txBody>
      </p:sp>
      <p:cxnSp>
        <p:nvCxnSpPr>
          <p:cNvPr id="24" name="Connettore 2 23">
            <a:extLst>
              <a:ext uri="{FF2B5EF4-FFF2-40B4-BE49-F238E27FC236}">
                <a16:creationId xmlns:a16="http://schemas.microsoft.com/office/drawing/2014/main" id="{550E5B7B-EF73-9DDA-E0AE-6888AC13B1C5}"/>
              </a:ext>
            </a:extLst>
          </p:cNvPr>
          <p:cNvCxnSpPr>
            <a:cxnSpLocks/>
          </p:cNvCxnSpPr>
          <p:nvPr/>
        </p:nvCxnSpPr>
        <p:spPr>
          <a:xfrm flipV="1">
            <a:off x="4212625" y="4143634"/>
            <a:ext cx="0" cy="37070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CasellaDiTesto 24">
            <a:extLst>
              <a:ext uri="{FF2B5EF4-FFF2-40B4-BE49-F238E27FC236}">
                <a16:creationId xmlns:a16="http://schemas.microsoft.com/office/drawing/2014/main" id="{E98E5B3C-F82F-7072-2189-A7AE5B6C977C}"/>
              </a:ext>
            </a:extLst>
          </p:cNvPr>
          <p:cNvSpPr txBox="1"/>
          <p:nvPr/>
        </p:nvSpPr>
        <p:spPr>
          <a:xfrm>
            <a:off x="2020326" y="3849124"/>
            <a:ext cx="376065" cy="369332"/>
          </a:xfrm>
          <a:prstGeom prst="rect">
            <a:avLst/>
          </a:prstGeom>
          <a:noFill/>
        </p:spPr>
        <p:txBody>
          <a:bodyPr wrap="none" rtlCol="0">
            <a:spAutoFit/>
          </a:bodyPr>
          <a:lstStyle/>
          <a:p>
            <a:r>
              <a:rPr lang="it-IT" dirty="0">
                <a:solidFill>
                  <a:srgbClr val="FF0000"/>
                </a:solidFill>
              </a:rPr>
              <a:t>P</a:t>
            </a:r>
            <a:r>
              <a:rPr lang="it-IT" baseline="-25000" dirty="0">
                <a:solidFill>
                  <a:srgbClr val="FF0000"/>
                </a:solidFill>
              </a:rPr>
              <a:t>A</a:t>
            </a:r>
          </a:p>
        </p:txBody>
      </p:sp>
      <p:sp>
        <p:nvSpPr>
          <p:cNvPr id="26" name="CasellaDiTesto 25">
            <a:extLst>
              <a:ext uri="{FF2B5EF4-FFF2-40B4-BE49-F238E27FC236}">
                <a16:creationId xmlns:a16="http://schemas.microsoft.com/office/drawing/2014/main" id="{13C01AAE-38C2-7D2E-61FA-C9D564EE303B}"/>
              </a:ext>
            </a:extLst>
          </p:cNvPr>
          <p:cNvSpPr txBox="1"/>
          <p:nvPr/>
        </p:nvSpPr>
        <p:spPr>
          <a:xfrm>
            <a:off x="1419589" y="6099502"/>
            <a:ext cx="4567341" cy="461665"/>
          </a:xfrm>
          <a:prstGeom prst="rect">
            <a:avLst/>
          </a:prstGeom>
          <a:noFill/>
        </p:spPr>
        <p:txBody>
          <a:bodyPr wrap="none" rtlCol="0">
            <a:spAutoFit/>
          </a:bodyPr>
          <a:lstStyle/>
          <a:p>
            <a:r>
              <a:rPr lang="it-IT" sz="2400" dirty="0"/>
              <a:t>Legge di </a:t>
            </a:r>
            <a:r>
              <a:rPr lang="it-IT" sz="2400" dirty="0" err="1"/>
              <a:t>Stevino</a:t>
            </a:r>
            <a:r>
              <a:rPr lang="it-IT" sz="2400" dirty="0"/>
              <a:t>: </a:t>
            </a:r>
            <a:r>
              <a:rPr lang="it-IT" sz="2400" dirty="0" err="1"/>
              <a:t>P</a:t>
            </a:r>
            <a:r>
              <a:rPr lang="it-IT" sz="2400" dirty="0"/>
              <a:t> = </a:t>
            </a:r>
            <a:r>
              <a:rPr lang="it-IT" sz="2400" dirty="0" err="1">
                <a:latin typeface="Symbol" pitchFamily="2" charset="2"/>
              </a:rPr>
              <a:t>r</a:t>
            </a:r>
            <a:r>
              <a:rPr lang="it-IT" sz="2400" dirty="0" err="1"/>
              <a:t>gh</a:t>
            </a:r>
            <a:r>
              <a:rPr lang="it-IT" sz="2400" dirty="0"/>
              <a:t> </a:t>
            </a:r>
            <a:r>
              <a:rPr lang="it-IT" sz="2400" dirty="0">
                <a:sym typeface="Wingdings" pitchFamily="2" charset="2"/>
              </a:rPr>
              <a:t> P</a:t>
            </a:r>
            <a:r>
              <a:rPr lang="it-IT" sz="2400" baseline="-25000" dirty="0">
                <a:sym typeface="Wingdings" pitchFamily="2" charset="2"/>
              </a:rPr>
              <a:t>A</a:t>
            </a:r>
            <a:r>
              <a:rPr lang="it-IT" sz="2400" dirty="0">
                <a:sym typeface="Wingdings" pitchFamily="2" charset="2"/>
              </a:rPr>
              <a:t> &gt; P</a:t>
            </a:r>
            <a:r>
              <a:rPr lang="it-IT" sz="2400" baseline="-25000" dirty="0">
                <a:sym typeface="Wingdings" pitchFamily="2" charset="2"/>
              </a:rPr>
              <a:t>B</a:t>
            </a:r>
            <a:endParaRPr lang="it-IT" sz="2400" baseline="-25000" dirty="0"/>
          </a:p>
        </p:txBody>
      </p:sp>
    </p:spTree>
    <p:extLst>
      <p:ext uri="{BB962C8B-B14F-4D97-AF65-F5344CB8AC3E}">
        <p14:creationId xmlns:p14="http://schemas.microsoft.com/office/powerpoint/2010/main" val="1782844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7DE773B-9F57-CF88-7D72-7D592F2405C2}"/>
              </a:ext>
            </a:extLst>
          </p:cNvPr>
          <p:cNvSpPr/>
          <p:nvPr/>
        </p:nvSpPr>
        <p:spPr>
          <a:xfrm>
            <a:off x="1309817" y="3039761"/>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9B35CAF7-B50D-4D2C-C6D2-9A3489C661C8}"/>
              </a:ext>
            </a:extLst>
          </p:cNvPr>
          <p:cNvSpPr/>
          <p:nvPr/>
        </p:nvSpPr>
        <p:spPr>
          <a:xfrm>
            <a:off x="1309817" y="3027403"/>
            <a:ext cx="1643448" cy="6672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3C93BED6-5850-AFC9-43A0-0015239430E0}"/>
              </a:ext>
            </a:extLst>
          </p:cNvPr>
          <p:cNvSpPr/>
          <p:nvPr/>
        </p:nvSpPr>
        <p:spPr>
          <a:xfrm>
            <a:off x="3810000" y="3978879"/>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BF7AB79E-9DED-188C-9E48-0F410D18CEDF}"/>
              </a:ext>
            </a:extLst>
          </p:cNvPr>
          <p:cNvSpPr/>
          <p:nvPr/>
        </p:nvSpPr>
        <p:spPr>
          <a:xfrm>
            <a:off x="3810000" y="3978879"/>
            <a:ext cx="1643448" cy="976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7" name="Connettore 1 16">
            <a:extLst>
              <a:ext uri="{FF2B5EF4-FFF2-40B4-BE49-F238E27FC236}">
                <a16:creationId xmlns:a16="http://schemas.microsoft.com/office/drawing/2014/main" id="{60414D91-3398-266D-AE35-1E977C4D5BAB}"/>
              </a:ext>
            </a:extLst>
          </p:cNvPr>
          <p:cNvCxnSpPr>
            <a:cxnSpLocks/>
          </p:cNvCxnSpPr>
          <p:nvPr/>
        </p:nvCxnSpPr>
        <p:spPr>
          <a:xfrm>
            <a:off x="4219832" y="1981759"/>
            <a:ext cx="0" cy="22757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1" name="Connettore 1 20">
            <a:extLst>
              <a:ext uri="{FF2B5EF4-FFF2-40B4-BE49-F238E27FC236}">
                <a16:creationId xmlns:a16="http://schemas.microsoft.com/office/drawing/2014/main" id="{C6704E1E-A2DC-E00C-27C2-6442CCA20AFC}"/>
              </a:ext>
            </a:extLst>
          </p:cNvPr>
          <p:cNvCxnSpPr>
            <a:cxnSpLocks/>
          </p:cNvCxnSpPr>
          <p:nvPr/>
        </p:nvCxnSpPr>
        <p:spPr>
          <a:xfrm>
            <a:off x="2441488" y="2061660"/>
            <a:ext cx="0" cy="1731864"/>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id="{D96F48D5-C702-C9FC-514E-050506813C23}"/>
              </a:ext>
            </a:extLst>
          </p:cNvPr>
          <p:cNvCxnSpPr>
            <a:cxnSpLocks/>
          </p:cNvCxnSpPr>
          <p:nvPr/>
        </p:nvCxnSpPr>
        <p:spPr>
          <a:xfrm flipH="1">
            <a:off x="2379702" y="2061660"/>
            <a:ext cx="1872000" cy="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31" name="Connettore 2 30">
            <a:extLst>
              <a:ext uri="{FF2B5EF4-FFF2-40B4-BE49-F238E27FC236}">
                <a16:creationId xmlns:a16="http://schemas.microsoft.com/office/drawing/2014/main" id="{D1830FC1-1A3A-5F30-A9B2-01FF33BF3F9E}"/>
              </a:ext>
            </a:extLst>
          </p:cNvPr>
          <p:cNvCxnSpPr/>
          <p:nvPr/>
        </p:nvCxnSpPr>
        <p:spPr>
          <a:xfrm>
            <a:off x="1561064" y="2360144"/>
            <a:ext cx="0" cy="6672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98070CAB-CA47-37CF-2949-CDD521C3BA22}"/>
              </a:ext>
            </a:extLst>
          </p:cNvPr>
          <p:cNvCxnSpPr/>
          <p:nvPr/>
        </p:nvCxnSpPr>
        <p:spPr>
          <a:xfrm>
            <a:off x="4627600" y="3311620"/>
            <a:ext cx="0" cy="6672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CFCFF851-129D-1641-03B4-D3F51F70EFCB}"/>
              </a:ext>
            </a:extLst>
          </p:cNvPr>
          <p:cNvSpPr txBox="1"/>
          <p:nvPr/>
        </p:nvSpPr>
        <p:spPr>
          <a:xfrm>
            <a:off x="1791728" y="2533141"/>
            <a:ext cx="372090" cy="369332"/>
          </a:xfrm>
          <a:prstGeom prst="rect">
            <a:avLst/>
          </a:prstGeom>
          <a:noFill/>
        </p:spPr>
        <p:txBody>
          <a:bodyPr wrap="none" rtlCol="0">
            <a:spAutoFit/>
          </a:bodyPr>
          <a:lstStyle/>
          <a:p>
            <a:r>
              <a:rPr lang="it-IT" dirty="0"/>
              <a:t>P</a:t>
            </a:r>
            <a:r>
              <a:rPr lang="it-IT" baseline="-25000" dirty="0"/>
              <a:t>a</a:t>
            </a:r>
          </a:p>
        </p:txBody>
      </p:sp>
      <p:sp>
        <p:nvSpPr>
          <p:cNvPr id="36" name="CasellaDiTesto 35">
            <a:extLst>
              <a:ext uri="{FF2B5EF4-FFF2-40B4-BE49-F238E27FC236}">
                <a16:creationId xmlns:a16="http://schemas.microsoft.com/office/drawing/2014/main" id="{87D7DDD0-3ECF-F081-A35F-25313089B912}"/>
              </a:ext>
            </a:extLst>
          </p:cNvPr>
          <p:cNvSpPr txBox="1"/>
          <p:nvPr/>
        </p:nvSpPr>
        <p:spPr>
          <a:xfrm>
            <a:off x="4712048" y="3130385"/>
            <a:ext cx="376065" cy="369332"/>
          </a:xfrm>
          <a:prstGeom prst="rect">
            <a:avLst/>
          </a:prstGeom>
          <a:noFill/>
        </p:spPr>
        <p:txBody>
          <a:bodyPr wrap="square" rtlCol="0">
            <a:spAutoFit/>
          </a:bodyPr>
          <a:lstStyle/>
          <a:p>
            <a:r>
              <a:rPr lang="it-IT" dirty="0"/>
              <a:t>P</a:t>
            </a:r>
            <a:r>
              <a:rPr lang="it-IT" baseline="-25000" dirty="0"/>
              <a:t>a</a:t>
            </a:r>
          </a:p>
        </p:txBody>
      </p:sp>
      <p:cxnSp>
        <p:nvCxnSpPr>
          <p:cNvPr id="38" name="Connettore 1 37">
            <a:extLst>
              <a:ext uri="{FF2B5EF4-FFF2-40B4-BE49-F238E27FC236}">
                <a16:creationId xmlns:a16="http://schemas.microsoft.com/office/drawing/2014/main" id="{101B57F1-A15A-5235-6702-2C2C64192A91}"/>
              </a:ext>
            </a:extLst>
          </p:cNvPr>
          <p:cNvCxnSpPr/>
          <p:nvPr/>
        </p:nvCxnSpPr>
        <p:spPr>
          <a:xfrm>
            <a:off x="447679" y="1981759"/>
            <a:ext cx="57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Connettore 1 39">
            <a:extLst>
              <a:ext uri="{FF2B5EF4-FFF2-40B4-BE49-F238E27FC236}">
                <a16:creationId xmlns:a16="http://schemas.microsoft.com/office/drawing/2014/main" id="{4D733A39-33FA-4F99-5C51-F7359252DAB1}"/>
              </a:ext>
            </a:extLst>
          </p:cNvPr>
          <p:cNvCxnSpPr/>
          <p:nvPr/>
        </p:nvCxnSpPr>
        <p:spPr>
          <a:xfrm>
            <a:off x="483970" y="3694668"/>
            <a:ext cx="82584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Connettore 1 41">
            <a:extLst>
              <a:ext uri="{FF2B5EF4-FFF2-40B4-BE49-F238E27FC236}">
                <a16:creationId xmlns:a16="http://schemas.microsoft.com/office/drawing/2014/main" id="{C104531C-BB08-3D4C-352B-423DECBA984D}"/>
              </a:ext>
            </a:extLst>
          </p:cNvPr>
          <p:cNvCxnSpPr>
            <a:cxnSpLocks/>
          </p:cNvCxnSpPr>
          <p:nvPr/>
        </p:nvCxnSpPr>
        <p:spPr>
          <a:xfrm>
            <a:off x="5453448" y="4979777"/>
            <a:ext cx="6878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nettore 2 44">
            <a:extLst>
              <a:ext uri="{FF2B5EF4-FFF2-40B4-BE49-F238E27FC236}">
                <a16:creationId xmlns:a16="http://schemas.microsoft.com/office/drawing/2014/main" id="{2BEB23F8-1863-8D37-421D-F85716D3FCFE}"/>
              </a:ext>
            </a:extLst>
          </p:cNvPr>
          <p:cNvCxnSpPr>
            <a:cxnSpLocks/>
          </p:cNvCxnSpPr>
          <p:nvPr/>
        </p:nvCxnSpPr>
        <p:spPr>
          <a:xfrm>
            <a:off x="6186092" y="1981759"/>
            <a:ext cx="0" cy="2998018"/>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a:extLst>
              <a:ext uri="{FF2B5EF4-FFF2-40B4-BE49-F238E27FC236}">
                <a16:creationId xmlns:a16="http://schemas.microsoft.com/office/drawing/2014/main" id="{6496D352-F662-712C-A532-D076D1A8A1D1}"/>
              </a:ext>
            </a:extLst>
          </p:cNvPr>
          <p:cNvCxnSpPr>
            <a:cxnSpLocks/>
          </p:cNvCxnSpPr>
          <p:nvPr/>
        </p:nvCxnSpPr>
        <p:spPr>
          <a:xfrm>
            <a:off x="483971" y="1981759"/>
            <a:ext cx="0" cy="1712909"/>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6E172A53-3E4F-1A2B-AFAE-DE9644D8B6F1}"/>
              </a:ext>
            </a:extLst>
          </p:cNvPr>
          <p:cNvSpPr txBox="1"/>
          <p:nvPr/>
        </p:nvSpPr>
        <p:spPr>
          <a:xfrm>
            <a:off x="766119" y="3311620"/>
            <a:ext cx="317716" cy="369332"/>
          </a:xfrm>
          <a:prstGeom prst="rect">
            <a:avLst/>
          </a:prstGeom>
          <a:noFill/>
        </p:spPr>
        <p:txBody>
          <a:bodyPr wrap="none" rtlCol="0">
            <a:spAutoFit/>
          </a:bodyPr>
          <a:lstStyle/>
          <a:p>
            <a:r>
              <a:rPr lang="it-IT" dirty="0"/>
              <a:t>A</a:t>
            </a:r>
          </a:p>
        </p:txBody>
      </p:sp>
      <p:sp>
        <p:nvSpPr>
          <p:cNvPr id="49" name="CasellaDiTesto 48">
            <a:extLst>
              <a:ext uri="{FF2B5EF4-FFF2-40B4-BE49-F238E27FC236}">
                <a16:creationId xmlns:a16="http://schemas.microsoft.com/office/drawing/2014/main" id="{9203E08F-1669-8FBF-F28B-44CBE7FF7D22}"/>
              </a:ext>
            </a:extLst>
          </p:cNvPr>
          <p:cNvSpPr txBox="1"/>
          <p:nvPr/>
        </p:nvSpPr>
        <p:spPr>
          <a:xfrm>
            <a:off x="5684106" y="4584358"/>
            <a:ext cx="309700" cy="369332"/>
          </a:xfrm>
          <a:prstGeom prst="rect">
            <a:avLst/>
          </a:prstGeom>
          <a:noFill/>
          <a:ln>
            <a:noFill/>
          </a:ln>
        </p:spPr>
        <p:txBody>
          <a:bodyPr wrap="none" rtlCol="0">
            <a:spAutoFit/>
          </a:bodyPr>
          <a:lstStyle/>
          <a:p>
            <a:r>
              <a:rPr lang="it-IT" dirty="0"/>
              <a:t>B</a:t>
            </a:r>
          </a:p>
        </p:txBody>
      </p:sp>
      <p:sp>
        <p:nvSpPr>
          <p:cNvPr id="50" name="CasellaDiTesto 49">
            <a:extLst>
              <a:ext uri="{FF2B5EF4-FFF2-40B4-BE49-F238E27FC236}">
                <a16:creationId xmlns:a16="http://schemas.microsoft.com/office/drawing/2014/main" id="{4EB9E38C-C616-73B2-A5AA-BD0B39652644}"/>
              </a:ext>
            </a:extLst>
          </p:cNvPr>
          <p:cNvSpPr txBox="1"/>
          <p:nvPr/>
        </p:nvSpPr>
        <p:spPr>
          <a:xfrm>
            <a:off x="593124" y="2494690"/>
            <a:ext cx="396262" cy="369332"/>
          </a:xfrm>
          <a:prstGeom prst="rect">
            <a:avLst/>
          </a:prstGeom>
          <a:noFill/>
        </p:spPr>
        <p:txBody>
          <a:bodyPr wrap="none" rtlCol="0">
            <a:spAutoFit/>
          </a:bodyPr>
          <a:lstStyle/>
          <a:p>
            <a:r>
              <a:rPr lang="it-IT" dirty="0" err="1"/>
              <a:t>h</a:t>
            </a:r>
            <a:r>
              <a:rPr lang="it-IT" baseline="-25000" dirty="0" err="1"/>
              <a:t>A</a:t>
            </a:r>
            <a:endParaRPr lang="it-IT" baseline="-25000" dirty="0"/>
          </a:p>
        </p:txBody>
      </p:sp>
      <p:sp>
        <p:nvSpPr>
          <p:cNvPr id="51" name="CasellaDiTesto 50">
            <a:extLst>
              <a:ext uri="{FF2B5EF4-FFF2-40B4-BE49-F238E27FC236}">
                <a16:creationId xmlns:a16="http://schemas.microsoft.com/office/drawing/2014/main" id="{CC78E8CA-243D-7C4C-BB80-E945F37F945F}"/>
              </a:ext>
            </a:extLst>
          </p:cNvPr>
          <p:cNvSpPr txBox="1"/>
          <p:nvPr/>
        </p:nvSpPr>
        <p:spPr>
          <a:xfrm>
            <a:off x="6269015" y="3166078"/>
            <a:ext cx="389850" cy="369332"/>
          </a:xfrm>
          <a:prstGeom prst="rect">
            <a:avLst/>
          </a:prstGeom>
          <a:noFill/>
        </p:spPr>
        <p:txBody>
          <a:bodyPr wrap="square" rtlCol="0">
            <a:spAutoFit/>
          </a:bodyPr>
          <a:lstStyle/>
          <a:p>
            <a:r>
              <a:rPr lang="it-IT" dirty="0" err="1"/>
              <a:t>h</a:t>
            </a:r>
            <a:r>
              <a:rPr lang="it-IT" baseline="-25000" dirty="0" err="1"/>
              <a:t>B</a:t>
            </a:r>
            <a:endParaRPr lang="it-IT" baseline="-25000" dirty="0"/>
          </a:p>
        </p:txBody>
      </p:sp>
      <p:sp>
        <p:nvSpPr>
          <p:cNvPr id="53" name="Titolo 1">
            <a:extLst>
              <a:ext uri="{FF2B5EF4-FFF2-40B4-BE49-F238E27FC236}">
                <a16:creationId xmlns:a16="http://schemas.microsoft.com/office/drawing/2014/main" id="{E1050232-9962-7FB3-75C3-D175AF22387A}"/>
              </a:ext>
            </a:extLst>
          </p:cNvPr>
          <p:cNvSpPr>
            <a:spLocks noGrp="1"/>
          </p:cNvSpPr>
          <p:nvPr>
            <p:ph type="title"/>
          </p:nvPr>
        </p:nvSpPr>
        <p:spPr/>
        <p:txBody>
          <a:bodyPr/>
          <a:lstStyle/>
          <a:p>
            <a:r>
              <a:rPr lang="it-IT" dirty="0"/>
              <a:t>IV Esperienza: Coppa di Pitagora</a:t>
            </a:r>
          </a:p>
        </p:txBody>
      </p:sp>
      <p:cxnSp>
        <p:nvCxnSpPr>
          <p:cNvPr id="16" name="Connettore 2 15">
            <a:extLst>
              <a:ext uri="{FF2B5EF4-FFF2-40B4-BE49-F238E27FC236}">
                <a16:creationId xmlns:a16="http://schemas.microsoft.com/office/drawing/2014/main" id="{13CA4156-271F-1F7D-7061-1AC0E51C2BFE}"/>
              </a:ext>
            </a:extLst>
          </p:cNvPr>
          <p:cNvCxnSpPr>
            <a:cxnSpLocks/>
          </p:cNvCxnSpPr>
          <p:nvPr/>
        </p:nvCxnSpPr>
        <p:spPr>
          <a:xfrm flipV="1">
            <a:off x="2428962" y="3780998"/>
            <a:ext cx="0" cy="37070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213332E2-27E7-C83B-EA12-2FC75572A390}"/>
              </a:ext>
            </a:extLst>
          </p:cNvPr>
          <p:cNvSpPr txBox="1"/>
          <p:nvPr/>
        </p:nvSpPr>
        <p:spPr>
          <a:xfrm>
            <a:off x="4351639" y="4203353"/>
            <a:ext cx="386644" cy="369332"/>
          </a:xfrm>
          <a:prstGeom prst="rect">
            <a:avLst/>
          </a:prstGeom>
          <a:noFill/>
        </p:spPr>
        <p:txBody>
          <a:bodyPr wrap="none" rtlCol="0">
            <a:spAutoFit/>
          </a:bodyPr>
          <a:lstStyle/>
          <a:p>
            <a:r>
              <a:rPr lang="it-IT" dirty="0">
                <a:solidFill>
                  <a:srgbClr val="FF0000"/>
                </a:solidFill>
              </a:rPr>
              <a:t>P</a:t>
            </a:r>
            <a:r>
              <a:rPr lang="it-IT" baseline="-25000" dirty="0">
                <a:solidFill>
                  <a:srgbClr val="FF0000"/>
                </a:solidFill>
              </a:rPr>
              <a:t>B</a:t>
            </a:r>
          </a:p>
        </p:txBody>
      </p:sp>
      <p:cxnSp>
        <p:nvCxnSpPr>
          <p:cNvPr id="24" name="Connettore 2 23">
            <a:extLst>
              <a:ext uri="{FF2B5EF4-FFF2-40B4-BE49-F238E27FC236}">
                <a16:creationId xmlns:a16="http://schemas.microsoft.com/office/drawing/2014/main" id="{550E5B7B-EF73-9DDA-E0AE-6888AC13B1C5}"/>
              </a:ext>
            </a:extLst>
          </p:cNvPr>
          <p:cNvCxnSpPr>
            <a:cxnSpLocks/>
          </p:cNvCxnSpPr>
          <p:nvPr/>
        </p:nvCxnSpPr>
        <p:spPr>
          <a:xfrm flipV="1">
            <a:off x="4212625" y="4143634"/>
            <a:ext cx="0" cy="37070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CasellaDiTesto 24">
            <a:extLst>
              <a:ext uri="{FF2B5EF4-FFF2-40B4-BE49-F238E27FC236}">
                <a16:creationId xmlns:a16="http://schemas.microsoft.com/office/drawing/2014/main" id="{E98E5B3C-F82F-7072-2189-A7AE5B6C977C}"/>
              </a:ext>
            </a:extLst>
          </p:cNvPr>
          <p:cNvSpPr txBox="1"/>
          <p:nvPr/>
        </p:nvSpPr>
        <p:spPr>
          <a:xfrm>
            <a:off x="2020326" y="3849124"/>
            <a:ext cx="376065" cy="369332"/>
          </a:xfrm>
          <a:prstGeom prst="rect">
            <a:avLst/>
          </a:prstGeom>
          <a:noFill/>
        </p:spPr>
        <p:txBody>
          <a:bodyPr wrap="none" rtlCol="0">
            <a:spAutoFit/>
          </a:bodyPr>
          <a:lstStyle/>
          <a:p>
            <a:r>
              <a:rPr lang="it-IT" dirty="0">
                <a:solidFill>
                  <a:srgbClr val="FF0000"/>
                </a:solidFill>
              </a:rPr>
              <a:t>P</a:t>
            </a:r>
            <a:r>
              <a:rPr lang="it-IT" baseline="-25000" dirty="0">
                <a:solidFill>
                  <a:srgbClr val="FF0000"/>
                </a:solidFill>
              </a:rPr>
              <a:t>A</a:t>
            </a:r>
          </a:p>
        </p:txBody>
      </p:sp>
      <p:sp>
        <p:nvSpPr>
          <p:cNvPr id="26" name="CasellaDiTesto 25">
            <a:extLst>
              <a:ext uri="{FF2B5EF4-FFF2-40B4-BE49-F238E27FC236}">
                <a16:creationId xmlns:a16="http://schemas.microsoft.com/office/drawing/2014/main" id="{13C01AAE-38C2-7D2E-61FA-C9D564EE303B}"/>
              </a:ext>
            </a:extLst>
          </p:cNvPr>
          <p:cNvSpPr txBox="1"/>
          <p:nvPr/>
        </p:nvSpPr>
        <p:spPr>
          <a:xfrm>
            <a:off x="1419589" y="6099502"/>
            <a:ext cx="4890185" cy="461665"/>
          </a:xfrm>
          <a:prstGeom prst="rect">
            <a:avLst/>
          </a:prstGeom>
          <a:noFill/>
        </p:spPr>
        <p:txBody>
          <a:bodyPr wrap="none" rtlCol="0">
            <a:spAutoFit/>
          </a:bodyPr>
          <a:lstStyle/>
          <a:p>
            <a:r>
              <a:rPr lang="it-IT" sz="2400" dirty="0"/>
              <a:t>P</a:t>
            </a:r>
            <a:r>
              <a:rPr lang="it-IT" sz="2400" baseline="-25000" dirty="0"/>
              <a:t>A</a:t>
            </a:r>
            <a:r>
              <a:rPr lang="it-IT" sz="2400" dirty="0"/>
              <a:t>=P</a:t>
            </a:r>
            <a:r>
              <a:rPr lang="it-IT" sz="2400" baseline="-25000" dirty="0"/>
              <a:t>a</a:t>
            </a:r>
            <a:r>
              <a:rPr lang="it-IT" sz="2400" dirty="0"/>
              <a:t> – </a:t>
            </a:r>
            <a:r>
              <a:rPr lang="it-IT" sz="2400" dirty="0" err="1">
                <a:latin typeface="Symbol" pitchFamily="2" charset="2"/>
              </a:rPr>
              <a:t>r</a:t>
            </a:r>
            <a:r>
              <a:rPr lang="it-IT" sz="2400" dirty="0" err="1"/>
              <a:t>gh</a:t>
            </a:r>
            <a:r>
              <a:rPr lang="it-IT" sz="2400" baseline="-25000" dirty="0" err="1"/>
              <a:t>A</a:t>
            </a:r>
            <a:r>
              <a:rPr lang="it-IT" sz="2400" dirty="0"/>
              <a:t>   P</a:t>
            </a:r>
            <a:r>
              <a:rPr lang="it-IT" sz="2400" baseline="-25000" dirty="0"/>
              <a:t>B</a:t>
            </a:r>
            <a:r>
              <a:rPr lang="it-IT" sz="2400" dirty="0"/>
              <a:t> = P</a:t>
            </a:r>
            <a:r>
              <a:rPr lang="it-IT" sz="2400" baseline="-25000" dirty="0"/>
              <a:t>a</a:t>
            </a:r>
            <a:r>
              <a:rPr lang="it-IT" sz="2400" dirty="0"/>
              <a:t> - </a:t>
            </a:r>
            <a:r>
              <a:rPr lang="it-IT" sz="2400" dirty="0" err="1">
                <a:latin typeface="Symbol" pitchFamily="2" charset="2"/>
              </a:rPr>
              <a:t>r</a:t>
            </a:r>
            <a:r>
              <a:rPr lang="it-IT" sz="2400" dirty="0" err="1"/>
              <a:t>gh</a:t>
            </a:r>
            <a:r>
              <a:rPr lang="it-IT" sz="2400" baseline="-25000" dirty="0" err="1"/>
              <a:t>B</a:t>
            </a:r>
            <a:r>
              <a:rPr lang="it-IT" sz="2400" dirty="0"/>
              <a:t> </a:t>
            </a:r>
            <a:r>
              <a:rPr lang="it-IT" sz="2400" dirty="0">
                <a:sym typeface="Wingdings" pitchFamily="2" charset="2"/>
              </a:rPr>
              <a:t> P</a:t>
            </a:r>
            <a:r>
              <a:rPr lang="it-IT" sz="2400" baseline="-25000" dirty="0">
                <a:sym typeface="Wingdings" pitchFamily="2" charset="2"/>
              </a:rPr>
              <a:t>A</a:t>
            </a:r>
            <a:r>
              <a:rPr lang="it-IT" sz="2400" dirty="0">
                <a:sym typeface="Wingdings" pitchFamily="2" charset="2"/>
              </a:rPr>
              <a:t> &gt; P</a:t>
            </a:r>
            <a:r>
              <a:rPr lang="it-IT" sz="2400" baseline="-25000" dirty="0">
                <a:sym typeface="Wingdings" pitchFamily="2" charset="2"/>
              </a:rPr>
              <a:t>B</a:t>
            </a:r>
            <a:endParaRPr lang="it-IT" sz="2400" baseline="-25000" dirty="0"/>
          </a:p>
        </p:txBody>
      </p:sp>
    </p:spTree>
    <p:extLst>
      <p:ext uri="{BB962C8B-B14F-4D97-AF65-F5344CB8AC3E}">
        <p14:creationId xmlns:p14="http://schemas.microsoft.com/office/powerpoint/2010/main" val="2248662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7DE773B-9F57-CF88-7D72-7D592F2405C2}"/>
              </a:ext>
            </a:extLst>
          </p:cNvPr>
          <p:cNvSpPr/>
          <p:nvPr/>
        </p:nvSpPr>
        <p:spPr>
          <a:xfrm>
            <a:off x="1309817" y="3039761"/>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id="{9B35CAF7-B50D-4D2C-C6D2-9A3489C661C8}"/>
              </a:ext>
            </a:extLst>
          </p:cNvPr>
          <p:cNvSpPr/>
          <p:nvPr/>
        </p:nvSpPr>
        <p:spPr>
          <a:xfrm>
            <a:off x="1309817" y="3027403"/>
            <a:ext cx="1643448" cy="6672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3C93BED6-5850-AFC9-43A0-0015239430E0}"/>
              </a:ext>
            </a:extLst>
          </p:cNvPr>
          <p:cNvSpPr/>
          <p:nvPr/>
        </p:nvSpPr>
        <p:spPr>
          <a:xfrm>
            <a:off x="3810000" y="3978879"/>
            <a:ext cx="1643448" cy="1458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BF7AB79E-9DED-188C-9E48-0F410D18CEDF}"/>
              </a:ext>
            </a:extLst>
          </p:cNvPr>
          <p:cNvSpPr/>
          <p:nvPr/>
        </p:nvSpPr>
        <p:spPr>
          <a:xfrm>
            <a:off x="3810000" y="3978879"/>
            <a:ext cx="1643448" cy="9761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7" name="Connettore 1 16">
            <a:extLst>
              <a:ext uri="{FF2B5EF4-FFF2-40B4-BE49-F238E27FC236}">
                <a16:creationId xmlns:a16="http://schemas.microsoft.com/office/drawing/2014/main" id="{60414D91-3398-266D-AE35-1E977C4D5BAB}"/>
              </a:ext>
            </a:extLst>
          </p:cNvPr>
          <p:cNvCxnSpPr>
            <a:cxnSpLocks/>
          </p:cNvCxnSpPr>
          <p:nvPr/>
        </p:nvCxnSpPr>
        <p:spPr>
          <a:xfrm>
            <a:off x="4219832" y="1981759"/>
            <a:ext cx="0" cy="22757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1" name="Connettore 1 20">
            <a:extLst>
              <a:ext uri="{FF2B5EF4-FFF2-40B4-BE49-F238E27FC236}">
                <a16:creationId xmlns:a16="http://schemas.microsoft.com/office/drawing/2014/main" id="{C6704E1E-A2DC-E00C-27C2-6442CCA20AFC}"/>
              </a:ext>
            </a:extLst>
          </p:cNvPr>
          <p:cNvCxnSpPr>
            <a:cxnSpLocks/>
          </p:cNvCxnSpPr>
          <p:nvPr/>
        </p:nvCxnSpPr>
        <p:spPr>
          <a:xfrm>
            <a:off x="2441488" y="2061660"/>
            <a:ext cx="0" cy="1731864"/>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23" name="Connettore 1 22">
            <a:extLst>
              <a:ext uri="{FF2B5EF4-FFF2-40B4-BE49-F238E27FC236}">
                <a16:creationId xmlns:a16="http://schemas.microsoft.com/office/drawing/2014/main" id="{D96F48D5-C702-C9FC-514E-050506813C23}"/>
              </a:ext>
            </a:extLst>
          </p:cNvPr>
          <p:cNvCxnSpPr>
            <a:cxnSpLocks/>
          </p:cNvCxnSpPr>
          <p:nvPr/>
        </p:nvCxnSpPr>
        <p:spPr>
          <a:xfrm flipH="1">
            <a:off x="2379702" y="2061660"/>
            <a:ext cx="1872000" cy="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31" name="Connettore 2 30">
            <a:extLst>
              <a:ext uri="{FF2B5EF4-FFF2-40B4-BE49-F238E27FC236}">
                <a16:creationId xmlns:a16="http://schemas.microsoft.com/office/drawing/2014/main" id="{D1830FC1-1A3A-5F30-A9B2-01FF33BF3F9E}"/>
              </a:ext>
            </a:extLst>
          </p:cNvPr>
          <p:cNvCxnSpPr>
            <a:cxnSpLocks/>
          </p:cNvCxnSpPr>
          <p:nvPr/>
        </p:nvCxnSpPr>
        <p:spPr>
          <a:xfrm flipV="1">
            <a:off x="2163818" y="3039761"/>
            <a:ext cx="0" cy="533043"/>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98070CAB-CA47-37CF-2949-CDD521C3BA22}"/>
              </a:ext>
            </a:extLst>
          </p:cNvPr>
          <p:cNvCxnSpPr>
            <a:cxnSpLocks/>
          </p:cNvCxnSpPr>
          <p:nvPr/>
        </p:nvCxnSpPr>
        <p:spPr>
          <a:xfrm flipV="1">
            <a:off x="4865594" y="3978879"/>
            <a:ext cx="0" cy="535458"/>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CFCFF851-129D-1641-03B4-D3F51F70EFCB}"/>
              </a:ext>
            </a:extLst>
          </p:cNvPr>
          <p:cNvSpPr txBox="1"/>
          <p:nvPr/>
        </p:nvSpPr>
        <p:spPr>
          <a:xfrm>
            <a:off x="1766676" y="3222071"/>
            <a:ext cx="372090" cy="369332"/>
          </a:xfrm>
          <a:prstGeom prst="rect">
            <a:avLst/>
          </a:prstGeom>
          <a:noFill/>
        </p:spPr>
        <p:txBody>
          <a:bodyPr wrap="none" rtlCol="0">
            <a:spAutoFit/>
          </a:bodyPr>
          <a:lstStyle/>
          <a:p>
            <a:r>
              <a:rPr lang="it-IT" dirty="0"/>
              <a:t>P</a:t>
            </a:r>
            <a:r>
              <a:rPr lang="it-IT" baseline="-25000" dirty="0"/>
              <a:t>a</a:t>
            </a:r>
          </a:p>
        </p:txBody>
      </p:sp>
      <p:sp>
        <p:nvSpPr>
          <p:cNvPr id="36" name="CasellaDiTesto 35">
            <a:extLst>
              <a:ext uri="{FF2B5EF4-FFF2-40B4-BE49-F238E27FC236}">
                <a16:creationId xmlns:a16="http://schemas.microsoft.com/office/drawing/2014/main" id="{87D7DDD0-3ECF-F081-A35F-25313089B912}"/>
              </a:ext>
            </a:extLst>
          </p:cNvPr>
          <p:cNvSpPr txBox="1"/>
          <p:nvPr/>
        </p:nvSpPr>
        <p:spPr>
          <a:xfrm>
            <a:off x="4887412" y="4320355"/>
            <a:ext cx="376065" cy="369332"/>
          </a:xfrm>
          <a:prstGeom prst="rect">
            <a:avLst/>
          </a:prstGeom>
          <a:noFill/>
        </p:spPr>
        <p:txBody>
          <a:bodyPr wrap="square" rtlCol="0">
            <a:spAutoFit/>
          </a:bodyPr>
          <a:lstStyle/>
          <a:p>
            <a:r>
              <a:rPr lang="it-IT" dirty="0"/>
              <a:t>P</a:t>
            </a:r>
            <a:r>
              <a:rPr lang="it-IT" baseline="-25000" dirty="0"/>
              <a:t>a</a:t>
            </a:r>
          </a:p>
        </p:txBody>
      </p:sp>
      <p:cxnSp>
        <p:nvCxnSpPr>
          <p:cNvPr id="38" name="Connettore 1 37">
            <a:extLst>
              <a:ext uri="{FF2B5EF4-FFF2-40B4-BE49-F238E27FC236}">
                <a16:creationId xmlns:a16="http://schemas.microsoft.com/office/drawing/2014/main" id="{101B57F1-A15A-5235-6702-2C2C64192A91}"/>
              </a:ext>
            </a:extLst>
          </p:cNvPr>
          <p:cNvCxnSpPr/>
          <p:nvPr/>
        </p:nvCxnSpPr>
        <p:spPr>
          <a:xfrm>
            <a:off x="447679" y="1981759"/>
            <a:ext cx="57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Connettore 1 39">
            <a:extLst>
              <a:ext uri="{FF2B5EF4-FFF2-40B4-BE49-F238E27FC236}">
                <a16:creationId xmlns:a16="http://schemas.microsoft.com/office/drawing/2014/main" id="{4D733A39-33FA-4F99-5C51-F7359252DAB1}"/>
              </a:ext>
            </a:extLst>
          </p:cNvPr>
          <p:cNvCxnSpPr/>
          <p:nvPr/>
        </p:nvCxnSpPr>
        <p:spPr>
          <a:xfrm>
            <a:off x="483970" y="3694668"/>
            <a:ext cx="82584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Connettore 1 41">
            <a:extLst>
              <a:ext uri="{FF2B5EF4-FFF2-40B4-BE49-F238E27FC236}">
                <a16:creationId xmlns:a16="http://schemas.microsoft.com/office/drawing/2014/main" id="{C104531C-BB08-3D4C-352B-423DECBA984D}"/>
              </a:ext>
            </a:extLst>
          </p:cNvPr>
          <p:cNvCxnSpPr>
            <a:cxnSpLocks/>
          </p:cNvCxnSpPr>
          <p:nvPr/>
        </p:nvCxnSpPr>
        <p:spPr>
          <a:xfrm>
            <a:off x="5453448" y="4979777"/>
            <a:ext cx="6878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nettore 2 44">
            <a:extLst>
              <a:ext uri="{FF2B5EF4-FFF2-40B4-BE49-F238E27FC236}">
                <a16:creationId xmlns:a16="http://schemas.microsoft.com/office/drawing/2014/main" id="{2BEB23F8-1863-8D37-421D-F85716D3FCFE}"/>
              </a:ext>
            </a:extLst>
          </p:cNvPr>
          <p:cNvCxnSpPr>
            <a:cxnSpLocks/>
          </p:cNvCxnSpPr>
          <p:nvPr/>
        </p:nvCxnSpPr>
        <p:spPr>
          <a:xfrm>
            <a:off x="6186092" y="1981759"/>
            <a:ext cx="0" cy="2998018"/>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a:extLst>
              <a:ext uri="{FF2B5EF4-FFF2-40B4-BE49-F238E27FC236}">
                <a16:creationId xmlns:a16="http://schemas.microsoft.com/office/drawing/2014/main" id="{6496D352-F662-712C-A532-D076D1A8A1D1}"/>
              </a:ext>
            </a:extLst>
          </p:cNvPr>
          <p:cNvCxnSpPr>
            <a:cxnSpLocks/>
          </p:cNvCxnSpPr>
          <p:nvPr/>
        </p:nvCxnSpPr>
        <p:spPr>
          <a:xfrm>
            <a:off x="483971" y="1981759"/>
            <a:ext cx="0" cy="1712909"/>
          </a:xfrm>
          <a:prstGeom prst="straightConnector1">
            <a:avLst/>
          </a:prstGeom>
          <a:ln w="508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6E172A53-3E4F-1A2B-AFAE-DE9644D8B6F1}"/>
              </a:ext>
            </a:extLst>
          </p:cNvPr>
          <p:cNvSpPr txBox="1"/>
          <p:nvPr/>
        </p:nvSpPr>
        <p:spPr>
          <a:xfrm>
            <a:off x="766119" y="3311620"/>
            <a:ext cx="317716" cy="369332"/>
          </a:xfrm>
          <a:prstGeom prst="rect">
            <a:avLst/>
          </a:prstGeom>
          <a:noFill/>
        </p:spPr>
        <p:txBody>
          <a:bodyPr wrap="none" rtlCol="0">
            <a:spAutoFit/>
          </a:bodyPr>
          <a:lstStyle/>
          <a:p>
            <a:r>
              <a:rPr lang="it-IT" dirty="0"/>
              <a:t>A</a:t>
            </a:r>
          </a:p>
        </p:txBody>
      </p:sp>
      <p:sp>
        <p:nvSpPr>
          <p:cNvPr id="49" name="CasellaDiTesto 48">
            <a:extLst>
              <a:ext uri="{FF2B5EF4-FFF2-40B4-BE49-F238E27FC236}">
                <a16:creationId xmlns:a16="http://schemas.microsoft.com/office/drawing/2014/main" id="{9203E08F-1669-8FBF-F28B-44CBE7FF7D22}"/>
              </a:ext>
            </a:extLst>
          </p:cNvPr>
          <p:cNvSpPr txBox="1"/>
          <p:nvPr/>
        </p:nvSpPr>
        <p:spPr>
          <a:xfrm>
            <a:off x="5684106" y="4584358"/>
            <a:ext cx="309700" cy="369332"/>
          </a:xfrm>
          <a:prstGeom prst="rect">
            <a:avLst/>
          </a:prstGeom>
          <a:noFill/>
          <a:ln>
            <a:noFill/>
          </a:ln>
        </p:spPr>
        <p:txBody>
          <a:bodyPr wrap="none" rtlCol="0">
            <a:spAutoFit/>
          </a:bodyPr>
          <a:lstStyle/>
          <a:p>
            <a:r>
              <a:rPr lang="it-IT" dirty="0"/>
              <a:t>B</a:t>
            </a:r>
          </a:p>
        </p:txBody>
      </p:sp>
      <p:sp>
        <p:nvSpPr>
          <p:cNvPr id="50" name="CasellaDiTesto 49">
            <a:extLst>
              <a:ext uri="{FF2B5EF4-FFF2-40B4-BE49-F238E27FC236}">
                <a16:creationId xmlns:a16="http://schemas.microsoft.com/office/drawing/2014/main" id="{4EB9E38C-C616-73B2-A5AA-BD0B39652644}"/>
              </a:ext>
            </a:extLst>
          </p:cNvPr>
          <p:cNvSpPr txBox="1"/>
          <p:nvPr/>
        </p:nvSpPr>
        <p:spPr>
          <a:xfrm>
            <a:off x="593124" y="2494690"/>
            <a:ext cx="396262" cy="369332"/>
          </a:xfrm>
          <a:prstGeom prst="rect">
            <a:avLst/>
          </a:prstGeom>
          <a:noFill/>
        </p:spPr>
        <p:txBody>
          <a:bodyPr wrap="none" rtlCol="0">
            <a:spAutoFit/>
          </a:bodyPr>
          <a:lstStyle/>
          <a:p>
            <a:r>
              <a:rPr lang="it-IT" dirty="0" err="1"/>
              <a:t>h</a:t>
            </a:r>
            <a:r>
              <a:rPr lang="it-IT" baseline="-25000" dirty="0" err="1"/>
              <a:t>A</a:t>
            </a:r>
            <a:endParaRPr lang="it-IT" baseline="-25000" dirty="0"/>
          </a:p>
        </p:txBody>
      </p:sp>
      <p:sp>
        <p:nvSpPr>
          <p:cNvPr id="51" name="CasellaDiTesto 50">
            <a:extLst>
              <a:ext uri="{FF2B5EF4-FFF2-40B4-BE49-F238E27FC236}">
                <a16:creationId xmlns:a16="http://schemas.microsoft.com/office/drawing/2014/main" id="{CC78E8CA-243D-7C4C-BB80-E945F37F945F}"/>
              </a:ext>
            </a:extLst>
          </p:cNvPr>
          <p:cNvSpPr txBox="1"/>
          <p:nvPr/>
        </p:nvSpPr>
        <p:spPr>
          <a:xfrm>
            <a:off x="6269015" y="3166078"/>
            <a:ext cx="389850" cy="369332"/>
          </a:xfrm>
          <a:prstGeom prst="rect">
            <a:avLst/>
          </a:prstGeom>
          <a:noFill/>
        </p:spPr>
        <p:txBody>
          <a:bodyPr wrap="square" rtlCol="0">
            <a:spAutoFit/>
          </a:bodyPr>
          <a:lstStyle/>
          <a:p>
            <a:r>
              <a:rPr lang="it-IT" dirty="0" err="1"/>
              <a:t>h</a:t>
            </a:r>
            <a:r>
              <a:rPr lang="it-IT" baseline="-25000" dirty="0" err="1"/>
              <a:t>B</a:t>
            </a:r>
            <a:endParaRPr lang="it-IT" baseline="-25000" dirty="0"/>
          </a:p>
        </p:txBody>
      </p:sp>
      <p:sp>
        <p:nvSpPr>
          <p:cNvPr id="53" name="Titolo 1">
            <a:extLst>
              <a:ext uri="{FF2B5EF4-FFF2-40B4-BE49-F238E27FC236}">
                <a16:creationId xmlns:a16="http://schemas.microsoft.com/office/drawing/2014/main" id="{E1050232-9962-7FB3-75C3-D175AF22387A}"/>
              </a:ext>
            </a:extLst>
          </p:cNvPr>
          <p:cNvSpPr>
            <a:spLocks noGrp="1"/>
          </p:cNvSpPr>
          <p:nvPr>
            <p:ph type="title"/>
          </p:nvPr>
        </p:nvSpPr>
        <p:spPr/>
        <p:txBody>
          <a:bodyPr/>
          <a:lstStyle/>
          <a:p>
            <a:r>
              <a:rPr lang="it-IT" dirty="0"/>
              <a:t>IV Esperienza: Coppa di Pitagora</a:t>
            </a:r>
          </a:p>
        </p:txBody>
      </p:sp>
      <p:cxnSp>
        <p:nvCxnSpPr>
          <p:cNvPr id="16" name="Connettore 2 15">
            <a:extLst>
              <a:ext uri="{FF2B5EF4-FFF2-40B4-BE49-F238E27FC236}">
                <a16:creationId xmlns:a16="http://schemas.microsoft.com/office/drawing/2014/main" id="{13CA4156-271F-1F7D-7061-1AC0E51C2BFE}"/>
              </a:ext>
            </a:extLst>
          </p:cNvPr>
          <p:cNvCxnSpPr>
            <a:cxnSpLocks/>
          </p:cNvCxnSpPr>
          <p:nvPr/>
        </p:nvCxnSpPr>
        <p:spPr>
          <a:xfrm flipV="1">
            <a:off x="2428962" y="3780998"/>
            <a:ext cx="0" cy="37070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213332E2-27E7-C83B-EA12-2FC75572A390}"/>
              </a:ext>
            </a:extLst>
          </p:cNvPr>
          <p:cNvSpPr txBox="1"/>
          <p:nvPr/>
        </p:nvSpPr>
        <p:spPr>
          <a:xfrm>
            <a:off x="4351639" y="4203353"/>
            <a:ext cx="386644" cy="369332"/>
          </a:xfrm>
          <a:prstGeom prst="rect">
            <a:avLst/>
          </a:prstGeom>
          <a:noFill/>
        </p:spPr>
        <p:txBody>
          <a:bodyPr wrap="none" rtlCol="0">
            <a:spAutoFit/>
          </a:bodyPr>
          <a:lstStyle/>
          <a:p>
            <a:r>
              <a:rPr lang="it-IT" dirty="0">
                <a:solidFill>
                  <a:srgbClr val="FF0000"/>
                </a:solidFill>
              </a:rPr>
              <a:t>P</a:t>
            </a:r>
            <a:r>
              <a:rPr lang="it-IT" baseline="-25000" dirty="0">
                <a:solidFill>
                  <a:srgbClr val="FF0000"/>
                </a:solidFill>
              </a:rPr>
              <a:t>B</a:t>
            </a:r>
          </a:p>
        </p:txBody>
      </p:sp>
      <p:cxnSp>
        <p:nvCxnSpPr>
          <p:cNvPr id="24" name="Connettore 2 23">
            <a:extLst>
              <a:ext uri="{FF2B5EF4-FFF2-40B4-BE49-F238E27FC236}">
                <a16:creationId xmlns:a16="http://schemas.microsoft.com/office/drawing/2014/main" id="{550E5B7B-EF73-9DDA-E0AE-6888AC13B1C5}"/>
              </a:ext>
            </a:extLst>
          </p:cNvPr>
          <p:cNvCxnSpPr>
            <a:cxnSpLocks/>
          </p:cNvCxnSpPr>
          <p:nvPr/>
        </p:nvCxnSpPr>
        <p:spPr>
          <a:xfrm flipV="1">
            <a:off x="4212625" y="4143634"/>
            <a:ext cx="0" cy="37070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CasellaDiTesto 24">
            <a:extLst>
              <a:ext uri="{FF2B5EF4-FFF2-40B4-BE49-F238E27FC236}">
                <a16:creationId xmlns:a16="http://schemas.microsoft.com/office/drawing/2014/main" id="{E98E5B3C-F82F-7072-2189-A7AE5B6C977C}"/>
              </a:ext>
            </a:extLst>
          </p:cNvPr>
          <p:cNvSpPr txBox="1"/>
          <p:nvPr/>
        </p:nvSpPr>
        <p:spPr>
          <a:xfrm>
            <a:off x="2020326" y="3849124"/>
            <a:ext cx="376065" cy="369332"/>
          </a:xfrm>
          <a:prstGeom prst="rect">
            <a:avLst/>
          </a:prstGeom>
          <a:noFill/>
        </p:spPr>
        <p:txBody>
          <a:bodyPr wrap="none" rtlCol="0">
            <a:spAutoFit/>
          </a:bodyPr>
          <a:lstStyle/>
          <a:p>
            <a:r>
              <a:rPr lang="it-IT" dirty="0">
                <a:solidFill>
                  <a:srgbClr val="FF0000"/>
                </a:solidFill>
              </a:rPr>
              <a:t>P</a:t>
            </a:r>
            <a:r>
              <a:rPr lang="it-IT" baseline="-25000" dirty="0">
                <a:solidFill>
                  <a:srgbClr val="FF0000"/>
                </a:solidFill>
              </a:rPr>
              <a:t>A</a:t>
            </a:r>
          </a:p>
        </p:txBody>
      </p:sp>
      <p:sp>
        <p:nvSpPr>
          <p:cNvPr id="26" name="CasellaDiTesto 25">
            <a:extLst>
              <a:ext uri="{FF2B5EF4-FFF2-40B4-BE49-F238E27FC236}">
                <a16:creationId xmlns:a16="http://schemas.microsoft.com/office/drawing/2014/main" id="{13C01AAE-38C2-7D2E-61FA-C9D564EE303B}"/>
              </a:ext>
            </a:extLst>
          </p:cNvPr>
          <p:cNvSpPr txBox="1"/>
          <p:nvPr/>
        </p:nvSpPr>
        <p:spPr>
          <a:xfrm>
            <a:off x="1419589" y="6099502"/>
            <a:ext cx="4890185" cy="461665"/>
          </a:xfrm>
          <a:prstGeom prst="rect">
            <a:avLst/>
          </a:prstGeom>
          <a:noFill/>
        </p:spPr>
        <p:txBody>
          <a:bodyPr wrap="none" rtlCol="0">
            <a:spAutoFit/>
          </a:bodyPr>
          <a:lstStyle/>
          <a:p>
            <a:r>
              <a:rPr lang="it-IT" sz="2400" dirty="0"/>
              <a:t>P</a:t>
            </a:r>
            <a:r>
              <a:rPr lang="it-IT" sz="2400" baseline="-25000" dirty="0"/>
              <a:t>A</a:t>
            </a:r>
            <a:r>
              <a:rPr lang="it-IT" sz="2400" dirty="0"/>
              <a:t>=P</a:t>
            </a:r>
            <a:r>
              <a:rPr lang="it-IT" sz="2400" baseline="-25000" dirty="0"/>
              <a:t>a</a:t>
            </a:r>
            <a:r>
              <a:rPr lang="it-IT" sz="2400" dirty="0"/>
              <a:t> – </a:t>
            </a:r>
            <a:r>
              <a:rPr lang="it-IT" sz="2400" dirty="0" err="1">
                <a:latin typeface="Symbol" pitchFamily="2" charset="2"/>
              </a:rPr>
              <a:t>r</a:t>
            </a:r>
            <a:r>
              <a:rPr lang="it-IT" sz="2400" dirty="0" err="1"/>
              <a:t>gh</a:t>
            </a:r>
            <a:r>
              <a:rPr lang="it-IT" sz="2400" baseline="-25000" dirty="0" err="1"/>
              <a:t>A</a:t>
            </a:r>
            <a:r>
              <a:rPr lang="it-IT" sz="2400" dirty="0"/>
              <a:t>   P</a:t>
            </a:r>
            <a:r>
              <a:rPr lang="it-IT" sz="2400" baseline="-25000" dirty="0"/>
              <a:t>B</a:t>
            </a:r>
            <a:r>
              <a:rPr lang="it-IT" sz="2400" dirty="0"/>
              <a:t> = P</a:t>
            </a:r>
            <a:r>
              <a:rPr lang="it-IT" sz="2400" baseline="-25000" dirty="0"/>
              <a:t>a</a:t>
            </a:r>
            <a:r>
              <a:rPr lang="it-IT" sz="2400" dirty="0"/>
              <a:t> - </a:t>
            </a:r>
            <a:r>
              <a:rPr lang="it-IT" sz="2400" dirty="0" err="1">
                <a:latin typeface="Symbol" pitchFamily="2" charset="2"/>
              </a:rPr>
              <a:t>r</a:t>
            </a:r>
            <a:r>
              <a:rPr lang="it-IT" sz="2400" dirty="0" err="1"/>
              <a:t>gh</a:t>
            </a:r>
            <a:r>
              <a:rPr lang="it-IT" sz="2400" baseline="-25000" dirty="0" err="1"/>
              <a:t>B</a:t>
            </a:r>
            <a:r>
              <a:rPr lang="it-IT" sz="2400" dirty="0"/>
              <a:t> </a:t>
            </a:r>
            <a:r>
              <a:rPr lang="it-IT" sz="2400" dirty="0">
                <a:sym typeface="Wingdings" pitchFamily="2" charset="2"/>
              </a:rPr>
              <a:t> P</a:t>
            </a:r>
            <a:r>
              <a:rPr lang="it-IT" sz="2400" baseline="-25000" dirty="0">
                <a:sym typeface="Wingdings" pitchFamily="2" charset="2"/>
              </a:rPr>
              <a:t>A</a:t>
            </a:r>
            <a:r>
              <a:rPr lang="it-IT" sz="2400" dirty="0">
                <a:sym typeface="Wingdings" pitchFamily="2" charset="2"/>
              </a:rPr>
              <a:t> &gt; P</a:t>
            </a:r>
            <a:r>
              <a:rPr lang="it-IT" sz="2400" baseline="-25000" dirty="0">
                <a:sym typeface="Wingdings" pitchFamily="2" charset="2"/>
              </a:rPr>
              <a:t>B</a:t>
            </a:r>
            <a:endParaRPr lang="it-IT" sz="2400" baseline="-25000" dirty="0"/>
          </a:p>
        </p:txBody>
      </p:sp>
      <p:cxnSp>
        <p:nvCxnSpPr>
          <p:cNvPr id="8" name="Connettore 2 7">
            <a:extLst>
              <a:ext uri="{FF2B5EF4-FFF2-40B4-BE49-F238E27FC236}">
                <a16:creationId xmlns:a16="http://schemas.microsoft.com/office/drawing/2014/main" id="{692F7C2D-965C-EA0A-C7D5-29B094B164D5}"/>
              </a:ext>
            </a:extLst>
          </p:cNvPr>
          <p:cNvCxnSpPr>
            <a:cxnSpLocks/>
          </p:cNvCxnSpPr>
          <p:nvPr/>
        </p:nvCxnSpPr>
        <p:spPr>
          <a:xfrm>
            <a:off x="2316218" y="4376556"/>
            <a:ext cx="0" cy="60322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15" name="CasellaDiTesto 14">
            <a:extLst>
              <a:ext uri="{FF2B5EF4-FFF2-40B4-BE49-F238E27FC236}">
                <a16:creationId xmlns:a16="http://schemas.microsoft.com/office/drawing/2014/main" id="{486F4AFD-BB85-C244-D4F1-D2077EABE3D4}"/>
              </a:ext>
            </a:extLst>
          </p:cNvPr>
          <p:cNvSpPr txBox="1"/>
          <p:nvPr/>
        </p:nvSpPr>
        <p:spPr>
          <a:xfrm>
            <a:off x="1678488" y="4589479"/>
            <a:ext cx="631904" cy="369332"/>
          </a:xfrm>
          <a:prstGeom prst="rect">
            <a:avLst/>
          </a:prstGeom>
          <a:noFill/>
        </p:spPr>
        <p:txBody>
          <a:bodyPr wrap="none" rtlCol="0">
            <a:spAutoFit/>
          </a:bodyPr>
          <a:lstStyle/>
          <a:p>
            <a:r>
              <a:rPr lang="it-IT" sz="1800" dirty="0" err="1">
                <a:latin typeface="Symbol" pitchFamily="2" charset="2"/>
              </a:rPr>
              <a:t>r</a:t>
            </a:r>
            <a:r>
              <a:rPr lang="it-IT" sz="1800" dirty="0" err="1"/>
              <a:t>gh</a:t>
            </a:r>
            <a:r>
              <a:rPr lang="it-IT" sz="1800" baseline="-25000" dirty="0" err="1"/>
              <a:t>A</a:t>
            </a:r>
            <a:endParaRPr lang="it-IT" dirty="0"/>
          </a:p>
        </p:txBody>
      </p:sp>
      <p:cxnSp>
        <p:nvCxnSpPr>
          <p:cNvPr id="29" name="Connettore 2 28">
            <a:extLst>
              <a:ext uri="{FF2B5EF4-FFF2-40B4-BE49-F238E27FC236}">
                <a16:creationId xmlns:a16="http://schemas.microsoft.com/office/drawing/2014/main" id="{FC3F946D-DACF-BB6E-0C1D-A4B5EA02EA8C}"/>
              </a:ext>
            </a:extLst>
          </p:cNvPr>
          <p:cNvCxnSpPr>
            <a:cxnSpLocks/>
          </p:cNvCxnSpPr>
          <p:nvPr/>
        </p:nvCxnSpPr>
        <p:spPr>
          <a:xfrm>
            <a:off x="4610564" y="5280516"/>
            <a:ext cx="0" cy="603221"/>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30" name="CasellaDiTesto 29">
            <a:extLst>
              <a:ext uri="{FF2B5EF4-FFF2-40B4-BE49-F238E27FC236}">
                <a16:creationId xmlns:a16="http://schemas.microsoft.com/office/drawing/2014/main" id="{17499626-D4FA-AA93-AD92-348EA8F02D5E}"/>
              </a:ext>
            </a:extLst>
          </p:cNvPr>
          <p:cNvSpPr txBox="1"/>
          <p:nvPr/>
        </p:nvSpPr>
        <p:spPr>
          <a:xfrm>
            <a:off x="3972834" y="5493439"/>
            <a:ext cx="625492" cy="369332"/>
          </a:xfrm>
          <a:prstGeom prst="rect">
            <a:avLst/>
          </a:prstGeom>
          <a:noFill/>
        </p:spPr>
        <p:txBody>
          <a:bodyPr wrap="none" rtlCol="0">
            <a:spAutoFit/>
          </a:bodyPr>
          <a:lstStyle/>
          <a:p>
            <a:r>
              <a:rPr lang="it-IT" sz="1800" dirty="0" err="1">
                <a:latin typeface="Symbol" pitchFamily="2" charset="2"/>
              </a:rPr>
              <a:t>r</a:t>
            </a:r>
            <a:r>
              <a:rPr lang="it-IT" sz="1800" dirty="0" err="1"/>
              <a:t>gh</a:t>
            </a:r>
            <a:r>
              <a:rPr lang="it-IT" baseline="-25000" dirty="0" err="1"/>
              <a:t>B</a:t>
            </a:r>
            <a:endParaRPr lang="it-IT" dirty="0"/>
          </a:p>
        </p:txBody>
      </p:sp>
    </p:spTree>
    <p:extLst>
      <p:ext uri="{BB962C8B-B14F-4D97-AF65-F5344CB8AC3E}">
        <p14:creationId xmlns:p14="http://schemas.microsoft.com/office/powerpoint/2010/main" val="2277206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9" name="Rectangle 1640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Tir in sosta svuotato di 650 litri di gasolio all'interno dell'Interporto  Sito a Orbassano">
            <a:extLst>
              <a:ext uri="{FF2B5EF4-FFF2-40B4-BE49-F238E27FC236}">
                <a16:creationId xmlns:a16="http://schemas.microsoft.com/office/drawing/2014/main" id="{60380319-7E48-9DA3-CEB5-8449B51151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0872" y="3262537"/>
            <a:ext cx="4210812" cy="23659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incipio dei vasi comunicanti e sue applicazioni - Studia Rapido">
            <a:extLst>
              <a:ext uri="{FF2B5EF4-FFF2-40B4-BE49-F238E27FC236}">
                <a16:creationId xmlns:a16="http://schemas.microsoft.com/office/drawing/2014/main" id="{C9A3C16C-AD50-565C-7664-998EB0F60A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535" y="2202704"/>
            <a:ext cx="2910867" cy="3602559"/>
          </a:xfrm>
          <a:prstGeom prst="rect">
            <a:avLst/>
          </a:prstGeom>
          <a:noFill/>
          <a:extLst>
            <a:ext uri="{909E8E84-426E-40DD-AFC4-6F175D3DCCD1}">
              <a14:hiddenFill xmlns:a14="http://schemas.microsoft.com/office/drawing/2010/main">
                <a:solidFill>
                  <a:srgbClr val="FFFFFF"/>
                </a:solidFill>
              </a14:hiddenFill>
            </a:ext>
          </a:extLst>
        </p:spPr>
      </p:pic>
      <p:sp>
        <p:nvSpPr>
          <p:cNvPr id="10" name="Titolo 1">
            <a:extLst>
              <a:ext uri="{FF2B5EF4-FFF2-40B4-BE49-F238E27FC236}">
                <a16:creationId xmlns:a16="http://schemas.microsoft.com/office/drawing/2014/main" id="{9A002FAB-BE91-E005-C97C-8DB6DEAFE01D}"/>
              </a:ext>
            </a:extLst>
          </p:cNvPr>
          <p:cNvSpPr>
            <a:spLocks noGrp="1"/>
          </p:cNvSpPr>
          <p:nvPr>
            <p:ph type="title"/>
          </p:nvPr>
        </p:nvSpPr>
        <p:spPr>
          <a:xfrm>
            <a:off x="457200" y="274638"/>
            <a:ext cx="8229600" cy="1143000"/>
          </a:xfrm>
        </p:spPr>
        <p:txBody>
          <a:bodyPr>
            <a:normAutofit fontScale="90000"/>
          </a:bodyPr>
          <a:lstStyle/>
          <a:p>
            <a:r>
              <a:rPr lang="it-IT" dirty="0"/>
              <a:t>IV Esperienza: Coppa di Pitagora </a:t>
            </a:r>
            <a:r>
              <a:rPr lang="it-IT" dirty="0">
                <a:sym typeface="Wingdings" pitchFamily="2" charset="2"/>
              </a:rPr>
              <a:t> Travaso</a:t>
            </a:r>
            <a:endParaRPr lang="it-IT" dirty="0"/>
          </a:p>
        </p:txBody>
      </p:sp>
    </p:spTree>
    <p:extLst>
      <p:ext uri="{BB962C8B-B14F-4D97-AF65-F5344CB8AC3E}">
        <p14:creationId xmlns:p14="http://schemas.microsoft.com/office/powerpoint/2010/main" val="41621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randombar(horizont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66842C-6E8F-96D9-2EA7-3C5103E4124B}"/>
              </a:ext>
            </a:extLst>
          </p:cNvPr>
          <p:cNvSpPr>
            <a:spLocks noGrp="1"/>
          </p:cNvSpPr>
          <p:nvPr>
            <p:ph type="title"/>
          </p:nvPr>
        </p:nvSpPr>
        <p:spPr/>
        <p:txBody>
          <a:bodyPr/>
          <a:lstStyle/>
          <a:p>
            <a:r>
              <a:rPr lang="it-IT" dirty="0"/>
              <a:t>La coppa di Pitagora </a:t>
            </a:r>
            <a:r>
              <a:rPr lang="it-IT" dirty="0">
                <a:sym typeface="Wingdings" pitchFamily="2" charset="2"/>
              </a:rPr>
              <a:t> Sifone</a:t>
            </a:r>
            <a:endParaRPr lang="it-IT" dirty="0"/>
          </a:p>
        </p:txBody>
      </p:sp>
      <p:pic>
        <p:nvPicPr>
          <p:cNvPr id="4" name="Picture 4" descr="Sifone (elemento idraulico) - Wikipedia">
            <a:extLst>
              <a:ext uri="{FF2B5EF4-FFF2-40B4-BE49-F238E27FC236}">
                <a16:creationId xmlns:a16="http://schemas.microsoft.com/office/drawing/2014/main" id="{64563C54-A05A-9CBD-05A8-F87949D950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2289" y="2330242"/>
            <a:ext cx="3493610" cy="261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442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ientificando: I Fluidi Non Newtoniani: Risorse Varie">
            <a:extLst>
              <a:ext uri="{FF2B5EF4-FFF2-40B4-BE49-F238E27FC236}">
                <a16:creationId xmlns:a16="http://schemas.microsoft.com/office/drawing/2014/main" id="{222ABA38-8B91-F2E0-1EA6-D53F47C401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8203" y="1633007"/>
            <a:ext cx="5670645" cy="348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2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5" name="Immagine 4"/>
          <p:cNvPicPr>
            <a:picLocks noChangeAspect="1"/>
          </p:cNvPicPr>
          <p:nvPr/>
        </p:nvPicPr>
        <p:blipFill>
          <a:blip r:embed="rId2"/>
          <a:stretch>
            <a:fillRect/>
          </a:stretch>
        </p:blipFill>
        <p:spPr>
          <a:xfrm>
            <a:off x="318567" y="1221650"/>
            <a:ext cx="3370277" cy="3370277"/>
          </a:xfrm>
          <a:prstGeom prst="rect">
            <a:avLst/>
          </a:prstGeom>
        </p:spPr>
      </p:pic>
      <p:pic>
        <p:nvPicPr>
          <p:cNvPr id="6" name="Immagine 5"/>
          <p:cNvPicPr>
            <a:picLocks noChangeAspect="1"/>
          </p:cNvPicPr>
          <p:nvPr/>
        </p:nvPicPr>
        <p:blipFill>
          <a:blip r:embed="rId3"/>
          <a:stretch>
            <a:fillRect/>
          </a:stretch>
        </p:blipFill>
        <p:spPr>
          <a:xfrm>
            <a:off x="4929897" y="4206874"/>
            <a:ext cx="3759200" cy="2405432"/>
          </a:xfrm>
          <a:prstGeom prst="rect">
            <a:avLst/>
          </a:prstGeom>
        </p:spPr>
      </p:pic>
      <p:sp>
        <p:nvSpPr>
          <p:cNvPr id="7" name="Rettangolo 6"/>
          <p:cNvSpPr/>
          <p:nvPr/>
        </p:nvSpPr>
        <p:spPr>
          <a:xfrm>
            <a:off x="4221132" y="1399908"/>
            <a:ext cx="4572000" cy="2308324"/>
          </a:xfrm>
          <a:prstGeom prst="rect">
            <a:avLst/>
          </a:prstGeom>
        </p:spPr>
        <p:txBody>
          <a:bodyPr>
            <a:spAutoFit/>
          </a:bodyPr>
          <a:lstStyle/>
          <a:p>
            <a:r>
              <a:rPr lang="it-IT" dirty="0"/>
              <a:t>La pressione atmosferica è la pressione esercitata dalla colonna d'aria che sovrasta la superficie (terrestre o marina) causata dall'attrazione gravitazionale della terra nei confronti dei componenti dell'aria, cioè  è il peso che hanno Azoto, Ossigeno, Argon, Acqua (vapore), Anidride Carbonica e altri gas minori che compongono l' "aria". </a:t>
            </a:r>
          </a:p>
        </p:txBody>
      </p:sp>
      <p:sp>
        <p:nvSpPr>
          <p:cNvPr id="8" name="Rettangolo 7"/>
          <p:cNvSpPr/>
          <p:nvPr/>
        </p:nvSpPr>
        <p:spPr>
          <a:xfrm>
            <a:off x="219844" y="4908379"/>
            <a:ext cx="4572000" cy="1754327"/>
          </a:xfrm>
          <a:prstGeom prst="rect">
            <a:avLst/>
          </a:prstGeom>
        </p:spPr>
        <p:txBody>
          <a:bodyPr>
            <a:spAutoFit/>
          </a:bodyPr>
          <a:lstStyle/>
          <a:p>
            <a:r>
              <a:rPr lang="it-IT" dirty="0"/>
              <a:t>l valore della pressione atmosferica varia in funzione della temperatura e della quantità di vapore acqueo contenuto nell'atmosfera e decresce con l'aumentare dell'altitudine, rispetto al livello del mare, del punto in cui viene misurata</a:t>
            </a:r>
          </a:p>
        </p:txBody>
      </p:sp>
    </p:spTree>
    <p:extLst>
      <p:ext uri="{BB962C8B-B14F-4D97-AF65-F5344CB8AC3E}">
        <p14:creationId xmlns:p14="http://schemas.microsoft.com/office/powerpoint/2010/main" val="25350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luidità di genere – Centro Clinico Alma">
            <a:extLst>
              <a:ext uri="{FF2B5EF4-FFF2-40B4-BE49-F238E27FC236}">
                <a16:creationId xmlns:a16="http://schemas.microsoft.com/office/drawing/2014/main" id="{E9E37B4A-1485-FDD5-044A-7AFDA18B7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179" b="2870"/>
          <a:stretch/>
        </p:blipFill>
        <p:spPr bwMode="auto">
          <a:xfrm>
            <a:off x="434448" y="365141"/>
            <a:ext cx="4716196" cy="306387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5842BC0-8870-F7C2-88AD-CEC7FE8F842F}"/>
              </a:ext>
            </a:extLst>
          </p:cNvPr>
          <p:cNvSpPr txBox="1"/>
          <p:nvPr/>
        </p:nvSpPr>
        <p:spPr>
          <a:xfrm>
            <a:off x="879752" y="3849688"/>
            <a:ext cx="4127527" cy="2105025"/>
          </a:xfrm>
          <a:prstGeom prst="rect">
            <a:avLst/>
          </a:prstGeom>
        </p:spPr>
        <p:txBody>
          <a:bodyPr vert="horz" lIns="91440" tIns="45720" rIns="91440" bIns="45720" rtlCol="0" anchor="ctr">
            <a:normAutofit/>
          </a:bodyPr>
          <a:lstStyle/>
          <a:p>
            <a:pPr defTabSz="914400">
              <a:lnSpc>
                <a:spcPct val="90000"/>
              </a:lnSpc>
              <a:spcAft>
                <a:spcPts val="600"/>
              </a:spcAft>
            </a:pPr>
            <a:r>
              <a:rPr lang="en-US" b="0" i="0" dirty="0" err="1">
                <a:effectLst/>
              </a:rPr>
              <a:t>Caratteristica</a:t>
            </a:r>
            <a:r>
              <a:rPr lang="en-US" b="0" i="0" dirty="0">
                <a:effectLst/>
              </a:rPr>
              <a:t> </a:t>
            </a:r>
            <a:r>
              <a:rPr lang="en-US" b="0" i="0" dirty="0" err="1">
                <a:effectLst/>
              </a:rPr>
              <a:t>dei</a:t>
            </a:r>
            <a:r>
              <a:rPr lang="en-US" b="0" i="0" dirty="0">
                <a:effectLst/>
              </a:rPr>
              <a:t> </a:t>
            </a:r>
            <a:r>
              <a:rPr lang="en-US" b="0" i="0" dirty="0" err="1">
                <a:effectLst/>
              </a:rPr>
              <a:t>liquidi</a:t>
            </a:r>
            <a:r>
              <a:rPr lang="en-US" b="0" i="0" dirty="0">
                <a:effectLst/>
              </a:rPr>
              <a:t> </a:t>
            </a:r>
            <a:r>
              <a:rPr lang="en-US" b="0" i="0" dirty="0" err="1">
                <a:effectLst/>
              </a:rPr>
              <a:t>è</a:t>
            </a:r>
            <a:r>
              <a:rPr lang="en-US" b="0" i="0" dirty="0">
                <a:effectLst/>
              </a:rPr>
              <a:t> la</a:t>
            </a:r>
            <a:r>
              <a:rPr lang="en-US" b="1" i="0" dirty="0">
                <a:effectLst/>
              </a:rPr>
              <a:t> </a:t>
            </a:r>
            <a:r>
              <a:rPr lang="en-US" b="1" i="0" dirty="0" err="1">
                <a:effectLst/>
              </a:rPr>
              <a:t>fluidità</a:t>
            </a:r>
            <a:r>
              <a:rPr lang="en-US" b="0" i="0" dirty="0">
                <a:effectLst/>
              </a:rPr>
              <a:t>, ossia la </a:t>
            </a:r>
            <a:r>
              <a:rPr lang="en-US" b="0" i="0" dirty="0" err="1">
                <a:effectLst/>
              </a:rPr>
              <a:t>capacità</a:t>
            </a:r>
            <a:r>
              <a:rPr lang="en-US" b="0" i="0" dirty="0">
                <a:effectLst/>
              </a:rPr>
              <a:t> </a:t>
            </a:r>
            <a:r>
              <a:rPr lang="en-US" b="0" i="0" dirty="0" err="1">
                <a:effectLst/>
              </a:rPr>
              <a:t>delle</a:t>
            </a:r>
            <a:r>
              <a:rPr lang="en-US" b="0" i="0" dirty="0">
                <a:effectLst/>
              </a:rPr>
              <a:t> </a:t>
            </a:r>
            <a:r>
              <a:rPr lang="en-US" b="0" i="0" dirty="0" err="1">
                <a:effectLst/>
              </a:rPr>
              <a:t>particelle</a:t>
            </a:r>
            <a:r>
              <a:rPr lang="en-US" b="0" i="0" dirty="0">
                <a:effectLst/>
              </a:rPr>
              <a:t> </a:t>
            </a:r>
            <a:r>
              <a:rPr lang="en-US" b="0" i="0" dirty="0" err="1">
                <a:effectLst/>
              </a:rPr>
              <a:t>che</a:t>
            </a:r>
            <a:r>
              <a:rPr lang="en-US" b="0" i="0" dirty="0">
                <a:effectLst/>
              </a:rPr>
              <a:t> </a:t>
            </a:r>
            <a:r>
              <a:rPr lang="en-US" b="0" i="0" dirty="0" err="1">
                <a:effectLst/>
              </a:rPr>
              <a:t>compongono</a:t>
            </a:r>
            <a:r>
              <a:rPr lang="en-US" b="0" i="0" dirty="0">
                <a:effectLst/>
              </a:rPr>
              <a:t> il </a:t>
            </a:r>
            <a:r>
              <a:rPr lang="en-US" b="0" i="0" dirty="0" err="1">
                <a:effectLst/>
              </a:rPr>
              <a:t>suddetto</a:t>
            </a:r>
            <a:r>
              <a:rPr lang="en-US" b="0" i="0" dirty="0">
                <a:effectLst/>
              </a:rPr>
              <a:t> </a:t>
            </a:r>
            <a:r>
              <a:rPr lang="en-US" b="1" i="0" u="sng" dirty="0">
                <a:effectLst/>
                <a:hlinkClick r:id="rId3"/>
              </a:rPr>
              <a:t>liquido</a:t>
            </a:r>
            <a:r>
              <a:rPr lang="en-US" b="0" i="0" dirty="0">
                <a:effectLst/>
              </a:rPr>
              <a:t> di "</a:t>
            </a:r>
            <a:r>
              <a:rPr lang="en-US" b="0" i="0" dirty="0" err="1">
                <a:effectLst/>
              </a:rPr>
              <a:t>scorrere</a:t>
            </a:r>
            <a:r>
              <a:rPr lang="en-US" b="0" i="0" dirty="0">
                <a:effectLst/>
              </a:rPr>
              <a:t>" le </a:t>
            </a:r>
            <a:r>
              <a:rPr lang="en-US" b="0" i="0" dirty="0" err="1">
                <a:effectLst/>
              </a:rPr>
              <a:t>une</a:t>
            </a:r>
            <a:r>
              <a:rPr lang="en-US" b="0" i="0" dirty="0">
                <a:effectLst/>
              </a:rPr>
              <a:t> </a:t>
            </a:r>
            <a:r>
              <a:rPr lang="en-US" b="0" i="0" dirty="0" err="1">
                <a:effectLst/>
              </a:rPr>
              <a:t>sulle</a:t>
            </a:r>
            <a:r>
              <a:rPr lang="en-US" b="0" i="0" dirty="0">
                <a:effectLst/>
              </a:rPr>
              <a:t> </a:t>
            </a:r>
            <a:r>
              <a:rPr lang="en-US" b="0" i="0" dirty="0" err="1">
                <a:effectLst/>
              </a:rPr>
              <a:t>altre</a:t>
            </a:r>
            <a:r>
              <a:rPr lang="en-US" b="0" i="0" dirty="0">
                <a:effectLst/>
              </a:rPr>
              <a:t>. </a:t>
            </a:r>
            <a:r>
              <a:rPr lang="en-US" b="0" i="0" dirty="0" err="1">
                <a:effectLst/>
              </a:rPr>
              <a:t>Ciò</a:t>
            </a:r>
            <a:r>
              <a:rPr lang="en-US" b="0" i="0" dirty="0">
                <a:effectLst/>
              </a:rPr>
              <a:t> </a:t>
            </a:r>
            <a:r>
              <a:rPr lang="en-US" b="0" i="0" dirty="0" err="1">
                <a:effectLst/>
              </a:rPr>
              <a:t>comporta</a:t>
            </a:r>
            <a:r>
              <a:rPr lang="en-US" b="0" i="0" dirty="0">
                <a:effectLst/>
              </a:rPr>
              <a:t> </a:t>
            </a:r>
            <a:r>
              <a:rPr lang="en-US" b="0" i="0" dirty="0" err="1">
                <a:effectLst/>
              </a:rPr>
              <a:t>che</a:t>
            </a:r>
            <a:r>
              <a:rPr lang="en-US" b="0" i="0" dirty="0">
                <a:effectLst/>
              </a:rPr>
              <a:t> </a:t>
            </a:r>
            <a:r>
              <a:rPr lang="en-US" b="0" i="0" dirty="0" err="1">
                <a:effectLst/>
              </a:rPr>
              <a:t>quando</a:t>
            </a:r>
            <a:r>
              <a:rPr lang="en-US" b="0" i="0" dirty="0">
                <a:effectLst/>
              </a:rPr>
              <a:t> un </a:t>
            </a:r>
            <a:r>
              <a:rPr lang="en-US" b="0" i="0" dirty="0" err="1">
                <a:effectLst/>
              </a:rPr>
              <a:t>fluido</a:t>
            </a:r>
            <a:r>
              <a:rPr lang="en-US" b="0" i="0" dirty="0">
                <a:effectLst/>
              </a:rPr>
              <a:t> </a:t>
            </a:r>
            <a:r>
              <a:rPr lang="en-US" b="0" i="0" dirty="0" err="1">
                <a:effectLst/>
              </a:rPr>
              <a:t>viene</a:t>
            </a:r>
            <a:r>
              <a:rPr lang="en-US" b="0" i="0" dirty="0">
                <a:effectLst/>
              </a:rPr>
              <a:t> </a:t>
            </a:r>
            <a:r>
              <a:rPr lang="en-US" b="0" i="0" dirty="0" err="1">
                <a:effectLst/>
              </a:rPr>
              <a:t>sottoposto</a:t>
            </a:r>
            <a:r>
              <a:rPr lang="en-US" b="0" i="0" dirty="0">
                <a:effectLst/>
              </a:rPr>
              <a:t> ad </a:t>
            </a:r>
            <a:r>
              <a:rPr lang="en-US" b="1" i="0" dirty="0">
                <a:effectLst/>
              </a:rPr>
              <a:t>uno </a:t>
            </a:r>
            <a:r>
              <a:rPr lang="en-US" b="1" i="0" dirty="0" err="1">
                <a:effectLst/>
              </a:rPr>
              <a:t>sforzo</a:t>
            </a:r>
            <a:r>
              <a:rPr lang="en-US" b="1" i="0" dirty="0">
                <a:effectLst/>
              </a:rPr>
              <a:t> di </a:t>
            </a:r>
            <a:r>
              <a:rPr lang="en-US" b="1" i="0" dirty="0" err="1">
                <a:effectLst/>
              </a:rPr>
              <a:t>taglio</a:t>
            </a:r>
            <a:r>
              <a:rPr lang="en-US" b="0" i="0" dirty="0">
                <a:effectLst/>
              </a:rPr>
              <a:t>, </a:t>
            </a:r>
            <a:r>
              <a:rPr lang="en-US" b="0" i="0" dirty="0" err="1">
                <a:effectLst/>
              </a:rPr>
              <a:t>esso</a:t>
            </a:r>
            <a:r>
              <a:rPr lang="en-US" b="0" i="0" dirty="0">
                <a:effectLst/>
              </a:rPr>
              <a:t> </a:t>
            </a:r>
            <a:r>
              <a:rPr lang="en-US" b="0" i="0" dirty="0" err="1">
                <a:effectLst/>
              </a:rPr>
              <a:t>si</a:t>
            </a:r>
            <a:r>
              <a:rPr lang="en-US" b="0" i="0" dirty="0">
                <a:effectLst/>
              </a:rPr>
              <a:t> </a:t>
            </a:r>
            <a:r>
              <a:rPr lang="en-US" b="0" i="0" dirty="0" err="1">
                <a:effectLst/>
              </a:rPr>
              <a:t>deforma</a:t>
            </a:r>
            <a:r>
              <a:rPr lang="en-US" b="0" i="0" dirty="0">
                <a:effectLst/>
              </a:rPr>
              <a:t> "per far </a:t>
            </a:r>
            <a:r>
              <a:rPr lang="en-US" b="0" i="0" dirty="0" err="1">
                <a:effectLst/>
              </a:rPr>
              <a:t>posto</a:t>
            </a:r>
            <a:r>
              <a:rPr lang="en-US" b="0" i="0" dirty="0">
                <a:effectLst/>
              </a:rPr>
              <a:t>" al </a:t>
            </a:r>
            <a:r>
              <a:rPr lang="en-US" b="0" i="0" dirty="0" err="1">
                <a:effectLst/>
              </a:rPr>
              <a:t>corpo</a:t>
            </a:r>
            <a:r>
              <a:rPr lang="en-US" b="0" i="0" dirty="0">
                <a:effectLst/>
              </a:rPr>
              <a:t> </a:t>
            </a:r>
            <a:r>
              <a:rPr lang="en-US" b="0" i="0" dirty="0" err="1">
                <a:effectLst/>
              </a:rPr>
              <a:t>che</a:t>
            </a:r>
            <a:r>
              <a:rPr lang="en-US" b="0" i="0" dirty="0">
                <a:effectLst/>
              </a:rPr>
              <a:t> </a:t>
            </a:r>
            <a:r>
              <a:rPr lang="en-US" b="0" i="0" dirty="0" err="1">
                <a:effectLst/>
              </a:rPr>
              <a:t>applica</a:t>
            </a:r>
            <a:r>
              <a:rPr lang="en-US" b="0" i="0" dirty="0">
                <a:effectLst/>
              </a:rPr>
              <a:t> la forza </a:t>
            </a:r>
            <a:endParaRPr lang="en-US" dirty="0"/>
          </a:p>
        </p:txBody>
      </p:sp>
      <p:pic>
        <p:nvPicPr>
          <p:cNvPr id="3076" name="Picture 4" descr="Amazon.fr - Fluidità - Alajmo, Massimiliano, Alajmo, Raffaele - Livres">
            <a:extLst>
              <a:ext uri="{FF2B5EF4-FFF2-40B4-BE49-F238E27FC236}">
                <a16:creationId xmlns:a16="http://schemas.microsoft.com/office/drawing/2014/main" id="{11345F88-81F2-B7D9-3E0C-5855F981B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913" r="6476" b="2"/>
          <a:stretch/>
        </p:blipFill>
        <p:spPr bwMode="auto">
          <a:xfrm>
            <a:off x="5286375" y="365109"/>
            <a:ext cx="3465754"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520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4988C6C-485D-979B-F4B7-F61C59AC1AFC}"/>
              </a:ext>
            </a:extLst>
          </p:cNvPr>
          <p:cNvSpPr txBox="1"/>
          <p:nvPr/>
        </p:nvSpPr>
        <p:spPr>
          <a:xfrm>
            <a:off x="473202" y="2807208"/>
            <a:ext cx="2571750" cy="341071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900" b="0" i="0">
                <a:effectLst/>
              </a:rPr>
              <a:t>L'esatto contrario della fluidità è la</a:t>
            </a:r>
            <a:r>
              <a:rPr lang="en-US" sz="1900" b="1" i="0">
                <a:effectLst/>
              </a:rPr>
              <a:t> viscosità</a:t>
            </a:r>
            <a:r>
              <a:rPr lang="en-US" sz="1900" b="0" i="0">
                <a:effectLst/>
              </a:rPr>
              <a:t>, che invece rallenta lo scorrimento delle particelle di un liquido (es: il </a:t>
            </a:r>
            <a:r>
              <a:rPr lang="en-US" sz="1900" b="1" i="0" u="sng">
                <a:effectLst/>
                <a:hlinkClick r:id="rId2"/>
              </a:rPr>
              <a:t>miele</a:t>
            </a:r>
            <a:r>
              <a:rPr lang="en-US" sz="1900" b="0" i="0">
                <a:effectLst/>
              </a:rPr>
              <a:t>, più viscoso, scorre molto più lentamente rispetto all'acqua).</a:t>
            </a:r>
            <a:endParaRPr lang="en-US" sz="1900"/>
          </a:p>
        </p:txBody>
      </p:sp>
      <p:pic>
        <p:nvPicPr>
          <p:cNvPr id="4098" name="Picture 2" descr="LA VISCOSITÀ DEI FLUIDI - Meccanica Tecnica">
            <a:extLst>
              <a:ext uri="{FF2B5EF4-FFF2-40B4-BE49-F238E27FC236}">
                <a16:creationId xmlns:a16="http://schemas.microsoft.com/office/drawing/2014/main" id="{661095FC-C921-0AC0-F133-81540E6467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0722" y="1596411"/>
            <a:ext cx="5177790" cy="366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245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7708FCF-EACF-21C2-0828-AB8EEE254094}"/>
              </a:ext>
            </a:extLst>
          </p:cNvPr>
          <p:cNvSpPr txBox="1"/>
          <p:nvPr/>
        </p:nvSpPr>
        <p:spPr>
          <a:xfrm>
            <a:off x="0" y="823210"/>
            <a:ext cx="3814055" cy="3447832"/>
          </a:xfrm>
          <a:prstGeom prst="rect">
            <a:avLst/>
          </a:prstGeom>
        </p:spPr>
        <p:txBody>
          <a:bodyPr vert="horz" lIns="91440" tIns="45720" rIns="91440" bIns="45720" rtlCol="0" anchor="t">
            <a:noAutofit/>
          </a:bodyPr>
          <a:lstStyle/>
          <a:p>
            <a:pPr indent="-228600" defTabSz="914400" fontAlgn="base">
              <a:lnSpc>
                <a:spcPct val="90000"/>
              </a:lnSpc>
              <a:spcAft>
                <a:spcPts val="600"/>
              </a:spcAft>
              <a:buFont typeface="Arial" panose="020B0604020202020204" pitchFamily="34" charset="0"/>
              <a:buChar char="•"/>
            </a:pPr>
            <a:endParaRPr lang="en-US" b="0" i="0" dirty="0">
              <a:effectLst/>
            </a:endParaRPr>
          </a:p>
          <a:p>
            <a:pPr defTabSz="914400" fontAlgn="base">
              <a:lnSpc>
                <a:spcPct val="90000"/>
              </a:lnSpc>
              <a:spcAft>
                <a:spcPts val="600"/>
              </a:spcAft>
            </a:pPr>
            <a:r>
              <a:rPr lang="en-US" b="0" i="0" dirty="0">
                <a:effectLst/>
              </a:rPr>
              <a:t>Tutti </a:t>
            </a:r>
            <a:r>
              <a:rPr lang="en-US" b="0" i="0" dirty="0" err="1">
                <a:effectLst/>
              </a:rPr>
              <a:t>liquidi</a:t>
            </a:r>
            <a:r>
              <a:rPr lang="en-US" b="0" i="0" dirty="0">
                <a:effectLst/>
              </a:rPr>
              <a:t>, </a:t>
            </a:r>
            <a:r>
              <a:rPr lang="en-US" b="0" i="0" dirty="0" err="1">
                <a:effectLst/>
              </a:rPr>
              <a:t>benché</a:t>
            </a:r>
            <a:r>
              <a:rPr lang="en-US" b="0" i="0" dirty="0">
                <a:effectLst/>
              </a:rPr>
              <a:t> </a:t>
            </a:r>
            <a:r>
              <a:rPr lang="en-US" b="0" i="0" dirty="0" err="1">
                <a:effectLst/>
              </a:rPr>
              <a:t>dotati</a:t>
            </a:r>
            <a:r>
              <a:rPr lang="en-US" b="0" i="0" dirty="0">
                <a:effectLst/>
              </a:rPr>
              <a:t> di </a:t>
            </a:r>
            <a:r>
              <a:rPr lang="en-US" b="0" i="0" dirty="0" err="1">
                <a:effectLst/>
              </a:rPr>
              <a:t>viscosità</a:t>
            </a:r>
            <a:r>
              <a:rPr lang="en-US" b="0" i="0" dirty="0">
                <a:effectLst/>
              </a:rPr>
              <a:t>, </a:t>
            </a:r>
            <a:r>
              <a:rPr lang="en-US" b="0" i="0" dirty="0" err="1">
                <a:effectLst/>
              </a:rPr>
              <a:t>sono</a:t>
            </a:r>
            <a:r>
              <a:rPr lang="en-US" b="0" i="0" dirty="0">
                <a:effectLst/>
              </a:rPr>
              <a:t> </a:t>
            </a:r>
            <a:r>
              <a:rPr lang="en-US" b="0" i="0" dirty="0" err="1">
                <a:effectLst/>
              </a:rPr>
              <a:t>prevalentemente</a:t>
            </a:r>
            <a:r>
              <a:rPr lang="en-US" b="0" i="0" dirty="0">
                <a:effectLst/>
              </a:rPr>
              <a:t> </a:t>
            </a:r>
            <a:r>
              <a:rPr lang="en-US" b="0" i="0" dirty="0" err="1">
                <a:effectLst/>
              </a:rPr>
              <a:t>fluidi</a:t>
            </a:r>
            <a:r>
              <a:rPr lang="en-US" b="0" i="0" dirty="0">
                <a:effectLst/>
              </a:rPr>
              <a:t>, ma </a:t>
            </a:r>
            <a:r>
              <a:rPr lang="en-US" b="0" i="0" dirty="0" err="1">
                <a:effectLst/>
              </a:rPr>
              <a:t>alcuni</a:t>
            </a:r>
            <a:r>
              <a:rPr lang="en-US" b="0" i="0" dirty="0">
                <a:effectLst/>
              </a:rPr>
              <a:t> di </a:t>
            </a:r>
            <a:r>
              <a:rPr lang="en-US" b="0" i="0" dirty="0" err="1">
                <a:effectLst/>
              </a:rPr>
              <a:t>essi</a:t>
            </a:r>
            <a:r>
              <a:rPr lang="en-US" b="0" i="0" dirty="0">
                <a:effectLst/>
              </a:rPr>
              <a:t>, </a:t>
            </a:r>
            <a:r>
              <a:rPr lang="en-US" b="0" i="0" dirty="0" err="1">
                <a:effectLst/>
              </a:rPr>
              <a:t>opportunamente</a:t>
            </a:r>
            <a:r>
              <a:rPr lang="en-US" b="0" i="0" dirty="0">
                <a:effectLst/>
              </a:rPr>
              <a:t> </a:t>
            </a:r>
            <a:r>
              <a:rPr lang="en-US" b="0" i="0" dirty="0" err="1">
                <a:effectLst/>
              </a:rPr>
              <a:t>miscelati</a:t>
            </a:r>
            <a:r>
              <a:rPr lang="en-US" b="0" i="0" dirty="0">
                <a:effectLst/>
              </a:rPr>
              <a:t> con </a:t>
            </a:r>
            <a:r>
              <a:rPr lang="en-US" b="0" i="0" dirty="0" err="1">
                <a:effectLst/>
              </a:rPr>
              <a:t>altre</a:t>
            </a:r>
            <a:r>
              <a:rPr lang="en-US" b="0" i="0" dirty="0">
                <a:effectLst/>
              </a:rPr>
              <a:t> </a:t>
            </a:r>
            <a:r>
              <a:rPr lang="en-US" b="0" i="0" dirty="0" err="1">
                <a:effectLst/>
              </a:rPr>
              <a:t>sostanze</a:t>
            </a:r>
            <a:r>
              <a:rPr lang="en-US" b="0" i="0" dirty="0">
                <a:effectLst/>
              </a:rPr>
              <a:t>, </a:t>
            </a:r>
            <a:r>
              <a:rPr lang="en-US" b="0" i="0" dirty="0" err="1">
                <a:effectLst/>
              </a:rPr>
              <a:t>possono</a:t>
            </a:r>
            <a:r>
              <a:rPr lang="en-US" b="0" i="0" dirty="0">
                <a:effectLst/>
              </a:rPr>
              <a:t> </a:t>
            </a:r>
            <a:r>
              <a:rPr lang="en-US" b="0" i="0" dirty="0" err="1">
                <a:effectLst/>
              </a:rPr>
              <a:t>assumere</a:t>
            </a:r>
            <a:r>
              <a:rPr lang="en-US" b="0" i="0" dirty="0">
                <a:effectLst/>
              </a:rPr>
              <a:t> </a:t>
            </a:r>
            <a:r>
              <a:rPr lang="en-US" b="0" i="0" dirty="0" err="1">
                <a:effectLst/>
              </a:rPr>
              <a:t>particolari</a:t>
            </a:r>
            <a:r>
              <a:rPr lang="en-US" b="0" i="0" dirty="0">
                <a:effectLst/>
              </a:rPr>
              <a:t> </a:t>
            </a:r>
            <a:r>
              <a:rPr lang="en-US" b="0" i="0" dirty="0" err="1">
                <a:effectLst/>
              </a:rPr>
              <a:t>caratteristiche</a:t>
            </a:r>
            <a:r>
              <a:rPr lang="en-US" b="0" i="0" dirty="0">
                <a:effectLst/>
              </a:rPr>
              <a:t> </a:t>
            </a:r>
            <a:r>
              <a:rPr lang="en-US" b="0" i="0" dirty="0" err="1">
                <a:effectLst/>
              </a:rPr>
              <a:t>che</a:t>
            </a:r>
            <a:r>
              <a:rPr lang="en-US" b="0" i="0" dirty="0">
                <a:effectLst/>
              </a:rPr>
              <a:t> li </a:t>
            </a:r>
            <a:r>
              <a:rPr lang="en-US" b="0" i="0" dirty="0" err="1">
                <a:effectLst/>
              </a:rPr>
              <a:t>trasformano</a:t>
            </a:r>
            <a:r>
              <a:rPr lang="en-US" b="0" i="0" dirty="0">
                <a:effectLst/>
              </a:rPr>
              <a:t> in </a:t>
            </a:r>
            <a:r>
              <a:rPr lang="en-US" b="1" i="0" dirty="0" err="1">
                <a:effectLst/>
              </a:rPr>
              <a:t>fluidi</a:t>
            </a:r>
            <a:r>
              <a:rPr lang="en-US" b="1" i="0" dirty="0">
                <a:effectLst/>
              </a:rPr>
              <a:t> non </a:t>
            </a:r>
            <a:r>
              <a:rPr lang="en-US" b="1" i="0" dirty="0" err="1">
                <a:effectLst/>
              </a:rPr>
              <a:t>newtoniani</a:t>
            </a:r>
            <a:r>
              <a:rPr lang="en-US" b="1" i="0" dirty="0">
                <a:effectLst/>
              </a:rPr>
              <a:t>!</a:t>
            </a:r>
          </a:p>
          <a:p>
            <a:pPr indent="-228600" defTabSz="914400" fontAlgn="base">
              <a:lnSpc>
                <a:spcPct val="90000"/>
              </a:lnSpc>
              <a:spcAft>
                <a:spcPts val="600"/>
              </a:spcAft>
              <a:buFont typeface="Arial" panose="020B0604020202020204" pitchFamily="34" charset="0"/>
              <a:buChar char="•"/>
            </a:pPr>
            <a:endParaRPr lang="en-US" b="0" i="0" dirty="0">
              <a:effectLst/>
            </a:endParaRPr>
          </a:p>
          <a:p>
            <a:pPr algn="ctr" defTabSz="914400" fontAlgn="base">
              <a:lnSpc>
                <a:spcPct val="90000"/>
              </a:lnSpc>
              <a:spcAft>
                <a:spcPts val="600"/>
              </a:spcAft>
            </a:pPr>
            <a:r>
              <a:rPr lang="en-US" b="1" i="0" dirty="0">
                <a:effectLst/>
              </a:rPr>
              <a:t>IL FLUIDO NON NEWTONIANO</a:t>
            </a:r>
          </a:p>
          <a:p>
            <a:pPr indent="-228600" defTabSz="914400" fontAlgn="base">
              <a:lnSpc>
                <a:spcPct val="90000"/>
              </a:lnSpc>
              <a:spcAft>
                <a:spcPts val="600"/>
              </a:spcAft>
              <a:buFont typeface="Arial" panose="020B0604020202020204" pitchFamily="34" charset="0"/>
              <a:buChar char="•"/>
            </a:pPr>
            <a:endParaRPr lang="en-US" b="0" i="0" dirty="0">
              <a:effectLst/>
            </a:endParaRPr>
          </a:p>
          <a:p>
            <a:pPr defTabSz="914400" fontAlgn="base">
              <a:lnSpc>
                <a:spcPct val="90000"/>
              </a:lnSpc>
              <a:spcAft>
                <a:spcPts val="600"/>
              </a:spcAft>
            </a:pPr>
            <a:r>
              <a:rPr lang="en-US" b="0" i="0" dirty="0">
                <a:effectLst/>
              </a:rPr>
              <a:t>Un </a:t>
            </a:r>
            <a:r>
              <a:rPr lang="en-US" b="0" i="0" dirty="0" err="1">
                <a:effectLst/>
              </a:rPr>
              <a:t>fluido</a:t>
            </a:r>
            <a:r>
              <a:rPr lang="en-US" b="0" i="0" dirty="0">
                <a:effectLst/>
              </a:rPr>
              <a:t> non </a:t>
            </a:r>
            <a:r>
              <a:rPr lang="en-US" b="0" i="0" dirty="0" err="1">
                <a:effectLst/>
              </a:rPr>
              <a:t>newtoniano</a:t>
            </a:r>
            <a:r>
              <a:rPr lang="en-US" b="0" i="0" dirty="0">
                <a:effectLst/>
              </a:rPr>
              <a:t> </a:t>
            </a:r>
            <a:r>
              <a:rPr lang="en-US" b="0" i="0" dirty="0" err="1">
                <a:effectLst/>
              </a:rPr>
              <a:t>è</a:t>
            </a:r>
            <a:r>
              <a:rPr lang="en-US" b="0" i="0" dirty="0">
                <a:effectLst/>
              </a:rPr>
              <a:t> un </a:t>
            </a:r>
            <a:r>
              <a:rPr lang="en-US" b="0" i="0" dirty="0" err="1">
                <a:effectLst/>
              </a:rPr>
              <a:t>fluido</a:t>
            </a:r>
            <a:r>
              <a:rPr lang="en-US" b="0" i="0" dirty="0">
                <a:effectLst/>
              </a:rPr>
              <a:t> la cui</a:t>
            </a:r>
            <a:r>
              <a:rPr lang="en-US" b="1" i="0" dirty="0">
                <a:effectLst/>
              </a:rPr>
              <a:t> </a:t>
            </a:r>
            <a:r>
              <a:rPr lang="en-US" b="1" i="0" dirty="0" err="1">
                <a:effectLst/>
              </a:rPr>
              <a:t>viscosità</a:t>
            </a:r>
            <a:r>
              <a:rPr lang="en-US" b="1" i="0" dirty="0">
                <a:effectLst/>
              </a:rPr>
              <a:t> varia </a:t>
            </a:r>
            <a:r>
              <a:rPr lang="en-US" b="0" i="0" dirty="0">
                <a:effectLst/>
              </a:rPr>
              <a:t>a </a:t>
            </a:r>
            <a:r>
              <a:rPr lang="en-US" b="0" i="0" dirty="0" err="1">
                <a:effectLst/>
              </a:rPr>
              <a:t>seconda</a:t>
            </a:r>
            <a:r>
              <a:rPr lang="en-US" b="0" i="0" dirty="0">
                <a:effectLst/>
              </a:rPr>
              <a:t> </a:t>
            </a:r>
            <a:r>
              <a:rPr lang="en-US" b="0" i="0" dirty="0" err="1">
                <a:effectLst/>
              </a:rPr>
              <a:t>dello</a:t>
            </a:r>
            <a:r>
              <a:rPr lang="en-US" b="0" i="0" dirty="0">
                <a:effectLst/>
              </a:rPr>
              <a:t> </a:t>
            </a:r>
            <a:r>
              <a:rPr lang="en-US" b="0" i="0" dirty="0" err="1">
                <a:effectLst/>
              </a:rPr>
              <a:t>sforzo</a:t>
            </a:r>
            <a:r>
              <a:rPr lang="en-US" b="0" i="0" dirty="0">
                <a:effectLst/>
              </a:rPr>
              <a:t> di </a:t>
            </a:r>
            <a:r>
              <a:rPr lang="en-US" b="0" i="0" dirty="0" err="1">
                <a:effectLst/>
              </a:rPr>
              <a:t>taglio</a:t>
            </a:r>
            <a:r>
              <a:rPr lang="en-US" b="0" i="0" dirty="0">
                <a:effectLst/>
              </a:rPr>
              <a:t> </a:t>
            </a:r>
            <a:r>
              <a:rPr lang="en-US" b="0" i="0" dirty="0" err="1">
                <a:effectLst/>
              </a:rPr>
              <a:t>che</a:t>
            </a:r>
            <a:r>
              <a:rPr lang="en-US" b="0" i="0" dirty="0">
                <a:effectLst/>
              </a:rPr>
              <a:t> </a:t>
            </a:r>
            <a:r>
              <a:rPr lang="en-US" b="0" i="0" dirty="0" err="1">
                <a:effectLst/>
              </a:rPr>
              <a:t>viene</a:t>
            </a:r>
            <a:r>
              <a:rPr lang="en-US" b="0" i="0" dirty="0">
                <a:effectLst/>
              </a:rPr>
              <a:t> </a:t>
            </a:r>
            <a:r>
              <a:rPr lang="en-US" b="0" i="0" dirty="0" err="1">
                <a:effectLst/>
              </a:rPr>
              <a:t>applicato</a:t>
            </a:r>
            <a:r>
              <a:rPr lang="en-US" b="0" i="0" dirty="0">
                <a:effectLst/>
              </a:rPr>
              <a:t>. In parole </a:t>
            </a:r>
            <a:r>
              <a:rPr lang="en-US" b="0" i="0" dirty="0" err="1">
                <a:effectLst/>
              </a:rPr>
              <a:t>povere</a:t>
            </a:r>
            <a:r>
              <a:rPr lang="en-US" b="0" i="0" dirty="0">
                <a:effectLst/>
              </a:rPr>
              <a:t>, un </a:t>
            </a:r>
            <a:r>
              <a:rPr lang="en-US" b="0" i="0" dirty="0" err="1">
                <a:effectLst/>
              </a:rPr>
              <a:t>fluido</a:t>
            </a:r>
            <a:r>
              <a:rPr lang="en-US" b="0" i="0" dirty="0">
                <a:effectLst/>
              </a:rPr>
              <a:t> non </a:t>
            </a:r>
            <a:r>
              <a:rPr lang="en-US" b="0" i="0" dirty="0" err="1">
                <a:effectLst/>
              </a:rPr>
              <a:t>newtoniano</a:t>
            </a:r>
            <a:r>
              <a:rPr lang="en-US" b="0" i="0" dirty="0">
                <a:effectLst/>
              </a:rPr>
              <a:t> </a:t>
            </a:r>
            <a:r>
              <a:rPr lang="en-US" b="1" i="0" dirty="0" err="1">
                <a:effectLst/>
              </a:rPr>
              <a:t>si</a:t>
            </a:r>
            <a:r>
              <a:rPr lang="en-US" b="1" i="0" dirty="0">
                <a:effectLst/>
              </a:rPr>
              <a:t> </a:t>
            </a:r>
            <a:r>
              <a:rPr lang="en-US" b="1" i="0" dirty="0" err="1">
                <a:effectLst/>
              </a:rPr>
              <a:t>comporta</a:t>
            </a:r>
            <a:r>
              <a:rPr lang="en-US" b="1" i="0" dirty="0">
                <a:effectLst/>
              </a:rPr>
              <a:t> quasi come un </a:t>
            </a:r>
            <a:r>
              <a:rPr lang="en-US" b="1" i="0" dirty="0" err="1">
                <a:effectLst/>
              </a:rPr>
              <a:t>solido</a:t>
            </a:r>
            <a:r>
              <a:rPr lang="en-US" b="1" i="0" dirty="0">
                <a:effectLst/>
              </a:rPr>
              <a:t> se </a:t>
            </a:r>
            <a:r>
              <a:rPr lang="en-US" b="1" i="0" dirty="0" err="1">
                <a:effectLst/>
              </a:rPr>
              <a:t>sottoposto</a:t>
            </a:r>
            <a:r>
              <a:rPr lang="en-US" b="1" i="0" dirty="0">
                <a:effectLst/>
              </a:rPr>
              <a:t> ad </a:t>
            </a:r>
            <a:r>
              <a:rPr lang="en-US" b="1" i="0" dirty="0" err="1">
                <a:effectLst/>
              </a:rPr>
              <a:t>una</a:t>
            </a:r>
            <a:r>
              <a:rPr lang="en-US" b="1" i="0" dirty="0">
                <a:effectLst/>
              </a:rPr>
              <a:t> forza </a:t>
            </a:r>
            <a:r>
              <a:rPr lang="en-US" b="1" i="0" dirty="0" err="1">
                <a:effectLst/>
              </a:rPr>
              <a:t>improvvisa</a:t>
            </a:r>
            <a:r>
              <a:rPr lang="en-US" b="0" i="0" dirty="0">
                <a:effectLst/>
              </a:rPr>
              <a:t>, </a:t>
            </a:r>
            <a:r>
              <a:rPr lang="en-US" b="0" i="0" dirty="0" err="1">
                <a:effectLst/>
              </a:rPr>
              <a:t>mentre</a:t>
            </a:r>
            <a:r>
              <a:rPr lang="en-US" b="0" i="0" dirty="0">
                <a:effectLst/>
              </a:rPr>
              <a:t> </a:t>
            </a:r>
            <a:r>
              <a:rPr lang="en-US" b="0" i="0" dirty="0" err="1">
                <a:effectLst/>
              </a:rPr>
              <a:t>conserva</a:t>
            </a:r>
            <a:r>
              <a:rPr lang="en-US" b="0" i="0" dirty="0">
                <a:effectLst/>
              </a:rPr>
              <a:t> le </a:t>
            </a:r>
            <a:r>
              <a:rPr lang="en-US" b="0" i="0" dirty="0" err="1">
                <a:effectLst/>
              </a:rPr>
              <a:t>caratteristiche</a:t>
            </a:r>
            <a:r>
              <a:rPr lang="en-US" b="0" i="0" dirty="0">
                <a:effectLst/>
              </a:rPr>
              <a:t> di un </a:t>
            </a:r>
            <a:r>
              <a:rPr lang="en-US" b="0" i="0" dirty="0" err="1">
                <a:effectLst/>
              </a:rPr>
              <a:t>liquido</a:t>
            </a:r>
            <a:r>
              <a:rPr lang="en-US" b="0" i="0" dirty="0">
                <a:effectLst/>
              </a:rPr>
              <a:t> (molto </a:t>
            </a:r>
            <a:r>
              <a:rPr lang="en-US" b="0" i="0" dirty="0" err="1">
                <a:effectLst/>
              </a:rPr>
              <a:t>viscoso</a:t>
            </a:r>
            <a:r>
              <a:rPr lang="en-US" b="0" i="0" dirty="0">
                <a:effectLst/>
              </a:rPr>
              <a:t>) se la forza </a:t>
            </a:r>
            <a:r>
              <a:rPr lang="en-US" b="0" i="0" dirty="0" err="1">
                <a:effectLst/>
              </a:rPr>
              <a:t>è</a:t>
            </a:r>
            <a:r>
              <a:rPr lang="en-US" b="0" i="0" dirty="0">
                <a:effectLst/>
              </a:rPr>
              <a:t> </a:t>
            </a:r>
            <a:r>
              <a:rPr lang="en-US" b="0" i="0" dirty="0" err="1">
                <a:effectLst/>
              </a:rPr>
              <a:t>regolare</a:t>
            </a:r>
            <a:r>
              <a:rPr lang="en-US" b="0" i="0" dirty="0">
                <a:effectLst/>
              </a:rPr>
              <a:t> e </a:t>
            </a:r>
            <a:r>
              <a:rPr lang="en-US" b="0" i="0" dirty="0" err="1">
                <a:effectLst/>
              </a:rPr>
              <a:t>continuata</a:t>
            </a:r>
            <a:r>
              <a:rPr lang="en-US" b="0" i="0" dirty="0">
                <a:effectLst/>
              </a:rPr>
              <a:t>.</a:t>
            </a:r>
          </a:p>
        </p:txBody>
      </p:sp>
      <p:pic>
        <p:nvPicPr>
          <p:cNvPr id="5122" name="Picture 2" descr="Costruire Un Fluido Non Newtoniano">
            <a:extLst>
              <a:ext uri="{FF2B5EF4-FFF2-40B4-BE49-F238E27FC236}">
                <a16:creationId xmlns:a16="http://schemas.microsoft.com/office/drawing/2014/main" id="{316FBB9D-C037-CE34-A87D-1F14FC6E8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20" r="9263" b="-1"/>
          <a:stretch/>
        </p:blipFill>
        <p:spPr bwMode="auto">
          <a:xfrm>
            <a:off x="3816932" y="877413"/>
            <a:ext cx="4666971" cy="504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61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A8A4-F998-EE44-5863-0BE1DA6747E3}"/>
            </a:ext>
          </a:extLst>
        </p:cNvPr>
        <p:cNvGrpSpPr/>
        <p:nvPr/>
      </p:nvGrpSpPr>
      <p:grpSpPr>
        <a:xfrm>
          <a:off x="0" y="0"/>
          <a:ext cx="0" cy="0"/>
          <a:chOff x="0" y="0"/>
          <a:chExt cx="0" cy="0"/>
        </a:xfrm>
      </p:grpSpPr>
      <p:pic>
        <p:nvPicPr>
          <p:cNvPr id="5122" name="Picture 2" descr="Costruire Un Fluido Non Newtoniano">
            <a:extLst>
              <a:ext uri="{FF2B5EF4-FFF2-40B4-BE49-F238E27FC236}">
                <a16:creationId xmlns:a16="http://schemas.microsoft.com/office/drawing/2014/main" id="{00D3A38A-28CE-B2FD-8D41-0785BE9C0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20" r="9263" b="-1"/>
          <a:stretch/>
        </p:blipFill>
        <p:spPr bwMode="auto">
          <a:xfrm>
            <a:off x="4477029" y="802870"/>
            <a:ext cx="4666971" cy="504309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EEDDCF1-0A42-3497-D5F5-6F2A93B71863}"/>
              </a:ext>
            </a:extLst>
          </p:cNvPr>
          <p:cNvSpPr txBox="1"/>
          <p:nvPr/>
        </p:nvSpPr>
        <p:spPr>
          <a:xfrm>
            <a:off x="169333" y="709737"/>
            <a:ext cx="4307696" cy="4685898"/>
          </a:xfrm>
          <a:prstGeom prst="rect">
            <a:avLst/>
          </a:prstGeom>
          <a:noFill/>
        </p:spPr>
        <p:txBody>
          <a:bodyPr wrap="square">
            <a:spAutoFit/>
          </a:bodyPr>
          <a:lstStyle/>
          <a:p>
            <a:pPr algn="l" fontAlgn="base"/>
            <a:r>
              <a:rPr lang="it-IT" b="1" i="0" dirty="0">
                <a:solidFill>
                  <a:srgbClr val="0075BE"/>
                </a:solidFill>
                <a:effectLst/>
                <a:latin typeface="Work Sans" pitchFamily="2" charset="77"/>
              </a:rPr>
              <a:t>Cosa ci serve?</a:t>
            </a:r>
          </a:p>
          <a:p>
            <a:pPr algn="l" fontAlgn="base">
              <a:spcBef>
                <a:spcPts val="2250"/>
              </a:spcBef>
              <a:spcAft>
                <a:spcPts val="2250"/>
              </a:spcAft>
            </a:pPr>
            <a:r>
              <a:rPr lang="it-IT" b="0" i="0" dirty="0">
                <a:solidFill>
                  <a:srgbClr val="05304B"/>
                </a:solidFill>
                <a:effectLst/>
                <a:latin typeface="Work Sans" pitchFamily="2" charset="77"/>
              </a:rPr>
              <a:t>1 vaschetta ampia</a:t>
            </a:r>
          </a:p>
          <a:p>
            <a:pPr algn="l" fontAlgn="base">
              <a:spcBef>
                <a:spcPts val="2250"/>
              </a:spcBef>
              <a:spcAft>
                <a:spcPts val="2250"/>
              </a:spcAft>
            </a:pPr>
            <a:r>
              <a:rPr lang="it-IT" b="0" i="0" dirty="0">
                <a:solidFill>
                  <a:srgbClr val="05304B"/>
                </a:solidFill>
                <a:effectLst/>
                <a:latin typeface="Work Sans" pitchFamily="2" charset="77"/>
              </a:rPr>
              <a:t>Acqua tiepida</a:t>
            </a:r>
          </a:p>
          <a:p>
            <a:pPr algn="l" fontAlgn="base">
              <a:spcBef>
                <a:spcPts val="2250"/>
              </a:spcBef>
              <a:spcAft>
                <a:spcPts val="2250"/>
              </a:spcAft>
            </a:pPr>
            <a:r>
              <a:rPr lang="it-IT" b="0" i="0" dirty="0">
                <a:solidFill>
                  <a:srgbClr val="05304B"/>
                </a:solidFill>
                <a:effectLst/>
                <a:latin typeface="Work Sans" pitchFamily="2" charset="77"/>
              </a:rPr>
              <a:t>Amido di mais</a:t>
            </a:r>
          </a:p>
          <a:p>
            <a:pPr algn="l" fontAlgn="base">
              <a:spcBef>
                <a:spcPts val="2250"/>
              </a:spcBef>
              <a:spcAft>
                <a:spcPts val="2250"/>
              </a:spcAft>
            </a:pPr>
            <a:r>
              <a:rPr lang="it-IT" b="0" i="0" dirty="0">
                <a:solidFill>
                  <a:srgbClr val="05304B"/>
                </a:solidFill>
                <a:effectLst/>
                <a:latin typeface="Work Sans" pitchFamily="2" charset="77"/>
              </a:rPr>
              <a:t>1 cucchiaio per mescolare</a:t>
            </a:r>
          </a:p>
          <a:p>
            <a:pPr algn="l" fontAlgn="base">
              <a:spcBef>
                <a:spcPts val="2250"/>
              </a:spcBef>
              <a:spcAft>
                <a:spcPts val="2250"/>
              </a:spcAft>
            </a:pPr>
            <a:r>
              <a:rPr lang="it-IT" b="1" i="0" dirty="0">
                <a:solidFill>
                  <a:srgbClr val="05304B"/>
                </a:solidFill>
                <a:effectLst/>
                <a:latin typeface="Work Sans" pitchFamily="2" charset="77"/>
              </a:rPr>
              <a:t>acqua e amido di mais</a:t>
            </a:r>
            <a:r>
              <a:rPr lang="it-IT" b="0" i="0" dirty="0">
                <a:solidFill>
                  <a:srgbClr val="05304B"/>
                </a:solidFill>
                <a:effectLst/>
                <a:latin typeface="Work Sans" pitchFamily="2" charset="77"/>
              </a:rPr>
              <a:t> (in un rapporto di 1:2).</a:t>
            </a:r>
          </a:p>
        </p:txBody>
      </p:sp>
    </p:spTree>
    <p:extLst>
      <p:ext uri="{BB962C8B-B14F-4D97-AF65-F5344CB8AC3E}">
        <p14:creationId xmlns:p14="http://schemas.microsoft.com/office/powerpoint/2010/main" val="242853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giocattolo, bambola&#10;&#10;Descrizione generata automaticamente">
            <a:extLst>
              <a:ext uri="{FF2B5EF4-FFF2-40B4-BE49-F238E27FC236}">
                <a16:creationId xmlns:a16="http://schemas.microsoft.com/office/drawing/2014/main" id="{DF614C9E-D8B3-33B1-527D-BE8ABB6B09B5}"/>
              </a:ext>
            </a:extLst>
          </p:cNvPr>
          <p:cNvPicPr>
            <a:picLocks noChangeAspect="1"/>
          </p:cNvPicPr>
          <p:nvPr/>
        </p:nvPicPr>
        <p:blipFill>
          <a:blip r:embed="rId2"/>
          <a:stretch>
            <a:fillRect/>
          </a:stretch>
        </p:blipFill>
        <p:spPr>
          <a:xfrm>
            <a:off x="3249923" y="1145791"/>
            <a:ext cx="2106000" cy="5143500"/>
          </a:xfrm>
          <a:prstGeom prst="rect">
            <a:avLst/>
          </a:prstGeom>
        </p:spPr>
      </p:pic>
      <p:sp>
        <p:nvSpPr>
          <p:cNvPr id="2" name="Titolo 1">
            <a:extLst>
              <a:ext uri="{FF2B5EF4-FFF2-40B4-BE49-F238E27FC236}">
                <a16:creationId xmlns:a16="http://schemas.microsoft.com/office/drawing/2014/main" id="{AE131273-E5F7-037E-3033-E3E22FEDD6E0}"/>
              </a:ext>
            </a:extLst>
          </p:cNvPr>
          <p:cNvSpPr txBox="1">
            <a:spLocks/>
          </p:cNvSpPr>
          <p:nvPr/>
        </p:nvSpPr>
        <p:spPr>
          <a:xfrm>
            <a:off x="685800" y="525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
        <p:nvSpPr>
          <p:cNvPr id="5" name="CasellaDiTesto 4">
            <a:extLst>
              <a:ext uri="{FF2B5EF4-FFF2-40B4-BE49-F238E27FC236}">
                <a16:creationId xmlns:a16="http://schemas.microsoft.com/office/drawing/2014/main" id="{DC330805-2256-3A9B-64A6-9077B58B023E}"/>
              </a:ext>
            </a:extLst>
          </p:cNvPr>
          <p:cNvSpPr txBox="1"/>
          <p:nvPr/>
        </p:nvSpPr>
        <p:spPr>
          <a:xfrm>
            <a:off x="1323191" y="5966125"/>
            <a:ext cx="6852621" cy="646331"/>
          </a:xfrm>
          <a:prstGeom prst="rect">
            <a:avLst/>
          </a:prstGeom>
          <a:noFill/>
        </p:spPr>
        <p:txBody>
          <a:bodyPr wrap="square">
            <a:spAutoFit/>
          </a:bodyPr>
          <a:lstStyle/>
          <a:p>
            <a:r>
              <a:rPr lang="it-IT" dirty="0"/>
              <a:t>La pressione  atmosferica è pari  a  quella  esercitata  da  una colonna d’acqua </a:t>
            </a:r>
            <a:r>
              <a:rPr lang="mr-IN" dirty="0" err="1"/>
              <a:t>di</a:t>
            </a:r>
            <a:r>
              <a:rPr lang="mr-IN" dirty="0"/>
              <a:t>  10  </a:t>
            </a:r>
            <a:r>
              <a:rPr lang="mr-IN" dirty="0" err="1"/>
              <a:t>metri</a:t>
            </a:r>
            <a:r>
              <a:rPr lang="mr-IN" dirty="0"/>
              <a:t>  </a:t>
            </a:r>
            <a:r>
              <a:rPr lang="it-IT" dirty="0"/>
              <a:t>(un  palazzo  di  3  piani!)</a:t>
            </a:r>
          </a:p>
        </p:txBody>
      </p:sp>
    </p:spTree>
    <p:extLst>
      <p:ext uri="{BB962C8B-B14F-4D97-AF65-F5344CB8AC3E}">
        <p14:creationId xmlns:p14="http://schemas.microsoft.com/office/powerpoint/2010/main" val="166438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atmospheric pressure ruler experiment">
            <a:extLst>
              <a:ext uri="{FF2B5EF4-FFF2-40B4-BE49-F238E27FC236}">
                <a16:creationId xmlns:a16="http://schemas.microsoft.com/office/drawing/2014/main" id="{EC5E642C-6C61-5E3E-0AFF-30DC4A25C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500" y="2560144"/>
            <a:ext cx="3073400" cy="20320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84DBDD17-F8AE-30E4-922A-6AFE9D5EB18F}"/>
              </a:ext>
            </a:extLst>
          </p:cNvPr>
          <p:cNvSpPr txBox="1">
            <a:spLocks/>
          </p:cNvSpPr>
          <p:nvPr/>
        </p:nvSpPr>
        <p:spPr>
          <a:xfrm>
            <a:off x="685800" y="525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pic>
        <p:nvPicPr>
          <p:cNvPr id="1028" name="Picture 4" descr="Is that newspaper really that heavy?">
            <a:extLst>
              <a:ext uri="{FF2B5EF4-FFF2-40B4-BE49-F238E27FC236}">
                <a16:creationId xmlns:a16="http://schemas.microsoft.com/office/drawing/2014/main" id="{C2B59A55-B9D5-2AE2-122F-AA7DEA507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0" y="2123527"/>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EC279FA-5CF4-6959-CAF7-96F8E5F41BDB}"/>
              </a:ext>
            </a:extLst>
          </p:cNvPr>
          <p:cNvSpPr txBox="1"/>
          <p:nvPr/>
        </p:nvSpPr>
        <p:spPr>
          <a:xfrm>
            <a:off x="1473200" y="5529130"/>
            <a:ext cx="7376510" cy="923330"/>
          </a:xfrm>
          <a:prstGeom prst="rect">
            <a:avLst/>
          </a:prstGeom>
          <a:noFill/>
        </p:spPr>
        <p:txBody>
          <a:bodyPr wrap="square" rtlCol="0">
            <a:spAutoFit/>
          </a:bodyPr>
          <a:lstStyle/>
          <a:p>
            <a:r>
              <a:rPr lang="it-IT" dirty="0"/>
              <a:t>La pressione esercitata dall’atmosfera sul foglio di carta è pari a 1 atm (1.0332 Kg/cm</a:t>
            </a:r>
            <a:r>
              <a:rPr lang="it-IT" baseline="30000" dirty="0"/>
              <a:t>2</a:t>
            </a:r>
            <a:r>
              <a:rPr lang="it-IT" dirty="0"/>
              <a:t>) x la superfice del foglio. Nel caso del foglio di giornale è di circa 2400 Kg </a:t>
            </a:r>
          </a:p>
        </p:txBody>
      </p:sp>
    </p:spTree>
    <p:extLst>
      <p:ext uri="{BB962C8B-B14F-4D97-AF65-F5344CB8AC3E}">
        <p14:creationId xmlns:p14="http://schemas.microsoft.com/office/powerpoint/2010/main" val="328106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ia 10 - Il filo spezzato dall'aria -">
            <a:extLst>
              <a:ext uri="{FF2B5EF4-FFF2-40B4-BE49-F238E27FC236}">
                <a16:creationId xmlns:a16="http://schemas.microsoft.com/office/drawing/2014/main" id="{9EAB8D99-7FAC-0489-696A-B4B38F839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48" y="1609026"/>
            <a:ext cx="3811752" cy="497433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FC475B42-5A6E-0830-0E0A-9BE94A357352}"/>
              </a:ext>
            </a:extLst>
          </p:cNvPr>
          <p:cNvSpPr txBox="1">
            <a:spLocks/>
          </p:cNvSpPr>
          <p:nvPr/>
        </p:nvSpPr>
        <p:spPr>
          <a:xfrm>
            <a:off x="685800" y="5255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a:t>Fluidi: pressione atmosferica</a:t>
            </a:r>
          </a:p>
        </p:txBody>
      </p:sp>
      <p:sp>
        <p:nvSpPr>
          <p:cNvPr id="6" name="CasellaDiTesto 5">
            <a:extLst>
              <a:ext uri="{FF2B5EF4-FFF2-40B4-BE49-F238E27FC236}">
                <a16:creationId xmlns:a16="http://schemas.microsoft.com/office/drawing/2014/main" id="{81009DED-82D7-8083-DBAA-969A362104CC}"/>
              </a:ext>
            </a:extLst>
          </p:cNvPr>
          <p:cNvSpPr txBox="1"/>
          <p:nvPr/>
        </p:nvSpPr>
        <p:spPr>
          <a:xfrm>
            <a:off x="4671848" y="2299165"/>
            <a:ext cx="4177862" cy="923330"/>
          </a:xfrm>
          <a:prstGeom prst="rect">
            <a:avLst/>
          </a:prstGeom>
          <a:noFill/>
        </p:spPr>
        <p:txBody>
          <a:bodyPr wrap="square">
            <a:spAutoFit/>
          </a:bodyPr>
          <a:lstStyle/>
          <a:p>
            <a:r>
              <a:rPr lang="it-IT" b="0" i="0" dirty="0">
                <a:solidFill>
                  <a:srgbClr val="000000"/>
                </a:solidFill>
                <a:effectLst/>
                <a:latin typeface="Merriweather" panose="020F0502020204030204" pitchFamily="34" charset="0"/>
              </a:rPr>
              <a:t>nel momento dello “strappo rapido”, avremo una pressione corrispondente a circa 500KG, </a:t>
            </a:r>
            <a:endParaRPr lang="it-IT" dirty="0"/>
          </a:p>
        </p:txBody>
      </p:sp>
    </p:spTree>
    <p:extLst>
      <p:ext uri="{BB962C8B-B14F-4D97-AF65-F5344CB8AC3E}">
        <p14:creationId xmlns:p14="http://schemas.microsoft.com/office/powerpoint/2010/main" val="21664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40400</TotalTime>
  <Words>2362</Words>
  <Application>Microsoft Macintosh PowerPoint</Application>
  <PresentationFormat>Presentazione su schermo (4:3)</PresentationFormat>
  <Paragraphs>181</Paragraphs>
  <Slides>63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63</vt:i4>
      </vt:variant>
    </vt:vector>
  </HeadingPairs>
  <TitlesOfParts>
    <vt:vector size="71" baseType="lpstr">
      <vt:lpstr>Arial</vt:lpstr>
      <vt:lpstr>Calibri</vt:lpstr>
      <vt:lpstr>Helvetica Neue</vt:lpstr>
      <vt:lpstr>Merriweather</vt:lpstr>
      <vt:lpstr>Symbol</vt:lpstr>
      <vt:lpstr>Wingdings</vt:lpstr>
      <vt:lpstr>Work Sans</vt:lpstr>
      <vt:lpstr>Tema di Office</vt:lpstr>
      <vt:lpstr>Presentazione standard di PowerPoint</vt:lpstr>
      <vt:lpstr>Presentazione standard di PowerPoint</vt:lpstr>
      <vt:lpstr>I Esperienza: Il Bicchiere capovolto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Fluidi: pressione atmosferica? Proviamo con i solidi</vt:lpstr>
      <vt:lpstr>Presentazione standard di PowerPoint</vt:lpstr>
      <vt:lpstr>Presentazione standard di PowerPoint</vt:lpstr>
      <vt:lpstr>Pressione atmosferica: Altra "Magia"</vt:lpstr>
      <vt:lpstr>Fluidi: Tensione superficiale</vt:lpstr>
      <vt:lpstr>Fluidi: Tensione superficiale</vt:lpstr>
      <vt:lpstr>Fluidi: Tensione superficiale</vt:lpstr>
      <vt:lpstr>Tensione superficiale</vt:lpstr>
      <vt:lpstr>Tensione superficiale</vt:lpstr>
      <vt:lpstr>Tensione superficiale</vt:lpstr>
      <vt:lpstr>Pressione atmosferica/Tensione superficiale</vt:lpstr>
      <vt:lpstr>Pressione atmosferica/Tensione superficiale</vt:lpstr>
      <vt:lpstr>Pressione atmosferica/Tensione superficiale</vt:lpstr>
      <vt:lpstr>Il Bicchiere capovolto: Conclusioni</vt:lpstr>
      <vt:lpstr>II Esperienza: Diavoletto di Cartesio</vt:lpstr>
      <vt:lpstr>Diavoletto di Cartesio: I osservazione</vt:lpstr>
      <vt:lpstr>Diavoletto di Cartesio: I osservazione</vt:lpstr>
      <vt:lpstr>Fluidi: Principio di Archimede</vt:lpstr>
      <vt:lpstr>Fluidi: Principio di Archimede</vt:lpstr>
      <vt:lpstr>Fluidi: Principio di Archimede</vt:lpstr>
      <vt:lpstr>Fluidi: Principio di Archimede</vt:lpstr>
      <vt:lpstr>Fluidi: Principio di Archimede</vt:lpstr>
      <vt:lpstr>Fluidi: Principio di Archimede</vt:lpstr>
      <vt:lpstr>Diavoletto di Cartesio: II osservazione</vt:lpstr>
      <vt:lpstr>La legge di Pascal</vt:lpstr>
      <vt:lpstr>Legge di Pascal</vt:lpstr>
      <vt:lpstr>Legge di Pascal</vt:lpstr>
      <vt:lpstr>Presentazione standard di PowerPoint</vt:lpstr>
      <vt:lpstr>Presentazione standard di PowerPoint</vt:lpstr>
      <vt:lpstr>Presentazione standard di PowerPoint</vt:lpstr>
      <vt:lpstr>Diavoletto di Cartesio</vt:lpstr>
      <vt:lpstr>Diavoletto di Cartesio</vt:lpstr>
      <vt:lpstr>Diavoletto di Cartesio</vt:lpstr>
      <vt:lpstr>III Esperienza: Il liquido che risale</vt:lpstr>
      <vt:lpstr>Presentazione standard di PowerPoint</vt:lpstr>
      <vt:lpstr>III Esperienza: Il liquido che risale</vt:lpstr>
      <vt:lpstr>III Esperienza: Il liquido che risale</vt:lpstr>
      <vt:lpstr>Effetto della variazione di pressione</vt:lpstr>
      <vt:lpstr>La III esperienza si spiega con la legge dei gas</vt:lpstr>
      <vt:lpstr>Legge dei gas</vt:lpstr>
      <vt:lpstr>Legge dei gas: emisferi di Magdeburgo fati in casa</vt:lpstr>
      <vt:lpstr>Legge dei gas: nella vita di ogni giorno</vt:lpstr>
      <vt:lpstr>IV Esperienza: Coppa di Pitagora</vt:lpstr>
      <vt:lpstr>IV Esperienza: Coppa di Pitagora</vt:lpstr>
      <vt:lpstr>IV Esperienza: Coppa di Pitagora</vt:lpstr>
      <vt:lpstr>IV Esperienza: Coppa di Pitagora</vt:lpstr>
      <vt:lpstr>IV Esperienza: Coppa di Pitagora</vt:lpstr>
      <vt:lpstr>IV Esperienza: Coppa di Pitagora  Travaso</vt:lpstr>
      <vt:lpstr>La coppa di Pitagora  Sifone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INFN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Fluidi: L’aria</dc:title>
  <dc:creator>Giuseppe Tagliente</dc:creator>
  <cp:lastModifiedBy>Giuseppe Tagliente</cp:lastModifiedBy>
  <cp:revision>44</cp:revision>
  <dcterms:created xsi:type="dcterms:W3CDTF">2018-09-17T15:28:18Z</dcterms:created>
  <dcterms:modified xsi:type="dcterms:W3CDTF">2024-11-04T16:04:03Z</dcterms:modified>
</cp:coreProperties>
</file>