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1"/>
  </p:notesMasterIdLst>
  <p:sldIdLst>
    <p:sldId id="1345" r:id="rId4"/>
    <p:sldId id="1003" r:id="rId5"/>
    <p:sldId id="1002" r:id="rId6"/>
    <p:sldId id="992" r:id="rId7"/>
    <p:sldId id="997" r:id="rId8"/>
    <p:sldId id="1604" r:id="rId9"/>
    <p:sldId id="998" r:id="rId10"/>
    <p:sldId id="999" r:id="rId11"/>
    <p:sldId id="1000" r:id="rId12"/>
    <p:sldId id="1001" r:id="rId13"/>
    <p:sldId id="1605" r:id="rId14"/>
    <p:sldId id="276" r:id="rId15"/>
    <p:sldId id="277" r:id="rId16"/>
    <p:sldId id="278" r:id="rId17"/>
    <p:sldId id="1575" r:id="rId18"/>
    <p:sldId id="1646" r:id="rId19"/>
    <p:sldId id="1692" r:id="rId20"/>
    <p:sldId id="269" r:id="rId21"/>
    <p:sldId id="270" r:id="rId22"/>
    <p:sldId id="1715" r:id="rId23"/>
    <p:sldId id="1714" r:id="rId24"/>
    <p:sldId id="1716" r:id="rId25"/>
    <p:sldId id="1718" r:id="rId26"/>
    <p:sldId id="1717" r:id="rId27"/>
    <p:sldId id="1405" r:id="rId28"/>
    <p:sldId id="1719" r:id="rId29"/>
    <p:sldId id="172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17" d="100"/>
          <a:sy n="117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3AEA0-C0A0-214C-BF86-071D8D47E14C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35626-9564-F246-BEC7-55A194ECF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3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347CE-7434-4363-B16B-65D49A857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4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1991BC-1A95-4D68-9D19-B1DB9AB8B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1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Michele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149F5-FE29-49B7-9447-199F8DA58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BDE3E-2F78-84D6-3B47-E2F2A9887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72F37-D191-DE64-6305-A7B6CE333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AE60B-347C-BB9F-962A-BA5631942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0B3C4-C80B-51E7-E9AD-9FE2705E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D4B6F-BF6F-E9E6-4BF8-36458B6D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4B55-8233-7E8E-4502-60A643B2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7B86F-A16D-5FB7-F69B-034D8ECCD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A671B-05E5-54AB-2193-033E35D3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8094B-FD7A-C656-2535-9C4CFE84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09E9A-1D96-39D7-482E-60AE8A6F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C1B3C-ADD6-442C-02BF-8A92A552C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932E1-4D50-1920-7079-D4E7DB24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73D59-83B5-165F-7830-E3D626B4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F7503-990A-2318-D3DB-9C65210C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9C27C-466C-869F-6253-3A8F3FA9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8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1F46-2123-9611-8E44-92D33F17C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63422-6944-91B4-61E4-06832B3E5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48A5-9A7D-69D8-BD43-E700FE2E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F44D5-F5F2-0DD9-E23F-05FA319A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B3A5F-99FD-E181-7144-C42503E4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10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FC58-C1A6-6577-9541-66E9EBF3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7A686-2A69-BED4-1C06-A263872A4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CB07-99B9-8B6E-696B-8D22124E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</p:spPr>
        <p:txBody>
          <a:bodyPr/>
          <a:lstStyle/>
          <a:p>
            <a:r>
              <a:rPr lang="en-US"/>
              <a:t>D. D'Urso, Measurements and standards - 3rd SPB Workshop – Amsterdam 6-7 Dec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0065F-19C6-8A3B-49B1-9E35FAAB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3973-E8A8-A00F-6F4E-6918C23B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FA310-3652-57EB-C8E5-84A289E7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BBBC-7E7E-844D-035C-E514773A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6105B-CC12-3E10-E937-65CFAEE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927E9-7B53-B9C8-4FC8-21469128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62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59D5-617F-5DCF-6AD7-005FFA32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AD9A-E88D-9150-AA6E-0D1FBF4D1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05067-11D3-ECDF-0805-9E4EDB9D2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5B34-86E8-1E57-48F9-FEB3264E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D4E52-9C37-AABA-F92A-37184132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60B24-7048-89CB-9A3A-D9376610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9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59D5-617F-5DCF-6AD7-005FFA32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AD9A-E88D-9150-AA6E-0D1FBF4D1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43" y="136093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5B34-86E8-1E57-48F9-FEB3264E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D4E52-9C37-AABA-F92A-37184132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60B24-7048-89CB-9A3A-D9376610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8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B1AC-C89F-30FD-10F0-89EAECDB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4FD2-E5B0-B645-7FE9-534AE7AC1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EF080-A8EE-0891-C820-8396C4A39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2FE03-67B7-2795-8DC8-580A4EAEB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AFB3E-5F7A-2223-2BD9-2D745D703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0E8AF-B79C-8926-98EC-7E027A10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22710-8092-05A3-39ED-CC752F94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A87B5-C6BE-F107-3851-2BB8CDA2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49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3861-514B-681C-88E2-A0E96B92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E095C-44B3-4B58-7388-B9ED70F9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4E38E-E5B4-9D07-B44C-A69D0087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07D0B-B9DB-59A8-DCA9-3F84CC2E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18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90087-69EF-6CB8-257E-679DAE0C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880A4-0E45-9F3E-5F8E-138497F3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F5051-6143-B610-A3FD-EEAC4A23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1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E40D9-5F5D-CEAB-BBCA-D3CAED59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DEF5-A781-76D1-BC6A-28679EA0D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C1001-B82F-F852-E389-65DA49A2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8B63A-418E-22C9-BA52-6029C0C2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67174-A735-F39B-167B-AD68D84B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30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3F97-288D-9F14-5B2C-4A195996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C894F-85BC-4871-121F-2B6A33A3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1EB63-A0C5-EBAA-2582-145934D25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F6A4A-7883-3FC5-2086-58C23004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BF1F5-E690-25B8-4510-30511CBF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5A894-AAA8-F139-00BC-47F7600B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60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243C-A028-A91B-E430-72704BC7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A89F-04B1-0C40-5283-6F64834DD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4CE6B-E24B-3666-2A0E-9145BEF83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75F4-86EA-3D2B-074F-19B5E9BB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D7C8E-1D86-79DC-0F66-0906ED38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0E1C1-11E6-F869-0C58-FA0F9C7C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65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782A-98BC-9C20-451A-378AAB98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A21B7-8B4B-8F6B-633B-5ACDA4EEF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2E194-466E-7338-7746-286A3397D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80633-CD4D-1012-BF36-99400998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B13D5-B63B-D469-EA41-709D67E1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2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54946-B44C-C216-59DE-2018DCAB1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96E05-6D40-63D9-EB93-D000DD9CB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23B04-E8A7-CEA3-86F3-8FD889CA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2E79-F651-3A89-5C84-EF3DEE62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D'Urso, Measurements and standards - 3rd SPB Workshop – Amsterdam 6-7 Dec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7468D-9BEA-D2B5-6AC1-3C849FD5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01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1F46-2123-9611-8E44-92D33F17C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63422-6944-91B4-61E4-06832B3E5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48A5-9A7D-69D8-BD43-E700FE2E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F44D5-F5F2-0DD9-E23F-05FA319A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B3A5F-99FD-E181-7144-C42503E4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77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FC58-C1A6-6577-9541-66E9EBF3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7A686-2A69-BED4-1C06-A263872A4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CB07-99B9-8B6E-696B-8D22124E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</p:spPr>
        <p:txBody>
          <a:bodyPr/>
          <a:lstStyle/>
          <a:p>
            <a:r>
              <a:rPr lang="en-US"/>
              <a:t>ET: Scienza e Tecnologia in Italia - Assisi (PG) 21 febbraio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0065F-19C6-8A3B-49B1-9E35FAAB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6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3973-E8A8-A00F-6F4E-6918C23B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FA310-3652-57EB-C8E5-84A289E7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BBBC-7E7E-844D-035C-E514773A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6105B-CC12-3E10-E937-65CFAEE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927E9-7B53-B9C8-4FC8-21469128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91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59D5-617F-5DCF-6AD7-005FFA32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AD9A-E88D-9150-AA6E-0D1FBF4D1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05067-11D3-ECDF-0805-9E4EDB9D2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5B34-86E8-1E57-48F9-FEB3264E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D4E52-9C37-AABA-F92A-37184132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60B24-7048-89CB-9A3A-D9376610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4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B1AC-C89F-30FD-10F0-89EAECDB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4FD2-E5B0-B645-7FE9-534AE7AC1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EF080-A8EE-0891-C820-8396C4A39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2FE03-67B7-2795-8DC8-580A4EAEB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AFB3E-5F7A-2223-2BD9-2D745D703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0E8AF-B79C-8926-98EC-7E027A10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22710-8092-05A3-39ED-CC752F94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A87B5-C6BE-F107-3851-2BB8CDA2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3861-514B-681C-88E2-A0E96B92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E095C-44B3-4B58-7388-B9ED70F9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4E38E-E5B4-9D07-B44C-A69D0087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07D0B-B9DB-59A8-DCA9-3F84CC2E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0B4C-75D1-AF54-59CF-D92966C8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611BC-78F2-7480-F916-9389A9846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6A076-3113-52AF-AAAB-574D47F8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1699-A885-DA84-26FE-D8D5B2AA4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3C614-9E54-51C7-2230-6E4DA09C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4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90087-69EF-6CB8-257E-679DAE0C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880A4-0E45-9F3E-5F8E-138497F3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F5051-6143-B610-A3FD-EEAC4A23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62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3F97-288D-9F14-5B2C-4A195996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C894F-85BC-4871-121F-2B6A33A3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1EB63-A0C5-EBAA-2582-145934D25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F6A4A-7883-3FC5-2086-58C23004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BF1F5-E690-25B8-4510-30511CBF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5A894-AAA8-F139-00BC-47F7600B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5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243C-A028-A91B-E430-72704BC7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A89F-04B1-0C40-5283-6F64834DD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4CE6B-E24B-3666-2A0E-9145BEF83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75F4-86EA-3D2B-074F-19B5E9BB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D7C8E-1D86-79DC-0F66-0906ED38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0E1C1-11E6-F869-0C58-FA0F9C7C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69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782A-98BC-9C20-451A-378AAB98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A21B7-8B4B-8F6B-633B-5ACDA4EEF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2E194-466E-7338-7746-286A3397D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80633-CD4D-1012-BF36-99400998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B13D5-B63B-D469-EA41-709D67E1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64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54946-B44C-C216-59DE-2018DCAB1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96E05-6D40-63D9-EB93-D000DD9CB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23B04-E8A7-CEA3-86F3-8FD889CA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2E79-F651-3A89-5C84-EF3DEE62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ET: Scienza e Tecnologia in Italia - Assisi (PG) 21 febbraio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7468D-9BEA-D2B5-6AC1-3C849FD5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2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6227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8F64-8628-3B18-4087-E42423C4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E7669-8BE7-5EB0-F7C8-73EECE8C4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20375-DCEB-9E61-23A8-816824AB6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7B3DC-6BBE-6621-2871-AFC068DB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CBB6D-7016-44D9-6C47-982CA34E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91DE-ECC2-9CD8-6035-076D3AB7A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99B7B-ABC9-FBB9-E536-04ECFB6A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112A9-E490-0450-BD80-8227C3B65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09B50-9D83-05AA-572F-233D71B54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77CDC-3DAE-7B44-2289-68F15AE6B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7BB15-249E-0FD3-97C5-7C6D1096B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B37BB5-DFE4-AAE6-C2E4-E87F5F31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6127D-FD23-18AF-70D2-B8E80BBE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13DB99-EE9E-9244-AF3D-B0DAD347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6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B818-0FD6-393F-D46C-C21FD9CC9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D0F5F-796B-3946-93E6-52E14FFE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A6B17-0AA7-A9BB-7AC7-3C4B5831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BD8AE-4290-1432-D344-BD7A56B2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DAABA-68AB-75D0-F918-619C50F0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19728-3E6F-9364-44B8-F63BA1CF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742D7-FB32-CD06-5BCF-29112D8B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4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2E08-D1B7-BF69-401B-34DC27DAE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C0559-4545-21A3-8515-F71B68FF2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1A549-92F3-D402-7D7A-092F36E52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04BE7-ED93-DD0C-AA12-71AD7F061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04F23-795E-25DD-0B30-EB4B0C2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74093-6912-FFD6-9AA8-98C7AA49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1C9B-F2E1-BDFB-6564-EF0B893B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0FDDA-A7DB-EBFC-7A03-C2C282BF2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DC4BB-CB4B-D29A-C2AD-6A826C9A8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285CC-EE10-36E0-8D2B-A478D197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621E7-19CA-7305-9170-CE47C269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2FE23-6FA4-8AB9-8BCE-FA100AE9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6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E0D385-5905-CF92-A858-D82E9C62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52483-F4BD-8C56-B13B-DA1589F88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67B19-9D9D-5AE2-A658-D182A099A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DE5745-645A-7341-A002-2BD4D9755D6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850E1-91A0-65DF-CF91-2EB365833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2892-1B62-251C-5B25-E901D55AB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DE6D4-0FEB-3049-A769-55CB29D0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1988-B162-E619-2E0A-E0ECD286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8255"/>
            <a:ext cx="10160000" cy="992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F00AF-8C77-FB47-8176-DDF70600F796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462643" y="1351785"/>
            <a:ext cx="11266714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B224F-84D3-7C72-E45E-E7CDF6A82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D'Urso, Measurements and standards - 3rd SPB Workshop – Amsterdam 6-7 Dec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FE683-647A-8D6A-E2F3-1CD045823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1193AB13-D1F3-7E8C-B4ED-A4E82E30532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5340"/>
            <a:ext cx="2032000" cy="101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3142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Ø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ü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1988-B162-E619-2E0A-E0ECD286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18255"/>
            <a:ext cx="10891157" cy="992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F00AF-8C77-FB47-8176-DDF70600F796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462643" y="1351785"/>
            <a:ext cx="11266714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B224F-84D3-7C72-E45E-E7CDF6A82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ET: </a:t>
            </a:r>
            <a:r>
              <a:rPr lang="en-US" dirty="0" err="1"/>
              <a:t>Scienza</a:t>
            </a:r>
            <a:r>
              <a:rPr lang="en-US" dirty="0"/>
              <a:t> e </a:t>
            </a:r>
            <a:r>
              <a:rPr lang="en-US" dirty="0" err="1"/>
              <a:t>Tecnologia</a:t>
            </a:r>
            <a:r>
              <a:rPr lang="en-US" dirty="0"/>
              <a:t> in Italia - Assisi (PG) 21 </a:t>
            </a:r>
            <a:r>
              <a:rPr lang="en-US" dirty="0" err="1"/>
              <a:t>febbraio</a:t>
            </a:r>
            <a:r>
              <a:rPr lang="en-US" dirty="0"/>
              <a:t>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FE683-647A-8D6A-E2F3-1CD045823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4C09C-0AFB-7F33-26AF-C5530C1C941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180320" y="-7497"/>
            <a:ext cx="2011680" cy="10058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785A52-7626-8F76-1FDD-4DEDCD21366C}"/>
              </a:ext>
            </a:extLst>
          </p:cNvPr>
          <p:cNvCxnSpPr>
            <a:cxnSpLocks/>
          </p:cNvCxnSpPr>
          <p:nvPr userDrawn="1"/>
        </p:nvCxnSpPr>
        <p:spPr>
          <a:xfrm>
            <a:off x="0" y="1010660"/>
            <a:ext cx="12192000" cy="134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52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Ø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ü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et-gw.eu/tds/ql/?c=16584" TargetMode="Externa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0157893-4CC9-F983-1B69-13C7C59F374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design, arte&#10;&#10;Descrizione generata automaticamente con attendibilità media">
            <a:extLst>
              <a:ext uri="{FF2B5EF4-FFF2-40B4-BE49-F238E27FC236}">
                <a16:creationId xmlns:a16="http://schemas.microsoft.com/office/drawing/2014/main" id="{B9EA1F11-D583-83BE-BE8F-FEE62EAF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93" r="15398"/>
          <a:stretch/>
        </p:blipFill>
        <p:spPr>
          <a:xfrm>
            <a:off x="4459094" y="0"/>
            <a:ext cx="7754589" cy="6857401"/>
          </a:xfrm>
          <a:prstGeom prst="rect">
            <a:avLst/>
          </a:prstGeom>
        </p:spPr>
      </p:pic>
      <p:pic>
        <p:nvPicPr>
          <p:cNvPr id="4" name="Immagine 3" descr="Immagine che contiene invertebrato, Bioluminescenza, Invertebrati marini, Plancton&#10;&#10;Descrizione generata automaticamente">
            <a:extLst>
              <a:ext uri="{FF2B5EF4-FFF2-40B4-BE49-F238E27FC236}">
                <a16:creationId xmlns:a16="http://schemas.microsoft.com/office/drawing/2014/main" id="{FC6ADFB8-65BA-A7BD-4E00-366C2CBD2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" y="599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38B109-FB8C-0362-D50F-99D9287E8991}"/>
              </a:ext>
            </a:extLst>
          </p:cNvPr>
          <p:cNvSpPr txBox="1"/>
          <p:nvPr/>
        </p:nvSpPr>
        <p:spPr>
          <a:xfrm>
            <a:off x="667836" y="5190526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D. D’Urso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EE9647-AE71-1C2A-F363-DAA8CBB1AACC}"/>
              </a:ext>
            </a:extLst>
          </p:cNvPr>
          <p:cNvSpPr txBox="1"/>
          <p:nvPr/>
        </p:nvSpPr>
        <p:spPr>
          <a:xfrm>
            <a:off x="4921624" y="-1559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CEA9D-2511-B37D-6572-0F20129EC4CE}"/>
              </a:ext>
            </a:extLst>
          </p:cNvPr>
          <p:cNvSpPr txBox="1"/>
          <p:nvPr/>
        </p:nvSpPr>
        <p:spPr>
          <a:xfrm>
            <a:off x="588533" y="2385194"/>
            <a:ext cx="569111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</a:rPr>
              <a:t>La </a:t>
            </a:r>
            <a:r>
              <a:rPr lang="en-US" sz="4400" dirty="0" err="1">
                <a:solidFill>
                  <a:schemeClr val="bg1"/>
                </a:solidFill>
              </a:rPr>
              <a:t>Collaborazione</a:t>
            </a:r>
            <a:r>
              <a:rPr lang="en-US" sz="4400" dirty="0">
                <a:solidFill>
                  <a:schemeClr val="bg1"/>
                </a:solidFill>
              </a:rPr>
              <a:t> 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bg1"/>
                </a:solidFill>
              </a:rPr>
              <a:t>l'Organizzazione</a:t>
            </a:r>
            <a:r>
              <a:rPr lang="en-US" sz="4400" dirty="0">
                <a:solidFill>
                  <a:schemeClr val="bg1"/>
                </a:solidFill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bg1"/>
                </a:solidFill>
              </a:rPr>
              <a:t>struttura</a:t>
            </a:r>
            <a:r>
              <a:rPr lang="en-US" sz="4400" dirty="0">
                <a:solidFill>
                  <a:schemeClr val="bg1"/>
                </a:solidFill>
              </a:rPr>
              <a:t> e </a:t>
            </a:r>
            <a:r>
              <a:rPr lang="en-US" sz="4400" dirty="0" err="1">
                <a:solidFill>
                  <a:schemeClr val="bg1"/>
                </a:solidFill>
              </a:rPr>
              <a:t>opportunità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53908A-4FF0-2D86-4D7A-D0B5C1520AF3}"/>
              </a:ext>
            </a:extLst>
          </p:cNvPr>
          <p:cNvSpPr txBox="1"/>
          <p:nvPr/>
        </p:nvSpPr>
        <p:spPr>
          <a:xfrm>
            <a:off x="588533" y="1364289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ET-GENERATION June 2024</a:t>
            </a:r>
          </a:p>
        </p:txBody>
      </p:sp>
      <p:pic>
        <p:nvPicPr>
          <p:cNvPr id="11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40C1C49D-E3C5-2BA5-BD23-C9545F9E4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91" y="205844"/>
            <a:ext cx="203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3878-A810-7FB9-35AF-6E521395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8C4EC-7A94-B2CC-314B-9DEA46D1E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National funds for R&amp;D </a:t>
            </a:r>
          </a:p>
          <a:p>
            <a:r>
              <a:rPr lang="en-US" sz="2800" dirty="0"/>
              <a:t>Common fund are current limited to vacuum and civil engineering studies (@CERN)</a:t>
            </a:r>
          </a:p>
          <a:p>
            <a:r>
              <a:rPr lang="en-US" sz="2800" dirty="0"/>
              <a:t>R&amp;D scenario and roadmap on going</a:t>
            </a:r>
          </a:p>
          <a:p>
            <a:pPr lvl="1"/>
            <a:r>
              <a:rPr lang="en-US" sz="2400" dirty="0"/>
              <a:t> DB of enable covered technologies</a:t>
            </a:r>
          </a:p>
          <a:p>
            <a:pPr lvl="1"/>
            <a:r>
              <a:rPr lang="en-US" sz="2400" dirty="0"/>
              <a:t> avoid duplication of efforts</a:t>
            </a:r>
          </a:p>
          <a:p>
            <a:pPr lvl="1"/>
            <a:r>
              <a:rPr lang="en-US" sz="2400" dirty="0"/>
              <a:t> R&amp;D that can be offered to new RU</a:t>
            </a:r>
          </a:p>
          <a:p>
            <a:pPr lvl="1"/>
            <a:r>
              <a:rPr lang="en-US" sz="2400" dirty="0"/>
              <a:t> international R&amp;D plan 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6505E-E277-2604-9161-96D20DCF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EFB32-B232-DF4B-A1E3-5327B4950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15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BDD5E-87AA-D22D-2B11-ECEF2F35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Italia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88BF9-58AC-8E64-B748-CBEFF49B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590" y="1218985"/>
            <a:ext cx="4237219" cy="46624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31427-6701-0CCE-B791-CC76A6E0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11</a:t>
            </a:fld>
            <a:endParaRPr lang="en-US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9124A55-F100-E11C-C1FD-769584349790}"/>
              </a:ext>
            </a:extLst>
          </p:cNvPr>
          <p:cNvSpPr txBox="1">
            <a:spLocks/>
          </p:cNvSpPr>
          <p:nvPr/>
        </p:nvSpPr>
        <p:spPr>
          <a:xfrm>
            <a:off x="181336" y="1016513"/>
            <a:ext cx="7682254" cy="446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605 members of </a:t>
            </a:r>
            <a:r>
              <a:rPr lang="en-US" dirty="0">
                <a:cs typeface="Calibri"/>
              </a:rPr>
              <a:t>81 institutions for 27 RU</a:t>
            </a:r>
          </a:p>
          <a:p>
            <a:r>
              <a:rPr lang="en-US" b="1" dirty="0"/>
              <a:t> Site Characterization</a:t>
            </a:r>
          </a:p>
          <a:p>
            <a:r>
              <a:rPr lang="en-US" b="1" dirty="0"/>
              <a:t> R&amp;D enabling technologies</a:t>
            </a:r>
          </a:p>
          <a:p>
            <a:r>
              <a:rPr lang="en-US" dirty="0" err="1"/>
              <a:t>sinergia</a:t>
            </a:r>
            <a:r>
              <a:rPr lang="en-US" dirty="0"/>
              <a:t> con </a:t>
            </a:r>
            <a:r>
              <a:rPr lang="en-US" dirty="0" err="1"/>
              <a:t>altri</a:t>
            </a:r>
            <a:r>
              <a:rPr lang="en-US" dirty="0"/>
              <a:t> </a:t>
            </a:r>
            <a:r>
              <a:rPr lang="en-US" dirty="0" err="1"/>
              <a:t>progetti</a:t>
            </a:r>
            <a:r>
              <a:rPr lang="en-US" dirty="0"/>
              <a:t> INFN</a:t>
            </a:r>
          </a:p>
          <a:p>
            <a:r>
              <a:rPr lang="en-US" dirty="0"/>
              <a:t> </a:t>
            </a:r>
            <a:r>
              <a:rPr lang="en-US" dirty="0" err="1"/>
              <a:t>Finanziamenti</a:t>
            </a:r>
            <a:r>
              <a:rPr lang="en-US" dirty="0"/>
              <a:t>: </a:t>
            </a:r>
            <a:r>
              <a:rPr lang="en-US" dirty="0" err="1"/>
              <a:t>nazionali</a:t>
            </a:r>
            <a:r>
              <a:rPr lang="en-US" dirty="0"/>
              <a:t> (</a:t>
            </a:r>
            <a:r>
              <a:rPr lang="en-US" dirty="0" err="1"/>
              <a:t>fondo</a:t>
            </a:r>
            <a:r>
              <a:rPr lang="en-US" dirty="0"/>
              <a:t> </a:t>
            </a:r>
            <a:r>
              <a:rPr lang="en-US" dirty="0" err="1"/>
              <a:t>Ferroni</a:t>
            </a:r>
            <a:r>
              <a:rPr lang="en-US" dirty="0"/>
              <a:t>-Fedeli, PRIN),  </a:t>
            </a:r>
            <a:r>
              <a:rPr lang="en-US" dirty="0" err="1"/>
              <a:t>regionali</a:t>
            </a:r>
            <a:r>
              <a:rPr lang="en-US" dirty="0"/>
              <a:t> (RAS) ed </a:t>
            </a:r>
            <a:r>
              <a:rPr lang="en-US" dirty="0" err="1"/>
              <a:t>europei</a:t>
            </a:r>
            <a:endParaRPr lang="en-US" dirty="0"/>
          </a:p>
          <a:p>
            <a:pPr fontAlgn="auto">
              <a:spcAft>
                <a:spcPts val="0"/>
              </a:spcAft>
            </a:pPr>
            <a:endParaRPr lang="en-US" dirty="0">
              <a:cs typeface="Calibri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l-GR" b="1" dirty="0"/>
          </a:p>
        </p:txBody>
      </p:sp>
      <p:pic>
        <p:nvPicPr>
          <p:cNvPr id="12" name="Picture 11" descr="A close-up of logos&#10;&#10;Description automatically generated">
            <a:extLst>
              <a:ext uri="{FF2B5EF4-FFF2-40B4-BE49-F238E27FC236}">
                <a16:creationId xmlns:a16="http://schemas.microsoft.com/office/drawing/2014/main" id="{5F82F86C-5657-C11B-150E-1E10550E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6" y="4232953"/>
            <a:ext cx="6939282" cy="24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960C074B-CE6A-4EA5-85B0-0A7EF525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58708"/>
            <a:ext cx="4676765" cy="3967046"/>
          </a:xfrm>
          <a:prstGeom prst="rect">
            <a:avLst/>
          </a:prstGeom>
        </p:spPr>
      </p:pic>
      <p:sp>
        <p:nvSpPr>
          <p:cNvPr id="9" name="Fumetto 1 8"/>
          <p:cNvSpPr/>
          <p:nvPr/>
        </p:nvSpPr>
        <p:spPr>
          <a:xfrm>
            <a:off x="102723" y="358777"/>
            <a:ext cx="1631866" cy="748778"/>
          </a:xfrm>
          <a:prstGeom prst="wedgeRectCallout">
            <a:avLst>
              <a:gd name="adj1" fmla="val 122284"/>
              <a:gd name="adj2" fmla="val 343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Challenging engineering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71624" y="7794"/>
            <a:ext cx="3074973" cy="106274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Calibri"/>
                <a:cs typeface="Calibri"/>
              </a:rPr>
              <a:t>ET Enabling Technologies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51899" y="1091686"/>
            <a:ext cx="3485658" cy="173678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The multi-interferometer approach asks for two parallel technology developments: 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942607" y="2851433"/>
            <a:ext cx="4602917" cy="3579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ET-LF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Underground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Silicon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Sapphire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test masses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test masses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coatings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laser wavelength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 suspensions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dependent squeezing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5443951" y="4357511"/>
            <a:ext cx="4602917" cy="280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ET-HF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power laser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test masses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coatings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Thermal compensation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dependent squeezing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3E7C-033A-4BE6-9241-F8E4AC8D5A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0" name="Fumetto 1 9"/>
          <p:cNvSpPr/>
          <p:nvPr/>
        </p:nvSpPr>
        <p:spPr>
          <a:xfrm>
            <a:off x="102723" y="1169520"/>
            <a:ext cx="1631866" cy="896770"/>
          </a:xfrm>
          <a:prstGeom prst="wedgeRectCallout">
            <a:avLst>
              <a:gd name="adj1" fmla="val 121989"/>
              <a:gd name="adj2" fmla="val 22638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technology in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-cooling</a:t>
            </a:r>
          </a:p>
        </p:txBody>
      </p:sp>
      <p:sp>
        <p:nvSpPr>
          <p:cNvPr id="11" name="Fumetto 1 10"/>
          <p:cNvSpPr/>
          <p:nvPr/>
        </p:nvSpPr>
        <p:spPr>
          <a:xfrm>
            <a:off x="102723" y="2134605"/>
            <a:ext cx="1631866" cy="896142"/>
          </a:xfrm>
          <a:prstGeom prst="wedgeRectCallout">
            <a:avLst>
              <a:gd name="adj1" fmla="val 97615"/>
              <a:gd name="adj2" fmla="val 2052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technology in optics</a:t>
            </a:r>
          </a:p>
        </p:txBody>
      </p:sp>
      <p:sp>
        <p:nvSpPr>
          <p:cNvPr id="12" name="Parentesi graffa aperta 11"/>
          <p:cNvSpPr/>
          <p:nvPr/>
        </p:nvSpPr>
        <p:spPr>
          <a:xfrm>
            <a:off x="2737449" y="4025754"/>
            <a:ext cx="154988" cy="8740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umetto 1 12"/>
          <p:cNvSpPr/>
          <p:nvPr/>
        </p:nvSpPr>
        <p:spPr>
          <a:xfrm>
            <a:off x="102723" y="3128984"/>
            <a:ext cx="1631866" cy="896770"/>
          </a:xfrm>
          <a:prstGeom prst="wedgeRectCallout">
            <a:avLst>
              <a:gd name="adj1" fmla="val 120932"/>
              <a:gd name="adj2" fmla="val 16803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laser technology</a:t>
            </a:r>
          </a:p>
        </p:txBody>
      </p:sp>
      <p:sp>
        <p:nvSpPr>
          <p:cNvPr id="14" name="Fumetto 1 13"/>
          <p:cNvSpPr/>
          <p:nvPr/>
        </p:nvSpPr>
        <p:spPr>
          <a:xfrm>
            <a:off x="102723" y="4107209"/>
            <a:ext cx="1631866" cy="1079370"/>
          </a:xfrm>
          <a:prstGeom prst="wedgeRectCallout">
            <a:avLst>
              <a:gd name="adj1" fmla="val 118407"/>
              <a:gd name="adj2" fmla="val 65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precision mechanics and low noise controls</a:t>
            </a:r>
          </a:p>
        </p:txBody>
      </p:sp>
      <p:sp>
        <p:nvSpPr>
          <p:cNvPr id="15" name="Fumetto 1 14"/>
          <p:cNvSpPr/>
          <p:nvPr/>
        </p:nvSpPr>
        <p:spPr>
          <a:xfrm>
            <a:off x="102723" y="5326347"/>
            <a:ext cx="1631866" cy="1149217"/>
          </a:xfrm>
          <a:prstGeom prst="wedgeRectCallout">
            <a:avLst>
              <a:gd name="adj1" fmla="val 122341"/>
              <a:gd name="adj2" fmla="val -922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-electronics and new controls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0476106" y="2113205"/>
            <a:ext cx="1631866" cy="896770"/>
          </a:xfrm>
          <a:prstGeom prst="wedgeRectCallout">
            <a:avLst>
              <a:gd name="adj1" fmla="val -166860"/>
              <a:gd name="adj2" fmla="val 26656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Evolved laser technology</a:t>
            </a:r>
          </a:p>
        </p:txBody>
      </p:sp>
      <p:sp>
        <p:nvSpPr>
          <p:cNvPr id="17" name="Fumetto 1 16"/>
          <p:cNvSpPr/>
          <p:nvPr/>
        </p:nvSpPr>
        <p:spPr>
          <a:xfrm>
            <a:off x="10476106" y="3346733"/>
            <a:ext cx="1631866" cy="896142"/>
          </a:xfrm>
          <a:prstGeom prst="wedgeRectCallout">
            <a:avLst>
              <a:gd name="adj1" fmla="val -150896"/>
              <a:gd name="adj2" fmla="val 189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Evolved technology in optics</a:t>
            </a:r>
          </a:p>
        </p:txBody>
      </p:sp>
      <p:sp>
        <p:nvSpPr>
          <p:cNvPr id="18" name="Parentesi graffa aperta 17"/>
          <p:cNvSpPr/>
          <p:nvPr/>
        </p:nvSpPr>
        <p:spPr>
          <a:xfrm flipH="1">
            <a:off x="8619274" y="5285465"/>
            <a:ext cx="225147" cy="47572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umetto 1 18"/>
          <p:cNvSpPr/>
          <p:nvPr/>
        </p:nvSpPr>
        <p:spPr>
          <a:xfrm>
            <a:off x="10476106" y="4449607"/>
            <a:ext cx="1631866" cy="1025540"/>
          </a:xfrm>
          <a:prstGeom prst="wedgeRectCallout">
            <a:avLst>
              <a:gd name="adj1" fmla="val -134373"/>
              <a:gd name="adj2" fmla="val 9157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Highly innovative adaptive optics</a:t>
            </a:r>
          </a:p>
        </p:txBody>
      </p:sp>
      <p:sp>
        <p:nvSpPr>
          <p:cNvPr id="21" name="Fumetto 1 20"/>
          <p:cNvSpPr/>
          <p:nvPr/>
        </p:nvSpPr>
        <p:spPr>
          <a:xfrm>
            <a:off x="10515236" y="5681879"/>
            <a:ext cx="1631866" cy="1149217"/>
          </a:xfrm>
          <a:prstGeom prst="wedgeRectCallout">
            <a:avLst>
              <a:gd name="adj1" fmla="val -138138"/>
              <a:gd name="adj2" fmla="val 1378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-electronics and new controls</a:t>
            </a:r>
          </a:p>
        </p:txBody>
      </p:sp>
    </p:spTree>
    <p:extLst>
      <p:ext uri="{BB962C8B-B14F-4D97-AF65-F5344CB8AC3E}">
        <p14:creationId xmlns:p14="http://schemas.microsoft.com/office/powerpoint/2010/main" val="39941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23BB45-C820-E305-D1D4-CD9814C3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Research lines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2A65AE-8F68-6A17-7996-C97D17AE6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</a:rPr>
              <a:t> 3G Vacuum Systems and Cryogenics (VAC)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Cryogenic payload	(CPAY-LF)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Suspensions and Seismic Isolation Systems (SUS) 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Active Noise Mitigation (ANM)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Core Optics and Coatings (CRD) 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Wave front sensing and control (WSC) 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Quantum Noise Reduction (QNR)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Stray light mitigation (SLM)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</a:rPr>
              <a:t>Computing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DAQ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4D090-0B8D-48A1-656B-3AF50AEE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C0C21-43C2-4F76-ADB6-8FC3F164F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41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767BF-2EA0-8BF2-42B0-DA6A0E19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Synergies with VIRGO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E1AC3-666B-8C76-7444-53175CD32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3" y="1108166"/>
            <a:ext cx="11266714" cy="46634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</a:rPr>
              <a:t>Frequency dependent squeezing (10 dB) </a:t>
            </a:r>
          </a:p>
          <a:p>
            <a:r>
              <a:rPr lang="en-US" sz="2400" dirty="0">
                <a:effectLst/>
              </a:rPr>
              <a:t>High power laser (1.5 MW intracavity power planned for </a:t>
            </a:r>
            <a:r>
              <a:rPr lang="en-US" sz="2400" dirty="0" err="1">
                <a:effectLst/>
              </a:rPr>
              <a:t>VnEXT</a:t>
            </a:r>
            <a:r>
              <a:rPr lang="en-US" sz="2400" dirty="0">
                <a:effectLst/>
              </a:rPr>
              <a:t> vs 3 MW planned for ET) </a:t>
            </a:r>
          </a:p>
          <a:p>
            <a:r>
              <a:rPr lang="en-US" sz="2400" dirty="0">
                <a:effectLst/>
              </a:rPr>
              <a:t>Thermal compensation system </a:t>
            </a:r>
          </a:p>
          <a:p>
            <a:r>
              <a:rPr lang="en-US" sz="2400" dirty="0">
                <a:effectLst/>
              </a:rPr>
              <a:t>Input and output optics </a:t>
            </a:r>
          </a:p>
          <a:p>
            <a:r>
              <a:rPr lang="en-US" sz="2400" dirty="0">
                <a:effectLst/>
              </a:rPr>
              <a:t>Parametric instabilities mitigation </a:t>
            </a:r>
          </a:p>
          <a:p>
            <a:r>
              <a:rPr lang="en-US" sz="2400" dirty="0">
                <a:effectLst/>
              </a:rPr>
              <a:t>Coatings </a:t>
            </a:r>
          </a:p>
          <a:p>
            <a:r>
              <a:rPr lang="en-US" sz="2400" dirty="0">
                <a:effectLst/>
              </a:rPr>
              <a:t>Mirrors </a:t>
            </a:r>
          </a:p>
          <a:p>
            <a:r>
              <a:rPr lang="en-US" sz="2400" dirty="0">
                <a:effectLst/>
              </a:rPr>
              <a:t>Payload</a:t>
            </a:r>
          </a:p>
          <a:p>
            <a:r>
              <a:rPr lang="en-US" sz="2400" dirty="0">
                <a:effectLst/>
              </a:rPr>
              <a:t>Seismic </a:t>
            </a:r>
            <a:r>
              <a:rPr lang="en-US" sz="2400" dirty="0" err="1">
                <a:effectLst/>
              </a:rPr>
              <a:t>superattenuator</a:t>
            </a:r>
            <a:r>
              <a:rPr lang="en-US" sz="2400" dirty="0">
                <a:effectLst/>
              </a:rPr>
              <a:t> </a:t>
            </a:r>
          </a:p>
          <a:p>
            <a:r>
              <a:rPr lang="en-US" sz="2400" dirty="0">
                <a:effectLst/>
              </a:rPr>
              <a:t>Scattered light mitigation </a:t>
            </a:r>
          </a:p>
          <a:p>
            <a:r>
              <a:rPr lang="en-US" sz="2400" dirty="0">
                <a:effectLst/>
              </a:rPr>
              <a:t>Digital electronics and calibration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74C01-A8F2-64AE-61C8-22309E22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EFB32-B232-DF4B-A1E3-5327B49507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672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90A7-0348-4D66-642D-075EB3D7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ET candidate sites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CD85B-A030-0874-EDB6-6CCDB6D1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3" y="1351785"/>
            <a:ext cx="6508323" cy="4663440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Two sites officially candidate:</a:t>
            </a:r>
          </a:p>
          <a:p>
            <a:pPr lvl="1"/>
            <a:r>
              <a:rPr lang="en-AU" dirty="0"/>
              <a:t>EMR </a:t>
            </a:r>
            <a:r>
              <a:rPr lang="en-AU" dirty="0" err="1"/>
              <a:t>EUregio</a:t>
            </a:r>
            <a:r>
              <a:rPr lang="en-AU" dirty="0"/>
              <a:t>, border region between Nederland, Belgium and Germany</a:t>
            </a:r>
          </a:p>
          <a:p>
            <a:pPr lvl="1"/>
            <a:r>
              <a:rPr lang="it-IT" dirty="0"/>
              <a:t>Sardinia (</a:t>
            </a:r>
            <a:r>
              <a:rPr lang="it-IT" dirty="0" err="1"/>
              <a:t>Sos</a:t>
            </a:r>
            <a:r>
              <a:rPr lang="it-IT" dirty="0"/>
              <a:t> </a:t>
            </a:r>
            <a:r>
              <a:rPr lang="it-IT" dirty="0" err="1"/>
              <a:t>Enattos</a:t>
            </a:r>
            <a:r>
              <a:rPr lang="it-IT" dirty="0"/>
              <a:t> area)</a:t>
            </a:r>
          </a:p>
          <a:p>
            <a:r>
              <a:rPr lang="en-AU" dirty="0"/>
              <a:t>A third potential site is located in Saxony (Lusatia), still not official</a:t>
            </a:r>
          </a:p>
          <a:p>
            <a:r>
              <a:rPr lang="en-AU" dirty="0"/>
              <a:t>Overall site evaluation is a complex task depending on:</a:t>
            </a:r>
          </a:p>
          <a:p>
            <a:pPr lvl="1"/>
            <a:r>
              <a:rPr lang="en-AU" dirty="0"/>
              <a:t>Geophysical and environmental quality</a:t>
            </a:r>
          </a:p>
          <a:p>
            <a:pPr lvl="1"/>
            <a:r>
              <a:rPr lang="en-AU" dirty="0"/>
              <a:t>Financial and organization aspects</a:t>
            </a:r>
          </a:p>
          <a:p>
            <a:pPr lvl="1"/>
            <a:r>
              <a:rPr lang="en-AU" dirty="0"/>
              <a:t>Services, infrastructures</a:t>
            </a:r>
            <a:endParaRPr lang="en-AU" u="heavy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95B28B-15A7-BAA3-D64E-DD807EC0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F6B3-3EE5-44A7-B635-64EFBE1DC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D7EB8103-28D3-DD1A-F015-9A5EA200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966" y="1282998"/>
            <a:ext cx="4773734" cy="483705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A26E803-9585-9C8D-EE90-CD9FBA083CE9}"/>
              </a:ext>
            </a:extLst>
          </p:cNvPr>
          <p:cNvCxnSpPr>
            <a:cxnSpLocks/>
          </p:cNvCxnSpPr>
          <p:nvPr/>
        </p:nvCxnSpPr>
        <p:spPr>
          <a:xfrm>
            <a:off x="11171792" y="2653349"/>
            <a:ext cx="94592" cy="945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57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005E-C8FF-5325-BBD8-FC8E337F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Candidature Action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2697-D71C-DA5E-6023-614A25217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Site monitoring </a:t>
            </a:r>
          </a:p>
          <a:p>
            <a:pPr lvl="1"/>
            <a:r>
              <a:rPr lang="en-US" dirty="0"/>
              <a:t> identification and quantification of local source impact </a:t>
            </a:r>
          </a:p>
          <a:p>
            <a:pPr lvl="1"/>
            <a:r>
              <a:rPr lang="en-US" dirty="0"/>
              <a:t> implication for site preservation quality </a:t>
            </a:r>
          </a:p>
          <a:p>
            <a:r>
              <a:rPr lang="en-US" dirty="0"/>
              <a:t> Geological studies</a:t>
            </a:r>
          </a:p>
          <a:p>
            <a:pPr lvl="1"/>
            <a:r>
              <a:rPr lang="en-US" dirty="0"/>
              <a:t> understanding and characterization of local geology</a:t>
            </a:r>
          </a:p>
          <a:p>
            <a:r>
              <a:rPr lang="en-US" dirty="0"/>
              <a:t> Civil and environmental engineering</a:t>
            </a:r>
          </a:p>
          <a:p>
            <a:pPr lvl="1"/>
            <a:r>
              <a:rPr lang="en-US" dirty="0"/>
              <a:t> pre-feasibility study</a:t>
            </a:r>
          </a:p>
          <a:p>
            <a:pPr lvl="1"/>
            <a:r>
              <a:rPr lang="en-US" dirty="0"/>
              <a:t> geotechnical investigation</a:t>
            </a:r>
          </a:p>
          <a:p>
            <a:pPr lvl="1"/>
            <a:r>
              <a:rPr lang="en-US" dirty="0"/>
              <a:t> optimal placement and environmental sustainability of the underground and surface infrastructures</a:t>
            </a:r>
          </a:p>
          <a:p>
            <a:pPr marL="457200" lvl="1" indent="0">
              <a:buNone/>
            </a:pPr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C960E-7C7F-FA30-A356-2EDCD823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659075-83B6-5446-8002-4ADFDBF3F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0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2C4A-6910-66C1-C5F2-2B239DB1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8B3D8-630C-C583-7C30-F3B629C0D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49" b="-37849"/>
          <a:stretch/>
        </p:blipFill>
        <p:spPr>
          <a:xfrm>
            <a:off x="0" y="0"/>
            <a:ext cx="12353908" cy="11247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9F99EE-158C-C9F7-C077-770253A07284}"/>
              </a:ext>
            </a:extLst>
          </p:cNvPr>
          <p:cNvSpPr txBox="1">
            <a:spLocks/>
          </p:cNvSpPr>
          <p:nvPr/>
        </p:nvSpPr>
        <p:spPr>
          <a:xfrm>
            <a:off x="2095279" y="869867"/>
            <a:ext cx="7994073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7D50E6-BC88-056F-D1A4-8D45EB26C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954" y="1901296"/>
            <a:ext cx="9144000" cy="11987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Sardinia: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Site Monitoring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6DB3851-14D2-9C5C-DD0B-C60613CD6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8953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AA201C-1B82-8885-67C5-65941B5E3B4C}"/>
              </a:ext>
            </a:extLst>
          </p:cNvPr>
          <p:cNvSpPr txBox="1"/>
          <p:nvPr/>
        </p:nvSpPr>
        <p:spPr>
          <a:xfrm>
            <a:off x="122557" y="1961101"/>
            <a:ext cx="4927631" cy="646331"/>
          </a:xfrm>
          <a:prstGeom prst="rect">
            <a:avLst/>
          </a:prstGeom>
          <a:solidFill>
            <a:srgbClr val="4297B8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4 permanent seismic stations for long term studies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(Trillium 240, 360 and 120 Horizon,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Guralp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360)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8202B-29D6-B599-A43B-D24A7D0289A9}"/>
              </a:ext>
            </a:extLst>
          </p:cNvPr>
          <p:cNvSpPr txBox="1"/>
          <p:nvPr/>
        </p:nvSpPr>
        <p:spPr>
          <a:xfrm>
            <a:off x="122557" y="2903470"/>
            <a:ext cx="4836517" cy="369332"/>
          </a:xfrm>
          <a:prstGeom prst="rect">
            <a:avLst/>
          </a:prstGeom>
          <a:solidFill>
            <a:srgbClr val="4297B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1 weather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BC8C5-99B3-A963-B57D-9DAF627AD394}"/>
              </a:ext>
            </a:extLst>
          </p:cNvPr>
          <p:cNvSpPr txBox="1"/>
          <p:nvPr/>
        </p:nvSpPr>
        <p:spPr>
          <a:xfrm>
            <a:off x="122557" y="3568840"/>
            <a:ext cx="4927630" cy="369332"/>
          </a:xfrm>
          <a:prstGeom prst="rect">
            <a:avLst/>
          </a:prstGeom>
          <a:solidFill>
            <a:srgbClr val="4297B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1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microbarometer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DC245-78A0-7D47-F823-D3D64BB8A56B}"/>
              </a:ext>
            </a:extLst>
          </p:cNvPr>
          <p:cNvSpPr txBox="1"/>
          <p:nvPr/>
        </p:nvSpPr>
        <p:spPr>
          <a:xfrm>
            <a:off x="122557" y="5564951"/>
            <a:ext cx="4836517" cy="369332"/>
          </a:xfrm>
          <a:prstGeom prst="rect">
            <a:avLst/>
          </a:prstGeom>
          <a:solidFill>
            <a:srgbClr val="4297B8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1 high precision tiltmeter (Archimedes prototype)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2323B-834B-58B2-53AB-9A0F8AA2DBAF}"/>
              </a:ext>
            </a:extLst>
          </p:cNvPr>
          <p:cNvSpPr txBox="1"/>
          <p:nvPr/>
        </p:nvSpPr>
        <p:spPr>
          <a:xfrm>
            <a:off x="122557" y="4899580"/>
            <a:ext cx="4836516" cy="369332"/>
          </a:xfrm>
          <a:prstGeom prst="rect">
            <a:avLst/>
          </a:prstGeom>
          <a:solidFill>
            <a:srgbClr val="4297B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 microphones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3D2A5-B59F-982C-9A89-487C54C6DCF8}"/>
              </a:ext>
            </a:extLst>
          </p:cNvPr>
          <p:cNvSpPr txBox="1"/>
          <p:nvPr/>
        </p:nvSpPr>
        <p:spPr>
          <a:xfrm>
            <a:off x="122557" y="4234210"/>
            <a:ext cx="4836516" cy="369332"/>
          </a:xfrm>
          <a:prstGeom prst="rect">
            <a:avLst/>
          </a:prstGeom>
          <a:solidFill>
            <a:srgbClr val="4297B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3 magnetometers (MF6-06)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F7557BA-D8B3-ED0D-3926-C4C231C9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397" y="0"/>
            <a:ext cx="79230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688CF-9A56-FB0A-F047-0064E6ADCF90}"/>
              </a:ext>
            </a:extLst>
          </p:cNvPr>
          <p:cNvSpPr txBox="1"/>
          <p:nvPr/>
        </p:nvSpPr>
        <p:spPr>
          <a:xfrm>
            <a:off x="68390" y="362882"/>
            <a:ext cx="4839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297B8"/>
                </a:highlight>
                <a:uLnTx/>
                <a:uFillTx/>
                <a:latin typeface="Calibri" charset="0"/>
                <a:ea typeface="ＭＳ Ｐゴシック" charset="0"/>
              </a:rPr>
              <a:t>PERMANENT ARRAY since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BC5F0-2104-6F44-714C-814D59F65429}"/>
              </a:ext>
            </a:extLst>
          </p:cNvPr>
          <p:cNvSpPr txBox="1"/>
          <p:nvPr/>
        </p:nvSpPr>
        <p:spPr>
          <a:xfrm>
            <a:off x="133440" y="1188443"/>
            <a:ext cx="4709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Since 2019, 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Enattos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there are: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D030D6-3294-666B-A0D3-0D4A8D114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A3335-1DC3-F44D-9BCC-5F9C94EC53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12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16FD206-1343-EA67-84B8-D4FD512B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629" y="167638"/>
            <a:ext cx="814520" cy="4072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A155BA-406E-4FFD-F649-2A5EB69E4BAB}"/>
              </a:ext>
            </a:extLst>
          </p:cNvPr>
          <p:cNvSpPr txBox="1"/>
          <p:nvPr/>
        </p:nvSpPr>
        <p:spPr>
          <a:xfrm>
            <a:off x="9012796" y="45600"/>
            <a:ext cx="192091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Credits to D.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Rozza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0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33F4E6B-0E5B-1F4E-20AE-CFE73B732E79}"/>
              </a:ext>
            </a:extLst>
          </p:cNvPr>
          <p:cNvSpPr txBox="1"/>
          <p:nvPr/>
        </p:nvSpPr>
        <p:spPr>
          <a:xfrm>
            <a:off x="209807" y="2066734"/>
            <a:ext cx="5886193" cy="461665"/>
          </a:xfrm>
          <a:prstGeom prst="rect">
            <a:avLst/>
          </a:prstGeom>
          <a:solidFill>
            <a:srgbClr val="4297B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 broadband seismometers on 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F6D74-E17B-B471-5806-B2A1C979C1AD}"/>
              </a:ext>
            </a:extLst>
          </p:cNvPr>
          <p:cNvSpPr txBox="1"/>
          <p:nvPr/>
        </p:nvSpPr>
        <p:spPr>
          <a:xfrm>
            <a:off x="209806" y="901664"/>
            <a:ext cx="5766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Since 2021, more permanent sensors have been installed at 2 of the proposed vertices (P2, P3)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644EE-F59E-A8BA-03BC-F09153D9C81B}"/>
              </a:ext>
            </a:extLst>
          </p:cNvPr>
          <p:cNvSpPr txBox="1"/>
          <p:nvPr/>
        </p:nvSpPr>
        <p:spPr>
          <a:xfrm>
            <a:off x="209807" y="2732739"/>
            <a:ext cx="5886194" cy="461665"/>
          </a:xfrm>
          <a:prstGeom prst="rect">
            <a:avLst/>
          </a:prstGeom>
          <a:solidFill>
            <a:srgbClr val="4297B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 broadband seismometers in borehole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30EED0-4073-087A-D404-12DBEC037EB9}"/>
              </a:ext>
            </a:extLst>
          </p:cNvPr>
          <p:cNvSpPr txBox="1"/>
          <p:nvPr/>
        </p:nvSpPr>
        <p:spPr>
          <a:xfrm>
            <a:off x="209806" y="3409137"/>
            <a:ext cx="5886194" cy="461665"/>
          </a:xfrm>
          <a:prstGeom prst="rect">
            <a:avLst/>
          </a:prstGeom>
          <a:solidFill>
            <a:srgbClr val="4297B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 magnetometers at P2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737B04B-4A54-238D-EFDB-DB8518B8D5DD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0"/>
            <a:ext cx="6096001" cy="6858000"/>
            <a:chOff x="0" y="0"/>
            <a:chExt cx="7011578" cy="7888023"/>
          </a:xfrm>
        </p:grpSpPr>
        <p:pic>
          <p:nvPicPr>
            <p:cNvPr id="3" name="Schermata 2023-01-09 alle 09.45.52.png" descr="Schermata 2023-01-09 alle 09.45.52.png">
              <a:extLst>
                <a:ext uri="{FF2B5EF4-FFF2-40B4-BE49-F238E27FC236}">
                  <a16:creationId xmlns:a16="http://schemas.microsoft.com/office/drawing/2014/main" id="{1AF9A77C-86B8-884F-5B84-FC33DEE32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011578" cy="7878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4" name="Sos Enattos">
              <a:extLst>
                <a:ext uri="{FF2B5EF4-FFF2-40B4-BE49-F238E27FC236}">
                  <a16:creationId xmlns:a16="http://schemas.microsoft.com/office/drawing/2014/main" id="{90DFA6D3-54F9-B2B3-8D4E-1C15E536F7B5}"/>
                </a:ext>
              </a:extLst>
            </p:cNvPr>
            <p:cNvSpPr txBox="1"/>
            <p:nvPr/>
          </p:nvSpPr>
          <p:spPr>
            <a:xfrm>
              <a:off x="2713769" y="7182728"/>
              <a:ext cx="2887348" cy="705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spcBef>
                  <a:spcPts val="2400"/>
                </a:spcBef>
                <a:tabLst>
                  <a:tab pos="584200" algn="l"/>
                </a:tabLst>
                <a:defRPr sz="2600" b="1" spc="78">
                  <a:latin typeface="Founders Grotesk Text Bold"/>
                  <a:ea typeface="Founders Grotesk Text Bold"/>
                  <a:cs typeface="Founders Grotesk Text Bold"/>
                  <a:sym typeface="Founders Grotesk Text"/>
                </a:defRPr>
              </a:lvl1pPr>
            </a:lstStyle>
            <a:p>
              <a:pPr marL="0" marR="0" lvl="0" indent="0" algn="l" defTabSz="584200" rtl="0" eaLnBrk="1" fontAlgn="base" latinLnBrk="0" hangingPunct="1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84200" algn="l"/>
                </a:tabLst>
                <a:defRPr/>
              </a:pPr>
              <a:r>
                <a:rPr kumimoji="0" sz="2800" b="1" i="0" u="none" strike="noStrike" kern="1200" cap="none" spc="78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sym typeface="Founders Grotesk Text"/>
                </a:rPr>
                <a:t>Sos</a:t>
              </a:r>
              <a:r>
                <a:rPr kumimoji="0" sz="2800" b="1" i="0" u="none" strike="noStrike" kern="1200" cap="none" spc="78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sym typeface="Founders Grotesk Text"/>
                </a:rPr>
                <a:t> </a:t>
              </a:r>
              <a:r>
                <a:rPr kumimoji="0" sz="2800" b="1" i="0" u="none" strike="noStrike" kern="1200" cap="none" spc="78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sym typeface="Founders Grotesk Text"/>
                </a:rPr>
                <a:t>Enattos</a:t>
              </a:r>
              <a:endParaRPr kumimoji="0" sz="2800" b="1" i="0" u="none" strike="noStrike" kern="1200" cap="none" spc="7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sym typeface="Founders Grotesk Text"/>
              </a:endParaRPr>
            </a:p>
          </p:txBody>
        </p:sp>
        <p:sp>
          <p:nvSpPr>
            <p:cNvPr id="5" name="P2">
              <a:extLst>
                <a:ext uri="{FF2B5EF4-FFF2-40B4-BE49-F238E27FC236}">
                  <a16:creationId xmlns:a16="http://schemas.microsoft.com/office/drawing/2014/main" id="{290E2FFA-0469-CA7D-55BC-1420A2363A95}"/>
                </a:ext>
              </a:extLst>
            </p:cNvPr>
            <p:cNvSpPr txBox="1"/>
            <p:nvPr/>
          </p:nvSpPr>
          <p:spPr>
            <a:xfrm>
              <a:off x="710108" y="3586652"/>
              <a:ext cx="723207" cy="705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spcBef>
                  <a:spcPts val="2400"/>
                </a:spcBef>
                <a:tabLst>
                  <a:tab pos="584200" algn="l"/>
                </a:tabLst>
                <a:defRPr sz="2600" b="1" spc="78">
                  <a:latin typeface="Founders Grotesk Text Bold"/>
                  <a:ea typeface="Founders Grotesk Text Bold"/>
                  <a:cs typeface="Founders Grotesk Text Bold"/>
                  <a:sym typeface="Founders Grotesk Text"/>
                </a:defRPr>
              </a:lvl1pPr>
            </a:lstStyle>
            <a:p>
              <a:pPr marL="0" marR="0" lvl="0" indent="0" algn="l" defTabSz="584200" rtl="0" eaLnBrk="1" fontAlgn="base" latinLnBrk="0" hangingPunct="1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84200" algn="l"/>
                </a:tabLst>
                <a:defRPr/>
              </a:pPr>
              <a:r>
                <a:rPr kumimoji="0" sz="2800" b="1" i="0" u="none" strike="noStrike" kern="1200" cap="none" spc="78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sym typeface="Founders Grotesk Text"/>
                </a:rPr>
                <a:t>P2</a:t>
              </a:r>
            </a:p>
          </p:txBody>
        </p:sp>
        <p:sp>
          <p:nvSpPr>
            <p:cNvPr id="6" name="P3">
              <a:extLst>
                <a:ext uri="{FF2B5EF4-FFF2-40B4-BE49-F238E27FC236}">
                  <a16:creationId xmlns:a16="http://schemas.microsoft.com/office/drawing/2014/main" id="{82A22D31-55FA-83FA-DC78-C7CB2EEC20F3}"/>
                </a:ext>
              </a:extLst>
            </p:cNvPr>
            <p:cNvSpPr txBox="1"/>
            <p:nvPr/>
          </p:nvSpPr>
          <p:spPr>
            <a:xfrm>
              <a:off x="6204540" y="704153"/>
              <a:ext cx="723646" cy="705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spcBef>
                  <a:spcPts val="2400"/>
                </a:spcBef>
                <a:tabLst>
                  <a:tab pos="584200" algn="l"/>
                </a:tabLst>
                <a:defRPr sz="2600" b="1" spc="78">
                  <a:latin typeface="Founders Grotesk Text Bold"/>
                  <a:ea typeface="Founders Grotesk Text Bold"/>
                  <a:cs typeface="Founders Grotesk Text Bold"/>
                  <a:sym typeface="Founders Grotesk Text"/>
                </a:defRPr>
              </a:lvl1pPr>
            </a:lstStyle>
            <a:p>
              <a:pPr marL="0" marR="0" lvl="0" indent="0" algn="l" defTabSz="584200" rtl="0" eaLnBrk="1" fontAlgn="base" latinLnBrk="0" hangingPunct="1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84200" algn="l"/>
                </a:tabLst>
                <a:defRPr/>
              </a:pPr>
              <a:r>
                <a:rPr kumimoji="0" sz="2800" b="1" i="0" u="none" strike="noStrike" kern="1200" cap="none" spc="78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sym typeface="Founders Grotesk Text"/>
                </a:rPr>
                <a:t>P3</a:t>
              </a:r>
            </a:p>
          </p:txBody>
        </p:sp>
        <p:sp>
          <p:nvSpPr>
            <p:cNvPr id="7" name="P1">
              <a:extLst>
                <a:ext uri="{FF2B5EF4-FFF2-40B4-BE49-F238E27FC236}">
                  <a16:creationId xmlns:a16="http://schemas.microsoft.com/office/drawing/2014/main" id="{A7E7AFCB-922B-4FA7-57A1-28ADBE4C9162}"/>
                </a:ext>
              </a:extLst>
            </p:cNvPr>
            <p:cNvSpPr txBox="1"/>
            <p:nvPr/>
          </p:nvSpPr>
          <p:spPr>
            <a:xfrm>
              <a:off x="5601117" y="5676897"/>
              <a:ext cx="670047" cy="705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spcBef>
                  <a:spcPts val="2400"/>
                </a:spcBef>
                <a:tabLst>
                  <a:tab pos="584200" algn="l"/>
                </a:tabLst>
                <a:defRPr sz="2600" b="1" spc="78">
                  <a:latin typeface="Founders Grotesk Text Bold"/>
                  <a:ea typeface="Founders Grotesk Text Bold"/>
                  <a:cs typeface="Founders Grotesk Text Bold"/>
                  <a:sym typeface="Founders Grotesk Text"/>
                </a:defRPr>
              </a:lvl1pPr>
            </a:lstStyle>
            <a:p>
              <a:pPr marL="0" marR="0" lvl="0" indent="0" algn="l" defTabSz="584200" rtl="0" eaLnBrk="1" fontAlgn="base" latinLnBrk="0" hangingPunct="1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84200" algn="l"/>
                </a:tabLst>
                <a:defRPr/>
              </a:pPr>
              <a:r>
                <a:rPr kumimoji="0" sz="2800" b="1" i="0" u="none" strike="noStrike" kern="1200" cap="none" spc="7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sym typeface="Founders Grotesk Text"/>
                </a:rPr>
                <a:t>P1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1B45DC-BC87-8E7D-71A3-9F1F0DD2F844}"/>
              </a:ext>
            </a:extLst>
          </p:cNvPr>
          <p:cNvSpPr txBox="1"/>
          <p:nvPr/>
        </p:nvSpPr>
        <p:spPr>
          <a:xfrm>
            <a:off x="582074" y="414932"/>
            <a:ext cx="5022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297B8"/>
                </a:highlight>
                <a:uLnTx/>
                <a:uFillTx/>
                <a:latin typeface="Calibri" charset="0"/>
                <a:ea typeface="ＭＳ Ｐゴシック" charset="0"/>
              </a:rPr>
              <a:t>PERMANENT ARRAY since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FCC145-19B0-37BA-9121-047E3978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A3335-1DC3-F44D-9BCC-5F9C94EC53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14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5A63F68-AD54-DAB2-CC54-90671259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629" y="167638"/>
            <a:ext cx="814520" cy="4072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E2BB0F-6F01-D52A-B4A3-36718D437619}"/>
              </a:ext>
            </a:extLst>
          </p:cNvPr>
          <p:cNvSpPr txBox="1"/>
          <p:nvPr/>
        </p:nvSpPr>
        <p:spPr>
          <a:xfrm>
            <a:off x="9012796" y="45600"/>
            <a:ext cx="192091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Credits to D.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Rozza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D00631-A6E6-04EE-0D55-B0F89D5377B6}"/>
              </a:ext>
            </a:extLst>
          </p:cNvPr>
          <p:cNvSpPr txBox="1"/>
          <p:nvPr/>
        </p:nvSpPr>
        <p:spPr>
          <a:xfrm>
            <a:off x="90230" y="3867944"/>
            <a:ext cx="5886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</a:rPr>
              <a:t>Acoustic measurement campaign at P2 &amp; P3 borehole areas in the next months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</a:rPr>
              <a:t> Gravimetric campaign will start soon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</a:rPr>
              <a:t> In the next months </a:t>
            </a:r>
            <a:r>
              <a:rPr lang="en-US" sz="2400" dirty="0" err="1">
                <a:solidFill>
                  <a:srgbClr val="C00000"/>
                </a:solidFill>
              </a:rPr>
              <a:t>Sos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Enattos</a:t>
            </a:r>
            <a:r>
              <a:rPr lang="en-US" sz="2400" dirty="0">
                <a:solidFill>
                  <a:srgbClr val="C00000"/>
                </a:solidFill>
              </a:rPr>
              <a:t> area will be reached at 1 TB/s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</a:rPr>
              <a:t>New measurement stations in the other candidate vertices</a:t>
            </a:r>
          </a:p>
        </p:txBody>
      </p:sp>
    </p:spTree>
    <p:extLst>
      <p:ext uri="{BB962C8B-B14F-4D97-AF65-F5344CB8AC3E}">
        <p14:creationId xmlns:p14="http://schemas.microsoft.com/office/powerpoint/2010/main" val="128377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13D3-8E5D-4ECF-18DB-033461F6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Organization &amp; ET 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580BC-4E0A-3891-8ED1-FEF025A3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EFB32-B232-DF4B-A1E3-5327B4950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DCC04-6187-4794-B5FF-C7436D71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16" y="1238727"/>
            <a:ext cx="9334968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3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2C4A-6910-66C1-C5F2-2B239DB1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8B3D8-630C-C583-7C30-F3B629C0D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49" b="-37849"/>
          <a:stretch/>
        </p:blipFill>
        <p:spPr>
          <a:xfrm>
            <a:off x="0" y="0"/>
            <a:ext cx="12353908" cy="11247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9F99EE-158C-C9F7-C077-770253A07284}"/>
              </a:ext>
            </a:extLst>
          </p:cNvPr>
          <p:cNvSpPr txBox="1">
            <a:spLocks/>
          </p:cNvSpPr>
          <p:nvPr/>
        </p:nvSpPr>
        <p:spPr>
          <a:xfrm>
            <a:off x="2095279" y="869867"/>
            <a:ext cx="7994073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7D50E6-BC88-056F-D1A4-8D45EB26C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954" y="1901296"/>
            <a:ext cx="9144000" cy="11987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Sardinia: Site Monitoring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Local Noise Sources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6DB3851-14D2-9C5C-DD0B-C60613CD6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3031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A99210-040D-0235-5FAE-E7B14A02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4B347C74-B68C-027E-1E79-DAE7B456B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0" y="0"/>
            <a:ext cx="6313753" cy="3474720"/>
          </a:xfrm>
          <a:prstGeom prst="rect">
            <a:avLst/>
          </a:prstGeom>
        </p:spPr>
      </p:pic>
      <p:pic>
        <p:nvPicPr>
          <p:cNvPr id="4" name="Picture 3" descr="A map with red flying birds&#10;&#10;Description automatically generated">
            <a:extLst>
              <a:ext uri="{FF2B5EF4-FFF2-40B4-BE49-F238E27FC236}">
                <a16:creationId xmlns:a16="http://schemas.microsoft.com/office/drawing/2014/main" id="{A5519638-2C9E-74FC-AF01-97D1DD296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269205" cy="3474720"/>
          </a:xfrm>
          <a:prstGeom prst="rect">
            <a:avLst/>
          </a:prstGeom>
        </p:spPr>
      </p:pic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A6370BF-1D3A-0F23-03C1-ED7F510A5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0" y="3383280"/>
            <a:ext cx="6253275" cy="3474720"/>
          </a:xfrm>
          <a:prstGeom prst="rect">
            <a:avLst/>
          </a:prstGeom>
        </p:spPr>
      </p:pic>
      <p:pic>
        <p:nvPicPr>
          <p:cNvPr id="8" name="Picture 7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05340FC7-EB52-3656-6EC6-B0F75597F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327" y="3383280"/>
            <a:ext cx="625694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76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2C4A-6910-66C1-C5F2-2B239DB1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8B3D8-630C-C583-7C30-F3B629C0D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49" b="-37849"/>
          <a:stretch/>
        </p:blipFill>
        <p:spPr>
          <a:xfrm>
            <a:off x="0" y="0"/>
            <a:ext cx="12353908" cy="11247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9F99EE-158C-C9F7-C077-770253A07284}"/>
              </a:ext>
            </a:extLst>
          </p:cNvPr>
          <p:cNvSpPr txBox="1">
            <a:spLocks/>
          </p:cNvSpPr>
          <p:nvPr/>
        </p:nvSpPr>
        <p:spPr>
          <a:xfrm>
            <a:off x="2095279" y="869867"/>
            <a:ext cx="7994073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7D50E6-BC88-056F-D1A4-8D45EB26C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954" y="1901296"/>
            <a:ext cx="9144000" cy="11987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Sardinia: Site Monitoring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Impact of local noise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6DB3851-14D2-9C5C-DD0B-C60613CD6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478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637B3-B345-1634-4A17-0872B69D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138BF5B-B846-3E51-3373-8E2802E81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255"/>
            <a:ext cx="10127337" cy="67665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970C2-F80F-6D11-740A-26A66CA4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C5FA1-E512-5B03-4276-A41DAEE1EC37}"/>
              </a:ext>
            </a:extLst>
          </p:cNvPr>
          <p:cNvSpPr txBox="1"/>
          <p:nvPr/>
        </p:nvSpPr>
        <p:spPr>
          <a:xfrm>
            <a:off x="1045709" y="145125"/>
            <a:ext cx="803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indico.ego-gw.it</a:t>
            </a:r>
            <a:r>
              <a:rPr lang="en-US" dirty="0"/>
              <a:t>/event/710/contributions/6467/attachments/3562/6370/go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489683-7944-3544-FD6D-D4FBAAED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70" y="641327"/>
            <a:ext cx="3054530" cy="17181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10F6EF-5923-48FF-E750-D79069488290}"/>
              </a:ext>
            </a:extLst>
          </p:cNvPr>
          <p:cNvSpPr txBox="1"/>
          <p:nvPr/>
        </p:nvSpPr>
        <p:spPr>
          <a:xfrm>
            <a:off x="10127337" y="1315747"/>
            <a:ext cx="1975605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Credits to D.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Rozza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and M. Di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G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iovanni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0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FA27B-CD31-0886-8738-0D47E181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D615CEC-BBE1-1081-C438-14D9A8BA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376"/>
            <a:ext cx="6222511" cy="3474720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34D1CB02-19FA-A143-9C0B-32FE83BD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65" y="20376"/>
            <a:ext cx="6193435" cy="3474720"/>
          </a:xfrm>
          <a:prstGeom prst="rect">
            <a:avLst/>
          </a:prstGeom>
        </p:spPr>
      </p:pic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0772B610-B54F-9E52-2629-3B2FD258F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34" y="3439188"/>
            <a:ext cx="6098634" cy="3474720"/>
          </a:xfrm>
          <a:prstGeom prst="rect">
            <a:avLst/>
          </a:prstGeom>
        </p:spPr>
      </p:pic>
      <p:pic>
        <p:nvPicPr>
          <p:cNvPr id="10" name="Picture 9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5E5453E-0E8C-8D07-7FA1-1A764865F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372" y="3383280"/>
            <a:ext cx="6200704" cy="3474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D31F0-A600-C94C-21D4-9A32FFF683D0}"/>
              </a:ext>
            </a:extLst>
          </p:cNvPr>
          <p:cNvSpPr txBox="1"/>
          <p:nvPr/>
        </p:nvSpPr>
        <p:spPr>
          <a:xfrm>
            <a:off x="45462" y="6033184"/>
            <a:ext cx="1975605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Credits to D.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Rozza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and M. Di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G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iovanni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83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68703-A47E-BCE4-63B2-97CE88491D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55258"/>
            <a:ext cx="10905066" cy="53707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A692-24A0-4B83-9721-36E20438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F646F3F-274D-499B-ABBE-824EB4ABDC3D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0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2C4A-6910-66C1-C5F2-2B239DB1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8B3D8-630C-C583-7C30-F3B629C0D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49" b="-37849"/>
          <a:stretch/>
        </p:blipFill>
        <p:spPr>
          <a:xfrm>
            <a:off x="0" y="0"/>
            <a:ext cx="12353908" cy="11247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9F99EE-158C-C9F7-C077-770253A07284}"/>
              </a:ext>
            </a:extLst>
          </p:cNvPr>
          <p:cNvSpPr txBox="1">
            <a:spLocks/>
          </p:cNvSpPr>
          <p:nvPr/>
        </p:nvSpPr>
        <p:spPr>
          <a:xfrm>
            <a:off x="2095279" y="869867"/>
            <a:ext cx="7994073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7D50E6-BC88-056F-D1A4-8D45EB26C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954" y="1901296"/>
            <a:ext cx="9144000" cy="11987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ET Localization in Sardinia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6DB3851-14D2-9C5C-DD0B-C60613CD6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5FD6439-CC61-6B58-ADF3-144E4714D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55" y="0"/>
            <a:ext cx="203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6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E97A4-29C4-46A2-372E-CD67DFC0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white paper with blue text and red text&#10;&#10;Description automatically generated">
            <a:extLst>
              <a:ext uri="{FF2B5EF4-FFF2-40B4-BE49-F238E27FC236}">
                <a16:creationId xmlns:a16="http://schemas.microsoft.com/office/drawing/2014/main" id="{112086E0-67F8-CC08-9D5E-1EAC62E0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5996" cy="3474720"/>
          </a:xfrm>
          <a:prstGeom prst="rect">
            <a:avLst/>
          </a:prstGeom>
        </p:spPr>
      </p:pic>
      <p:pic>
        <p:nvPicPr>
          <p:cNvPr id="10" name="Picture 9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2B16C14F-5501-7C17-AF0D-C3F9EEB5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495" y="0"/>
            <a:ext cx="6180505" cy="3474720"/>
          </a:xfrm>
          <a:prstGeom prst="rect">
            <a:avLst/>
          </a:prstGeom>
        </p:spPr>
      </p:pic>
      <p:pic>
        <p:nvPicPr>
          <p:cNvPr id="12" name="Picture 11" descr="A map of a land with lines and directions&#10;&#10;Description automatically generated with medium confidence">
            <a:extLst>
              <a:ext uri="{FF2B5EF4-FFF2-40B4-BE49-F238E27FC236}">
                <a16:creationId xmlns:a16="http://schemas.microsoft.com/office/drawing/2014/main" id="{643B59B5-7C09-8154-0B7D-3CBB94250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61" y="3363286"/>
            <a:ext cx="6129320" cy="3474720"/>
          </a:xfrm>
          <a:prstGeom prst="rect">
            <a:avLst/>
          </a:prstGeom>
        </p:spPr>
      </p:pic>
      <p:pic>
        <p:nvPicPr>
          <p:cNvPr id="14" name="Picture 13" descr="A white paper with text on it&#10;&#10;Description automatically generated">
            <a:extLst>
              <a:ext uri="{FF2B5EF4-FFF2-40B4-BE49-F238E27FC236}">
                <a16:creationId xmlns:a16="http://schemas.microsoft.com/office/drawing/2014/main" id="{09FCEE4A-2817-D5EB-BB9B-604DB64A3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063" y="3383280"/>
            <a:ext cx="61659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0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CEBF8-0311-6806-30E4-09B717FD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EFB32-B232-DF4B-A1E3-5327B4950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D0A85-2BE5-92BF-588A-7C9B565F23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3813"/>
            <a:ext cx="10515600" cy="1325563"/>
          </a:xfrm>
        </p:spPr>
        <p:txBody>
          <a:bodyPr/>
          <a:lstStyle/>
          <a:p>
            <a:r>
              <a:rPr lang="en-US" dirty="0"/>
              <a:t>ET Organization (ETO)</a:t>
            </a:r>
          </a:p>
        </p:txBody>
      </p:sp>
      <p:pic>
        <p:nvPicPr>
          <p:cNvPr id="7" name="Content Placeholder 6" descr="A diagram of a diagram&#10;&#10;Description automatically generated">
            <a:extLst>
              <a:ext uri="{FF2B5EF4-FFF2-40B4-BE49-F238E27FC236}">
                <a16:creationId xmlns:a16="http://schemas.microsoft.com/office/drawing/2014/main" id="{B118585B-0448-1F1B-0AD7-552BB09FE0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22462" y="1262476"/>
            <a:ext cx="8347075" cy="39322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73ABB7-5296-2512-1152-ACDD68D4D03C}"/>
              </a:ext>
            </a:extLst>
          </p:cNvPr>
          <p:cNvSpPr txBox="1"/>
          <p:nvPr/>
        </p:nvSpPr>
        <p:spPr>
          <a:xfrm>
            <a:off x="609599" y="5215473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The main objective of the ETO Directorate is to provide the Board of Governmental Representatives (BGR) with all the material necessary for a first approval of the creation of the research infrastructure in the selected construction site(s). 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573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758F029E-D173-02A7-1693-163FE7681B60}"/>
              </a:ext>
            </a:extLst>
          </p:cNvPr>
          <p:cNvSpPr/>
          <p:nvPr/>
        </p:nvSpPr>
        <p:spPr>
          <a:xfrm>
            <a:off x="528665" y="160812"/>
            <a:ext cx="7267248" cy="158848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FB407C98-4231-7C78-D31B-B6C62298CDD0}"/>
              </a:ext>
            </a:extLst>
          </p:cNvPr>
          <p:cNvSpPr/>
          <p:nvPr/>
        </p:nvSpPr>
        <p:spPr>
          <a:xfrm>
            <a:off x="153068" y="1854250"/>
            <a:ext cx="5386982" cy="48923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E181E">
              <a:alpha val="16000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C16D56B-CCEB-DA27-184E-F4D7E82B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B18CB-106D-4839-AAAB-C10920B1A6AE}" type="slidenum">
              <a:rPr lang="en-GB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8CDB2E5-95BE-C4ED-862C-94E999FABE4C}"/>
              </a:ext>
            </a:extLst>
          </p:cNvPr>
          <p:cNvSpPr txBox="1"/>
          <p:nvPr/>
        </p:nvSpPr>
        <p:spPr>
          <a:xfrm>
            <a:off x="552750" y="196026"/>
            <a:ext cx="2062110" cy="43953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E181E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Proto-council</a:t>
            </a: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26930615-2CAE-39C5-6551-44141E8B962E}"/>
              </a:ext>
            </a:extLst>
          </p:cNvPr>
          <p:cNvSpPr/>
          <p:nvPr/>
        </p:nvSpPr>
        <p:spPr>
          <a:xfrm>
            <a:off x="573004" y="675904"/>
            <a:ext cx="3297600" cy="8660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ESFRI Coordinators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Stan Bentvelsen, Antonio Zoccoli</a:t>
            </a: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C6A5F263-76B7-B7F3-067E-39C439EEC93E}"/>
              </a:ext>
            </a:extLst>
          </p:cNvPr>
          <p:cNvSpPr/>
          <p:nvPr/>
        </p:nvSpPr>
        <p:spPr>
          <a:xfrm>
            <a:off x="4446667" y="671624"/>
            <a:ext cx="3148099" cy="43124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BGR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(Board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Governm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. Represent.)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414EED25-27B5-23D7-DB86-66A3A0F329DD}"/>
              </a:ext>
            </a:extLst>
          </p:cNvPr>
          <p:cNvSpPr/>
          <p:nvPr/>
        </p:nvSpPr>
        <p:spPr>
          <a:xfrm>
            <a:off x="275199" y="1949765"/>
            <a:ext cx="2406297" cy="85391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Project Directorate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F. Ferroni, A.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Freise</a:t>
            </a:r>
            <a:endParaRPr lang="en-US" sz="1400" b="1" dirty="0">
              <a:solidFill>
                <a:srgbClr val="000000"/>
              </a:solidFill>
              <a:latin typeface="Lm Roman 12" pitchFamily="18"/>
              <a:ea typeface="WenQuanYi Micro Hei" pitchFamily="2"/>
              <a:cs typeface="FreeSans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M. Martinez</a:t>
            </a:r>
          </a:p>
        </p:txBody>
      </p:sp>
      <p:sp>
        <p:nvSpPr>
          <p:cNvPr id="23" name="Connettore diritto 22">
            <a:extLst>
              <a:ext uri="{FF2B5EF4-FFF2-40B4-BE49-F238E27FC236}">
                <a16:creationId xmlns:a16="http://schemas.microsoft.com/office/drawing/2014/main" id="{B2A7520C-9040-5686-5174-D9B636B7A61F}"/>
              </a:ext>
            </a:extLst>
          </p:cNvPr>
          <p:cNvSpPr/>
          <p:nvPr/>
        </p:nvSpPr>
        <p:spPr>
          <a:xfrm>
            <a:off x="3886867" y="912197"/>
            <a:ext cx="559800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1ED89B20-18F7-F314-4143-3333BB56F596}"/>
              </a:ext>
            </a:extLst>
          </p:cNvPr>
          <p:cNvSpPr/>
          <p:nvPr/>
        </p:nvSpPr>
        <p:spPr>
          <a:xfrm>
            <a:off x="4455487" y="1162919"/>
            <a:ext cx="3141874" cy="41052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38100">
            <a:solidFill>
              <a:schemeClr val="tx1">
                <a:alpha val="0"/>
              </a:scheme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BSR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(Board Scient. Represent.)</a:t>
            </a:r>
          </a:p>
        </p:txBody>
      </p:sp>
      <p:sp>
        <p:nvSpPr>
          <p:cNvPr id="36" name="Connettore diritto 35">
            <a:extLst>
              <a:ext uri="{FF2B5EF4-FFF2-40B4-BE49-F238E27FC236}">
                <a16:creationId xmlns:a16="http://schemas.microsoft.com/office/drawing/2014/main" id="{94F85682-2402-59BB-B18E-9B4E01C45DD1}"/>
              </a:ext>
            </a:extLst>
          </p:cNvPr>
          <p:cNvSpPr/>
          <p:nvPr/>
        </p:nvSpPr>
        <p:spPr>
          <a:xfrm flipV="1">
            <a:off x="2775480" y="5700459"/>
            <a:ext cx="791979" cy="17359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9FF72E2-05DC-E3CF-6829-108F1F128BD6}"/>
              </a:ext>
            </a:extLst>
          </p:cNvPr>
          <p:cNvSpPr txBox="1"/>
          <p:nvPr/>
        </p:nvSpPr>
        <p:spPr>
          <a:xfrm>
            <a:off x="1113955" y="2749594"/>
            <a:ext cx="1949394" cy="947497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Deliverables: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Beam pipe vacuum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Site Preparation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Civil Infrastructure</a:t>
            </a:r>
          </a:p>
        </p:txBody>
      </p:sp>
      <p:sp>
        <p:nvSpPr>
          <p:cNvPr id="47" name="Connettore diritto 46">
            <a:extLst>
              <a:ext uri="{FF2B5EF4-FFF2-40B4-BE49-F238E27FC236}">
                <a16:creationId xmlns:a16="http://schemas.microsoft.com/office/drawing/2014/main" id="{D4DDFE51-48ED-9936-33EA-63BAB8EFFF6B}"/>
              </a:ext>
            </a:extLst>
          </p:cNvPr>
          <p:cNvSpPr/>
          <p:nvPr/>
        </p:nvSpPr>
        <p:spPr>
          <a:xfrm>
            <a:off x="3886867" y="1342503"/>
            <a:ext cx="559800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3BCA82DF-9DC7-F332-44A6-C0240AC8E0A2}"/>
              </a:ext>
            </a:extLst>
          </p:cNvPr>
          <p:cNvSpPr/>
          <p:nvPr/>
        </p:nvSpPr>
        <p:spPr>
          <a:xfrm>
            <a:off x="8578761" y="169576"/>
            <a:ext cx="3475687" cy="156220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6C67D6C-2D7C-2719-240F-7373629F0D26}"/>
              </a:ext>
            </a:extLst>
          </p:cNvPr>
          <p:cNvSpPr txBox="1"/>
          <p:nvPr/>
        </p:nvSpPr>
        <p:spPr>
          <a:xfrm>
            <a:off x="8762565" y="271691"/>
            <a:ext cx="31229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Bodies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and Technical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Committee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onnettore diritto 52">
            <a:extLst>
              <a:ext uri="{FF2B5EF4-FFF2-40B4-BE49-F238E27FC236}">
                <a16:creationId xmlns:a16="http://schemas.microsoft.com/office/drawing/2014/main" id="{F616AEFE-74F2-54CA-E874-200F9953617D}"/>
              </a:ext>
            </a:extLst>
          </p:cNvPr>
          <p:cNvSpPr/>
          <p:nvPr/>
        </p:nvSpPr>
        <p:spPr>
          <a:xfrm flipV="1">
            <a:off x="7865871" y="945751"/>
            <a:ext cx="598860" cy="9301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A487CD86-7097-B17D-C383-2AD4C4C7FA43}"/>
              </a:ext>
            </a:extLst>
          </p:cNvPr>
          <p:cNvSpPr/>
          <p:nvPr/>
        </p:nvSpPr>
        <p:spPr>
          <a:xfrm>
            <a:off x="5866320" y="1913282"/>
            <a:ext cx="6182227" cy="48923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E181E">
              <a:alpha val="16000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E552521-6470-E8D1-1B74-82B6D5AE4E33}"/>
              </a:ext>
            </a:extLst>
          </p:cNvPr>
          <p:cNvSpPr/>
          <p:nvPr/>
        </p:nvSpPr>
        <p:spPr>
          <a:xfrm>
            <a:off x="9675086" y="2414633"/>
            <a:ext cx="1944679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Board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7B401800-0775-D839-CCBE-320BEB3799FD}"/>
              </a:ext>
            </a:extLst>
          </p:cNvPr>
          <p:cNvSpPr/>
          <p:nvPr/>
        </p:nvSpPr>
        <p:spPr>
          <a:xfrm>
            <a:off x="6661181" y="2452378"/>
            <a:ext cx="1599584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Board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0FBD0AFA-3376-EBC0-BD9A-D24634A8DDA1}"/>
              </a:ext>
            </a:extLst>
          </p:cNvPr>
          <p:cNvSpPr/>
          <p:nvPr/>
        </p:nvSpPr>
        <p:spPr>
          <a:xfrm>
            <a:off x="6019995" y="3647716"/>
            <a:ext cx="1706992" cy="77096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and Standards Board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igura a mano libera: forma 54">
            <a:extLst>
              <a:ext uri="{FF2B5EF4-FFF2-40B4-BE49-F238E27FC236}">
                <a16:creationId xmlns:a16="http://schemas.microsoft.com/office/drawing/2014/main" id="{A8C53D5B-8915-3BA9-1E4C-B2E56E947592}"/>
              </a:ext>
            </a:extLst>
          </p:cNvPr>
          <p:cNvSpPr/>
          <p:nvPr/>
        </p:nvSpPr>
        <p:spPr>
          <a:xfrm>
            <a:off x="5908548" y="4938410"/>
            <a:ext cx="6051803" cy="17587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85723">
              <a:alpha val="56078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56E909-11E6-C2D1-CAD0-CD77004CAC44}"/>
              </a:ext>
            </a:extLst>
          </p:cNvPr>
          <p:cNvSpPr txBox="1"/>
          <p:nvPr/>
        </p:nvSpPr>
        <p:spPr>
          <a:xfrm>
            <a:off x="7883366" y="1892198"/>
            <a:ext cx="2235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Collaboration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6F61B882-DB13-2551-579C-4468049BA6FE}"/>
              </a:ext>
            </a:extLst>
          </p:cNvPr>
          <p:cNvSpPr/>
          <p:nvPr/>
        </p:nvSpPr>
        <p:spPr>
          <a:xfrm>
            <a:off x="7497866" y="5033035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Electronics/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5720B8D9-04A5-80A5-CD15-8267683479E7}"/>
              </a:ext>
            </a:extLst>
          </p:cNvPr>
          <p:cNvSpPr/>
          <p:nvPr/>
        </p:nvSpPr>
        <p:spPr>
          <a:xfrm>
            <a:off x="8972107" y="5027190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741AE74F-B6DA-B325-4619-1C3E99B44C8B}"/>
              </a:ext>
            </a:extLst>
          </p:cNvPr>
          <p:cNvSpPr/>
          <p:nvPr/>
        </p:nvSpPr>
        <p:spPr>
          <a:xfrm>
            <a:off x="10446349" y="5027190"/>
            <a:ext cx="1405808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Characterisation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5D61CFB9-AC0F-18BF-966B-82130F3E8D6D}"/>
              </a:ext>
            </a:extLst>
          </p:cNvPr>
          <p:cNvSpPr/>
          <p:nvPr/>
        </p:nvSpPr>
        <p:spPr>
          <a:xfrm>
            <a:off x="10673223" y="3647716"/>
            <a:ext cx="1321960" cy="77096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Forum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AFEA03B-2BCE-DEF8-7A8E-93195E3B4E6C}"/>
              </a:ext>
            </a:extLst>
          </p:cNvPr>
          <p:cNvCxnSpPr/>
          <p:nvPr/>
        </p:nvCxnSpPr>
        <p:spPr>
          <a:xfrm flipH="1">
            <a:off x="8386358" y="2701399"/>
            <a:ext cx="108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1A2BF22B-265A-9923-2C8E-8EC3E9C84764}"/>
              </a:ext>
            </a:extLst>
          </p:cNvPr>
          <p:cNvCxnSpPr>
            <a:cxnSpLocks/>
          </p:cNvCxnSpPr>
          <p:nvPr/>
        </p:nvCxnSpPr>
        <p:spPr>
          <a:xfrm>
            <a:off x="8458585" y="2962353"/>
            <a:ext cx="108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E9DF90B-1341-03E3-02C8-C376BC6BC366}"/>
              </a:ext>
            </a:extLst>
          </p:cNvPr>
          <p:cNvSpPr txBox="1"/>
          <p:nvPr/>
        </p:nvSpPr>
        <p:spPr>
          <a:xfrm>
            <a:off x="8456609" y="230523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359F523-CC3A-FE4B-2EBC-FB6968AF7410}"/>
              </a:ext>
            </a:extLst>
          </p:cNvPr>
          <p:cNvSpPr txBox="1"/>
          <p:nvPr/>
        </p:nvSpPr>
        <p:spPr>
          <a:xfrm>
            <a:off x="8608766" y="3003232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7D302AF1-18AE-AA4B-BD21-3F333D5B667E}"/>
              </a:ext>
            </a:extLst>
          </p:cNvPr>
          <p:cNvCxnSpPr>
            <a:cxnSpLocks/>
          </p:cNvCxnSpPr>
          <p:nvPr/>
        </p:nvCxnSpPr>
        <p:spPr>
          <a:xfrm flipH="1">
            <a:off x="7181325" y="3211241"/>
            <a:ext cx="350220" cy="4540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07EAC788-6EAA-6927-5080-93A3D0671F52}"/>
              </a:ext>
            </a:extLst>
          </p:cNvPr>
          <p:cNvSpPr txBox="1"/>
          <p:nvPr/>
        </p:nvSpPr>
        <p:spPr>
          <a:xfrm>
            <a:off x="6280080" y="3349998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E27F16D1-02C7-7FB1-BF7B-82D3857F9BF5}"/>
              </a:ext>
            </a:extLst>
          </p:cNvPr>
          <p:cNvSpPr txBox="1"/>
          <p:nvPr/>
        </p:nvSpPr>
        <p:spPr>
          <a:xfrm>
            <a:off x="7732682" y="6348939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4D3A3433-1DB6-9941-4A76-4044A29FDB9A}"/>
              </a:ext>
            </a:extLst>
          </p:cNvPr>
          <p:cNvCxnSpPr>
            <a:cxnSpLocks/>
          </p:cNvCxnSpPr>
          <p:nvPr/>
        </p:nvCxnSpPr>
        <p:spPr>
          <a:xfrm>
            <a:off x="6913131" y="4448177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7D656B67-E917-B2E6-587C-5D3E92ADC96D}"/>
              </a:ext>
            </a:extLst>
          </p:cNvPr>
          <p:cNvSpPr txBox="1"/>
          <p:nvPr/>
        </p:nvSpPr>
        <p:spPr>
          <a:xfrm>
            <a:off x="6934914" y="4471557"/>
            <a:ext cx="72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services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B607F6B1-55B9-44EA-B000-459883E2AB06}"/>
              </a:ext>
            </a:extLst>
          </p:cNvPr>
          <p:cNvCxnSpPr>
            <a:cxnSpLocks/>
          </p:cNvCxnSpPr>
          <p:nvPr/>
        </p:nvCxnSpPr>
        <p:spPr>
          <a:xfrm>
            <a:off x="11089760" y="3286764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888919E-1CD4-A95C-0D33-1851B42D13B1}"/>
              </a:ext>
            </a:extLst>
          </p:cNvPr>
          <p:cNvSpPr txBox="1"/>
          <p:nvPr/>
        </p:nvSpPr>
        <p:spPr>
          <a:xfrm>
            <a:off x="10423590" y="3335197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BF2D6F11-A329-730D-D254-FE64F4CECCB3}"/>
              </a:ext>
            </a:extLst>
          </p:cNvPr>
          <p:cNvCxnSpPr>
            <a:cxnSpLocks/>
          </p:cNvCxnSpPr>
          <p:nvPr/>
        </p:nvCxnSpPr>
        <p:spPr>
          <a:xfrm flipV="1">
            <a:off x="11294411" y="3242656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CA7EDEFF-7CF1-B3B9-D9E6-6F98D8305188}"/>
              </a:ext>
            </a:extLst>
          </p:cNvPr>
          <p:cNvSpPr txBox="1"/>
          <p:nvPr/>
        </p:nvSpPr>
        <p:spPr>
          <a:xfrm>
            <a:off x="11329910" y="3332591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E5208186-2CDC-9B1A-830C-86660990F169}"/>
              </a:ext>
            </a:extLst>
          </p:cNvPr>
          <p:cNvCxnSpPr>
            <a:cxnSpLocks/>
          </p:cNvCxnSpPr>
          <p:nvPr/>
        </p:nvCxnSpPr>
        <p:spPr>
          <a:xfrm>
            <a:off x="7865871" y="3349998"/>
            <a:ext cx="0" cy="1521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7C41F715-A7DB-C061-F2BD-727AA36FAD27}"/>
              </a:ext>
            </a:extLst>
          </p:cNvPr>
          <p:cNvCxnSpPr>
            <a:cxnSpLocks/>
          </p:cNvCxnSpPr>
          <p:nvPr/>
        </p:nvCxnSpPr>
        <p:spPr>
          <a:xfrm flipV="1">
            <a:off x="8154793" y="3349998"/>
            <a:ext cx="0" cy="1470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A3F5E08-B904-DDB5-F5BE-112B1231630C}"/>
              </a:ext>
            </a:extLst>
          </p:cNvPr>
          <p:cNvSpPr txBox="1"/>
          <p:nvPr/>
        </p:nvSpPr>
        <p:spPr>
          <a:xfrm rot="5400000">
            <a:off x="7607857" y="4016254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054A0226-618A-9918-5860-D6C8FE599442}"/>
              </a:ext>
            </a:extLst>
          </p:cNvPr>
          <p:cNvSpPr txBox="1"/>
          <p:nvPr/>
        </p:nvSpPr>
        <p:spPr>
          <a:xfrm rot="5400000">
            <a:off x="7935243" y="4002669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78482BFB-43D9-F47B-DA08-3EA84506C8E3}"/>
              </a:ext>
            </a:extLst>
          </p:cNvPr>
          <p:cNvCxnSpPr>
            <a:cxnSpLocks/>
          </p:cNvCxnSpPr>
          <p:nvPr/>
        </p:nvCxnSpPr>
        <p:spPr>
          <a:xfrm flipV="1">
            <a:off x="11121112" y="4497557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74684F9C-8ACC-1F39-95EE-701EC5B53142}"/>
              </a:ext>
            </a:extLst>
          </p:cNvPr>
          <p:cNvCxnSpPr>
            <a:cxnSpLocks/>
          </p:cNvCxnSpPr>
          <p:nvPr/>
        </p:nvCxnSpPr>
        <p:spPr>
          <a:xfrm>
            <a:off x="10916461" y="4505086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66AABCD9-E710-D979-5CFB-3E070D1B395B}"/>
              </a:ext>
            </a:extLst>
          </p:cNvPr>
          <p:cNvSpPr txBox="1"/>
          <p:nvPr/>
        </p:nvSpPr>
        <p:spPr>
          <a:xfrm>
            <a:off x="11144897" y="4548640"/>
            <a:ext cx="9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supervisioning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E90E47EC-7416-1245-94B5-2A4505D3301C}"/>
              </a:ext>
            </a:extLst>
          </p:cNvPr>
          <p:cNvSpPr txBox="1"/>
          <p:nvPr/>
        </p:nvSpPr>
        <p:spPr>
          <a:xfrm>
            <a:off x="10069063" y="4560674"/>
            <a:ext cx="9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D71456B7-3C7F-96CC-FD89-7343B4B27DD0}"/>
              </a:ext>
            </a:extLst>
          </p:cNvPr>
          <p:cNvSpPr/>
          <p:nvPr/>
        </p:nvSpPr>
        <p:spPr>
          <a:xfrm>
            <a:off x="3583996" y="5314202"/>
            <a:ext cx="1656366" cy="4595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Office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A699123C-0872-C665-C41E-36C9A54D275B}"/>
              </a:ext>
            </a:extLst>
          </p:cNvPr>
          <p:cNvSpPr/>
          <p:nvPr/>
        </p:nvSpPr>
        <p:spPr>
          <a:xfrm>
            <a:off x="265360" y="3687955"/>
            <a:ext cx="2363713" cy="30050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INFRA-DEV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M. Martinez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WP1 Coordination and Management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WP2 Organization , Governance, Legal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WP3 Financial Architecture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WP4 Site Preparation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WP5 Project Office/Engineering Dept.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WP6Technical Design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WP7Transfer of Technology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WP8 Computing and Data Access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WP9 Sustainable Development Strategy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WP10 Education, Outreach, Citizen Engagement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EF58D640-41DC-09C9-37D2-35895C410B83}"/>
              </a:ext>
            </a:extLst>
          </p:cNvPr>
          <p:cNvSpPr txBox="1"/>
          <p:nvPr/>
        </p:nvSpPr>
        <p:spPr>
          <a:xfrm>
            <a:off x="2658507" y="5715054"/>
            <a:ext cx="68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ttangolo con angoli arrotondati 89">
            <a:extLst>
              <a:ext uri="{FF2B5EF4-FFF2-40B4-BE49-F238E27FC236}">
                <a16:creationId xmlns:a16="http://schemas.microsoft.com/office/drawing/2014/main" id="{6E68F880-D1B4-68F8-6E6A-CE2527872376}"/>
              </a:ext>
            </a:extLst>
          </p:cNvPr>
          <p:cNvSpPr/>
          <p:nvPr/>
        </p:nvSpPr>
        <p:spPr>
          <a:xfrm>
            <a:off x="3567459" y="5842114"/>
            <a:ext cx="1656366" cy="556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Department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67EC65B8-E917-2159-D81A-D4284EDFD146}"/>
              </a:ext>
            </a:extLst>
          </p:cNvPr>
          <p:cNvCxnSpPr>
            <a:cxnSpLocks/>
          </p:cNvCxnSpPr>
          <p:nvPr/>
        </p:nvCxnSpPr>
        <p:spPr>
          <a:xfrm>
            <a:off x="532190" y="2845484"/>
            <a:ext cx="0" cy="7799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E837ED7A-CFDC-1CE3-62C4-4A4AE86D2539}"/>
              </a:ext>
            </a:extLst>
          </p:cNvPr>
          <p:cNvSpPr txBox="1"/>
          <p:nvPr/>
        </p:nvSpPr>
        <p:spPr>
          <a:xfrm rot="16200000">
            <a:off x="409708" y="3129930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C0B7243D-8B63-F623-9FA5-B1925EFA7152}"/>
              </a:ext>
            </a:extLst>
          </p:cNvPr>
          <p:cNvSpPr txBox="1"/>
          <p:nvPr/>
        </p:nvSpPr>
        <p:spPr>
          <a:xfrm rot="16200000">
            <a:off x="-23057" y="3072965"/>
            <a:ext cx="857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311DF0F9-DC96-19CD-D52B-597C8F62D0CE}"/>
              </a:ext>
            </a:extLst>
          </p:cNvPr>
          <p:cNvCxnSpPr>
            <a:cxnSpLocks/>
          </p:cNvCxnSpPr>
          <p:nvPr/>
        </p:nvCxnSpPr>
        <p:spPr>
          <a:xfrm flipV="1">
            <a:off x="697823" y="2845484"/>
            <a:ext cx="0" cy="754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924C45A-02EB-2DC4-1465-223603DDE67B}"/>
              </a:ext>
            </a:extLst>
          </p:cNvPr>
          <p:cNvSpPr txBox="1"/>
          <p:nvPr/>
        </p:nvSpPr>
        <p:spPr>
          <a:xfrm>
            <a:off x="2439136" y="6317451"/>
            <a:ext cx="2207785" cy="565594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465A4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ET Organization</a:t>
            </a:r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46F3A1CA-C7FE-F228-7CDB-67B4E406D886}"/>
              </a:ext>
            </a:extLst>
          </p:cNvPr>
          <p:cNvSpPr/>
          <p:nvPr/>
        </p:nvSpPr>
        <p:spPr>
          <a:xfrm>
            <a:off x="2775480" y="1779797"/>
            <a:ext cx="2958504" cy="2854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ttangolo 97">
            <a:extLst>
              <a:ext uri="{FF2B5EF4-FFF2-40B4-BE49-F238E27FC236}">
                <a16:creationId xmlns:a16="http://schemas.microsoft.com/office/drawing/2014/main" id="{257D417D-4185-4A73-8F35-E216B8A6445D}"/>
              </a:ext>
            </a:extLst>
          </p:cNvPr>
          <p:cNvSpPr/>
          <p:nvPr/>
        </p:nvSpPr>
        <p:spPr>
          <a:xfrm>
            <a:off x="3131276" y="2001231"/>
            <a:ext cx="2393563" cy="19124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536EEF31-8894-CE72-519A-38E8A690BC1C}"/>
              </a:ext>
            </a:extLst>
          </p:cNvPr>
          <p:cNvSpPr txBox="1"/>
          <p:nvPr/>
        </p:nvSpPr>
        <p:spPr>
          <a:xfrm>
            <a:off x="3231979" y="2105022"/>
            <a:ext cx="2150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MOA CERN-INFN-Nikhef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Chiggiato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TDR ET Vacuum Pipe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1E5B9262-6975-2CE5-2E04-E382C5C3AE8C}"/>
              </a:ext>
            </a:extLst>
          </p:cNvPr>
          <p:cNvCxnSpPr>
            <a:cxnSpLocks/>
            <a:endCxn id="98" idx="1"/>
          </p:cNvCxnSpPr>
          <p:nvPr/>
        </p:nvCxnSpPr>
        <p:spPr>
          <a:xfrm flipV="1">
            <a:off x="2772115" y="2957432"/>
            <a:ext cx="359161" cy="4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51761FB1-159E-9563-E314-9AFF265BA6FB}"/>
              </a:ext>
            </a:extLst>
          </p:cNvPr>
          <p:cNvSpPr txBox="1"/>
          <p:nvPr/>
        </p:nvSpPr>
        <p:spPr>
          <a:xfrm rot="16200000">
            <a:off x="2571703" y="2396383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E98BD30B-8862-8101-18D1-B162189F97BC}"/>
              </a:ext>
            </a:extLst>
          </p:cNvPr>
          <p:cNvCxnSpPr>
            <a:cxnSpLocks/>
          </p:cNvCxnSpPr>
          <p:nvPr/>
        </p:nvCxnSpPr>
        <p:spPr>
          <a:xfrm flipH="1" flipV="1">
            <a:off x="2773797" y="3122603"/>
            <a:ext cx="359161" cy="4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C537808D-0B92-020E-70F6-30ECE0C3A38F}"/>
              </a:ext>
            </a:extLst>
          </p:cNvPr>
          <p:cNvSpPr txBox="1"/>
          <p:nvPr/>
        </p:nvSpPr>
        <p:spPr>
          <a:xfrm rot="16200000">
            <a:off x="2589764" y="3463178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3F9741A8-28A4-4972-BAFE-74EEFA738F83}"/>
              </a:ext>
            </a:extLst>
          </p:cNvPr>
          <p:cNvCxnSpPr>
            <a:cxnSpLocks/>
          </p:cNvCxnSpPr>
          <p:nvPr/>
        </p:nvCxnSpPr>
        <p:spPr>
          <a:xfrm flipV="1">
            <a:off x="5208205" y="5342518"/>
            <a:ext cx="502245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B9CD973A-A6D0-AE4B-140E-3B1ADBA955F3}"/>
              </a:ext>
            </a:extLst>
          </p:cNvPr>
          <p:cNvSpPr/>
          <p:nvPr/>
        </p:nvSpPr>
        <p:spPr>
          <a:xfrm>
            <a:off x="6035233" y="5037595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AF3613BB-9E79-EA31-7AFD-4FAD418D1B05}"/>
              </a:ext>
            </a:extLst>
          </p:cNvPr>
          <p:cNvSpPr txBox="1"/>
          <p:nvPr/>
        </p:nvSpPr>
        <p:spPr>
          <a:xfrm>
            <a:off x="5758473" y="2436985"/>
            <a:ext cx="7266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services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" name="Connettore a gomito 112">
            <a:extLst>
              <a:ext uri="{FF2B5EF4-FFF2-40B4-BE49-F238E27FC236}">
                <a16:creationId xmlns:a16="http://schemas.microsoft.com/office/drawing/2014/main" id="{5A618D75-3C0D-D637-D4C6-59973D2A4977}"/>
              </a:ext>
            </a:extLst>
          </p:cNvPr>
          <p:cNvCxnSpPr>
            <a:cxnSpLocks/>
            <a:stCxn id="108" idx="0"/>
            <a:endCxn id="98" idx="2"/>
          </p:cNvCxnSpPr>
          <p:nvPr/>
        </p:nvCxnSpPr>
        <p:spPr>
          <a:xfrm rot="16200000" flipV="1">
            <a:off x="4971565" y="3270126"/>
            <a:ext cx="1123962" cy="241097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0CDA0D9E-3FA0-3F99-90C8-6121166F8702}"/>
              </a:ext>
            </a:extLst>
          </p:cNvPr>
          <p:cNvSpPr txBox="1"/>
          <p:nvPr/>
        </p:nvSpPr>
        <p:spPr>
          <a:xfrm>
            <a:off x="4510122" y="4050366"/>
            <a:ext cx="1160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nettore a gomito 116">
            <a:extLst>
              <a:ext uri="{FF2B5EF4-FFF2-40B4-BE49-F238E27FC236}">
                <a16:creationId xmlns:a16="http://schemas.microsoft.com/office/drawing/2014/main" id="{0112FE75-6004-294B-06BF-D479FD19FF6E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323101" y="955052"/>
            <a:ext cx="205564" cy="92150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74B58A20-CC6B-7355-E45A-59E17B25583F}"/>
              </a:ext>
            </a:extLst>
          </p:cNvPr>
          <p:cNvSpPr txBox="1"/>
          <p:nvPr/>
        </p:nvSpPr>
        <p:spPr>
          <a:xfrm rot="16200000">
            <a:off x="-407324" y="1076203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&amp; 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Connettore 2 121">
            <a:extLst>
              <a:ext uri="{FF2B5EF4-FFF2-40B4-BE49-F238E27FC236}">
                <a16:creationId xmlns:a16="http://schemas.microsoft.com/office/drawing/2014/main" id="{A982E7DB-D2BB-ED27-C06F-0688841C50D6}"/>
              </a:ext>
            </a:extLst>
          </p:cNvPr>
          <p:cNvCxnSpPr>
            <a:cxnSpLocks/>
          </p:cNvCxnSpPr>
          <p:nvPr/>
        </p:nvCxnSpPr>
        <p:spPr>
          <a:xfrm flipV="1">
            <a:off x="3341481" y="3894585"/>
            <a:ext cx="0" cy="217800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C5E804EE-5C6E-8DD8-7630-D923C9FB015A}"/>
              </a:ext>
            </a:extLst>
          </p:cNvPr>
          <p:cNvCxnSpPr>
            <a:cxnSpLocks/>
          </p:cNvCxnSpPr>
          <p:nvPr/>
        </p:nvCxnSpPr>
        <p:spPr>
          <a:xfrm flipV="1">
            <a:off x="5733984" y="3538330"/>
            <a:ext cx="0" cy="182458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3280920B-E166-6DE0-17BE-E224D93BD12C}"/>
              </a:ext>
            </a:extLst>
          </p:cNvPr>
          <p:cNvCxnSpPr>
            <a:cxnSpLocks/>
          </p:cNvCxnSpPr>
          <p:nvPr/>
        </p:nvCxnSpPr>
        <p:spPr>
          <a:xfrm flipV="1">
            <a:off x="5741372" y="2845484"/>
            <a:ext cx="0" cy="813967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78E61ABB-1AD2-BF9B-A71D-C993B4F4D41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5721882" y="2837861"/>
            <a:ext cx="939299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2 100">
            <a:extLst>
              <a:ext uri="{FF2B5EF4-FFF2-40B4-BE49-F238E27FC236}">
                <a16:creationId xmlns:a16="http://schemas.microsoft.com/office/drawing/2014/main" id="{F575033C-01C4-DD50-B873-E3EF159944DB}"/>
              </a:ext>
            </a:extLst>
          </p:cNvPr>
          <p:cNvCxnSpPr>
            <a:cxnSpLocks/>
          </p:cNvCxnSpPr>
          <p:nvPr/>
        </p:nvCxnSpPr>
        <p:spPr>
          <a:xfrm flipV="1">
            <a:off x="5228879" y="6091233"/>
            <a:ext cx="493003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9EEEDF29-E987-F113-C6E4-69B6AD733406}"/>
              </a:ext>
            </a:extLst>
          </p:cNvPr>
          <p:cNvCxnSpPr>
            <a:cxnSpLocks/>
          </p:cNvCxnSpPr>
          <p:nvPr/>
        </p:nvCxnSpPr>
        <p:spPr>
          <a:xfrm flipH="1" flipV="1">
            <a:off x="5721882" y="5348661"/>
            <a:ext cx="8241" cy="742572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DF5A9DE6-259F-E7A0-2429-AE980E965D1A}"/>
              </a:ext>
            </a:extLst>
          </p:cNvPr>
          <p:cNvCxnSpPr>
            <a:cxnSpLocks/>
          </p:cNvCxnSpPr>
          <p:nvPr/>
        </p:nvCxnSpPr>
        <p:spPr>
          <a:xfrm flipV="1">
            <a:off x="4657425" y="6693002"/>
            <a:ext cx="6263666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2 106">
            <a:extLst>
              <a:ext uri="{FF2B5EF4-FFF2-40B4-BE49-F238E27FC236}">
                <a16:creationId xmlns:a16="http://schemas.microsoft.com/office/drawing/2014/main" id="{4EC85182-D67A-40A0-0BAD-B3F385EB9C53}"/>
              </a:ext>
            </a:extLst>
          </p:cNvPr>
          <p:cNvCxnSpPr>
            <a:cxnSpLocks/>
          </p:cNvCxnSpPr>
          <p:nvPr/>
        </p:nvCxnSpPr>
        <p:spPr>
          <a:xfrm flipV="1">
            <a:off x="4670339" y="639896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7FDAC7DF-68CF-FF19-CA7F-2C195DC45E90}"/>
              </a:ext>
            </a:extLst>
          </p:cNvPr>
          <p:cNvCxnSpPr>
            <a:cxnSpLocks/>
          </p:cNvCxnSpPr>
          <p:nvPr/>
        </p:nvCxnSpPr>
        <p:spPr>
          <a:xfrm flipV="1">
            <a:off x="10921091" y="639593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AD8A8D5A-6439-3BEE-8E5F-4F5AD3C45131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3350062" y="6072594"/>
            <a:ext cx="217397" cy="47946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08AE5033-89E3-CE79-D861-9B78083C09BC}"/>
              </a:ext>
            </a:extLst>
          </p:cNvPr>
          <p:cNvCxnSpPr>
            <a:cxnSpLocks/>
          </p:cNvCxnSpPr>
          <p:nvPr/>
        </p:nvCxnSpPr>
        <p:spPr>
          <a:xfrm flipV="1">
            <a:off x="6715485" y="637740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ttangolo con angoli arrotondati 115">
            <a:extLst>
              <a:ext uri="{FF2B5EF4-FFF2-40B4-BE49-F238E27FC236}">
                <a16:creationId xmlns:a16="http://schemas.microsoft.com/office/drawing/2014/main" id="{65972156-56FE-04E0-CB7E-DC399D1BD58C}"/>
              </a:ext>
            </a:extLst>
          </p:cNvPr>
          <p:cNvSpPr/>
          <p:nvPr/>
        </p:nvSpPr>
        <p:spPr>
          <a:xfrm>
            <a:off x="3590093" y="4831417"/>
            <a:ext cx="1656366" cy="408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9" name="Connettore 2 118">
            <a:extLst>
              <a:ext uri="{FF2B5EF4-FFF2-40B4-BE49-F238E27FC236}">
                <a16:creationId xmlns:a16="http://schemas.microsoft.com/office/drawing/2014/main" id="{BA712FC0-92B1-7B41-6E9D-FA52307C316A}"/>
              </a:ext>
            </a:extLst>
          </p:cNvPr>
          <p:cNvCxnSpPr>
            <a:cxnSpLocks/>
          </p:cNvCxnSpPr>
          <p:nvPr/>
        </p:nvCxnSpPr>
        <p:spPr>
          <a:xfrm flipV="1">
            <a:off x="5240362" y="5015830"/>
            <a:ext cx="502245" cy="1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6F6E2CEF-F6BE-C678-D7FF-A5023BB58682}"/>
              </a:ext>
            </a:extLst>
          </p:cNvPr>
          <p:cNvSpPr txBox="1"/>
          <p:nvPr/>
        </p:nvSpPr>
        <p:spPr>
          <a:xfrm>
            <a:off x="5198491" y="4735437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A7847EF-E932-BE4B-D5C8-F04DE45CEC94}"/>
              </a:ext>
            </a:extLst>
          </p:cNvPr>
          <p:cNvSpPr/>
          <p:nvPr/>
        </p:nvSpPr>
        <p:spPr>
          <a:xfrm>
            <a:off x="8762565" y="3665219"/>
            <a:ext cx="1712691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FNR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prstClr val="white"/>
                </a:solidFill>
                <a:latin typeface="Calibri" panose="020F0502020204030204"/>
              </a:rPr>
              <a:t>Forum of National </a:t>
            </a:r>
            <a:r>
              <a:rPr lang="it-IT" sz="1200" dirty="0" err="1">
                <a:solidFill>
                  <a:prstClr val="white"/>
                </a:solidFill>
                <a:latin typeface="Calibri" panose="020F0502020204030204"/>
              </a:rPr>
              <a:t>Representatives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C3DA77EF-5297-ECC4-3BA3-7B9072DB3F75}"/>
              </a:ext>
            </a:extLst>
          </p:cNvPr>
          <p:cNvCxnSpPr>
            <a:cxnSpLocks/>
          </p:cNvCxnSpPr>
          <p:nvPr/>
        </p:nvCxnSpPr>
        <p:spPr>
          <a:xfrm flipV="1">
            <a:off x="10175356" y="3238302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02AB33-A809-5DD8-01A7-1166344493C8}"/>
              </a:ext>
            </a:extLst>
          </p:cNvPr>
          <p:cNvSpPr txBox="1"/>
          <p:nvPr/>
        </p:nvSpPr>
        <p:spPr>
          <a:xfrm>
            <a:off x="9566132" y="3323739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38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D4F8-A1E9-CF03-6675-AAEC269B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on three fronts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D03C-7C4C-FAB6-BC30-6B76F20F4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rgbClr val="AF2D1C"/>
                </a:solidFill>
                <a:effectLst/>
              </a:rPr>
              <a:t> ETO (international project </a:t>
            </a:r>
            <a:r>
              <a:rPr lang="en-US" sz="2400" b="1" dirty="0" err="1">
                <a:solidFill>
                  <a:srgbClr val="AF2D1C"/>
                </a:solidFill>
                <a:effectLst/>
              </a:rPr>
              <a:t>organisation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)</a:t>
            </a:r>
            <a:br>
              <a:rPr lang="en-US" sz="2400" b="1" dirty="0">
                <a:solidFill>
                  <a:srgbClr val="AF2D1C"/>
                </a:solidFill>
                <a:effectLst/>
              </a:rPr>
            </a:br>
            <a:r>
              <a:rPr lang="en-US" sz="2400" dirty="0">
                <a:solidFill>
                  <a:srgbClr val="AF2D1C"/>
                </a:solidFill>
                <a:effectLst/>
              </a:rPr>
              <a:t>• Provide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project management </a:t>
            </a:r>
            <a:r>
              <a:rPr lang="en-US" sz="2400" dirty="0">
                <a:solidFill>
                  <a:srgbClr val="AF2D1C"/>
                </a:solidFill>
                <a:effectLst/>
              </a:rPr>
              <a:t>and all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engineering work</a:t>
            </a:r>
            <a:r>
              <a:rPr lang="en-US" sz="2400" dirty="0">
                <a:solidFill>
                  <a:srgbClr val="AF2D1C"/>
                </a:solidFill>
                <a:effectLst/>
              </a:rPr>
              <a:t>.</a:t>
            </a:r>
            <a:br>
              <a:rPr lang="en-US" sz="2400" dirty="0">
                <a:solidFill>
                  <a:srgbClr val="AF2D1C"/>
                </a:solidFill>
                <a:effectLst/>
              </a:rPr>
            </a:br>
            <a:r>
              <a:rPr lang="en-US" sz="2400" dirty="0">
                <a:solidFill>
                  <a:srgbClr val="AF2D1C"/>
                </a:solidFill>
                <a:effectLst/>
              </a:rPr>
              <a:t>• Decide on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governance</a:t>
            </a:r>
            <a:r>
              <a:rPr lang="en-US" sz="2400" dirty="0">
                <a:solidFill>
                  <a:srgbClr val="AF2D1C"/>
                </a:solidFill>
                <a:effectLst/>
              </a:rPr>
              <a:t>, type of legal entity and financial frameworks, ... •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Engineering work and technical design </a:t>
            </a:r>
            <a:r>
              <a:rPr lang="en-US" sz="2400" dirty="0">
                <a:solidFill>
                  <a:srgbClr val="AF2D1C"/>
                </a:solidFill>
                <a:effectLst/>
              </a:rPr>
              <a:t>of the research infrastructure. </a:t>
            </a:r>
            <a:endParaRPr lang="en-US" sz="2400" dirty="0">
              <a:effectLst/>
            </a:endParaRPr>
          </a:p>
          <a:p>
            <a:r>
              <a:rPr lang="en-US" sz="2400" b="1" dirty="0">
                <a:solidFill>
                  <a:srgbClr val="214F11"/>
                </a:solidFill>
                <a:effectLst/>
              </a:rPr>
              <a:t> ET Collaboration (international) </a:t>
            </a:r>
            <a:endParaRPr lang="en-US" sz="2400" b="1" dirty="0"/>
          </a:p>
          <a:p>
            <a:pPr lvl="1"/>
            <a:r>
              <a:rPr lang="en-US" sz="2400" dirty="0">
                <a:solidFill>
                  <a:srgbClr val="214F11"/>
                </a:solidFill>
                <a:effectLst/>
              </a:rPr>
              <a:t>Define </a:t>
            </a:r>
            <a:r>
              <a:rPr lang="en-US" sz="2400" b="1" dirty="0">
                <a:solidFill>
                  <a:srgbClr val="214F11"/>
                </a:solidFill>
                <a:effectLst/>
              </a:rPr>
              <a:t>scientific vision and detector requirements</a:t>
            </a:r>
            <a:r>
              <a:rPr lang="en-US" sz="2400" dirty="0">
                <a:solidFill>
                  <a:srgbClr val="214F11"/>
                </a:solidFill>
                <a:effectLst/>
              </a:rPr>
              <a:t>. For example: science case for ET, </a:t>
            </a:r>
            <a:br>
              <a:rPr lang="en-US" sz="2400" dirty="0">
                <a:solidFill>
                  <a:srgbClr val="214F11"/>
                </a:solidFill>
                <a:effectLst/>
              </a:rPr>
            </a:br>
            <a:r>
              <a:rPr lang="en-US" sz="2400" dirty="0">
                <a:solidFill>
                  <a:srgbClr val="214F11"/>
                </a:solidFill>
                <a:effectLst/>
              </a:rPr>
              <a:t>which are the key characteristics of a good ET site. </a:t>
            </a:r>
          </a:p>
          <a:p>
            <a:pPr lvl="1"/>
            <a:r>
              <a:rPr lang="en-US" sz="2400" b="1" dirty="0">
                <a:solidFill>
                  <a:srgbClr val="214F11"/>
                </a:solidFill>
                <a:effectLst/>
              </a:rPr>
              <a:t>Research and development the technology </a:t>
            </a:r>
            <a:r>
              <a:rPr lang="en-US" sz="2400" dirty="0">
                <a:solidFill>
                  <a:srgbClr val="214F11"/>
                </a:solidFill>
                <a:effectLst/>
              </a:rPr>
              <a:t>required for ET. For example, silicon mirrors, cryogenic suspension systems, ... </a:t>
            </a:r>
            <a:endParaRPr lang="en-US" sz="2400" dirty="0">
              <a:effectLst/>
            </a:endParaRPr>
          </a:p>
          <a:p>
            <a:r>
              <a:rPr lang="en-US" sz="2400" b="1" dirty="0">
                <a:solidFill>
                  <a:srgbClr val="0075B7"/>
                </a:solidFill>
              </a:rPr>
              <a:t> Local teams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 </a:t>
            </a:r>
            <a:endParaRPr lang="en-US" sz="2400" b="1" dirty="0">
              <a:solidFill>
                <a:srgbClr val="0075B7"/>
              </a:solidFill>
            </a:endParaRPr>
          </a:p>
          <a:p>
            <a:pPr lvl="1"/>
            <a:r>
              <a:rPr lang="en-US" sz="2400" b="1" dirty="0">
                <a:solidFill>
                  <a:srgbClr val="0075B7"/>
                </a:solidFill>
                <a:effectLst/>
              </a:rPr>
              <a:t>Site </a:t>
            </a:r>
            <a:r>
              <a:rPr lang="en-US" sz="2400" b="1" dirty="0" err="1">
                <a:solidFill>
                  <a:srgbClr val="0075B7"/>
                </a:solidFill>
                <a:effectLst/>
              </a:rPr>
              <a:t>characterisation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 </a:t>
            </a:r>
            <a:r>
              <a:rPr lang="en-US" sz="2400" dirty="0">
                <a:solidFill>
                  <a:srgbClr val="0075B7"/>
                </a:solidFill>
                <a:effectLst/>
              </a:rPr>
              <a:t>with seismic and geological studies. 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0075B7"/>
                </a:solidFill>
                <a:effectLst/>
              </a:rPr>
              <a:t>Deliver design and implementation plans that are 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unique to the region</a:t>
            </a:r>
            <a:r>
              <a:rPr lang="en-US" sz="2400" dirty="0">
                <a:solidFill>
                  <a:srgbClr val="0075B7"/>
                </a:solidFill>
                <a:effectLst/>
              </a:rPr>
              <a:t>. </a:t>
            </a:r>
          </a:p>
          <a:p>
            <a:pPr lvl="1"/>
            <a:r>
              <a:rPr lang="en-US" sz="2400" dirty="0">
                <a:solidFill>
                  <a:srgbClr val="0075B7"/>
                </a:solidFill>
                <a:effectLst/>
              </a:rPr>
              <a:t>Develop 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economic case </a:t>
            </a:r>
            <a:r>
              <a:rPr lang="en-US" sz="2400" dirty="0">
                <a:solidFill>
                  <a:srgbClr val="0075B7"/>
                </a:solidFill>
                <a:effectLst/>
              </a:rPr>
              <a:t>and deliver socio-economic impact plan. </a:t>
            </a:r>
            <a:endParaRPr lang="en-US" sz="2400" dirty="0">
              <a:effectLst/>
            </a:endParaRP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AF338-B6B1-D105-998D-42C5BC21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BEFB32-B232-DF4B-A1E3-5327B49507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5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the world with blue pins&#10;&#10;Description automatically generated">
            <a:extLst>
              <a:ext uri="{FF2B5EF4-FFF2-40B4-BE49-F238E27FC236}">
                <a16:creationId xmlns:a16="http://schemas.microsoft.com/office/drawing/2014/main" id="{A9988335-2B93-ED1E-E6D8-6A69144A1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5"/>
            <a:ext cx="12187831" cy="713232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57A0F-9368-275B-30DD-1416A161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BF3C5-1162-7FA1-84D7-F7509140E6F5}"/>
              </a:ext>
            </a:extLst>
          </p:cNvPr>
          <p:cNvSpPr txBox="1"/>
          <p:nvPr/>
        </p:nvSpPr>
        <p:spPr>
          <a:xfrm>
            <a:off x="5017213" y="4577961"/>
            <a:ext cx="2483044" cy="1200329"/>
          </a:xfrm>
          <a:prstGeom prst="rect">
            <a:avLst/>
          </a:prstGeom>
          <a:solidFill>
            <a:srgbClr val="75D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1690</a:t>
            </a:r>
            <a:r>
              <a:rPr lang="en-US" sz="2400" dirty="0"/>
              <a:t> Members </a:t>
            </a:r>
          </a:p>
          <a:p>
            <a:pPr algn="ctr"/>
            <a:r>
              <a:rPr lang="en-US" sz="2400" b="1" dirty="0"/>
              <a:t>243</a:t>
            </a:r>
            <a:r>
              <a:rPr lang="en-US" sz="2400" dirty="0"/>
              <a:t> Institutions </a:t>
            </a:r>
          </a:p>
          <a:p>
            <a:pPr algn="ctr"/>
            <a:r>
              <a:rPr lang="en-US" sz="2400" b="1" dirty="0"/>
              <a:t>29</a:t>
            </a:r>
            <a:r>
              <a:rPr lang="en-US" sz="2400" dirty="0"/>
              <a:t> countries.</a:t>
            </a:r>
          </a:p>
        </p:txBody>
      </p:sp>
      <p:sp>
        <p:nvSpPr>
          <p:cNvPr id="9" name="Rechteck 10">
            <a:extLst>
              <a:ext uri="{FF2B5EF4-FFF2-40B4-BE49-F238E27FC236}">
                <a16:creationId xmlns:a16="http://schemas.microsoft.com/office/drawing/2014/main" id="{70428E76-F0D4-1CF6-B256-936F16FFA138}"/>
              </a:ext>
            </a:extLst>
          </p:cNvPr>
          <p:cNvSpPr/>
          <p:nvPr/>
        </p:nvSpPr>
        <p:spPr>
          <a:xfrm>
            <a:off x="8865430" y="1007536"/>
            <a:ext cx="3322401" cy="358240"/>
          </a:xfrm>
          <a:prstGeom prst="rect">
            <a:avLst/>
          </a:prstGeom>
          <a:solidFill>
            <a:srgbClr val="75CFF0"/>
          </a:solidFill>
        </p:spPr>
        <p:txBody>
          <a:bodyPr wrap="square">
            <a:spAutoFit/>
          </a:bodyPr>
          <a:lstStyle/>
          <a:p>
            <a:pPr defTabSz="658368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728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      ET </a:t>
            </a:r>
            <a:r>
              <a:rPr lang="de-DE" sz="1728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Member‘s</a:t>
            </a:r>
            <a:r>
              <a:rPr lang="de-DE" sz="1728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de-DE" sz="1728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affiliation</a:t>
            </a:r>
            <a:r>
              <a:rPr lang="de-DE" sz="1728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de-DE" sz="1728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map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35D2C-2665-6871-B271-9B017447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320" y="25161"/>
            <a:ext cx="2011680" cy="1005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B75A6-C3D2-0F31-0390-6DA45C1BD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18255"/>
            <a:ext cx="10891157" cy="992405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Collaboration</a:t>
            </a:r>
          </a:p>
        </p:txBody>
      </p:sp>
    </p:spTree>
    <p:extLst>
      <p:ext uri="{BB962C8B-B14F-4D97-AF65-F5344CB8AC3E}">
        <p14:creationId xmlns:p14="http://schemas.microsoft.com/office/powerpoint/2010/main" val="62329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E374E-9777-3884-7E8F-F696082A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B602F-1E3F-BD32-7FD6-A65CD2B87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Self-structuring (Bylaws, SSB committees, new RUs), …</a:t>
            </a:r>
          </a:p>
          <a:p>
            <a:pPr marL="415290" lvl="1" indent="0">
              <a:buNone/>
            </a:pPr>
            <a:r>
              <a:rPr lang="en-US" sz="2400" dirty="0"/>
              <a:t>	Under the responsibility of the Collaboration Board chaired by Eugenio </a:t>
            </a:r>
            <a:r>
              <a:rPr lang="en-US" sz="2400" dirty="0" err="1"/>
              <a:t>Coccia</a:t>
            </a:r>
            <a:endParaRPr lang="en-US" sz="2400" dirty="0"/>
          </a:p>
          <a:p>
            <a:r>
              <a:rPr lang="en-US" sz="2400" dirty="0"/>
              <a:t>Contribute, in synergy with the ETO, to all the needed steps toward the realization of the ET observatory</a:t>
            </a:r>
          </a:p>
          <a:p>
            <a:pPr marL="673735" lvl="1" indent="-258445">
              <a:buChar char="•"/>
            </a:pPr>
            <a:r>
              <a:rPr lang="en-US" sz="2400" dirty="0"/>
              <a:t>Optimize the science return</a:t>
            </a:r>
          </a:p>
          <a:p>
            <a:pPr marL="1036320" lvl="2" indent="-207010">
              <a:buChar char="•"/>
            </a:pPr>
            <a:r>
              <a:rPr lang="en-US" dirty="0"/>
              <a:t>Define optimal ET geometry and localization</a:t>
            </a:r>
          </a:p>
          <a:p>
            <a:pPr marL="673735" lvl="1" indent="-258445">
              <a:buChar char="•"/>
            </a:pPr>
            <a:r>
              <a:rPr lang="en-US" sz="2400" dirty="0"/>
              <a:t>Evolve the ET CDR toward TDRs: </a:t>
            </a:r>
          </a:p>
          <a:p>
            <a:pPr marL="1036320" lvl="2" indent="-207010">
              <a:buChar char="•"/>
            </a:pPr>
            <a:r>
              <a:rPr lang="en-US" dirty="0"/>
              <a:t>PBS (Product Breakdown Structure)</a:t>
            </a:r>
          </a:p>
          <a:p>
            <a:pPr marL="1036320" lvl="2" indent="-207010">
              <a:buChar char="•"/>
            </a:pPr>
            <a:r>
              <a:rPr lang="en-US" dirty="0"/>
              <a:t>WBS (Work Breakdown Structure)</a:t>
            </a:r>
          </a:p>
          <a:p>
            <a:pPr marL="673735" lvl="1" indent="-258445">
              <a:buChar char="•"/>
            </a:pPr>
            <a:r>
              <a:rPr lang="en-US" sz="2400" dirty="0"/>
              <a:t>Develop the Enabling Technologies</a:t>
            </a:r>
          </a:p>
          <a:p>
            <a:pPr marL="1073785" lvl="2" indent="-258445"/>
            <a:r>
              <a:rPr lang="en-US" dirty="0"/>
              <a:t>R&amp;D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86002-ACB2-8404-5E95-422F4FB6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8781F-E7E3-3643-BBC2-ACD865F0947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49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84E9-CBD1-E5D6-06A6-3BDB1D72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Science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6E863-C308-7A69-093D-05E74B2D8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err="1"/>
              <a:t>CoBA</a:t>
            </a:r>
            <a:r>
              <a:rPr lang="it-IT" sz="2400" dirty="0"/>
              <a:t> (Cost Benefit Analysis) </a:t>
            </a:r>
            <a:r>
              <a:rPr lang="it-IT" sz="2400" dirty="0" err="1"/>
              <a:t>process</a:t>
            </a:r>
            <a:endParaRPr lang="it-IT" sz="2400" dirty="0"/>
          </a:p>
          <a:p>
            <a:pPr lvl="1"/>
            <a:r>
              <a:rPr lang="it-IT" sz="2400" dirty="0"/>
              <a:t> </a:t>
            </a:r>
            <a:r>
              <a:rPr lang="it-IT" sz="2400" dirty="0" err="1"/>
              <a:t>Optimization</a:t>
            </a:r>
            <a:r>
              <a:rPr lang="it-IT" sz="2400" dirty="0"/>
              <a:t> science </a:t>
            </a:r>
            <a:r>
              <a:rPr lang="it-IT" sz="2400" dirty="0" err="1"/>
              <a:t>return</a:t>
            </a:r>
            <a:r>
              <a:rPr lang="it-IT" sz="2400" dirty="0"/>
              <a:t>: </a:t>
            </a:r>
            <a:r>
              <a:rPr lang="it-IT" sz="2400" dirty="0" err="1"/>
              <a:t>CoBA</a:t>
            </a:r>
            <a:r>
              <a:rPr lang="it-IT" sz="2400" dirty="0"/>
              <a:t> Science </a:t>
            </a:r>
            <a:r>
              <a:rPr lang="it-IT" sz="2400" dirty="0" err="1"/>
              <a:t>document</a:t>
            </a:r>
            <a:endParaRPr lang="it-IT" sz="2400" dirty="0"/>
          </a:p>
          <a:p>
            <a:pPr lvl="2"/>
            <a:r>
              <a:rPr lang="it-IT" dirty="0"/>
              <a:t>ET-0084A-23: </a:t>
            </a:r>
            <a:r>
              <a:rPr lang="it-IT" dirty="0">
                <a:hlinkClick r:id="rId2"/>
              </a:rPr>
              <a:t>https://apps.et-gw.eu/tds/ql/?c=16584</a:t>
            </a:r>
            <a:r>
              <a:rPr lang="it-IT" dirty="0"/>
              <a:t> </a:t>
            </a:r>
          </a:p>
          <a:p>
            <a:pPr lvl="1"/>
            <a:r>
              <a:rPr lang="it-IT" sz="2400" dirty="0" err="1"/>
              <a:t>Differential</a:t>
            </a:r>
            <a:r>
              <a:rPr lang="it-IT" sz="2400" dirty="0"/>
              <a:t> </a:t>
            </a:r>
            <a:r>
              <a:rPr lang="it-IT" sz="2400" dirty="0" err="1"/>
              <a:t>comparison</a:t>
            </a:r>
            <a:r>
              <a:rPr lang="it-IT" sz="2400" dirty="0"/>
              <a:t> of the (technical, </a:t>
            </a:r>
            <a:r>
              <a:rPr lang="it-IT" sz="2400" dirty="0" err="1"/>
              <a:t>commissioning</a:t>
            </a:r>
            <a:r>
              <a:rPr lang="it-IT" sz="2400" dirty="0"/>
              <a:t>, </a:t>
            </a:r>
            <a:r>
              <a:rPr lang="it-IT" sz="2400" dirty="0" err="1"/>
              <a:t>operation</a:t>
            </a:r>
            <a:r>
              <a:rPr lang="it-IT" sz="2400" dirty="0"/>
              <a:t>) risks of the </a:t>
            </a:r>
            <a:r>
              <a:rPr lang="it-IT" sz="2400" dirty="0" err="1"/>
              <a:t>interferometers</a:t>
            </a:r>
            <a:r>
              <a:rPr lang="it-IT" sz="2400" dirty="0"/>
              <a:t> in the </a:t>
            </a:r>
            <a:r>
              <a:rPr lang="it-IT" sz="2400" dirty="0" err="1"/>
              <a:t>possible</a:t>
            </a:r>
            <a:r>
              <a:rPr lang="it-IT" sz="2400" dirty="0"/>
              <a:t> </a:t>
            </a:r>
            <a:r>
              <a:rPr lang="it-IT" sz="2400" dirty="0" err="1"/>
              <a:t>geometrical</a:t>
            </a:r>
            <a:r>
              <a:rPr lang="it-IT" sz="2400" dirty="0"/>
              <a:t> </a:t>
            </a:r>
            <a:r>
              <a:rPr lang="it-IT" sz="2400" dirty="0" err="1"/>
              <a:t>configurations</a:t>
            </a:r>
            <a:endParaRPr lang="it-IT" sz="2400" dirty="0"/>
          </a:p>
          <a:p>
            <a:pPr lvl="2"/>
            <a:r>
              <a:rPr lang="it-IT" dirty="0"/>
              <a:t>ETRAC (ET Risk Assesment Committee) (</a:t>
            </a:r>
            <a:r>
              <a:rPr lang="it-IT" dirty="0" err="1"/>
              <a:t>accomplished</a:t>
            </a:r>
            <a:r>
              <a:rPr lang="it-IT" dirty="0"/>
              <a:t>!!!)   </a:t>
            </a:r>
          </a:p>
          <a:p>
            <a:pPr lvl="2"/>
            <a:r>
              <a:rPr lang="en-US" dirty="0">
                <a:effectLst/>
                <a:latin typeface="Calibri" panose="020F0502020204030204" pitchFamily="34" charset="0"/>
              </a:rPr>
              <a:t>ET-</a:t>
            </a:r>
            <a:r>
              <a:rPr lang="en-US" dirty="0" err="1">
                <a:effectLst/>
                <a:latin typeface="Calibri" panose="020F0502020204030204" pitchFamily="34" charset="0"/>
              </a:rPr>
              <a:t>DREaMS</a:t>
            </a:r>
            <a:r>
              <a:rPr lang="en-US" dirty="0">
                <a:effectLst/>
                <a:latin typeface="Calibri" panose="020F0502020204030204" pitchFamily="34" charset="0"/>
              </a:rPr>
              <a:t> (Differential Risk Evaluation and Mitigation Strategy)</a:t>
            </a:r>
            <a:r>
              <a:rPr lang="en-US" sz="1800" dirty="0">
                <a:effectLst/>
                <a:latin typeface="Calibri" panose="020F0502020204030204" pitchFamily="34" charset="0"/>
              </a:rPr>
              <a:t> </a:t>
            </a:r>
            <a:endParaRPr lang="it-IT" dirty="0"/>
          </a:p>
          <a:p>
            <a:pPr lvl="1"/>
            <a:r>
              <a:rPr lang="en-US" sz="2400" dirty="0"/>
              <a:t>The next steps (under ETO responsibility) </a:t>
            </a:r>
          </a:p>
          <a:p>
            <a:pPr lvl="2"/>
            <a:r>
              <a:rPr lang="en-US" dirty="0"/>
              <a:t>Civil Infrastructure construction solutions and costs (Engineering Department)</a:t>
            </a:r>
          </a:p>
          <a:p>
            <a:pPr lvl="2"/>
            <a:r>
              <a:rPr lang="en-US" dirty="0"/>
              <a:t>Political and financial implications (BGR &amp; Coordinators)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16387-3D34-4921-5A1C-28878B66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EFB32-B232-DF4B-A1E3-5327B4950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07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1571-A894-BF30-116A-F795B249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Product Breakdown </a:t>
            </a:r>
            <a:r>
              <a:rPr lang="it-IT" b="1" dirty="0" err="1"/>
              <a:t>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D5A9D-C71E-9672-B965-6E679255B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400" dirty="0"/>
              <a:t>The first step towards the ET </a:t>
            </a:r>
            <a:r>
              <a:rPr lang="en-GB" sz="2400" b="1" dirty="0"/>
              <a:t>T</a:t>
            </a:r>
            <a:r>
              <a:rPr lang="en-GB" sz="2400" dirty="0"/>
              <a:t>echnical </a:t>
            </a:r>
            <a:r>
              <a:rPr lang="en-GB" sz="2400" b="1" dirty="0"/>
              <a:t>D</a:t>
            </a:r>
            <a:r>
              <a:rPr lang="en-GB" sz="2400" dirty="0"/>
              <a:t>esign </a:t>
            </a:r>
            <a:r>
              <a:rPr lang="en-GB" sz="2400" b="1" dirty="0"/>
              <a:t>R</a:t>
            </a:r>
            <a:r>
              <a:rPr lang="en-GB" sz="2400" dirty="0"/>
              <a:t>eports (</a:t>
            </a:r>
            <a:r>
              <a:rPr lang="en-GB" sz="2400" b="1" dirty="0"/>
              <a:t>TDR</a:t>
            </a:r>
            <a:r>
              <a:rPr lang="en-GB" sz="2400" dirty="0"/>
              <a:t>s) </a:t>
            </a:r>
            <a:br>
              <a:rPr lang="en-GB" sz="2400" dirty="0"/>
            </a:br>
            <a:r>
              <a:rPr lang="en-GB" sz="2400" dirty="0"/>
              <a:t>is the realisation of the </a:t>
            </a:r>
            <a:r>
              <a:rPr lang="en-GB" sz="2400" b="1" dirty="0"/>
              <a:t>P</a:t>
            </a:r>
            <a:r>
              <a:rPr lang="en-GB" sz="2400" dirty="0"/>
              <a:t>roduct </a:t>
            </a:r>
            <a:r>
              <a:rPr lang="en-GB" sz="2400" b="1" dirty="0"/>
              <a:t>B</a:t>
            </a:r>
            <a:r>
              <a:rPr lang="en-GB" sz="2400" dirty="0"/>
              <a:t>reakdown </a:t>
            </a:r>
            <a:r>
              <a:rPr lang="en-GB" sz="2400" b="1" dirty="0"/>
              <a:t>S</a:t>
            </a:r>
            <a:r>
              <a:rPr lang="en-GB" sz="2400" dirty="0"/>
              <a:t>tructure (</a:t>
            </a:r>
            <a:r>
              <a:rPr lang="en-GB" sz="2400" b="1" dirty="0"/>
              <a:t>PBS</a:t>
            </a:r>
            <a:r>
              <a:rPr lang="en-GB" sz="2400" dirty="0"/>
              <a:t>)</a:t>
            </a:r>
            <a:endParaRPr lang="en-GB" sz="2400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en-GB" sz="2400" dirty="0"/>
              <a:t>This activity has been driven by a committee (PBS team) composed by the Project Office and some of the chairs of the ISB and EIB (in collaboration with the SPB)</a:t>
            </a:r>
            <a:endParaRPr lang="en-GB" sz="2400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en-GB" sz="2400" dirty="0"/>
              <a:t>This activity heavily involved competences and human resources of the ET Collaboration, whose members filled up the PBS files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AE8A2-EE12-6783-9AB3-19CCA177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EFB32-B232-DF4B-A1E3-5327B4950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920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rso_ET_2" id="{BC41C43D-3311-3A48-BFA1-668FD4DEA8C9}" vid="{950926E9-1853-9F4A-8946-78BED0E1761D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rso_ET_2" id="{BC41C43D-3311-3A48-BFA1-668FD4DEA8C9}" vid="{950926E9-1853-9F4A-8946-78BED0E1761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1344</Words>
  <Application>Microsoft Macintosh PowerPoint</Application>
  <PresentationFormat>Widescreen</PresentationFormat>
  <Paragraphs>272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Calibri Light</vt:lpstr>
      <vt:lpstr>Courier New</vt:lpstr>
      <vt:lpstr>Lato</vt:lpstr>
      <vt:lpstr>Liberation Sans</vt:lpstr>
      <vt:lpstr>Liberation Serif</vt:lpstr>
      <vt:lpstr>LM Roman 12</vt:lpstr>
      <vt:lpstr>LM Roman 12</vt:lpstr>
      <vt:lpstr>Wingdings</vt:lpstr>
      <vt:lpstr>Office Theme</vt:lpstr>
      <vt:lpstr>Custom Design</vt:lpstr>
      <vt:lpstr>1_Custom Design</vt:lpstr>
      <vt:lpstr>PowerPoint Presentation</vt:lpstr>
      <vt:lpstr>ET Organization &amp; ET Collaboration</vt:lpstr>
      <vt:lpstr>ET Organization (ETO)</vt:lpstr>
      <vt:lpstr>PowerPoint Presentation</vt:lpstr>
      <vt:lpstr>Activities on three fronts</vt:lpstr>
      <vt:lpstr>ET Collaboration</vt:lpstr>
      <vt:lpstr>Main Activities</vt:lpstr>
      <vt:lpstr>Optimize Science return</vt:lpstr>
      <vt:lpstr>Product Breakdown Structure</vt:lpstr>
      <vt:lpstr>R&amp;D</vt:lpstr>
      <vt:lpstr>ET Italia</vt:lpstr>
      <vt:lpstr>ET Enabling Technologies</vt:lpstr>
      <vt:lpstr>R&amp;D Research lines</vt:lpstr>
      <vt:lpstr>Synergies with VIRGO</vt:lpstr>
      <vt:lpstr>ET candidate sites</vt:lpstr>
      <vt:lpstr>Site Candidature Action lines</vt:lpstr>
      <vt:lpstr>Sardinia:  Site Monitoring</vt:lpstr>
      <vt:lpstr>PowerPoint Presentation</vt:lpstr>
      <vt:lpstr>PowerPoint Presentation</vt:lpstr>
      <vt:lpstr>Sardinia: Site Monitoring Local Noise Sources</vt:lpstr>
      <vt:lpstr>PowerPoint Presentation</vt:lpstr>
      <vt:lpstr>Sardinia: Site Monitoring Impact of local noise</vt:lpstr>
      <vt:lpstr>PowerPoint Presentation</vt:lpstr>
      <vt:lpstr>PowerPoint Presentation</vt:lpstr>
      <vt:lpstr>PowerPoint Presentation</vt:lpstr>
      <vt:lpstr>ET Localization in Sardinia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Domenico D'Urso</dc:creator>
  <cp:lastModifiedBy>Domenico D'Urso</cp:lastModifiedBy>
  <cp:revision>9</cp:revision>
  <dcterms:created xsi:type="dcterms:W3CDTF">2024-06-19T21:01:15Z</dcterms:created>
  <dcterms:modified xsi:type="dcterms:W3CDTF">2024-06-20T08:31:11Z</dcterms:modified>
</cp:coreProperties>
</file>