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4.xml" ContentType="application/vnd.ms-office.chartcolorstyle+xml"/>
  <Override PartName="/ppt/charts/chart1.xml" ContentType="application/vnd.openxmlformats-officedocument.drawingml.chart+xml"/>
  <Override PartName="/ppt/theme/theme5.xml" ContentType="application/vnd.openxmlformats-officedocument.theme+xml"/>
  <Override PartName="/ppt/theme/theme4.xml" ContentType="application/vnd.openxmlformats-officedocument.them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</p:sldMasterIdLst>
  <p:notesMasterIdLst>
    <p:notesMasterId r:id="rId16"/>
  </p:notesMasterIdLst>
  <p:sldIdLst>
    <p:sldId id="1014" r:id="rId5"/>
    <p:sldId id="1635" r:id="rId6"/>
    <p:sldId id="1632" r:id="rId7"/>
    <p:sldId id="1633" r:id="rId8"/>
    <p:sldId id="1607" r:id="rId9"/>
    <p:sldId id="1608" r:id="rId10"/>
    <p:sldId id="1609" r:id="rId11"/>
    <p:sldId id="1610" r:id="rId12"/>
    <p:sldId id="1634" r:id="rId13"/>
    <p:sldId id="1636" r:id="rId14"/>
    <p:sldId id="16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71" d="100"/>
          <a:sy n="71" d="100"/>
        </p:scale>
        <p:origin x="4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punturo_infn_it/Documents/OneDriveINFN/ET-INFN/ET-docs-INFN/ET_new_Collaboration_Demograph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punturo_infn_it/Documents/OneDriveINFN/ET-INFN/ET-docs-INFN/ET_new_Collaboration_Demograph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punturo_infn_it/Documents/OneDriveINFN/ET-INFN/ET-docs-INFN/ET_new_Collaboration_Demograph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stnazfisnucl-my.sharepoint.com/personal/punturo_infn_it/Documents/OneDriveINFN/ET-INFN/ET-docs-INFN/ET_new_Collaboration_Demograph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 Declared Board</a:t>
            </a:r>
          </a:p>
        </c:rich>
      </c:tx>
      <c:layout>
        <c:manualLayout>
          <c:xMode val="edge"/>
          <c:yMode val="edge"/>
          <c:x val="1.2701224846894142E-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Activity_Distribution!$B$1</c:f>
              <c:strCache>
                <c:ptCount val="1"/>
                <c:pt idx="0">
                  <c:v> Members involved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26-4BEA-AF0F-EC513A701B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26-4BEA-AF0F-EC513A701B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26-4BEA-AF0F-EC513A701B2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26-4BEA-AF0F-EC513A701B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526-4BEA-AF0F-EC513A701B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526-4BEA-AF0F-EC513A701B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526-4BEA-AF0F-EC513A701B2D}"/>
              </c:ext>
            </c:extLst>
          </c:dPt>
          <c:dLbls>
            <c:dLbl>
              <c:idx val="0"/>
              <c:layout>
                <c:manualLayout>
                  <c:x val="-8.461242344706911E-2"/>
                  <c:y val="-7.06051326917468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26-4BEA-AF0F-EC513A701B2D}"/>
                </c:ext>
              </c:extLst>
            </c:dLbl>
            <c:dLbl>
              <c:idx val="1"/>
              <c:layout>
                <c:manualLayout>
                  <c:x val="0.13350262467191601"/>
                  <c:y val="-1.53149606299212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26-4BEA-AF0F-EC513A701B2D}"/>
                </c:ext>
              </c:extLst>
            </c:dLbl>
            <c:dLbl>
              <c:idx val="3"/>
              <c:layout>
                <c:manualLayout>
                  <c:x val="0.17980271216097993"/>
                  <c:y val="-0.278757290755322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26-4BEA-AF0F-EC513A701B2D}"/>
                </c:ext>
              </c:extLst>
            </c:dLbl>
            <c:dLbl>
              <c:idx val="5"/>
              <c:layout>
                <c:manualLayout>
                  <c:x val="-0.15839197023448995"/>
                  <c:y val="1.84704831452717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26-4BEA-AF0F-EC513A701B2D}"/>
                </c:ext>
              </c:extLst>
            </c:dLbl>
            <c:dLbl>
              <c:idx val="6"/>
              <c:layout>
                <c:manualLayout>
                  <c:x val="-0.13264445790430043"/>
                  <c:y val="-4.8113179913164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26-4BEA-AF0F-EC513A701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Activity_Distribution!$A$2:$A$8</c:f>
              <c:strCache>
                <c:ptCount val="7"/>
                <c:pt idx="0">
                  <c:v>CB</c:v>
                </c:pt>
                <c:pt idx="1">
                  <c:v>EIB </c:v>
                </c:pt>
                <c:pt idx="2">
                  <c:v>ET General</c:v>
                </c:pt>
                <c:pt idx="3">
                  <c:v>ISB </c:v>
                </c:pt>
                <c:pt idx="4">
                  <c:v>OSB </c:v>
                </c:pt>
                <c:pt idx="5">
                  <c:v>SPB </c:v>
                </c:pt>
                <c:pt idx="6">
                  <c:v>SSB</c:v>
                </c:pt>
              </c:strCache>
            </c:strRef>
          </c:cat>
          <c:val>
            <c:numRef>
              <c:f>Activity_Distribution!$B$2:$B$8</c:f>
              <c:numCache>
                <c:formatCode>General</c:formatCode>
                <c:ptCount val="7"/>
                <c:pt idx="0">
                  <c:v>35</c:v>
                </c:pt>
                <c:pt idx="1">
                  <c:v>47</c:v>
                </c:pt>
                <c:pt idx="2">
                  <c:v>634</c:v>
                </c:pt>
                <c:pt idx="3">
                  <c:v>339</c:v>
                </c:pt>
                <c:pt idx="4">
                  <c:v>441</c:v>
                </c:pt>
                <c:pt idx="5">
                  <c:v>45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26-4BEA-AF0F-EC513A701B2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FrTE/member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Activity_Distribution!$A$2:$A$8</c:f>
              <c:strCache>
                <c:ptCount val="7"/>
                <c:pt idx="0">
                  <c:v>CB</c:v>
                </c:pt>
                <c:pt idx="1">
                  <c:v>EIB </c:v>
                </c:pt>
                <c:pt idx="2">
                  <c:v>ET General</c:v>
                </c:pt>
                <c:pt idx="3">
                  <c:v>ISB </c:v>
                </c:pt>
                <c:pt idx="4">
                  <c:v>OSB </c:v>
                </c:pt>
                <c:pt idx="5">
                  <c:v>SPB </c:v>
                </c:pt>
                <c:pt idx="6">
                  <c:v>SSB</c:v>
                </c:pt>
              </c:strCache>
            </c:strRef>
          </c:cat>
          <c:val>
            <c:numRef>
              <c:f>Activity_Distribution!$D$2:$D$8</c:f>
              <c:numCache>
                <c:formatCode>General</c:formatCode>
                <c:ptCount val="7"/>
                <c:pt idx="0">
                  <c:v>0.19</c:v>
                </c:pt>
                <c:pt idx="1">
                  <c:v>0.26</c:v>
                </c:pt>
                <c:pt idx="2">
                  <c:v>0.22</c:v>
                </c:pt>
                <c:pt idx="3">
                  <c:v>0.37</c:v>
                </c:pt>
                <c:pt idx="4">
                  <c:v>0.22</c:v>
                </c:pt>
                <c:pt idx="5">
                  <c:v>0.35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2-48CC-B7AA-2BCA91476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0454335"/>
        <c:axId val="1487787583"/>
        <c:axId val="0"/>
      </c:bar3DChart>
      <c:catAx>
        <c:axId val="148045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787583"/>
        <c:crosses val="autoZero"/>
        <c:auto val="1"/>
        <c:lblAlgn val="ctr"/>
        <c:lblOffset val="100"/>
        <c:noMultiLvlLbl val="0"/>
      </c:catAx>
      <c:valAx>
        <c:axId val="148778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45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 Declared Board</a:t>
            </a:r>
          </a:p>
        </c:rich>
      </c:tx>
      <c:layout>
        <c:manualLayout>
          <c:xMode val="edge"/>
          <c:yMode val="edge"/>
          <c:x val="1.2701224846894142E-2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Activity_Distribution!$B$1</c:f>
              <c:strCache>
                <c:ptCount val="1"/>
                <c:pt idx="0">
                  <c:v> Members involved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26-4BEA-AF0F-EC513A701B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26-4BEA-AF0F-EC513A701B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26-4BEA-AF0F-EC513A701B2D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26-4BEA-AF0F-EC513A701B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526-4BEA-AF0F-EC513A701B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526-4BEA-AF0F-EC513A701B2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526-4BEA-AF0F-EC513A701B2D}"/>
              </c:ext>
            </c:extLst>
          </c:dPt>
          <c:dLbls>
            <c:dLbl>
              <c:idx val="0"/>
              <c:layout>
                <c:manualLayout>
                  <c:x val="-8.461242344706911E-2"/>
                  <c:y val="-7.06051326917468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26-4BEA-AF0F-EC513A701B2D}"/>
                </c:ext>
              </c:extLst>
            </c:dLbl>
            <c:dLbl>
              <c:idx val="1"/>
              <c:layout>
                <c:manualLayout>
                  <c:x val="0.13350262467191601"/>
                  <c:y val="-1.531496062992128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26-4BEA-AF0F-EC513A701B2D}"/>
                </c:ext>
              </c:extLst>
            </c:dLbl>
            <c:dLbl>
              <c:idx val="3"/>
              <c:layout>
                <c:manualLayout>
                  <c:x val="0.17980271216097993"/>
                  <c:y val="-0.2787572907553223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26-4BEA-AF0F-EC513A701B2D}"/>
                </c:ext>
              </c:extLst>
            </c:dLbl>
            <c:dLbl>
              <c:idx val="5"/>
              <c:layout>
                <c:manualLayout>
                  <c:x val="-0.15839197023448995"/>
                  <c:y val="1.84704831452717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526-4BEA-AF0F-EC513A701B2D}"/>
                </c:ext>
              </c:extLst>
            </c:dLbl>
            <c:dLbl>
              <c:idx val="6"/>
              <c:layout>
                <c:manualLayout>
                  <c:x val="-0.13264445790430043"/>
                  <c:y val="-4.8113179913164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26-4BEA-AF0F-EC513A701B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Activity_Distribution!$A$2:$A$8</c:f>
              <c:strCache>
                <c:ptCount val="7"/>
                <c:pt idx="0">
                  <c:v>CB</c:v>
                </c:pt>
                <c:pt idx="1">
                  <c:v>EIB </c:v>
                </c:pt>
                <c:pt idx="2">
                  <c:v>ET General</c:v>
                </c:pt>
                <c:pt idx="3">
                  <c:v>ISB </c:v>
                </c:pt>
                <c:pt idx="4">
                  <c:v>OSB </c:v>
                </c:pt>
                <c:pt idx="5">
                  <c:v>SPB </c:v>
                </c:pt>
                <c:pt idx="6">
                  <c:v>SSB</c:v>
                </c:pt>
              </c:strCache>
            </c:strRef>
          </c:cat>
          <c:val>
            <c:numRef>
              <c:f>Activity_Distribution!$B$2:$B$8</c:f>
              <c:numCache>
                <c:formatCode>General</c:formatCode>
                <c:ptCount val="7"/>
                <c:pt idx="0">
                  <c:v>35</c:v>
                </c:pt>
                <c:pt idx="1">
                  <c:v>47</c:v>
                </c:pt>
                <c:pt idx="2">
                  <c:v>634</c:v>
                </c:pt>
                <c:pt idx="3">
                  <c:v>339</c:v>
                </c:pt>
                <c:pt idx="4">
                  <c:v>441</c:v>
                </c:pt>
                <c:pt idx="5">
                  <c:v>45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26-4BEA-AF0F-EC513A701B2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FrTE/member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Activity_Distribution!$A$2:$A$8</c:f>
              <c:strCache>
                <c:ptCount val="7"/>
                <c:pt idx="0">
                  <c:v>CB</c:v>
                </c:pt>
                <c:pt idx="1">
                  <c:v>EIB </c:v>
                </c:pt>
                <c:pt idx="2">
                  <c:v>ET General</c:v>
                </c:pt>
                <c:pt idx="3">
                  <c:v>ISB </c:v>
                </c:pt>
                <c:pt idx="4">
                  <c:v>OSB </c:v>
                </c:pt>
                <c:pt idx="5">
                  <c:v>SPB </c:v>
                </c:pt>
                <c:pt idx="6">
                  <c:v>SSB</c:v>
                </c:pt>
              </c:strCache>
            </c:strRef>
          </c:cat>
          <c:val>
            <c:numRef>
              <c:f>Activity_Distribution!$D$2:$D$8</c:f>
              <c:numCache>
                <c:formatCode>General</c:formatCode>
                <c:ptCount val="7"/>
                <c:pt idx="0">
                  <c:v>0.19</c:v>
                </c:pt>
                <c:pt idx="1">
                  <c:v>0.26</c:v>
                </c:pt>
                <c:pt idx="2">
                  <c:v>0.22</c:v>
                </c:pt>
                <c:pt idx="3">
                  <c:v>0.37</c:v>
                </c:pt>
                <c:pt idx="4">
                  <c:v>0.22</c:v>
                </c:pt>
                <c:pt idx="5">
                  <c:v>0.35</c:v>
                </c:pt>
                <c:pt idx="6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2-48CC-B7AA-2BCA91476E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0454335"/>
        <c:axId val="1487787583"/>
        <c:axId val="0"/>
      </c:bar3DChart>
      <c:catAx>
        <c:axId val="148045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7787583"/>
        <c:crosses val="autoZero"/>
        <c:auto val="1"/>
        <c:lblAlgn val="ctr"/>
        <c:lblOffset val="100"/>
        <c:noMultiLvlLbl val="0"/>
      </c:catAx>
      <c:valAx>
        <c:axId val="1487787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454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8AE39-6F5B-4BAD-B8BC-A7E4F1A97930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C6232-E2AA-41AE-9512-19D17835AD8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0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consists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79 </a:t>
            </a:r>
            <a:r>
              <a:rPr lang="de-DE" b="1" dirty="0" err="1"/>
              <a:t>research</a:t>
            </a:r>
            <a:r>
              <a:rPr lang="de-DE" b="1" dirty="0"/>
              <a:t> Units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about</a:t>
            </a:r>
            <a:r>
              <a:rPr lang="de-DE" b="1" dirty="0"/>
              <a:t> 1300 </a:t>
            </a:r>
            <a:r>
              <a:rPr lang="de-DE" b="1" dirty="0" err="1"/>
              <a:t>members</a:t>
            </a:r>
            <a:r>
              <a:rPr lang="de-DE" dirty="0"/>
              <a:t>;</a:t>
            </a:r>
          </a:p>
          <a:p>
            <a:r>
              <a:rPr lang="de-DE" dirty="0" err="1"/>
              <a:t>Concentrated</a:t>
            </a:r>
            <a:r>
              <a:rPr lang="de-DE" dirty="0"/>
              <a:t> in Europe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183CD-62D1-460E-8C41-945CF666ED1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10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1EDFC3-9D38-4EF9-927F-E9B3E2B5DE96}" type="datetime1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/>
              <a:t>Logo soggetto attuatore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362415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57DC-BB9C-4B94-9F64-B4A61EE710FF}" type="datetime1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818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8E662-18E1-4609-A08F-27D86D65DF5A}" type="datetime1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7695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027E-34F6-461B-BFC2-5F1CD0C94165}" type="datetime1">
              <a:rPr lang="it-IT" smtClean="0"/>
              <a:t>19/06/2024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28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0767F-3544-02E4-21A5-118232DAD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3F79CAB-FBF1-7857-443E-7A0CF8CFC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D1D77E8-071D-8FCE-DC25-9034F1A4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55350-7BED-4B56-C92C-BCAE134D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93C097-FCD2-3183-FABD-ED0C07BD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84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68699A-EB25-B2D7-33E7-3F6AB60C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2EF712-BF21-7BAF-87C2-A4B597202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4DA43A-3127-59CF-D92A-D420D79C8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967885-C270-140A-A432-B05F09E0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7E3F0E-AB07-1CFD-3CA2-545CDEC5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44B8A-BF6A-871D-ED9F-DE58C561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583180-3E7B-4990-1012-260BC67E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5217AB-F81B-07A5-712E-72521B610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C3FEFC-9EE4-3D65-55CA-244EFA1C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B5E188-A84C-18A4-85C9-486D42D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55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1A33B0-26B1-C77D-8D91-EBA042AB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581050-E41A-3F3B-C284-FE93E7E2B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C14152F-9BB8-F7CE-9F7E-4800B3433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0B2AAB-3D2B-42E9-8584-471881FF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F2F615-DA98-4515-825C-9B5002AA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4CA818-6D05-69A8-4CF8-B3E6BB25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7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F5DAFF-3320-3D92-97C1-87C94DE2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2BD12E-D761-0F11-FEC9-D111EBC8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E820BE-5E67-150A-F5D5-7EAC37D9F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B633BA3-6A98-DA7D-13F8-624AC0E3D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48FF1E-F5C1-6849-C291-482A903500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2884D61-91A4-DACA-C731-D79CBB3EF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5F0C4E3-2B7C-E81F-9079-EB5AB0C6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3560164-B362-61C8-FC3C-9CC3A496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32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10BDF7-D33D-0B4C-6102-23A2A3C3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C6249AA-CAB9-B120-17FF-0318F62B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8036D85-498A-DD76-6A5F-530ABA8B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064100D-0E02-126B-88F6-64CB3874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5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23C5F6-308E-6FB1-2129-885A9C34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49E9B9-87FB-33D8-2606-E4773764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1E8DA3-FF0B-C4F1-AC57-0934131E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462A-0536-497D-B6C9-49AB27FE7419}" type="datetime1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54EC5F5D-65B5-432F-B6D3-1AFAA67DEF7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48359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1BC926-B734-E4DC-5B71-2C166EB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9F8EEA-DCA4-3C40-865B-36511473F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C92684-5A2A-DE7C-7383-C2CC3B45C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5B396C-DAF0-F523-9377-3DF52FDC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701C3E-F973-458A-9A48-23F42106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0D270D-FA3A-8FFB-A646-58FE7C5C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7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C81C2-05E4-620D-606B-19565F077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27E040-1A32-D0C1-C877-65EB616F4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922B76-2808-F7BD-6609-8994FB58B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9227D9-FAE0-482E-243E-06E38E50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7A84DF-7CBF-2CA9-E241-2F32B4FE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3BD917-E303-F37D-510C-7CCE1E42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3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6A66B2-955A-85E5-D75B-F6DB332E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7E41E2-247B-CF42-862C-F5B60F7B9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A139A-A237-D454-994C-EE494184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4C8F1E-CA8C-7459-B15C-3805E7FB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4E9ECA-3C6B-4239-B978-760D4CD7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0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3EE2DDF-A03A-83B9-B7EC-48C8EFB32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B538DB4-C8A2-F3DC-CAA9-1831EE2BE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163A86-EF67-BA8E-0D82-18EB4740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E4D751-8712-B5D8-103D-D5DECD31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E6ED16-F7EF-034C-1C7F-4569D129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5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913922" y="2129985"/>
            <a:ext cx="10364163" cy="147039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829755" y="3885530"/>
            <a:ext cx="8534395" cy="1752666"/>
          </a:xfrm>
        </p:spPr>
        <p:txBody>
          <a:bodyPr anchorCtr="1"/>
          <a:lstStyle>
            <a:lvl1pPr marL="0" indent="0" algn="ctr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17BD65-98B8-404E-A4B6-CBF94F4C72B9}" type="datetime1">
              <a:rPr lang="en-US" smtClean="0"/>
              <a:t>6/19/2024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3EC88E-C8B4-448E-B84E-2762A0F04F2C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44FF8-EFE6-4864-8633-D2396FA7C7D9}" type="datetime1">
              <a:rPr lang="en-US" smtClean="0"/>
              <a:t>6/19/2024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49A356-8300-4A25-9C45-1FE92C991DB1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187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963843" y="4406863"/>
            <a:ext cx="10362237" cy="1362381"/>
          </a:xfrm>
        </p:spPr>
        <p:txBody>
          <a:bodyPr anchor="t"/>
          <a:lstStyle>
            <a:lvl1pPr>
              <a:defRPr b="1" cap="all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963843" y="2906224"/>
            <a:ext cx="10362237" cy="1500639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814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7DCF88-BF41-4242-94C0-E1437429C457}" type="datetime1">
              <a:rPr lang="en-US" smtClean="0"/>
              <a:t>6/19/2024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655887-9365-4415-ABDD-3C34EE0862FD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950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608645" y="1604332"/>
            <a:ext cx="5393284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86241" y="1604332"/>
            <a:ext cx="5395196" cy="4526397"/>
          </a:xfrm>
        </p:spPr>
        <p:txBody>
          <a:bodyPr/>
          <a:lstStyle>
            <a:lvl1pPr>
              <a:defRPr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36EE04-AC5C-421A-8AA0-CD441D705570}" type="datetime1">
              <a:rPr lang="en-US" smtClean="0"/>
              <a:t>6/19/2024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87B14-12D1-48FA-8237-7AE8FBC646A6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311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7" y="275073"/>
            <a:ext cx="10972805" cy="11420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10556" y="1535196"/>
            <a:ext cx="5385597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610556" y="2174631"/>
            <a:ext cx="5385597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6193914" y="1535196"/>
            <a:ext cx="5389435" cy="639424"/>
          </a:xfrm>
        </p:spPr>
        <p:txBody>
          <a:bodyPr anchor="b"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177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6193914" y="2174631"/>
            <a:ext cx="5389435" cy="3951776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2"/>
            </a:lvl4pPr>
            <a:lvl5pPr>
              <a:defRPr sz="1452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9D66FB-6FE5-445B-B6AB-32A877DF46F0}" type="datetime1">
              <a:rPr lang="en-US" smtClean="0"/>
              <a:t>6/19/2024</a:t>
            </a:fld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4C0D3E-A88C-4A76-A97D-DA3DF6F988EE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5209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70A666C-0F95-4B17-A1BE-CAE95F6672A8}"/>
              </a:ext>
            </a:extLst>
          </p:cNvPr>
          <p:cNvSpPr/>
          <p:nvPr userDrawn="1"/>
        </p:nvSpPr>
        <p:spPr>
          <a:xfrm>
            <a:off x="-59961" y="0"/>
            <a:ext cx="9338872" cy="681001"/>
          </a:xfrm>
          <a:prstGeom prst="rect">
            <a:avLst/>
          </a:prstGeom>
          <a:solidFill>
            <a:srgbClr val="ED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43575" y="0"/>
            <a:ext cx="10710398" cy="643929"/>
          </a:xfrm>
        </p:spPr>
        <p:txBody>
          <a:bodyPr/>
          <a:lstStyle>
            <a:lvl1pPr>
              <a:defRPr>
                <a:solidFill>
                  <a:srgbClr val="007463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C357B2-DFEB-4ABD-93CA-1E418C323554}" type="datetime1">
              <a:rPr lang="en-US" smtClean="0"/>
              <a:t>6/19/2024</a:t>
            </a:fld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0B8EA6-9440-4CBE-A916-9B1BC747F3F5}" type="slidenum">
              <a:t>‹N›</a:t>
            </a:fld>
            <a:endParaRPr lang="de-DE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2DCD3D14-0DC8-4F40-844B-DBCE935D1C6C}"/>
              </a:ext>
            </a:extLst>
          </p:cNvPr>
          <p:cNvGrpSpPr/>
          <p:nvPr userDrawn="1"/>
        </p:nvGrpSpPr>
        <p:grpSpPr>
          <a:xfrm rot="10800000">
            <a:off x="-2635172" y="681006"/>
            <a:ext cx="15177009" cy="81329"/>
            <a:chOff x="2024185" y="869307"/>
            <a:chExt cx="10366102" cy="81329"/>
          </a:xfrm>
        </p:grpSpPr>
        <p:cxnSp>
          <p:nvCxnSpPr>
            <p:cNvPr id="7" name="Gerade Verbindung 12">
              <a:extLst>
                <a:ext uri="{FF2B5EF4-FFF2-40B4-BE49-F238E27FC236}">
                  <a16:creationId xmlns:a16="http://schemas.microsoft.com/office/drawing/2014/main" id="{19618200-C8A3-480A-8D9F-42D6293915AA}"/>
                </a:ext>
              </a:extLst>
            </p:cNvPr>
            <p:cNvCxnSpPr/>
            <p:nvPr userDrawn="1"/>
          </p:nvCxnSpPr>
          <p:spPr>
            <a:xfrm>
              <a:off x="3409700" y="950636"/>
              <a:ext cx="8980587" cy="0"/>
            </a:xfrm>
            <a:prstGeom prst="line">
              <a:avLst/>
            </a:prstGeom>
            <a:ln w="25400" cap="rnd">
              <a:solidFill>
                <a:srgbClr val="0074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14">
              <a:extLst>
                <a:ext uri="{FF2B5EF4-FFF2-40B4-BE49-F238E27FC236}">
                  <a16:creationId xmlns:a16="http://schemas.microsoft.com/office/drawing/2014/main" id="{E0A63536-0164-44C1-841F-6E49E3BE4493}"/>
                </a:ext>
              </a:extLst>
            </p:cNvPr>
            <p:cNvCxnSpPr/>
            <p:nvPr userDrawn="1"/>
          </p:nvCxnSpPr>
          <p:spPr>
            <a:xfrm>
              <a:off x="2024185" y="869307"/>
              <a:ext cx="10151940" cy="0"/>
            </a:xfrm>
            <a:prstGeom prst="line">
              <a:avLst/>
            </a:prstGeom>
            <a:ln w="25400" cap="rnd">
              <a:solidFill>
                <a:srgbClr val="008F7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1">
            <a:extLst>
              <a:ext uri="{FF2B5EF4-FFF2-40B4-BE49-F238E27FC236}">
                <a16:creationId xmlns:a16="http://schemas.microsoft.com/office/drawing/2014/main" id="{7B5DDB38-EA11-43DD-869D-4C715E8C0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63" y="-26026"/>
            <a:ext cx="2995453" cy="81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7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D9992-C719-4689-9BA4-7BE1C412328B}" type="datetime1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523702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62ED42-B28E-4302-B902-90FC3384E321}" type="datetime1">
              <a:rPr lang="en-US" smtClean="0"/>
              <a:t>6/19/2024</a:t>
            </a:fld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8922F6-C5C2-4EEE-9AC4-3973278DF3C3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937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10556" y="273629"/>
            <a:ext cx="4010884" cy="1160765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767355" y="273627"/>
            <a:ext cx="6815994" cy="5852778"/>
          </a:xfrm>
        </p:spPr>
        <p:txBody>
          <a:bodyPr/>
          <a:lstStyle>
            <a:lvl1pPr>
              <a:defRPr sz="2903"/>
            </a:lvl1pPr>
            <a:lvl2pPr>
              <a:defRPr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610556" y="1434394"/>
            <a:ext cx="4010884" cy="4692013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DBCA5-6B52-4DC1-9719-86BC69D2A0F5}" type="datetime1">
              <a:rPr lang="en-US" smtClean="0"/>
              <a:t>6/19/2024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50E7B3-361A-40FA-8190-CA044C2027B1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289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390403" y="4800027"/>
            <a:ext cx="7315195" cy="567421"/>
          </a:xfrm>
        </p:spPr>
        <p:txBody>
          <a:bodyPr anchor="b"/>
          <a:lstStyle>
            <a:lvl1pPr>
              <a:defRPr sz="1814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390403" y="612068"/>
            <a:ext cx="7315195" cy="4115956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2903"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390403" y="5367447"/>
            <a:ext cx="7315195" cy="805048"/>
          </a:xfrm>
        </p:spPr>
        <p:txBody>
          <a:bodyPr/>
          <a:lstStyle>
            <a:lvl1pPr marL="0" indent="0">
              <a:buNone/>
              <a:tabLst>
                <a:tab pos="829220" algn="l"/>
                <a:tab pos="1658763" algn="l"/>
                <a:tab pos="2488307" algn="l"/>
                <a:tab pos="3317851" algn="l"/>
                <a:tab pos="4147395" algn="l"/>
                <a:tab pos="4976938" algn="l"/>
                <a:tab pos="5806482" algn="l"/>
                <a:tab pos="6636026" algn="l"/>
                <a:tab pos="7465569" algn="l"/>
                <a:tab pos="8295113" algn="l"/>
                <a:tab pos="9124657" algn="l"/>
              </a:tabLst>
              <a:defRPr sz="127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34AB8-5AC2-4CBC-8D90-B780688F7F13}" type="datetime1">
              <a:rPr lang="en-US" smtClean="0"/>
              <a:t>6/19/2024</a:t>
            </a:fld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CC2C19-3679-4BAD-A63B-7F82097CE9A4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775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386BC-DCF4-4ABE-8EE7-5CE876A1153D}" type="datetime1">
              <a:rPr lang="en-US" smtClean="0"/>
              <a:t>6/19/2024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5371-5C7B-4787-8FEB-67DB8BA922B2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442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8839685" y="273627"/>
            <a:ext cx="2741764" cy="585709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608643" y="273627"/>
            <a:ext cx="8046717" cy="585709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0870F-E890-4433-983A-3591D7151263}" type="datetime1">
              <a:rPr lang="en-US" smtClean="0"/>
              <a:t>6/19/2024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BB4C7-320E-489D-A402-86891896D332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714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891C3-1425-C603-92EA-61908C47B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6F8A77-2343-AE19-2D35-27910E361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61EB63-EDEC-3499-914C-1D929311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BFD0A-5E4A-4FF9-8D7C-93B7D5A346CB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EDFF9-A121-67D3-EEC3-2520133E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41F0BD-F5DC-A23B-4637-D6D80413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70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B1170-EC5B-CF85-98EE-3293B9C2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CFB274-954C-45D0-A0AC-2E031EAD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A1110D-9884-ED2A-64C7-18DDE84B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7100-838C-4655-9370-D39E8A0B41A6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892F5B-E7C3-A910-5A5D-9EC06858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AEE9BD-7F76-F310-7A09-960F8922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61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9A8271-E2E3-942B-D415-6C182893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85C222-CB4D-45EE-00C3-1FA13BF8E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43A3CD-0044-ECFA-1DB0-A223B58B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B60E-E14E-4B75-AF21-1E4D58529B97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B65F4D-9AF4-EBC5-A21D-A8D8E7E53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E0D4AC-DAD6-425A-B74B-50C158B5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88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833B2-88E0-4BBA-9187-AB275F21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2EE65-DAB8-EF60-D855-BE518ADC5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5300097-A337-B370-F40B-4E2983100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79B081-DCB2-9C9F-F30E-F7C26695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FF06C-12F8-4583-99BD-9ACF20017FCF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1359BFD-F099-8FF5-A7DF-8D8C3D0D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571613-BAD1-D31D-F6D0-AED3724F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14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F175D-3586-4111-C0AB-E068F39AD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C875DC-A947-EB62-5449-342E12E76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999A99-22A8-431C-38D2-D93F267A7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C296662-357C-9B37-CF46-384257C3A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AB5C2C-D171-E344-518F-09CAF4565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B7F94CF-B27D-F15F-E1ED-98A70167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C463-3BBB-48C6-8A97-B8AEF7521348}" type="datetime1">
              <a:rPr lang="en-US" smtClean="0"/>
              <a:t>6/19/2024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80E93B3-5777-3365-717C-DD51E8CB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55A1A81-BE36-2FEE-8DD9-82213469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1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9E9C-7CC7-4FB1-A698-E4E969D2977F}" type="datetime1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286782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0EE955-BC2C-BE6D-8600-5FBAE691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E6CD136-8DFF-89F9-D1DA-0A88C063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2310-E5D0-4066-A3FE-676BF02254B9}" type="datetime1">
              <a:rPr lang="en-US" smtClean="0"/>
              <a:t>6/19/2024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F74CA24-5609-71BD-FE0E-FC908B16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5A6050-2015-CD4B-431A-EE399621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1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C3BBFE-9BCB-F02A-06EF-72D1BBE8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A110E-C1DA-4683-860D-B84346BD3D4F}" type="datetime1">
              <a:rPr lang="en-US" smtClean="0"/>
              <a:t>6/19/2024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CAF7C7-1CCB-65B7-2E13-7DF3C722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84A224-0B70-BC7C-E7E0-3CDEDFEF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462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53AF83-1350-B1C6-09DF-95327AE8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ED5FBA-742D-565C-B1A5-BF8242EA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F28EEE-6190-1E56-7593-B90A3B15D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711A61B-7D63-E745-4FE5-C9EBBCB6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5A58-1FB5-4887-BF59-56D2A8D15F00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A18D77-82A8-30F8-3BDB-61C38D06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CFE93A-9135-D1A4-9E21-D8FA2A00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5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5A7900-893E-499F-C760-4591D9AA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BEFE47-0853-4A31-5DEB-BCBB5A4E7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67336A-5B11-72A2-CA24-CC4284B5E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B2C44A-9277-8B70-D54C-3F995DF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EFFF-5B4E-43A8-A8FA-26AF0D9F41FF}" type="datetime1">
              <a:rPr lang="en-US" smtClean="0"/>
              <a:t>6/19/2024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F95581-5A7C-0620-23A4-725DD7BC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139FCB1-3D16-E390-2018-35726FD2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1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888F1D-1048-ECF2-2FAF-3CC72B13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3E3728-E686-E3E5-F837-4C88D82EA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3917D4-6E54-27E1-DDDA-60F777346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B7C0-2F67-45B5-A6BC-6E5BA7D65A64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CA1458-1E8C-90B3-5B56-CA393845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9C79FC-3E08-18CA-A549-1C67211A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42DA764-BD40-7C26-BC36-0D8F1420F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1F3A40-6539-0B29-972E-CEFEEE857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9C1731-F645-DA48-F65B-4256732C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C88-1092-4A4D-9D74-F1D5D62165BF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458D9B-636D-B66A-131A-DE71B6E4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A4555A-BC9C-1E39-9360-4163D5AD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9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0FA6-1171-4C22-9A65-544A879245AE}" type="datetime1">
              <a:rPr lang="it-IT" smtClean="0"/>
              <a:t>19/06/2024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3503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42AB-81DE-4A4F-9B7B-F5F473C1E881}" type="datetime1">
              <a:rPr lang="it-IT" smtClean="0"/>
              <a:t>19/06/2024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5315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D2CFC-8C18-409C-937C-EBDC859AC7DC}" type="datetime1">
              <a:rPr lang="it-IT" smtClean="0"/>
              <a:t>19/06/2024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987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706BD-E125-4B0D-AD5E-71CBCE40858F}" type="datetime1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14019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86D0-3A99-493A-A2B9-EEE35B40ECAF}" type="datetime1">
              <a:rPr lang="it-IT" smtClean="0"/>
              <a:t>19/06/2024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6353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gi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EBA2266A-A4CB-41E3-B824-A31EA4FDCC78}" type="datetime1">
              <a:rPr lang="it-IT" smtClean="0"/>
              <a:t>19/06/2024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en-US"/>
              <a:t>ETIC Industrial Days 15-16 Feb 2023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02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28C741-5056-9180-C408-38FBAA255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4E2C03-E71E-3DEE-1F0A-82DBA18D9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89B1F-84E4-5DD7-0392-C6BA09CA3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7AF54-86F1-48CC-8AE8-4E5BCB531BC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EEF886-4BEB-7935-95C5-2294FFC8E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63E055-B82E-0EBE-323D-C6577CFBB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1C24A-B812-4E27-8E08-5CB2D2A656F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609560" y="273355"/>
            <a:ext cx="10971688" cy="114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/>
          <a:p>
            <a:pPr lvl="0"/>
            <a:r>
              <a:rPr lang="de-DE"/>
              <a:t>Klicken Sie, um das Format des Titeltextes zu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609560" y="1604844"/>
            <a:ext cx="10971688" cy="452614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609560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1A2E4460-B28A-4FAD-9054-D7C236D65FE6}" type="datetime1">
              <a:rPr lang="en-US" smtClean="0"/>
              <a:t>6/19/2024</a:t>
            </a:fld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4169407" y="6247908"/>
            <a:ext cx="386418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r>
              <a:rPr lang="de-DE"/>
              <a:t>ET-PP June 2024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8740683" y="6247908"/>
            <a:ext cx="2840123" cy="4728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29544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70" b="0" i="0" u="none" strike="noStrike" kern="1200" cap="none" spc="0" baseline="0">
                <a:solidFill>
                  <a:srgbClr val="000000"/>
                </a:solidFill>
                <a:uFillTx/>
                <a:latin typeface="Nimbus Roman No9 L" pitchFamily="18"/>
                <a:ea typeface="Nimbus Sans L" pitchFamily="2"/>
                <a:cs typeface="Lucidasans" pitchFamily="2"/>
              </a:defRPr>
            </a:lvl1pPr>
          </a:lstStyle>
          <a:p>
            <a:pPr lvl="0"/>
            <a:fld id="{375D5F3B-E643-4C46-882D-A3F3883096C9}" type="slidenum"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6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marL="0" marR="0" lvl="0" indent="0" algn="l" defTabSz="829544" rtl="0" fontAlgn="auto" hangingPunct="1">
        <a:lnSpc>
          <a:spcPct val="107000"/>
        </a:lnSpc>
        <a:spcBef>
          <a:spcPts val="0"/>
        </a:spcBef>
        <a:spcAft>
          <a:spcPts val="0"/>
        </a:spcAft>
        <a:buNone/>
        <a:tabLst>
          <a:tab pos="0" algn="l"/>
          <a:tab pos="829544" algn="l"/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3629" b="0" i="0" u="none" strike="noStrike" kern="0" cap="none" spc="0" baseline="0">
          <a:solidFill>
            <a:srgbClr val="008000"/>
          </a:solidFill>
          <a:uFillTx/>
          <a:latin typeface="Nimbus Sans L" pitchFamily="34"/>
          <a:ea typeface="Gothic" pitchFamily="2"/>
          <a:cs typeface="Lucidasans" pitchFamily="2"/>
        </a:defRPr>
      </a:lvl1pPr>
    </p:titleStyle>
    <p:bodyStyle>
      <a:lvl1pPr marL="310913" marR="0" lvl="0" indent="-310913" algn="l" defTabSz="829544" rtl="0" fontAlgn="auto" hangingPunct="1">
        <a:lnSpc>
          <a:spcPct val="100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2" algn="l"/>
          <a:tab pos="1658755" algn="l"/>
          <a:tab pos="2488299" algn="l"/>
          <a:tab pos="3317843" algn="l"/>
          <a:tab pos="4147386" algn="l"/>
          <a:tab pos="4976930" algn="l"/>
          <a:tab pos="5806474" algn="l"/>
          <a:tab pos="6636017" algn="l"/>
          <a:tab pos="7465561" algn="l"/>
          <a:tab pos="8295105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1pPr>
      <a:lvl2pPr marL="673755" marR="0" lvl="1" indent="-258983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829211" algn="l"/>
          <a:tab pos="1658754" algn="l"/>
          <a:tab pos="2488298" algn="l"/>
          <a:tab pos="3317842" algn="l"/>
          <a:tab pos="4147385" algn="l"/>
          <a:tab pos="4976929" algn="l"/>
          <a:tab pos="5806473" algn="l"/>
          <a:tab pos="6636016" algn="l"/>
          <a:tab pos="7465560" algn="l"/>
          <a:tab pos="8295104" algn="l"/>
          <a:tab pos="9124648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2pPr>
      <a:lvl3pPr marL="1036930" marR="0" lvl="2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3pPr>
      <a:lvl4pPr marL="1451701" marR="0" lvl="3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1659087" algn="l"/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4pPr>
      <a:lvl5pPr marL="1866473" marR="0" lvl="4" indent="-207386" algn="l" defTabSz="829544" rtl="0" fontAlgn="auto" hangingPunct="1">
        <a:lnSpc>
          <a:spcPct val="118000"/>
        </a:lnSpc>
        <a:spcBef>
          <a:spcPts val="1266"/>
        </a:spcBef>
        <a:spcAft>
          <a:spcPts val="0"/>
        </a:spcAft>
        <a:buSzPts val="1178"/>
        <a:buBlip>
          <a:blip r:embed="rId13"/>
        </a:buBlip>
        <a:tabLst>
          <a:tab pos="2488631" algn="l"/>
          <a:tab pos="3318175" algn="l"/>
          <a:tab pos="4147718" algn="l"/>
          <a:tab pos="4977262" algn="l"/>
          <a:tab pos="5806806" algn="l"/>
          <a:tab pos="6636349" algn="l"/>
          <a:tab pos="7465893" algn="l"/>
          <a:tab pos="8295437" algn="l"/>
          <a:tab pos="9124980" algn="l"/>
        </a:tabLst>
        <a:defRPr lang="de-DE" sz="2540" b="0" i="0" u="none" strike="noStrike" kern="0" cap="none" spc="0" baseline="0">
          <a:solidFill>
            <a:srgbClr val="000000"/>
          </a:solidFill>
          <a:uFillTx/>
          <a:latin typeface="Nimbus Sans L" pitchFamily="34"/>
          <a:ea typeface="Gothic" pitchFamily="2"/>
          <a:cs typeface="Lucidasans" pitchFamily="2"/>
        </a:defRPr>
      </a:lvl5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EA97BC6-CC71-B357-156B-3B2847ED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EA3B43-6C02-50BF-C37E-2EA6F36D3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4625958-E28A-9C00-186A-A2797C9FD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5A41A-CCBD-45A9-9BBD-5F583D37D88A}" type="datetime1">
              <a:rPr lang="en-US" smtClean="0"/>
              <a:t>6/19/2024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301CC1-9C5D-7A23-688F-A7974B391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ET-PP June 2024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EE9A4F-17F9-4C51-22A2-AAC0FADEA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224765-EC1F-4C13-8A89-41B69587AEC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gitlab.et-gw.eu/et/isb/interferometer/et-optical-layout-10km-triangle" TargetMode="Externa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E8B95C-3F33-0038-35E5-42784A12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92B8-55D9-4942-9C82-0B9DDA21D461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5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B3D8A6-0A5F-FF3E-DD95-ED2A3F5D2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mappa, schermata&#10;&#10;Descrizione generata automaticamente">
            <a:extLst>
              <a:ext uri="{FF2B5EF4-FFF2-40B4-BE49-F238E27FC236}">
                <a16:creationId xmlns:a16="http://schemas.microsoft.com/office/drawing/2014/main" id="{2E337039-5AB6-75FE-FEBE-62E236852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/>
          <a:stretch/>
        </p:blipFill>
        <p:spPr>
          <a:xfrm>
            <a:off x="29636" y="1261534"/>
            <a:ext cx="7763225" cy="5092700"/>
          </a:xfrm>
          <a:prstGeom prst="rect">
            <a:avLst/>
          </a:prstGeom>
        </p:spPr>
      </p:pic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C0C804D0-DA86-14F2-A71F-A0B23DB6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– IR0000004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40BCCFB8-4485-F2E3-29BA-B2452A74CD8D}"/>
              </a:ext>
            </a:extLst>
          </p:cNvPr>
          <p:cNvSpPr txBox="1">
            <a:spLocks/>
          </p:cNvSpPr>
          <p:nvPr/>
        </p:nvSpPr>
        <p:spPr>
          <a:xfrm>
            <a:off x="8180295" y="1413715"/>
            <a:ext cx="3684494" cy="1033649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2800" b="1" kern="1200" dirty="0">
                <a:solidFill>
                  <a:srgbClr val="B27F47"/>
                </a:solidFill>
                <a:latin typeface="Titillium Bd" pitchFamily="2" charset="77"/>
                <a:ea typeface="+mn-ea"/>
                <a:cs typeface="+mn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</a:rPr>
              <a:t>ETIC &amp; ET</a:t>
            </a:r>
          </a:p>
        </p:txBody>
      </p:sp>
      <p:sp>
        <p:nvSpPr>
          <p:cNvPr id="10" name="Sottotitolo 2">
            <a:extLst>
              <a:ext uri="{FF2B5EF4-FFF2-40B4-BE49-F238E27FC236}">
                <a16:creationId xmlns:a16="http://schemas.microsoft.com/office/drawing/2014/main" id="{876DA36C-3252-D796-ABBB-3E3DAC031959}"/>
              </a:ext>
            </a:extLst>
          </p:cNvPr>
          <p:cNvSpPr txBox="1">
            <a:spLocks/>
          </p:cNvSpPr>
          <p:nvPr/>
        </p:nvSpPr>
        <p:spPr>
          <a:xfrm>
            <a:off x="8673353" y="2911756"/>
            <a:ext cx="2875139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>
                <a:solidFill>
                  <a:schemeClr val="bg1"/>
                </a:solidFill>
              </a:rPr>
              <a:t>Michele Punturo</a:t>
            </a:r>
          </a:p>
          <a:p>
            <a:pPr marL="0" indent="0">
              <a:buNone/>
            </a:pPr>
            <a:r>
              <a:rPr lang="it-IT">
                <a:solidFill>
                  <a:schemeClr val="bg1"/>
                </a:solidFill>
              </a:rPr>
              <a:t>ET Spokesperson</a:t>
            </a:r>
          </a:p>
          <a:p>
            <a:pPr marL="0" indent="0">
              <a:buNone/>
            </a:pPr>
            <a:r>
              <a:rPr lang="it-IT">
                <a:solidFill>
                  <a:schemeClr val="bg1"/>
                </a:solidFill>
              </a:rPr>
              <a:t>ETIC P.I.</a:t>
            </a:r>
          </a:p>
        </p:txBody>
      </p:sp>
    </p:spTree>
    <p:extLst>
      <p:ext uri="{BB962C8B-B14F-4D97-AF65-F5344CB8AC3E}">
        <p14:creationId xmlns:p14="http://schemas.microsoft.com/office/powerpoint/2010/main" val="179969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58AC1-E8C2-C253-339E-EB169D6B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Azione di monitoraggio e reindirizzamento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B9741-5C3B-59D6-EA23-8B5746D83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2" y="1922929"/>
            <a:ext cx="11178988" cy="4254033"/>
          </a:xfrm>
        </p:spPr>
        <p:txBody>
          <a:bodyPr/>
          <a:lstStyle/>
          <a:p>
            <a:r>
              <a:rPr lang="it-IT" dirty="0"/>
              <a:t>È stata appena lanciata una azione di «monitoraggio e reindirizzamento»</a:t>
            </a:r>
          </a:p>
          <a:p>
            <a:r>
              <a:rPr lang="it-IT" dirty="0"/>
              <a:t>La collaborazione ET ha bisogno di contributi veri, visibili e monitorabili </a:t>
            </a:r>
          </a:p>
          <a:p>
            <a:r>
              <a:rPr lang="it-IT" dirty="0"/>
              <a:t>Stiamo passando da una fase di «inclusione» ad una fase di «selezione»</a:t>
            </a:r>
          </a:p>
          <a:p>
            <a:r>
              <a:rPr lang="it-IT" dirty="0"/>
              <a:t>I membri di ET sia junior che senior si devono prendere responsabilità chiare e quantificabili che saranno «contrattualizzate» nella collaborazione (MOA)</a:t>
            </a:r>
          </a:p>
          <a:p>
            <a:r>
              <a:rPr lang="it-IT" dirty="0"/>
              <a:t>Stiamo ristrutturando alcuni dei board principali della collaborazione, è il momento di entrare ancora più produttivamente nelle attività</a:t>
            </a:r>
          </a:p>
          <a:p>
            <a:pPr lvl="1"/>
            <a:r>
              <a:rPr lang="it-IT" dirty="0"/>
              <a:t>Vedete talk successivi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2F550A-588F-D110-5883-1EA6C262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– IR0000004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8404C64-05FA-087A-7D24-8CD17925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10</a:t>
            </a:fld>
            <a:endParaRPr lang="it-IT"/>
          </a:p>
        </p:txBody>
      </p:sp>
      <p:pic>
        <p:nvPicPr>
          <p:cNvPr id="7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7B219882-0D59-FB5B-ACA7-933F115DA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Immagine che contiene testo, logo, Elementi grafici, schermata&#10;&#10;Descrizione generata automaticamente">
            <a:extLst>
              <a:ext uri="{FF2B5EF4-FFF2-40B4-BE49-F238E27FC236}">
                <a16:creationId xmlns:a16="http://schemas.microsoft.com/office/drawing/2014/main" id="{9385AC0C-F007-E907-6276-246483E2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7" y="6385107"/>
            <a:ext cx="931333" cy="46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3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46DC21-D5F1-3ECA-B20A-8C4BCA63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44"/>
            <a:ext cx="9932894" cy="845110"/>
          </a:xfrm>
        </p:spPr>
        <p:txBody>
          <a:bodyPr/>
          <a:lstStyle/>
          <a:p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Pivotal</a:t>
            </a:r>
            <a:r>
              <a:rPr lang="it-IT" dirty="0"/>
              <a:t> activities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0A6B8-C6E1-3529-87E4-F2B457DF6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65" y="1156446"/>
            <a:ext cx="11568953" cy="5020235"/>
          </a:xfrm>
        </p:spPr>
        <p:txBody>
          <a:bodyPr>
            <a:normAutofit fontScale="70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Updating the ET science case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considering the two possible configurations under evaluation: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 2L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Blue Book expected within 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Realizing a European network of R&amp;D infrastructures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Overall investment </a:t>
            </a: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at the level of the RU (in some country)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&gt;60M€</a:t>
            </a:r>
          </a:p>
          <a:p>
            <a:pPr>
              <a:spcBef>
                <a:spcPts val="500"/>
              </a:spcBef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Characterization of the sites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definition of the standards to acquire characterization data and to analyze them</a:t>
            </a:r>
          </a:p>
          <a:p>
            <a:pPr lvl="1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Active participation to the sites characterization in synergy with the National Host Teams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Defining the key elements of the ET detector design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(TDR)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Currently defining the Product Breakdown Structure (PBS) by “attaching” parameter tables to each element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110004020202020204"/>
              </a:rPr>
              <a:t>Activity steered by the Project Office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WBS will be the next step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Providing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2"/>
              </a:rPr>
              <a:t>functional optical layout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the ET detector</a:t>
            </a:r>
          </a:p>
          <a:p>
            <a:pPr lvl="2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Triangular shape delivered</a:t>
            </a:r>
          </a:p>
          <a:p>
            <a:pPr lvl="2">
              <a:defRPr/>
            </a:pPr>
            <a:r>
              <a:rPr lang="en-US" sz="2400" dirty="0">
                <a:solidFill>
                  <a:prstClr val="black"/>
                </a:solidFill>
                <a:latin typeface="Aptos" panose="02110004020202020204"/>
              </a:rPr>
              <a:t>L-geometry just started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Supporting the realization of the detector layout by the Engineering Department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Providing the requirements document for the vacuum pipe (ET-0385A-24)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Providing a differential risk evaluation triangle vs 2L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8F7BC3D-2315-E527-CC78-22165C86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ET-PP June 2024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259779-F05B-429C-44F8-A9DDE24E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4765-EC1F-4C13-8A89-41B69587AE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0830BE44-8B7F-A5AA-5F99-7DC0CBE5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A8A07C05-F835-6D57-0241-B9E7D33225FA}"/>
              </a:ext>
            </a:extLst>
          </p:cNvPr>
          <p:cNvSpPr/>
          <p:nvPr/>
        </p:nvSpPr>
        <p:spPr>
          <a:xfrm>
            <a:off x="7543799" y="1451907"/>
            <a:ext cx="4334435" cy="96408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Vostro ruolo nazionale in ETIC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58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E8B95C-3F33-0038-35E5-42784A12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192B8-55D9-4942-9C82-0B9DDA21D461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pic>
        <p:nvPicPr>
          <p:cNvPr id="5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A1B3D8A6-0A5F-FF3E-DD95-ED2A3F5D2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mappa, schermata&#10;&#10;Descrizione generata automaticamente">
            <a:extLst>
              <a:ext uri="{FF2B5EF4-FFF2-40B4-BE49-F238E27FC236}">
                <a16:creationId xmlns:a16="http://schemas.microsoft.com/office/drawing/2014/main" id="{2E337039-5AB6-75FE-FEBE-62E236852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3"/>
          <a:stretch/>
        </p:blipFill>
        <p:spPr>
          <a:xfrm>
            <a:off x="29636" y="1261534"/>
            <a:ext cx="7763225" cy="50927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6D8F97-27F5-9818-CB3B-6495C5F958E1}"/>
              </a:ext>
            </a:extLst>
          </p:cNvPr>
          <p:cNvSpPr txBox="1"/>
          <p:nvPr/>
        </p:nvSpPr>
        <p:spPr>
          <a:xfrm>
            <a:off x="7840133" y="1205816"/>
            <a:ext cx="4279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Progetto PNRR –IR0000004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50M€ di finanziamento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INFN capofila nazionale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Unità Operativa Coordinamento: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INFN - Perugia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università, INAF e ASI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20M€ circa dedicati alla candidatura della Sardegna per ospitare ET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Contratto da 12M€+ con un raggruppamento di aziende italiane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30M€ allo sviluppo delle tecnologie con: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realizzazione di una rete italiana di laboratori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reclutamento di circa 50 fra ricercatori, ingegneri e tecnici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serie di contratti con aziende tecnologiche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C0C804D0-DA86-14F2-A71F-A0B23DB6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0" y="64293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– IR0000004</a:t>
            </a:r>
          </a:p>
        </p:txBody>
      </p:sp>
    </p:spTree>
    <p:extLst>
      <p:ext uri="{BB962C8B-B14F-4D97-AF65-F5344CB8AC3E}">
        <p14:creationId xmlns:p14="http://schemas.microsoft.com/office/powerpoint/2010/main" val="17327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3516D8-FE82-0DC3-B761-A148E980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«Generation ET»</a:t>
            </a:r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69AE27-B378-A90A-4D03-0B98819B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t>ETIC – IR0000004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28DD2E-FD85-2C36-ACB9-39F03D72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13B172-409A-48BF-92CD-9E808051E234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50000"/>
                  </a:prstClr>
                </a:solidFill>
                <a:effectLst/>
                <a:uLnTx/>
                <a:uFillTx/>
                <a:latin typeface="Titillium" pitchFamily="2" charset="77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Titillium" pitchFamily="2" charset="77"/>
              <a:ea typeface="+mn-ea"/>
              <a:cs typeface="+mn-cs"/>
            </a:endParaRP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57EB3ED-BB90-E141-7CFD-A9700B1D1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Ricercatori, Tecnologi, Tecnici e PhD reclutati in ETIC</a:t>
            </a:r>
            <a:endParaRPr 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70FC954C-838E-BA17-44FD-60DCB075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2" y="2382017"/>
            <a:ext cx="61214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1732CED-E735-3E81-05CF-F467C4A63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8" t="16759" r="2262" b="16242"/>
          <a:stretch/>
        </p:blipFill>
        <p:spPr bwMode="auto">
          <a:xfrm>
            <a:off x="9520148" y="19873"/>
            <a:ext cx="2433933" cy="9790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609D9A-1DA9-2600-6D8D-F01CE32CA3AD}"/>
              </a:ext>
            </a:extLst>
          </p:cNvPr>
          <p:cNvSpPr txBox="1"/>
          <p:nvPr/>
        </p:nvSpPr>
        <p:spPr>
          <a:xfrm>
            <a:off x="2552237" y="2435031"/>
            <a:ext cx="156196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Distribuzione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 descr="Immagine che contiene testo, logo, Elementi grafici, schermata&#10;&#10;Descrizione generata automaticamente">
            <a:extLst>
              <a:ext uri="{FF2B5EF4-FFF2-40B4-BE49-F238E27FC236}">
                <a16:creationId xmlns:a16="http://schemas.microsoft.com/office/drawing/2014/main" id="{E3924415-180F-2D55-3CD4-5E1407DA1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67" y="6385107"/>
            <a:ext cx="931333" cy="465667"/>
          </a:xfrm>
          <a:prstGeom prst="rect">
            <a:avLst/>
          </a:prstGeom>
        </p:spPr>
      </p:pic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75929DC-569E-C8F5-A87C-66F36B62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1279" y="1407409"/>
            <a:ext cx="3953437" cy="4657608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Una «armata» di</a:t>
            </a:r>
          </a:p>
          <a:p>
            <a:pPr lvl="1"/>
            <a:r>
              <a:rPr lang="it-IT" dirty="0"/>
              <a:t>19 Tecnologi/he INFN</a:t>
            </a:r>
          </a:p>
          <a:p>
            <a:pPr lvl="1"/>
            <a:r>
              <a:rPr lang="it-IT" dirty="0"/>
              <a:t>18 TD Universitari</a:t>
            </a:r>
          </a:p>
          <a:p>
            <a:pPr lvl="1"/>
            <a:r>
              <a:rPr lang="it-IT" dirty="0"/>
              <a:t>6 CTER</a:t>
            </a:r>
          </a:p>
          <a:p>
            <a:pPr lvl="1"/>
            <a:r>
              <a:rPr lang="it-IT" dirty="0"/>
              <a:t>10 PhD</a:t>
            </a:r>
          </a:p>
          <a:p>
            <a:r>
              <a:rPr lang="it-IT" dirty="0"/>
              <a:t>Una serie di PRIN/progetti EU ancillari che aumentano di qualche unità le risorse umane «etichettate» ET</a:t>
            </a:r>
          </a:p>
          <a:p>
            <a:r>
              <a:rPr lang="it-IT" dirty="0"/>
              <a:t>La presenza di questa «ricchezza» di risorse umane si deve riflettere a livello nazionale e internazionale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93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85D9D1B6-1C9D-D98E-CEA7-127743882362}"/>
              </a:ext>
            </a:extLst>
          </p:cNvPr>
          <p:cNvGrpSpPr/>
          <p:nvPr/>
        </p:nvGrpSpPr>
        <p:grpSpPr>
          <a:xfrm>
            <a:off x="97368" y="584199"/>
            <a:ext cx="4910666" cy="5719234"/>
            <a:chOff x="97368" y="757765"/>
            <a:chExt cx="4910666" cy="5719234"/>
          </a:xfrm>
        </p:grpSpPr>
        <p:sp>
          <p:nvSpPr>
            <p:cNvPr id="15" name="Rettangolo con angoli arrotondati 14">
              <a:extLst>
                <a:ext uri="{FF2B5EF4-FFF2-40B4-BE49-F238E27FC236}">
                  <a16:creationId xmlns:a16="http://schemas.microsoft.com/office/drawing/2014/main" id="{79B9FB23-58AB-3DAA-4BE2-AEEDA3877CB2}"/>
                </a:ext>
              </a:extLst>
            </p:cNvPr>
            <p:cNvSpPr/>
            <p:nvPr/>
          </p:nvSpPr>
          <p:spPr>
            <a:xfrm>
              <a:off x="97368" y="757765"/>
              <a:ext cx="4910666" cy="571923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ttangolo con angoli arrotondati 12">
              <a:extLst>
                <a:ext uri="{FF2B5EF4-FFF2-40B4-BE49-F238E27FC236}">
                  <a16:creationId xmlns:a16="http://schemas.microsoft.com/office/drawing/2014/main" id="{31704E79-769A-A608-0C37-70A30AE43238}"/>
                </a:ext>
              </a:extLst>
            </p:cNvPr>
            <p:cNvSpPr/>
            <p:nvPr/>
          </p:nvSpPr>
          <p:spPr>
            <a:xfrm>
              <a:off x="287867" y="4842930"/>
              <a:ext cx="1651000" cy="1363134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ttangolo con angoli arrotondati 5">
              <a:extLst>
                <a:ext uri="{FF2B5EF4-FFF2-40B4-BE49-F238E27FC236}">
                  <a16:creationId xmlns:a16="http://schemas.microsoft.com/office/drawing/2014/main" id="{EAFFEC1E-EAAE-6884-1345-E505C81C7FDD}"/>
                </a:ext>
              </a:extLst>
            </p:cNvPr>
            <p:cNvSpPr/>
            <p:nvPr/>
          </p:nvSpPr>
          <p:spPr>
            <a:xfrm>
              <a:off x="338667" y="1291164"/>
              <a:ext cx="4588934" cy="213783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8366E2B-7F5C-F881-9F11-CBCB62093228}"/>
                </a:ext>
              </a:extLst>
            </p:cNvPr>
            <p:cNvSpPr/>
            <p:nvPr/>
          </p:nvSpPr>
          <p:spPr>
            <a:xfrm>
              <a:off x="486833" y="1680631"/>
              <a:ext cx="1519767" cy="162136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ESFRI Coordinators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S. </a:t>
              </a:r>
              <a:r>
                <a:rPr kumimoji="0" lang="it-IT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Bentvelsen</a:t>
              </a:r>
              <a:endPara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Zoccoli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7567DC19-2A10-A874-C1C3-41AEC1C0DB7A}"/>
                </a:ext>
              </a:extLst>
            </p:cNvPr>
            <p:cNvSpPr/>
            <p:nvPr/>
          </p:nvSpPr>
          <p:spPr>
            <a:xfrm>
              <a:off x="2163234" y="1680631"/>
              <a:ext cx="2599267" cy="7831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BGR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Board of Government 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Representatives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54B3599-B69B-B8F4-86E6-6C72199DD86C}"/>
                </a:ext>
              </a:extLst>
            </p:cNvPr>
            <p:cNvSpPr/>
            <p:nvPr/>
          </p:nvSpPr>
          <p:spPr>
            <a:xfrm>
              <a:off x="2163233" y="2518833"/>
              <a:ext cx="2599267" cy="78316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BSR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Board of Scientific </a:t>
              </a:r>
              <a:r>
                <a:rPr kumimoji="0" lang="it-IT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Representatives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8F4C9D4-30ED-EF65-980C-AAB2BCFB53F9}"/>
                </a:ext>
              </a:extLst>
            </p:cNvPr>
            <p:cNvSpPr txBox="1"/>
            <p:nvPr/>
          </p:nvSpPr>
          <p:spPr>
            <a:xfrm>
              <a:off x="1619988" y="1313930"/>
              <a:ext cx="1738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 Proto-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Council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7890ACC-9043-09D2-1A54-826F48A983E1}"/>
                </a:ext>
              </a:extLst>
            </p:cNvPr>
            <p:cNvSpPr/>
            <p:nvPr/>
          </p:nvSpPr>
          <p:spPr>
            <a:xfrm>
              <a:off x="2273300" y="3649131"/>
              <a:ext cx="2294467" cy="7704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 Project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Directorate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A.Freise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F.Ferroni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M. Martinez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2035141D-8A8C-DEDA-3BF3-DF54222EBF2E}"/>
                </a:ext>
              </a:extLst>
            </p:cNvPr>
            <p:cNvSpPr/>
            <p:nvPr/>
          </p:nvSpPr>
          <p:spPr>
            <a:xfrm>
              <a:off x="372534" y="3656000"/>
              <a:ext cx="1727200" cy="770466"/>
            </a:xfrm>
            <a:prstGeom prst="rect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External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Advisory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Bodies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A5C908E5-D65A-D0AD-E321-CC657867A008}"/>
                </a:ext>
              </a:extLst>
            </p:cNvPr>
            <p:cNvSpPr/>
            <p:nvPr/>
          </p:nvSpPr>
          <p:spPr>
            <a:xfrm>
              <a:off x="392322" y="5329763"/>
              <a:ext cx="1380066" cy="69426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Communic.Off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EC8C905C-0795-ED43-92BD-0101D5A4AEFC}"/>
                </a:ext>
              </a:extLst>
            </p:cNvPr>
            <p:cNvSpPr/>
            <p:nvPr/>
          </p:nvSpPr>
          <p:spPr>
            <a:xfrm>
              <a:off x="2036234" y="4825996"/>
              <a:ext cx="1322179" cy="10271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Eng.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Dept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753E44E4-4E25-3A6A-20AC-C4517C6D405B}"/>
                </a:ext>
              </a:extLst>
            </p:cNvPr>
            <p:cNvSpPr/>
            <p:nvPr/>
          </p:nvSpPr>
          <p:spPr>
            <a:xfrm>
              <a:off x="3496734" y="4825995"/>
              <a:ext cx="1322179" cy="102710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 Off.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B51184B4-7CF7-F9E6-1FE7-56525BBB12E4}"/>
                </a:ext>
              </a:extLst>
            </p:cNvPr>
            <p:cNvSpPr txBox="1"/>
            <p:nvPr/>
          </p:nvSpPr>
          <p:spPr>
            <a:xfrm>
              <a:off x="410878" y="4901681"/>
              <a:ext cx="1556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Admin. Offices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D7BB4DA4-2F2D-42A9-5629-61997429F53D}"/>
                </a:ext>
              </a:extLst>
            </p:cNvPr>
            <p:cNvSpPr/>
            <p:nvPr/>
          </p:nvSpPr>
          <p:spPr>
            <a:xfrm>
              <a:off x="3280833" y="3428998"/>
              <a:ext cx="77580" cy="22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9FDD9BFD-92D5-5B36-3A43-14787D7B0EAE}"/>
                </a:ext>
              </a:extLst>
            </p:cNvPr>
            <p:cNvSpPr/>
            <p:nvPr/>
          </p:nvSpPr>
          <p:spPr>
            <a:xfrm>
              <a:off x="1188975" y="3444332"/>
              <a:ext cx="77580" cy="22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8CFB8B37-839E-BAA0-1A29-7E71D66F96BB}"/>
                </a:ext>
              </a:extLst>
            </p:cNvPr>
            <p:cNvSpPr/>
            <p:nvPr/>
          </p:nvSpPr>
          <p:spPr>
            <a:xfrm>
              <a:off x="3385286" y="4426466"/>
              <a:ext cx="77580" cy="22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8EE0153-69C1-4F05-D5CA-223DA2DA02E0}"/>
                </a:ext>
              </a:extLst>
            </p:cNvPr>
            <p:cNvSpPr/>
            <p:nvPr/>
          </p:nvSpPr>
          <p:spPr>
            <a:xfrm>
              <a:off x="1011767" y="4598432"/>
              <a:ext cx="3082602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B64C746-1781-9EF5-02D7-980E8D774AC6}"/>
                </a:ext>
              </a:extLst>
            </p:cNvPr>
            <p:cNvSpPr/>
            <p:nvPr/>
          </p:nvSpPr>
          <p:spPr>
            <a:xfrm>
              <a:off x="4016789" y="4621482"/>
              <a:ext cx="77580" cy="22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79DC2F68-659D-C46F-A83C-7E5B99B227DE}"/>
                </a:ext>
              </a:extLst>
            </p:cNvPr>
            <p:cNvSpPr/>
            <p:nvPr/>
          </p:nvSpPr>
          <p:spPr>
            <a:xfrm>
              <a:off x="2646663" y="4625008"/>
              <a:ext cx="77580" cy="22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CC2BF4CB-B6A6-2C57-B9F0-CA9DFAAEEA6C}"/>
                </a:ext>
              </a:extLst>
            </p:cNvPr>
            <p:cNvSpPr/>
            <p:nvPr/>
          </p:nvSpPr>
          <p:spPr>
            <a:xfrm>
              <a:off x="1013289" y="4602853"/>
              <a:ext cx="77580" cy="220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0EC5BC90-DD25-FB75-CA29-77621E522801}"/>
                </a:ext>
              </a:extLst>
            </p:cNvPr>
            <p:cNvSpPr txBox="1"/>
            <p:nvPr/>
          </p:nvSpPr>
          <p:spPr>
            <a:xfrm>
              <a:off x="1420990" y="845209"/>
              <a:ext cx="2136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ETO: ET Organization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47962557-1183-DA36-5BE6-98D8A9E44E67}"/>
              </a:ext>
            </a:extLst>
          </p:cNvPr>
          <p:cNvGrpSpPr/>
          <p:nvPr/>
        </p:nvGrpSpPr>
        <p:grpSpPr>
          <a:xfrm>
            <a:off x="7086599" y="575731"/>
            <a:ext cx="5054601" cy="4699003"/>
            <a:chOff x="7086599" y="749297"/>
            <a:chExt cx="5054601" cy="4699003"/>
          </a:xfrm>
        </p:grpSpPr>
        <p:sp>
          <p:nvSpPr>
            <p:cNvPr id="32" name="Rettangolo con angoli arrotondati 31">
              <a:extLst>
                <a:ext uri="{FF2B5EF4-FFF2-40B4-BE49-F238E27FC236}">
                  <a16:creationId xmlns:a16="http://schemas.microsoft.com/office/drawing/2014/main" id="{46792107-16D0-D889-599A-56A0BACAA441}"/>
                </a:ext>
              </a:extLst>
            </p:cNvPr>
            <p:cNvSpPr/>
            <p:nvPr/>
          </p:nvSpPr>
          <p:spPr>
            <a:xfrm>
              <a:off x="7086599" y="749297"/>
              <a:ext cx="5054601" cy="4699003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F1E43569-429A-1694-5A86-03D3AEBA6A05}"/>
                </a:ext>
              </a:extLst>
            </p:cNvPr>
            <p:cNvSpPr/>
            <p:nvPr/>
          </p:nvSpPr>
          <p:spPr>
            <a:xfrm>
              <a:off x="7154333" y="1473192"/>
              <a:ext cx="2683935" cy="7704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Spokesperson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M. Punturo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Deputy</a:t>
              </a: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	          </a:t>
              </a:r>
              <a:r>
                <a:rPr kumimoji="0" lang="it-IT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H.Lück</a:t>
              </a: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6ABD9942-9EB4-C1E0-A90A-2CB468EBC5D3}"/>
                </a:ext>
              </a:extLst>
            </p:cNvPr>
            <p:cNvSpPr/>
            <p:nvPr/>
          </p:nvSpPr>
          <p:spPr>
            <a:xfrm>
              <a:off x="10067511" y="1473193"/>
              <a:ext cx="1857789" cy="7704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Collaboration Board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4F962A99-C38B-3322-9343-32AA68351201}"/>
                </a:ext>
              </a:extLst>
            </p:cNvPr>
            <p:cNvSpPr/>
            <p:nvPr/>
          </p:nvSpPr>
          <p:spPr>
            <a:xfrm>
              <a:off x="7653867" y="2457446"/>
              <a:ext cx="1761068" cy="7704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Executive Board</a:t>
              </a: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F9C251E7-BC33-E089-C828-7AC43B5FDEDF}"/>
                </a:ext>
              </a:extLst>
            </p:cNvPr>
            <p:cNvSpPr/>
            <p:nvPr/>
          </p:nvSpPr>
          <p:spPr>
            <a:xfrm>
              <a:off x="10105613" y="2423578"/>
              <a:ext cx="1857789" cy="770466"/>
            </a:xfrm>
            <a:prstGeom prst="rect">
              <a:avLst/>
            </a:prstGeom>
            <a:solidFill>
              <a:srgbClr val="BC146C"/>
            </a:solidFill>
            <a:ln w="571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SSB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Standard &amp; Services Board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333ED27E-9EB6-AFEA-D0E8-8FFC80B1B400}"/>
                </a:ext>
              </a:extLst>
            </p:cNvPr>
            <p:cNvSpPr/>
            <p:nvPr/>
          </p:nvSpPr>
          <p:spPr>
            <a:xfrm>
              <a:off x="7653867" y="3441700"/>
              <a:ext cx="1761068" cy="7704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Instrument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Science Board</a:t>
              </a:r>
            </a:p>
          </p:txBody>
        </p:sp>
        <p:sp>
          <p:nvSpPr>
            <p:cNvPr id="29" name="Rettangolo 28">
              <a:extLst>
                <a:ext uri="{FF2B5EF4-FFF2-40B4-BE49-F238E27FC236}">
                  <a16:creationId xmlns:a16="http://schemas.microsoft.com/office/drawing/2014/main" id="{0D1D9BC5-FB34-36B3-4893-49756CA2C368}"/>
                </a:ext>
              </a:extLst>
            </p:cNvPr>
            <p:cNvSpPr/>
            <p:nvPr/>
          </p:nvSpPr>
          <p:spPr>
            <a:xfrm>
              <a:off x="7653867" y="4358729"/>
              <a:ext cx="1761068" cy="7704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Observational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Science Board</a:t>
              </a: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36006B28-0B1E-606D-BF2C-EAAB8873D2F4}"/>
                </a:ext>
              </a:extLst>
            </p:cNvPr>
            <p:cNvSpPr/>
            <p:nvPr/>
          </p:nvSpPr>
          <p:spPr>
            <a:xfrm>
              <a:off x="10153973" y="3441700"/>
              <a:ext cx="1761068" cy="7704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E-</a:t>
              </a: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Infrastructures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Board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6D939218-B4A2-66DD-DC3B-E0AB65586FED}"/>
                </a:ext>
              </a:extLst>
            </p:cNvPr>
            <p:cNvSpPr/>
            <p:nvPr/>
          </p:nvSpPr>
          <p:spPr>
            <a:xfrm>
              <a:off x="10164232" y="4351860"/>
              <a:ext cx="1761068" cy="77046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SPB/SCB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Site Preparation/ </a:t>
              </a: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Characterization</a:t>
              </a:r>
              <a:endPara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98EED7BF-C6FB-BA5B-9BE4-4F02566A5D6B}"/>
                </a:ext>
              </a:extLst>
            </p:cNvPr>
            <p:cNvSpPr txBox="1"/>
            <p:nvPr/>
          </p:nvSpPr>
          <p:spPr>
            <a:xfrm>
              <a:off x="8881533" y="896956"/>
              <a:ext cx="18954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ET Collaboration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74746740-2F20-A9C1-7B1C-B8BE4E7A7BF3}"/>
                </a:ext>
              </a:extLst>
            </p:cNvPr>
            <p:cNvSpPr/>
            <p:nvPr/>
          </p:nvSpPr>
          <p:spPr>
            <a:xfrm>
              <a:off x="9682693" y="2250014"/>
              <a:ext cx="87838" cy="24913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F85816AA-458E-E54F-539D-47ECA9ED19A3}"/>
                </a:ext>
              </a:extLst>
            </p:cNvPr>
            <p:cNvSpPr/>
            <p:nvPr/>
          </p:nvSpPr>
          <p:spPr>
            <a:xfrm>
              <a:off x="9414934" y="4667256"/>
              <a:ext cx="739039" cy="7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60EF6FF4-81DA-E5C8-0628-D3C059900B0C}"/>
                </a:ext>
              </a:extLst>
            </p:cNvPr>
            <p:cNvSpPr/>
            <p:nvPr/>
          </p:nvSpPr>
          <p:spPr>
            <a:xfrm>
              <a:off x="9425193" y="3808932"/>
              <a:ext cx="739039" cy="7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F4754419-0E58-B510-6179-4468AB209705}"/>
                </a:ext>
              </a:extLst>
            </p:cNvPr>
            <p:cNvSpPr/>
            <p:nvPr/>
          </p:nvSpPr>
          <p:spPr>
            <a:xfrm>
              <a:off x="9425194" y="2748488"/>
              <a:ext cx="642318" cy="74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ccia bidirezionale orizzontale 37">
              <a:extLst>
                <a:ext uri="{FF2B5EF4-FFF2-40B4-BE49-F238E27FC236}">
                  <a16:creationId xmlns:a16="http://schemas.microsoft.com/office/drawing/2014/main" id="{53529784-03C1-80C2-96D6-F37F02E63F08}"/>
                </a:ext>
              </a:extLst>
            </p:cNvPr>
            <p:cNvSpPr/>
            <p:nvPr/>
          </p:nvSpPr>
          <p:spPr>
            <a:xfrm>
              <a:off x="9715499" y="1828800"/>
              <a:ext cx="444500" cy="265621"/>
            </a:xfrm>
            <a:prstGeom prst="left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" name="B92C5918-77CC-4941-B1BD-A0EFC391F45E">
            <a:extLst>
              <a:ext uri="{FF2B5EF4-FFF2-40B4-BE49-F238E27FC236}">
                <a16:creationId xmlns:a16="http://schemas.microsoft.com/office/drawing/2014/main" id="{DF156667-FE37-A7A9-7B18-75E0CD257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2" t="26642" r="39966" b="10258"/>
          <a:stretch/>
        </p:blipFill>
        <p:spPr bwMode="auto">
          <a:xfrm>
            <a:off x="5073265" y="517884"/>
            <a:ext cx="1963270" cy="365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id="{C4E81411-F27A-2EDA-5A1A-8B60616D37B2}"/>
              </a:ext>
            </a:extLst>
          </p:cNvPr>
          <p:cNvSpPr/>
          <p:nvPr/>
        </p:nvSpPr>
        <p:spPr>
          <a:xfrm>
            <a:off x="5127050" y="4195833"/>
            <a:ext cx="1828801" cy="1066800"/>
          </a:xfrm>
          <a:prstGeom prst="rect">
            <a:avLst/>
          </a:prstGeom>
          <a:solidFill>
            <a:srgbClr val="C009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Civil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(CERN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0D6E5A-1A86-32D6-9AC8-E0D005C7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119591"/>
            <a:ext cx="10515600" cy="454683"/>
          </a:xfrm>
        </p:spPr>
        <p:txBody>
          <a:bodyPr>
            <a:normAutofit fontScale="90000"/>
          </a:bodyPr>
          <a:lstStyle/>
          <a:p>
            <a:r>
              <a:rPr lang="it-IT" dirty="0"/>
              <a:t>ET framework: </a:t>
            </a:r>
            <a:r>
              <a:rPr lang="it-IT" dirty="0" err="1"/>
              <a:t>Current</a:t>
            </a:r>
            <a:r>
              <a:rPr lang="it-IT" dirty="0"/>
              <a:t> Organization</a:t>
            </a:r>
            <a:endParaRPr lang="en-US" dirty="0"/>
          </a:p>
        </p:txBody>
      </p:sp>
      <p:sp>
        <p:nvSpPr>
          <p:cNvPr id="43" name="Rettangolo con angoli arrotondati 42">
            <a:extLst>
              <a:ext uri="{FF2B5EF4-FFF2-40B4-BE49-F238E27FC236}">
                <a16:creationId xmlns:a16="http://schemas.microsoft.com/office/drawing/2014/main" id="{DB1659C0-CCA1-D743-D76E-53C6DEDDCF58}"/>
              </a:ext>
            </a:extLst>
          </p:cNvPr>
          <p:cNvSpPr/>
          <p:nvPr/>
        </p:nvSpPr>
        <p:spPr>
          <a:xfrm>
            <a:off x="5440315" y="5757406"/>
            <a:ext cx="2539517" cy="690033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 Team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890A63D5-124C-5B4E-258A-0F6DAE70F95F}"/>
              </a:ext>
            </a:extLst>
          </p:cNvPr>
          <p:cNvSpPr/>
          <p:nvPr/>
        </p:nvSpPr>
        <p:spPr>
          <a:xfrm>
            <a:off x="8178204" y="5731497"/>
            <a:ext cx="2494030" cy="69003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Sardinia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Host Team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536DD56E-5475-780A-98A4-03259C3419E3}"/>
              </a:ext>
            </a:extLst>
          </p:cNvPr>
          <p:cNvSpPr/>
          <p:nvPr/>
        </p:nvSpPr>
        <p:spPr>
          <a:xfrm>
            <a:off x="5727700" y="6557503"/>
            <a:ext cx="2087034" cy="1947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companies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8ABAE0C3-5CCE-D99D-02E3-BD187ED4D475}"/>
              </a:ext>
            </a:extLst>
          </p:cNvPr>
          <p:cNvSpPr/>
          <p:nvPr/>
        </p:nvSpPr>
        <p:spPr>
          <a:xfrm>
            <a:off x="8381676" y="6527875"/>
            <a:ext cx="2087034" cy="1947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companies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3CEFA7D-FE0F-AF41-5025-C6D9A95E2D31}"/>
              </a:ext>
            </a:extLst>
          </p:cNvPr>
          <p:cNvSpPr txBox="1"/>
          <p:nvPr/>
        </p:nvSpPr>
        <p:spPr>
          <a:xfrm>
            <a:off x="6926274" y="5381080"/>
            <a:ext cx="2147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Host Teams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2A7FAE38-747E-4A3B-D0D3-40B5843B9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517" y="63493"/>
            <a:ext cx="1518034" cy="481432"/>
          </a:xfrm>
          <a:prstGeom prst="rect">
            <a:avLst/>
          </a:prstGeom>
        </p:spPr>
      </p:pic>
      <p:pic>
        <p:nvPicPr>
          <p:cNvPr id="49" name="Immagine 48" descr="Immagine che contiene testo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2510EE22-9B89-8258-4600-0C1723A4C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8" y="5806468"/>
            <a:ext cx="571228" cy="285775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F685B0DE-BDA2-8DA9-669C-23B3A9FE7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333" y="5806468"/>
            <a:ext cx="708260" cy="223325"/>
          </a:xfrm>
          <a:prstGeom prst="rect">
            <a:avLst/>
          </a:prstGeom>
        </p:spPr>
      </p:pic>
      <p:pic>
        <p:nvPicPr>
          <p:cNvPr id="52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D54B24BD-F218-76F3-B4FE-6C7D99BE2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119" y="769595"/>
            <a:ext cx="853886" cy="2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3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CE4E88-D119-4FD8-BCE8-60C97D3D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2" y="0"/>
            <a:ext cx="10710398" cy="643929"/>
          </a:xfrm>
        </p:spPr>
        <p:txBody>
          <a:bodyPr/>
          <a:lstStyle/>
          <a:p>
            <a:r>
              <a:rPr lang="de-DE" dirty="0"/>
              <a:t>The Einstein </a:t>
            </a:r>
            <a:r>
              <a:rPr lang="de-DE" dirty="0" err="1"/>
              <a:t>Telescope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01B164-C308-4E5F-B664-51B747AA33D3}"/>
              </a:ext>
            </a:extLst>
          </p:cNvPr>
          <p:cNvSpPr/>
          <p:nvPr/>
        </p:nvSpPr>
        <p:spPr>
          <a:xfrm>
            <a:off x="8707553" y="1038864"/>
            <a:ext cx="3484447" cy="369332"/>
          </a:xfrm>
          <a:prstGeom prst="rect">
            <a:avLst/>
          </a:prstGeom>
          <a:solidFill>
            <a:srgbClr val="008856"/>
          </a:solidFill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database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ED668CD-F6D2-4BF6-89D5-CF231E185BC5}"/>
              </a:ext>
            </a:extLst>
          </p:cNvPr>
          <p:cNvSpPr/>
          <p:nvPr/>
        </p:nvSpPr>
        <p:spPr>
          <a:xfrm>
            <a:off x="40346" y="5932403"/>
            <a:ext cx="4312025" cy="461665"/>
          </a:xfrm>
          <a:prstGeom prst="rect">
            <a:avLst/>
          </a:prstGeom>
          <a:solidFill>
            <a:srgbClr val="B2D3DF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ET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Member‘s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affiliation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E626A6-AE15-110B-3D50-6008A28458E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r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B8EA6-9440-4CBE-A916-9B1BC747F3F5}" type="slidenum">
              <a:rPr kumimoji="0" lang="en-US" sz="127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 Roman No9 L" pitchFamily="18"/>
              </a:rPr>
              <a:pPr marL="0" marR="0" lvl="0" indent="0" algn="r" defTabSz="82954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7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mbus Roman No9 L" pitchFamily="18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1B0D883-43E2-46B9-A9CD-C784294DC4E6}"/>
              </a:ext>
            </a:extLst>
          </p:cNvPr>
          <p:cNvSpPr/>
          <p:nvPr/>
        </p:nvSpPr>
        <p:spPr>
          <a:xfrm>
            <a:off x="543575" y="923925"/>
            <a:ext cx="55329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90 Research Units (+1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pending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1689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members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(June 2024)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Total:  243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in 29 Countries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4166715-ED2D-15F5-292A-2942CA06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" y="2474100"/>
            <a:ext cx="7544121" cy="340195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7E1F312-1F37-26C6-667E-18462300A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68" y="2219682"/>
            <a:ext cx="4591286" cy="3943553"/>
          </a:xfrm>
          <a:prstGeom prst="rect">
            <a:avLst/>
          </a:prstGeom>
        </p:spPr>
      </p:pic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8F49ADD1-A1B8-26B3-5D2F-1E4853F92880}"/>
              </a:ext>
            </a:extLst>
          </p:cNvPr>
          <p:cNvSpPr>
            <a:spLocks noGrp="1"/>
          </p:cNvSpPr>
          <p:nvPr>
            <p:ph type="ftr" sz="quarter" idx="9"/>
          </p:nvPr>
        </p:nvSpPr>
        <p:spPr/>
        <p:txBody>
          <a:bodyPr/>
          <a:lstStyle/>
          <a:p>
            <a:pPr marL="0" marR="0" lvl="0" indent="0" algn="ctr" defTabSz="82954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 Roman No9 L" pitchFamily="18"/>
              </a:rPr>
              <a:t>ET-PP June 2024</a:t>
            </a:r>
          </a:p>
        </p:txBody>
      </p:sp>
    </p:spTree>
    <p:extLst>
      <p:ext uri="{BB962C8B-B14F-4D97-AF65-F5344CB8AC3E}">
        <p14:creationId xmlns:p14="http://schemas.microsoft.com/office/powerpoint/2010/main" val="3790586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250BF0-4F15-5E0D-0021-4EEAEE65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Evolution</a:t>
            </a:r>
            <a:r>
              <a:rPr lang="it-IT" dirty="0"/>
              <a:t> of the ET </a:t>
            </a:r>
            <a:r>
              <a:rPr lang="it-IT" dirty="0" err="1"/>
              <a:t>collaboration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ED9D30-7FCA-E6F9-5036-7467062F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4" y="1744908"/>
            <a:ext cx="11344858" cy="5000882"/>
          </a:xfrm>
          <a:prstGeom prst="rect">
            <a:avLst/>
          </a:prstGeom>
        </p:spPr>
      </p:pic>
      <p:pic>
        <p:nvPicPr>
          <p:cNvPr id="5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CA99D176-3830-2581-69CB-8836A2D33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28A244D-22C2-F2B7-2AB4-529131367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8826" y="1381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ET-PP June 2024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1763BB-738B-7E26-A17F-14D20571B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4765-EC1F-4C13-8A89-41B69587AE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61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466C2-1936-A850-4893-220E70212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04"/>
            <a:ext cx="10515600" cy="827571"/>
          </a:xfrm>
        </p:spPr>
        <p:txBody>
          <a:bodyPr/>
          <a:lstStyle/>
          <a:p>
            <a:r>
              <a:rPr lang="it-IT" dirty="0" err="1"/>
              <a:t>Composition</a:t>
            </a:r>
            <a:r>
              <a:rPr lang="it-IT" dirty="0"/>
              <a:t> of the ET </a:t>
            </a:r>
            <a:r>
              <a:rPr lang="it-IT" dirty="0" err="1"/>
              <a:t>collaboration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EFC711F-8487-A736-5951-FE162020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ET-PP June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66F374-4EA8-A0E5-C7A9-294EA727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4765-EC1F-4C13-8A89-41B69587AE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EBBB71-F597-738C-7CEF-9AE2888FB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55" y="869675"/>
            <a:ext cx="5707490" cy="283234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6F0420-C8BB-9C6F-DD43-C6F387F4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05" y="1368723"/>
            <a:ext cx="10205589" cy="5352752"/>
          </a:xfrm>
          <a:prstGeom prst="rect">
            <a:avLst/>
          </a:prstGeom>
        </p:spPr>
      </p:pic>
      <p:pic>
        <p:nvPicPr>
          <p:cNvPr id="9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A4F32ABA-D412-D9BD-6111-F0D9E23B6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520" y="196373"/>
            <a:ext cx="2055244" cy="65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E9ADD-C713-C119-2F78-BE5E8F89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Workload</a:t>
            </a:r>
            <a:r>
              <a:rPr lang="it-IT" dirty="0"/>
              <a:t> </a:t>
            </a:r>
            <a:r>
              <a:rPr lang="it-IT" dirty="0" err="1"/>
              <a:t>apparent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50ABACA-FD4B-CF65-CCF0-4A619798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ET-PP June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F6F869-A07A-3A4C-C3E3-E6FE0E25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4765-EC1F-4C13-8A89-41B69587AE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8143653-1C5E-434F-1B8A-70949E4B5C86}"/>
              </a:ext>
            </a:extLst>
          </p:cNvPr>
          <p:cNvGraphicFramePr>
            <a:graphicFrameLocks/>
          </p:cNvGraphicFramePr>
          <p:nvPr/>
        </p:nvGraphicFramePr>
        <p:xfrm>
          <a:off x="413854" y="2048530"/>
          <a:ext cx="6329846" cy="385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8535699-9B35-9565-4A50-956B95BA5C1A}"/>
              </a:ext>
            </a:extLst>
          </p:cNvPr>
          <p:cNvGraphicFramePr>
            <a:graphicFrameLocks/>
          </p:cNvGraphicFramePr>
          <p:nvPr/>
        </p:nvGraphicFramePr>
        <p:xfrm>
          <a:off x="6652652" y="3375212"/>
          <a:ext cx="545782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6B348DD3-A40B-F041-18F0-696D0558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8" y="6030448"/>
            <a:ext cx="2055244" cy="6518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1CA20A5-D064-578D-0146-77A433E68F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78" t="11294" b="17779"/>
          <a:stretch/>
        </p:blipFill>
        <p:spPr>
          <a:xfrm>
            <a:off x="8538883" y="136525"/>
            <a:ext cx="3370442" cy="31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1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E9ADD-C713-C119-2F78-BE5E8F89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Workload</a:t>
            </a:r>
            <a:r>
              <a:rPr lang="it-IT" dirty="0"/>
              <a:t> </a:t>
            </a:r>
            <a:r>
              <a:rPr lang="it-IT" dirty="0" err="1"/>
              <a:t>apparent</a:t>
            </a:r>
            <a:r>
              <a:rPr lang="it-IT" dirty="0"/>
              <a:t> </a:t>
            </a:r>
            <a:r>
              <a:rPr lang="it-IT" dirty="0" err="1"/>
              <a:t>distribution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50ABACA-FD4B-CF65-CCF0-4A6197987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ET-PP June 2024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F6F869-A07A-3A4C-C3E3-E6FE0E25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24765-EC1F-4C13-8A89-41B69587AE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8143653-1C5E-434F-1B8A-70949E4B5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838749"/>
              </p:ext>
            </p:extLst>
          </p:nvPr>
        </p:nvGraphicFramePr>
        <p:xfrm>
          <a:off x="413854" y="2048530"/>
          <a:ext cx="6329846" cy="385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8535699-9B35-9565-4A50-956B95BA5C1A}"/>
              </a:ext>
            </a:extLst>
          </p:cNvPr>
          <p:cNvGraphicFramePr>
            <a:graphicFrameLocks/>
          </p:cNvGraphicFramePr>
          <p:nvPr/>
        </p:nvGraphicFramePr>
        <p:xfrm>
          <a:off x="6652652" y="3375212"/>
          <a:ext cx="5457825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fik 8" descr="Ein Bild, das Text enthält.&#10;&#10;Beschreibung automatisch generiert.">
            <a:extLst>
              <a:ext uri="{FF2B5EF4-FFF2-40B4-BE49-F238E27FC236}">
                <a16:creationId xmlns:a16="http://schemas.microsoft.com/office/drawing/2014/main" id="{6B348DD3-A40B-F041-18F0-696D0558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908" y="6030448"/>
            <a:ext cx="2055244" cy="6518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1CA20A5-D064-578D-0146-77A433E68F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78" t="11294" b="17779"/>
          <a:stretch/>
        </p:blipFill>
        <p:spPr>
          <a:xfrm>
            <a:off x="8538883" y="136525"/>
            <a:ext cx="3370442" cy="317723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BB8152-B438-8191-0867-6242005CE3C8}"/>
              </a:ext>
            </a:extLst>
          </p:cNvPr>
          <p:cNvSpPr txBox="1"/>
          <p:nvPr/>
        </p:nvSpPr>
        <p:spPr>
          <a:xfrm>
            <a:off x="6275294" y="2572870"/>
            <a:ext cx="149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ET General: 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7EE9AE5C-FD69-1838-EDF5-9757510F5F14}"/>
              </a:ext>
            </a:extLst>
          </p:cNvPr>
          <p:cNvCxnSpPr>
            <a:stCxn id="9" idx="1"/>
          </p:cNvCxnSpPr>
          <p:nvPr/>
        </p:nvCxnSpPr>
        <p:spPr>
          <a:xfrm flipH="1">
            <a:off x="5903259" y="2757536"/>
            <a:ext cx="372035" cy="259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E2413F8-1BAE-0261-23CC-5F71EF115311}"/>
              </a:ext>
            </a:extLst>
          </p:cNvPr>
          <p:cNvSpPr txBox="1"/>
          <p:nvPr/>
        </p:nvSpPr>
        <p:spPr>
          <a:xfrm>
            <a:off x="4534492" y="2049276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EIB: 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E2B69FB-8845-D014-4043-F1D3AAD01E1C}"/>
              </a:ext>
            </a:extLst>
          </p:cNvPr>
          <p:cNvCxnSpPr>
            <a:stCxn id="12" idx="1"/>
          </p:cNvCxnSpPr>
          <p:nvPr/>
        </p:nvCxnSpPr>
        <p:spPr>
          <a:xfrm flipH="1">
            <a:off x="4162457" y="2233942"/>
            <a:ext cx="372035" cy="259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A314107-590D-E5DD-8ACC-6F0AF5E2D8CD}"/>
              </a:ext>
            </a:extLst>
          </p:cNvPr>
          <p:cNvSpPr txBox="1"/>
          <p:nvPr/>
        </p:nvSpPr>
        <p:spPr>
          <a:xfrm>
            <a:off x="4371479" y="170441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CB: 3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0EB126AD-5B47-86AF-CC85-84E7525589A1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836894" y="1889076"/>
            <a:ext cx="534585" cy="603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5E1C53-9E0D-FD3B-499C-3F233E8BF94B}"/>
              </a:ext>
            </a:extLst>
          </p:cNvPr>
          <p:cNvSpPr txBox="1"/>
          <p:nvPr/>
        </p:nvSpPr>
        <p:spPr>
          <a:xfrm>
            <a:off x="3804821" y="141324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SSB:1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00CA0A5-E7EC-83F1-2CF5-FFD86BA87C94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554506" y="1597915"/>
            <a:ext cx="250315" cy="9346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BF0C1F1-CAB1-2DED-F55E-0DD9D76674A3}"/>
              </a:ext>
            </a:extLst>
          </p:cNvPr>
          <p:cNvSpPr txBox="1"/>
          <p:nvPr/>
        </p:nvSpPr>
        <p:spPr>
          <a:xfrm>
            <a:off x="2803888" y="5980157"/>
            <a:ext cx="77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ISB:9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7C689F48-4445-E74C-BE43-3035035D14B3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2335152" y="5616388"/>
            <a:ext cx="468736" cy="548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6CF7FEA-BBD3-EE22-3B90-981F38936F85}"/>
              </a:ext>
            </a:extLst>
          </p:cNvPr>
          <p:cNvSpPr txBox="1"/>
          <p:nvPr/>
        </p:nvSpPr>
        <p:spPr>
          <a:xfrm>
            <a:off x="6136282" y="1889076"/>
            <a:ext cx="1815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Non dichiarati: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1BB4F9C-683A-E751-1589-C9934F72CC5F}"/>
              </a:ext>
            </a:extLst>
          </p:cNvPr>
          <p:cNvSpPr txBox="1"/>
          <p:nvPr/>
        </p:nvSpPr>
        <p:spPr>
          <a:xfrm>
            <a:off x="4670611" y="149735"/>
            <a:ext cx="221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Tecnologi ETIC-INFN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81980"/>
      </p:ext>
    </p:extLst>
  </p:cSld>
  <p:clrMapOvr>
    <a:masterClrMapping/>
  </p:clrMapOvr>
</p:sld>
</file>

<file path=ppt/theme/theme1.xml><?xml version="1.0" encoding="utf-8"?>
<a:theme xmlns:a="http://schemas.openxmlformats.org/drawingml/2006/main" name="9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54B9C7EB83A3498968F528FC64EFFC" ma:contentTypeVersion="20" ma:contentTypeDescription="Create a new document." ma:contentTypeScope="" ma:versionID="569d292bbfcf716868d59510ee28982d">
  <xsd:schema xmlns:xsd="http://www.w3.org/2001/XMLSchema" xmlns:xs="http://www.w3.org/2001/XMLSchema" xmlns:p="http://schemas.microsoft.com/office/2006/metadata/properties" xmlns:ns1="http://schemas.microsoft.com/sharepoint/v3" xmlns:ns2="cdda7f2e-c373-4dae-9d8d-de155a501ec5" xmlns:ns3="29b15f42-945a-4f71-bfdc-10ac36b66450" targetNamespace="http://schemas.microsoft.com/office/2006/metadata/properties" ma:root="true" ma:fieldsID="baf11f960016b6bca5d5012f51e8180d" ns1:_="" ns2:_="" ns3:_="">
    <xsd:import namespace="http://schemas.microsoft.com/sharepoint/v3"/>
    <xsd:import namespace="cdda7f2e-c373-4dae-9d8d-de155a501ec5"/>
    <xsd:import namespace="29b15f42-945a-4f71-bfdc-10ac36b66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7f2e-c373-4dae-9d8d-de155a501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15f42-945a-4f71-bfdc-10ac36b6645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3a7152d-ac62-4b85-afe1-8bf640cacbe7}" ma:internalName="TaxCatchAll" ma:showField="CatchAllData" ma:web="29b15f42-945a-4f71-bfdc-10ac36b664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da7f2e-c373-4dae-9d8d-de155a501ec5">
      <Terms xmlns="http://schemas.microsoft.com/office/infopath/2007/PartnerControls"/>
    </lcf76f155ced4ddcb4097134ff3c332f>
    <_ip_UnifiedCompliancePolicyUIAction xmlns="http://schemas.microsoft.com/sharepoint/v3" xsi:nil="true"/>
    <TaxCatchAll xmlns="29b15f42-945a-4f71-bfdc-10ac36b66450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228168-ECE0-4221-8DC9-BBA474C3145C}"/>
</file>

<file path=customXml/itemProps2.xml><?xml version="1.0" encoding="utf-8"?>
<ds:datastoreItem xmlns:ds="http://schemas.openxmlformats.org/officeDocument/2006/customXml" ds:itemID="{B31D474D-0EDE-4D9E-B4A8-C4E32B8F5360}"/>
</file>

<file path=customXml/itemProps3.xml><?xml version="1.0" encoding="utf-8"?>
<ds:datastoreItem xmlns:ds="http://schemas.openxmlformats.org/officeDocument/2006/customXml" ds:itemID="{757EA694-7DD9-4026-B641-2D620BEC2D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Microsoft Office PowerPoint</Application>
  <PresentationFormat>Widescreen</PresentationFormat>
  <Paragraphs>152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Nimbus Roman No9 L</vt:lpstr>
      <vt:lpstr>Nimbus Sans L</vt:lpstr>
      <vt:lpstr>Symbol</vt:lpstr>
      <vt:lpstr>Titillium</vt:lpstr>
      <vt:lpstr>Titillium Bd</vt:lpstr>
      <vt:lpstr>9_Tema di Office</vt:lpstr>
      <vt:lpstr>1_Tema di Office</vt:lpstr>
      <vt:lpstr>Standard</vt:lpstr>
      <vt:lpstr>2_Tema di Office</vt:lpstr>
      <vt:lpstr>Presentazione standard di PowerPoint</vt:lpstr>
      <vt:lpstr>Presentazione standard di PowerPoint</vt:lpstr>
      <vt:lpstr>«Generation ET»</vt:lpstr>
      <vt:lpstr>ET framework: Current Organization</vt:lpstr>
      <vt:lpstr>The Einstein Telescope Collaboration</vt:lpstr>
      <vt:lpstr>Evolution of the ET collaboration</vt:lpstr>
      <vt:lpstr>Composition of the ET collaboration</vt:lpstr>
      <vt:lpstr>Workload apparent distribution</vt:lpstr>
      <vt:lpstr>Workload apparent distribution</vt:lpstr>
      <vt:lpstr>Azione di monitoraggio e reindirizzamento</vt:lpstr>
      <vt:lpstr>Current Pivotal activities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Punturo</dc:creator>
  <cp:lastModifiedBy>Michele Punturo</cp:lastModifiedBy>
  <cp:revision>1</cp:revision>
  <dcterms:created xsi:type="dcterms:W3CDTF">2024-06-19T08:44:13Z</dcterms:created>
  <dcterms:modified xsi:type="dcterms:W3CDTF">2024-06-19T10:21:24Z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0x0101000854B9C7EB83A3498968F528FC64EFFC</vt:lpwstr>
  </property>
</Properties>
</file>