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64" r:id="rId5"/>
    <p:sldId id="265" r:id="rId6"/>
    <p:sldId id="257" r:id="rId7"/>
    <p:sldId id="258" r:id="rId8"/>
    <p:sldId id="259" r:id="rId9"/>
    <p:sldId id="26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15AFB-6DC5-4249-B0A0-9B71DC1EAA7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6EF05-6D36-402F-A34D-9E29C3E4509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6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BA730-8270-6AE9-48CF-9BA22AD8F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30B1A5-6CC7-5E89-6FA5-DED2E9F9D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2A309A-9023-DA6E-9B03-73F7C7B5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B35185-947F-3359-CE28-2A635D73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29A5AD-4BF4-3609-7605-DCDCED0A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1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35FD00-AF71-172D-61E5-873A0ED1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2ADFC5-9833-18F9-61EA-CF4554E8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5053D5-E000-A664-E5CC-1B8A2F43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9CEB69-E460-9C62-1491-6B1C26AC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88D4E1-AD16-7FBD-C94F-522A2119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1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0D7FF94-EA4F-72E3-EA3E-C5E680B08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E21E91-31FB-D7DD-7B54-384F77222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4D5B67-10D7-2A33-35BA-69662BF0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9EB4A-31F8-F086-43DD-2F4C838E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BC2346-8DD9-D265-A2F8-46558368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7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C808F0-504F-35E8-9FA8-08405C92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B2408F-1EA7-99D1-8C39-002BBAEBC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98AED3-F37F-F4D4-AD3F-662743C7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CA91EA-8D82-09DA-7FDF-4D7FF288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DC706-A319-67BE-216A-76E19173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9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09DEB-20D2-FB39-C900-A55A90F2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91B353-2671-6F07-0C1D-88129D629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BFD750-EB9A-FAE5-73E9-5D8A8422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028EC3-7F01-034C-1A84-279E180D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5AB6B1-3D5A-F7A4-97A6-653AD56A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562D4-E628-4B17-A7EF-C1743CEF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DC0288-BED0-C2D8-305F-E504D9D2A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A51BF0-EBC0-55AE-ADF4-DAFE0A157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CF566C-EAB2-4EBC-C587-18383C2F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AB913C-A91B-C8A7-9215-96A2024B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FA16B9-400D-438C-FB4D-217FB91D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7428C-3202-5341-3775-A343BDC6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A6A44-0B0F-5993-9437-DA8AC978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905AC8-CE0B-9B40-393B-711F75D8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303E17-EA6E-7D8B-3875-FB079A003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84F2DE-E7F8-91D8-53AA-371D80B5F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2314B6F-A92C-1361-6438-FDBAF692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68A3DFA-2162-7EAA-7CD3-D8851CB7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477B811-DE78-7F55-6B66-52937EBB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4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668BE4-163F-6579-165E-686B343F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926DB5-73B0-DF67-6AF7-221BF3B6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DA40C7-2D04-2CF5-C407-846A1567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EF9576-D158-CBE3-9891-377B4D72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0265DCA-2B0E-9067-13E1-A50F3A83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E2CA6A-9B37-022D-1D70-D912F7C8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ADE414-5907-5A3F-EC1C-D728ACA3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CFF8B-1279-9106-5321-C7C22D6A3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84A7B8-F469-EDCC-CF2D-F8D5E3DF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A58618-3998-0CCE-82AA-160CA2F7F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DC2CAC-4E51-78D2-7702-FDC0922D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11A05-15C7-2DB0-62A4-7AF21E11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581E55-B591-A012-4076-842DEBBE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1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E16575-F658-279A-70BD-F6DD699D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B5CCFE-E73F-E75F-9FD8-3B30C1137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B8F579-DA7C-8688-65B8-0CFDAE00D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DC8194-53AE-F939-A260-B547BDBC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DF04D6-A278-5EFD-6213-C0E11A89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9DA4C5-55AF-23B1-14E0-F802B635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4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AEDBEF-583E-B6FC-FF7A-986DC574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E72AD2-3740-6B97-AF6A-606B6FF6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3DA92-A6BD-8C42-BDC9-A100132E3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28/05/2024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3AF211-58D7-9444-F6DB-9340F1E52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382D02-2FFD-4E63-9220-C5C72679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52C5D-8575-469E-A159-F30CF883FE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55075-E61B-CDBA-5232-DD8B31146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The status of test facility </a:t>
            </a:r>
            <a:br>
              <a:rPr lang="it-IT" dirty="0"/>
            </a:br>
            <a:r>
              <a:rPr lang="it-IT" dirty="0"/>
              <a:t>in LNL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6CD992-F26C-D713-0855-1705F43BE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Gianluigi Piazza, INFN-Bologna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6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2FE5C3-5774-A767-AB78-F717AA97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conclusion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342F9D-CD0E-61ED-0166-BF35B9EE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D9443B-ED5B-30CD-B680-C69BE2EF0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10</a:t>
            </a:fld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BEED5C-4FE8-CF8F-9B57-362127828834}"/>
              </a:ext>
            </a:extLst>
          </p:cNvPr>
          <p:cNvSpPr txBox="1"/>
          <p:nvPr/>
        </p:nvSpPr>
        <p:spPr>
          <a:xfrm>
            <a:off x="838200" y="1994171"/>
            <a:ext cx="92795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We</a:t>
            </a:r>
            <a:r>
              <a:rPr lang="it-IT" dirty="0"/>
              <a:t> plan to </a:t>
            </a:r>
            <a:r>
              <a:rPr lang="it-IT" dirty="0" err="1"/>
              <a:t>have</a:t>
            </a:r>
            <a:r>
              <a:rPr lang="it-IT" dirty="0"/>
              <a:t> GRAIN </a:t>
            </a:r>
            <a:r>
              <a:rPr lang="it-IT" dirty="0" err="1"/>
              <a:t>cryostat</a:t>
            </a:r>
            <a:r>
              <a:rPr lang="it-IT" dirty="0"/>
              <a:t> ready for the </a:t>
            </a:r>
            <a:r>
              <a:rPr lang="it-IT" dirty="0" err="1"/>
              <a:t>beginning</a:t>
            </a:r>
            <a:r>
              <a:rPr lang="it-IT" dirty="0"/>
              <a:t> of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investigating</a:t>
            </a:r>
            <a:r>
              <a:rPr lang="it-IT" dirty="0"/>
              <a:t> for a company to </a:t>
            </a:r>
            <a:r>
              <a:rPr lang="it-IT" dirty="0" err="1"/>
              <a:t>fabricate</a:t>
            </a:r>
            <a:r>
              <a:rPr lang="it-IT" dirty="0"/>
              <a:t> and </a:t>
            </a:r>
            <a:r>
              <a:rPr lang="it-IT" dirty="0" err="1"/>
              <a:t>install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rest</a:t>
            </a:r>
            <a:r>
              <a:rPr lang="it-IT" dirty="0"/>
              <a:t> of </a:t>
            </a:r>
            <a:r>
              <a:rPr lang="it-IT" dirty="0" err="1"/>
              <a:t>cryogenic</a:t>
            </a:r>
            <a:r>
              <a:rPr lang="it-IT" dirty="0"/>
              <a:t> system</a:t>
            </a:r>
          </a:p>
          <a:p>
            <a:r>
              <a:rPr lang="it-IT" dirty="0"/>
              <a:t>      (valve box, pump box, </a:t>
            </a:r>
            <a:r>
              <a:rPr lang="it-IT" dirty="0" err="1"/>
              <a:t>phase</a:t>
            </a:r>
            <a:r>
              <a:rPr lang="it-IT" dirty="0"/>
              <a:t> separator, </a:t>
            </a:r>
            <a:r>
              <a:rPr lang="it-IT" dirty="0" err="1"/>
              <a:t>recondenser</a:t>
            </a:r>
            <a:r>
              <a:rPr lang="it-IT" dirty="0"/>
              <a:t> and filters)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We</a:t>
            </a:r>
            <a:r>
              <a:rPr lang="it-IT" dirty="0"/>
              <a:t> plan to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plant</a:t>
            </a:r>
            <a:r>
              <a:rPr lang="it-IT" dirty="0"/>
              <a:t> ready for </a:t>
            </a:r>
            <a:r>
              <a:rPr lang="it-IT" dirty="0" err="1"/>
              <a:t>tha</a:t>
            </a:r>
            <a:r>
              <a:rPr lang="it-IT" dirty="0"/>
              <a:t> </a:t>
            </a:r>
            <a:r>
              <a:rPr lang="it-IT" dirty="0" err="1"/>
              <a:t>half</a:t>
            </a:r>
            <a:r>
              <a:rPr lang="it-IT" dirty="0"/>
              <a:t> of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234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40445-B417-E06F-E708-01DC80A0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Refurbishment</a:t>
            </a:r>
            <a:r>
              <a:rPr lang="it-IT" dirty="0"/>
              <a:t> of LNL lab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5534F4-A1B4-0114-AB63-DA86DB0F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CAF69B-FD7C-8DCC-4F6F-E75EEF9F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2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ECE0A5-D126-9DA5-E465-00D9CF609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68" y="1965263"/>
            <a:ext cx="8621264" cy="41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9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3CC3B8-4FC8-5874-C7A2-13691222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Refurbishment</a:t>
            </a:r>
            <a:r>
              <a:rPr lang="it-IT" dirty="0"/>
              <a:t> of LNL lab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DF9CC1-2D10-E33A-1366-2DBD65DE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31CBEC-8311-82F8-FF7C-D0627D2F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3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33BDAD-5D91-4A03-703D-96B85C0F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15" y="1822542"/>
            <a:ext cx="9067366" cy="44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5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9154B-3534-10EA-15C2-82F59FAF4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Refurbishment</a:t>
            </a:r>
            <a:r>
              <a:rPr lang="it-IT" dirty="0"/>
              <a:t> of LNL lab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5390B1-C6F3-2FE7-D0A2-2B7312D8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0293DE-8BCF-0AFB-70EE-81D5CCA5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4</a:t>
            </a:fld>
            <a:endParaRPr lang="en-US"/>
          </a:p>
        </p:txBody>
      </p:sp>
      <p:pic>
        <p:nvPicPr>
          <p:cNvPr id="6" name="Immagine 5" descr="Immagine che contiene edificio, acciaio, interno, industria">
            <a:extLst>
              <a:ext uri="{FF2B5EF4-FFF2-40B4-BE49-F238E27FC236}">
                <a16:creationId xmlns:a16="http://schemas.microsoft.com/office/drawing/2014/main" id="{51D5456B-F4DE-33D3-47C6-8275319B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8" y="2081719"/>
            <a:ext cx="5456303" cy="4094482"/>
          </a:xfrm>
          <a:prstGeom prst="rect">
            <a:avLst/>
          </a:prstGeom>
        </p:spPr>
      </p:pic>
      <p:pic>
        <p:nvPicPr>
          <p:cNvPr id="8" name="Immagine 7" descr="Immagine che contiene edificio, acciaio, interno, industria&#10;&#10;Descrizione generata automaticamente">
            <a:extLst>
              <a:ext uri="{FF2B5EF4-FFF2-40B4-BE49-F238E27FC236}">
                <a16:creationId xmlns:a16="http://schemas.microsoft.com/office/drawing/2014/main" id="{8C10EBBE-E7BB-8483-0A93-7DBF27146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32" y="2081719"/>
            <a:ext cx="5456304" cy="40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30D7E-0312-BA45-59A4-6C48C22F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Refurbishment</a:t>
            </a:r>
            <a:r>
              <a:rPr lang="it-IT" dirty="0"/>
              <a:t> of LNL lab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EC24C3-B951-0E01-D63A-80F4A130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5B1193-59E4-0FCD-C2F3-67C3BABC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5</a:t>
            </a:fld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66C220-999C-1BCC-40E4-215C343EF327}"/>
              </a:ext>
            </a:extLst>
          </p:cNvPr>
          <p:cNvSpPr txBox="1"/>
          <p:nvPr/>
        </p:nvSpPr>
        <p:spPr>
          <a:xfrm>
            <a:off x="924128" y="1857983"/>
            <a:ext cx="1042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Transfer lines: </a:t>
            </a:r>
            <a:r>
              <a:rPr lang="it-IT" dirty="0"/>
              <a:t>the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b="1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dismounted</a:t>
            </a:r>
            <a:r>
              <a:rPr lang="it-IT" dirty="0"/>
              <a:t> and the new vacuum </a:t>
            </a:r>
            <a:r>
              <a:rPr lang="it-IT" dirty="0" err="1"/>
              <a:t>insulated</a:t>
            </a:r>
            <a:r>
              <a:rPr lang="it-IT" dirty="0"/>
              <a:t> lines are ready to be </a:t>
            </a:r>
            <a:r>
              <a:rPr lang="it-IT" dirty="0" err="1"/>
              <a:t>installed</a:t>
            </a:r>
            <a:r>
              <a:rPr lang="it-IT" dirty="0"/>
              <a:t> by C.I.T.I. Snc; </a:t>
            </a:r>
            <a:r>
              <a:rPr lang="it-IT" dirty="0" err="1"/>
              <a:t>These</a:t>
            </a:r>
            <a:r>
              <a:rPr lang="it-IT" dirty="0"/>
              <a:t> 4 transfer lines (2 DN15 PN16 and 2 DN40 PN16 ) </a:t>
            </a:r>
            <a:r>
              <a:rPr lang="it-IT" dirty="0" err="1"/>
              <a:t>ends</a:t>
            </a:r>
            <a:r>
              <a:rPr lang="it-IT" dirty="0"/>
              <a:t> inside the lab with Johnston </a:t>
            </a:r>
            <a:r>
              <a:rPr lang="it-IT" dirty="0" err="1"/>
              <a:t>bayonette</a:t>
            </a:r>
            <a:r>
              <a:rPr lang="it-IT" dirty="0"/>
              <a:t> and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remain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Electric cabinet</a:t>
            </a:r>
            <a:r>
              <a:rPr lang="it-IT" dirty="0"/>
              <a:t>: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delivered</a:t>
            </a:r>
            <a:r>
              <a:rPr lang="it-IT" dirty="0"/>
              <a:t> to LNL and </a:t>
            </a:r>
            <a:r>
              <a:rPr lang="it-IT" dirty="0" err="1"/>
              <a:t>is</a:t>
            </a:r>
            <a:r>
              <a:rPr lang="it-IT" dirty="0"/>
              <a:t> ready to be </a:t>
            </a:r>
            <a:r>
              <a:rPr lang="it-IT" dirty="0" err="1"/>
              <a:t>mounted</a:t>
            </a:r>
            <a:r>
              <a:rPr lang="it-IT" dirty="0"/>
              <a:t> and </a:t>
            </a:r>
            <a:r>
              <a:rPr lang="it-IT" dirty="0" err="1"/>
              <a:t>wired</a:t>
            </a:r>
            <a:r>
              <a:rPr lang="it-IT" dirty="0"/>
              <a:t> by an </a:t>
            </a:r>
            <a:r>
              <a:rPr lang="it-IT" dirty="0" err="1"/>
              <a:t>external</a:t>
            </a:r>
            <a:r>
              <a:rPr lang="it-IT" dirty="0"/>
              <a:t> company</a:t>
            </a:r>
          </a:p>
          <a:p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4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791D2-01FE-D1F4-4C05-B90F362E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LNL </a:t>
            </a:r>
            <a:r>
              <a:rPr lang="it-IT" dirty="0" err="1"/>
              <a:t>preliminary</a:t>
            </a:r>
            <a:r>
              <a:rPr lang="it-IT" dirty="0"/>
              <a:t> layout 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F1972D-5015-8EB9-13CA-EE7C5C9D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E411F6-B6D8-D195-DBBF-597F768B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6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CF1F5A-9804-D788-E6A2-6F4B094EE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9" t="20851" r="10319" b="9646"/>
          <a:stretch/>
        </p:blipFill>
        <p:spPr>
          <a:xfrm>
            <a:off x="1791511" y="1772359"/>
            <a:ext cx="8608978" cy="47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C74AD-C4DA-D460-EE6B-5E6866DF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LNL </a:t>
            </a:r>
            <a:r>
              <a:rPr lang="it-IT" dirty="0" err="1"/>
              <a:t>preliminary</a:t>
            </a:r>
            <a:r>
              <a:rPr lang="it-IT" dirty="0"/>
              <a:t> layout 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27B9A8-C587-2098-245A-BC72500F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F61AD2-7EDE-FA34-4921-620C74AE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7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D28CBE-280C-FFD6-794D-542512E5B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3" t="30496" r="12314" b="22979"/>
          <a:stretch/>
        </p:blipFill>
        <p:spPr>
          <a:xfrm>
            <a:off x="1585609" y="2208179"/>
            <a:ext cx="8570068" cy="31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D944D1-6806-3F36-3DFB-85C22E14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LNL </a:t>
            </a:r>
            <a:r>
              <a:rPr lang="it-IT" dirty="0" err="1"/>
              <a:t>preliminary</a:t>
            </a:r>
            <a:r>
              <a:rPr lang="it-IT" dirty="0"/>
              <a:t> layout 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97EECF-5229-A73C-C50D-768C688C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397EF5-7E87-B4A0-938B-F3DD866E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8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E0E61A-3370-A2F8-73EC-F14966373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0" t="27944" r="6875" b="15177"/>
          <a:stretch/>
        </p:blipFill>
        <p:spPr>
          <a:xfrm>
            <a:off x="1307670" y="1849388"/>
            <a:ext cx="9576660" cy="43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6995B-7CFB-2EAC-87B6-3E08744E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FNAL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destination</a:t>
            </a:r>
            <a:r>
              <a:rPr lang="it-IT" dirty="0"/>
              <a:t> layout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9B623C-1C29-1B31-5476-DC03A0BA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498129-1873-7743-4F6E-26DE41F3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2C5D-8575-469E-A159-F30CF883FEDD}" type="slidenum">
              <a:rPr lang="en-US" smtClean="0"/>
              <a:t>9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D6DB90-29F8-F634-0EEB-A06669BEA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8" t="25958" r="21091" b="11772"/>
          <a:stretch/>
        </p:blipFill>
        <p:spPr>
          <a:xfrm>
            <a:off x="959922" y="1507450"/>
            <a:ext cx="5136078" cy="4848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277487-74BB-DA92-1F45-A5D54EDF7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8" t="20286" r="24281" b="10497"/>
          <a:stretch/>
        </p:blipFill>
        <p:spPr>
          <a:xfrm>
            <a:off x="6453492" y="1499147"/>
            <a:ext cx="5136078" cy="4857203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034B618-92C4-AFE3-3362-4BD8EC7A087C}"/>
              </a:ext>
            </a:extLst>
          </p:cNvPr>
          <p:cNvCxnSpPr>
            <a:cxnSpLocks/>
          </p:cNvCxnSpPr>
          <p:nvPr/>
        </p:nvCxnSpPr>
        <p:spPr>
          <a:xfrm>
            <a:off x="661481" y="2830749"/>
            <a:ext cx="0" cy="337549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52C404-784D-58E8-CEB7-1BDEA74564F1}"/>
              </a:ext>
            </a:extLst>
          </p:cNvPr>
          <p:cNvSpPr txBox="1"/>
          <p:nvPr/>
        </p:nvSpPr>
        <p:spPr>
          <a:xfrm rot="16200000">
            <a:off x="200938" y="420234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36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202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di Office</vt:lpstr>
      <vt:lpstr>The status of test facility  in LNL</vt:lpstr>
      <vt:lpstr>Refurbishment of LNL lab</vt:lpstr>
      <vt:lpstr>Refurbishment of LNL lab</vt:lpstr>
      <vt:lpstr>Refurbishment of LNL lab</vt:lpstr>
      <vt:lpstr>Refurbishment of LNL lab</vt:lpstr>
      <vt:lpstr>LNL preliminary layout </vt:lpstr>
      <vt:lpstr>LNL preliminary layout </vt:lpstr>
      <vt:lpstr>LNL preliminary layout </vt:lpstr>
      <vt:lpstr>FNAL final destination layout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test facility in LNL</dc:title>
  <dc:creator>Gianluigi Piazza</dc:creator>
  <cp:lastModifiedBy>Gianluigi Piazza</cp:lastModifiedBy>
  <cp:revision>3</cp:revision>
  <dcterms:created xsi:type="dcterms:W3CDTF">2024-05-27T22:32:11Z</dcterms:created>
  <dcterms:modified xsi:type="dcterms:W3CDTF">2024-05-28T09:44:32Z</dcterms:modified>
</cp:coreProperties>
</file>