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1B0F0-CF59-4923-97C6-87772854437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2421-47A6-420D-99CC-63F2F735DB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3F22B-6C14-D5C1-1C8D-7E37E96AE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C3E318-4242-2904-44A7-DC22582DB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20C9E-1540-4212-DC6B-B66CF308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48C13-B97A-7076-8B8F-D7F2EFEE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77BE44-B52B-EB35-1533-9C7762AA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9B4B9-90F7-EE89-5271-FEE420F5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62FC47-8504-6159-B015-B6F88AC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BD918-F2D0-E010-2788-15258B27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BD11F9-1245-1CD9-6AC6-18A9F04C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FA24E-447F-31CB-0F27-4EADEBBC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B520B93-323C-EC02-9065-F67224EF5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A47A74-D65A-8977-F50E-794933EB1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2CA89-DFA8-28DC-5610-55C31143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AC3507-346E-7E98-EE2F-1CF5B303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1549-CEF6-D899-9DAF-B5630123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2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2E454-C977-6050-34C0-D9DDE9A9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388D2-F017-A49D-4B3E-F38D86BF2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2369D-8B2C-544E-B252-C036CE76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4333D0-B967-1991-8069-1E51AE51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AE5720-5544-4BEE-4B3A-49DCE8FB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10B4B-44F1-E4AE-3929-2AD95473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818C65-0196-EEE3-185A-F4CFBD0C4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6B3655-F969-B8A2-B268-00A15E4B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8643C9-BC38-C158-F772-34C507D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E77FC9-722B-C350-A9EB-F0DD0444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97E77-A503-7DD0-D9ED-78EB6937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A6D241-92B4-6FA7-1F68-D1698A9E0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1F2BDD-FC8C-DFA6-39BB-215FB0AF6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98E8AA-20B4-16C7-FDBC-B6B6ADAC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BF7F3E-D3B9-5A65-A693-1D3CC253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BAD0BC-1269-735B-EFA0-0EA2CF54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3EEF-D21A-BF40-77B9-8C1241CF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77A918-F603-0AE3-9C99-4725D5D3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DC7DB-26FA-87A8-E597-049AA4F72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8B04D8-BC6A-9C26-BB6C-889079285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D77045-E656-8535-2081-DBC052A68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D61DFB-15C5-1B92-AFB3-CAF16D92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D7EF64-EB94-3FE1-C536-A41D28E3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A12D25-39D2-570E-0422-5BEC4C38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6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F17B6-49E3-93AE-31F4-7A0EB25B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40E768-D8CD-2FD7-2261-C837E23B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B0AD11-2A6E-D5A6-1C7B-F8A80E05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43CC01-C0DD-5310-5E0A-AB61C60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5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A02D37-74D6-ECEA-7229-9D7979D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3BEB95-C98B-D34E-44F8-A8AED646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0E2AF0-990F-E8C8-E033-9A5FF1A1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26910-8D98-7381-FC66-5B7654D0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A10251-A0F9-3BB5-AFCE-267976A4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9AB3F6-682A-DE8B-ED1C-3DC112612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17E7F0-1DBE-8950-201E-1D870AF6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8CA4C6-4346-B889-DB7F-989779DC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1C9E42-4DCB-0FDC-084C-ACE7D6E4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1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8C76C-81FC-FB26-1B10-EDC92403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B692C15-5B36-907A-C795-B44E2F1F3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DD0B63-4330-3D97-67EE-203BB55C2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F39D47-6528-B857-1A06-F5A63B83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F40E8D-7DF0-8F8E-7502-1F94EE3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32AC3B-3F4A-E66B-F55C-214C50F8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C6DF2C-17B0-29A8-9500-15EDFEB7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8D6EFF-DEB4-E4B8-A6FB-15819679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38C7C-12C3-9BDF-D654-2919DBFED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28/04/2024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C9D00-A440-B727-730A-47DB7C9A8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66A17-47E3-61CB-DA45-4C8819BDB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256C1-6603-481E-A9D9-DA58E4EF8E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AB646-0C25-F77A-624A-D2B60DF75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GRAIN </a:t>
            </a:r>
            <a:r>
              <a:rPr lang="it-IT" dirty="0" err="1"/>
              <a:t>cryogenic</a:t>
            </a:r>
            <a:r>
              <a:rPr lang="it-IT" dirty="0"/>
              <a:t> system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EE73A1-E61C-0ED7-F9E3-61BCE6056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1144"/>
            <a:ext cx="9144000" cy="1655762"/>
          </a:xfrm>
        </p:spPr>
        <p:txBody>
          <a:bodyPr/>
          <a:lstStyle/>
          <a:p>
            <a:r>
              <a:rPr lang="it-IT" dirty="0"/>
              <a:t>Gianluigi Piazza, INFN-Bologna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2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55271-13FC-527D-7D47-0E3C40B4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Re-</a:t>
            </a:r>
            <a:r>
              <a:rPr lang="it-IT" dirty="0" err="1"/>
              <a:t>circulation</a:t>
            </a:r>
            <a:r>
              <a:rPr lang="it-IT" dirty="0"/>
              <a:t> Pump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57742C-1558-F8BD-9582-D35FD0EB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40E83-7008-08A2-1F32-CDA917A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10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05F82-1297-3D0B-79D7-5CFE5AA5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10" y="1557980"/>
            <a:ext cx="5577757" cy="42998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5B9E084-5152-5307-3601-51DBE589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6" y="1557980"/>
            <a:ext cx="6280164" cy="44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50667E8-AFB7-2A65-86F0-87AFE095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5" y="210304"/>
            <a:ext cx="3798999" cy="6511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7DA8563-03F5-2A8E-B773-66013C33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Purification</a:t>
            </a:r>
            <a:r>
              <a:rPr lang="it-IT" dirty="0"/>
              <a:t> filters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985061-16F1-1563-D544-D08C34B2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18B883-F56C-D219-652F-4940BE0B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11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E691A3-D359-D59E-3030-9F0FBF30D10F}"/>
              </a:ext>
            </a:extLst>
          </p:cNvPr>
          <p:cNvSpPr txBox="1"/>
          <p:nvPr/>
        </p:nvSpPr>
        <p:spPr>
          <a:xfrm>
            <a:off x="838200" y="1690688"/>
            <a:ext cx="711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Made of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sieve</a:t>
            </a:r>
            <a:r>
              <a:rPr lang="it-IT" dirty="0"/>
              <a:t> (</a:t>
            </a:r>
            <a:r>
              <a:rPr lang="it-IT" dirty="0" err="1"/>
              <a:t>sintered</a:t>
            </a:r>
            <a:r>
              <a:rPr lang="it-IT" dirty="0"/>
              <a:t> disk) and small </a:t>
            </a:r>
            <a:r>
              <a:rPr lang="it-IT" dirty="0" err="1"/>
              <a:t>spheres</a:t>
            </a:r>
            <a:r>
              <a:rPr lang="it-IT" dirty="0"/>
              <a:t> of Al2O3 </a:t>
            </a:r>
            <a:r>
              <a:rPr lang="it-IT" dirty="0" err="1"/>
              <a:t>coated</a:t>
            </a:r>
            <a:r>
              <a:rPr lang="it-IT" dirty="0"/>
              <a:t> with Cu</a:t>
            </a:r>
          </a:p>
          <a:p>
            <a:r>
              <a:rPr lang="it-IT" dirty="0"/>
              <a:t>One </a:t>
            </a:r>
            <a:r>
              <a:rPr lang="it-IT" dirty="0" err="1"/>
              <a:t>purifier</a:t>
            </a:r>
            <a:r>
              <a:rPr lang="it-IT" dirty="0"/>
              <a:t> for the filling and </a:t>
            </a:r>
            <a:r>
              <a:rPr lang="it-IT" dirty="0" err="1"/>
              <a:t>two</a:t>
            </a:r>
            <a:r>
              <a:rPr lang="it-IT" dirty="0"/>
              <a:t> in </a:t>
            </a:r>
            <a:r>
              <a:rPr lang="it-IT" dirty="0" err="1"/>
              <a:t>parallel</a:t>
            </a:r>
            <a:r>
              <a:rPr lang="it-IT" dirty="0"/>
              <a:t> for the </a:t>
            </a:r>
            <a:r>
              <a:rPr lang="it-IT" dirty="0" err="1"/>
              <a:t>recirculation</a:t>
            </a:r>
            <a:endParaRPr lang="it-IT" dirty="0"/>
          </a:p>
          <a:p>
            <a:endParaRPr lang="it-IT" dirty="0"/>
          </a:p>
          <a:p>
            <a:r>
              <a:rPr lang="it-IT" dirty="0"/>
              <a:t>The filters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sized</a:t>
            </a:r>
            <a:r>
              <a:rPr lang="it-IT" dirty="0"/>
              <a:t> and </a:t>
            </a:r>
            <a:r>
              <a:rPr lang="it-IT" dirty="0" err="1"/>
              <a:t>designed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dismount</a:t>
            </a:r>
            <a:r>
              <a:rPr lang="it-IT" dirty="0"/>
              <a:t> and </a:t>
            </a:r>
            <a:r>
              <a:rPr lang="it-IT" dirty="0" err="1"/>
              <a:t>regenerate</a:t>
            </a:r>
            <a:r>
              <a:rPr lang="it-IT" dirty="0"/>
              <a:t> the filters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placed</a:t>
            </a:r>
            <a:r>
              <a:rPr lang="it-IT" dirty="0"/>
              <a:t> a CF flange and a </a:t>
            </a:r>
            <a:r>
              <a:rPr lang="it-IT" dirty="0" err="1"/>
              <a:t>manual</a:t>
            </a:r>
            <a:r>
              <a:rPr lang="it-IT" dirty="0"/>
              <a:t> </a:t>
            </a:r>
            <a:r>
              <a:rPr lang="it-IT" dirty="0" err="1"/>
              <a:t>shut</a:t>
            </a:r>
            <a:r>
              <a:rPr lang="it-IT" dirty="0"/>
              <a:t>-off valve on </a:t>
            </a:r>
            <a:r>
              <a:rPr lang="it-IT" dirty="0" err="1"/>
              <a:t>both</a:t>
            </a:r>
            <a:r>
              <a:rPr lang="it-IT" dirty="0"/>
              <a:t> sides; </a:t>
            </a:r>
          </a:p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way the filter can be </a:t>
            </a:r>
            <a:r>
              <a:rPr lang="it-IT" dirty="0" err="1"/>
              <a:t>removed</a:t>
            </a:r>
            <a:r>
              <a:rPr lang="it-IT" dirty="0"/>
              <a:t> and </a:t>
            </a:r>
            <a:r>
              <a:rPr lang="it-IT" dirty="0" err="1"/>
              <a:t>installed</a:t>
            </a:r>
            <a:r>
              <a:rPr lang="it-IT" dirty="0"/>
              <a:t>, </a:t>
            </a:r>
            <a:r>
              <a:rPr lang="it-IT" dirty="0" err="1"/>
              <a:t>preventing</a:t>
            </a:r>
            <a:r>
              <a:rPr lang="it-IT" dirty="0"/>
              <a:t> air from </a:t>
            </a:r>
            <a:r>
              <a:rPr lang="it-IT" dirty="0" err="1"/>
              <a:t>entering</a:t>
            </a:r>
            <a:r>
              <a:rPr lang="it-IT" dirty="0"/>
              <a:t>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E953772-9098-5E25-0629-58B276FACAEE}"/>
              </a:ext>
            </a:extLst>
          </p:cNvPr>
          <p:cNvCxnSpPr>
            <a:cxnSpLocks/>
          </p:cNvCxnSpPr>
          <p:nvPr/>
        </p:nvCxnSpPr>
        <p:spPr>
          <a:xfrm>
            <a:off x="8763000" y="752475"/>
            <a:ext cx="962025" cy="1714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770421-DC2D-C69B-3D3D-F0E5922BC75D}"/>
              </a:ext>
            </a:extLst>
          </p:cNvPr>
          <p:cNvSpPr txBox="1"/>
          <p:nvPr/>
        </p:nvSpPr>
        <p:spPr>
          <a:xfrm>
            <a:off x="7273233" y="486787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Control valve</a:t>
            </a:r>
            <a:endParaRPr lang="en-US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3535285-9A8D-5667-265E-F4F846364AA1}"/>
              </a:ext>
            </a:extLst>
          </p:cNvPr>
          <p:cNvCxnSpPr>
            <a:cxnSpLocks/>
          </p:cNvCxnSpPr>
          <p:nvPr/>
        </p:nvCxnSpPr>
        <p:spPr>
          <a:xfrm>
            <a:off x="8162925" y="1221581"/>
            <a:ext cx="1689949" cy="2611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206B81-F9CC-20BB-1177-68673D94C390}"/>
              </a:ext>
            </a:extLst>
          </p:cNvPr>
          <p:cNvSpPr txBox="1"/>
          <p:nvPr/>
        </p:nvSpPr>
        <p:spPr>
          <a:xfrm>
            <a:off x="5873392" y="854184"/>
            <a:ext cx="277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manual</a:t>
            </a:r>
            <a:r>
              <a:rPr lang="it-IT" dirty="0"/>
              <a:t> valve to be </a:t>
            </a:r>
            <a:r>
              <a:rPr lang="it-IT" dirty="0" err="1"/>
              <a:t>placed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3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206930E-9991-7BFD-0C21-8BCD2D39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18" y="1565728"/>
            <a:ext cx="4514314" cy="50517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ACCDC36-C2FA-3930-CE4F-A573283D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Electric control panel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753062-7693-2DD8-24E5-81AE8853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083316-6779-8972-94B9-770E5C1D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12</a:t>
            </a:fld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008833-532E-F20F-F1A5-E5E8BCF74270}"/>
              </a:ext>
            </a:extLst>
          </p:cNvPr>
          <p:cNvSpPr txBox="1"/>
          <p:nvPr/>
        </p:nvSpPr>
        <p:spPr>
          <a:xfrm>
            <a:off x="5838557" y="1807527"/>
            <a:ext cx="5772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project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 with the help of LNL </a:t>
            </a:r>
            <a:r>
              <a:rPr lang="it-IT" dirty="0" err="1"/>
              <a:t>cryogenic</a:t>
            </a:r>
            <a:r>
              <a:rPr lang="it-IT" dirty="0"/>
              <a:t> </a:t>
            </a:r>
            <a:r>
              <a:rPr lang="it-IT" dirty="0" err="1"/>
              <a:t>division</a:t>
            </a:r>
            <a:r>
              <a:rPr lang="it-IT" dirty="0"/>
              <a:t> staff, and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material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delivered</a:t>
            </a:r>
            <a:r>
              <a:rPr lang="it-IT" dirty="0"/>
              <a:t> to LNL.</a:t>
            </a:r>
          </a:p>
          <a:p>
            <a:endParaRPr lang="it-IT" dirty="0"/>
          </a:p>
          <a:p>
            <a:r>
              <a:rPr lang="it-IT" dirty="0" err="1"/>
              <a:t>Analog</a:t>
            </a:r>
            <a:r>
              <a:rPr lang="it-IT" dirty="0"/>
              <a:t> Input: 52</a:t>
            </a:r>
          </a:p>
          <a:p>
            <a:r>
              <a:rPr lang="it-IT" dirty="0" err="1"/>
              <a:t>Analog</a:t>
            </a:r>
            <a:r>
              <a:rPr lang="it-IT" dirty="0"/>
              <a:t> Output: 21</a:t>
            </a:r>
          </a:p>
          <a:p>
            <a:r>
              <a:rPr lang="it-IT" dirty="0"/>
              <a:t>Digital Input: 14</a:t>
            </a:r>
          </a:p>
          <a:p>
            <a:r>
              <a:rPr lang="it-IT" dirty="0"/>
              <a:t>Digital Output: 9</a:t>
            </a:r>
          </a:p>
          <a:p>
            <a:endParaRPr lang="it-IT" dirty="0"/>
          </a:p>
          <a:p>
            <a:r>
              <a:rPr lang="it-IT" dirty="0"/>
              <a:t>Plus some </a:t>
            </a:r>
            <a:r>
              <a:rPr lang="it-IT" dirty="0" err="1"/>
              <a:t>spares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E45A7-EE67-DB3A-7EFB-0A69CBA9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Simplified</a:t>
            </a:r>
            <a:r>
              <a:rPr lang="it-IT" dirty="0"/>
              <a:t> </a:t>
            </a:r>
            <a:r>
              <a:rPr lang="it-IT" dirty="0" err="1"/>
              <a:t>scheme</a:t>
            </a:r>
            <a:r>
              <a:rPr lang="it-IT" dirty="0"/>
              <a:t> of GRAIN </a:t>
            </a:r>
            <a:r>
              <a:rPr lang="it-IT" dirty="0" err="1"/>
              <a:t>cryogenics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1DB305-F062-610A-3A34-EAC555C3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41A811-5E22-14A6-C724-230858AE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2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505851-130F-0892-4C64-68F08C42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759" y="1472925"/>
            <a:ext cx="8166481" cy="50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64A3FBF-D0A4-9064-BA51-25B7DDA5FE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89" y="1208905"/>
            <a:ext cx="8758971" cy="54885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BB2D8D-9883-9D6A-7785-D0905BC8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it-IT" dirty="0"/>
              <a:t>GRAIN </a:t>
            </a:r>
            <a:r>
              <a:rPr lang="it-IT" dirty="0" err="1"/>
              <a:t>Piping</a:t>
            </a:r>
            <a:r>
              <a:rPr lang="it-IT" dirty="0"/>
              <a:t> &amp; </a:t>
            </a:r>
            <a:r>
              <a:rPr lang="it-IT" dirty="0" err="1"/>
              <a:t>Instrumentation</a:t>
            </a:r>
            <a:r>
              <a:rPr lang="it-IT" dirty="0"/>
              <a:t> </a:t>
            </a:r>
            <a:r>
              <a:rPr lang="it-IT" dirty="0" err="1"/>
              <a:t>Diagram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D2E388-AF25-8DCA-2CDF-17ACE3B6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F19C73-0305-37CE-BA3A-AD4909DC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3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96316D-67EC-1536-C56C-21E43502C1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77050" y="6242049"/>
            <a:ext cx="2879386" cy="479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9C9590B-4D80-2BC2-817E-50358BAF6B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133257" y="2736665"/>
            <a:ext cx="1168400" cy="21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FF90DDC-7559-A306-ABF2-F63FD102C0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18560" y="2104208"/>
            <a:ext cx="604520" cy="3096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567AF23-C690-363E-880B-B3891CFBD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3310" y="3815125"/>
            <a:ext cx="568570" cy="138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>
                <a:solidFill>
                  <a:schemeClr val="tx1"/>
                </a:solidFill>
              </a:rPr>
              <a:t>VALVE BOX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D1D990-07F4-22F0-CF10-2D557A92D3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65120" y="5994400"/>
            <a:ext cx="774896" cy="138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>
                <a:solidFill>
                  <a:schemeClr val="tx1"/>
                </a:solidFill>
              </a:rPr>
              <a:t>GRAIN CRYOSTAT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CC33CC8-6062-79C8-7267-65AD66B053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04891" y="6248399"/>
            <a:ext cx="587183" cy="1079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>
                <a:solidFill>
                  <a:schemeClr val="tx1"/>
                </a:solidFill>
              </a:rPr>
              <a:t>PUMP BOX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436D21-CF3D-9F66-52A8-DB8A70335D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5397" y="1992936"/>
            <a:ext cx="958632" cy="222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 err="1">
                <a:solidFill>
                  <a:schemeClr val="tx1"/>
                </a:solidFill>
              </a:rPr>
              <a:t>LAr</a:t>
            </a:r>
            <a:r>
              <a:rPr lang="it-IT" sz="600" dirty="0">
                <a:solidFill>
                  <a:schemeClr val="tx1"/>
                </a:solidFill>
              </a:rPr>
              <a:t> PHASE SEPARATOR 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6D34A78-2893-5FAF-C799-D661C935B2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40016" y="2120534"/>
            <a:ext cx="754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" dirty="0">
                <a:solidFill>
                  <a:schemeClr val="tx1"/>
                </a:solidFill>
              </a:rPr>
              <a:t>ARGON </a:t>
            </a:r>
          </a:p>
          <a:p>
            <a:pPr algn="ctr"/>
            <a:r>
              <a:rPr lang="it-IT" sz="600" dirty="0">
                <a:solidFill>
                  <a:schemeClr val="tx1"/>
                </a:solidFill>
              </a:rPr>
              <a:t>RE-CONDENSER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0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F4EA8D-3148-1CDE-8398-9C6D2167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52"/>
            <a:ext cx="10515600" cy="1325563"/>
          </a:xfrm>
        </p:spPr>
        <p:txBody>
          <a:bodyPr/>
          <a:lstStyle/>
          <a:p>
            <a:r>
              <a:rPr lang="it-IT" dirty="0"/>
              <a:t>Sub-</a:t>
            </a:r>
            <a:r>
              <a:rPr lang="it-IT" dirty="0" err="1"/>
              <a:t>cooling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26459B-45C7-7762-9387-AAB3B287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D783CA-A643-29E5-35F7-EB69312B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4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9C0395-F421-10BB-AA28-B9891402CEE8}"/>
              </a:ext>
            </a:extLst>
          </p:cNvPr>
          <p:cNvSpPr txBox="1"/>
          <p:nvPr/>
        </p:nvSpPr>
        <p:spPr>
          <a:xfrm>
            <a:off x="838201" y="1533884"/>
            <a:ext cx="622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Bubbles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due to </a:t>
            </a:r>
            <a:r>
              <a:rPr lang="it-IT" dirty="0" err="1">
                <a:sym typeface="Wingdings" panose="05000000000000000000" pitchFamily="2" charset="2"/>
              </a:rPr>
              <a:t>heat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produced</a:t>
            </a:r>
            <a:r>
              <a:rPr lang="it-IT" dirty="0">
                <a:sym typeface="Wingdings" panose="05000000000000000000" pitchFamily="2" charset="2"/>
              </a:rPr>
              <a:t> by </a:t>
            </a:r>
            <a:r>
              <a:rPr lang="it-IT" dirty="0" err="1">
                <a:sym typeface="Wingdings" panose="05000000000000000000" pitchFamily="2" charset="2"/>
              </a:rPr>
              <a:t>electronics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/>
              <a:t>must be </a:t>
            </a:r>
            <a:r>
              <a:rPr lang="it-IT" dirty="0" err="1"/>
              <a:t>avoided</a:t>
            </a:r>
            <a:r>
              <a:rPr lang="it-IT" dirty="0"/>
              <a:t>, sub-</a:t>
            </a:r>
            <a:r>
              <a:rPr lang="it-IT" dirty="0" err="1"/>
              <a:t>cooling</a:t>
            </a:r>
            <a:r>
              <a:rPr lang="it-IT" dirty="0">
                <a:sym typeface="Wingdings" panose="05000000000000000000" pitchFamily="2" charset="2"/>
              </a:rPr>
              <a:t> of </a:t>
            </a:r>
            <a:r>
              <a:rPr lang="it-IT" dirty="0" err="1">
                <a:sym typeface="Wingdings" panose="05000000000000000000" pitchFamily="2" charset="2"/>
              </a:rPr>
              <a:t>LAr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is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needed</a:t>
            </a:r>
            <a:r>
              <a:rPr lang="it-IT" dirty="0">
                <a:sym typeface="Wingdings" panose="05000000000000000000" pitchFamily="2" charset="2"/>
              </a:rPr>
              <a:t> in </a:t>
            </a:r>
            <a:r>
              <a:rPr lang="it-IT" dirty="0" err="1">
                <a:sym typeface="Wingdings" panose="05000000000000000000" pitchFamily="2" charset="2"/>
              </a:rPr>
              <a:t>order</a:t>
            </a:r>
            <a:r>
              <a:rPr lang="it-IT" dirty="0">
                <a:sym typeface="Wingdings" panose="05000000000000000000" pitchFamily="2" charset="2"/>
              </a:rPr>
              <a:t> to </a:t>
            </a:r>
            <a:r>
              <a:rPr lang="it-IT" dirty="0" err="1">
                <a:sym typeface="Wingdings" panose="05000000000000000000" pitchFamily="2" charset="2"/>
              </a:rPr>
              <a:t>have</a:t>
            </a:r>
            <a:r>
              <a:rPr lang="it-IT" dirty="0">
                <a:sym typeface="Wingdings" panose="05000000000000000000" pitchFamily="2" charset="2"/>
              </a:rPr>
              <a:t> a temperature </a:t>
            </a:r>
            <a:r>
              <a:rPr lang="it-IT" dirty="0" err="1">
                <a:sym typeface="Wingdings" panose="05000000000000000000" pitchFamily="2" charset="2"/>
              </a:rPr>
              <a:t>margin</a:t>
            </a:r>
            <a:endParaRPr lang="it-IT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46BF226-432E-AB54-FBCD-1AEEB35A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9" y="3425468"/>
            <a:ext cx="4903840" cy="2217919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9819E7B1-DC5B-7C3B-776B-04AB439721D9}"/>
              </a:ext>
            </a:extLst>
          </p:cNvPr>
          <p:cNvSpPr txBox="1"/>
          <p:nvPr/>
        </p:nvSpPr>
        <p:spPr>
          <a:xfrm>
            <a:off x="2438399" y="2531997"/>
            <a:ext cx="1670797" cy="584775"/>
          </a:xfrm>
          <a:prstGeom prst="rect">
            <a:avLst/>
          </a:prstGeom>
          <a:solidFill>
            <a:schemeClr val="tx2">
              <a:lumMod val="50000"/>
              <a:lumOff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Hydrostatic height</a:t>
            </a:r>
          </a:p>
        </p:txBody>
      </p: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E8DE0573-5B0E-4CD5-E654-4B7617D8180E}"/>
              </a:ext>
            </a:extLst>
          </p:cNvPr>
          <p:cNvCxnSpPr>
            <a:cxnSpLocks/>
          </p:cNvCxnSpPr>
          <p:nvPr/>
        </p:nvCxnSpPr>
        <p:spPr>
          <a:xfrm flipH="1">
            <a:off x="2060762" y="3118500"/>
            <a:ext cx="537882" cy="58444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6086B661-D8D7-46A3-C32B-D2A8E8BE5C91}"/>
              </a:ext>
            </a:extLst>
          </p:cNvPr>
          <p:cNvSpPr txBox="1"/>
          <p:nvPr/>
        </p:nvSpPr>
        <p:spPr>
          <a:xfrm>
            <a:off x="590962" y="2658692"/>
            <a:ext cx="146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Temperature margin [K]</a:t>
            </a:r>
          </a:p>
        </p:txBody>
      </p: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DC997447-2B77-BFE4-956E-1EF8B04548CF}"/>
              </a:ext>
            </a:extLst>
          </p:cNvPr>
          <p:cNvCxnSpPr>
            <a:cxnSpLocks/>
          </p:cNvCxnSpPr>
          <p:nvPr/>
        </p:nvCxnSpPr>
        <p:spPr>
          <a:xfrm>
            <a:off x="992332" y="3254762"/>
            <a:ext cx="0" cy="448178"/>
          </a:xfrm>
          <a:prstGeom prst="straightConnector1">
            <a:avLst/>
          </a:prstGeom>
          <a:ln w="444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B123E333-EB8B-BBD6-D421-778C7E17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950" y="939561"/>
            <a:ext cx="5015814" cy="2485908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B1042CE-45D2-8545-7237-933893DEF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853" y="3749486"/>
            <a:ext cx="5015814" cy="24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C4697-DD29-04DF-CB79-12CBF638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Separator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E24A1C-B136-5489-3A37-12ADB4E3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705A95-455E-5FEE-69D7-54B96AF8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5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91C30A-8E0A-6B53-2DC6-69CA43B13BEE}"/>
              </a:ext>
            </a:extLst>
          </p:cNvPr>
          <p:cNvSpPr txBox="1"/>
          <p:nvPr/>
        </p:nvSpPr>
        <p:spPr>
          <a:xfrm>
            <a:off x="933450" y="2009775"/>
            <a:ext cx="101902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It </a:t>
            </a:r>
            <a:r>
              <a:rPr lang="it-IT" dirty="0" err="1"/>
              <a:t>is</a:t>
            </a:r>
            <a:r>
              <a:rPr lang="it-IT" dirty="0"/>
              <a:t> a dewar </a:t>
            </a:r>
            <a:r>
              <a:rPr lang="it-IT" dirty="0" err="1"/>
              <a:t>thin</a:t>
            </a:r>
            <a:r>
              <a:rPr lang="it-IT" dirty="0"/>
              <a:t> and long </a:t>
            </a:r>
            <a:r>
              <a:rPr lang="it-IT" dirty="0" err="1"/>
              <a:t>installed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height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accomplish</a:t>
            </a:r>
            <a:r>
              <a:rPr lang="it-IT" dirty="0"/>
              <a:t> the sub-</a:t>
            </a:r>
            <a:r>
              <a:rPr lang="it-IT" dirty="0" err="1"/>
              <a:t>cooling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A first </a:t>
            </a:r>
            <a:r>
              <a:rPr lang="it-IT" dirty="0" err="1"/>
              <a:t>sizing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a </a:t>
            </a:r>
            <a:r>
              <a:rPr lang="it-IT" dirty="0" err="1"/>
              <a:t>capacity</a:t>
            </a:r>
            <a:r>
              <a:rPr lang="it-IT" dirty="0"/>
              <a:t> of ca 200 L:</a:t>
            </a:r>
          </a:p>
          <a:p>
            <a:endParaRPr lang="it-IT" dirty="0"/>
          </a:p>
          <a:p>
            <a:r>
              <a:rPr lang="it-IT" dirty="0"/>
              <a:t>ø </a:t>
            </a:r>
            <a:r>
              <a:rPr lang="it-IT" dirty="0">
                <a:sym typeface="Wingdings" panose="05000000000000000000" pitchFamily="2" charset="2"/>
              </a:rPr>
              <a:t>=600 mm ; h=1500 mm  V=400 L of </a:t>
            </a:r>
            <a:r>
              <a:rPr lang="it-IT" dirty="0" err="1">
                <a:sym typeface="Wingdings" panose="05000000000000000000" pitchFamily="2" charset="2"/>
              </a:rPr>
              <a:t>which</a:t>
            </a:r>
            <a:r>
              <a:rPr lang="it-IT" dirty="0">
                <a:sym typeface="Wingdings" panose="05000000000000000000" pitchFamily="2" charset="2"/>
              </a:rPr>
              <a:t> 200-300 L are </a:t>
            </a:r>
            <a:r>
              <a:rPr lang="it-IT" dirty="0" err="1">
                <a:sym typeface="Wingdings" panose="05000000000000000000" pitchFamily="2" charset="2"/>
              </a:rPr>
              <a:t>useful</a:t>
            </a:r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The vacuum tank of the </a:t>
            </a:r>
            <a:r>
              <a:rPr lang="it-IT" dirty="0" err="1">
                <a:sym typeface="Wingdings" panose="05000000000000000000" pitchFamily="2" charset="2"/>
              </a:rPr>
              <a:t>phase</a:t>
            </a:r>
            <a:r>
              <a:rPr lang="it-IT" dirty="0">
                <a:sym typeface="Wingdings" panose="05000000000000000000" pitchFamily="2" charset="2"/>
              </a:rPr>
              <a:t> separator for the </a:t>
            </a:r>
            <a:r>
              <a:rPr lang="it-IT" dirty="0" err="1">
                <a:sym typeface="Wingdings" panose="05000000000000000000" pitchFamily="2" charset="2"/>
              </a:rPr>
              <a:t>thermal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insulation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will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have</a:t>
            </a:r>
            <a:r>
              <a:rPr lang="it-IT" dirty="0">
                <a:sym typeface="Wingdings" panose="05000000000000000000" pitchFamily="2" charset="2"/>
              </a:rPr>
              <a:t> the following </a:t>
            </a:r>
            <a:r>
              <a:rPr lang="it-IT" dirty="0" err="1">
                <a:sym typeface="Wingdings" panose="05000000000000000000" pitchFamily="2" charset="2"/>
              </a:rPr>
              <a:t>dimensions</a:t>
            </a:r>
            <a:r>
              <a:rPr lang="it-IT" dirty="0">
                <a:sym typeface="Wingdings" panose="05000000000000000000" pitchFamily="2" charset="2"/>
              </a:rPr>
              <a:t>:</a:t>
            </a:r>
          </a:p>
          <a:p>
            <a:r>
              <a:rPr lang="it-IT" dirty="0"/>
              <a:t>ø </a:t>
            </a:r>
            <a:r>
              <a:rPr lang="it-IT" dirty="0">
                <a:sym typeface="Wingdings" panose="05000000000000000000" pitchFamily="2" charset="2"/>
              </a:rPr>
              <a:t>=800 mm ; h=2000 mm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9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BED6F8E-0988-33A8-9D3D-EC91D1AE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8" y="1332348"/>
            <a:ext cx="8208840" cy="533052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F25DC81-4288-E89C-1F41-BFC6AA0D3506}"/>
              </a:ext>
            </a:extLst>
          </p:cNvPr>
          <p:cNvSpPr/>
          <p:nvPr/>
        </p:nvSpPr>
        <p:spPr>
          <a:xfrm>
            <a:off x="1853737" y="1376316"/>
            <a:ext cx="215900" cy="87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68E1F2-823B-2EAF-4117-C4EE1E3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GRAIN </a:t>
            </a:r>
            <a:r>
              <a:rPr lang="it-IT" dirty="0" err="1"/>
              <a:t>Cryostat</a:t>
            </a:r>
            <a:r>
              <a:rPr lang="it-IT" dirty="0"/>
              <a:t>: </a:t>
            </a:r>
            <a:r>
              <a:rPr lang="it-IT" dirty="0" err="1"/>
              <a:t>inner</a:t>
            </a:r>
            <a:r>
              <a:rPr lang="it-IT" dirty="0"/>
              <a:t> vessel design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F93EEE-BD5F-0054-E3B4-BC7A515F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B69C04-2396-3424-0B3C-992374A2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6</a:t>
            </a:fld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47C251-0395-4ABB-DCAE-EA570C631E9A}"/>
              </a:ext>
            </a:extLst>
          </p:cNvPr>
          <p:cNvSpPr txBox="1"/>
          <p:nvPr/>
        </p:nvSpPr>
        <p:spPr>
          <a:xfrm>
            <a:off x="1777983" y="1295880"/>
            <a:ext cx="367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639</a:t>
            </a:r>
            <a:endParaRPr lang="en-US" sz="9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0CFFC07-BA50-F1BE-C1F9-6BB44BF59A3E}"/>
              </a:ext>
            </a:extLst>
          </p:cNvPr>
          <p:cNvSpPr/>
          <p:nvPr/>
        </p:nvSpPr>
        <p:spPr>
          <a:xfrm rot="16200000">
            <a:off x="131872" y="3833777"/>
            <a:ext cx="285750" cy="9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EEB35C6-3F30-3686-E547-24CD1D558F14}"/>
              </a:ext>
            </a:extLst>
          </p:cNvPr>
          <p:cNvSpPr/>
          <p:nvPr/>
        </p:nvSpPr>
        <p:spPr>
          <a:xfrm rot="16200000">
            <a:off x="557322" y="3857430"/>
            <a:ext cx="285750" cy="9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0B4FD0-86B9-2C28-F1BE-B690483EE573}"/>
              </a:ext>
            </a:extLst>
          </p:cNvPr>
          <p:cNvSpPr txBox="1"/>
          <p:nvPr/>
        </p:nvSpPr>
        <p:spPr>
          <a:xfrm rot="16200000">
            <a:off x="37567" y="3766780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1629</a:t>
            </a:r>
            <a:endParaRPr lang="en-US" sz="9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DD61F5-D363-CC27-2E65-7FAE2BF3BF83}"/>
              </a:ext>
            </a:extLst>
          </p:cNvPr>
          <p:cNvSpPr txBox="1"/>
          <p:nvPr/>
        </p:nvSpPr>
        <p:spPr>
          <a:xfrm rot="16200000">
            <a:off x="486035" y="3765033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1250</a:t>
            </a:r>
            <a:endParaRPr lang="en-US" sz="90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AFC961E-8E9D-56AE-D0B4-3EFD8AF11F71}"/>
              </a:ext>
            </a:extLst>
          </p:cNvPr>
          <p:cNvSpPr/>
          <p:nvPr/>
        </p:nvSpPr>
        <p:spPr>
          <a:xfrm>
            <a:off x="5801849" y="6390917"/>
            <a:ext cx="278894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378F251-F88B-3B04-3825-542B3634CD48}"/>
              </a:ext>
            </a:extLst>
          </p:cNvPr>
          <p:cNvSpPr/>
          <p:nvPr/>
        </p:nvSpPr>
        <p:spPr>
          <a:xfrm>
            <a:off x="3807254" y="1557823"/>
            <a:ext cx="2667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8084E-B562-EE58-36E9-DF1BDD9C3A47}"/>
              </a:ext>
            </a:extLst>
          </p:cNvPr>
          <p:cNvSpPr txBox="1"/>
          <p:nvPr/>
        </p:nvSpPr>
        <p:spPr>
          <a:xfrm>
            <a:off x="5727135" y="625786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1500</a:t>
            </a:r>
            <a:endParaRPr lang="en-US" sz="9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FF487B-0BFF-81ED-A95C-20F8CADD446F}"/>
              </a:ext>
            </a:extLst>
          </p:cNvPr>
          <p:cNvSpPr txBox="1"/>
          <p:nvPr/>
        </p:nvSpPr>
        <p:spPr>
          <a:xfrm>
            <a:off x="3856272" y="1463188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65</a:t>
            </a:r>
            <a:endParaRPr lang="en-US" sz="9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80A26DC-484E-A87B-D89A-FE9732C1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620" y="2182688"/>
            <a:ext cx="3262068" cy="37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4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8E1F2-823B-2EAF-4117-C4EE1E3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GRAIN </a:t>
            </a:r>
            <a:r>
              <a:rPr lang="it-IT" dirty="0" err="1"/>
              <a:t>Cryostat</a:t>
            </a:r>
            <a:r>
              <a:rPr lang="it-IT" dirty="0"/>
              <a:t>: test vacuum tank 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F93EEE-BD5F-0054-E3B4-BC7A515F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B69C04-2396-3424-0B3C-992374A2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7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AFC961E-8E9D-56AE-D0B4-3EFD8AF11F71}"/>
              </a:ext>
            </a:extLst>
          </p:cNvPr>
          <p:cNvSpPr/>
          <p:nvPr/>
        </p:nvSpPr>
        <p:spPr>
          <a:xfrm>
            <a:off x="5801849" y="6390917"/>
            <a:ext cx="278894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testo, diagramma, disegno, Piano&#10;&#10;Descrizione generata automaticamente">
            <a:extLst>
              <a:ext uri="{FF2B5EF4-FFF2-40B4-BE49-F238E27FC236}">
                <a16:creationId xmlns:a16="http://schemas.microsoft.com/office/drawing/2014/main" id="{982915FB-C1EE-8657-8302-B5063BDDF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77" y="1505386"/>
            <a:ext cx="9024445" cy="4098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FB8230-9ECE-2B5A-9350-1E8D61BA7C90}"/>
              </a:ext>
            </a:extLst>
          </p:cNvPr>
          <p:cNvSpPr txBox="1"/>
          <p:nvPr/>
        </p:nvSpPr>
        <p:spPr>
          <a:xfrm>
            <a:off x="2590324" y="5674351"/>
            <a:ext cx="714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details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discussed</a:t>
            </a:r>
            <a:r>
              <a:rPr lang="it-IT" dirty="0"/>
              <a:t> with the company </a:t>
            </a:r>
            <a:r>
              <a:rPr lang="it-IT" dirty="0" err="1"/>
              <a:t>CryoService</a:t>
            </a:r>
            <a:r>
              <a:rPr lang="it-IT" dirty="0"/>
              <a:t> </a:t>
            </a:r>
          </a:p>
          <a:p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starting</a:t>
            </a:r>
            <a:r>
              <a:rPr lang="it-IT" dirty="0"/>
              <a:t> to </a:t>
            </a:r>
            <a:r>
              <a:rPr lang="it-IT" dirty="0" err="1"/>
              <a:t>manufacture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ready in 6 </a:t>
            </a:r>
            <a:r>
              <a:rPr lang="it-IT" dirty="0" err="1"/>
              <a:t>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B6216-7515-34B8-D2E9-A9E44B1E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Re-</a:t>
            </a:r>
            <a:r>
              <a:rPr lang="it-IT" dirty="0" err="1"/>
              <a:t>condenser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19E80AC-F4D6-66D4-AE16-85CBCD80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B67C5B-E518-2634-A0E1-68E7D783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8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879814-30D1-2D97-F976-C3BA2880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11" y="1485900"/>
            <a:ext cx="6676768" cy="47780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518722-4615-0946-6079-E9B9B656AC94}"/>
              </a:ext>
            </a:extLst>
          </p:cNvPr>
          <p:cNvSpPr txBox="1"/>
          <p:nvPr/>
        </p:nvSpPr>
        <p:spPr>
          <a:xfrm>
            <a:off x="8134351" y="1690688"/>
            <a:ext cx="381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U-tube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exchanger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</a:p>
          <a:p>
            <a:r>
              <a:rPr lang="it-IT" dirty="0" err="1"/>
              <a:t>dimensioned</a:t>
            </a:r>
            <a:r>
              <a:rPr lang="it-IT" dirty="0"/>
              <a:t> for 1500 W.</a:t>
            </a:r>
          </a:p>
          <a:p>
            <a:r>
              <a:rPr lang="it-IT" dirty="0"/>
              <a:t>The </a:t>
            </a:r>
            <a:r>
              <a:rPr lang="it-IT" dirty="0" err="1"/>
              <a:t>boil</a:t>
            </a:r>
            <a:r>
              <a:rPr lang="it-IT" dirty="0"/>
              <a:t> off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the </a:t>
            </a:r>
            <a:r>
              <a:rPr lang="it-IT" dirty="0" err="1"/>
              <a:t>static</a:t>
            </a:r>
            <a:r>
              <a:rPr lang="it-IT" dirty="0"/>
              <a:t> </a:t>
            </a:r>
            <a:r>
              <a:rPr lang="it-IT" dirty="0" err="1"/>
              <a:t>heat</a:t>
            </a:r>
            <a:r>
              <a:rPr lang="it-IT" dirty="0"/>
              <a:t> load, detectors </a:t>
            </a:r>
            <a:r>
              <a:rPr lang="it-IT" dirty="0" err="1"/>
              <a:t>heat</a:t>
            </a:r>
            <a:r>
              <a:rPr lang="it-IT" dirty="0"/>
              <a:t> load and </a:t>
            </a:r>
            <a:r>
              <a:rPr lang="it-IT" dirty="0" err="1"/>
              <a:t>feedthroughs</a:t>
            </a:r>
            <a:r>
              <a:rPr lang="it-IT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GAr</a:t>
            </a:r>
            <a:r>
              <a:rPr lang="en-US" dirty="0"/>
              <a:t> formed has to be </a:t>
            </a:r>
          </a:p>
          <a:p>
            <a:r>
              <a:rPr lang="en-US" dirty="0"/>
              <a:t>re-condensed and sent for gravity to the recirculation pump</a:t>
            </a:r>
          </a:p>
        </p:txBody>
      </p:sp>
    </p:spTree>
    <p:extLst>
      <p:ext uri="{BB962C8B-B14F-4D97-AF65-F5344CB8AC3E}">
        <p14:creationId xmlns:p14="http://schemas.microsoft.com/office/powerpoint/2010/main" val="427559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55271-13FC-527D-7D47-0E3C40B4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Re-</a:t>
            </a:r>
            <a:r>
              <a:rPr lang="it-IT" dirty="0" err="1"/>
              <a:t>circulation</a:t>
            </a:r>
            <a:r>
              <a:rPr lang="it-IT" dirty="0"/>
              <a:t> Pump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57742C-1558-F8BD-9582-D35FD0EB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28/04/2024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40E83-7008-08A2-1F32-CDA917A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56C1-6603-481E-A9D9-DA58E4EF8EB1}" type="slidenum">
              <a:rPr lang="en-US" smtClean="0"/>
              <a:t>9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1C8CB9-C49E-5891-D73A-CB2A0915A528}"/>
              </a:ext>
            </a:extLst>
          </p:cNvPr>
          <p:cNvSpPr txBox="1"/>
          <p:nvPr/>
        </p:nvSpPr>
        <p:spPr>
          <a:xfrm>
            <a:off x="838200" y="1690688"/>
            <a:ext cx="99324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mass flow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the </a:t>
            </a:r>
            <a:r>
              <a:rPr lang="it-IT" dirty="0" err="1"/>
              <a:t>boil</a:t>
            </a:r>
            <a:r>
              <a:rPr lang="it-IT" dirty="0"/>
              <a:t>-off plus the </a:t>
            </a:r>
            <a:r>
              <a:rPr lang="it-IT" dirty="0" err="1"/>
              <a:t>recirculation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for </a:t>
            </a:r>
            <a:r>
              <a:rPr lang="it-IT" dirty="0" err="1"/>
              <a:t>maintaining</a:t>
            </a:r>
            <a:r>
              <a:rPr lang="it-IT" dirty="0"/>
              <a:t> the </a:t>
            </a:r>
            <a:r>
              <a:rPr lang="it-IT" dirty="0" err="1"/>
              <a:t>purity</a:t>
            </a:r>
            <a:r>
              <a:rPr lang="it-IT" dirty="0"/>
              <a:t> of </a:t>
            </a:r>
            <a:r>
              <a:rPr lang="it-IT" dirty="0" err="1"/>
              <a:t>Lar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heat</a:t>
            </a:r>
            <a:r>
              <a:rPr lang="it-IT" dirty="0"/>
              <a:t> load must be of max 1500 W,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7,5 g/s</a:t>
            </a:r>
          </a:p>
          <a:p>
            <a:endParaRPr lang="it-IT" dirty="0"/>
          </a:p>
          <a:p>
            <a:r>
              <a:rPr lang="it-IT" dirty="0"/>
              <a:t>For a complete re-</a:t>
            </a:r>
            <a:r>
              <a:rPr lang="it-IT" dirty="0" err="1"/>
              <a:t>circulation</a:t>
            </a:r>
            <a:r>
              <a:rPr lang="it-IT" dirty="0"/>
              <a:t> of 0,7 m3 of </a:t>
            </a:r>
            <a:r>
              <a:rPr lang="it-IT" dirty="0" err="1"/>
              <a:t>Lar</a:t>
            </a:r>
            <a:r>
              <a:rPr lang="it-IT" dirty="0"/>
              <a:t> in 43 h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ca 6,5 g/s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total</a:t>
            </a:r>
            <a:r>
              <a:rPr lang="it-IT" dirty="0">
                <a:sym typeface="Wingdings" panose="05000000000000000000" pitchFamily="2" charset="2"/>
              </a:rPr>
              <a:t> m</a:t>
            </a:r>
            <a:r>
              <a:rPr lang="it-IT" dirty="0"/>
              <a:t>ass flow ca. 14 g/s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31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450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Tema di Office</vt:lpstr>
      <vt:lpstr>GRAIN cryogenic system</vt:lpstr>
      <vt:lpstr>Simplified scheme of GRAIN cryogenics</vt:lpstr>
      <vt:lpstr>GRAIN Piping &amp; Instrumentation Diagram</vt:lpstr>
      <vt:lpstr>Sub-cooling</vt:lpstr>
      <vt:lpstr>Phase Separator</vt:lpstr>
      <vt:lpstr>GRAIN Cryostat: inner vessel design</vt:lpstr>
      <vt:lpstr>GRAIN Cryostat: test vacuum tank </vt:lpstr>
      <vt:lpstr>Re-condenser</vt:lpstr>
      <vt:lpstr>Re-circulation Pump</vt:lpstr>
      <vt:lpstr>Re-circulation Pump</vt:lpstr>
      <vt:lpstr>Purification filters</vt:lpstr>
      <vt:lpstr>Electric control panel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 cryogenic system</dc:title>
  <dc:creator>Gianluigi Piazza</dc:creator>
  <cp:lastModifiedBy>Gianluigi Piazza</cp:lastModifiedBy>
  <cp:revision>5</cp:revision>
  <dcterms:created xsi:type="dcterms:W3CDTF">2024-05-27T11:36:27Z</dcterms:created>
  <dcterms:modified xsi:type="dcterms:W3CDTF">2024-05-28T09:44:25Z</dcterms:modified>
</cp:coreProperties>
</file>