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373" r:id="rId3"/>
    <p:sldId id="369" r:id="rId4"/>
    <p:sldId id="361" r:id="rId5"/>
    <p:sldId id="374" r:id="rId6"/>
    <p:sldId id="380" r:id="rId7"/>
    <p:sldId id="381" r:id="rId8"/>
    <p:sldId id="382" r:id="rId9"/>
    <p:sldId id="378" r:id="rId10"/>
    <p:sldId id="379" r:id="rId11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FF9900"/>
    <a:srgbClr val="00CC00"/>
    <a:srgbClr val="FFFF00"/>
    <a:srgbClr val="0000FF"/>
    <a:srgbClr val="FFFFFF"/>
    <a:srgbClr val="00FF00"/>
    <a:srgbClr val="FF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1" autoAdjust="0"/>
    <p:restoredTop sz="94665" autoAdjust="0"/>
  </p:normalViewPr>
  <p:slideViewPr>
    <p:cSldViewPr>
      <p:cViewPr varScale="1">
        <p:scale>
          <a:sx n="70" d="100"/>
          <a:sy n="70" d="100"/>
        </p:scale>
        <p:origin x="10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4" y="1"/>
            <a:ext cx="2944341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074"/>
            <a:ext cx="294434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4" y="9381074"/>
            <a:ext cx="2944341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ED1D9DD8-5DA6-47E9-8ED7-88DDD23ED2C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77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7783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893" y="0"/>
            <a:ext cx="2977782" cy="5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58825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92" y="4703556"/>
            <a:ext cx="4964492" cy="439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5580"/>
            <a:ext cx="2977783" cy="45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893" y="9405580"/>
            <a:ext cx="2977782" cy="45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Blip>
                <a:blip r:embed="rId2"/>
              </a:buBlip>
              <a:defRPr sz="120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6411BFA9-6B0B-4D0A-8C07-5A403031A87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80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F4683-4A2D-46D3-8C07-AD2854D8A78E}" type="slidenum">
              <a:rPr lang="en-GB" smtClean="0">
                <a:latin typeface="Times New Roman" pitchFamily="18" charset="0"/>
              </a:rPr>
              <a:pPr/>
              <a:t>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8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24D9B-C92E-4FB6-A966-A4172613171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FAF88-59E5-4C0F-ACB7-9AC3E28CA3A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B710-0437-4439-9DF8-7664C43344E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C0D8-0539-4145-8B7D-CFD42941A34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89524-EFAF-4F87-BD18-F3E2A8A39F8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D5BC-4EB8-4C3D-A6A3-9F2F8791623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5B17-6B30-4BD5-BD50-EB5F3C0555A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79131-CF23-42E2-ABE0-EF9B398795D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78B21-5BF4-4D39-B41E-1B8950382AF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BF7B-83E0-4A21-B945-85E08FA8242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DA75-EEAA-4BEF-832D-B1B305F0DE4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6ECF-286D-438C-BC5F-C5BB6664B9A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7BE75AD3-C10E-4F87-86BD-B3602016853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106" y="1678954"/>
            <a:ext cx="7875587" cy="2155825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it-IT" sz="3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Stato avanzamento lavori 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«ADMIRAL» 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Officina 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Meccanica Bologna</a:t>
            </a:r>
            <a:endParaRPr lang="en-GB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5791200"/>
            <a:ext cx="38862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GB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8BB7E-60B0-4018-B9EC-730538E2BE3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627313" y="5157788"/>
            <a:ext cx="3984625" cy="9048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it-IT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Bologna </a:t>
            </a:r>
            <a:r>
              <a:rPr lang="it-IT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04 giugno 2024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A.Margotti</a:t>
            </a:r>
            <a:endParaRPr lang="en-GB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386263" y="5949950"/>
            <a:ext cx="295274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 algn="ctr">
              <a:spcBef>
                <a:spcPct val="20000"/>
              </a:spcBef>
              <a:defRPr/>
            </a:pPr>
            <a:r>
              <a:rPr lang="it-IT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7164288" y="0"/>
            <a:ext cx="1979712" cy="1268760"/>
            <a:chOff x="0" y="0"/>
            <a:chExt cx="2483768" cy="1628800"/>
          </a:xfrm>
        </p:grpSpPr>
        <p:sp>
          <p:nvSpPr>
            <p:cNvPr id="14" name="Rettangolo 1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2" y="-27384"/>
            <a:ext cx="3873963" cy="956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55327" y="260648"/>
            <a:ext cx="8785225" cy="7316788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Supporto Regolabile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36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10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0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3636" y="2087393"/>
            <a:ext cx="5517232" cy="3668373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27996" y="2321210"/>
            <a:ext cx="5261611" cy="349841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161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11435" y="0"/>
            <a:ext cx="8785225" cy="7316788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Collimatori in Tungsteno</a:t>
            </a:r>
            <a:endParaRPr lang="it-IT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2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92811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9673"/>
            <a:ext cx="3923896" cy="434763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7" y="1422429"/>
            <a:ext cx="4252026" cy="3189020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7164288" y="7647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5057" y="4940873"/>
            <a:ext cx="513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C3300"/>
                </a:solidFill>
              </a:rPr>
              <a:t>A</a:t>
            </a:r>
            <a:r>
              <a:rPr lang="it-IT" sz="2000" b="1" dirty="0" smtClean="0">
                <a:solidFill>
                  <a:srgbClr val="002060"/>
                </a:solidFill>
              </a:rPr>
              <a:t>- 26 pareti a pettine di 1mm  </a:t>
            </a:r>
            <a:r>
              <a:rPr lang="it-IT" sz="2000" b="1" dirty="0" smtClean="0">
                <a:solidFill>
                  <a:srgbClr val="002060"/>
                </a:solidFill>
              </a:rPr>
              <a:t>30x39mm</a:t>
            </a:r>
            <a:r>
              <a:rPr lang="it-IT" sz="2000" b="1" baseline="30000" dirty="0" smtClean="0">
                <a:solidFill>
                  <a:srgbClr val="002060"/>
                </a:solidFill>
              </a:rPr>
              <a:t>2</a:t>
            </a:r>
            <a:r>
              <a:rPr lang="it-IT" sz="2000" b="1" dirty="0" smtClean="0">
                <a:solidFill>
                  <a:srgbClr val="002060"/>
                </a:solidFill>
              </a:rPr>
              <a:t>, fori 2x2mm</a:t>
            </a:r>
            <a:r>
              <a:rPr lang="it-IT" sz="2000" b="1" baseline="30000" dirty="0" smtClean="0">
                <a:solidFill>
                  <a:srgbClr val="002060"/>
                </a:solidFill>
              </a:rPr>
              <a:t>2</a:t>
            </a:r>
            <a:r>
              <a:rPr lang="it-IT" sz="2000" b="1" dirty="0" smtClean="0">
                <a:solidFill>
                  <a:srgbClr val="002060"/>
                </a:solidFill>
              </a:rPr>
              <a:t> </a:t>
            </a:r>
            <a:r>
              <a:rPr lang="it-IT" sz="2000" b="1" dirty="0" smtClean="0">
                <a:solidFill>
                  <a:srgbClr val="0070C0"/>
                </a:solidFill>
              </a:rPr>
              <a:t>area 38x38mm</a:t>
            </a:r>
            <a:r>
              <a:rPr lang="it-IT" sz="2000" b="1" baseline="30000" dirty="0" smtClean="0">
                <a:solidFill>
                  <a:srgbClr val="0070C0"/>
                </a:solidFill>
              </a:rPr>
              <a:t>2</a:t>
            </a:r>
            <a:endParaRPr lang="it-IT" sz="2000" b="1" dirty="0">
              <a:solidFill>
                <a:srgbClr val="002060"/>
              </a:solidFill>
            </a:endParaRPr>
          </a:p>
          <a:p>
            <a:r>
              <a:rPr lang="it-IT" sz="2000" b="1" dirty="0" smtClean="0">
                <a:solidFill>
                  <a:srgbClr val="CC3300"/>
                </a:solidFill>
              </a:rPr>
              <a:t>B</a:t>
            </a:r>
            <a:r>
              <a:rPr lang="it-IT" sz="2000" b="1" dirty="0" smtClean="0">
                <a:solidFill>
                  <a:srgbClr val="002060"/>
                </a:solidFill>
              </a:rPr>
              <a:t>- 22 pareti a pettine 1.6mm  </a:t>
            </a:r>
            <a:r>
              <a:rPr lang="it-IT" sz="2000" b="1" dirty="0" smtClean="0">
                <a:solidFill>
                  <a:srgbClr val="002060"/>
                </a:solidFill>
              </a:rPr>
              <a:t>30x42mm</a:t>
            </a:r>
            <a:r>
              <a:rPr lang="it-IT" sz="2000" b="1" baseline="30000" dirty="0" smtClean="0">
                <a:solidFill>
                  <a:srgbClr val="002060"/>
                </a:solidFill>
              </a:rPr>
              <a:t>2</a:t>
            </a:r>
            <a:r>
              <a:rPr lang="it-IT" sz="2000" b="1" dirty="0" smtClean="0">
                <a:solidFill>
                  <a:srgbClr val="002060"/>
                </a:solidFill>
              </a:rPr>
              <a:t>, fori 2x2mm</a:t>
            </a:r>
            <a:r>
              <a:rPr lang="it-IT" sz="2000" b="1" baseline="30000" dirty="0" smtClean="0">
                <a:solidFill>
                  <a:srgbClr val="002060"/>
                </a:solidFill>
              </a:rPr>
              <a:t>2</a:t>
            </a:r>
            <a:r>
              <a:rPr lang="it-IT" sz="2000" b="1" dirty="0" smtClean="0">
                <a:solidFill>
                  <a:srgbClr val="002060"/>
                </a:solidFill>
              </a:rPr>
              <a:t>, </a:t>
            </a:r>
            <a:r>
              <a:rPr lang="it-IT" sz="2000" b="1" dirty="0" smtClean="0">
                <a:solidFill>
                  <a:srgbClr val="0070C0"/>
                </a:solidFill>
              </a:rPr>
              <a:t>area </a:t>
            </a:r>
            <a:r>
              <a:rPr lang="it-IT" sz="2000" b="1" dirty="0" smtClean="0">
                <a:solidFill>
                  <a:srgbClr val="0070C0"/>
                </a:solidFill>
              </a:rPr>
              <a:t>utile </a:t>
            </a:r>
            <a:r>
              <a:rPr lang="it-IT" sz="2000" b="1" dirty="0" smtClean="0">
                <a:solidFill>
                  <a:srgbClr val="0070C0"/>
                </a:solidFill>
              </a:rPr>
              <a:t>40x40mm</a:t>
            </a:r>
            <a:r>
              <a:rPr lang="it-IT" sz="2000" b="1" baseline="30000" dirty="0" smtClean="0">
                <a:solidFill>
                  <a:srgbClr val="0070C0"/>
                </a:solidFill>
              </a:rPr>
              <a:t>2</a:t>
            </a:r>
            <a:endParaRPr lang="it-IT" sz="2000" b="1" baseline="30000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04964" y="2493719"/>
            <a:ext cx="4106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B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03848" y="2493719"/>
            <a:ext cx="4475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A</a:t>
            </a:r>
            <a:endParaRPr lang="it-IT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0"/>
            <a:ext cx="8785225" cy="7316788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Collimatore 1.6mm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36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3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16097" y="116632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61" y="1484784"/>
            <a:ext cx="4677791" cy="4041467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1254867" y="5877272"/>
            <a:ext cx="7241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Dimensioni </a:t>
            </a:r>
            <a:r>
              <a:rPr lang="it-IT" b="1" dirty="0" smtClean="0">
                <a:solidFill>
                  <a:srgbClr val="0000FF"/>
                </a:solidFill>
              </a:rPr>
              <a:t>50x50x34mm</a:t>
            </a:r>
            <a:r>
              <a:rPr lang="it-IT" b="1" baseline="30000" dirty="0" smtClean="0">
                <a:solidFill>
                  <a:srgbClr val="0000FF"/>
                </a:solidFill>
              </a:rPr>
              <a:t>3</a:t>
            </a:r>
            <a:r>
              <a:rPr lang="it-IT" b="1" dirty="0" smtClean="0">
                <a:solidFill>
                  <a:srgbClr val="0000FF"/>
                </a:solidFill>
              </a:rPr>
              <a:t>,</a:t>
            </a:r>
            <a:r>
              <a:rPr lang="it-IT" b="1" dirty="0" smtClean="0">
                <a:solidFill>
                  <a:srgbClr val="0070C0"/>
                </a:solidFill>
              </a:rPr>
              <a:t>area </a:t>
            </a:r>
            <a:r>
              <a:rPr lang="it-IT" b="1" dirty="0" smtClean="0">
                <a:solidFill>
                  <a:srgbClr val="0070C0"/>
                </a:solidFill>
              </a:rPr>
              <a:t>utile </a:t>
            </a:r>
            <a:r>
              <a:rPr lang="it-IT" b="1" dirty="0" smtClean="0">
                <a:solidFill>
                  <a:srgbClr val="0070C0"/>
                </a:solidFill>
              </a:rPr>
              <a:t>40x40mm</a:t>
            </a:r>
            <a:r>
              <a:rPr lang="it-IT" b="1" baseline="30000" dirty="0" smtClean="0">
                <a:solidFill>
                  <a:srgbClr val="0070C0"/>
                </a:solidFill>
              </a:rPr>
              <a:t>2</a:t>
            </a:r>
            <a:endParaRPr lang="it-IT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2534"/>
            <a:ext cx="8785225" cy="7316788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Adattatore 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FERS-</a:t>
            </a:r>
            <a:r>
              <a:rPr lang="it-IT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algn="ctr" eaLnBrk="1" hangingPunct="1">
              <a:buFontTx/>
              <a:buNone/>
              <a:defRPr/>
            </a:pP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A5251 CAEN</a:t>
            </a:r>
            <a:endParaRPr lang="it-IT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4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0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3" y="3713275"/>
            <a:ext cx="3619350" cy="30203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529409"/>
            <a:ext cx="2592288" cy="194421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20685" r="640" b="23892"/>
          <a:stretch/>
        </p:blipFill>
        <p:spPr>
          <a:xfrm>
            <a:off x="4420798" y="2060848"/>
            <a:ext cx="4608512" cy="259228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5271987" y="4933653"/>
            <a:ext cx="345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HAMAMATSU 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S14161-3050AS-08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MPPC array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40273" y="1382736"/>
            <a:ext cx="6103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Dimensioni esterne contenitore 62x62x62mm</a:t>
            </a:r>
            <a:r>
              <a:rPr lang="it-IT" b="1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it-IT" b="1" baseline="30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60858"/>
            <a:ext cx="8785225" cy="7316788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GAGG 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Collimatore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36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5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0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" y="1522030"/>
            <a:ext cx="5436096" cy="407707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73" y="2666529"/>
            <a:ext cx="4614448" cy="3962871"/>
          </a:xfrm>
          <a:prstGeom prst="rect">
            <a:avLst/>
          </a:prstGeom>
          <a:ln w="57150">
            <a:solidFill>
              <a:srgbClr val="CC330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5844379" y="1340453"/>
            <a:ext cx="329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GAGG 22x22 array</a:t>
            </a:r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Pixel </a:t>
            </a:r>
            <a:r>
              <a:rPr lang="it-IT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it-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1x1x26mm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03789" y="72077"/>
            <a:ext cx="8785225" cy="7316788"/>
          </a:xfrm>
          <a:ln>
            <a:noFill/>
          </a:ln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Contenitore componibile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36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6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0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47" y="1373726"/>
            <a:ext cx="4063552" cy="26204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" y="3406654"/>
            <a:ext cx="5606008" cy="337608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85" y="4521768"/>
            <a:ext cx="2734681" cy="20734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215" y="1542270"/>
            <a:ext cx="490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gusci per facilitare il montaggio </a:t>
            </a:r>
          </a:p>
          <a:p>
            <a:pPr algn="ctr"/>
            <a:r>
              <a:rPr lang="it-IT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-GAGG-Collimatore.</a:t>
            </a:r>
          </a:p>
          <a:p>
            <a:pPr algn="ctr"/>
            <a:endParaRPr lang="it-IT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Tenuta di luce con foglio di alluminio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8640"/>
            <a:ext cx="8785225" cy="7316788"/>
          </a:xfrm>
          <a:ln>
            <a:noFill/>
          </a:ln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Contenitore componibile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36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7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0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65" y="1329618"/>
            <a:ext cx="7724623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40852" y="0"/>
            <a:ext cx="8785225" cy="7316788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Supporto regolabile </a:t>
            </a:r>
          </a:p>
          <a:p>
            <a:pPr lvl="1" algn="ctr" eaLnBrk="1" hangingPunct="1">
              <a:buFontTx/>
              <a:buNone/>
              <a:defRPr/>
            </a:pP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Matrice </a:t>
            </a:r>
            <a:r>
              <a:rPr lang="it-IT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SiPM</a:t>
            </a: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GAGG - Collimatore</a:t>
            </a:r>
            <a:endParaRPr lang="it-IT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8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0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-218" r="20076"/>
          <a:stretch/>
        </p:blipFill>
        <p:spPr>
          <a:xfrm>
            <a:off x="366980" y="1700808"/>
            <a:ext cx="3938283" cy="50273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8247" r="2201" b="7987"/>
          <a:stretch/>
        </p:blipFill>
        <p:spPr>
          <a:xfrm>
            <a:off x="3744129" y="1356593"/>
            <a:ext cx="4032448" cy="27363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1534" y="3881117"/>
            <a:ext cx="4193561" cy="29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8640"/>
            <a:ext cx="8785225" cy="7316788"/>
          </a:xfrm>
        </p:spPr>
        <p:txBody>
          <a:bodyPr/>
          <a:lstStyle/>
          <a:p>
            <a:pPr lvl="1" algn="ctr" eaLnBrk="1" hangingPunct="1">
              <a:buFontTx/>
              <a:buNone/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Supporto 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Regolabile</a:t>
            </a: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movimentazione micrometrica X-Y </a:t>
            </a:r>
            <a:endParaRPr lang="it-IT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lvl="1" algn="ctr" eaLnBrk="1" hangingPunct="1">
              <a:buFontTx/>
              <a:buNone/>
              <a:defRPr/>
            </a:pPr>
            <a:endParaRPr lang="it-IT" sz="4000" b="1" i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61AAB-5F01-43BE-B1F5-D52267E30F80}" type="slidenum">
              <a:rPr lang="en-GB"/>
              <a:pPr>
                <a:defRPr/>
              </a:pPr>
              <a:t>9</a:t>
            </a:fld>
            <a:endParaRPr lang="en-GB"/>
          </a:p>
        </p:txBody>
      </p:sp>
      <p:grpSp>
        <p:nvGrpSpPr>
          <p:cNvPr id="23" name="Gruppo 22"/>
          <p:cNvGrpSpPr/>
          <p:nvPr/>
        </p:nvGrpSpPr>
        <p:grpSpPr>
          <a:xfrm>
            <a:off x="0" y="0"/>
            <a:ext cx="1979712" cy="1268760"/>
            <a:chOff x="0" y="0"/>
            <a:chExt cx="2483768" cy="1628800"/>
          </a:xfrm>
        </p:grpSpPr>
        <p:sp>
          <p:nvSpPr>
            <p:cNvPr id="24" name="Rettangolo 23"/>
            <p:cNvSpPr/>
            <p:nvPr/>
          </p:nvSpPr>
          <p:spPr bwMode="auto">
            <a:xfrm>
              <a:off x="0" y="0"/>
              <a:ext cx="2483768" cy="1628800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Blip>
                  <a:blip r:embed="rId2"/>
                </a:buBlip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2" y="78128"/>
              <a:ext cx="2356288" cy="1478664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 bwMode="auto">
          <a:xfrm>
            <a:off x="8305800" y="6400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accent2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6061AAB-5F01-43BE-B1F5-D52267E30F8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5961666" y="59391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44731"/>
            <a:ext cx="6696744" cy="4452621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9241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17706</TotalTime>
  <Words>133</Words>
  <Application>Microsoft Office PowerPoint</Application>
  <PresentationFormat>Presentazione su schermo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Calibri</vt:lpstr>
      <vt:lpstr>Comic Sans MS</vt:lpstr>
      <vt:lpstr>Times New Roman</vt:lpstr>
      <vt:lpstr>Default Design</vt:lpstr>
      <vt:lpstr> Stato avanzamento lavori «ADMIRAL» Officina Meccanica Bologna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INFN - Sezione di 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Utilizzo macchine utensili</dc:title>
  <dc:creator>Margotti</dc:creator>
  <cp:lastModifiedBy>margotti</cp:lastModifiedBy>
  <cp:revision>914</cp:revision>
  <cp:lastPrinted>2016-07-15T09:42:18Z</cp:lastPrinted>
  <dcterms:created xsi:type="dcterms:W3CDTF">2003-04-30T09:04:14Z</dcterms:created>
  <dcterms:modified xsi:type="dcterms:W3CDTF">2024-06-04T09:45:46Z</dcterms:modified>
</cp:coreProperties>
</file>