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78" d="100"/>
          <a:sy n="178" d="100"/>
        </p:scale>
        <p:origin x="1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F1581-C82C-4FE0-6B8E-8EC94DD06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6D8A8D-6DBB-B333-3B35-B273AC04B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6AB78-C76B-AB34-BF9B-52C17298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B63AE-B894-BBB5-EF74-8AB132B6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2A561-E1D4-07B9-A617-E90EE57E5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6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5119-82D5-49DC-08E6-86F8040F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E084B-83D2-5531-BE0B-0487EC7E8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06DC8-0007-B98B-8EE3-39B6FCB9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76F4B-95DC-8007-F83C-4C802B53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AAAB0-80C7-9E86-56CF-AC120C8C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8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6911A-DCEB-BAD6-0E1C-B03FA92CA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DBDF2D-F08D-CBB9-D78D-F186EC988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3D1F2-4470-6A20-7579-9B82E4FA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E93B5-A479-F448-9E06-CD7339963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9E6BD-B16F-CC00-D3FD-A70C1927A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6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E9C3-B149-C494-9A17-A408D31A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E74C3-D76A-4182-8A2F-E8D476ECA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610A-2EE5-8FA0-90E2-6A5E0286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9678D-E088-D2B4-2C73-9BAFFD0E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0ADC8-857B-A065-8811-6D6A1F49F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6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C6300-B14D-286C-7780-FFA43F3F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02FA7-20A2-2227-62CB-8E2D35901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29C4C-E76F-F255-B55F-3BC36563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C639D-46F9-62A5-5380-1CB79C1F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A8ACE-2874-B7CF-F1C2-40BE7DD0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7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102D-D1E8-C0D4-4A95-5E6F4AD2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925C5-8602-9540-C670-7B1CE473A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C86BA-194E-AAB4-0CDB-BDDBC2192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FD611-6B69-D7E4-A75F-9C57DD0F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76641-292E-6FE4-BF17-A2F00022E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7292C-B43C-990A-51DE-0B18E890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9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584E0-524A-8543-745B-2868B499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2AC8E-FDA4-F702-3196-A9AFC52D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02ECE-0258-FB79-0E7D-9D54EC889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FF47E-1DB9-499F-D7DD-BF0C9BBF9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3BFA92-35C3-867F-6E82-400ACE661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88DF85-4BBD-5C37-7FC6-03CEDCD5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8E569-D212-33CB-A4AF-3F1E5A0D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50EAB-BF51-A60B-57A7-CD868669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2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31F4-934A-E080-8A89-B13F8505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FBEE7-D5F8-EAF0-18D0-8E7AAF30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A180A-E5D3-4F4A-91FA-C8BB71C4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31A39-C8D2-36F3-9551-1002C7C2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99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844DB5-54CE-6B3F-0173-931BD14E8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47EB9A-929D-9983-8D61-74115DDC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45AF44-936C-5E0A-6CB2-E33A0A64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7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49ADB-A1A6-D6A2-5738-61DFAE5E7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F9B16-8FBC-63C4-F823-8E07242BC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2D70F-E983-D0C6-157B-EB4903DE3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22959-E0CA-1B9B-4357-4D33369F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EFF9E-B7B3-0033-3DDC-12B26C9B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3F001-34EE-11DD-1F42-410A189D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1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F1784-ADCF-F43A-A210-0B0D4CD7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A4894C-9E1F-DCB9-C86F-E02EEA305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4C483-5713-21B9-988A-482FCA9F3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48BBB-E505-3832-A584-B665136F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B0C6F-4AD3-1531-843C-68BBD7F2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3B39A-69C4-0D2C-CA72-1C8D6CF4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1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B0C1D2-023E-8367-B530-CC385A32B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12B4F-2BCD-3E21-7626-18C419EC4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93D8-2062-9403-3DB3-FD8969900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0CAD-B28B-EF42-8856-BC5E5D2789E6}" type="datetimeFigureOut">
              <a:rPr lang="en-US" smtClean="0"/>
              <a:t>5/20/24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14222-F3A8-682D-0F64-D7B0D314B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847FB-6A3C-0118-3D81-751A4C474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62626-73A4-6F44-85CA-DAF287D7F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9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671D-4C48-8AC0-E449-89BCD8A962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consideration about the average number of clusters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10FD6-19BE-A5A3-2C19-1B56414161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F. Grancagnolo</a:t>
            </a:r>
          </a:p>
        </p:txBody>
      </p:sp>
    </p:spTree>
    <p:extLst>
      <p:ext uri="{BB962C8B-B14F-4D97-AF65-F5344CB8AC3E}">
        <p14:creationId xmlns:p14="http://schemas.microsoft.com/office/powerpoint/2010/main" val="110528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D4E929B9-6E53-091A-06D5-B58743DCA955}"/>
              </a:ext>
            </a:extLst>
          </p:cNvPr>
          <p:cNvSpPr/>
          <p:nvPr/>
        </p:nvSpPr>
        <p:spPr>
          <a:xfrm flipH="1">
            <a:off x="1783576" y="2235738"/>
            <a:ext cx="1327573" cy="2104789"/>
          </a:xfrm>
          <a:prstGeom prst="rtTriangle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AF9C26-F8F3-F605-1E2E-86F3691E61E8}"/>
              </a:ext>
            </a:extLst>
          </p:cNvPr>
          <p:cNvSpPr/>
          <p:nvPr/>
        </p:nvSpPr>
        <p:spPr>
          <a:xfrm>
            <a:off x="1009503" y="2236054"/>
            <a:ext cx="2107096" cy="21070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D369E0C-4E91-F2A3-584C-E277BE0851E7}"/>
              </a:ext>
            </a:extLst>
          </p:cNvPr>
          <p:cNvCxnSpPr>
            <a:cxnSpLocks/>
          </p:cNvCxnSpPr>
          <p:nvPr/>
        </p:nvCxnSpPr>
        <p:spPr>
          <a:xfrm flipH="1">
            <a:off x="729882" y="1649105"/>
            <a:ext cx="2339365" cy="3752927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75EC19-20FF-2CBD-EE57-131EE884A5DE}"/>
              </a:ext>
            </a:extLst>
          </p:cNvPr>
          <p:cNvCxnSpPr>
            <a:cxnSpLocks/>
          </p:cNvCxnSpPr>
          <p:nvPr/>
        </p:nvCxnSpPr>
        <p:spPr>
          <a:xfrm rot="16200000">
            <a:off x="2211475" y="1847768"/>
            <a:ext cx="0" cy="288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C73AF9-B93D-2960-B9C9-7702381670C6}"/>
              </a:ext>
            </a:extLst>
          </p:cNvPr>
          <p:cNvCxnSpPr>
            <a:cxnSpLocks/>
          </p:cNvCxnSpPr>
          <p:nvPr/>
        </p:nvCxnSpPr>
        <p:spPr>
          <a:xfrm rot="10800000">
            <a:off x="2055763" y="1935898"/>
            <a:ext cx="0" cy="288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577652-0E75-C665-133F-B7A8BAF9D0C5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8130" y="4745320"/>
            <a:ext cx="1254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8948F299-47C5-038D-A482-942115AF264A}"/>
              </a:ext>
            </a:extLst>
          </p:cNvPr>
          <p:cNvSpPr/>
          <p:nvPr/>
        </p:nvSpPr>
        <p:spPr>
          <a:xfrm rot="15134753" flipV="1">
            <a:off x="-222254" y="4423187"/>
            <a:ext cx="1039336" cy="1048699"/>
          </a:xfrm>
          <a:prstGeom prst="arc">
            <a:avLst>
              <a:gd name="adj1" fmla="val 18447588"/>
              <a:gd name="adj2" fmla="val 2067486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4A0FCF-1F2C-4E83-F8E3-67296E230A45}"/>
              </a:ext>
            </a:extLst>
          </p:cNvPr>
          <p:cNvSpPr txBox="1"/>
          <p:nvPr/>
        </p:nvSpPr>
        <p:spPr>
          <a:xfrm>
            <a:off x="700118" y="4796941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𝛼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D9A964-6361-824E-874A-EE2B474E5878}"/>
              </a:ext>
            </a:extLst>
          </p:cNvPr>
          <p:cNvSpPr txBox="1"/>
          <p:nvPr/>
        </p:nvSpPr>
        <p:spPr>
          <a:xfrm>
            <a:off x="2628849" y="1097677"/>
            <a:ext cx="928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beam </a:t>
            </a:r>
          </a:p>
          <a:p>
            <a:pPr algn="ctr"/>
            <a:r>
              <a:rPr lang="en-US" sz="1600" dirty="0">
                <a:solidFill>
                  <a:srgbClr val="0070C0"/>
                </a:solidFill>
              </a:rPr>
              <a:t>direction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71858D-755D-ECCD-0220-7DCD8FABB691}"/>
              </a:ext>
            </a:extLst>
          </p:cNvPr>
          <p:cNvSpPr txBox="1"/>
          <p:nvPr/>
        </p:nvSpPr>
        <p:spPr>
          <a:xfrm>
            <a:off x="3616594" y="1316823"/>
            <a:ext cx="843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generic 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track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0ADA0D-69F2-0348-AAD1-2CA288B4B090}"/>
              </a:ext>
            </a:extLst>
          </p:cNvPr>
          <p:cNvSpPr txBox="1"/>
          <p:nvPr/>
        </p:nvSpPr>
        <p:spPr>
          <a:xfrm>
            <a:off x="1759090" y="295601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31AAF7B-96D3-FD5A-65DB-F443D8A9CF9B}"/>
              </a:ext>
            </a:extLst>
          </p:cNvPr>
          <p:cNvSpPr txBox="1"/>
          <p:nvPr/>
        </p:nvSpPr>
        <p:spPr>
          <a:xfrm>
            <a:off x="3161332" y="256020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568F21-A1D3-0FEE-73A6-168894349BF3}"/>
              </a:ext>
            </a:extLst>
          </p:cNvPr>
          <p:cNvSpPr txBox="1"/>
          <p:nvPr/>
        </p:nvSpPr>
        <p:spPr>
          <a:xfrm>
            <a:off x="1899442" y="2796931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08944B2-01D1-ECBE-795D-7B4372ADFCD0}"/>
              </a:ext>
            </a:extLst>
          </p:cNvPr>
          <p:cNvSpPr txBox="1"/>
          <p:nvPr/>
        </p:nvSpPr>
        <p:spPr>
          <a:xfrm>
            <a:off x="2957354" y="1748719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663AE6-EF2E-37F6-DA1C-DF25C3CEE2A0}"/>
              </a:ext>
            </a:extLst>
          </p:cNvPr>
          <p:cNvSpPr txBox="1"/>
          <p:nvPr/>
        </p:nvSpPr>
        <p:spPr>
          <a:xfrm>
            <a:off x="2956585" y="190159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632C6F7-9F82-FAD1-C4A8-47174622573C}"/>
              </a:ext>
            </a:extLst>
          </p:cNvPr>
          <p:cNvSpPr txBox="1"/>
          <p:nvPr/>
        </p:nvSpPr>
        <p:spPr>
          <a:xfrm>
            <a:off x="2975483" y="429414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C53E812-57FA-1C44-B8DE-885A58ADC108}"/>
                  </a:ext>
                </a:extLst>
              </p:cNvPr>
              <p:cNvSpPr txBox="1"/>
              <p:nvPr/>
            </p:nvSpPr>
            <p:spPr>
              <a:xfrm>
                <a:off x="4716682" y="326470"/>
                <a:ext cx="6992790" cy="5831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AB = ionization length</a:t>
                </a:r>
              </a:p>
              <a:p>
                <a:r>
                  <a:rPr lang="en-US" dirty="0"/>
                  <a:t>DE = inner tube length = </a:t>
                </a:r>
                <a:r>
                  <a:rPr lang="en-US" dirty="0"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</a:p>
              <a:p>
                <a:r>
                  <a:rPr lang="en-US" dirty="0"/>
                  <a:t>OT = x = impact parameter (drift distance)</a:t>
                </a:r>
              </a:p>
              <a:p>
                <a:r>
                  <a:rPr lang="en-US" dirty="0"/>
                  <a:t>	x is uniformly distributed between 0 and x</a:t>
                </a:r>
                <a:r>
                  <a:rPr lang="en-US" baseline="-25000" dirty="0"/>
                  <a:t>L</a:t>
                </a:r>
                <a:endParaRPr lang="en-US" dirty="0"/>
              </a:p>
              <a:p>
                <a:r>
                  <a:rPr lang="en-US" dirty="0"/>
                  <a:t>OC = </a:t>
                </a:r>
                <a:r>
                  <a:rPr lang="en-US" b="1" dirty="0">
                    <a:solidFill>
                      <a:srgbClr val="0070C0"/>
                    </a:solidFill>
                  </a:rPr>
                  <a:t>x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C</a:t>
                </a:r>
                <a:r>
                  <a:rPr lang="en-US" b="1" dirty="0">
                    <a:solidFill>
                      <a:srgbClr val="0070C0"/>
                    </a:solidFill>
                  </a:rPr>
                  <a:t> = 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b="1" dirty="0">
                    <a:solidFill>
                      <a:srgbClr val="0070C0"/>
                    </a:solidFill>
                  </a:rPr>
                  <a:t>(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 – 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sin</a:t>
                </a:r>
                <a:r>
                  <a:rPr lang="en-US" b="1" dirty="0">
                    <a:solidFill>
                      <a:srgbClr val="0070C0"/>
                    </a:solidFill>
                  </a:rPr>
                  <a:t>𝛼)/2 </a:t>
                </a:r>
                <a:r>
                  <a:rPr lang="en-US" dirty="0"/>
                  <a:t>= impact parameter for AB constant </a:t>
                </a:r>
              </a:p>
              <a:p>
                <a:r>
                  <a:rPr lang="en-US" dirty="0"/>
                  <a:t>OM = </a:t>
                </a:r>
                <a:r>
                  <a:rPr lang="en-US" b="1" dirty="0">
                    <a:solidFill>
                      <a:srgbClr val="0070C0"/>
                    </a:solidFill>
                  </a:rPr>
                  <a:t>x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M</a:t>
                </a:r>
                <a:r>
                  <a:rPr lang="en-US" b="1" dirty="0">
                    <a:solidFill>
                      <a:srgbClr val="0070C0"/>
                    </a:solidFill>
                  </a:rPr>
                  <a:t> = 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  <a:r>
                  <a:rPr lang="en-US" b="1" dirty="0">
                    <a:solidFill>
                      <a:srgbClr val="0070C0"/>
                    </a:solidFill>
                  </a:rPr>
                  <a:t>/2/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 </a:t>
                </a:r>
                <a:r>
                  <a:rPr lang="en-US" dirty="0"/>
                  <a:t>= maximum impact parameter </a:t>
                </a:r>
              </a:p>
              <a:p>
                <a:r>
                  <a:rPr lang="en-US" dirty="0"/>
                  <a:t>OL = </a:t>
                </a:r>
                <a:r>
                  <a:rPr lang="en-US" b="1" dirty="0">
                    <a:solidFill>
                      <a:srgbClr val="0070C0"/>
                    </a:solidFill>
                  </a:rPr>
                  <a:t>x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L</a:t>
                </a:r>
                <a:r>
                  <a:rPr lang="en-US" b="1" dirty="0">
                    <a:solidFill>
                      <a:srgbClr val="0070C0"/>
                    </a:solidFill>
                  </a:rPr>
                  <a:t> = = 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b="1" dirty="0">
                    <a:solidFill>
                      <a:srgbClr val="0070C0"/>
                    </a:solidFill>
                  </a:rPr>
                  <a:t>(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 + 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sin</a:t>
                </a:r>
                <a:r>
                  <a:rPr lang="en-US" b="1" dirty="0">
                    <a:solidFill>
                      <a:srgbClr val="0070C0"/>
                    </a:solidFill>
                  </a:rPr>
                  <a:t>𝛼)/2 </a:t>
                </a:r>
                <a:r>
                  <a:rPr lang="en-US" dirty="0"/>
                  <a:t>= largest (unphysical) impact parameter </a:t>
                </a:r>
              </a:p>
              <a:p>
                <a:r>
                  <a:rPr lang="en-US" dirty="0"/>
                  <a:t>	</a:t>
                </a:r>
              </a:p>
              <a:p>
                <a:r>
                  <a:rPr lang="en-US" dirty="0"/>
                  <a:t>Three regions:</a:t>
                </a:r>
              </a:p>
              <a:p>
                <a:r>
                  <a:rPr lang="en-US" dirty="0"/>
                  <a:t>	1  </a:t>
                </a:r>
                <a:r>
                  <a:rPr lang="en-US" b="1" dirty="0">
                    <a:solidFill>
                      <a:srgbClr val="0070C0"/>
                    </a:solidFill>
                  </a:rPr>
                  <a:t>AB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 = 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  <a:r>
                  <a:rPr lang="en-US" b="1" dirty="0">
                    <a:solidFill>
                      <a:srgbClr val="0070C0"/>
                    </a:solidFill>
                  </a:rPr>
                  <a:t>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  </a:t>
                </a:r>
                <a:r>
                  <a:rPr lang="en-US" dirty="0"/>
                  <a:t>for x ∊ [–</a:t>
                </a:r>
                <a:r>
                  <a:rPr lang="en-US" dirty="0"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 </a:t>
                </a:r>
                <a:r>
                  <a:rPr lang="en-US" dirty="0"/>
                  <a:t>x</a:t>
                </a:r>
                <a:r>
                  <a:rPr lang="en-US" baseline="-25000" dirty="0"/>
                  <a:t>C</a:t>
                </a:r>
                <a:r>
                  <a:rPr lang="en-US" dirty="0"/>
                  <a:t>, x</a:t>
                </a:r>
                <a:r>
                  <a:rPr lang="en-US" baseline="-25000" dirty="0"/>
                  <a:t>C</a:t>
                </a:r>
                <a:r>
                  <a:rPr lang="en-US" dirty="0"/>
                  <a:t>]</a:t>
                </a:r>
              </a:p>
              <a:p>
                <a:r>
                  <a:rPr lang="en-US" dirty="0"/>
                  <a:t>	2  </a:t>
                </a:r>
                <a:r>
                  <a:rPr lang="en-US" b="1" dirty="0">
                    <a:solidFill>
                      <a:srgbClr val="0070C0"/>
                    </a:solidFill>
                  </a:rPr>
                  <a:t>AB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 = [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b="1" dirty="0">
                    <a:solidFill>
                      <a:srgbClr val="0070C0"/>
                    </a:solidFill>
                  </a:rPr>
                  <a:t>– (x – x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C</a:t>
                </a:r>
                <a:r>
                  <a:rPr lang="en-US" b="1" dirty="0">
                    <a:solidFill>
                      <a:srgbClr val="0070C0"/>
                    </a:solidFill>
                  </a:rPr>
                  <a:t>)/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sin</a:t>
                </a:r>
                <a:r>
                  <a:rPr lang="en-US" b="1" dirty="0">
                    <a:solidFill>
                      <a:srgbClr val="0070C0"/>
                    </a:solidFill>
                  </a:rPr>
                  <a:t>𝛼]/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  </a:t>
                </a:r>
                <a:r>
                  <a:rPr lang="en-US" dirty="0"/>
                  <a:t>for x ∊ [–x</a:t>
                </a:r>
                <a:r>
                  <a:rPr lang="en-US" baseline="-25000" dirty="0"/>
                  <a:t>M</a:t>
                </a:r>
                <a:r>
                  <a:rPr lang="en-US" dirty="0"/>
                  <a:t>, –x</a:t>
                </a:r>
                <a:r>
                  <a:rPr lang="en-US" baseline="-25000" dirty="0"/>
                  <a:t>C</a:t>
                </a:r>
                <a:r>
                  <a:rPr lang="en-US" dirty="0"/>
                  <a:t>], x ∊ [x</a:t>
                </a:r>
                <a:r>
                  <a:rPr lang="en-US" baseline="-25000" dirty="0"/>
                  <a:t>C</a:t>
                </a:r>
                <a:r>
                  <a:rPr lang="en-US" dirty="0"/>
                  <a:t>, x</a:t>
                </a:r>
                <a:r>
                  <a:rPr lang="en-US" baseline="-25000" dirty="0"/>
                  <a:t>M</a:t>
                </a:r>
                <a:r>
                  <a:rPr lang="en-US" dirty="0"/>
                  <a:t>] </a:t>
                </a:r>
              </a:p>
              <a:p>
                <a:r>
                  <a:rPr lang="en-US" dirty="0"/>
                  <a:t>	3  </a:t>
                </a:r>
                <a:r>
                  <a:rPr lang="en-US" b="1" dirty="0">
                    <a:solidFill>
                      <a:srgbClr val="0070C0"/>
                    </a:solidFill>
                  </a:rPr>
                  <a:t>AB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b="1" dirty="0">
                    <a:solidFill>
                      <a:srgbClr val="0070C0"/>
                    </a:solidFill>
                  </a:rPr>
                  <a:t> = [</a:t>
                </a:r>
                <a:r>
                  <a:rPr lang="en-US" b="1" dirty="0">
                    <a:solidFill>
                      <a:srgbClr val="0070C0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b="1" dirty="0">
                    <a:solidFill>
                      <a:srgbClr val="0070C0"/>
                    </a:solidFill>
                  </a:rPr>
                  <a:t>– (x – x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C</a:t>
                </a:r>
                <a:r>
                  <a:rPr lang="en-US" b="1" dirty="0">
                    <a:solidFill>
                      <a:srgbClr val="0070C0"/>
                    </a:solidFill>
                  </a:rPr>
                  <a:t>)/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sin</a:t>
                </a:r>
                <a:r>
                  <a:rPr lang="en-US" b="1" dirty="0">
                    <a:solidFill>
                      <a:srgbClr val="0070C0"/>
                    </a:solidFill>
                  </a:rPr>
                  <a:t>𝛼]/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cos</a:t>
                </a:r>
                <a:r>
                  <a:rPr lang="en-US" b="1" dirty="0">
                    <a:solidFill>
                      <a:srgbClr val="0070C0"/>
                    </a:solidFill>
                  </a:rPr>
                  <a:t>𝛼</a:t>
                </a:r>
                <a:r>
                  <a:rPr lang="en-US" dirty="0"/>
                  <a:t>  for x ∊ [–x</a:t>
                </a:r>
                <a:r>
                  <a:rPr lang="en-US" baseline="-25000" dirty="0"/>
                  <a:t>L</a:t>
                </a:r>
                <a:r>
                  <a:rPr lang="en-US" dirty="0"/>
                  <a:t>, –x</a:t>
                </a:r>
                <a:r>
                  <a:rPr lang="en-US" baseline="-25000" dirty="0"/>
                  <a:t>M</a:t>
                </a:r>
                <a:r>
                  <a:rPr lang="en-US" dirty="0"/>
                  <a:t>], x ∊ [x</a:t>
                </a:r>
                <a:r>
                  <a:rPr lang="en-US" baseline="-25000" dirty="0"/>
                  <a:t>M</a:t>
                </a:r>
                <a:r>
                  <a:rPr lang="en-US" dirty="0"/>
                  <a:t>, x</a:t>
                </a:r>
                <a:r>
                  <a:rPr lang="en-US" baseline="-25000" dirty="0"/>
                  <a:t>L</a:t>
                </a:r>
                <a:r>
                  <a:rPr lang="en-US" dirty="0"/>
                  <a:t>] </a:t>
                </a:r>
              </a:p>
              <a:p>
                <a:endParaRPr lang="en-US" dirty="0"/>
              </a:p>
              <a:p>
                <a:r>
                  <a:rPr lang="en-US" b="1" dirty="0"/>
                  <a:t>&lt;AB</a:t>
                </a:r>
                <a:r>
                  <a:rPr lang="en-US" b="1" baseline="-25000" dirty="0"/>
                  <a:t>1</a:t>
                </a:r>
                <a:r>
                  <a:rPr lang="en-US" b="1" dirty="0"/>
                  <a:t>&gt; </a:t>
                </a:r>
                <a:r>
                  <a:rPr lang="en-US" dirty="0"/>
                  <a:t>= </a:t>
                </a:r>
                <a:r>
                  <a:rPr lang="en-US" b="1" dirty="0"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  <a:r>
                  <a:rPr lang="en-US" b="1" dirty="0"/>
                  <a:t>/</a:t>
                </a:r>
                <a:r>
                  <a:rPr lang="en-US" b="1" i="1" dirty="0"/>
                  <a:t>cos</a:t>
                </a:r>
                <a:r>
                  <a:rPr lang="en-US" b="1" dirty="0"/>
                  <a:t>𝛼</a:t>
                </a:r>
                <a:r>
                  <a:rPr lang="it-IT" b="1" dirty="0"/>
                  <a:t>     </a:t>
                </a:r>
              </a:p>
              <a:p>
                <a:r>
                  <a:rPr lang="en-US" b="1" dirty="0"/>
                  <a:t>&lt;AB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&gt; </a:t>
                </a:r>
                <a:r>
                  <a:rPr lang="en-US" dirty="0"/>
                  <a:t>= 1/(x</a:t>
                </a:r>
                <a:r>
                  <a:rPr lang="en-US" baseline="-25000" dirty="0"/>
                  <a:t>M</a:t>
                </a:r>
                <a:r>
                  <a:rPr lang="en-US" dirty="0"/>
                  <a:t> – x</a:t>
                </a:r>
                <a:r>
                  <a:rPr lang="en-US" baseline="-25000" dirty="0"/>
                  <a:t>C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nor/>
                          </m:rPr>
                          <a:rPr lang="en-US">
                            <a:solidFill>
                              <a:schemeClr val="tx1"/>
                            </a:solidFill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baseline="-25000">
                            <a:solidFill>
                              <a:schemeClr val="tx1"/>
                            </a:solidFill>
                          </a:rPr>
                          <m:t>C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>
                            <a:solidFill>
                              <a:schemeClr val="tx1"/>
                            </a:solidFill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baseline="-25000">
                            <a:solidFill>
                              <a:schemeClr val="tx1"/>
                            </a:solidFill>
                          </a:rPr>
                          <m:t>M</m:t>
                        </m:r>
                      </m:sup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[</a:t>
                </a:r>
                <a:r>
                  <a:rPr lang="en-US" dirty="0">
                    <a:solidFill>
                      <a:schemeClr val="tx1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dirty="0">
                    <a:solidFill>
                      <a:schemeClr val="tx1"/>
                    </a:solidFill>
                  </a:rPr>
                  <a:t>– (x – x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</a:rPr>
                  <a:t>)/</a:t>
                </a:r>
                <a:r>
                  <a:rPr lang="en-US" i="1" dirty="0">
                    <a:solidFill>
                      <a:schemeClr val="tx1"/>
                    </a:solidFill>
                  </a:rPr>
                  <a:t>sin</a:t>
                </a:r>
                <a:r>
                  <a:rPr lang="en-US" dirty="0">
                    <a:solidFill>
                      <a:schemeClr val="tx1"/>
                    </a:solidFill>
                  </a:rPr>
                  <a:t>𝛼]/</a:t>
                </a:r>
                <a:r>
                  <a:rPr lang="en-US" i="1" dirty="0">
                    <a:solidFill>
                      <a:schemeClr val="tx1"/>
                    </a:solidFill>
                  </a:rPr>
                  <a:t>cos</a:t>
                </a:r>
                <a:r>
                  <a:rPr lang="en-US" dirty="0">
                    <a:solidFill>
                      <a:schemeClr val="tx1"/>
                    </a:solidFill>
                  </a:rPr>
                  <a:t>𝛼 dx </a:t>
                </a:r>
              </a:p>
              <a:p>
                <a:r>
                  <a:rPr lang="en-US" dirty="0"/>
                  <a:t>            </a:t>
                </a:r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:r>
                  <a:rPr lang="en-US" b="1" dirty="0"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  <a:r>
                  <a:rPr lang="en-US" b="1" dirty="0"/>
                  <a:t>/</a:t>
                </a:r>
                <a:r>
                  <a:rPr lang="en-US" b="1" i="1" dirty="0"/>
                  <a:t>cos</a:t>
                </a:r>
                <a:r>
                  <a:rPr lang="en-US" b="1" dirty="0"/>
                  <a:t>𝛼</a:t>
                </a:r>
                <a:r>
                  <a:rPr lang="it-IT" b="1" dirty="0"/>
                  <a:t> </a:t>
                </a:r>
                <a:r>
                  <a:rPr lang="en-US" b="1" dirty="0"/>
                  <a:t>– (x</a:t>
                </a:r>
                <a:r>
                  <a:rPr lang="en-US" b="1" baseline="-25000" dirty="0"/>
                  <a:t>M</a:t>
                </a:r>
                <a:r>
                  <a:rPr lang="en-US" b="1" dirty="0"/>
                  <a:t> – x</a:t>
                </a:r>
                <a:r>
                  <a:rPr lang="en-US" b="1" baseline="-25000" dirty="0"/>
                  <a:t>C</a:t>
                </a:r>
                <a:r>
                  <a:rPr lang="en-US" b="1" dirty="0"/>
                  <a:t>)/(2</a:t>
                </a:r>
                <a:r>
                  <a:rPr lang="en-US" b="1" i="1" dirty="0"/>
                  <a:t> sin</a:t>
                </a:r>
                <a:r>
                  <a:rPr lang="en-US" b="1" dirty="0"/>
                  <a:t>𝛼 </a:t>
                </a:r>
                <a:r>
                  <a:rPr lang="en-US" b="1" i="1" dirty="0"/>
                  <a:t>cos</a:t>
                </a:r>
                <a:r>
                  <a:rPr lang="en-US" b="1" dirty="0"/>
                  <a:t>𝛼) </a:t>
                </a:r>
              </a:p>
              <a:p>
                <a:r>
                  <a:rPr lang="en-US" b="1" dirty="0"/>
                  <a:t>&lt;AB</a:t>
                </a:r>
                <a:r>
                  <a:rPr lang="en-US" b="1" baseline="-25000" dirty="0"/>
                  <a:t>3</a:t>
                </a:r>
                <a:r>
                  <a:rPr lang="en-US" b="1" dirty="0"/>
                  <a:t>&gt; </a:t>
                </a:r>
                <a:r>
                  <a:rPr lang="en-US" dirty="0"/>
                  <a:t>= 1/(x</a:t>
                </a:r>
                <a:r>
                  <a:rPr lang="en-US" baseline="-25000" dirty="0"/>
                  <a:t>L</a:t>
                </a:r>
                <a:r>
                  <a:rPr lang="en-US" dirty="0"/>
                  <a:t> – x</a:t>
                </a:r>
                <a:r>
                  <a:rPr lang="en-US" baseline="-25000" dirty="0"/>
                  <a:t>M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nor/>
                          </m:rPr>
                          <a:rPr lang="en-US"/>
                          <m:t>x</m:t>
                        </m:r>
                        <m:r>
                          <m:rPr>
                            <m:nor/>
                          </m:rPr>
                          <a:rPr lang="en-US" baseline="-25000"/>
                          <m:t>M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/>
                          <m:t>x</m:t>
                        </m:r>
                        <m:r>
                          <m:rPr>
                            <m:nor/>
                          </m:rPr>
                          <a:rPr lang="en-US" baseline="-25000"/>
                          <m:t>L</m:t>
                        </m:r>
                      </m:sup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[</a:t>
                </a:r>
                <a:r>
                  <a:rPr lang="en-US" dirty="0">
                    <a:solidFill>
                      <a:schemeClr val="tx1"/>
                    </a:solidFill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 </a:t>
                </a:r>
                <a:r>
                  <a:rPr lang="en-US" dirty="0">
                    <a:solidFill>
                      <a:schemeClr val="tx1"/>
                    </a:solidFill>
                  </a:rPr>
                  <a:t>– (x – x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</a:rPr>
                  <a:t>)/</a:t>
                </a:r>
                <a:r>
                  <a:rPr lang="en-US" i="1" dirty="0">
                    <a:solidFill>
                      <a:schemeClr val="tx1"/>
                    </a:solidFill>
                  </a:rPr>
                  <a:t>sin</a:t>
                </a:r>
                <a:r>
                  <a:rPr lang="en-US" dirty="0">
                    <a:solidFill>
                      <a:schemeClr val="tx1"/>
                    </a:solidFill>
                  </a:rPr>
                  <a:t>𝛼]/</a:t>
                </a:r>
                <a:r>
                  <a:rPr lang="en-US" i="1" dirty="0">
                    <a:solidFill>
                      <a:schemeClr val="tx1"/>
                    </a:solidFill>
                  </a:rPr>
                  <a:t>cos</a:t>
                </a:r>
                <a:r>
                  <a:rPr lang="en-US" dirty="0">
                    <a:solidFill>
                      <a:schemeClr val="tx1"/>
                    </a:solidFill>
                  </a:rPr>
                  <a:t>𝛼 </a:t>
                </a:r>
                <a:r>
                  <a:rPr lang="en-US" dirty="0"/>
                  <a:t>dx </a:t>
                </a:r>
              </a:p>
              <a:p>
                <a:r>
                  <a:rPr lang="en-US" dirty="0"/>
                  <a:t>             = </a:t>
                </a:r>
                <a:r>
                  <a:rPr lang="en-US" b="1" dirty="0">
                    <a:latin typeface="Script MT Bold" panose="020F0502020204030204" pitchFamily="34" charset="0"/>
                    <a:cs typeface="Script MT Bold" panose="020F0502020204030204" pitchFamily="34" charset="0"/>
                  </a:rPr>
                  <a:t>l</a:t>
                </a:r>
                <a:r>
                  <a:rPr lang="en-US" b="1" dirty="0"/>
                  <a:t>/</a:t>
                </a:r>
                <a:r>
                  <a:rPr lang="en-US" b="1" i="1" dirty="0"/>
                  <a:t>cos</a:t>
                </a:r>
                <a:r>
                  <a:rPr lang="en-US" b="1" dirty="0"/>
                  <a:t>𝛼</a:t>
                </a:r>
                <a:r>
                  <a:rPr lang="it-IT" b="1" dirty="0"/>
                  <a:t> </a:t>
                </a:r>
                <a:r>
                  <a:rPr lang="en-US" b="1" dirty="0"/>
                  <a:t>– (x</a:t>
                </a:r>
                <a:r>
                  <a:rPr lang="en-US" b="1" baseline="-25000" dirty="0"/>
                  <a:t>L</a:t>
                </a:r>
                <a:r>
                  <a:rPr lang="en-US" b="1" dirty="0"/>
                  <a:t> – x</a:t>
                </a:r>
                <a:r>
                  <a:rPr lang="en-US" b="1" baseline="-25000" dirty="0"/>
                  <a:t>M</a:t>
                </a:r>
                <a:r>
                  <a:rPr lang="en-US" b="1" dirty="0"/>
                  <a:t>)/(2</a:t>
                </a:r>
                <a:r>
                  <a:rPr lang="en-US" b="1" i="1" dirty="0"/>
                  <a:t> sin</a:t>
                </a:r>
                <a:r>
                  <a:rPr lang="en-US" b="1" dirty="0"/>
                  <a:t>𝛼 </a:t>
                </a:r>
                <a:r>
                  <a:rPr lang="en-US" b="1" i="1" dirty="0"/>
                  <a:t>cos</a:t>
                </a:r>
                <a:r>
                  <a:rPr lang="en-US" b="1" dirty="0"/>
                  <a:t>𝛼)</a:t>
                </a:r>
              </a:p>
              <a:p>
                <a:endParaRPr lang="en-US" dirty="0"/>
              </a:p>
              <a:p>
                <a:r>
                  <a:rPr lang="en-US" b="1" dirty="0"/>
                  <a:t>&lt;AB&gt; = 1/x</a:t>
                </a:r>
                <a:r>
                  <a:rPr lang="en-US" b="1" baseline="-25000" dirty="0"/>
                  <a:t>L </a:t>
                </a:r>
                <a:r>
                  <a:rPr lang="en-US" b="1" dirty="0"/>
                  <a:t>[</a:t>
                </a:r>
                <a:r>
                  <a:rPr lang="en-US" b="1" dirty="0">
                    <a:solidFill>
                      <a:schemeClr val="tx1"/>
                    </a:solidFill>
                  </a:rPr>
                  <a:t>x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C</a:t>
                </a:r>
                <a:r>
                  <a:rPr lang="en-US" b="1" dirty="0">
                    <a:solidFill>
                      <a:schemeClr val="tx1"/>
                    </a:solidFill>
                  </a:rPr>
                  <a:t> &lt;AB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b="1" dirty="0">
                    <a:solidFill>
                      <a:schemeClr val="tx1"/>
                    </a:solidFill>
                  </a:rPr>
                  <a:t>&gt; + </a:t>
                </a:r>
                <a:r>
                  <a:rPr lang="en-US" b="1" dirty="0"/>
                  <a:t>(x</a:t>
                </a:r>
                <a:r>
                  <a:rPr lang="en-US" b="1" baseline="-25000" dirty="0"/>
                  <a:t>M</a:t>
                </a:r>
                <a:r>
                  <a:rPr lang="en-US" b="1" dirty="0"/>
                  <a:t> – x</a:t>
                </a:r>
                <a:r>
                  <a:rPr lang="en-US" b="1" baseline="-25000" dirty="0"/>
                  <a:t>C</a:t>
                </a:r>
                <a:r>
                  <a:rPr lang="en-US" b="1" dirty="0"/>
                  <a:t>) </a:t>
                </a:r>
                <a:r>
                  <a:rPr lang="en-US" b="1" dirty="0">
                    <a:solidFill>
                      <a:schemeClr val="tx1"/>
                    </a:solidFill>
                  </a:rPr>
                  <a:t>&lt;AB</a:t>
                </a:r>
                <a:r>
                  <a:rPr lang="en-US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US" b="1" dirty="0">
                    <a:solidFill>
                      <a:schemeClr val="tx1"/>
                    </a:solidFill>
                  </a:rPr>
                  <a:t>&gt; + </a:t>
                </a:r>
                <a:r>
                  <a:rPr lang="en-US" b="1" dirty="0"/>
                  <a:t>(x</a:t>
                </a:r>
                <a:r>
                  <a:rPr lang="en-US" b="1" baseline="-25000" dirty="0"/>
                  <a:t>L</a:t>
                </a:r>
                <a:r>
                  <a:rPr lang="en-US" b="1" dirty="0"/>
                  <a:t> – x</a:t>
                </a:r>
                <a:r>
                  <a:rPr lang="en-US" b="1" baseline="-25000" dirty="0"/>
                  <a:t>M</a:t>
                </a:r>
                <a:r>
                  <a:rPr lang="en-US" b="1" dirty="0"/>
                  <a:t>)</a:t>
                </a:r>
                <a:r>
                  <a:rPr lang="en-US" b="1" dirty="0">
                    <a:solidFill>
                      <a:schemeClr val="tx1"/>
                    </a:solidFill>
                  </a:rPr>
                  <a:t> &lt;AB</a:t>
                </a:r>
                <a:r>
                  <a:rPr lang="en-US" b="1" baseline="-25000" dirty="0"/>
                  <a:t>3</a:t>
                </a:r>
                <a:r>
                  <a:rPr lang="en-US" b="1" dirty="0">
                    <a:solidFill>
                      <a:schemeClr val="tx1"/>
                    </a:solidFill>
                  </a:rPr>
                  <a:t>&gt;]</a:t>
                </a:r>
                <a:endParaRPr lang="en-US" b="1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C53E812-57FA-1C44-B8DE-885A58ADC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682" y="326470"/>
                <a:ext cx="6992790" cy="5831468"/>
              </a:xfrm>
              <a:prstGeom prst="rect">
                <a:avLst/>
              </a:prstGeom>
              <a:blipFill>
                <a:blip r:embed="rId2"/>
                <a:stretch>
                  <a:fillRect l="-725" t="-435" b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442EFE0-F97D-5536-F9DB-70F91E2524CD}"/>
              </a:ext>
            </a:extLst>
          </p:cNvPr>
          <p:cNvCxnSpPr>
            <a:cxnSpLocks/>
          </p:cNvCxnSpPr>
          <p:nvPr/>
        </p:nvCxnSpPr>
        <p:spPr>
          <a:xfrm flipH="1">
            <a:off x="1983146" y="1755501"/>
            <a:ext cx="1761405" cy="283691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065CFDD-66F4-1C16-8E49-7ADE5EF7513B}"/>
              </a:ext>
            </a:extLst>
          </p:cNvPr>
          <p:cNvCxnSpPr>
            <a:cxnSpLocks/>
          </p:cNvCxnSpPr>
          <p:nvPr/>
        </p:nvCxnSpPr>
        <p:spPr>
          <a:xfrm rot="16200000">
            <a:off x="2720176" y="791898"/>
            <a:ext cx="0" cy="288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arallelogram 44">
            <a:extLst>
              <a:ext uri="{FF2B5EF4-FFF2-40B4-BE49-F238E27FC236}">
                <a16:creationId xmlns:a16="http://schemas.microsoft.com/office/drawing/2014/main" id="{92A348FC-8481-2238-D8F8-21B6FC9F7218}"/>
              </a:ext>
            </a:extLst>
          </p:cNvPr>
          <p:cNvSpPr/>
          <p:nvPr/>
        </p:nvSpPr>
        <p:spPr>
          <a:xfrm>
            <a:off x="1011095" y="2234036"/>
            <a:ext cx="2097723" cy="2112289"/>
          </a:xfrm>
          <a:prstGeom prst="parallelogram">
            <a:avLst>
              <a:gd name="adj" fmla="val 63030"/>
            </a:avLst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E0AB2AC-509E-05EC-710A-1DFC6D8428C8}"/>
              </a:ext>
            </a:extLst>
          </p:cNvPr>
          <p:cNvCxnSpPr>
            <a:cxnSpLocks/>
          </p:cNvCxnSpPr>
          <p:nvPr/>
        </p:nvCxnSpPr>
        <p:spPr>
          <a:xfrm flipH="1">
            <a:off x="2751787" y="3643014"/>
            <a:ext cx="563821" cy="902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CFB7173-01B3-3366-1804-E9B8880F1580}"/>
              </a:ext>
            </a:extLst>
          </p:cNvPr>
          <p:cNvSpPr txBox="1"/>
          <p:nvPr/>
        </p:nvSpPr>
        <p:spPr>
          <a:xfrm>
            <a:off x="2752280" y="37370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EF7CCF8-0ABF-EF84-B3FD-346B514A5DB4}"/>
              </a:ext>
            </a:extLst>
          </p:cNvPr>
          <p:cNvSpPr txBox="1"/>
          <p:nvPr/>
        </p:nvSpPr>
        <p:spPr>
          <a:xfrm>
            <a:off x="2960590" y="3468593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D01E12E-97DA-1318-B134-1B7200A4FA89}"/>
              </a:ext>
            </a:extLst>
          </p:cNvPr>
          <p:cNvSpPr txBox="1"/>
          <p:nvPr/>
        </p:nvSpPr>
        <p:spPr>
          <a:xfrm>
            <a:off x="2181704" y="31269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55" name="Right Triangle 54">
            <a:extLst>
              <a:ext uri="{FF2B5EF4-FFF2-40B4-BE49-F238E27FC236}">
                <a16:creationId xmlns:a16="http://schemas.microsoft.com/office/drawing/2014/main" id="{A5CB9088-290A-4B61-1788-4A6974999F24}"/>
              </a:ext>
            </a:extLst>
          </p:cNvPr>
          <p:cNvSpPr/>
          <p:nvPr/>
        </p:nvSpPr>
        <p:spPr>
          <a:xfrm flipH="1">
            <a:off x="2885127" y="3970876"/>
            <a:ext cx="221909" cy="376553"/>
          </a:xfrm>
          <a:prstGeom prst="rtTriangle">
            <a:avLst/>
          </a:prstGeom>
          <a:solidFill>
            <a:srgbClr val="FF0000">
              <a:alpha val="3971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374A01-C45A-7FE9-C73A-E59771E6D410}"/>
              </a:ext>
            </a:extLst>
          </p:cNvPr>
          <p:cNvSpPr txBox="1"/>
          <p:nvPr/>
        </p:nvSpPr>
        <p:spPr>
          <a:xfrm>
            <a:off x="2048062" y="328383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C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5CF5202-8CEA-F88A-4F77-5666E9A5226E}"/>
              </a:ext>
            </a:extLst>
          </p:cNvPr>
          <p:cNvSpPr txBox="1"/>
          <p:nvPr/>
        </p:nvSpPr>
        <p:spPr>
          <a:xfrm>
            <a:off x="2187032" y="2966893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DC39D2A-FCAA-A3C4-654C-E8C9F9617E36}"/>
              </a:ext>
            </a:extLst>
          </p:cNvPr>
          <p:cNvCxnSpPr>
            <a:cxnSpLocks/>
          </p:cNvCxnSpPr>
          <p:nvPr/>
        </p:nvCxnSpPr>
        <p:spPr>
          <a:xfrm>
            <a:off x="2047332" y="3281481"/>
            <a:ext cx="1446714" cy="9209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4602299-6315-07DF-CD97-882DD89C11D3}"/>
              </a:ext>
            </a:extLst>
          </p:cNvPr>
          <p:cNvSpPr txBox="1"/>
          <p:nvPr/>
        </p:nvSpPr>
        <p:spPr>
          <a:xfrm>
            <a:off x="3062209" y="369046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DB9729-56CD-78F0-8ED6-A77285129E80}"/>
              </a:ext>
            </a:extLst>
          </p:cNvPr>
          <p:cNvSpPr/>
          <p:nvPr/>
        </p:nvSpPr>
        <p:spPr>
          <a:xfrm>
            <a:off x="5673733" y="2889938"/>
            <a:ext cx="205142" cy="205142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5123B8-81DF-F47E-A124-6AE2354F170B}"/>
              </a:ext>
            </a:extLst>
          </p:cNvPr>
          <p:cNvSpPr/>
          <p:nvPr/>
        </p:nvSpPr>
        <p:spPr>
          <a:xfrm>
            <a:off x="5673733" y="3157312"/>
            <a:ext cx="205142" cy="205142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7D5B32-FBA2-6BFD-189A-1754B1A85632}"/>
              </a:ext>
            </a:extLst>
          </p:cNvPr>
          <p:cNvSpPr/>
          <p:nvPr/>
        </p:nvSpPr>
        <p:spPr>
          <a:xfrm>
            <a:off x="5673733" y="3420804"/>
            <a:ext cx="205142" cy="205142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C7240E-C84F-096F-49EB-3CB4881050A0}"/>
              </a:ext>
            </a:extLst>
          </p:cNvPr>
          <p:cNvSpPr/>
          <p:nvPr/>
        </p:nvSpPr>
        <p:spPr>
          <a:xfrm>
            <a:off x="5669375" y="3422925"/>
            <a:ext cx="205142" cy="205142"/>
          </a:xfrm>
          <a:prstGeom prst="rect">
            <a:avLst/>
          </a:prstGeom>
          <a:solidFill>
            <a:srgbClr val="FF0000">
              <a:alpha val="39693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C278F92-1528-C4B0-F771-E06CC6992D9D}"/>
              </a:ext>
            </a:extLst>
          </p:cNvPr>
          <p:cNvCxnSpPr>
            <a:cxnSpLocks/>
          </p:cNvCxnSpPr>
          <p:nvPr/>
        </p:nvCxnSpPr>
        <p:spPr>
          <a:xfrm flipH="1">
            <a:off x="2897837" y="3795414"/>
            <a:ext cx="563821" cy="902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39EBBAB-5496-7E01-7939-9CA26337D353}"/>
              </a:ext>
            </a:extLst>
          </p:cNvPr>
          <p:cNvCxnSpPr>
            <a:cxnSpLocks/>
          </p:cNvCxnSpPr>
          <p:nvPr/>
        </p:nvCxnSpPr>
        <p:spPr>
          <a:xfrm flipH="1">
            <a:off x="1648838" y="1732417"/>
            <a:ext cx="1761405" cy="28369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7043197-2646-863D-E344-ED55FCD4BD5E}"/>
              </a:ext>
            </a:extLst>
          </p:cNvPr>
          <p:cNvSpPr txBox="1"/>
          <p:nvPr/>
        </p:nvSpPr>
        <p:spPr>
          <a:xfrm>
            <a:off x="3283656" y="382535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F911C4A-A591-4EDA-C019-F4ADFB5B4832}"/>
              </a:ext>
            </a:extLst>
          </p:cNvPr>
          <p:cNvSpPr txBox="1"/>
          <p:nvPr/>
        </p:nvSpPr>
        <p:spPr>
          <a:xfrm>
            <a:off x="3051243" y="3913098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28B3B7F-C444-F632-4E6D-CE10C4E93369}"/>
              </a:ext>
            </a:extLst>
          </p:cNvPr>
          <p:cNvSpPr txBox="1"/>
          <p:nvPr/>
        </p:nvSpPr>
        <p:spPr>
          <a:xfrm>
            <a:off x="3142279" y="3574850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CA17C7B-FB85-4863-6FBF-9E082F55336B}"/>
              </a:ext>
            </a:extLst>
          </p:cNvPr>
          <p:cNvCxnSpPr>
            <a:cxnSpLocks/>
          </p:cNvCxnSpPr>
          <p:nvPr/>
        </p:nvCxnSpPr>
        <p:spPr>
          <a:xfrm flipH="1">
            <a:off x="2140775" y="2771382"/>
            <a:ext cx="972401" cy="15661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927BDA4-5EF7-5E6B-9667-475181639F7D}"/>
              </a:ext>
            </a:extLst>
          </p:cNvPr>
          <p:cNvSpPr txBox="1"/>
          <p:nvPr/>
        </p:nvSpPr>
        <p:spPr>
          <a:xfrm>
            <a:off x="2960051" y="2272409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525ACD-8A39-EC67-A0C6-948CC8990BB7}"/>
              </a:ext>
            </a:extLst>
          </p:cNvPr>
          <p:cNvSpPr txBox="1"/>
          <p:nvPr/>
        </p:nvSpPr>
        <p:spPr>
          <a:xfrm>
            <a:off x="2000720" y="431476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325F9B-2657-E752-2CDE-FC19898CB381}"/>
              </a:ext>
            </a:extLst>
          </p:cNvPr>
          <p:cNvSpPr txBox="1"/>
          <p:nvPr/>
        </p:nvSpPr>
        <p:spPr>
          <a:xfrm>
            <a:off x="1982996" y="3851006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9B5A5F-F105-7528-AEF5-4F08ED8024CC}"/>
              </a:ext>
            </a:extLst>
          </p:cNvPr>
          <p:cNvSpPr txBox="1"/>
          <p:nvPr/>
        </p:nvSpPr>
        <p:spPr>
          <a:xfrm>
            <a:off x="2426466" y="329208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4881165-0F09-CCF7-C191-B851B4019718}"/>
              </a:ext>
            </a:extLst>
          </p:cNvPr>
          <p:cNvSpPr txBox="1"/>
          <p:nvPr/>
        </p:nvSpPr>
        <p:spPr>
          <a:xfrm>
            <a:off x="2326773" y="3443487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FDC13B-0225-66B7-0FF0-E1DC74D9DB4F}"/>
              </a:ext>
            </a:extLst>
          </p:cNvPr>
          <p:cNvSpPr txBox="1"/>
          <p:nvPr/>
        </p:nvSpPr>
        <p:spPr>
          <a:xfrm>
            <a:off x="2426716" y="3122725"/>
            <a:ext cx="314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8B975B-72CD-26E1-B5FD-40C92D017AC5}"/>
              </a:ext>
            </a:extLst>
          </p:cNvPr>
          <p:cNvCxnSpPr>
            <a:cxnSpLocks/>
          </p:cNvCxnSpPr>
          <p:nvPr/>
        </p:nvCxnSpPr>
        <p:spPr>
          <a:xfrm rot="16200000">
            <a:off x="2413868" y="1328260"/>
            <a:ext cx="0" cy="288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A16CC4-39B7-DEE5-07CF-F8C8662C1857}"/>
              </a:ext>
            </a:extLst>
          </p:cNvPr>
          <p:cNvCxnSpPr>
            <a:cxnSpLocks/>
          </p:cNvCxnSpPr>
          <p:nvPr/>
        </p:nvCxnSpPr>
        <p:spPr>
          <a:xfrm rot="16200000">
            <a:off x="2550008" y="2010149"/>
            <a:ext cx="0" cy="288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50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7E88BBD-D6F9-A5F2-08D5-21013BDFF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31061"/>
              </p:ext>
            </p:extLst>
          </p:nvPr>
        </p:nvGraphicFramePr>
        <p:xfrm>
          <a:off x="2092960" y="1538272"/>
          <a:ext cx="812800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4804662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3926971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6248190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1578016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5709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84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C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l/</a:t>
                      </a: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42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M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l/</a:t>
                      </a: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0.71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097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L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l/</a:t>
                      </a: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0.71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0.68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710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C</a:t>
                      </a:r>
                      <a:r>
                        <a:rPr lang="en-US" baseline="0" dirty="0"/>
                        <a:t>/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L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M</a:t>
                      </a:r>
                      <a:r>
                        <a:rPr lang="en-US" baseline="0" dirty="0" err="1"/>
                        <a:t>-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C</a:t>
                      </a:r>
                      <a:r>
                        <a:rPr lang="en-US" baseline="0" dirty="0"/>
                        <a:t>)/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L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4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L</a:t>
                      </a:r>
                      <a:r>
                        <a:rPr lang="en-US" baseline="0" dirty="0" err="1"/>
                        <a:t>-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M</a:t>
                      </a:r>
                      <a:r>
                        <a:rPr lang="en-US" baseline="0" dirty="0"/>
                        <a:t>)/</a:t>
                      </a:r>
                      <a:r>
                        <a:rPr lang="en-US" dirty="0" err="1"/>
                        <a:t>x</a:t>
                      </a:r>
                      <a:r>
                        <a:rPr lang="en-US" baseline="-25000" dirty="0" err="1"/>
                        <a:t>L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624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&lt;AB</a:t>
                      </a:r>
                      <a:r>
                        <a:rPr lang="en-US" baseline="-25000" dirty="0"/>
                        <a:t>1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1.15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1.41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1.15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829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&lt;AB</a:t>
                      </a:r>
                      <a:r>
                        <a:rPr lang="en-US" baseline="-25000" dirty="0"/>
                        <a:t>2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0.69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0.71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0.69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143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&lt;AB</a:t>
                      </a:r>
                      <a:r>
                        <a:rPr lang="en-US" baseline="-25000" dirty="0"/>
                        <a:t>3</a:t>
                      </a:r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1.04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1.41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1.04 </a:t>
                      </a: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241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&lt;AB&gt;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0.86 </a:t>
                      </a:r>
                      <a:r>
                        <a:rPr lang="en-US" sz="2400" b="1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0.71 </a:t>
                      </a:r>
                      <a:r>
                        <a:rPr lang="en-US" sz="2400" b="1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0.86 </a:t>
                      </a:r>
                      <a:r>
                        <a:rPr lang="en-US" sz="2400" b="1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0215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AD2C8655-D754-DABE-976B-D8DC36E2F941}"/>
              </a:ext>
            </a:extLst>
          </p:cNvPr>
          <p:cNvSpPr txBox="1"/>
          <p:nvPr/>
        </p:nvSpPr>
        <p:spPr>
          <a:xfrm>
            <a:off x="451442" y="696686"/>
            <a:ext cx="11289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following table gives the average ionization length &lt;AB&gt; for the different beam angles</a:t>
            </a:r>
          </a:p>
        </p:txBody>
      </p:sp>
    </p:spTree>
    <p:extLst>
      <p:ext uri="{BB962C8B-B14F-4D97-AF65-F5344CB8AC3E}">
        <p14:creationId xmlns:p14="http://schemas.microsoft.com/office/powerpoint/2010/main" val="273114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6AF35E-1287-DB0F-147E-2AFB1535DAD0}"/>
              </a:ext>
            </a:extLst>
          </p:cNvPr>
          <p:cNvSpPr txBox="1"/>
          <p:nvPr/>
        </p:nvSpPr>
        <p:spPr>
          <a:xfrm>
            <a:off x="1115726" y="336545"/>
            <a:ext cx="9493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average number of clusters is: </a:t>
            </a:r>
            <a:r>
              <a:rPr lang="en-US" sz="2400" b="1" dirty="0">
                <a:solidFill>
                  <a:srgbClr val="FF0000"/>
                </a:solidFill>
              </a:rPr>
              <a:t>&lt;N&gt; = &lt;AB&gt; 𝜹</a:t>
            </a:r>
            <a:r>
              <a:rPr lang="en-US" sz="2400" dirty="0"/>
              <a:t>, with </a:t>
            </a:r>
            <a:r>
              <a:rPr lang="en-US" sz="2400" b="1" dirty="0">
                <a:solidFill>
                  <a:srgbClr val="FF0000"/>
                </a:solidFill>
              </a:rPr>
              <a:t>&lt;𝞼</a:t>
            </a:r>
            <a:r>
              <a:rPr lang="en-US" sz="2400" b="1" baseline="-25000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&gt; = [&lt;AB&gt; 𝜹]</a:t>
            </a:r>
            <a:r>
              <a:rPr lang="en-US" sz="2400" b="1" baseline="30000" dirty="0">
                <a:solidFill>
                  <a:srgbClr val="FF0000"/>
                </a:solidFill>
              </a:rPr>
              <a:t> 1/2</a:t>
            </a:r>
            <a:r>
              <a:rPr lang="en-US" sz="2400" dirty="0"/>
              <a:t>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AF286C-8004-6EEB-97DA-C2A3CC78D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435732"/>
              </p:ext>
            </p:extLst>
          </p:nvPr>
        </p:nvGraphicFramePr>
        <p:xfrm>
          <a:off x="2031999" y="128402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9517364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76450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436283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098571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79196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 </a:t>
                      </a:r>
                      <a:r>
                        <a:rPr lang="en-US" dirty="0"/>
                        <a:t>= 0.8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04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&lt;AB&gt;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0.80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0.69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0.57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7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&lt;N&gt;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54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&lt;𝜎</a:t>
                      </a:r>
                      <a:r>
                        <a:rPr lang="en-US" baseline="-25000" dirty="0"/>
                        <a:t>N</a:t>
                      </a:r>
                      <a:r>
                        <a:rPr lang="en-US" baseline="0" dirty="0"/>
                        <a:t>&gt;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9007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10131C-FF77-F939-DD48-C40274C78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38534"/>
              </p:ext>
            </p:extLst>
          </p:nvPr>
        </p:nvGraphicFramePr>
        <p:xfrm>
          <a:off x="2031999" y="3348939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9517364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76450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4436283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098571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79196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Script MT Bold" panose="020F0502020204030204" pitchFamily="34" charset="0"/>
                          <a:cs typeface="Script MT Bold" panose="020F0502020204030204" pitchFamily="34" charset="0"/>
                        </a:rPr>
                        <a:t>l </a:t>
                      </a:r>
                      <a:r>
                        <a:rPr lang="en-US" dirty="0"/>
                        <a:t>= 1.2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04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&lt;AB&gt;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1.20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1.03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7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&lt;N&gt;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541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&lt;𝜎</a:t>
                      </a:r>
                      <a:r>
                        <a:rPr lang="en-US" baseline="-25000" dirty="0"/>
                        <a:t>N</a:t>
                      </a:r>
                      <a:r>
                        <a:rPr lang="en-US" baseline="0" dirty="0"/>
                        <a:t>&gt;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9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579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6331</TotalTime>
  <Words>552</Words>
  <Application>Microsoft Macintosh PowerPoint</Application>
  <PresentationFormat>Widescreen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Script MT Bold</vt:lpstr>
      <vt:lpstr>Office Theme</vt:lpstr>
      <vt:lpstr>A consideration about the average number of clusters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consideration about the average number of clusters</dc:title>
  <dc:creator>Francesco Grancagnolo</dc:creator>
  <cp:lastModifiedBy>Francesco Grancagnolo</cp:lastModifiedBy>
  <cp:revision>18</cp:revision>
  <dcterms:created xsi:type="dcterms:W3CDTF">2024-04-09T08:24:24Z</dcterms:created>
  <dcterms:modified xsi:type="dcterms:W3CDTF">2024-05-20T14:10:50Z</dcterms:modified>
</cp:coreProperties>
</file>