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99" r:id="rId4"/>
    <p:sldId id="305" r:id="rId5"/>
    <p:sldId id="306" r:id="rId6"/>
    <p:sldId id="263" r:id="rId7"/>
    <p:sldId id="278" r:id="rId8"/>
    <p:sldId id="268" r:id="rId9"/>
    <p:sldId id="285" r:id="rId10"/>
    <p:sldId id="294" r:id="rId11"/>
    <p:sldId id="283" r:id="rId12"/>
    <p:sldId id="284" r:id="rId13"/>
    <p:sldId id="286" r:id="rId14"/>
    <p:sldId id="302" r:id="rId15"/>
    <p:sldId id="301" r:id="rId16"/>
    <p:sldId id="298" r:id="rId17"/>
    <p:sldId id="287" r:id="rId18"/>
    <p:sldId id="289" r:id="rId19"/>
    <p:sldId id="290" r:id="rId20"/>
    <p:sldId id="291" r:id="rId21"/>
    <p:sldId id="292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A029C-485D-40D4-99A4-6BE4BD071F93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840FA-9991-4F0A-8A93-D8F761447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94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B8696-590B-44D6-901F-116622AA4D7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01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B8696-590B-44D6-901F-116622AA4D7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09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B8696-590B-44D6-901F-116622AA4D7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5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56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88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98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09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40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099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83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4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37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98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23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06D4-C2ED-4A83-8FB8-6B7F82B80DF4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CC6C-BF84-4209-BF2D-DE43129A4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93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ubs.acs.org/cms/10.1021/acsenergylett.3c02602/asset/images/medium/nz3c02602_000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Figure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CNR-Nanotec | Lec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9" y="1953197"/>
            <a:ext cx="10342665" cy="397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t="34090" r="73412" b="32955"/>
          <a:stretch/>
        </p:blipFill>
        <p:spPr bwMode="auto">
          <a:xfrm>
            <a:off x="7746415" y="1928030"/>
            <a:ext cx="4395576" cy="403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0" y="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24580" y="-8389"/>
            <a:ext cx="602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mtClean="0">
                <a:solidFill>
                  <a:schemeClr val="bg1"/>
                </a:solidFill>
              </a:rPr>
              <a:t>CNR Nanotec-Lecce</a:t>
            </a:r>
            <a:endParaRPr lang="it-IT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905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141970" y="19050"/>
            <a:ext cx="700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chemeClr val="bg1"/>
                </a:solidFill>
              </a:rPr>
              <a:t>Polariton</a:t>
            </a:r>
            <a:r>
              <a:rPr lang="it-IT" sz="3600" dirty="0" smtClean="0">
                <a:solidFill>
                  <a:schemeClr val="bg1"/>
                </a:solidFill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</a:rPr>
              <a:t>states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55300" name="Picture 4" descr="Quantum states of exciton-polaritons (RIKE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0" y="1151360"/>
            <a:ext cx="5623986" cy="483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cientists manipulate quantum fluids of light, bringing us closer to  next-generation unconventional compu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2" y="900031"/>
            <a:ext cx="4336936" cy="266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ose-Einstein Condensation GIF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21" y="3566569"/>
            <a:ext cx="5252118" cy="30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25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88728" y="10633"/>
            <a:ext cx="1121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Big </a:t>
            </a:r>
            <a:r>
              <a:rPr lang="it-IT" sz="3600" dirty="0" err="1" smtClean="0">
                <a:solidFill>
                  <a:schemeClr val="bg1"/>
                </a:solidFill>
              </a:rPr>
              <a:t>Facilities</a:t>
            </a:r>
            <a:r>
              <a:rPr lang="it-IT" sz="3600" dirty="0" smtClean="0">
                <a:solidFill>
                  <a:schemeClr val="bg1"/>
                </a:solidFill>
              </a:rPr>
              <a:t> for optoelectronic and </a:t>
            </a:r>
            <a:r>
              <a:rPr lang="it-IT" sz="3600" dirty="0" err="1" smtClean="0">
                <a:solidFill>
                  <a:schemeClr val="bg1"/>
                </a:solidFill>
              </a:rPr>
              <a:t>photonic</a:t>
            </a:r>
            <a:r>
              <a:rPr lang="it-IT" sz="3600" dirty="0" smtClean="0">
                <a:solidFill>
                  <a:schemeClr val="bg1"/>
                </a:solidFill>
              </a:rPr>
              <a:t> devices 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Utente\Downloads\IMG_20180413_1136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3"/>
          <a:stretch/>
        </p:blipFill>
        <p:spPr bwMode="auto">
          <a:xfrm>
            <a:off x="604588" y="1092213"/>
            <a:ext cx="8092844" cy="5238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399" y="1092213"/>
            <a:ext cx="2566108" cy="241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G_004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30643" y="3853729"/>
            <a:ext cx="2560864" cy="225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/>
          <p:cNvSpPr txBox="1"/>
          <p:nvPr/>
        </p:nvSpPr>
        <p:spPr>
          <a:xfrm>
            <a:off x="2968831" y="6384545"/>
            <a:ext cx="471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Cluster </a:t>
            </a:r>
            <a:r>
              <a:rPr lang="it-IT" dirty="0" err="1" smtClean="0"/>
              <a:t>tool</a:t>
            </a:r>
            <a:r>
              <a:rPr lang="it-IT" dirty="0" smtClean="0"/>
              <a:t> for OLED </a:t>
            </a:r>
            <a:r>
              <a:rPr lang="it-IT" dirty="0" err="1" smtClean="0"/>
              <a:t>fabrication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9230643" y="6330693"/>
            <a:ext cx="471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Fluorimeters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225399" y="3526787"/>
            <a:ext cx="471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Ellipsometer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61484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3179"/>
            <a:ext cx="12192000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 smtClean="0">
                <a:solidFill>
                  <a:schemeClr val="bg1"/>
                </a:solidFill>
              </a:rPr>
              <a:t>Very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narrow</a:t>
            </a:r>
            <a:r>
              <a:rPr lang="it-IT" sz="3200" b="1" dirty="0" smtClean="0">
                <a:solidFill>
                  <a:schemeClr val="bg1"/>
                </a:solidFill>
              </a:rPr>
              <a:t> electroluminescence in DBR </a:t>
            </a:r>
            <a:r>
              <a:rPr lang="it-IT" sz="3200" b="1" dirty="0" err="1" smtClean="0">
                <a:solidFill>
                  <a:schemeClr val="bg1"/>
                </a:solidFill>
              </a:rPr>
              <a:t>mirror</a:t>
            </a:r>
            <a:r>
              <a:rPr lang="it-IT" sz="3200" b="1" dirty="0" smtClean="0">
                <a:solidFill>
                  <a:schemeClr val="bg1"/>
                </a:solidFill>
              </a:rPr>
              <a:t> based </a:t>
            </a:r>
            <a:r>
              <a:rPr lang="it-IT" sz="3200" b="1" dirty="0" err="1" smtClean="0">
                <a:solidFill>
                  <a:schemeClr val="bg1"/>
                </a:solidFill>
              </a:rPr>
              <a:t>OLEDs</a:t>
            </a:r>
            <a:endParaRPr lang="it-IT" sz="3200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156590" y="1827058"/>
            <a:ext cx="4061361" cy="3675371"/>
            <a:chOff x="251520" y="1700808"/>
            <a:chExt cx="4480125" cy="3251200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6497" r="50302" b="3203"/>
            <a:stretch/>
          </p:blipFill>
          <p:spPr bwMode="auto">
            <a:xfrm>
              <a:off x="623195" y="1700808"/>
              <a:ext cx="4108450" cy="3251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po 5"/>
            <p:cNvGrpSpPr/>
            <p:nvPr/>
          </p:nvGrpSpPr>
          <p:grpSpPr>
            <a:xfrm>
              <a:off x="251520" y="2564904"/>
              <a:ext cx="1008112" cy="1584176"/>
              <a:chOff x="251520" y="2564904"/>
              <a:chExt cx="1008112" cy="1584176"/>
            </a:xfrm>
          </p:grpSpPr>
          <p:sp>
            <p:nvSpPr>
              <p:cNvPr id="5" name="Freccia a destra 4"/>
              <p:cNvSpPr/>
              <p:nvPr/>
            </p:nvSpPr>
            <p:spPr>
              <a:xfrm>
                <a:off x="251520" y="2564904"/>
                <a:ext cx="1008112" cy="2160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Freccia a destra 6"/>
              <p:cNvSpPr/>
              <p:nvPr/>
            </p:nvSpPr>
            <p:spPr>
              <a:xfrm>
                <a:off x="251520" y="3933056"/>
                <a:ext cx="1008112" cy="2160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11" y="1152660"/>
            <a:ext cx="3302058" cy="238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6" t="54181" r="4494" b="1808"/>
          <a:stretch/>
        </p:blipFill>
        <p:spPr bwMode="auto">
          <a:xfrm>
            <a:off x="8562099" y="789865"/>
            <a:ext cx="2891652" cy="287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" t="3584" r="51426" b="48472"/>
          <a:stretch/>
        </p:blipFill>
        <p:spPr bwMode="auto">
          <a:xfrm>
            <a:off x="4865911" y="3664743"/>
            <a:ext cx="3231231" cy="319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427023" y="605199"/>
            <a:ext cx="364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DBR cross-</a:t>
            </a:r>
            <a:r>
              <a:rPr lang="it-IT" dirty="0" err="1" smtClean="0"/>
              <a:t>section</a:t>
            </a:r>
            <a:endParaRPr lang="it-IT" dirty="0"/>
          </a:p>
        </p:txBody>
      </p:sp>
      <p:pic>
        <p:nvPicPr>
          <p:cNvPr id="14" name="Picture 2" descr="F:\2015\Ricerca e Università\Ricerca\varie\oled verd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r="18319" b="32822"/>
          <a:stretch/>
        </p:blipFill>
        <p:spPr bwMode="auto">
          <a:xfrm>
            <a:off x="8562098" y="3872523"/>
            <a:ext cx="2772897" cy="277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04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720269" y="1536036"/>
            <a:ext cx="7307820" cy="4747806"/>
            <a:chOff x="262561" y="929982"/>
            <a:chExt cx="8434866" cy="5705227"/>
          </a:xfrm>
        </p:grpSpPr>
        <p:pic>
          <p:nvPicPr>
            <p:cNvPr id="4" name="Picture 4" descr="Risultati immagini per oled architecture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61" y="929982"/>
              <a:ext cx="4213745" cy="2808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Risultati immagini per blackbody automotive  oled spin of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032" y="929982"/>
              <a:ext cx="4106395" cy="28179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Risultati immagini per blackbody automotive  oled lab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031" y="3805461"/>
              <a:ext cx="4106395" cy="2829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Immagine correlat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95" y="3826727"/>
              <a:ext cx="4213745" cy="2805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tangolo 7"/>
          <p:cNvSpPr/>
          <p:nvPr/>
        </p:nvSpPr>
        <p:spPr>
          <a:xfrm>
            <a:off x="0" y="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627496" y="49551"/>
            <a:ext cx="1121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OLED for automotive and </a:t>
            </a:r>
            <a:r>
              <a:rPr lang="it-IT" sz="3600" dirty="0" err="1" smtClean="0">
                <a:solidFill>
                  <a:schemeClr val="bg1"/>
                </a:solidFill>
              </a:rPr>
              <a:t>lighting</a:t>
            </a:r>
            <a:r>
              <a:rPr lang="it-IT" sz="3600" dirty="0" smtClean="0">
                <a:solidFill>
                  <a:schemeClr val="bg1"/>
                </a:solidFill>
              </a:rPr>
              <a:t> applications 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49154" name="Picture 2" descr="Reveal for Aston Martin - OLEDWor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7" y="1536036"/>
            <a:ext cx="3165205" cy="474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FIAM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AutoShape 6" descr="FIAM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729482" y="6393934"/>
            <a:ext cx="2683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https://www.blackbody.fr/</a:t>
            </a:r>
          </a:p>
        </p:txBody>
      </p:sp>
    </p:spTree>
    <p:extLst>
      <p:ext uri="{BB962C8B-B14F-4D97-AF65-F5344CB8AC3E}">
        <p14:creationId xmlns:p14="http://schemas.microsoft.com/office/powerpoint/2010/main" val="2727362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ltrastrong coupling between light and matter | Nature Reviews Phys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69" y="349751"/>
            <a:ext cx="10239040" cy="624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2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8887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 smtClean="0"/>
              <a:t>Polariton</a:t>
            </a:r>
            <a:r>
              <a:rPr lang="it-IT" dirty="0" smtClean="0"/>
              <a:t> </a:t>
            </a:r>
            <a:r>
              <a:rPr lang="it-IT" dirty="0" err="1" smtClean="0"/>
              <a:t>chemistry</a:t>
            </a:r>
            <a:r>
              <a:rPr lang="it-IT" dirty="0" smtClean="0"/>
              <a:t>: </a:t>
            </a:r>
            <a:br>
              <a:rPr lang="it-IT" dirty="0" smtClean="0"/>
            </a:br>
            <a:r>
              <a:rPr lang="it-IT" dirty="0" smtClean="0"/>
              <a:t>sintesi chimiche accelerate dal vuoto quantistico</a:t>
            </a:r>
            <a:endParaRPr lang="it-IT" dirty="0"/>
          </a:p>
        </p:txBody>
      </p:sp>
      <p:pic>
        <p:nvPicPr>
          <p:cNvPr id="11266" name="Picture 2" descr="Strong Light-Matter Coupling of Molecular Syste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1" y="1325563"/>
            <a:ext cx="10878612" cy="41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34653" y="5883906"/>
            <a:ext cx="952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UNISALENTO/CNR NANOTEC/CNR-IMM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4259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tovoltaico: un metodo per migliorare le prestazioni delle celle solari |  Consiglio Nazionale delle Ricerch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71" y="695882"/>
            <a:ext cx="4979562" cy="235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ubs.acs.org/cms/10.1021/acsenergylett.3c02602/asset/images/medium/nz3c02602_00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9" y="1356776"/>
            <a:ext cx="5882612" cy="44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627496" y="49551"/>
            <a:ext cx="1121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chemeClr val="bg1"/>
                </a:solidFill>
              </a:rPr>
              <a:t>Photovoltaics</a:t>
            </a:r>
            <a:r>
              <a:rPr lang="it-IT" sz="3600" dirty="0" smtClean="0">
                <a:solidFill>
                  <a:schemeClr val="bg1"/>
                </a:solidFill>
              </a:rPr>
              <a:t> for Agricolture and Smart </a:t>
            </a:r>
            <a:r>
              <a:rPr lang="it-IT" sz="3600" dirty="0" err="1" smtClean="0">
                <a:solidFill>
                  <a:schemeClr val="bg1"/>
                </a:solidFill>
              </a:rPr>
              <a:t>cities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9222" name="Picture 6" descr="Fig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67" y="2696367"/>
            <a:ext cx="4111979" cy="384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3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-23365" y="-16554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164549" y="19050"/>
            <a:ext cx="700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Von </a:t>
            </a:r>
            <a:r>
              <a:rPr lang="it-IT" sz="3600" dirty="0" err="1" smtClean="0">
                <a:solidFill>
                  <a:schemeClr val="bg1"/>
                </a:solidFill>
              </a:rPr>
              <a:t>Newmann</a:t>
            </a:r>
            <a:r>
              <a:rPr lang="it-IT" sz="3600" dirty="0" smtClean="0">
                <a:solidFill>
                  <a:schemeClr val="bg1"/>
                </a:solidFill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</a:rPr>
              <a:t>bottleneck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6649" y="843482"/>
            <a:ext cx="5703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https://open-neuromorphic.org/p/bits-of-chips-truenorth/</a:t>
            </a:r>
          </a:p>
        </p:txBody>
      </p:sp>
      <p:pic>
        <p:nvPicPr>
          <p:cNvPr id="4100" name="Picture 4" descr="Von Neumann Is Strugg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95" y="1512686"/>
            <a:ext cx="3732708" cy="24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Tearing Down the Memory W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8" descr="No alt text provided for this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10" descr="No alt text provided for this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12" descr="Tearing Down the Memory Wal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10" name="Picture 14" descr="CMPE 382 / ECE 510 Computer Organization &amp; Architecture Appendix C – Cache  Memories Chapter 5 – Virtual Memory based on text: Computer Architecture :  - ppt downlo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b="10279"/>
          <a:stretch/>
        </p:blipFill>
        <p:spPr bwMode="auto">
          <a:xfrm>
            <a:off x="460375" y="3911094"/>
            <a:ext cx="5389374" cy="278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I's large carbon footprint poses risks for big tech | S&amp;P Global Market  Intellig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74" y="953538"/>
            <a:ext cx="3453107" cy="326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6900147" y="4713325"/>
            <a:ext cx="3596035" cy="1815882"/>
          </a:xfrm>
          <a:prstGeom prst="rect">
            <a:avLst/>
          </a:prstGeom>
          <a:solidFill>
            <a:srgbClr val="E2F8E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Researchers estimated that creating GPT-3, for example, which has 175 billion parameters, consumed 1,287 megawatt hours of electricity and generated 552 tons of carbon dioxide - the equivalent of 123 gasoline-powered passenger vehicles driven for one year. 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05977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europhotonics | Biophotonics Imaging Laboratory | UI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202877" cy="68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C9F45DD3-7615-2697-1EFD-315EA0B44DB0}"/>
              </a:ext>
            </a:extLst>
          </p:cNvPr>
          <p:cNvGrpSpPr/>
          <p:nvPr/>
        </p:nvGrpSpPr>
        <p:grpSpPr>
          <a:xfrm>
            <a:off x="3958441" y="0"/>
            <a:ext cx="8478036" cy="6858001"/>
            <a:chOff x="3958441" y="0"/>
            <a:chExt cx="8478036" cy="6858001"/>
          </a:xfrm>
        </p:grpSpPr>
        <p:sp>
          <p:nvSpPr>
            <p:cNvPr id="2" name="Triangolo isoscele 1">
              <a:extLst>
                <a:ext uri="{FF2B5EF4-FFF2-40B4-BE49-F238E27FC236}">
                  <a16:creationId xmlns:a16="http://schemas.microsoft.com/office/drawing/2014/main" id="{6916963D-0271-AC99-47DD-F8C1B45CD103}"/>
                </a:ext>
              </a:extLst>
            </p:cNvPr>
            <p:cNvSpPr/>
            <p:nvPr/>
          </p:nvSpPr>
          <p:spPr>
            <a:xfrm>
              <a:off x="3958441" y="0"/>
              <a:ext cx="4488873" cy="685800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E3FD8980-7842-84BB-CB3A-F20218077F6B}"/>
                </a:ext>
              </a:extLst>
            </p:cNvPr>
            <p:cNvSpPr/>
            <p:nvPr/>
          </p:nvSpPr>
          <p:spPr>
            <a:xfrm>
              <a:off x="6197601" y="1"/>
              <a:ext cx="6238876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C52207-445A-6E38-29BA-1F85BE1C6077}"/>
              </a:ext>
            </a:extLst>
          </p:cNvPr>
          <p:cNvSpPr txBox="1"/>
          <p:nvPr/>
        </p:nvSpPr>
        <p:spPr>
          <a:xfrm>
            <a:off x="7114950" y="1739900"/>
            <a:ext cx="4713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it-IT" sz="4800" dirty="0" smtClean="0">
                <a:solidFill>
                  <a:schemeClr val="bg1"/>
                </a:solidFill>
                <a:latin typeface="Bahnschrift SemiBold" panose="02000000000000000000" pitchFamily="2" charset="0"/>
                <a:ea typeface="Bahnschrift SemiBold" panose="02000000000000000000" pitchFamily="2" charset="0"/>
              </a:rPr>
              <a:t>Nature is better</a:t>
            </a:r>
            <a:endParaRPr lang="it-IT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3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769291" y="19050"/>
            <a:ext cx="700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chemeClr val="bg1"/>
                </a:solidFill>
              </a:rPr>
              <a:t>Neurons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" name="AutoShape 4" descr="Structural and functional unit of the nervous system isA) NephronB) CytonC)  NeuronD) Ax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4" name="Picture 8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07" y="1359931"/>
            <a:ext cx="8046433" cy="51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16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15" t="25351" r="12784" b="10997"/>
          <a:stretch/>
        </p:blipFill>
        <p:spPr>
          <a:xfrm>
            <a:off x="0" y="0"/>
            <a:ext cx="1213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141970" y="19050"/>
            <a:ext cx="700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chemeClr val="bg1"/>
                </a:solidFill>
              </a:rPr>
              <a:t>Biology</a:t>
            </a:r>
            <a:r>
              <a:rPr lang="it-IT" sz="3600" dirty="0" smtClean="0">
                <a:solidFill>
                  <a:schemeClr val="bg1"/>
                </a:solidFill>
              </a:rPr>
              <a:t> vs. </a:t>
            </a:r>
            <a:r>
              <a:rPr lang="it-IT" sz="3600" dirty="0" err="1" smtClean="0">
                <a:solidFill>
                  <a:schemeClr val="bg1"/>
                </a:solidFill>
              </a:rPr>
              <a:t>models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" name="AutoShape 4" descr="Structural and functional unit of the nervous system isA) NephronB) CytonC)  NeuronD) Ax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7890" name="Picture 2" descr="How do neurons communicate (so quickly)? - MIT McGovern Instit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8" y="1555337"/>
            <a:ext cx="5202712" cy="292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Nadražljivost, provodljivost i kontraktilnost II - Provere znanj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20" y="1555337"/>
            <a:ext cx="5202712" cy="292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089400" y="5105400"/>
            <a:ext cx="4013200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20000 ATP/bit=1fJ/s for </a:t>
            </a:r>
            <a:r>
              <a:rPr lang="it-IT" sz="2000" dirty="0" err="1" smtClean="0"/>
              <a:t>transmission</a:t>
            </a:r>
            <a:endParaRPr lang="it-IT" sz="2000" dirty="0" smtClean="0"/>
          </a:p>
          <a:p>
            <a:r>
              <a:rPr lang="it-IT" sz="2000" dirty="0" smtClean="0"/>
              <a:t>50-500fJ/s </a:t>
            </a:r>
            <a:r>
              <a:rPr lang="it-IT" sz="2000" dirty="0" err="1" smtClean="0"/>
              <a:t>fires</a:t>
            </a:r>
            <a:endParaRPr lang="it-IT" sz="2000" dirty="0" smtClean="0"/>
          </a:p>
          <a:p>
            <a:r>
              <a:rPr lang="it-IT" sz="2000" dirty="0" smtClean="0"/>
              <a:t>32bit/sec</a:t>
            </a:r>
          </a:p>
          <a:p>
            <a:r>
              <a:rPr lang="it-IT" sz="2000" dirty="0" smtClean="0"/>
              <a:t>Brain= 2% </a:t>
            </a:r>
            <a:r>
              <a:rPr lang="it-IT" sz="2000" dirty="0" err="1" smtClean="0"/>
              <a:t>wt</a:t>
            </a:r>
            <a:r>
              <a:rPr lang="it-IT" sz="2000" dirty="0" smtClean="0"/>
              <a:t>; 20W </a:t>
            </a:r>
            <a:r>
              <a:rPr lang="it-IT" sz="2000" dirty="0" err="1" smtClean="0"/>
              <a:t>consuming</a:t>
            </a:r>
            <a:r>
              <a:rPr lang="it-IT" sz="2000" dirty="0" smtClean="0"/>
              <a:t>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375019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141970" y="19050"/>
            <a:ext cx="700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chemeClr val="bg1"/>
                </a:solidFill>
              </a:rPr>
              <a:t>Biology</a:t>
            </a:r>
            <a:r>
              <a:rPr lang="it-IT" sz="3600" dirty="0" smtClean="0">
                <a:solidFill>
                  <a:schemeClr val="bg1"/>
                </a:solidFill>
              </a:rPr>
              <a:t> vs. </a:t>
            </a:r>
            <a:r>
              <a:rPr lang="it-IT" sz="3600" dirty="0" err="1" smtClean="0">
                <a:solidFill>
                  <a:schemeClr val="bg1"/>
                </a:solidFill>
              </a:rPr>
              <a:t>models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4445" r="8500" b="5778"/>
          <a:stretch/>
        </p:blipFill>
        <p:spPr bwMode="auto">
          <a:xfrm>
            <a:off x="937259" y="1165860"/>
            <a:ext cx="10644737" cy="538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575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ubs.acs.org/cms/10.1021/acsenergylett.3c02602/asset/images/medium/nz3c02602_000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Figure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t="34090" r="73412" b="32955"/>
          <a:stretch/>
        </p:blipFill>
        <p:spPr bwMode="auto">
          <a:xfrm>
            <a:off x="612775" y="1366556"/>
            <a:ext cx="4395576" cy="403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0" y="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24580" y="-8389"/>
            <a:ext cx="602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mtClean="0">
                <a:solidFill>
                  <a:schemeClr val="bg1"/>
                </a:solidFill>
              </a:rPr>
              <a:t>CNR Nanotec-Lecce</a:t>
            </a:r>
            <a:endParaRPr lang="it-IT" sz="4000">
              <a:solidFill>
                <a:schemeClr val="bg1"/>
              </a:solidFill>
            </a:endParaRPr>
          </a:p>
        </p:txBody>
      </p:sp>
      <p:cxnSp>
        <p:nvCxnSpPr>
          <p:cNvPr id="3" name="Connettore 2 2"/>
          <p:cNvCxnSpPr/>
          <p:nvPr/>
        </p:nvCxnSpPr>
        <p:spPr>
          <a:xfrm>
            <a:off x="2983832" y="4523874"/>
            <a:ext cx="3705726" cy="88029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6772460" y="5133474"/>
            <a:ext cx="169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/>
              <a:t>Devices</a:t>
            </a:r>
            <a:endParaRPr lang="it-IT" sz="32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802584" y="3318693"/>
            <a:ext cx="459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/>
              <a:t>Photonics</a:t>
            </a:r>
            <a:r>
              <a:rPr lang="it-IT" sz="3200" b="1" dirty="0" smtClean="0"/>
              <a:t>/</a:t>
            </a:r>
            <a:r>
              <a:rPr lang="it-IT" sz="3200" b="1" dirty="0" err="1" smtClean="0"/>
              <a:t>Nanochem</a:t>
            </a:r>
            <a:endParaRPr lang="it-IT" sz="3200" b="1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2213811" y="3385361"/>
            <a:ext cx="3394250" cy="30415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553260" y="1266780"/>
            <a:ext cx="2068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/>
              <a:t>Cleanroom</a:t>
            </a:r>
            <a:endParaRPr lang="it-IT" sz="3200" b="1" dirty="0"/>
          </a:p>
        </p:txBody>
      </p:sp>
      <p:cxnSp>
        <p:nvCxnSpPr>
          <p:cNvPr id="16" name="Connettore 2 15"/>
          <p:cNvCxnSpPr/>
          <p:nvPr/>
        </p:nvCxnSpPr>
        <p:spPr>
          <a:xfrm flipV="1">
            <a:off x="2810563" y="1665305"/>
            <a:ext cx="2742697" cy="5473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5608061" y="2462260"/>
            <a:ext cx="4931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/>
              <a:t>Charact</a:t>
            </a:r>
            <a:r>
              <a:rPr lang="it-IT" sz="3200" b="1" dirty="0" smtClean="0"/>
              <a:t>/</a:t>
            </a:r>
            <a:r>
              <a:rPr lang="it-IT" sz="3200" b="1" dirty="0" err="1" smtClean="0"/>
              <a:t>NanoMagnetism</a:t>
            </a:r>
            <a:endParaRPr lang="it-IT" sz="3200" b="1" dirty="0"/>
          </a:p>
        </p:txBody>
      </p:sp>
      <p:cxnSp>
        <p:nvCxnSpPr>
          <p:cNvPr id="20" name="Connettore 2 19"/>
          <p:cNvCxnSpPr/>
          <p:nvPr/>
        </p:nvCxnSpPr>
        <p:spPr>
          <a:xfrm>
            <a:off x="1828800" y="2279241"/>
            <a:ext cx="3609474" cy="47540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8087390" y="4185548"/>
            <a:ext cx="2068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/>
              <a:t>Biology</a:t>
            </a:r>
            <a:endParaRPr lang="it-IT" sz="3200" b="1" dirty="0"/>
          </a:p>
        </p:txBody>
      </p:sp>
      <p:cxnSp>
        <p:nvCxnSpPr>
          <p:cNvPr id="25" name="Connettore 2 24"/>
          <p:cNvCxnSpPr/>
          <p:nvPr/>
        </p:nvCxnSpPr>
        <p:spPr>
          <a:xfrm>
            <a:off x="3946358" y="4185548"/>
            <a:ext cx="3924313" cy="33832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2616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23792" y="1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</a:rPr>
              <a:t>Smaller</a:t>
            </a:r>
            <a:r>
              <a:rPr lang="it-IT" sz="3600" dirty="0">
                <a:solidFill>
                  <a:schemeClr val="bg1"/>
                </a:solidFill>
              </a:rPr>
              <a:t> </a:t>
            </a:r>
            <a:r>
              <a:rPr lang="it-IT" sz="3600" dirty="0" err="1">
                <a:solidFill>
                  <a:schemeClr val="bg1"/>
                </a:solidFill>
              </a:rPr>
              <a:t>than</a:t>
            </a:r>
            <a:r>
              <a:rPr lang="it-IT" sz="3600" dirty="0">
                <a:solidFill>
                  <a:schemeClr val="bg1"/>
                </a:solidFill>
              </a:rPr>
              <a:t> Petit?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1524000" y="692696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Molecular Expressions Microscopy Primer: Light and Color - Diffraction of  Ligh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Molecular Expressions Microscopy Primer: Light and Color - Diffraction of  Light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10" descr="Resolving power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12" descr="Resolving power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16" name="Picture 4" descr="Walking kinesin protein. - GIF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24" y="904258"/>
            <a:ext cx="3471938" cy="34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Teoria cinetica dei gas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8" descr="Teoria cinetica dei gas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5807968" y="836712"/>
                <a:ext cx="4427984" cy="4392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i="1" dirty="0"/>
                  <a:t>          </a:t>
                </a:r>
                <a:r>
                  <a:rPr lang="it-IT" sz="3200" i="1" dirty="0">
                    <a:solidFill>
                      <a:schemeClr val="bg1"/>
                    </a:solidFill>
                  </a:rPr>
                  <a:t>Some </a:t>
                </a:r>
                <a:r>
                  <a:rPr lang="it-IT" sz="3200" i="1" dirty="0" err="1">
                    <a:solidFill>
                      <a:schemeClr val="bg1"/>
                    </a:solidFill>
                  </a:rPr>
                  <a:t>numbers</a:t>
                </a:r>
                <a:endParaRPr lang="it-IT" sz="3200" i="1" dirty="0">
                  <a:solidFill>
                    <a:schemeClr val="bg1"/>
                  </a:solidFill>
                </a:endParaRPr>
              </a:p>
              <a:p>
                <a:endParaRPr lang="it-IT" sz="2400" i="1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𝑚𝑜𝑙𝑒𝑐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. 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𝑒𝑛𝑔𝑖𝑛𝑒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)=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−16</m:t>
                          </m:r>
                        </m:sup>
                      </m:sSup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it-IT" sz="2000" i="1" dirty="0">
                  <a:solidFill>
                    <a:schemeClr val="bg1"/>
                  </a:solidFill>
                </a:endParaRPr>
              </a:p>
              <a:p>
                <a:endParaRPr lang="it-IT" sz="2000" i="1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bg1"/>
                        </a:solidFill>
                        <a:latin typeface="Cambria Math"/>
                      </a:rPr>
                      <m:t>              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𝑜𝑝𝑒𝑙</m:t>
                        </m:r>
                      </m:e>
                    </m:d>
                    <m:r>
                      <a:rPr lang="it-IT" sz="20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it-IT" sz="2000" i="1">
                        <a:solidFill>
                          <a:schemeClr val="bg1"/>
                        </a:solidFill>
                        <a:latin typeface="Cambria Math"/>
                      </a:rPr>
                      <m:t>𝑊</m:t>
                    </m:r>
                  </m:oMath>
                </a14:m>
                <a:r>
                  <a:rPr lang="it-IT" sz="2000" i="1" dirty="0">
                    <a:solidFill>
                      <a:schemeClr val="bg1"/>
                    </a:solidFill>
                  </a:rPr>
                  <a:t> (100CV)</a:t>
                </a:r>
              </a:p>
              <a:p>
                <a:endParaRPr lang="it-IT" sz="2000" i="1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𝑚</m:t>
                              </m:r>
                              <m: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𝑒</m:t>
                              </m:r>
                              <m: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.</m:t>
                              </m:r>
                            </m:e>
                          </m:d>
                        </m:num>
                        <m:den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−16</m:t>
                              </m:r>
                            </m:sup>
                          </m:sSup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10</m:t>
                                  </m:r>
                                  <m:r>
                                    <a:rPr lang="it-IT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𝑛𝑚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𝑊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it-IT" sz="2000" i="1" dirty="0">
                  <a:solidFill>
                    <a:schemeClr val="bg1"/>
                  </a:solidFill>
                </a:endParaRPr>
              </a:p>
              <a:p>
                <a:endParaRPr lang="it-IT" sz="2000" i="1" dirty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𝑜𝑝𝑒𝑙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)/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𝑉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𝑊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it-IT" sz="2000" i="1" dirty="0">
                  <a:solidFill>
                    <a:schemeClr val="bg1"/>
                  </a:solidFill>
                </a:endParaRPr>
              </a:p>
              <a:p>
                <a:endParaRPr lang="it-IT" sz="2000" i="1" dirty="0">
                  <a:solidFill>
                    <a:schemeClr val="bg1"/>
                  </a:solidFill>
                </a:endParaRPr>
              </a:p>
              <a:p>
                <a:endParaRPr lang="it-IT" sz="2000" i="1" dirty="0"/>
              </a:p>
              <a:p>
                <a:endParaRPr lang="it-IT" sz="2000" i="1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68" y="836712"/>
                <a:ext cx="4427984" cy="4392228"/>
              </a:xfrm>
              <a:prstGeom prst="rect">
                <a:avLst/>
              </a:prstGeom>
              <a:blipFill>
                <a:blip r:embed="rId3"/>
                <a:stretch>
                  <a:fillRect t="-18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o 17"/>
          <p:cNvGrpSpPr/>
          <p:nvPr/>
        </p:nvGrpSpPr>
        <p:grpSpPr>
          <a:xfrm>
            <a:off x="2200400" y="4625970"/>
            <a:ext cx="7640017" cy="2115399"/>
            <a:chOff x="676399" y="4625969"/>
            <a:chExt cx="7640017" cy="2115399"/>
          </a:xfrm>
        </p:grpSpPr>
        <p:sp>
          <p:nvSpPr>
            <p:cNvPr id="17" name="Rettangolo 16"/>
            <p:cNvSpPr/>
            <p:nvPr/>
          </p:nvSpPr>
          <p:spPr>
            <a:xfrm>
              <a:off x="676399" y="4625969"/>
              <a:ext cx="7640017" cy="2115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5" name="Gruppo 14"/>
            <p:cNvGrpSpPr/>
            <p:nvPr/>
          </p:nvGrpSpPr>
          <p:grpSpPr>
            <a:xfrm>
              <a:off x="762700" y="4680520"/>
              <a:ext cx="7373822" cy="1916832"/>
              <a:chOff x="546676" y="4608512"/>
              <a:chExt cx="7373822" cy="1916832"/>
            </a:xfrm>
            <a:solidFill>
              <a:schemeClr val="bg1"/>
            </a:solidFill>
          </p:grpSpPr>
          <p:grpSp>
            <p:nvGrpSpPr>
              <p:cNvPr id="13" name="Gruppo 12"/>
              <p:cNvGrpSpPr/>
              <p:nvPr/>
            </p:nvGrpSpPr>
            <p:grpSpPr>
              <a:xfrm>
                <a:off x="546676" y="4608512"/>
                <a:ext cx="7373822" cy="1916832"/>
                <a:chOff x="546676" y="4608512"/>
                <a:chExt cx="7373822" cy="1916832"/>
              </a:xfrm>
              <a:grpFill/>
            </p:grpSpPr>
            <p:pic>
              <p:nvPicPr>
                <p:cNvPr id="24578" name="Picture 2" descr="Cucchiaio di zucchero dipinti da parete • quadri cibo, rilascio, cucchiaino  | myloview.it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6676" y="4608512"/>
                  <a:ext cx="2873196" cy="1916832"/>
                </a:xfrm>
                <a:prstGeom prst="rect">
                  <a:avLst/>
                </a:prstGeom>
                <a:grpFill/>
                <a:extLst/>
              </p:spPr>
            </p:pic>
            <p:sp>
              <p:nvSpPr>
                <p:cNvPr id="12" name="Freccia bidirezionale orizzontale 11"/>
                <p:cNvSpPr/>
                <p:nvPr/>
              </p:nvSpPr>
              <p:spPr>
                <a:xfrm>
                  <a:off x="3589041" y="5301208"/>
                  <a:ext cx="1198983" cy="648072"/>
                </a:xfrm>
                <a:prstGeom prst="leftRightArrow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24580" name="Picture 4" descr="Motori e Prezzi di Tutte le Versioni della Nuova Opel Corsa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5724" y="4725144"/>
                  <a:ext cx="2694774" cy="1792433"/>
                </a:xfrm>
                <a:prstGeom prst="rect">
                  <a:avLst/>
                </a:prstGeom>
                <a:grpFill/>
                <a:extLst/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ttangolo 13"/>
                  <p:cNvSpPr/>
                  <p:nvPr/>
                </p:nvSpPr>
                <p:spPr>
                  <a:xfrm>
                    <a:off x="1187624" y="4725144"/>
                    <a:ext cx="3838871" cy="372410"/>
                  </a:xfrm>
                  <a:prstGeom prst="rect">
                    <a:avLst/>
                  </a:prstGeom>
                  <a:grpFill/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21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𝑚𝑜𝑙𝑒𝑐</m:t>
                        </m:r>
                        <m:r>
                          <a:rPr lang="it-IT" i="1">
                            <a:solidFill>
                              <a:srgbClr val="002060"/>
                            </a:solidFill>
                            <a:latin typeface="Cambria Math"/>
                          </a:rPr>
                          <m:t>. </m:t>
                        </m:r>
                        <m:r>
                          <a:rPr lang="it-IT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𝑒𝑛𝑔</m:t>
                        </m:r>
                        <m:r>
                          <a:rPr lang="it-IT" i="1">
                            <a:solidFill>
                              <a:srgbClr val="002060"/>
                            </a:solidFill>
                            <a:latin typeface="Cambria Math"/>
                          </a:rPr>
                          <m:t>.</m:t>
                        </m:r>
                      </m:oMath>
                    </a14:m>
                    <a:r>
                      <a:rPr lang="it-IT" i="1" dirty="0">
                        <a:solidFill>
                          <a:srgbClr val="002060"/>
                        </a:solidFill>
                      </a:rPr>
                      <a:t>    =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5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𝑊</m:t>
                        </m:r>
                      </m:oMath>
                    </a14:m>
                    <a:r>
                      <a:rPr lang="it-IT" i="1" dirty="0">
                        <a:solidFill>
                          <a:srgbClr val="002060"/>
                        </a:solidFill>
                      </a:rPr>
                      <a:t>   =   Opel   </a:t>
                    </a:r>
                  </a:p>
                </p:txBody>
              </p:sp>
            </mc:Choice>
            <mc:Fallback xmlns="">
              <p:sp>
                <p:nvSpPr>
                  <p:cNvPr id="14" name="Rettangolo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7624" y="4725144"/>
                    <a:ext cx="3838871" cy="37241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6557" b="-2623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2423592" y="3039344"/>
                <a:ext cx="12997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solidFill>
                            <a:schemeClr val="bg1"/>
                          </a:solidFill>
                          <a:latin typeface="Cambria Math"/>
                        </a:rPr>
                        <m:t>𝑠𝑖𝑧𝑒</m:t>
                      </m:r>
                      <m:r>
                        <a:rPr lang="it-IT" sz="24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~10</m:t>
                      </m:r>
                      <m:r>
                        <a:rPr lang="it-IT" sz="24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𝑛𝑚</m:t>
                      </m:r>
                    </m:oMath>
                  </m:oMathPara>
                </a14:m>
                <a:endParaRPr lang="it-IT" sz="2400" dirty="0">
                  <a:solidFill>
                    <a:schemeClr val="bg1"/>
                  </a:solidFill>
                  <a:ea typeface="Cambria Math"/>
                </a:endParaRPr>
              </a:p>
              <a:p>
                <a:r>
                  <a:rPr lang="it-IT" sz="2400" dirty="0">
                    <a:solidFill>
                      <a:schemeClr val="bg1"/>
                    </a:solidFill>
                  </a:rPr>
                  <a:t>1</a:t>
                </a:r>
                <a:r>
                  <a:rPr lang="el-GR" sz="2400" dirty="0">
                    <a:solidFill>
                      <a:schemeClr val="bg1"/>
                    </a:solidFill>
                  </a:rPr>
                  <a:t>μ</a:t>
                </a:r>
                <a:r>
                  <a:rPr lang="it-IT" sz="2400" dirty="0">
                    <a:solidFill>
                      <a:schemeClr val="bg1"/>
                    </a:solidFill>
                  </a:rPr>
                  <a:t>m/s</a:t>
                </a:r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2" y="3039344"/>
                <a:ext cx="1299706" cy="830997"/>
              </a:xfrm>
              <a:prstGeom prst="rect">
                <a:avLst/>
              </a:prstGeom>
              <a:blipFill>
                <a:blip r:embed="rId7"/>
                <a:stretch>
                  <a:fillRect l="-7512" r="-33333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74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na Replication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97" y="574575"/>
            <a:ext cx="10070543" cy="56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21128"/>
            <a:ext cx="12192000" cy="83211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101907" y="1815188"/>
            <a:ext cx="5238719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b="1" dirty="0">
                <a:latin typeface="Bodoni MT" panose="02070603080606020203" pitchFamily="18" charset="0"/>
                <a:ea typeface="Adobe Heiti Std R" pitchFamily="34" charset="-128"/>
              </a:rPr>
              <a:t>Synthesis of </a:t>
            </a:r>
            <a:r>
              <a:rPr lang="en-US" sz="3200" b="1" dirty="0" smtClean="0">
                <a:latin typeface="Bodoni MT" panose="02070603080606020203" pitchFamily="18" charset="0"/>
                <a:ea typeface="Adobe Heiti Std R" pitchFamily="34" charset="-128"/>
              </a:rPr>
              <a:t>Organic Functional </a:t>
            </a:r>
            <a:r>
              <a:rPr lang="en-US" sz="3200" b="1" dirty="0" smtClean="0">
                <a:solidFill>
                  <a:srgbClr val="FF0000"/>
                </a:solidFill>
                <a:latin typeface="Bodoni MT" panose="02070603080606020203" pitchFamily="18" charset="0"/>
                <a:ea typeface="Adobe Heiti Std R" pitchFamily="34" charset="-128"/>
              </a:rPr>
              <a:t>Molecules</a:t>
            </a:r>
          </a:p>
          <a:p>
            <a:endParaRPr lang="en-US" sz="3200" dirty="0" smtClean="0">
              <a:solidFill>
                <a:srgbClr val="FF0000"/>
              </a:solidFill>
              <a:latin typeface="Bodoni MT Black" panose="02070A03080606020203" pitchFamily="18" charset="0"/>
              <a:ea typeface="Adobe Heiti Std R" pitchFamily="34" charset="-128"/>
            </a:endParaRPr>
          </a:p>
          <a:p>
            <a:endParaRPr lang="it-IT" dirty="0" smtClean="0">
              <a:latin typeface="Bodoni MT Black" panose="02070A03080606020203" pitchFamily="18" charset="0"/>
              <a:ea typeface="Adobe Heiti Std R" pitchFamily="34" charset="-128"/>
            </a:endParaRPr>
          </a:p>
          <a:p>
            <a:endParaRPr lang="en-US" sz="2800" dirty="0" smtClean="0">
              <a:latin typeface="Bodoni MT Black" panose="02070A03080606020203" pitchFamily="18" charset="0"/>
              <a:ea typeface="Adobe Heiti Std R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Bodoni MT" panose="02070603080606020203" pitchFamily="18" charset="0"/>
                <a:ea typeface="Adobe Heiti Std R" pitchFamily="34" charset="-128"/>
              </a:rPr>
              <a:t>Development of Complex Colloidal </a:t>
            </a:r>
            <a:r>
              <a:rPr lang="en-US" sz="2800" b="1" dirty="0">
                <a:latin typeface="Bodoni MT" panose="02070603080606020203" pitchFamily="18" charset="0"/>
                <a:ea typeface="Adobe Heiti Std R" pitchFamily="34" charset="-128"/>
              </a:rPr>
              <a:t>Inorganic </a:t>
            </a:r>
            <a:r>
              <a:rPr lang="en-US" sz="2800" b="1" dirty="0" smtClean="0">
                <a:solidFill>
                  <a:srgbClr val="FF0000"/>
                </a:solidFill>
                <a:latin typeface="Bodoni MT" panose="02070603080606020203" pitchFamily="18" charset="0"/>
                <a:ea typeface="Adobe Heiti Std R" pitchFamily="34" charset="-128"/>
              </a:rPr>
              <a:t>Nano</a:t>
            </a:r>
            <a:r>
              <a:rPr lang="en-US" sz="2800" b="1" dirty="0" smtClean="0">
                <a:latin typeface="Bodoni MT" panose="02070603080606020203" pitchFamily="18" charset="0"/>
                <a:ea typeface="Adobe Heiti Std R" pitchFamily="34" charset="-128"/>
              </a:rPr>
              <a:t>crystals &amp; Study of </a:t>
            </a:r>
            <a:r>
              <a:rPr lang="en-US" sz="2800" b="1" dirty="0" smtClean="0">
                <a:solidFill>
                  <a:srgbClr val="FF0000"/>
                </a:solidFill>
                <a:latin typeface="Bodoni MT" panose="02070603080606020203" pitchFamily="18" charset="0"/>
                <a:ea typeface="Adobe Heiti Std R" pitchFamily="34" charset="-128"/>
              </a:rPr>
              <a:t>Nano</a:t>
            </a:r>
            <a:r>
              <a:rPr lang="en-US" sz="2800" b="1" dirty="0" smtClean="0">
                <a:latin typeface="Bodoni MT" panose="02070603080606020203" pitchFamily="18" charset="0"/>
                <a:ea typeface="Adobe Heiti Std R" pitchFamily="34" charset="-128"/>
              </a:rPr>
              <a:t>material Surfaces</a:t>
            </a:r>
            <a:endParaRPr lang="en-US" sz="2800" b="1" dirty="0">
              <a:latin typeface="Bodoni MT" panose="02070603080606020203" pitchFamily="18" charset="0"/>
              <a:ea typeface="Adobe Heiti Std R" pitchFamily="34" charset="-128"/>
            </a:endParaRP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r="2171" b="2172"/>
          <a:stretch/>
        </p:blipFill>
        <p:spPr bwMode="auto">
          <a:xfrm>
            <a:off x="4382013" y="1161485"/>
            <a:ext cx="2343370" cy="207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107921" y="1380547"/>
            <a:ext cx="3369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Green </a:t>
            </a:r>
            <a:r>
              <a:rPr lang="it-IT" sz="2400" dirty="0" err="1" smtClean="0"/>
              <a:t>Chemistry</a:t>
            </a:r>
            <a:endParaRPr lang="it-IT" sz="2400" dirty="0" smtClean="0"/>
          </a:p>
          <a:p>
            <a:r>
              <a:rPr lang="it-IT" sz="2400" dirty="0" smtClean="0"/>
              <a:t>Advanced </a:t>
            </a:r>
            <a:r>
              <a:rPr lang="it-IT" sz="2400" dirty="0" err="1" smtClean="0"/>
              <a:t>Devices</a:t>
            </a:r>
            <a:endParaRPr lang="it-IT" sz="2400" dirty="0"/>
          </a:p>
        </p:txBody>
      </p:sp>
      <p:pic>
        <p:nvPicPr>
          <p:cNvPr id="31" name="Picture 6" descr="Logo Ufficiale CNR NANOTEC.tif"/>
          <p:cNvPicPr/>
          <p:nvPr/>
        </p:nvPicPr>
        <p:blipFill>
          <a:blip r:embed="rId3"/>
          <a:stretch>
            <a:fillRect/>
          </a:stretch>
        </p:blipFill>
        <p:spPr>
          <a:xfrm>
            <a:off x="8676677" y="6324064"/>
            <a:ext cx="2800985" cy="457200"/>
          </a:xfrm>
          <a:prstGeom prst="rect">
            <a:avLst/>
          </a:prstGeom>
        </p:spPr>
      </p:pic>
      <p:cxnSp>
        <p:nvCxnSpPr>
          <p:cNvPr id="33" name="Connettore 1 7">
            <a:extLst>
              <a:ext uri="{FF2B5EF4-FFF2-40B4-BE49-F238E27FC236}">
                <a16:creationId xmlns:a16="http://schemas.microsoft.com/office/drawing/2014/main" id="{96BF950A-023A-A887-B7D4-A0EB35665B12}"/>
              </a:ext>
            </a:extLst>
          </p:cNvPr>
          <p:cNvCxnSpPr/>
          <p:nvPr/>
        </p:nvCxnSpPr>
        <p:spPr>
          <a:xfrm>
            <a:off x="714337" y="6183630"/>
            <a:ext cx="10763325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olo 1"/>
          <p:cNvSpPr txBox="1">
            <a:spLocks/>
          </p:cNvSpPr>
          <p:nvPr/>
        </p:nvSpPr>
        <p:spPr>
          <a:xfrm>
            <a:off x="3617842" y="97028"/>
            <a:ext cx="10763326" cy="769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 err="1" smtClean="0">
                <a:solidFill>
                  <a:schemeClr val="bg1"/>
                </a:solidFill>
                <a:latin typeface="Arial Narrow" panose="020B0606020202030204" pitchFamily="34" charset="0"/>
                <a:ea typeface="Adobe Fan Heiti Std B" panose="020B0700000000000000" pitchFamily="34" charset="-128"/>
              </a:rPr>
              <a:t>Nanochemistry</a:t>
            </a:r>
            <a:endParaRPr lang="it-IT" sz="5400" dirty="0">
              <a:solidFill>
                <a:schemeClr val="bg1"/>
              </a:solidFill>
              <a:latin typeface="Arial Narrow" panose="020B0606020202030204" pitchFamily="34" charset="0"/>
              <a:ea typeface="Adobe Fan Heiti Std B" panose="020B0700000000000000" pitchFamily="34" charset="-128"/>
            </a:endParaRPr>
          </a:p>
        </p:txBody>
      </p:sp>
      <p:pic>
        <p:nvPicPr>
          <p:cNvPr id="1026" name="Picture 2" descr="nanorod-gif - NANOTECHNOLOGY RESEARCH at THE UNIVERSITY OF LIMERICK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55" y="2923750"/>
            <a:ext cx="2622142" cy="272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5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21128"/>
            <a:ext cx="12192000" cy="83211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6" descr="Logo Ufficiale CNR NANOTEC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676677" y="6324064"/>
            <a:ext cx="2800985" cy="457200"/>
          </a:xfrm>
          <a:prstGeom prst="rect">
            <a:avLst/>
          </a:prstGeom>
        </p:spPr>
      </p:pic>
      <p:cxnSp>
        <p:nvCxnSpPr>
          <p:cNvPr id="33" name="Connettore 1 7">
            <a:extLst>
              <a:ext uri="{FF2B5EF4-FFF2-40B4-BE49-F238E27FC236}">
                <a16:creationId xmlns:a16="http://schemas.microsoft.com/office/drawing/2014/main" id="{96BF950A-023A-A887-B7D4-A0EB35665B12}"/>
              </a:ext>
            </a:extLst>
          </p:cNvPr>
          <p:cNvCxnSpPr/>
          <p:nvPr/>
        </p:nvCxnSpPr>
        <p:spPr>
          <a:xfrm>
            <a:off x="714337" y="6183630"/>
            <a:ext cx="10763325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olo 1"/>
          <p:cNvSpPr txBox="1">
            <a:spLocks/>
          </p:cNvSpPr>
          <p:nvPr/>
        </p:nvSpPr>
        <p:spPr>
          <a:xfrm>
            <a:off x="3617842" y="97028"/>
            <a:ext cx="10763326" cy="769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 err="1" smtClean="0">
                <a:solidFill>
                  <a:schemeClr val="bg1"/>
                </a:solidFill>
                <a:latin typeface="Arial Narrow" panose="020B0606020202030204" pitchFamily="34" charset="0"/>
                <a:ea typeface="Adobe Fan Heiti Std B" panose="020B0700000000000000" pitchFamily="34" charset="-128"/>
              </a:rPr>
              <a:t>Nanochemistry</a:t>
            </a:r>
            <a:endParaRPr lang="it-IT" sz="5400" dirty="0">
              <a:solidFill>
                <a:schemeClr val="bg1"/>
              </a:solidFill>
              <a:latin typeface="Arial Narrow" panose="020B0606020202030204" pitchFamily="34" charset="0"/>
              <a:ea typeface="Adobe Fan Heiti Std B" panose="020B0700000000000000" pitchFamily="34" charset="-128"/>
            </a:endParaRPr>
          </a:p>
        </p:txBody>
      </p:sp>
      <p:pic>
        <p:nvPicPr>
          <p:cNvPr id="7170" name="Picture 2" descr="Nanochemistry - Size, Properties, Applications, Drawbacks of nanomaterials  | chemis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071627"/>
            <a:ext cx="3661632" cy="28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Graphic of the Quantum Confinement Effect - splitting of energy levels in quantum dots due to the quantum confinement effect, semiconductor band gap increases with decrease in size of the nanocrystal."/>
          <p:cNvSpPr>
            <a:spLocks noChangeAspect="1" noChangeArrowheads="1"/>
          </p:cNvSpPr>
          <p:nvPr/>
        </p:nvSpPr>
        <p:spPr bwMode="auto">
          <a:xfrm>
            <a:off x="155574" y="-144463"/>
            <a:ext cx="5692775" cy="56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t="37943" r="57500" b="5319"/>
          <a:stretch/>
        </p:blipFill>
        <p:spPr>
          <a:xfrm>
            <a:off x="6876271" y="1808012"/>
            <a:ext cx="4768907" cy="3740319"/>
          </a:xfrm>
          <a:prstGeom prst="rect">
            <a:avLst/>
          </a:prstGeom>
        </p:spPr>
      </p:pic>
      <p:pic>
        <p:nvPicPr>
          <p:cNvPr id="7178" name="Picture 10" descr="CAPITOLO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64" y="2071627"/>
            <a:ext cx="2369554" cy="28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 Ufficiale CNR NANOTEC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867177" y="6409789"/>
            <a:ext cx="2800985" cy="457200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6BF950A-023A-A887-B7D4-A0EB35665B12}"/>
              </a:ext>
            </a:extLst>
          </p:cNvPr>
          <p:cNvCxnSpPr/>
          <p:nvPr/>
        </p:nvCxnSpPr>
        <p:spPr>
          <a:xfrm>
            <a:off x="624185" y="6317516"/>
            <a:ext cx="10763325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Luminescent sensors based on quantum dot–molecule conjugates - Chemical  Society Reviews (RSC Publishing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81" y="257008"/>
            <a:ext cx="4590369" cy="22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 Colloidal Quantum Dots synthesis. a. Typical chemistry setup for... |  Download Scientific Diagr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9" b="671"/>
          <a:stretch/>
        </p:blipFill>
        <p:spPr bwMode="auto">
          <a:xfrm>
            <a:off x="1200831" y="2649111"/>
            <a:ext cx="4590369" cy="332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croscopio elettronico a trasmissione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94" y="312415"/>
            <a:ext cx="3805526" cy="585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12192000" cy="7454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616717" y="34296"/>
            <a:ext cx="1121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Device </a:t>
            </a:r>
            <a:r>
              <a:rPr lang="it-IT" sz="3600" dirty="0" err="1" smtClean="0">
                <a:solidFill>
                  <a:schemeClr val="bg1"/>
                </a:solidFill>
              </a:rPr>
              <a:t>Photonics</a:t>
            </a:r>
            <a:r>
              <a:rPr lang="it-IT" sz="3600" dirty="0" smtClean="0">
                <a:solidFill>
                  <a:schemeClr val="bg1"/>
                </a:solidFill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</a:rPr>
              <a:t>Facilities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93" y="1326318"/>
            <a:ext cx="4976655" cy="4797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014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Widescreen</PresentationFormat>
  <Paragraphs>58</Paragraphs>
  <Slides>21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3" baseType="lpstr">
      <vt:lpstr>Adobe Fan Heiti Std B</vt:lpstr>
      <vt:lpstr>Adobe Heiti Std R</vt:lpstr>
      <vt:lpstr>Arial</vt:lpstr>
      <vt:lpstr>Arial Narrow</vt:lpstr>
      <vt:lpstr>Bahnschrift SemiBold</vt:lpstr>
      <vt:lpstr>Bodoni MT</vt:lpstr>
      <vt:lpstr>Bodoni MT Black</vt:lpstr>
      <vt:lpstr>Calibri</vt:lpstr>
      <vt:lpstr>Calibri Light</vt:lpstr>
      <vt:lpstr>Cambria Math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Polariton chemistry:  sintesi chimiche accelerate dal vuoto quantistico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mazzeo</dc:creator>
  <cp:lastModifiedBy>marco mazzeo</cp:lastModifiedBy>
  <cp:revision>22</cp:revision>
  <dcterms:created xsi:type="dcterms:W3CDTF">2024-05-01T07:56:28Z</dcterms:created>
  <dcterms:modified xsi:type="dcterms:W3CDTF">2024-05-08T07:00:03Z</dcterms:modified>
</cp:coreProperties>
</file>