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607" r:id="rId2"/>
    <p:sldId id="608" r:id="rId3"/>
    <p:sldId id="609" r:id="rId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66"/>
    <a:srgbClr val="000066"/>
    <a:srgbClr val="00CCFF"/>
    <a:srgbClr val="800000"/>
    <a:srgbClr val="57D557"/>
    <a:srgbClr val="3333CC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1" autoAdjust="0"/>
    <p:restoredTop sz="92057" autoAdjust="0"/>
  </p:normalViewPr>
  <p:slideViewPr>
    <p:cSldViewPr snapToGrid="0">
      <p:cViewPr varScale="1">
        <p:scale>
          <a:sx n="94" d="100"/>
          <a:sy n="94" d="100"/>
        </p:scale>
        <p:origin x="-960" y="-112"/>
      </p:cViewPr>
      <p:guideLst>
        <p:guide orient="horz" pos="2166"/>
        <p:guide pos="2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-1656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BE972394-3CC7-46B9-9F80-0457EFD3EC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42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218E66-CB8E-4A22-80CA-94AA5C59E38E}" type="slidenum">
              <a:rPr lang="en-US"/>
              <a:pPr/>
              <a:t>1</a:t>
            </a:fld>
            <a:endParaRPr lang="en-US"/>
          </a:p>
        </p:txBody>
      </p:sp>
      <p:sp>
        <p:nvSpPr>
          <p:cNvPr id="87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/>
          <a:lstStyle/>
          <a:p>
            <a:r>
              <a:rPr lang="it-IT" dirty="0" smtClean="0"/>
              <a:t>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 userDrawn="1"/>
        </p:nvSpPr>
        <p:spPr>
          <a:xfrm>
            <a:off x="1357376" y="6409436"/>
            <a:ext cx="3454400" cy="330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NSS-MIC 2010, Knoxville, 2 Nov. 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395413" y="6437313"/>
            <a:ext cx="3454400" cy="330200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/>
              <a:t>NSS-MIC 2010, Knoxville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1395413" y="6437313"/>
            <a:ext cx="3454400" cy="330200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/>
              <a:t>NSS-MIC 2010, Knoxville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6" name="Segnaposto data 3"/>
          <p:cNvSpPr>
            <a:spLocks noGrp="1"/>
          </p:cNvSpPr>
          <p:nvPr userDrawn="1"/>
        </p:nvSpPr>
        <p:spPr>
          <a:xfrm>
            <a:off x="1381760" y="6409436"/>
            <a:ext cx="3454400" cy="330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SVT 14/10/2011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10"/>
          </p:nvPr>
        </p:nvSpPr>
        <p:spPr>
          <a:xfrm>
            <a:off x="1346645" y="6412929"/>
            <a:ext cx="3454400" cy="330200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 sz="1400" dirty="0" smtClean="0"/>
              <a:t>NSS-MIC 2010, Knoxville, 2 Nov. 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>
          <a:xfrm>
            <a:off x="1346645" y="6412929"/>
            <a:ext cx="3454400" cy="330200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 sz="1400" dirty="0" smtClean="0"/>
              <a:t>NSS-MIC 2010, Knoxville, 2 Nov. 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2"/>
          </p:nvPr>
        </p:nvSpPr>
        <p:spPr>
          <a:xfrm>
            <a:off x="1346645" y="6412929"/>
            <a:ext cx="3454400" cy="330200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 sz="1400" dirty="0" smtClean="0"/>
              <a:t>NSS-MIC 2010, Knoxville, 2 Nov. 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2"/>
          </p:nvPr>
        </p:nvSpPr>
        <p:spPr>
          <a:xfrm>
            <a:off x="1346645" y="6412929"/>
            <a:ext cx="3454400" cy="330200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 sz="1400" dirty="0" smtClean="0"/>
              <a:t>NSS-MIC 2010, Knoxville, 2 Nov. 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395413" y="6437313"/>
            <a:ext cx="3454400" cy="330200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/>
              <a:t>NSS-MIC 2010, Knoxville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395413" y="6437313"/>
            <a:ext cx="3454400" cy="330200"/>
          </a:xfrm>
          <a:prstGeom prst="rect">
            <a:avLst/>
          </a:prstGeo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/>
              <a:t>NSS-MIC 2010, Knoxville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vmlDrawing" Target="../drawings/vmlDrawing1.vml"/><Relationship Id="rId14" Type="http://schemas.openxmlformats.org/officeDocument/2006/relationships/oleObject" Target="../embeddings/oleObject1.bin"/><Relationship Id="rId15" Type="http://schemas.openxmlformats.org/officeDocument/2006/relationships/oleObject" Target="../embeddings/Microsoft_Word_97_-_2004_Document1.doc"/><Relationship Id="rId16" Type="http://schemas.openxmlformats.org/officeDocument/2006/relationships/image" Target="../media/image1.wmf"/><Relationship Id="rId1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580615" name="Line 7"/>
          <p:cNvSpPr>
            <a:spLocks noChangeShapeType="1"/>
          </p:cNvSpPr>
          <p:nvPr userDrawn="1"/>
        </p:nvSpPr>
        <p:spPr bwMode="auto">
          <a:xfrm>
            <a:off x="238125" y="6253163"/>
            <a:ext cx="86407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580616" name="Object 8"/>
          <p:cNvGraphicFramePr>
            <a:graphicFrameLocks noChangeAspect="1"/>
          </p:cNvGraphicFramePr>
          <p:nvPr/>
        </p:nvGraphicFramePr>
        <p:xfrm>
          <a:off x="190500" y="6281891"/>
          <a:ext cx="553212" cy="588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0618" name="Documento" r:id="rId15" imgW="876960" imgH="934560" progId="Word.Document.8">
                  <p:embed/>
                </p:oleObj>
              </mc:Choice>
              <mc:Fallback>
                <p:oleObj name="Documento" r:id="rId15" imgW="876960" imgH="934560" progId="Word.Document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6281891"/>
                        <a:ext cx="553212" cy="5883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0617" name="Rectangle 9"/>
          <p:cNvSpPr>
            <a:spLocks noChangeArrowheads="1"/>
          </p:cNvSpPr>
          <p:nvPr userDrawn="1"/>
        </p:nvSpPr>
        <p:spPr bwMode="auto">
          <a:xfrm>
            <a:off x="5019675" y="626745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it-IT" sz="1400" b="1">
              <a:solidFill>
                <a:srgbClr val="FF00FF"/>
              </a:solidFill>
            </a:endParaRPr>
          </a:p>
        </p:txBody>
      </p:sp>
      <p:pic>
        <p:nvPicPr>
          <p:cNvPr id="580620" name="Picture 12" descr="logoinfn4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327136" y="6288209"/>
            <a:ext cx="731520" cy="545407"/>
          </a:xfrm>
          <a:prstGeom prst="rect">
            <a:avLst/>
          </a:prstGeom>
          <a:noFill/>
        </p:spPr>
      </p:pic>
      <p:sp>
        <p:nvSpPr>
          <p:cNvPr id="10" name="Segnaposto data 3"/>
          <p:cNvSpPr txBox="1">
            <a:spLocks/>
          </p:cNvSpPr>
          <p:nvPr userDrawn="1"/>
        </p:nvSpPr>
        <p:spPr bwMode="auto">
          <a:xfrm>
            <a:off x="5327333" y="6400737"/>
            <a:ext cx="2719387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Politecnico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Milano &amp; INFN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742822" y="291353"/>
            <a:ext cx="57278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it-IT" sz="2800" dirty="0" smtClean="0">
                <a:solidFill>
                  <a:srgbClr val="FF0000"/>
                </a:solidFill>
              </a:rPr>
              <a:t>Update on </a:t>
            </a:r>
            <a:r>
              <a:rPr lang="it-IT" sz="2800" dirty="0" err="1" smtClean="0">
                <a:solidFill>
                  <a:srgbClr val="FF0000"/>
                </a:solidFill>
              </a:rPr>
              <a:t>analog</a:t>
            </a:r>
            <a:r>
              <a:rPr lang="it-IT" sz="2800" dirty="0" smtClean="0">
                <a:solidFill>
                  <a:srgbClr val="FF0000"/>
                </a:solidFill>
              </a:rPr>
              <a:t> design </a:t>
            </a:r>
            <a:r>
              <a:rPr lang="it-IT" sz="2800" dirty="0" err="1" smtClean="0">
                <a:solidFill>
                  <a:srgbClr val="FF0000"/>
                </a:solidFill>
              </a:rPr>
              <a:t>for</a:t>
            </a:r>
            <a:r>
              <a:rPr lang="it-IT" sz="2800" dirty="0" smtClean="0">
                <a:solidFill>
                  <a:srgbClr val="FF0000"/>
                </a:solidFill>
              </a:rPr>
              <a:t> L4-L5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32012" y="1896035"/>
            <a:ext cx="572496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Polimi</a:t>
            </a:r>
            <a:r>
              <a:rPr lang="en-US" sz="2000" dirty="0" smtClean="0"/>
              <a:t> design team:</a:t>
            </a:r>
          </a:p>
          <a:p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Luca Bombelli (</a:t>
            </a:r>
            <a:r>
              <a:rPr lang="en-US" sz="2000" dirty="0" err="1" smtClean="0"/>
              <a:t>Postdoc</a:t>
            </a:r>
            <a:r>
              <a:rPr lang="en-US" sz="20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Bayan Nasri (PhD since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October)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Paolo Trigilio (Master student since 1</a:t>
            </a:r>
            <a:r>
              <a:rPr lang="en-US" sz="2000" baseline="30000" dirty="0" smtClean="0"/>
              <a:t>st </a:t>
            </a:r>
            <a:r>
              <a:rPr lang="en-US" sz="2000" dirty="0" smtClean="0"/>
              <a:t>October)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Stefano Facchinetti (PhD, at LBL till end 2011)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Carlo Fiorini</a:t>
            </a:r>
            <a:endParaRPr lang="en-US" sz="2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092824" y="833718"/>
            <a:ext cx="28829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SVT </a:t>
            </a:r>
            <a:r>
              <a:rPr lang="en-US" sz="2000" dirty="0" err="1" smtClean="0"/>
              <a:t>confcall</a:t>
            </a:r>
            <a:r>
              <a:rPr lang="en-US" sz="2000" dirty="0" smtClean="0"/>
              <a:t> – 14/10/11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Mid-term program of </a:t>
            </a:r>
            <a:r>
              <a:rPr lang="en-US" dirty="0" err="1" smtClean="0"/>
              <a:t>Polimi</a:t>
            </a:r>
            <a:r>
              <a:rPr lang="en-US" dirty="0" smtClean="0"/>
              <a:t> activities</a:t>
            </a:r>
            <a:endParaRPr lang="en-US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91671" y="1398494"/>
            <a:ext cx="82968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evaluation of requirements for FE design for L4-L5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noise evaluation vs. processing time for FE design for L4-L5 with IBM technology with detector parameters </a:t>
            </a:r>
          </a:p>
          <a:p>
            <a:r>
              <a:rPr lang="en-US" sz="2000" dirty="0" smtClean="0"/>
              <a:t>(basically to align with </a:t>
            </a:r>
            <a:r>
              <a:rPr lang="en-US" sz="2000" dirty="0" err="1" smtClean="0"/>
              <a:t>Lodovico’s</a:t>
            </a:r>
            <a:r>
              <a:rPr lang="en-US" sz="2000" dirty="0" smtClean="0"/>
              <a:t> estimations of 18/03/11)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requirements for digitalization (ADC/TOT) and solution choice.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start of design or preamplifier and filter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/>
          <a:lstStyle/>
          <a:p>
            <a:r>
              <a:rPr lang="en-US" dirty="0" smtClean="0"/>
              <a:t>Few preliminary questions</a:t>
            </a:r>
            <a:endParaRPr lang="en-US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91671" y="1398494"/>
            <a:ext cx="829683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resolution of 0.2MIP over the range of 15MIPs: constant or variable along the range? Impact on decision of ADC (6-7 bits) or TOT (3-4 bits). Effect of compression on S/N. S/N ratio of 20 mentioned in specs.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efficiency of 95% for not pile-up events, no problem if the other pile-up events are not rejected?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noise model of resistance </a:t>
            </a:r>
            <a:r>
              <a:rPr lang="en-US" sz="2000" smtClean="0"/>
              <a:t>Rs of </a:t>
            </a:r>
            <a:r>
              <a:rPr lang="en-US" sz="2000" dirty="0" err="1" smtClean="0"/>
              <a:t>microstrip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GB" sz="2000" dirty="0" smtClean="0"/>
              <a:t>Power supply: 1.2 V, with ± 10 mV tolerance (on-chip voltage regulators and maybe a DC-DC converter are needed) 10mV maybe optimistic, strategy?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 Signal polarity: the same chip for p and n readout. Same preamplifier with inversion (programmable) before the shaper?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Struttura predefinita">
  <a:themeElements>
    <a:clrScheme name="1_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8370</TotalTime>
  <Words>284</Words>
  <Application>Microsoft Macintosh PowerPoint</Application>
  <PresentationFormat>On-screen Show 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1_Struttura predefinita</vt:lpstr>
      <vt:lpstr>Documento</vt:lpstr>
      <vt:lpstr>PowerPoint Presentation</vt:lpstr>
      <vt:lpstr>Mid-term program of Polimi activities</vt:lpstr>
      <vt:lpstr>Few preliminary questions</vt:lpstr>
    </vt:vector>
  </TitlesOfParts>
  <Company>Polimi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Antonio Longoni</dc:creator>
  <cp:lastModifiedBy>Giuliana Rizzo</cp:lastModifiedBy>
  <cp:revision>471</cp:revision>
  <dcterms:created xsi:type="dcterms:W3CDTF">2003-05-28T21:36:47Z</dcterms:created>
  <dcterms:modified xsi:type="dcterms:W3CDTF">2011-10-14T08:58:05Z</dcterms:modified>
</cp:coreProperties>
</file>