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60" r:id="rId5"/>
    <p:sldId id="261" r:id="rId6"/>
    <p:sldId id="262" r:id="rId7"/>
    <p:sldId id="272" r:id="rId8"/>
    <p:sldId id="263" r:id="rId9"/>
    <p:sldId id="264" r:id="rId10"/>
    <p:sldId id="266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67" r:id="rId22"/>
    <p:sldId id="268" r:id="rId23"/>
    <p:sldId id="269" r:id="rId24"/>
    <p:sldId id="270" r:id="rId25"/>
    <p:sldId id="271" r:id="rId26"/>
    <p:sldId id="283" r:id="rId27"/>
  </p:sldIdLst>
  <p:sldSz cx="12192000" cy="6858000"/>
  <p:notesSz cx="6858000" cy="9144000"/>
  <p:embeddedFontLst>
    <p:embeddedFont>
      <p:font typeface="Lobster" pitchFamily="2" charset="77"/>
      <p:regular r:id="rId29"/>
    </p:embeddedFont>
    <p:embeddedFont>
      <p:font typeface="Oswald Light" panose="020F0302020204030204" pitchFamily="34" charset="0"/>
      <p:regular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  <p:embeddedFont>
      <p:font typeface="Titillium Web" pitchFamily="2" charset="77"/>
      <p:regular r:id="rId35"/>
      <p:bold r:id="rId36"/>
      <p:italic r:id="rId37"/>
      <p:boldItalic r:id="rId38"/>
    </p:embeddedFont>
    <p:embeddedFont>
      <p:font typeface="Titillium Web SemiBold" panose="020F0502020204030204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3" roundtripDataSignature="AMtx7mjG0JDtSwLQ/0wAHuIL8IpSFYsy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48"/>
    <p:restoredTop sz="94694"/>
  </p:normalViewPr>
  <p:slideViewPr>
    <p:cSldViewPr snapToGrid="0">
      <p:cViewPr varScale="1">
        <p:scale>
          <a:sx n="117" d="100"/>
          <a:sy n="117" d="100"/>
        </p:scale>
        <p:origin x="91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it-I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5753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0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21" name="Google Shape;21;p20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>
  <p:cSld name="Immagine con didascalia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9"/>
          <p:cNvSpPr>
            <a:spLocks noGrp="1"/>
          </p:cNvSpPr>
          <p:nvPr>
            <p:ph type="pic" idx="2"/>
          </p:nvPr>
        </p:nvSpPr>
        <p:spPr>
          <a:xfrm>
            <a:off x="5183188" y="1335636"/>
            <a:ext cx="6172200" cy="4841327"/>
          </a:xfrm>
          <a:prstGeom prst="rect">
            <a:avLst/>
          </a:prstGeom>
          <a:noFill/>
          <a:ln>
            <a:noFill/>
          </a:ln>
        </p:spPr>
      </p:sp>
      <p:sp>
        <p:nvSpPr>
          <p:cNvPr id="88" name="Google Shape;88;p29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9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9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91" name="Google Shape;91;p29"/>
          <p:cNvSpPr txBox="1">
            <a:spLocks noGrp="1"/>
          </p:cNvSpPr>
          <p:nvPr>
            <p:ph type="body" idx="1"/>
          </p:nvPr>
        </p:nvSpPr>
        <p:spPr>
          <a:xfrm>
            <a:off x="839788" y="2496619"/>
            <a:ext cx="3932237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2" name="Google Shape;92;p29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3" name="Google Shape;93;p29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0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0"/>
          <p:cNvSpPr txBox="1">
            <a:spLocks noGrp="1"/>
          </p:cNvSpPr>
          <p:nvPr>
            <p:ph type="body" idx="1"/>
          </p:nvPr>
        </p:nvSpPr>
        <p:spPr>
          <a:xfrm rot="5400000">
            <a:off x="4153087" y="-1023750"/>
            <a:ext cx="3885826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30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0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0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100" name="Google Shape;100;p30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itleAndTx">
  <p:cSld name="VERTICAL_TITLE_AND_VERTICAL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1"/>
          <p:cNvSpPr txBox="1">
            <a:spLocks noGrp="1"/>
          </p:cNvSpPr>
          <p:nvPr>
            <p:ph type="title"/>
          </p:nvPr>
        </p:nvSpPr>
        <p:spPr>
          <a:xfrm rot="5400000">
            <a:off x="7618686" y="2441849"/>
            <a:ext cx="484132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1"/>
          <p:cNvSpPr txBox="1">
            <a:spLocks noGrp="1"/>
          </p:cNvSpPr>
          <p:nvPr>
            <p:ph type="body" idx="1"/>
          </p:nvPr>
        </p:nvSpPr>
        <p:spPr>
          <a:xfrm rot="5400000">
            <a:off x="2284687" y="-110851"/>
            <a:ext cx="4841327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31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1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1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107" name="Google Shape;107;p31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contenuto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1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85623"/>
              </a:buClr>
              <a:buSzPts val="2000"/>
              <a:buChar char="•"/>
              <a:defRPr>
                <a:solidFill>
                  <a:srgbClr val="38562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1800"/>
              <a:buChar char="•"/>
              <a:defRPr>
                <a:solidFill>
                  <a:srgbClr val="7030A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28" name="Google Shape;28;p21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>
  <p:cSld name="Due contenuti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2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body" idx="1"/>
          </p:nvPr>
        </p:nvSpPr>
        <p:spPr>
          <a:xfrm>
            <a:off x="838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body" idx="2"/>
          </p:nvPr>
        </p:nvSpPr>
        <p:spPr>
          <a:xfrm>
            <a:off x="6172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2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2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2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36" name="Google Shape;36;p22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>
  <p:cSld name="Diapositiva titolo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3"/>
          <p:cNvSpPr/>
          <p:nvPr/>
        </p:nvSpPr>
        <p:spPr>
          <a:xfrm>
            <a:off x="0" y="1310759"/>
            <a:ext cx="12202758" cy="50386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4500"/>
              <a:buFont typeface="Titillium Web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3"/>
          <p:cNvSpPr txBox="1"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44" name="Google Shape;44;p23"/>
          <p:cNvSpPr>
            <a:spLocks noGrp="1"/>
          </p:cNvSpPr>
          <p:nvPr>
            <p:ph type="pic" idx="2"/>
          </p:nvPr>
        </p:nvSpPr>
        <p:spPr>
          <a:xfrm>
            <a:off x="5188449" y="2106202"/>
            <a:ext cx="5712431" cy="3754848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23"/>
          <p:cNvSpPr txBox="1">
            <a:spLocks noGrp="1"/>
          </p:cNvSpPr>
          <p:nvPr>
            <p:ph type="body" idx="3"/>
          </p:nvPr>
        </p:nvSpPr>
        <p:spPr>
          <a:xfrm>
            <a:off x="838200" y="5681663"/>
            <a:ext cx="3795444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" name="Google Shape;46;p23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>
  <p:cSld name="Titolo e contenuto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4"/>
          <p:cNvSpPr txBox="1"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4"/>
          <p:cNvSpPr txBox="1">
            <a:spLocks noGrp="1"/>
          </p:cNvSpPr>
          <p:nvPr>
            <p:ph type="body" idx="1"/>
          </p:nvPr>
        </p:nvSpPr>
        <p:spPr>
          <a:xfrm>
            <a:off x="838200" y="2496619"/>
            <a:ext cx="10515600" cy="3680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4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body" idx="2"/>
          </p:nvPr>
        </p:nvSpPr>
        <p:spPr>
          <a:xfrm>
            <a:off x="838200" y="1931597"/>
            <a:ext cx="10515600" cy="45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27F47"/>
              </a:buClr>
              <a:buSzPts val="2400"/>
              <a:buChar char="•"/>
              <a:defRPr sz="2400" b="1">
                <a:solidFill>
                  <a:srgbClr val="B27F4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4" name="Google Shape;54;p24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>
  <p:cSld name="Intestazione sezion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5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59" name="Google Shape;59;p25"/>
          <p:cNvSpPr txBox="1"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4500"/>
              <a:buFont typeface="Titillium Web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1" name="Google Shape;61;p25"/>
          <p:cNvSpPr>
            <a:spLocks noGrp="1"/>
          </p:cNvSpPr>
          <p:nvPr>
            <p:ph type="pic" idx="2"/>
          </p:nvPr>
        </p:nvSpPr>
        <p:spPr>
          <a:xfrm>
            <a:off x="6096000" y="1335636"/>
            <a:ext cx="5257800" cy="4525414"/>
          </a:xfrm>
          <a:prstGeom prst="rect">
            <a:avLst/>
          </a:prstGeom>
          <a:noFill/>
          <a:ln>
            <a:noFill/>
          </a:ln>
        </p:spPr>
      </p:sp>
      <p:pic>
        <p:nvPicPr>
          <p:cNvPr id="62" name="Google Shape;62;p25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>
  <p:cSld name="Confronto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6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838200" y="1931597"/>
            <a:ext cx="10515600" cy="45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27F47"/>
              </a:buClr>
              <a:buSzPts val="2400"/>
              <a:buChar char="•"/>
              <a:defRPr sz="2400" b="1">
                <a:solidFill>
                  <a:srgbClr val="B27F4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body" idx="2"/>
          </p:nvPr>
        </p:nvSpPr>
        <p:spPr>
          <a:xfrm>
            <a:off x="838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Char char="•"/>
              <a:defRPr>
                <a:solidFill>
                  <a:srgbClr val="1F3864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2000"/>
              <a:buChar char="•"/>
              <a:defRPr>
                <a:solidFill>
                  <a:srgbClr val="7030A0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body" idx="3"/>
          </p:nvPr>
        </p:nvSpPr>
        <p:spPr>
          <a:xfrm>
            <a:off x="6172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Char char="•"/>
              <a:defRPr>
                <a:solidFill>
                  <a:srgbClr val="1F3864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2000"/>
              <a:buChar char="•"/>
              <a:defRPr>
                <a:solidFill>
                  <a:srgbClr val="7030A0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1800"/>
              <a:buChar char="•"/>
              <a:defRPr>
                <a:solidFill>
                  <a:srgbClr val="7030A0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1" name="Google Shape;71;p26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77" name="Google Shape;77;p27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>
  <p:cSld name="Contenuto con didascalia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>
            <a:spLocks noGrp="1"/>
          </p:cNvSpPr>
          <p:nvPr>
            <p:ph type="body" idx="1"/>
          </p:nvPr>
        </p:nvSpPr>
        <p:spPr>
          <a:xfrm>
            <a:off x="5183188" y="1335636"/>
            <a:ext cx="6172200" cy="4841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body" idx="2"/>
          </p:nvPr>
        </p:nvSpPr>
        <p:spPr>
          <a:xfrm>
            <a:off x="839788" y="2496619"/>
            <a:ext cx="3932237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84" name="Google Shape;84;p28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5" name="Google Shape;85;p28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6352350"/>
            <a:ext cx="12192000" cy="5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9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-25841"/>
            <a:ext cx="121920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9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Titillium Web"/>
              <a:buNone/>
              <a:defRPr sz="2800" b="1" i="0" u="none" strike="noStrike" cap="none">
                <a:solidFill>
                  <a:srgbClr val="B27F47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19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19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hyperlink" Target="https://agenda.infn.it/event/39721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genda.infn.it/event/35808/" TargetMode="External"/><Relationship Id="rId5" Type="http://schemas.openxmlformats.org/officeDocument/2006/relationships/image" Target="../media/image43.png"/><Relationship Id="rId4" Type="http://schemas.openxmlformats.org/officeDocument/2006/relationships/hyperlink" Target="https://agenda.infn.it/event/38191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hyperlink" Target="https://agenda.infn.it/event/34125/contributions/207938/" TargetMode="Externa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jp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2.jpg"/><Relationship Id="rId21" Type="http://schemas.openxmlformats.org/officeDocument/2006/relationships/image" Target="../media/image35.jp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jpg"/><Relationship Id="rId15" Type="http://schemas.openxmlformats.org/officeDocument/2006/relationships/image" Target="../media/image29.png"/><Relationship Id="rId23" Type="http://schemas.openxmlformats.org/officeDocument/2006/relationships/image" Target="../media/image37.jp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4.jp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</a:t>
            </a:fld>
            <a:endParaRPr/>
          </a:p>
        </p:txBody>
      </p:sp>
      <p:pic>
        <p:nvPicPr>
          <p:cNvPr id="113" name="Google Shape;11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1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"/>
          <p:cNvSpPr/>
          <p:nvPr/>
        </p:nvSpPr>
        <p:spPr>
          <a:xfrm>
            <a:off x="2301766" y="2334337"/>
            <a:ext cx="10625958" cy="2461183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2"/>
          <p:cNvSpPr txBox="1"/>
          <p:nvPr/>
        </p:nvSpPr>
        <p:spPr>
          <a:xfrm>
            <a:off x="1" y="5900058"/>
            <a:ext cx="5602013" cy="828734"/>
          </a:xfrm>
          <a:prstGeom prst="rect">
            <a:avLst/>
          </a:prstGeom>
          <a:solidFill>
            <a:srgbClr val="5B87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i="0" u="none" strike="noStrike" cap="none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ISGC 2024</a:t>
            </a:r>
            <a:endParaRPr sz="2000" b="0" i="0" u="none" strike="noStrike" cap="none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2624826" y="2694001"/>
            <a:ext cx="9171759" cy="72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7500" lnSpcReduction="20000"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63A0"/>
              </a:buClr>
              <a:buSzPct val="100000"/>
              <a:buFont typeface="Roboto"/>
              <a:buNone/>
            </a:pPr>
            <a:r>
              <a:rPr lang="it-IT" sz="3600" b="1" i="0" u="none" strike="noStrike" cap="none" dirty="0">
                <a:solidFill>
                  <a:srgbClr val="1A63A0"/>
                </a:solidFill>
                <a:latin typeface="Roboto"/>
                <a:ea typeface="Roboto"/>
                <a:cs typeface="Roboto"/>
                <a:sym typeface="Roboto"/>
              </a:rPr>
              <a:t>The </a:t>
            </a:r>
            <a:r>
              <a:rPr lang="it-IT" sz="3600" b="1" i="0" u="none" strike="noStrike" cap="none" dirty="0" err="1">
                <a:solidFill>
                  <a:srgbClr val="1A63A0"/>
                </a:solidFill>
                <a:latin typeface="Roboto"/>
                <a:ea typeface="Roboto"/>
                <a:cs typeface="Roboto"/>
                <a:sym typeface="Roboto"/>
              </a:rPr>
              <a:t>Spoke</a:t>
            </a:r>
            <a:r>
              <a:rPr lang="it-IT" sz="3600" b="1" i="0" u="none" strike="noStrike" cap="none" dirty="0">
                <a:solidFill>
                  <a:srgbClr val="1A63A0"/>
                </a:solidFill>
                <a:latin typeface="Roboto"/>
                <a:ea typeface="Roboto"/>
                <a:cs typeface="Roboto"/>
                <a:sym typeface="Roboto"/>
              </a:rPr>
              <a:t> 2 - FUNDAMENTAL RESEARCH &amp; SPACE ECONOMY</a:t>
            </a:r>
            <a:endParaRPr sz="3600" b="1" i="0" u="none" strike="noStrike" cap="none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17" name="Google Shape;117;p2"/>
          <p:cNvPicPr preferRelativeResize="0"/>
          <p:nvPr/>
        </p:nvPicPr>
        <p:blipFill rotWithShape="1">
          <a:blip r:embed="rId4">
            <a:alphaModFix/>
          </a:blip>
          <a:srcRect r="9138"/>
          <a:stretch/>
        </p:blipFill>
        <p:spPr>
          <a:xfrm>
            <a:off x="6633027" y="803417"/>
            <a:ext cx="5558971" cy="1890584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"/>
          <p:cNvSpPr txBox="1"/>
          <p:nvPr/>
        </p:nvSpPr>
        <p:spPr>
          <a:xfrm>
            <a:off x="2716617" y="3497418"/>
            <a:ext cx="9171759" cy="1214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87D9"/>
              </a:buClr>
              <a:buSzPts val="1400"/>
              <a:buFont typeface="Titillium Web SemiBold"/>
              <a:buNone/>
            </a:pPr>
            <a:r>
              <a:rPr lang="it-IT" sz="1400" b="1" i="1" u="none" strike="noStrike" cap="none">
                <a:solidFill>
                  <a:srgbClr val="5B87D9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Daniele Bonacorsi (UNIBO)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1" i="1" u="none" strike="noStrike" cap="none">
              <a:solidFill>
                <a:srgbClr val="5B87D9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87D9"/>
              </a:buClr>
              <a:buSzPts val="1400"/>
              <a:buFont typeface="Titillium Web SemiBold"/>
              <a:buNone/>
            </a:pPr>
            <a:r>
              <a:rPr lang="it-IT" sz="1400" b="1" i="1" u="none" strike="noStrike" cap="none">
                <a:solidFill>
                  <a:srgbClr val="5B87D9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Tommaso Boccali (INFN – PI)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1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</a:pPr>
            <a:r>
              <a:rPr lang="it-IT" dirty="0"/>
              <a:t>The </a:t>
            </a:r>
            <a:r>
              <a:rPr lang="it-IT" dirty="0" err="1"/>
              <a:t>technologies</a:t>
            </a:r>
            <a:r>
              <a:rPr lang="it-IT" dirty="0"/>
              <a:t> in place  (a 1 km </a:t>
            </a:r>
            <a:r>
              <a:rPr lang="it-IT" dirty="0" err="1"/>
              <a:t>view</a:t>
            </a:r>
            <a:r>
              <a:rPr lang="it-IT" dirty="0"/>
              <a:t>) …</a:t>
            </a:r>
            <a:endParaRPr dirty="0"/>
          </a:p>
        </p:txBody>
      </p:sp>
      <p:sp>
        <p:nvSpPr>
          <p:cNvPr id="274" name="Google Shape;274;p41"/>
          <p:cNvSpPr txBox="1">
            <a:spLocks noGrp="1"/>
          </p:cNvSpPr>
          <p:nvPr>
            <p:ph type="body" idx="1"/>
          </p:nvPr>
        </p:nvSpPr>
        <p:spPr>
          <a:xfrm>
            <a:off x="0" y="2115750"/>
            <a:ext cx="6019800" cy="4061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5630"/>
              <a:buChar char="•"/>
            </a:pPr>
            <a:r>
              <a:rPr lang="it-IT" b="1" dirty="0">
                <a:solidFill>
                  <a:srgbClr val="0070C0"/>
                </a:solidFill>
              </a:rPr>
              <a:t>Software: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8235"/>
              <a:buChar char="•"/>
            </a:pPr>
            <a:r>
              <a:rPr lang="it-IT" dirty="0">
                <a:solidFill>
                  <a:srgbClr val="833C0B"/>
                </a:solidFill>
              </a:rPr>
              <a:t>Machine Learning  </a:t>
            </a:r>
            <a:r>
              <a:rPr lang="it-IT" dirty="0" err="1">
                <a:solidFill>
                  <a:srgbClr val="833C0B"/>
                </a:solidFill>
              </a:rPr>
              <a:t>as</a:t>
            </a:r>
            <a:r>
              <a:rPr lang="it-IT" dirty="0">
                <a:solidFill>
                  <a:srgbClr val="833C0B"/>
                </a:solidFill>
              </a:rPr>
              <a:t> a </a:t>
            </a:r>
            <a:r>
              <a:rPr lang="it-IT" dirty="0" err="1">
                <a:solidFill>
                  <a:srgbClr val="833C0B"/>
                </a:solidFill>
              </a:rPr>
              <a:t>substitute</a:t>
            </a:r>
            <a:r>
              <a:rPr lang="it-IT" dirty="0">
                <a:solidFill>
                  <a:srgbClr val="833C0B"/>
                </a:solidFill>
              </a:rPr>
              <a:t> for hand-</a:t>
            </a:r>
            <a:r>
              <a:rPr lang="it-IT" dirty="0" err="1">
                <a:solidFill>
                  <a:srgbClr val="833C0B"/>
                </a:solidFill>
              </a:rPr>
              <a:t>written</a:t>
            </a:r>
            <a:r>
              <a:rPr lang="it-IT" dirty="0">
                <a:solidFill>
                  <a:srgbClr val="833C0B"/>
                </a:solidFill>
              </a:rPr>
              <a:t> </a:t>
            </a:r>
            <a:r>
              <a:rPr lang="it-IT" dirty="0" err="1">
                <a:solidFill>
                  <a:srgbClr val="833C0B"/>
                </a:solidFill>
              </a:rPr>
              <a:t>algorithms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8235"/>
              <a:buChar char="•"/>
            </a:pPr>
            <a:r>
              <a:rPr lang="it-IT" dirty="0" err="1">
                <a:solidFill>
                  <a:srgbClr val="833C0B"/>
                </a:solidFill>
              </a:rPr>
              <a:t>Porting</a:t>
            </a:r>
            <a:r>
              <a:rPr lang="it-IT" dirty="0">
                <a:solidFill>
                  <a:srgbClr val="833C0B"/>
                </a:solidFill>
              </a:rPr>
              <a:t> of </a:t>
            </a:r>
            <a:r>
              <a:rPr lang="it-IT" dirty="0" err="1">
                <a:solidFill>
                  <a:srgbClr val="833C0B"/>
                </a:solidFill>
              </a:rPr>
              <a:t>codes</a:t>
            </a:r>
            <a:r>
              <a:rPr lang="it-IT" dirty="0">
                <a:solidFill>
                  <a:srgbClr val="833C0B"/>
                </a:solidFill>
              </a:rPr>
              <a:t> to</a:t>
            </a:r>
            <a:endParaRPr dirty="0"/>
          </a:p>
          <a:p>
            <a: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5882"/>
              <a:buChar char="•"/>
            </a:pPr>
            <a:r>
              <a:rPr lang="it-IT" dirty="0">
                <a:solidFill>
                  <a:srgbClr val="385623"/>
                </a:solidFill>
              </a:rPr>
              <a:t>GPU systems, with </a:t>
            </a:r>
            <a:r>
              <a:rPr lang="it-IT" dirty="0" err="1">
                <a:solidFill>
                  <a:srgbClr val="385623"/>
                </a:solidFill>
              </a:rPr>
              <a:t>heterogeneous</a:t>
            </a:r>
            <a:r>
              <a:rPr lang="it-IT" dirty="0">
                <a:solidFill>
                  <a:srgbClr val="385623"/>
                </a:solidFill>
              </a:rPr>
              <a:t> frameworks</a:t>
            </a:r>
            <a:endParaRPr dirty="0"/>
          </a:p>
          <a:p>
            <a: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5882"/>
              <a:buChar char="•"/>
            </a:pPr>
            <a:r>
              <a:rPr lang="it-IT" dirty="0">
                <a:solidFill>
                  <a:srgbClr val="385623"/>
                </a:solidFill>
              </a:rPr>
              <a:t>FPGA systems, with HLS or </a:t>
            </a:r>
            <a:r>
              <a:rPr lang="it-IT" dirty="0" err="1">
                <a:solidFill>
                  <a:srgbClr val="385623"/>
                </a:solidFill>
              </a:rPr>
              <a:t>direct</a:t>
            </a:r>
            <a:r>
              <a:rPr lang="it-IT" dirty="0">
                <a:solidFill>
                  <a:srgbClr val="385623"/>
                </a:solidFill>
              </a:rPr>
              <a:t> programming</a:t>
            </a:r>
            <a:endParaRPr dirty="0"/>
          </a:p>
          <a:p>
            <a: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5882"/>
              <a:buChar char="•"/>
            </a:pPr>
            <a:r>
              <a:rPr lang="it-IT" dirty="0">
                <a:solidFill>
                  <a:srgbClr val="385623"/>
                </a:solidFill>
              </a:rPr>
              <a:t>Low power </a:t>
            </a:r>
            <a:r>
              <a:rPr lang="it-IT" dirty="0" err="1">
                <a:solidFill>
                  <a:srgbClr val="385623"/>
                </a:solidFill>
              </a:rPr>
              <a:t>Architectures</a:t>
            </a:r>
            <a:r>
              <a:rPr lang="it-IT" dirty="0">
                <a:solidFill>
                  <a:srgbClr val="385623"/>
                </a:solidFill>
              </a:rPr>
              <a:t> (ARM </a:t>
            </a:r>
            <a:r>
              <a:rPr lang="it-IT" dirty="0" err="1">
                <a:solidFill>
                  <a:srgbClr val="385623"/>
                </a:solidFill>
              </a:rPr>
              <a:t>today</a:t>
            </a:r>
            <a:r>
              <a:rPr lang="it-IT" dirty="0">
                <a:solidFill>
                  <a:srgbClr val="385623"/>
                </a:solidFill>
              </a:rPr>
              <a:t>, </a:t>
            </a:r>
            <a:r>
              <a:rPr lang="it-IT" dirty="0" err="1">
                <a:solidFill>
                  <a:srgbClr val="385623"/>
                </a:solidFill>
              </a:rPr>
              <a:t>possibly</a:t>
            </a:r>
            <a:r>
              <a:rPr lang="it-IT" dirty="0">
                <a:solidFill>
                  <a:srgbClr val="385623"/>
                </a:solidFill>
              </a:rPr>
              <a:t> RISC-V)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8235"/>
              <a:buChar char="•"/>
            </a:pPr>
            <a:r>
              <a:rPr lang="it-IT" dirty="0" err="1">
                <a:solidFill>
                  <a:srgbClr val="833C0B"/>
                </a:solidFill>
              </a:rPr>
              <a:t>Adapting</a:t>
            </a:r>
            <a:r>
              <a:rPr lang="it-IT" dirty="0">
                <a:solidFill>
                  <a:srgbClr val="833C0B"/>
                </a:solidFill>
              </a:rPr>
              <a:t> </a:t>
            </a:r>
            <a:r>
              <a:rPr lang="it-IT" dirty="0" err="1">
                <a:solidFill>
                  <a:srgbClr val="833C0B"/>
                </a:solidFill>
              </a:rPr>
              <a:t>codes</a:t>
            </a:r>
            <a:r>
              <a:rPr lang="it-IT" dirty="0">
                <a:solidFill>
                  <a:srgbClr val="833C0B"/>
                </a:solidFill>
              </a:rPr>
              <a:t> to</a:t>
            </a:r>
            <a:endParaRPr dirty="0"/>
          </a:p>
          <a:p>
            <a: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5882"/>
              <a:buChar char="•"/>
            </a:pPr>
            <a:r>
              <a:rPr lang="it-IT" dirty="0">
                <a:solidFill>
                  <a:srgbClr val="385623"/>
                </a:solidFill>
              </a:rPr>
              <a:t>Distributed computing (”</a:t>
            </a:r>
            <a:r>
              <a:rPr lang="it-IT" dirty="0" err="1">
                <a:solidFill>
                  <a:srgbClr val="385623"/>
                </a:solidFill>
              </a:rPr>
              <a:t>datalake</a:t>
            </a:r>
            <a:r>
              <a:rPr lang="it-IT" dirty="0">
                <a:solidFill>
                  <a:srgbClr val="385623"/>
                </a:solidFill>
              </a:rPr>
              <a:t> </a:t>
            </a:r>
            <a:r>
              <a:rPr lang="it-IT" dirty="0" err="1">
                <a:solidFill>
                  <a:srgbClr val="385623"/>
                </a:solidFill>
              </a:rPr>
              <a:t>compatible</a:t>
            </a:r>
            <a:r>
              <a:rPr lang="it-IT" dirty="0">
                <a:solidFill>
                  <a:srgbClr val="385623"/>
                </a:solidFill>
              </a:rPr>
              <a:t>”)</a:t>
            </a:r>
            <a:endParaRPr dirty="0"/>
          </a:p>
          <a:p>
            <a: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5882"/>
              <a:buChar char="•"/>
            </a:pPr>
            <a:r>
              <a:rPr lang="it-IT" dirty="0" err="1">
                <a:solidFill>
                  <a:srgbClr val="385623"/>
                </a:solidFill>
              </a:rPr>
              <a:t>Generic</a:t>
            </a:r>
            <a:r>
              <a:rPr lang="it-IT" dirty="0">
                <a:solidFill>
                  <a:srgbClr val="385623"/>
                </a:solidFill>
              </a:rPr>
              <a:t> data management, data access</a:t>
            </a:r>
            <a:endParaRPr dirty="0"/>
          </a:p>
          <a:p>
            <a: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5882"/>
              <a:buChar char="•"/>
            </a:pPr>
            <a:r>
              <a:rPr lang="it-IT" dirty="0" err="1">
                <a:solidFill>
                  <a:srgbClr val="385623"/>
                </a:solidFill>
              </a:rPr>
              <a:t>Conteinerization</a:t>
            </a:r>
            <a:r>
              <a:rPr lang="it-IT" dirty="0">
                <a:solidFill>
                  <a:srgbClr val="385623"/>
                </a:solidFill>
              </a:rPr>
              <a:t>, …</a:t>
            </a:r>
            <a:endParaRPr dirty="0"/>
          </a:p>
          <a:p>
            <a: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5882"/>
              <a:buChar char="•"/>
            </a:pPr>
            <a:r>
              <a:rPr lang="it-IT" dirty="0">
                <a:solidFill>
                  <a:srgbClr val="385623"/>
                </a:solidFill>
              </a:rPr>
              <a:t>Single </a:t>
            </a:r>
            <a:r>
              <a:rPr lang="it-IT" dirty="0" err="1">
                <a:solidFill>
                  <a:srgbClr val="385623"/>
                </a:solidFill>
              </a:rPr>
              <a:t>node</a:t>
            </a:r>
            <a:r>
              <a:rPr lang="it-IT" dirty="0">
                <a:solidFill>
                  <a:srgbClr val="385623"/>
                </a:solidFill>
              </a:rPr>
              <a:t> to </a:t>
            </a:r>
            <a:r>
              <a:rPr lang="it-IT" dirty="0" err="1">
                <a:solidFill>
                  <a:srgbClr val="385623"/>
                </a:solidFill>
              </a:rPr>
              <a:t>Multinode</a:t>
            </a:r>
            <a:r>
              <a:rPr lang="it-IT" dirty="0">
                <a:solidFill>
                  <a:srgbClr val="385623"/>
                </a:solidFill>
              </a:rPr>
              <a:t> (MPI, …)</a:t>
            </a:r>
            <a:endParaRPr dirty="0"/>
          </a:p>
        </p:txBody>
      </p:sp>
      <p:sp>
        <p:nvSpPr>
          <p:cNvPr id="275" name="Google Shape;275;p41"/>
          <p:cNvSpPr txBox="1">
            <a:spLocks noGrp="1"/>
          </p:cNvSpPr>
          <p:nvPr>
            <p:ph type="body" idx="2"/>
          </p:nvPr>
        </p:nvSpPr>
        <p:spPr>
          <a:xfrm>
            <a:off x="6172202" y="2209540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b="1">
                <a:solidFill>
                  <a:srgbClr val="0070C0"/>
                </a:solidFill>
              </a:rPr>
              <a:t>Hardware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it-IT">
                <a:solidFill>
                  <a:srgbClr val="833C0B"/>
                </a:solidFill>
              </a:rPr>
              <a:t>deploy generally accessible pilots with FPGA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it-IT">
                <a:solidFill>
                  <a:srgbClr val="833C0B"/>
                </a:solidFill>
              </a:rPr>
              <a:t>Deploy generally accessible pilots with ARM and RISC-V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it-IT">
                <a:solidFill>
                  <a:srgbClr val="833C0B"/>
                </a:solidFill>
              </a:rPr>
              <a:t>Deploys clusters accessible via cloud technologies, and managed via central data management systems</a:t>
            </a:r>
            <a:endParaRPr/>
          </a:p>
        </p:txBody>
      </p:sp>
      <p:sp>
        <p:nvSpPr>
          <p:cNvPr id="276" name="Google Shape;276;p41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E5D2B-05DE-52DC-F70E-73B5D9371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How do we operate?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74C2F9-B67D-F9AB-9D3A-A5611534C5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IT" b="1" dirty="0"/>
              <a:t>Scientific use cases</a:t>
            </a:r>
            <a:r>
              <a:rPr lang="en-IT" dirty="0"/>
              <a:t>: </a:t>
            </a:r>
            <a:r>
              <a:rPr lang="en-IT" dirty="0">
                <a:solidFill>
                  <a:srgbClr val="0070C0"/>
                </a:solidFill>
              </a:rPr>
              <a:t>research that is impossible today, due to the scarcity / absence of resources (human, but more importantly technological)</a:t>
            </a:r>
          </a:p>
          <a:p>
            <a:r>
              <a:rPr lang="en-IT" dirty="0">
                <a:solidFill>
                  <a:srgbClr val="0070C0"/>
                </a:solidFill>
              </a:rPr>
              <a:t>Among these, 19 “</a:t>
            </a:r>
            <a:r>
              <a:rPr lang="en-IT" b="1" dirty="0">
                <a:solidFill>
                  <a:schemeClr val="tx1"/>
                </a:solidFill>
              </a:rPr>
              <a:t>Flagship Projects</a:t>
            </a:r>
            <a:r>
              <a:rPr lang="en-IT" dirty="0">
                <a:solidFill>
                  <a:srgbClr val="0070C0"/>
                </a:solidFill>
              </a:rPr>
              <a:t>” are especially selected as represetatives of categories of use cases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BBEFFB-14A7-3425-A492-ED4BA7E7F93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IT" b="1" dirty="0"/>
              <a:t>Innovation Funds</a:t>
            </a:r>
            <a:r>
              <a:rPr lang="en-IT" dirty="0"/>
              <a:t>:</a:t>
            </a:r>
          </a:p>
          <a:p>
            <a:pPr lvl="1"/>
            <a:r>
              <a:rPr lang="en-IT" dirty="0">
                <a:solidFill>
                  <a:srgbClr val="0070C0"/>
                </a:solidFill>
              </a:rPr>
              <a:t>12 projects industry / academia to “test” our solutions with ICSC industries</a:t>
            </a:r>
          </a:p>
          <a:p>
            <a:r>
              <a:rPr lang="en-IT" b="1" dirty="0"/>
              <a:t>Open Calls</a:t>
            </a:r>
            <a:r>
              <a:rPr lang="en-IT" dirty="0"/>
              <a:t>:</a:t>
            </a:r>
          </a:p>
          <a:p>
            <a:pPr lvl="1"/>
            <a:r>
              <a:rPr lang="en-IT" dirty="0">
                <a:solidFill>
                  <a:srgbClr val="0070C0"/>
                </a:solidFill>
              </a:rPr>
              <a:t>14 objectives to involve more universities / SME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8E3A2-D60C-792B-6516-E6778A9EF4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11</a:t>
            </a:fld>
            <a:endParaRPr lang="it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45B72F-0BB1-15BE-FBF9-373FCFF9BEA6}"/>
              </a:ext>
            </a:extLst>
          </p:cNvPr>
          <p:cNvSpPr txBox="1"/>
          <p:nvPr/>
        </p:nvSpPr>
        <p:spPr>
          <a:xfrm rot="16200000">
            <a:off x="-317782" y="3934509"/>
            <a:ext cx="1544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13 </a:t>
            </a:r>
            <a:r>
              <a:rPr lang="it-IT" sz="2800" dirty="0" err="1">
                <a:solidFill>
                  <a:srgbClr val="FF0000"/>
                </a:solidFill>
              </a:rPr>
              <a:t>MEur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1B1CAC-E822-9544-855D-69E484B20230}"/>
              </a:ext>
            </a:extLst>
          </p:cNvPr>
          <p:cNvSpPr txBox="1"/>
          <p:nvPr/>
        </p:nvSpPr>
        <p:spPr>
          <a:xfrm rot="5400000">
            <a:off x="10172661" y="3934509"/>
            <a:ext cx="3190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2 </a:t>
            </a:r>
            <a:r>
              <a:rPr lang="it-IT" sz="2800" dirty="0" err="1">
                <a:solidFill>
                  <a:srgbClr val="FF0000"/>
                </a:solidFill>
              </a:rPr>
              <a:t>MEur</a:t>
            </a:r>
            <a:r>
              <a:rPr lang="it-IT" sz="2800" dirty="0">
                <a:solidFill>
                  <a:srgbClr val="FF0000"/>
                </a:solidFill>
              </a:rPr>
              <a:t>	3 </a:t>
            </a:r>
            <a:r>
              <a:rPr lang="it-IT" sz="2800" dirty="0" err="1">
                <a:solidFill>
                  <a:srgbClr val="FF0000"/>
                </a:solidFill>
              </a:rPr>
              <a:t>MEur</a:t>
            </a:r>
            <a:endParaRPr lang="it-IT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364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05940-67F8-0034-3FD9-1516521E9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0852"/>
            <a:ext cx="10515600" cy="780114"/>
          </a:xfrm>
        </p:spPr>
        <p:txBody>
          <a:bodyPr/>
          <a:lstStyle/>
          <a:p>
            <a:r>
              <a:rPr lang="it-IT" dirty="0" err="1"/>
              <a:t>Flagship</a:t>
            </a:r>
            <a:r>
              <a:rPr lang="it-IT" dirty="0"/>
              <a:t> use </a:t>
            </a:r>
            <a:r>
              <a:rPr lang="it-IT" dirty="0" err="1"/>
              <a:t>cases</a:t>
            </a:r>
            <a:r>
              <a:rPr lang="it-IT" dirty="0"/>
              <a:t>: a </a:t>
            </a:r>
            <a:r>
              <a:rPr lang="it-IT" dirty="0" err="1"/>
              <a:t>few</a:t>
            </a:r>
            <a:r>
              <a:rPr lang="it-IT" dirty="0"/>
              <a:t> </a:t>
            </a:r>
            <a:r>
              <a:rPr lang="it-IT" dirty="0" err="1"/>
              <a:t>examples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22C47B-E5BB-A46D-96A9-3BFC6663ACD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12</a:t>
            </a:fld>
            <a:endParaRPr lang="it-IT"/>
          </a:p>
        </p:txBody>
      </p:sp>
      <p:sp>
        <p:nvSpPr>
          <p:cNvPr id="7" name="Google Shape;125;p2">
            <a:extLst>
              <a:ext uri="{FF2B5EF4-FFF2-40B4-BE49-F238E27FC236}">
                <a16:creationId xmlns:a16="http://schemas.microsoft.com/office/drawing/2014/main" id="{E3B44A2C-D791-4F85-09C4-7D5883BFEA8C}"/>
              </a:ext>
            </a:extLst>
          </p:cNvPr>
          <p:cNvSpPr txBox="1"/>
          <p:nvPr/>
        </p:nvSpPr>
        <p:spPr>
          <a:xfrm>
            <a:off x="5703646" y="3904673"/>
            <a:ext cx="6354225" cy="307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Demonstrate</a:t>
            </a:r>
            <a:r>
              <a:rPr lang="it-IT" sz="1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capability to </a:t>
            </a:r>
            <a:r>
              <a:rPr lang="it-IT" sz="18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process</a:t>
            </a:r>
            <a:r>
              <a:rPr lang="it-IT" sz="1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large </a:t>
            </a:r>
            <a:r>
              <a:rPr lang="it-IT" sz="18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amounts</a:t>
            </a:r>
            <a:r>
              <a:rPr lang="it-IT" sz="1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data (GB-TB-PB) via a Cloud </a:t>
            </a:r>
            <a:r>
              <a:rPr lang="it-IT" sz="18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infrastructure</a:t>
            </a:r>
            <a:r>
              <a:rPr lang="it-IT" sz="1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extendable</a:t>
            </a:r>
            <a:r>
              <a:rPr lang="it-IT" sz="1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1-100-10000s </a:t>
            </a:r>
            <a:r>
              <a:rPr lang="it-IT" sz="18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nodes</a:t>
            </a:r>
            <a:r>
              <a:rPr lang="it-IT" sz="1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Tested</a:t>
            </a:r>
            <a:r>
              <a:rPr lang="it-IT" sz="1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on High Energy </a:t>
            </a:r>
            <a:r>
              <a:rPr lang="it-IT" sz="18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Physics</a:t>
            </a:r>
            <a:r>
              <a:rPr lang="it-IT" sz="1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Samples, </a:t>
            </a:r>
            <a:r>
              <a:rPr lang="it-IT" sz="18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but</a:t>
            </a:r>
            <a:r>
              <a:rPr lang="it-IT" sz="1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data-</a:t>
            </a:r>
            <a:r>
              <a:rPr lang="it-IT" sz="18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agnostic</a:t>
            </a:r>
            <a:r>
              <a:rPr lang="it-IT" sz="1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it-IT" sz="18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even</a:t>
            </a:r>
            <a:r>
              <a:rPr lang="it-IT" sz="1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sensitive data (</a:t>
            </a:r>
            <a:r>
              <a:rPr lang="it-IT" sz="18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using</a:t>
            </a:r>
            <a:r>
              <a:rPr lang="it-IT" sz="1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 </a:t>
            </a:r>
            <a:r>
              <a:rPr lang="it-IT" sz="18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industry</a:t>
            </a:r>
            <a:r>
              <a:rPr lang="it-IT" sz="1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-grade </a:t>
            </a:r>
            <a:r>
              <a:rPr lang="it-IT" sz="18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Authorization</a:t>
            </a:r>
            <a:r>
              <a:rPr lang="it-IT" sz="1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Authentication </a:t>
            </a:r>
            <a:r>
              <a:rPr lang="it-IT" sz="18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Infrastructure</a:t>
            </a:r>
            <a:r>
              <a:rPr lang="it-IT" sz="1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Will be </a:t>
            </a:r>
            <a:r>
              <a:rPr lang="it-IT" sz="18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eventually</a:t>
            </a:r>
            <a:r>
              <a:rPr lang="it-IT" sz="1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provided</a:t>
            </a:r>
            <a:r>
              <a:rPr lang="it-IT" sz="1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</a:t>
            </a:r>
            <a:r>
              <a:rPr lang="it-IT" sz="1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service in the ICSC </a:t>
            </a:r>
            <a:r>
              <a:rPr lang="it-IT" sz="18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Datalake</a:t>
            </a:r>
            <a:r>
              <a:rPr lang="it-IT" sz="1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1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1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126;p2">
            <a:extLst>
              <a:ext uri="{FF2B5EF4-FFF2-40B4-BE49-F238E27FC236}">
                <a16:creationId xmlns:a16="http://schemas.microsoft.com/office/drawing/2014/main" id="{099572DC-EF29-2B80-669F-CC1F1BCDE63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48054" y="107085"/>
            <a:ext cx="3847156" cy="3647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7;p2">
            <a:extLst>
              <a:ext uri="{FF2B5EF4-FFF2-40B4-BE49-F238E27FC236}">
                <a16:creationId xmlns:a16="http://schemas.microsoft.com/office/drawing/2014/main" id="{B76297B3-832B-06E7-940D-D74AF938B3A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129" y="5960565"/>
            <a:ext cx="2667000" cy="8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28;p2">
            <a:extLst>
              <a:ext uri="{FF2B5EF4-FFF2-40B4-BE49-F238E27FC236}">
                <a16:creationId xmlns:a16="http://schemas.microsoft.com/office/drawing/2014/main" id="{4BC443C5-119A-73A6-856C-350D8BE209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4708" y="1526727"/>
            <a:ext cx="7212892" cy="808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2">
            <a:extLst>
              <a:ext uri="{FF2B5EF4-FFF2-40B4-BE49-F238E27FC236}">
                <a16:creationId xmlns:a16="http://schemas.microsoft.com/office/drawing/2014/main" id="{2D83FC2B-043E-4DCF-5EA7-7FA6CD1FBD4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6457" y="2238406"/>
            <a:ext cx="4445000" cy="39474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3842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5907D6-9AAF-06BC-6951-10DBE19A7B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13</a:t>
            </a:fld>
            <a:endParaRPr lang="it-IT"/>
          </a:p>
        </p:txBody>
      </p:sp>
      <p:sp>
        <p:nvSpPr>
          <p:cNvPr id="6" name="Google Shape;133;p3">
            <a:extLst>
              <a:ext uri="{FF2B5EF4-FFF2-40B4-BE49-F238E27FC236}">
                <a16:creationId xmlns:a16="http://schemas.microsoft.com/office/drawing/2014/main" id="{920E0973-84D0-4878-51A2-2BB13F349AA0}"/>
              </a:ext>
            </a:extLst>
          </p:cNvPr>
          <p:cNvSpPr txBox="1"/>
          <p:nvPr/>
        </p:nvSpPr>
        <p:spPr>
          <a:xfrm>
            <a:off x="286792" y="1070638"/>
            <a:ext cx="817946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Boosting</a:t>
            </a:r>
            <a:r>
              <a:rPr lang="it-IT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</a:t>
            </a:r>
            <a:r>
              <a:rPr lang="it-IT" sz="24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Computational</a:t>
            </a:r>
            <a:r>
              <a:rPr lang="it-IT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performance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34;p3">
            <a:extLst>
              <a:ext uri="{FF2B5EF4-FFF2-40B4-BE49-F238E27FC236}">
                <a16:creationId xmlns:a16="http://schemas.microsoft.com/office/drawing/2014/main" id="{FDD3567C-EB89-847C-AE97-DF67EA4AB564}"/>
              </a:ext>
            </a:extLst>
          </p:cNvPr>
          <p:cNvSpPr txBox="1"/>
          <p:nvPr/>
        </p:nvSpPr>
        <p:spPr>
          <a:xfrm>
            <a:off x="395513" y="1523986"/>
            <a:ext cx="10935778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 processing capabilities from single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nodes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providing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ICSC users with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resources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training to use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GPU Programming (explicit / via programming frameworks)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FPGA Programming (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direct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/ via ML tools)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Aiming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Spoke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 use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cases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but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easily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extended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other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use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cases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from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industry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research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(click on the pictures to access full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course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information)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135;p3">
            <a:hlinkClick r:id="rId2"/>
            <a:extLst>
              <a:ext uri="{FF2B5EF4-FFF2-40B4-BE49-F238E27FC236}">
                <a16:creationId xmlns:a16="http://schemas.microsoft.com/office/drawing/2014/main" id="{8A423932-3F44-6B37-EE6E-ABBAB873197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792" y="3243943"/>
            <a:ext cx="3073662" cy="2358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6;p3">
            <a:hlinkClick r:id="rId4"/>
            <a:extLst>
              <a:ext uri="{FF2B5EF4-FFF2-40B4-BE49-F238E27FC236}">
                <a16:creationId xmlns:a16="http://schemas.microsoft.com/office/drawing/2014/main" id="{D7D26C85-6DF9-9D4A-A762-4CCA85E7A00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19499" y="3041593"/>
            <a:ext cx="3531147" cy="2669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7;p3">
            <a:hlinkClick r:id="rId6"/>
            <a:extLst>
              <a:ext uri="{FF2B5EF4-FFF2-40B4-BE49-F238E27FC236}">
                <a16:creationId xmlns:a16="http://schemas.microsoft.com/office/drawing/2014/main" id="{2A0D01F5-EED6-734B-5897-E58A235DEDA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09692" y="2747876"/>
            <a:ext cx="3437306" cy="285495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38;p3">
            <a:extLst>
              <a:ext uri="{FF2B5EF4-FFF2-40B4-BE49-F238E27FC236}">
                <a16:creationId xmlns:a16="http://schemas.microsoft.com/office/drawing/2014/main" id="{1AC1AD2B-EF40-86BE-4BAD-B178440289AF}"/>
              </a:ext>
            </a:extLst>
          </p:cNvPr>
          <p:cNvSpPr txBox="1"/>
          <p:nvPr/>
        </p:nvSpPr>
        <p:spPr>
          <a:xfrm>
            <a:off x="417284" y="5747563"/>
            <a:ext cx="1102971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Now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planning a Spoke2 +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Spoke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3 FPGA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initiative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Resources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made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available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from INFN/CNAF, CINECA; </a:t>
            </a:r>
            <a:b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later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also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by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TeRABIT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ICSC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5538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139EF5-4872-1E13-1D12-9BB0F60A798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14</a:t>
            </a:fld>
            <a:endParaRPr lang="it-IT"/>
          </a:p>
        </p:txBody>
      </p:sp>
      <p:pic>
        <p:nvPicPr>
          <p:cNvPr id="6" name="Google Shape;143;p4">
            <a:extLst>
              <a:ext uri="{FF2B5EF4-FFF2-40B4-BE49-F238E27FC236}">
                <a16:creationId xmlns:a16="http://schemas.microsoft.com/office/drawing/2014/main" id="{FFE7B09F-ED9C-1749-0FDC-38E8DD32A46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7486" y="87041"/>
            <a:ext cx="6194852" cy="109105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44;p4">
            <a:extLst>
              <a:ext uri="{FF2B5EF4-FFF2-40B4-BE49-F238E27FC236}">
                <a16:creationId xmlns:a16="http://schemas.microsoft.com/office/drawing/2014/main" id="{304D5024-9C01-4499-911F-14E6E3A4AD90}"/>
              </a:ext>
            </a:extLst>
          </p:cNvPr>
          <p:cNvSpPr txBox="1"/>
          <p:nvPr/>
        </p:nvSpPr>
        <p:spPr>
          <a:xfrm>
            <a:off x="197310" y="1458476"/>
            <a:ext cx="1133933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 dirty="0" err="1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As</a:t>
            </a:r>
            <a:r>
              <a:rPr lang="it-IT" sz="1800" b="0" i="0" u="none" strike="noStrike" cap="none" dirty="0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Gravitational</a:t>
            </a:r>
            <a:r>
              <a:rPr lang="it-IT" sz="1800" b="0" i="0" u="none" strike="noStrike" cap="none" dirty="0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 Waves datasets </a:t>
            </a:r>
            <a:r>
              <a:rPr lang="it-IT" sz="1800" b="0" i="0" u="none" strike="noStrike" cap="none" dirty="0" err="1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grow</a:t>
            </a:r>
            <a:r>
              <a:rPr lang="it-IT" sz="1800" b="0" i="0" u="none" strike="noStrike" cap="none" dirty="0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 in size, the use of datacenter-</a:t>
            </a:r>
            <a:r>
              <a:rPr lang="it-IT" sz="1800" b="0" i="0" u="none" strike="noStrike" cap="none" dirty="0" err="1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sized</a:t>
            </a:r>
            <a:r>
              <a:rPr lang="it-IT" sz="1800" b="0" i="0" u="none" strike="noStrike" cap="none" dirty="0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resources</a:t>
            </a:r>
            <a:r>
              <a:rPr lang="it-IT" sz="1800" b="0" i="0" u="none" strike="noStrike" cap="none" dirty="0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become</a:t>
            </a:r>
            <a:r>
              <a:rPr lang="it-IT" sz="1800" b="0" i="0" u="none" strike="noStrike" cap="none" dirty="0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inevitable</a:t>
            </a:r>
            <a:r>
              <a:rPr lang="it-IT" sz="1800" b="0" i="0" u="none" strike="noStrike" cap="none" dirty="0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it-IT" sz="1800" b="0" i="0" u="none" strike="noStrike" cap="none" dirty="0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1800" b="0" i="0" u="none" strike="noStrike" cap="none" dirty="0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it-IT" sz="1800" b="0" i="0" u="none" strike="noStrike" cap="none" dirty="0" err="1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Spoke</a:t>
            </a:r>
            <a:r>
              <a:rPr lang="it-IT" sz="1800" b="0" i="0" u="none" strike="noStrike" cap="none" dirty="0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 2 </a:t>
            </a:r>
            <a:r>
              <a:rPr lang="it-IT" sz="1800" b="0" i="0" u="none" strike="noStrike" cap="none" dirty="0" err="1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flagship</a:t>
            </a:r>
            <a:r>
              <a:rPr lang="it-IT" sz="1800" b="0" i="0" u="none" strike="noStrike" cap="none" dirty="0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 use case </a:t>
            </a:r>
            <a:r>
              <a:rPr lang="it-IT" sz="1800" b="0" i="0" u="none" strike="noStrike" cap="none" dirty="0" err="1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it-IT" sz="1800" b="0" i="0" u="none" strike="noStrike" cap="none" dirty="0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devoted</a:t>
            </a:r>
            <a:r>
              <a:rPr lang="it-IT" sz="1800" b="0" i="0" u="none" strike="noStrike" cap="none" dirty="0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 to a </a:t>
            </a:r>
            <a:r>
              <a:rPr lang="it-IT" sz="1800" b="0" i="0" u="none" strike="noStrike" cap="none" dirty="0" err="1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specific</a:t>
            </a:r>
            <a:r>
              <a:rPr lang="it-IT" sz="1800" b="0" i="0" u="none" strike="noStrike" cap="none" dirty="0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r>
              <a:rPr lang="it-IT" sz="1800" b="0" i="0" u="none" strike="noStrike" cap="none" dirty="0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it-IT" sz="1800" b="0" i="0" u="none" strike="noStrike" cap="none" dirty="0" err="1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continuous</a:t>
            </a:r>
            <a:r>
              <a:rPr lang="it-IT" sz="1800" b="0" i="0" u="none" strike="noStrike" cap="none" dirty="0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GWs</a:t>
            </a:r>
            <a:r>
              <a:rPr lang="it-IT" sz="1800" b="0" i="0" u="none" strike="noStrike" cap="none" dirty="0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it-IT" sz="1800" b="0" i="0" u="none" strike="noStrike" cap="none" dirty="0" err="1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CWs</a:t>
            </a:r>
            <a:r>
              <a:rPr lang="it-IT" sz="1800" b="0" i="0" u="none" strike="noStrike" cap="none" dirty="0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), </a:t>
            </a:r>
            <a:r>
              <a:rPr lang="it-IT" sz="1800" b="0" i="0" u="none" strike="noStrike" cap="none" dirty="0" err="1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which</a:t>
            </a:r>
            <a:r>
              <a:rPr lang="it-IT" sz="1800" b="0" i="0" u="none" strike="noStrike" cap="none" dirty="0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 are </a:t>
            </a:r>
            <a:r>
              <a:rPr lang="it-IT" sz="1800" b="0" i="0" u="none" strike="noStrike" cap="none" dirty="0" err="1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expected</a:t>
            </a:r>
            <a:r>
              <a:rPr lang="it-IT" sz="1800" b="0" i="0" u="none" strike="noStrike" cap="none" dirty="0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 to be </a:t>
            </a:r>
            <a:r>
              <a:rPr lang="it-IT" sz="1800" b="0" i="0" u="none" strike="noStrike" cap="none" dirty="0" err="1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emitted</a:t>
            </a:r>
            <a:r>
              <a:rPr lang="it-IT" sz="1800" b="0" i="0" u="none" strike="noStrike" cap="none" dirty="0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typically</a:t>
            </a:r>
            <a:r>
              <a:rPr lang="it-IT" sz="1800" b="0" i="0" u="none" strike="noStrike" cap="none" dirty="0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 by </a:t>
            </a:r>
            <a:r>
              <a:rPr lang="it-IT" sz="1800" b="0" i="0" u="none" strike="noStrike" cap="none" dirty="0" err="1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rotating</a:t>
            </a:r>
            <a:r>
              <a:rPr lang="it-IT" sz="1800" b="0" i="0" u="none" strike="noStrike" cap="none" dirty="0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neutron</a:t>
            </a:r>
            <a:r>
              <a:rPr lang="it-IT" sz="1800" b="0" i="0" u="none" strike="noStrike" cap="none" dirty="0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 stars, </a:t>
            </a:r>
            <a:r>
              <a:rPr lang="it-IT" sz="1800" b="0" i="0" u="none" strike="noStrike" cap="none" dirty="0" err="1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but</a:t>
            </a:r>
            <a:r>
              <a:rPr lang="it-IT" sz="1800" b="0" i="0" u="none" strike="noStrike" cap="none" dirty="0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they</a:t>
            </a:r>
            <a:r>
              <a:rPr lang="it-IT" sz="1800" b="0" i="0" u="none" strike="noStrike" cap="none" dirty="0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could</a:t>
            </a:r>
            <a:r>
              <a:rPr lang="it-IT" sz="1800" b="0" i="0" u="none" strike="noStrike" cap="none" dirty="0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also</a:t>
            </a:r>
            <a:r>
              <a:rPr lang="it-IT" sz="1800" b="0" i="0" u="none" strike="noStrike" cap="none" dirty="0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 be the signature of the </a:t>
            </a:r>
            <a:r>
              <a:rPr lang="it-IT" sz="1800" b="0" i="0" u="none" strike="noStrike" cap="none" dirty="0" err="1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existence</a:t>
            </a:r>
            <a:r>
              <a:rPr lang="it-IT" sz="1800" b="0" i="0" u="none" strike="noStrike" cap="none" dirty="0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it-IT" sz="1800" b="0" i="0" u="none" strike="noStrike" cap="none" dirty="0" err="1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weakly</a:t>
            </a:r>
            <a:r>
              <a:rPr lang="it-IT" sz="1800" b="0" i="0" u="none" strike="noStrike" cap="none" dirty="0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interacting</a:t>
            </a:r>
            <a:r>
              <a:rPr lang="it-IT" sz="1800" b="0" i="0" u="none" strike="noStrike" cap="none" dirty="0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 sub-eV </a:t>
            </a:r>
            <a:r>
              <a:rPr lang="it-IT" sz="1800" b="0" i="0" u="none" strike="noStrike" cap="none" dirty="0" err="1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darkmatter</a:t>
            </a:r>
            <a:r>
              <a:rPr lang="it-IT" sz="1800" b="0" i="0" u="none" strike="noStrike" cap="none" dirty="0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145;p4">
            <a:extLst>
              <a:ext uri="{FF2B5EF4-FFF2-40B4-BE49-F238E27FC236}">
                <a16:creationId xmlns:a16="http://schemas.microsoft.com/office/drawing/2014/main" id="{1BB8BA80-32C9-3FE9-7D27-5C613BC32DE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708069"/>
            <a:ext cx="4573692" cy="414993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46;p4">
            <a:extLst>
              <a:ext uri="{FF2B5EF4-FFF2-40B4-BE49-F238E27FC236}">
                <a16:creationId xmlns:a16="http://schemas.microsoft.com/office/drawing/2014/main" id="{1FA0D938-5C8A-7667-D8C2-C946CFFE56F4}"/>
              </a:ext>
            </a:extLst>
          </p:cNvPr>
          <p:cNvSpPr txBox="1"/>
          <p:nvPr/>
        </p:nvSpPr>
        <p:spPr>
          <a:xfrm>
            <a:off x="4665089" y="2904391"/>
            <a:ext cx="2675706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Hough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Transform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can be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used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spot the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predicted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patterns from the spin-down in the (frequency, time)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plane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new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approach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been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tested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on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various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architectures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and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ready for mass deployment.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147;p4">
            <a:extLst>
              <a:ext uri="{FF2B5EF4-FFF2-40B4-BE49-F238E27FC236}">
                <a16:creationId xmlns:a16="http://schemas.microsoft.com/office/drawing/2014/main" id="{CEE3A4D1-D1AE-31B8-C70B-90824A9C6D0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32193" y="2708069"/>
            <a:ext cx="4759807" cy="3959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48;p4">
            <a:hlinkClick r:id="rId5"/>
            <a:extLst>
              <a:ext uri="{FF2B5EF4-FFF2-40B4-BE49-F238E27FC236}">
                <a16:creationId xmlns:a16="http://schemas.microsoft.com/office/drawing/2014/main" id="{525D273E-F012-DB5E-4DC9-E465A23705F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66210" y="87041"/>
            <a:ext cx="2084327" cy="13221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9359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CC2B4B-4DFE-671E-6CB7-8CFAEFF8B0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15</a:t>
            </a:fld>
            <a:endParaRPr lang="it-IT"/>
          </a:p>
        </p:txBody>
      </p:sp>
      <p:sp>
        <p:nvSpPr>
          <p:cNvPr id="6" name="Google Shape;153;p18">
            <a:extLst>
              <a:ext uri="{FF2B5EF4-FFF2-40B4-BE49-F238E27FC236}">
                <a16:creationId xmlns:a16="http://schemas.microsoft.com/office/drawing/2014/main" id="{77833F2A-94C2-04D9-3B8E-7D37766013A2}"/>
              </a:ext>
            </a:extLst>
          </p:cNvPr>
          <p:cNvSpPr txBox="1"/>
          <p:nvPr/>
        </p:nvSpPr>
        <p:spPr>
          <a:xfrm>
            <a:off x="865644" y="1083196"/>
            <a:ext cx="9390695" cy="406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18400" rIns="18400" bIns="18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it-IT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From stars to </a:t>
            </a:r>
            <a:r>
              <a:rPr lang="it-IT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frescos</a:t>
            </a:r>
            <a:r>
              <a:rPr lang="it-IT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it-IT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extended</a:t>
            </a:r>
            <a:r>
              <a:rPr lang="it-IT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spectral</a:t>
            </a:r>
            <a:r>
              <a:rPr lang="it-IT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computer vision</a:t>
            </a:r>
            <a:endParaRPr sz="800" b="1" i="0" u="none" strike="noStrike" cap="none" dirty="0">
              <a:solidFill>
                <a:srgbClr val="FF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7" name="Google Shape;154;p18">
            <a:extLst>
              <a:ext uri="{FF2B5EF4-FFF2-40B4-BE49-F238E27FC236}">
                <a16:creationId xmlns:a16="http://schemas.microsoft.com/office/drawing/2014/main" id="{B168FBE3-645B-FE96-318F-65F35FC70384}"/>
              </a:ext>
            </a:extLst>
          </p:cNvPr>
          <p:cNvSpPr txBox="1"/>
          <p:nvPr/>
        </p:nvSpPr>
        <p:spPr>
          <a:xfrm>
            <a:off x="916444" y="981871"/>
            <a:ext cx="10218574" cy="144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18400" rIns="18400" bIns="18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8" name="Google Shape;155;p18">
            <a:extLst>
              <a:ext uri="{FF2B5EF4-FFF2-40B4-BE49-F238E27FC236}">
                <a16:creationId xmlns:a16="http://schemas.microsoft.com/office/drawing/2014/main" id="{2EA8DDC2-AD4B-2D55-336B-BE303A4CD6FA}"/>
              </a:ext>
            </a:extLst>
          </p:cNvPr>
          <p:cNvSpPr txBox="1"/>
          <p:nvPr/>
        </p:nvSpPr>
        <p:spPr>
          <a:xfrm>
            <a:off x="215812" y="1483297"/>
            <a:ext cx="11925388" cy="109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18400" rIns="18400" bIns="18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Datacube</a:t>
            </a:r>
            <a:r>
              <a:rPr lang="it-IT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segmentation</a:t>
            </a:r>
            <a:r>
              <a:rPr lang="it-IT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via Deep </a:t>
            </a:r>
            <a:r>
              <a:rPr lang="it-IT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Spectral</a:t>
            </a:r>
            <a:r>
              <a:rPr lang="it-IT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Clustering: </a:t>
            </a:r>
            <a:r>
              <a:rPr lang="it-IT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adding</a:t>
            </a:r>
            <a:r>
              <a:rPr lang="it-IT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3rd </a:t>
            </a:r>
            <a:r>
              <a:rPr lang="it-IT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dimension</a:t>
            </a:r>
            <a:r>
              <a:rPr lang="it-IT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 images.</a:t>
            </a:r>
            <a:endParaRPr sz="600" b="0" i="0" u="none" strike="noStrike" cap="none" dirty="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-IT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First </a:t>
            </a:r>
            <a:r>
              <a:rPr lang="it-IT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application</a:t>
            </a:r>
            <a:r>
              <a:rPr lang="it-IT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lang="it-IT" sz="16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Synthetic</a:t>
            </a:r>
            <a:r>
              <a:rPr lang="it-IT" sz="16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6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Astrophysical</a:t>
            </a:r>
            <a:r>
              <a:rPr lang="it-IT" sz="16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6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Datacubes</a:t>
            </a:r>
            <a:r>
              <a:rPr lang="it-IT" sz="16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it-IT" sz="16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obtained</a:t>
            </a:r>
            <a:r>
              <a:rPr lang="it-IT" sz="16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from images with HII</a:t>
            </a:r>
            <a:r>
              <a:rPr lang="it-IT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it-IT" sz="16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planetary</a:t>
            </a:r>
            <a:r>
              <a:rPr lang="it-IT" sz="16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6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nebulae</a:t>
            </a:r>
            <a:r>
              <a:rPr lang="it-IT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it-IT" sz="16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Shock </a:t>
            </a:r>
            <a:r>
              <a:rPr lang="it-IT" sz="16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regions</a:t>
            </a:r>
            <a:r>
              <a:rPr lang="it-IT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it-IT" sz="16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including</a:t>
            </a:r>
            <a:r>
              <a:rPr lang="it-IT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synthetical</a:t>
            </a:r>
            <a:r>
              <a:rPr lang="it-IT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nebular</a:t>
            </a:r>
            <a:r>
              <a:rPr lang="it-IT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optical </a:t>
            </a:r>
            <a:r>
              <a:rPr lang="it-IT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spectra</a:t>
            </a:r>
            <a:r>
              <a:rPr lang="it-IT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-IT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Extended to </a:t>
            </a:r>
            <a:r>
              <a:rPr lang="it-IT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pairings</a:t>
            </a:r>
            <a:r>
              <a:rPr lang="it-IT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it-IT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frescos</a:t>
            </a:r>
            <a:r>
              <a:rPr lang="it-IT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with embedded </a:t>
            </a:r>
            <a:r>
              <a:rPr lang="it-IT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spectral</a:t>
            </a:r>
            <a:r>
              <a:rPr lang="it-IT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measurements</a:t>
            </a:r>
            <a:endParaRPr sz="600" b="0" i="0" u="none" strike="noStrike" cap="none" dirty="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400" b="0" i="0" u="none" strike="noStrike" cap="none" dirty="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grpSp>
        <p:nvGrpSpPr>
          <p:cNvPr id="9" name="Google Shape;156;p18">
            <a:extLst>
              <a:ext uri="{FF2B5EF4-FFF2-40B4-BE49-F238E27FC236}">
                <a16:creationId xmlns:a16="http://schemas.microsoft.com/office/drawing/2014/main" id="{9C5FE691-9A62-0371-DB51-573E199E141F}"/>
              </a:ext>
            </a:extLst>
          </p:cNvPr>
          <p:cNvGrpSpPr/>
          <p:nvPr/>
        </p:nvGrpSpPr>
        <p:grpSpPr>
          <a:xfrm>
            <a:off x="916444" y="3228796"/>
            <a:ext cx="1793484" cy="793016"/>
            <a:chOff x="0" y="0"/>
            <a:chExt cx="4304363" cy="2114706"/>
          </a:xfrm>
        </p:grpSpPr>
        <p:pic>
          <p:nvPicPr>
            <p:cNvPr id="10" name="Google Shape;157;p18" descr="Google Shape;377;p43">
              <a:extLst>
                <a:ext uri="{FF2B5EF4-FFF2-40B4-BE49-F238E27FC236}">
                  <a16:creationId xmlns:a16="http://schemas.microsoft.com/office/drawing/2014/main" id="{75FC64CA-875D-AE3B-797F-A642914D1D42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189656" y="0"/>
              <a:ext cx="2114707" cy="21147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58;p18">
              <a:extLst>
                <a:ext uri="{FF2B5EF4-FFF2-40B4-BE49-F238E27FC236}">
                  <a16:creationId xmlns:a16="http://schemas.microsoft.com/office/drawing/2014/main" id="{81D013E3-0897-F300-E8AA-041CD0D258A4}"/>
                </a:ext>
              </a:extLst>
            </p:cNvPr>
            <p:cNvSpPr txBox="1"/>
            <p:nvPr/>
          </p:nvSpPr>
          <p:spPr>
            <a:xfrm>
              <a:off x="368564" y="379575"/>
              <a:ext cx="955323" cy="4609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825" tIns="36825" rIns="36825" bIns="36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00"/>
                </a:buClr>
                <a:buSzPts val="700"/>
                <a:buFont typeface="Arial"/>
                <a:buNone/>
              </a:pPr>
              <a:r>
                <a:rPr lang="it-IT" sz="700" b="0" i="0" u="none" strike="noStrike" cap="none">
                  <a:solidFill>
                    <a:srgbClr val="CC0000"/>
                  </a:solidFill>
                  <a:latin typeface="Arial"/>
                  <a:ea typeface="Arial"/>
                  <a:cs typeface="Arial"/>
                  <a:sym typeface="Arial"/>
                </a:rPr>
                <a:t>HII</a:t>
              </a:r>
              <a:endPara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59;p18">
              <a:extLst>
                <a:ext uri="{FF2B5EF4-FFF2-40B4-BE49-F238E27FC236}">
                  <a16:creationId xmlns:a16="http://schemas.microsoft.com/office/drawing/2014/main" id="{54CE5F44-F2B3-B306-9987-20C9134C89EF}"/>
                </a:ext>
              </a:extLst>
            </p:cNvPr>
            <p:cNvSpPr txBox="1"/>
            <p:nvPr/>
          </p:nvSpPr>
          <p:spPr>
            <a:xfrm>
              <a:off x="0" y="893526"/>
              <a:ext cx="1692452" cy="7072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825" tIns="36825" rIns="36825" bIns="36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8761D"/>
                </a:buClr>
                <a:buSzPts val="700"/>
                <a:buFont typeface="Arial"/>
                <a:buNone/>
              </a:pPr>
              <a:r>
                <a:rPr lang="it-IT" sz="700" b="0" i="0" u="none" strike="noStrike" cap="none">
                  <a:solidFill>
                    <a:srgbClr val="38761D"/>
                  </a:solidFill>
                  <a:latin typeface="Arial"/>
                  <a:ea typeface="Arial"/>
                  <a:cs typeface="Arial"/>
                  <a:sym typeface="Arial"/>
                </a:rPr>
                <a:t>planetary nebulae</a:t>
              </a:r>
              <a:endPara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60;p18">
              <a:extLst>
                <a:ext uri="{FF2B5EF4-FFF2-40B4-BE49-F238E27FC236}">
                  <a16:creationId xmlns:a16="http://schemas.microsoft.com/office/drawing/2014/main" id="{1EC5D0CF-55BA-23F1-546C-4DD95D9ACC8E}"/>
                </a:ext>
              </a:extLst>
            </p:cNvPr>
            <p:cNvSpPr txBox="1"/>
            <p:nvPr/>
          </p:nvSpPr>
          <p:spPr>
            <a:xfrm>
              <a:off x="0" y="1653792"/>
              <a:ext cx="1692452" cy="4609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825" tIns="36825" rIns="36825" bIns="36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ts val="700"/>
                <a:buFont typeface="Arial"/>
                <a:buNone/>
              </a:pPr>
              <a:r>
                <a:rPr lang="it-IT" sz="700" b="0" i="0" u="none" strike="noStrike" cap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shock regions</a:t>
              </a:r>
              <a:endPara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" name="Google Shape;161;p18">
              <a:extLst>
                <a:ext uri="{FF2B5EF4-FFF2-40B4-BE49-F238E27FC236}">
                  <a16:creationId xmlns:a16="http://schemas.microsoft.com/office/drawing/2014/main" id="{D0EB1C59-979B-091D-AF4A-7725346D47F8}"/>
                </a:ext>
              </a:extLst>
            </p:cNvPr>
            <p:cNvCxnSpPr/>
            <p:nvPr/>
          </p:nvCxnSpPr>
          <p:spPr>
            <a:xfrm rot="10800000" flipH="1">
              <a:off x="1692450" y="1240215"/>
              <a:ext cx="2085928" cy="644034"/>
            </a:xfrm>
            <a:prstGeom prst="straightConnector1">
              <a:avLst/>
            </a:prstGeom>
            <a:noFill/>
            <a:ln w="19050" cap="flat" cmpd="sng">
              <a:solidFill>
                <a:srgbClr val="4A86E8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5" name="Google Shape;162;p18">
              <a:extLst>
                <a:ext uri="{FF2B5EF4-FFF2-40B4-BE49-F238E27FC236}">
                  <a16:creationId xmlns:a16="http://schemas.microsoft.com/office/drawing/2014/main" id="{EF3A4F1D-A6E1-3542-8C64-1DC6AF4494FB}"/>
                </a:ext>
              </a:extLst>
            </p:cNvPr>
            <p:cNvCxnSpPr/>
            <p:nvPr/>
          </p:nvCxnSpPr>
          <p:spPr>
            <a:xfrm rot="10800000" flipH="1">
              <a:off x="1692450" y="441281"/>
              <a:ext cx="1871734" cy="805860"/>
            </a:xfrm>
            <a:prstGeom prst="straightConnector1">
              <a:avLst/>
            </a:prstGeom>
            <a:noFill/>
            <a:ln w="19050" cap="flat" cmpd="sng">
              <a:solidFill>
                <a:srgbClr val="6AA84F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6" name="Google Shape;163;p18">
              <a:extLst>
                <a:ext uri="{FF2B5EF4-FFF2-40B4-BE49-F238E27FC236}">
                  <a16:creationId xmlns:a16="http://schemas.microsoft.com/office/drawing/2014/main" id="{26561468-5653-34A8-EDC0-F01F41385249}"/>
                </a:ext>
              </a:extLst>
            </p:cNvPr>
            <p:cNvCxnSpPr/>
            <p:nvPr/>
          </p:nvCxnSpPr>
          <p:spPr>
            <a:xfrm rot="10800000" flipH="1">
              <a:off x="1323886" y="498752"/>
              <a:ext cx="848409" cy="111280"/>
            </a:xfrm>
            <a:prstGeom prst="straightConnector1">
              <a:avLst/>
            </a:prstGeom>
            <a:noFill/>
            <a:ln w="19050" cap="flat" cmpd="sng">
              <a:solidFill>
                <a:srgbClr val="98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</p:grpSp>
      <p:sp>
        <p:nvSpPr>
          <p:cNvPr id="17" name="Google Shape;164;p18">
            <a:extLst>
              <a:ext uri="{FF2B5EF4-FFF2-40B4-BE49-F238E27FC236}">
                <a16:creationId xmlns:a16="http://schemas.microsoft.com/office/drawing/2014/main" id="{388D1EF5-7DAF-9FE0-4E35-F9F694C2F88D}"/>
              </a:ext>
            </a:extLst>
          </p:cNvPr>
          <p:cNvSpPr txBox="1"/>
          <p:nvPr/>
        </p:nvSpPr>
        <p:spPr>
          <a:xfrm>
            <a:off x="574100" y="2438369"/>
            <a:ext cx="2478173" cy="591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18400" rIns="18400" bIns="18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</a:pPr>
            <a:r>
              <a:rPr lang="it-IT" sz="1800" b="1" i="0" u="none" strike="noStrike" cap="none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Synthetic Astronomical Image</a:t>
            </a:r>
            <a:endParaRPr sz="800" b="1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165;p18" descr="Google Shape;395;p44">
            <a:extLst>
              <a:ext uri="{FF2B5EF4-FFF2-40B4-BE49-F238E27FC236}">
                <a16:creationId xmlns:a16="http://schemas.microsoft.com/office/drawing/2014/main" id="{E953D29C-21AA-51A7-AA08-57BE89A775C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276"/>
          <a:stretch/>
        </p:blipFill>
        <p:spPr>
          <a:xfrm>
            <a:off x="449168" y="4572199"/>
            <a:ext cx="3440079" cy="222737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66;p18">
            <a:extLst>
              <a:ext uri="{FF2B5EF4-FFF2-40B4-BE49-F238E27FC236}">
                <a16:creationId xmlns:a16="http://schemas.microsoft.com/office/drawing/2014/main" id="{6A4CEDB6-4A53-F01C-A640-6094F462BE2F}"/>
              </a:ext>
            </a:extLst>
          </p:cNvPr>
          <p:cNvSpPr txBox="1"/>
          <p:nvPr/>
        </p:nvSpPr>
        <p:spPr>
          <a:xfrm>
            <a:off x="574100" y="4078371"/>
            <a:ext cx="2816056" cy="43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18400" rIns="18400" bIns="18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 Light"/>
              <a:buNone/>
            </a:pPr>
            <a:r>
              <a:rPr lang="it-IT" sz="13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Clustering through embedded spectra</a:t>
            </a:r>
            <a:endParaRPr sz="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167;p18" descr="Google Shape;432;p46">
            <a:extLst>
              <a:ext uri="{FF2B5EF4-FFF2-40B4-BE49-F238E27FC236}">
                <a16:creationId xmlns:a16="http://schemas.microsoft.com/office/drawing/2014/main" id="{58F483AD-4957-521C-8EB4-BD4226EB672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409"/>
          <a:stretch/>
        </p:blipFill>
        <p:spPr>
          <a:xfrm>
            <a:off x="4918811" y="4395178"/>
            <a:ext cx="3732820" cy="244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68;p18" descr="Google Shape;434;p46">
            <a:extLst>
              <a:ext uri="{FF2B5EF4-FFF2-40B4-BE49-F238E27FC236}">
                <a16:creationId xmlns:a16="http://schemas.microsoft.com/office/drawing/2014/main" id="{AEAA2A1A-7589-9C33-D4C0-65390651147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687" t="2623" r="2998" b="3017"/>
          <a:stretch/>
        </p:blipFill>
        <p:spPr>
          <a:xfrm>
            <a:off x="7002248" y="2888279"/>
            <a:ext cx="1533437" cy="150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69;p18" descr="Google Shape;436;p46">
            <a:extLst>
              <a:ext uri="{FF2B5EF4-FFF2-40B4-BE49-F238E27FC236}">
                <a16:creationId xmlns:a16="http://schemas.microsoft.com/office/drawing/2014/main" id="{4DFA36BF-217D-FAD4-E5C1-37B99B64612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51557" y="2888279"/>
            <a:ext cx="1533437" cy="15068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170;p18">
            <a:extLst>
              <a:ext uri="{FF2B5EF4-FFF2-40B4-BE49-F238E27FC236}">
                <a16:creationId xmlns:a16="http://schemas.microsoft.com/office/drawing/2014/main" id="{043D6905-9844-9064-3D0E-E0D3E41CD18A}"/>
              </a:ext>
            </a:extLst>
          </p:cNvPr>
          <p:cNvSpPr txBox="1"/>
          <p:nvPr/>
        </p:nvSpPr>
        <p:spPr>
          <a:xfrm>
            <a:off x="3596651" y="2622544"/>
            <a:ext cx="1881551" cy="158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18400" rIns="18400" bIns="18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</a:pPr>
            <a:r>
              <a:rPr lang="it-IT" sz="14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Miniature contained in the Codex Heroica by Phoilostratus, illuminated by the Florentine painter Attavante degli Attavanti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171;p18">
            <a:extLst>
              <a:ext uri="{FF2B5EF4-FFF2-40B4-BE49-F238E27FC236}">
                <a16:creationId xmlns:a16="http://schemas.microsoft.com/office/drawing/2014/main" id="{24734D22-F817-588B-7C8D-B6D4EF600A54}"/>
              </a:ext>
            </a:extLst>
          </p:cNvPr>
          <p:cNvSpPr txBox="1"/>
          <p:nvPr/>
        </p:nvSpPr>
        <p:spPr>
          <a:xfrm>
            <a:off x="6884994" y="2462822"/>
            <a:ext cx="1136453" cy="314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18400" rIns="18400" bIns="18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 Light"/>
              <a:buNone/>
            </a:pPr>
            <a:r>
              <a:rPr lang="it-IT" sz="1800" b="1" i="0" u="none" strike="noStrike" cap="none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Decoded</a:t>
            </a:r>
            <a:endParaRPr sz="900" b="1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172;p18">
            <a:extLst>
              <a:ext uri="{FF2B5EF4-FFF2-40B4-BE49-F238E27FC236}">
                <a16:creationId xmlns:a16="http://schemas.microsoft.com/office/drawing/2014/main" id="{8675A42B-E48A-CFB0-2575-522256381B7C}"/>
              </a:ext>
            </a:extLst>
          </p:cNvPr>
          <p:cNvSpPr txBox="1"/>
          <p:nvPr/>
        </p:nvSpPr>
        <p:spPr>
          <a:xfrm>
            <a:off x="5796731" y="2457644"/>
            <a:ext cx="940925" cy="314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18400" rIns="18400" bIns="18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 Light"/>
              <a:buNone/>
            </a:pPr>
            <a:r>
              <a:rPr lang="it-IT" sz="1800" b="1" i="0" u="none" strike="noStrike" cap="none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Original</a:t>
            </a:r>
            <a:endParaRPr sz="900" b="1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173;p18" descr="Google Shape;192;p24">
            <a:extLst>
              <a:ext uri="{FF2B5EF4-FFF2-40B4-BE49-F238E27FC236}">
                <a16:creationId xmlns:a16="http://schemas.microsoft.com/office/drawing/2014/main" id="{F38EAA11-E6D8-573C-E876-9B92D9BC05E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51643" r="4712" b="50000"/>
          <a:stretch/>
        </p:blipFill>
        <p:spPr>
          <a:xfrm>
            <a:off x="8846395" y="3103531"/>
            <a:ext cx="757598" cy="9028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" name="Google Shape;174;p18">
            <a:extLst>
              <a:ext uri="{FF2B5EF4-FFF2-40B4-BE49-F238E27FC236}">
                <a16:creationId xmlns:a16="http://schemas.microsoft.com/office/drawing/2014/main" id="{2573B1DC-BDD7-1A74-F87C-736F78A82218}"/>
              </a:ext>
            </a:extLst>
          </p:cNvPr>
          <p:cNvGrpSpPr/>
          <p:nvPr/>
        </p:nvGrpSpPr>
        <p:grpSpPr>
          <a:xfrm>
            <a:off x="11098308" y="3172108"/>
            <a:ext cx="757534" cy="900472"/>
            <a:chOff x="0" y="0"/>
            <a:chExt cx="1818080" cy="2401258"/>
          </a:xfrm>
        </p:grpSpPr>
        <p:pic>
          <p:nvPicPr>
            <p:cNvPr id="28" name="Google Shape;175;p18" descr="Google Shape;194;p24">
              <a:extLst>
                <a:ext uri="{FF2B5EF4-FFF2-40B4-BE49-F238E27FC236}">
                  <a16:creationId xmlns:a16="http://schemas.microsoft.com/office/drawing/2014/main" id="{131A837A-E391-A77A-1D21-C1DD939368E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2256" r="48135" b="50000"/>
            <a:stretch/>
          </p:blipFill>
          <p:spPr>
            <a:xfrm>
              <a:off x="0" y="0"/>
              <a:ext cx="1818080" cy="21157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Google Shape;176;p18">
              <a:extLst>
                <a:ext uri="{FF2B5EF4-FFF2-40B4-BE49-F238E27FC236}">
                  <a16:creationId xmlns:a16="http://schemas.microsoft.com/office/drawing/2014/main" id="{3F1E0E69-F6E3-775E-1983-6A6F8D74DE07}"/>
                </a:ext>
              </a:extLst>
            </p:cNvPr>
            <p:cNvSpPr txBox="1"/>
            <p:nvPr/>
          </p:nvSpPr>
          <p:spPr>
            <a:xfrm>
              <a:off x="0" y="2015207"/>
              <a:ext cx="1817964" cy="3860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825" tIns="36825" rIns="36825" bIns="36825" anchor="ctr" anchorCtr="0">
              <a:sp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500"/>
                <a:buFont typeface="Oswald Light"/>
                <a:buNone/>
              </a:pPr>
              <a:r>
                <a:rPr lang="it-IT" sz="500" b="0" i="1" u="none" strike="noStrike" cap="none">
                  <a:solidFill>
                    <a:srgbClr val="FF0000"/>
                  </a:solidFill>
                  <a:latin typeface="Oswald Light"/>
                  <a:ea typeface="Oswald Light"/>
                  <a:cs typeface="Oswald Light"/>
                  <a:sym typeface="Oswald Light"/>
                </a:rPr>
                <a:t>detachment</a:t>
              </a:r>
              <a:endPara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" name="Google Shape;177;p18">
            <a:extLst>
              <a:ext uri="{FF2B5EF4-FFF2-40B4-BE49-F238E27FC236}">
                <a16:creationId xmlns:a16="http://schemas.microsoft.com/office/drawing/2014/main" id="{E3732C0B-8668-0756-8AFA-9A676C275427}"/>
              </a:ext>
            </a:extLst>
          </p:cNvPr>
          <p:cNvGrpSpPr/>
          <p:nvPr/>
        </p:nvGrpSpPr>
        <p:grpSpPr>
          <a:xfrm>
            <a:off x="9784982" y="3170990"/>
            <a:ext cx="757534" cy="900472"/>
            <a:chOff x="0" y="0"/>
            <a:chExt cx="1818080" cy="2401258"/>
          </a:xfrm>
        </p:grpSpPr>
        <p:pic>
          <p:nvPicPr>
            <p:cNvPr id="31" name="Google Shape;178;p18" descr="Google Shape;197;p24">
              <a:extLst>
                <a:ext uri="{FF2B5EF4-FFF2-40B4-BE49-F238E27FC236}">
                  <a16:creationId xmlns:a16="http://schemas.microsoft.com/office/drawing/2014/main" id="{B3663739-E706-5528-C81B-C71C7B172389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2356" t="50000" r="48036"/>
            <a:stretch/>
          </p:blipFill>
          <p:spPr>
            <a:xfrm>
              <a:off x="0" y="0"/>
              <a:ext cx="1818080" cy="21157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Google Shape;179;p18">
              <a:extLst>
                <a:ext uri="{FF2B5EF4-FFF2-40B4-BE49-F238E27FC236}">
                  <a16:creationId xmlns:a16="http://schemas.microsoft.com/office/drawing/2014/main" id="{20526967-CB6F-6E49-E041-A7D8E3637FFC}"/>
                </a:ext>
              </a:extLst>
            </p:cNvPr>
            <p:cNvSpPr txBox="1"/>
            <p:nvPr/>
          </p:nvSpPr>
          <p:spPr>
            <a:xfrm>
              <a:off x="0" y="2015207"/>
              <a:ext cx="1817964" cy="3860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825" tIns="36825" rIns="36825" bIns="36825" anchor="ctr" anchorCtr="0">
              <a:sp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500"/>
                <a:buFont typeface="Oswald Light"/>
                <a:buNone/>
              </a:pPr>
              <a:r>
                <a:rPr lang="it-IT" sz="500" b="0" i="1" u="none" strike="noStrike" cap="none">
                  <a:solidFill>
                    <a:srgbClr val="FF0000"/>
                  </a:solidFill>
                  <a:latin typeface="Oswald Light"/>
                  <a:ea typeface="Oswald Light"/>
                  <a:cs typeface="Oswald Light"/>
                  <a:sym typeface="Oswald Light"/>
                </a:rPr>
                <a:t>residual</a:t>
              </a:r>
              <a:endPara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" name="Google Shape;180;p18">
            <a:extLst>
              <a:ext uri="{FF2B5EF4-FFF2-40B4-BE49-F238E27FC236}">
                <a16:creationId xmlns:a16="http://schemas.microsoft.com/office/drawing/2014/main" id="{22EADCFB-F3F2-3A82-0E49-4E678CD54D0F}"/>
              </a:ext>
            </a:extLst>
          </p:cNvPr>
          <p:cNvSpPr txBox="1"/>
          <p:nvPr/>
        </p:nvSpPr>
        <p:spPr>
          <a:xfrm>
            <a:off x="9178930" y="2432846"/>
            <a:ext cx="3013070" cy="591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18400" rIns="18400" bIns="18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</a:pPr>
            <a:r>
              <a:rPr lang="it-IT" sz="1800" b="1" i="0" u="none" strike="noStrike" cap="none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Digital restoration of frescos and paintings (in progress)</a:t>
            </a:r>
            <a:endParaRPr sz="800" b="1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" name="Google Shape;181;p18">
            <a:extLst>
              <a:ext uri="{FF2B5EF4-FFF2-40B4-BE49-F238E27FC236}">
                <a16:creationId xmlns:a16="http://schemas.microsoft.com/office/drawing/2014/main" id="{119410DC-4D4C-8C30-3437-1836C3A1154C}"/>
              </a:ext>
            </a:extLst>
          </p:cNvPr>
          <p:cNvCxnSpPr/>
          <p:nvPr/>
        </p:nvCxnSpPr>
        <p:spPr>
          <a:xfrm>
            <a:off x="10470438" y="3717575"/>
            <a:ext cx="769875" cy="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stealth" w="med" len="med"/>
          </a:ln>
        </p:spPr>
      </p:cxnSp>
      <p:pic>
        <p:nvPicPr>
          <p:cNvPr id="35" name="Google Shape;182;p18" descr="Google Shape;224;p25">
            <a:extLst>
              <a:ext uri="{FF2B5EF4-FFF2-40B4-BE49-F238E27FC236}">
                <a16:creationId xmlns:a16="http://schemas.microsoft.com/office/drawing/2014/main" id="{656DB7A5-123A-955F-9BD6-C7A9D3AD776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05302" y="3342160"/>
            <a:ext cx="387197" cy="348638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183;p18">
            <a:extLst>
              <a:ext uri="{FF2B5EF4-FFF2-40B4-BE49-F238E27FC236}">
                <a16:creationId xmlns:a16="http://schemas.microsoft.com/office/drawing/2014/main" id="{2334C954-3B78-9EE6-5107-D38002220323}"/>
              </a:ext>
            </a:extLst>
          </p:cNvPr>
          <p:cNvSpPr txBox="1"/>
          <p:nvPr/>
        </p:nvSpPr>
        <p:spPr>
          <a:xfrm>
            <a:off x="9022680" y="5217866"/>
            <a:ext cx="527361" cy="283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18400" rIns="18400" bIns="18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 Light"/>
              <a:buNone/>
            </a:pPr>
            <a:r>
              <a:rPr lang="it-IT" sz="16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Input</a:t>
            </a: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184;p18" descr="Google Shape;266;p28">
            <a:extLst>
              <a:ext uri="{FF2B5EF4-FFF2-40B4-BE49-F238E27FC236}">
                <a16:creationId xmlns:a16="http://schemas.microsoft.com/office/drawing/2014/main" id="{5B4EACCB-52B4-58FE-78DA-0E0DF1D2E1C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22037" b="22298"/>
          <a:stretch/>
        </p:blipFill>
        <p:spPr>
          <a:xfrm>
            <a:off x="8535685" y="5685888"/>
            <a:ext cx="3810002" cy="954366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185;p18">
            <a:extLst>
              <a:ext uri="{FF2B5EF4-FFF2-40B4-BE49-F238E27FC236}">
                <a16:creationId xmlns:a16="http://schemas.microsoft.com/office/drawing/2014/main" id="{9F467EF6-7C19-D47F-8CE2-DCCDBF1D42E1}"/>
              </a:ext>
            </a:extLst>
          </p:cNvPr>
          <p:cNvSpPr txBox="1"/>
          <p:nvPr/>
        </p:nvSpPr>
        <p:spPr>
          <a:xfrm>
            <a:off x="9930910" y="5217866"/>
            <a:ext cx="951253" cy="283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18400" rIns="18400" bIns="18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 Light"/>
              <a:buNone/>
            </a:pPr>
            <a:r>
              <a:rPr lang="it-IT" sz="16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Predicted</a:t>
            </a: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186;p18">
            <a:extLst>
              <a:ext uri="{FF2B5EF4-FFF2-40B4-BE49-F238E27FC236}">
                <a16:creationId xmlns:a16="http://schemas.microsoft.com/office/drawing/2014/main" id="{1A2D69A9-8F5D-C8F2-E38B-AF4F7FFD2F83}"/>
              </a:ext>
            </a:extLst>
          </p:cNvPr>
          <p:cNvSpPr txBox="1"/>
          <p:nvPr/>
        </p:nvSpPr>
        <p:spPr>
          <a:xfrm>
            <a:off x="11063182" y="5217866"/>
            <a:ext cx="757486" cy="283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18400" rIns="18400" bIns="18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 Light"/>
              <a:buNone/>
            </a:pPr>
            <a:r>
              <a:rPr lang="it-IT" sz="16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Original</a:t>
            </a: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187;p18">
            <a:extLst>
              <a:ext uri="{FF2B5EF4-FFF2-40B4-BE49-F238E27FC236}">
                <a16:creationId xmlns:a16="http://schemas.microsoft.com/office/drawing/2014/main" id="{40798513-2A62-3449-5FB6-548BE8368CA3}"/>
              </a:ext>
            </a:extLst>
          </p:cNvPr>
          <p:cNvSpPr txBox="1"/>
          <p:nvPr/>
        </p:nvSpPr>
        <p:spPr>
          <a:xfrm>
            <a:off x="9020016" y="4058096"/>
            <a:ext cx="2957285" cy="1175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00" tIns="18400" rIns="18400" bIns="18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Test on several DNN Train on multiple synthetic dataset.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</a:pPr>
            <a:r>
              <a:rPr lang="it-IT" sz="18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architectures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356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DE3BA-2223-2E4C-51EF-33A94CA01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Innovation </a:t>
            </a:r>
            <a:r>
              <a:rPr lang="it-IT" dirty="0" err="1"/>
              <a:t>Grants</a:t>
            </a:r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02EBD-B0FB-8CC3-FF6E-5EE03F1F8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999" y="2169886"/>
            <a:ext cx="5892801" cy="4143827"/>
          </a:xfrm>
        </p:spPr>
        <p:txBody>
          <a:bodyPr/>
          <a:lstStyle/>
          <a:p>
            <a:r>
              <a:rPr lang="it-IT" dirty="0"/>
              <a:t>ENI </a:t>
            </a:r>
            <a:r>
              <a:rPr lang="it-IT" dirty="0" err="1"/>
              <a:t>Physics</a:t>
            </a:r>
            <a:r>
              <a:rPr lang="it-IT" dirty="0"/>
              <a:t> </a:t>
            </a:r>
            <a:r>
              <a:rPr lang="it-IT" dirty="0" err="1"/>
              <a:t>Inspired</a:t>
            </a:r>
            <a:r>
              <a:rPr lang="it-IT" dirty="0"/>
              <a:t> Machine Learning: test ML </a:t>
            </a:r>
            <a:r>
              <a:rPr lang="it-IT" dirty="0" err="1"/>
              <a:t>solutions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by design </a:t>
            </a:r>
            <a:r>
              <a:rPr lang="it-IT" dirty="0" err="1"/>
              <a:t>respect</a:t>
            </a:r>
            <a:r>
              <a:rPr lang="it-IT" dirty="0"/>
              <a:t> some </a:t>
            </a:r>
            <a:r>
              <a:rPr lang="it-IT" dirty="0" err="1"/>
              <a:t>physics</a:t>
            </a:r>
            <a:r>
              <a:rPr lang="it-IT" dirty="0"/>
              <a:t> </a:t>
            </a:r>
            <a:r>
              <a:rPr lang="it-IT" dirty="0" err="1"/>
              <a:t>law</a:t>
            </a:r>
            <a:endParaRPr lang="it-IT" dirty="0"/>
          </a:p>
          <a:p>
            <a:pPr lvl="1"/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Example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: Maxwell or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Navier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stokes;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experience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gained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on Nvidia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Modulus</a:t>
            </a:r>
            <a:endParaRPr lang="it-IT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Interest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also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from Fincantieri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ECC976-6F25-BC81-906A-638428D828B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72202" y="1894114"/>
            <a:ext cx="5181600" cy="3538424"/>
          </a:xfrm>
        </p:spPr>
        <p:txBody>
          <a:bodyPr>
            <a:normAutofit lnSpcReduction="10000"/>
          </a:bodyPr>
          <a:lstStyle/>
          <a:p>
            <a:r>
              <a:rPr lang="it-IT" dirty="0" err="1"/>
              <a:t>Fraud</a:t>
            </a:r>
            <a:r>
              <a:rPr lang="it-IT" dirty="0"/>
              <a:t> </a:t>
            </a:r>
            <a:r>
              <a:rPr lang="it-IT" dirty="0" err="1"/>
              <a:t>detection</a:t>
            </a:r>
            <a:r>
              <a:rPr lang="it-IT" dirty="0"/>
              <a:t> on </a:t>
            </a:r>
            <a:r>
              <a:rPr lang="it-IT" dirty="0" err="1"/>
              <a:t>financial</a:t>
            </a:r>
            <a:r>
              <a:rPr lang="it-IT" dirty="0"/>
              <a:t> data streams (for </a:t>
            </a:r>
            <a:r>
              <a:rPr lang="it-IT" dirty="0" err="1"/>
              <a:t>example</a:t>
            </a:r>
            <a:r>
              <a:rPr lang="it-IT" dirty="0"/>
              <a:t>, the </a:t>
            </a:r>
            <a:r>
              <a:rPr lang="it-IT" dirty="0" err="1"/>
              <a:t>flux</a:t>
            </a:r>
            <a:r>
              <a:rPr lang="it-IT" dirty="0"/>
              <a:t> of credit card </a:t>
            </a:r>
            <a:r>
              <a:rPr lang="it-IT" dirty="0" err="1"/>
              <a:t>requests</a:t>
            </a:r>
            <a:r>
              <a:rPr lang="it-IT" dirty="0"/>
              <a:t>)</a:t>
            </a:r>
          </a:p>
          <a:p>
            <a:pPr lvl="1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Use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anomaly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detection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techniques a-la LHC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implemented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on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classical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or quantum systems</a:t>
            </a:r>
          </a:p>
          <a:p>
            <a:pPr lvl="1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Compare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classical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and quantum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colutions</a:t>
            </a:r>
            <a:endParaRPr lang="it-IT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DDD7A-A979-5A66-414D-0DFA4B4A46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7983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3F185-8D10-4969-594C-6519F4E95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Open calls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6D2C2A-3473-B795-75A8-4DD1F8038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740994"/>
            <a:ext cx="5181600" cy="3680344"/>
          </a:xfrm>
        </p:spPr>
        <p:txBody>
          <a:bodyPr/>
          <a:lstStyle/>
          <a:p>
            <a:r>
              <a:rPr lang="it-IT" dirty="0" err="1"/>
              <a:t>Directed</a:t>
            </a:r>
            <a:r>
              <a:rPr lang="it-IT" dirty="0"/>
              <a:t> to </a:t>
            </a:r>
            <a:r>
              <a:rPr lang="it-IT" dirty="0" err="1"/>
              <a:t>universtities</a:t>
            </a:r>
            <a:r>
              <a:rPr lang="it-IT" dirty="0"/>
              <a:t> and </a:t>
            </a:r>
            <a:r>
              <a:rPr lang="it-IT" dirty="0" err="1"/>
              <a:t>industried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part of the ICSC</a:t>
            </a:r>
          </a:p>
          <a:p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We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identified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14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Objectives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beyond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the standard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Spoke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2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program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, and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asked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for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participation</a:t>
            </a:r>
            <a:endParaRPr lang="it-IT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received</a:t>
            </a:r>
            <a:r>
              <a:rPr lang="it-IT" dirty="0"/>
              <a:t> a </a:t>
            </a:r>
            <a:r>
              <a:rPr lang="it-IT" dirty="0" err="1"/>
              <a:t>number</a:t>
            </a:r>
            <a:r>
              <a:rPr lang="it-IT" dirty="0"/>
              <a:t> of </a:t>
            </a:r>
            <a:r>
              <a:rPr lang="it-IT" dirty="0" err="1"/>
              <a:t>bids</a:t>
            </a:r>
            <a:r>
              <a:rPr lang="it-IT" dirty="0"/>
              <a:t>, under </a:t>
            </a:r>
            <a:r>
              <a:rPr lang="it-IT" dirty="0" err="1"/>
              <a:t>evaluation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8A1B99-C4A0-DC92-6A81-3495DFAF90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17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FB9EEB-D25B-9E8E-0346-28392DD8E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207" y="3941466"/>
            <a:ext cx="4668274" cy="2695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A4FFA6-7835-28B3-5E57-0EA5217E6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646" y="-69239"/>
            <a:ext cx="4362141" cy="394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696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4028A-E756-4767-DA86-438913A39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computing </a:t>
            </a:r>
            <a:r>
              <a:rPr lang="it-IT" dirty="0" err="1"/>
              <a:t>resources</a:t>
            </a:r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41D31-7587-51D5-E7B2-EAB24AF48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462" y="1842020"/>
            <a:ext cx="5181600" cy="3680344"/>
          </a:xfrm>
        </p:spPr>
        <p:txBody>
          <a:bodyPr/>
          <a:lstStyle/>
          <a:p>
            <a:r>
              <a:rPr lang="it-IT" dirty="0"/>
              <a:t>The ICSC </a:t>
            </a:r>
            <a:r>
              <a:rPr lang="it-IT" dirty="0" err="1"/>
              <a:t>allows</a:t>
            </a:r>
            <a:r>
              <a:rPr lang="it-IT" dirty="0"/>
              <a:t> access to high-</a:t>
            </a:r>
            <a:r>
              <a:rPr lang="it-IT" dirty="0" err="1"/>
              <a:t>quality</a:t>
            </a:r>
            <a:r>
              <a:rPr lang="it-IT" dirty="0"/>
              <a:t> </a:t>
            </a:r>
            <a:r>
              <a:rPr lang="it-IT" dirty="0" err="1"/>
              <a:t>resources</a:t>
            </a:r>
            <a:endParaRPr lang="it-IT" dirty="0"/>
          </a:p>
          <a:p>
            <a:pPr lvl="1"/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Either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already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existing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(a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fraction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of Leonardo, Galileo and INFN Cloud)</a:t>
            </a:r>
          </a:p>
          <a:p>
            <a:pPr lvl="1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Or are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procured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via ICSC and the «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sister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project»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TeRABIT</a:t>
            </a:r>
            <a:endParaRPr lang="it-IT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F506C5-E6D7-30C2-DD1E-586A73148F1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096000" y="1503392"/>
            <a:ext cx="5181600" cy="3680344"/>
          </a:xfrm>
        </p:spPr>
        <p:txBody>
          <a:bodyPr>
            <a:normAutofit fontScale="92500"/>
          </a:bodyPr>
          <a:lstStyle/>
          <a:p>
            <a:r>
              <a:rPr lang="it-IT" dirty="0"/>
              <a:t>&gt; 30 </a:t>
            </a:r>
            <a:r>
              <a:rPr lang="it-IT" dirty="0" err="1"/>
              <a:t>requests</a:t>
            </a:r>
            <a:r>
              <a:rPr lang="it-IT" dirty="0"/>
              <a:t> for (in some </a:t>
            </a:r>
            <a:r>
              <a:rPr lang="it-IT" dirty="0" err="1"/>
              <a:t>cases</a:t>
            </a:r>
            <a:r>
              <a:rPr lang="it-IT" dirty="0"/>
              <a:t> </a:t>
            </a:r>
            <a:r>
              <a:rPr lang="it-IT" dirty="0" err="1"/>
              <a:t>sizeable</a:t>
            </a:r>
            <a:r>
              <a:rPr lang="it-IT" dirty="0"/>
              <a:t>) </a:t>
            </a:r>
            <a:r>
              <a:rPr lang="it-IT" dirty="0" err="1"/>
              <a:t>resources</a:t>
            </a:r>
            <a:r>
              <a:rPr lang="it-IT" dirty="0"/>
              <a:t>:</a:t>
            </a:r>
          </a:p>
          <a:p>
            <a:pPr lvl="1"/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Largest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is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for for 32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McoreHours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of CPU (~ 1/5 of the standard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allocation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INFN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has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on Leonardo)</a:t>
            </a:r>
          </a:p>
          <a:p>
            <a:pPr lvl="1"/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Requests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for FPGA (from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TeRABIT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lvl="1"/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Requests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for large GPU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runs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(up to the full Leonardo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partition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)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A7F0B6-E6DB-26AC-C869-0FF12AEA58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18</a:t>
            </a:fld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22412E-F0A0-EC54-1B9B-5A63944C20D9}"/>
              </a:ext>
            </a:extLst>
          </p:cNvPr>
          <p:cNvSpPr/>
          <p:nvPr/>
        </p:nvSpPr>
        <p:spPr>
          <a:xfrm rot="20164477">
            <a:off x="7715098" y="4082316"/>
            <a:ext cx="41472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All Granted!</a:t>
            </a:r>
          </a:p>
        </p:txBody>
      </p:sp>
      <p:pic>
        <p:nvPicPr>
          <p:cNvPr id="1026" name="Picture 2" descr="White Heavy Check Mark Emoji (U+2705)">
            <a:extLst>
              <a:ext uri="{FF2B5EF4-FFF2-40B4-BE49-F238E27FC236}">
                <a16:creationId xmlns:a16="http://schemas.microsoft.com/office/drawing/2014/main" id="{C10D9E52-5850-AEE0-4248-CD75D1050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58973">
            <a:off x="6815082" y="5047104"/>
            <a:ext cx="1192048" cy="119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09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8F8EB-DE2C-B8CE-1135-4A4F6DC6F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9E6885-16E0-4EB9-28D0-18B93A01A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115750"/>
            <a:ext cx="5181600" cy="3680344"/>
          </a:xfrm>
        </p:spPr>
        <p:txBody>
          <a:bodyPr>
            <a:normAutofit fontScale="92500"/>
          </a:bodyPr>
          <a:lstStyle/>
          <a:p>
            <a:r>
              <a:rPr lang="en-IT" dirty="0"/>
              <a:t>The Spoke 2 activities are in the 2nd year, the “realization phase”</a:t>
            </a:r>
          </a:p>
          <a:p>
            <a:r>
              <a:rPr lang="en-IT" dirty="0"/>
              <a:t>Many papers and talks flowing</a:t>
            </a:r>
          </a:p>
          <a:p>
            <a:pPr lvl="1"/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Apart from the standard papers from the Spoke2 participants, a</a:t>
            </a:r>
            <a:r>
              <a:rPr lang="en-IT" dirty="0">
                <a:solidFill>
                  <a:schemeClr val="accent1">
                    <a:lumMod val="75000"/>
                  </a:schemeClr>
                </a:solidFill>
              </a:rPr>
              <a:t>ll the 4 LHC Experiments have accepted to include ICSC in the standard “Acknowledgements”, more are coming 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0D1E72-D77D-7309-4788-86550DF3229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72200" y="2115750"/>
            <a:ext cx="5181600" cy="3680344"/>
          </a:xfrm>
        </p:spPr>
        <p:txBody>
          <a:bodyPr>
            <a:normAutofit fontScale="92500" lnSpcReduction="20000"/>
          </a:bodyPr>
          <a:lstStyle/>
          <a:p>
            <a:r>
              <a:rPr lang="en-IT" dirty="0"/>
              <a:t>We have created a very active community, with &gt; 250 collaborators; with &gt;50 hired by the project</a:t>
            </a:r>
          </a:p>
          <a:p>
            <a:r>
              <a:rPr lang="en-IT" dirty="0"/>
              <a:t>ICSC will continue after the 36 months funding period; the whole center needs to focus on the sustainability, which means the links to industry are of paramount importance</a:t>
            </a:r>
          </a:p>
          <a:p>
            <a:pPr lvl="1"/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W</a:t>
            </a:r>
            <a:r>
              <a:rPr lang="en-IT" dirty="0">
                <a:solidFill>
                  <a:schemeClr val="accent1">
                    <a:lumMod val="75000"/>
                  </a:schemeClr>
                </a:solidFill>
              </a:rPr>
              <a:t>hat will happen after Sept 1st 2025 is honestly not clear yet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35E691-4B5C-A8C7-E304-2D2665EF06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2252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2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Titillium Web"/>
              <a:buNone/>
            </a:pPr>
            <a:r>
              <a:rPr lang="it-IT" dirty="0"/>
              <a:t>The National Center for HPC, Big Data and Quantum Computing</a:t>
            </a:r>
            <a:endParaRPr dirty="0"/>
          </a:p>
        </p:txBody>
      </p:sp>
      <p:sp>
        <p:nvSpPr>
          <p:cNvPr id="124" name="Google Shape;124;p32"/>
          <p:cNvSpPr txBox="1">
            <a:spLocks noGrp="1"/>
          </p:cNvSpPr>
          <p:nvPr>
            <p:ph type="body" idx="1"/>
          </p:nvPr>
        </p:nvSpPr>
        <p:spPr>
          <a:xfrm>
            <a:off x="248546" y="1965316"/>
            <a:ext cx="6897414" cy="388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108"/>
              <a:buChar char="•"/>
            </a:pPr>
            <a:r>
              <a:rPr lang="it-IT"/>
              <a:t>Italy has funded, with NRRP (pandemic recovery) funds, 5 large National Centers, for a total of 1.6 Beur over 3 years</a:t>
            </a: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108"/>
              <a:buChar char="•"/>
            </a:pPr>
            <a:r>
              <a:rPr lang="it-IT">
                <a:solidFill>
                  <a:srgbClr val="0070C0"/>
                </a:solidFill>
              </a:rPr>
              <a:t>One of them, coordinated by INFN, focuses on modern IT technologies, with the final goal to deploy a long-term (&gt;&gt;3 years) distributed infrastructure available to the reseach and the industrial  ecosystems in Italy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108"/>
              <a:buNone/>
            </a:pPr>
            <a:endParaRPr>
              <a:solidFill>
                <a:srgbClr val="0070C0"/>
              </a:solidFill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108"/>
              <a:buChar char="•"/>
            </a:pPr>
            <a:r>
              <a:rPr lang="it-IT">
                <a:solidFill>
                  <a:schemeClr val="dk1"/>
                </a:solidFill>
              </a:rPr>
              <a:t>Sept 2022 to Aug 2025</a:t>
            </a:r>
            <a:endParaRPr/>
          </a:p>
        </p:txBody>
      </p:sp>
      <p:sp>
        <p:nvSpPr>
          <p:cNvPr id="125" name="Google Shape;125;p32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2</a:t>
            </a:fld>
            <a:endParaRPr/>
          </a:p>
        </p:txBody>
      </p:sp>
      <p:pic>
        <p:nvPicPr>
          <p:cNvPr id="126" name="Google Shape;12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69233" y="2126863"/>
            <a:ext cx="3674221" cy="405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60227" y="62737"/>
            <a:ext cx="483177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B741D-A5AD-1E96-FDDD-C74077FF5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BACKUP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58BF1-9CE7-DE6A-EAB6-3200095631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565481-5C59-23D5-FBF0-47CD29B1D08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EB3662-C5A9-B945-973E-447928455F2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4792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2"/>
          <p:cNvSpPr txBox="1">
            <a:spLocks noGrp="1"/>
          </p:cNvSpPr>
          <p:nvPr>
            <p:ph type="title"/>
          </p:nvPr>
        </p:nvSpPr>
        <p:spPr>
          <a:xfrm>
            <a:off x="81516" y="126971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</a:pPr>
            <a:r>
              <a:rPr lang="it-IT"/>
              <a:t>How do we operate?</a:t>
            </a:r>
            <a:endParaRPr/>
          </a:p>
        </p:txBody>
      </p:sp>
      <p:sp>
        <p:nvSpPr>
          <p:cNvPr id="282" name="Google Shape;282;p42"/>
          <p:cNvSpPr txBox="1">
            <a:spLocks noGrp="1"/>
          </p:cNvSpPr>
          <p:nvPr>
            <p:ph type="body" idx="1"/>
          </p:nvPr>
        </p:nvSpPr>
        <p:spPr>
          <a:xfrm>
            <a:off x="0" y="2115750"/>
            <a:ext cx="3721395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/>
              <a:t>We identified “Flagship Projects”, 19 of them, which will demonstrate a technology / a new approach in a scientific domain</a:t>
            </a:r>
            <a:endParaRPr/>
          </a:p>
        </p:txBody>
      </p:sp>
      <p:sp>
        <p:nvSpPr>
          <p:cNvPr id="283" name="Google Shape;283;p42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21</a:t>
            </a:fld>
            <a:endParaRPr/>
          </a:p>
        </p:txBody>
      </p:sp>
      <p:sp>
        <p:nvSpPr>
          <p:cNvPr id="284" name="Google Shape;284;p42"/>
          <p:cNvSpPr/>
          <p:nvPr/>
        </p:nvSpPr>
        <p:spPr>
          <a:xfrm>
            <a:off x="3997843" y="1231275"/>
            <a:ext cx="4708451" cy="1175694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381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WP1 (4)</a:t>
            </a:r>
            <a:r>
              <a:rPr lang="it-IT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it-IT" sz="16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«Multilevel Hybrid Monte Carlo for lattice QCD»,</a:t>
            </a:r>
            <a:r>
              <a:rPr lang="it-IT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600" b="0" i="0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«QCD under extreme conditions»</a:t>
            </a:r>
            <a:r>
              <a:rPr lang="it-IT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16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«Advanced Calculus for Precision Physics (ACPP)»</a:t>
            </a:r>
            <a:r>
              <a:rPr lang="it-IT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1600" b="0" i="0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«Large Scale Simulations of Complex Systems»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42"/>
          <p:cNvSpPr/>
          <p:nvPr/>
        </p:nvSpPr>
        <p:spPr>
          <a:xfrm>
            <a:off x="8706294" y="0"/>
            <a:ext cx="3485706" cy="2406969"/>
          </a:xfrm>
          <a:prstGeom prst="roundRect">
            <a:avLst>
              <a:gd name="adj" fmla="val 16667"/>
            </a:avLst>
          </a:prstGeom>
          <a:solidFill>
            <a:srgbClr val="E1EFD8"/>
          </a:solidFill>
          <a:ln w="381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WP2 (5)</a:t>
            </a:r>
            <a:r>
              <a:rPr lang="it-IT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it-IT" sz="16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«Advanced Machine Learning - Flash Simulation and bleeding edge applications»</a:t>
            </a:r>
            <a:r>
              <a:rPr lang="it-IT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1600" b="0" i="0" u="none" strike="noStrike" cap="none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«Porting Algorithms on GPU»</a:t>
            </a:r>
            <a:r>
              <a:rPr lang="it-IT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16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«Ultra-fast algorithms running on FPGA»</a:t>
            </a:r>
            <a:r>
              <a:rPr lang="it-IT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1600" b="0" i="0" u="none" strike="noStrike" cap="none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«Validation of HEP reconstruction code on ARM»</a:t>
            </a:r>
            <a:r>
              <a:rPr lang="it-IT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16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«Quasi interactive analysis of big data with high throughput»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42"/>
          <p:cNvSpPr/>
          <p:nvPr/>
        </p:nvSpPr>
        <p:spPr>
          <a:xfrm>
            <a:off x="4501116" y="2433436"/>
            <a:ext cx="6096000" cy="2785286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381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WP3 (7)</a:t>
            </a:r>
            <a:r>
              <a:rPr lang="it-IT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it-IT" sz="16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«Frequency Hough (FH) Transform analysis on GW continuous sources»</a:t>
            </a:r>
            <a:r>
              <a:rPr lang="it-IT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1600" b="0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«Efficient use of machine learning and GPUs in cosmological data analysis: from theory to likelihood to statistical inference»</a:t>
            </a:r>
            <a:r>
              <a:rPr lang="it-IT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16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«Inference of cosmological and astrophysical population properties from GW observations with and without electromagnetic counterparts»</a:t>
            </a:r>
            <a:r>
              <a:rPr lang="it-IT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1600" b="0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«Development of innovative analysis techniques using realistic simulations of the upgraded Auger Observatory within the context of a machine learning environment»</a:t>
            </a:r>
            <a:r>
              <a:rPr lang="it-IT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16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«Detection and classification of SSO in Euclid Simulated data»</a:t>
            </a:r>
            <a:r>
              <a:rPr lang="it-IT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1600" b="0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«Pipeline optimization for space and ground based experiments (PSGE)»</a:t>
            </a:r>
            <a:r>
              <a:rPr lang="it-IT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16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«Hydrodynamical simulations to test the nature of dark matter»	</a:t>
            </a:r>
            <a:endParaRPr sz="1100" b="0" i="0" u="none" strike="noStrike" cap="none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42"/>
          <p:cNvSpPr/>
          <p:nvPr/>
        </p:nvSpPr>
        <p:spPr>
          <a:xfrm>
            <a:off x="7690884" y="5423694"/>
            <a:ext cx="4501116" cy="1405376"/>
          </a:xfrm>
          <a:prstGeom prst="roundRect">
            <a:avLst>
              <a:gd name="adj" fmla="val 16667"/>
            </a:avLst>
          </a:prstGeom>
          <a:solidFill>
            <a:srgbClr val="E1EFD8"/>
          </a:solidFill>
          <a:ln w="381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WP6 (3)</a:t>
            </a:r>
            <a:r>
              <a:rPr lang="it-IT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it-IT" sz="1600" b="0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«Enhancing Geant4 Monte Carlo Simulations through Machine Learning Integration»</a:t>
            </a:r>
            <a:r>
              <a:rPr lang="it-IT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16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«Fast Extended Computer Vision»</a:t>
            </a:r>
            <a:r>
              <a:rPr lang="it-IT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1600" b="0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«AI algorithms for (satellite) imaging reconstruction»</a:t>
            </a:r>
            <a:endParaRPr sz="1100" b="0" i="0" u="none" strike="noStrike" cap="non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42"/>
          <p:cNvSpPr/>
          <p:nvPr/>
        </p:nvSpPr>
        <p:spPr>
          <a:xfrm>
            <a:off x="2043223" y="5350563"/>
            <a:ext cx="5576617" cy="1444700"/>
          </a:xfrm>
          <a:prstGeom prst="roundRect">
            <a:avLst>
              <a:gd name="adj" fmla="val 16667"/>
            </a:avLst>
          </a:prstGeom>
          <a:solidFill>
            <a:srgbClr val="EDEDED"/>
          </a:solidFill>
          <a:ln w="381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WP4 and WP5 </a:t>
            </a:r>
            <a:r>
              <a:rPr lang="it-IT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not have specific Flagship, but participate to most of the other flagships, with themes like GPU / FPGA utilization;  Low power computing with ARM; High rate analysis solutions on the Data Lake; Machine learning at large scale; Fast simulations via generative networks, ; …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83200" y="3691819"/>
            <a:ext cx="4622800" cy="28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2660" y="4848357"/>
            <a:ext cx="7772400" cy="204863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3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</a:pPr>
            <a:r>
              <a:rPr lang="it-IT"/>
              <a:t>Results are already flowing</a:t>
            </a:r>
            <a:endParaRPr/>
          </a:p>
        </p:txBody>
      </p:sp>
      <p:sp>
        <p:nvSpPr>
          <p:cNvPr id="296" name="Google Shape;296;p43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22</a:t>
            </a:fld>
            <a:endParaRPr/>
          </a:p>
        </p:txBody>
      </p:sp>
      <p:pic>
        <p:nvPicPr>
          <p:cNvPr id="297" name="Google Shape;297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525" y="1797160"/>
            <a:ext cx="3594726" cy="216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42024" y="2293554"/>
            <a:ext cx="2441871" cy="2418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44930" y="2211487"/>
            <a:ext cx="5313484" cy="2418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12173" y="4569544"/>
            <a:ext cx="3632756" cy="2418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373006" y="1933310"/>
            <a:ext cx="2573894" cy="2769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9930" y="3437889"/>
            <a:ext cx="7772399" cy="2241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4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</a:pPr>
            <a:r>
              <a:rPr lang="it-IT"/>
              <a:t>A further step: “From Research to Industry”</a:t>
            </a:r>
            <a:endParaRPr/>
          </a:p>
        </p:txBody>
      </p:sp>
      <p:sp>
        <p:nvSpPr>
          <p:cNvPr id="308" name="Google Shape;308;p44"/>
          <p:cNvSpPr txBox="1">
            <a:spLocks noGrp="1"/>
          </p:cNvSpPr>
          <p:nvPr>
            <p:ph type="body" idx="1"/>
          </p:nvPr>
        </p:nvSpPr>
        <p:spPr>
          <a:xfrm>
            <a:off x="838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/>
              <a:t>Why should industry be interested in what we do (”finding the Higgs boson?”)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/>
              <a:t>Clearly they don’t, but on the technological side we can share the platforms, the solutions, the expertise</a:t>
            </a:r>
            <a:endParaRPr/>
          </a:p>
        </p:txBody>
      </p:sp>
      <p:sp>
        <p:nvSpPr>
          <p:cNvPr id="309" name="Google Shape;309;p44"/>
          <p:cNvSpPr txBox="1">
            <a:spLocks noGrp="1"/>
          </p:cNvSpPr>
          <p:nvPr>
            <p:ph type="body" idx="2"/>
          </p:nvPr>
        </p:nvSpPr>
        <p:spPr>
          <a:xfrm>
            <a:off x="6172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/>
              <a:t>Spoke 2 has funded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it-IT"/>
              <a:t>2+ Meur on “Innovation Funds”: projects between Spoke 2 and Large Enterprises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it-IT"/>
              <a:t>3.2 Meur on “Cascade Calls”: projects between research groups and SME </a:t>
            </a:r>
            <a:endParaRPr/>
          </a:p>
        </p:txBody>
      </p:sp>
      <p:sp>
        <p:nvSpPr>
          <p:cNvPr id="310" name="Google Shape;310;p44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5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</a:pPr>
            <a:r>
              <a:rPr lang="it-IT"/>
              <a:t>An example of collaborations – Innovation Funds</a:t>
            </a:r>
            <a:endParaRPr/>
          </a:p>
        </p:txBody>
      </p:sp>
      <p:sp>
        <p:nvSpPr>
          <p:cNvPr id="316" name="Google Shape;316;p45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24</a:t>
            </a:fld>
            <a:endParaRPr/>
          </a:p>
        </p:txBody>
      </p:sp>
      <p:sp>
        <p:nvSpPr>
          <p:cNvPr id="317" name="Google Shape;317;p45"/>
          <p:cNvSpPr txBox="1">
            <a:spLocks noGrp="1"/>
          </p:cNvSpPr>
          <p:nvPr>
            <p:ph type="body" idx="1"/>
          </p:nvPr>
        </p:nvSpPr>
        <p:spPr>
          <a:xfrm>
            <a:off x="222607" y="1967023"/>
            <a:ext cx="5797193" cy="4209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17647"/>
              <a:buChar char="•"/>
            </a:pPr>
            <a:r>
              <a:rPr lang="it-IT" b="1">
                <a:solidFill>
                  <a:schemeClr val="accent1"/>
                </a:solidFill>
              </a:rPr>
              <a:t>ENI: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17647"/>
              <a:buChar char="•"/>
            </a:pPr>
            <a:r>
              <a:rPr lang="it-IT"/>
              <a:t>Testing HEP workflows on a industrial data center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17647"/>
              <a:buChar char="•"/>
            </a:pPr>
            <a:r>
              <a:rPr lang="it-IT"/>
              <a:t>Predictive maintenance on ENI’s industrial plants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17647"/>
              <a:buChar char="•"/>
            </a:pPr>
            <a:r>
              <a:rPr lang="it-IT"/>
              <a:t>Physics Inspired ML for the exploitation of natural resources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17647"/>
              <a:buChar char="•"/>
            </a:pPr>
            <a:r>
              <a:rPr lang="it-IT" b="1">
                <a:solidFill>
                  <a:schemeClr val="accent1"/>
                </a:solidFill>
              </a:rPr>
              <a:t>Leonardo + TASI: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17647"/>
              <a:buChar char="•"/>
            </a:pPr>
            <a:r>
              <a:rPr lang="it-IT"/>
              <a:t>Interoperable Datalake: Data management + Block Chain pilot per dati da space economy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840"/>
              <a:buChar char="•"/>
            </a:pPr>
            <a:r>
              <a:rPr lang="it-IT" b="1">
                <a:solidFill>
                  <a:schemeClr val="accent1"/>
                </a:solidFill>
              </a:rPr>
              <a:t>Unipol: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17647"/>
              <a:buChar char="•"/>
            </a:pPr>
            <a:r>
              <a:rPr lang="it-IT"/>
              <a:t>Merging data and AI for improving Seismic Risk assessment and Management in populated areas</a:t>
            </a: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840"/>
              <a:buNone/>
            </a:pP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17647"/>
              <a:buNone/>
            </a:pP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17647"/>
              <a:buNone/>
            </a:pPr>
            <a:endParaRPr/>
          </a:p>
        </p:txBody>
      </p:sp>
      <p:sp>
        <p:nvSpPr>
          <p:cNvPr id="318" name="Google Shape;318;p45"/>
          <p:cNvSpPr txBox="1">
            <a:spLocks noGrp="1"/>
          </p:cNvSpPr>
          <p:nvPr>
            <p:ph type="body" idx="2"/>
          </p:nvPr>
        </p:nvSpPr>
        <p:spPr>
          <a:xfrm>
            <a:off x="6172199" y="1967023"/>
            <a:ext cx="5797193" cy="4209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8108"/>
              <a:buChar char="•"/>
            </a:pPr>
            <a:r>
              <a:rPr lang="it-IT" b="1">
                <a:solidFill>
                  <a:schemeClr val="accent1"/>
                </a:solidFill>
              </a:rPr>
              <a:t>UnipolSAI + SOGEI: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8108"/>
              <a:buChar char="•"/>
            </a:pPr>
            <a:r>
              <a:rPr lang="it-IT"/>
              <a:t>Monitoring of alert and vulnerability hurban for fast response and assurance evaluation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8108"/>
              <a:buChar char="•"/>
            </a:pPr>
            <a:r>
              <a:rPr lang="it-IT" b="1">
                <a:solidFill>
                  <a:schemeClr val="accent1"/>
                </a:solidFill>
              </a:rPr>
              <a:t>Intesa Sanpaolo: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8108"/>
              <a:buChar char="•"/>
            </a:pPr>
            <a:r>
              <a:rPr lang="it-IT"/>
              <a:t>Correlations between satellite images and budget in agricoltural enterprises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8108"/>
              <a:buChar char="•"/>
            </a:pPr>
            <a:r>
              <a:rPr lang="it-IT"/>
              <a:t>Fraud detection as anomaly search on financial streams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2664"/>
              <a:buChar char="•"/>
            </a:pPr>
            <a:r>
              <a:rPr lang="it-IT" b="1">
                <a:solidFill>
                  <a:schemeClr val="accent1"/>
                </a:solidFill>
              </a:rPr>
              <a:t>IFAB, SECO, Coldiretti, …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8108"/>
              <a:buChar char="•"/>
            </a:pPr>
            <a:r>
              <a:rPr lang="it-IT"/>
              <a:t>Digital Twins for Precision Agricolture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2664"/>
              <a:buChar char="•"/>
            </a:pPr>
            <a:r>
              <a:rPr lang="it-IT" b="1">
                <a:solidFill>
                  <a:schemeClr val="accent1"/>
                </a:solidFill>
              </a:rPr>
              <a:t>IFAB, Bonfiglioli, Tampieri, SECO, …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8108"/>
              <a:buChar char="•"/>
            </a:pPr>
            <a:r>
              <a:rPr lang="it-IT"/>
              <a:t>Edge AI Anomaly Detection System for Critical Environments</a:t>
            </a: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8108"/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6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</a:pPr>
            <a:r>
              <a:rPr lang="it-IT"/>
              <a:t>Conclusions</a:t>
            </a:r>
            <a:endParaRPr/>
          </a:p>
        </p:txBody>
      </p:sp>
      <p:sp>
        <p:nvSpPr>
          <p:cNvPr id="324" name="Google Shape;324;p46"/>
          <p:cNvSpPr txBox="1">
            <a:spLocks noGrp="1"/>
          </p:cNvSpPr>
          <p:nvPr>
            <p:ph type="body" idx="1"/>
          </p:nvPr>
        </p:nvSpPr>
        <p:spPr>
          <a:xfrm>
            <a:off x="838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>
                <a:solidFill>
                  <a:srgbClr val="385623"/>
                </a:solidFill>
              </a:rPr>
              <a:t>The National Center for HPC, Big Data and Quantum Computing is a unique opportunity for research in Italy: build a modern infrastructure for research initially, and industry later, and make sustainable beyond the initial fundings</a:t>
            </a:r>
            <a:endParaRPr>
              <a:solidFill>
                <a:srgbClr val="385623"/>
              </a:solidFill>
            </a:endParaRPr>
          </a:p>
        </p:txBody>
      </p:sp>
      <p:sp>
        <p:nvSpPr>
          <p:cNvPr id="325" name="Google Shape;325;p46"/>
          <p:cNvSpPr txBox="1">
            <a:spLocks noGrp="1"/>
          </p:cNvSpPr>
          <p:nvPr>
            <p:ph type="body" idx="2"/>
          </p:nvPr>
        </p:nvSpPr>
        <p:spPr>
          <a:xfrm>
            <a:off x="6172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9498"/>
              <a:buChar char="•"/>
            </a:pPr>
            <a:r>
              <a:rPr lang="it-IT"/>
              <a:t>Spoke 2 Activities are aligned with the needs from High Energy and Astroparticle Physics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9498"/>
              <a:buChar char="•"/>
            </a:pPr>
            <a:r>
              <a:rPr lang="it-IT">
                <a:solidFill>
                  <a:srgbClr val="385623"/>
                </a:solidFill>
              </a:rPr>
              <a:t>We are trying to form the next generatoin of scientists, versed in modern technologies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9498"/>
              <a:buChar char="•"/>
            </a:pPr>
            <a:r>
              <a:rPr lang="it-IT"/>
              <a:t>While doing that, we want to strenghten the links with italian industries</a:t>
            </a:r>
            <a:endParaRPr/>
          </a:p>
        </p:txBody>
      </p:sp>
      <p:sp>
        <p:nvSpPr>
          <p:cNvPr id="326" name="Google Shape;326;p46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FADED4-9082-A6E9-C64E-5DF3C8617A9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4724400" y="6251462"/>
            <a:ext cx="2743200" cy="365125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26</a:t>
            </a:fld>
            <a:endParaRPr lang="it-IT"/>
          </a:p>
        </p:txBody>
      </p:sp>
      <p:sp>
        <p:nvSpPr>
          <p:cNvPr id="6" name="Google Shape;142;p34">
            <a:extLst>
              <a:ext uri="{FF2B5EF4-FFF2-40B4-BE49-F238E27FC236}">
                <a16:creationId xmlns:a16="http://schemas.microsoft.com/office/drawing/2014/main" id="{FEBED64C-5EC2-9722-E478-E94661472B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156960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ct val="111111"/>
              <a:buFont typeface="Titillium Web"/>
              <a:buNone/>
            </a:pPr>
            <a:r>
              <a:rPr lang="it-IT" dirty="0"/>
              <a:t>A single slide on the </a:t>
            </a:r>
            <a:r>
              <a:rPr lang="it-IT" dirty="0" err="1"/>
              <a:t>infrasctructure</a:t>
            </a:r>
            <a:r>
              <a:rPr lang="it-IT" dirty="0"/>
              <a:t>, </a:t>
            </a:r>
            <a:r>
              <a:rPr lang="it-IT" dirty="0" err="1"/>
              <a:t>before</a:t>
            </a:r>
            <a:r>
              <a:rPr lang="it-IT" dirty="0"/>
              <a:t> </a:t>
            </a:r>
            <a:r>
              <a:rPr lang="it-IT" dirty="0" err="1"/>
              <a:t>all</a:t>
            </a:r>
            <a:br>
              <a:rPr lang="it-IT" dirty="0"/>
            </a:br>
            <a:r>
              <a:rPr lang="it-IT" dirty="0"/>
              <a:t>3 major </a:t>
            </a:r>
            <a:r>
              <a:rPr lang="it-IT" dirty="0" err="1"/>
              <a:t>pillars</a:t>
            </a:r>
            <a:endParaRPr dirty="0"/>
          </a:p>
        </p:txBody>
      </p:sp>
      <p:sp>
        <p:nvSpPr>
          <p:cNvPr id="7" name="Google Shape;143;p34">
            <a:extLst>
              <a:ext uri="{FF2B5EF4-FFF2-40B4-BE49-F238E27FC236}">
                <a16:creationId xmlns:a16="http://schemas.microsoft.com/office/drawing/2014/main" id="{FB9B323F-20BE-2A5D-6F5D-B09EBE6447BF}"/>
              </a:ext>
            </a:extLst>
          </p:cNvPr>
          <p:cNvSpPr txBox="1">
            <a:spLocks/>
          </p:cNvSpPr>
          <p:nvPr/>
        </p:nvSpPr>
        <p:spPr>
          <a:xfrm>
            <a:off x="4724400" y="625146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it-IT" smtClean="0"/>
              <a:pPr/>
              <a:t>26</a:t>
            </a:fld>
            <a:endParaRPr lang="it-IT"/>
          </a:p>
        </p:txBody>
      </p:sp>
      <p:sp>
        <p:nvSpPr>
          <p:cNvPr id="8" name="Google Shape;144;p34">
            <a:extLst>
              <a:ext uri="{FF2B5EF4-FFF2-40B4-BE49-F238E27FC236}">
                <a16:creationId xmlns:a16="http://schemas.microsoft.com/office/drawing/2014/main" id="{4514FBE6-4AE6-13A7-27D4-26060373EF68}"/>
              </a:ext>
            </a:extLst>
          </p:cNvPr>
          <p:cNvSpPr txBox="1"/>
          <p:nvPr/>
        </p:nvSpPr>
        <p:spPr>
          <a:xfrm>
            <a:off x="3907972" y="2011631"/>
            <a:ext cx="3864427" cy="470834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it-IT" sz="2400" b="1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CINECA</a:t>
            </a:r>
            <a:r>
              <a:rPr lang="it-IT" sz="2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: expansion of Leonardo (HPC#6 on top500.org) with Lisa, and deployment of a production level Quantum Computer</a:t>
            </a:r>
            <a:endParaRPr/>
          </a:p>
        </p:txBody>
      </p:sp>
      <p:sp>
        <p:nvSpPr>
          <p:cNvPr id="9" name="Google Shape;145;p34">
            <a:extLst>
              <a:ext uri="{FF2B5EF4-FFF2-40B4-BE49-F238E27FC236}">
                <a16:creationId xmlns:a16="http://schemas.microsoft.com/office/drawing/2014/main" id="{607FDF5B-9B5F-5C21-38DC-9E607FE10AD0}"/>
              </a:ext>
            </a:extLst>
          </p:cNvPr>
          <p:cNvSpPr txBox="1"/>
          <p:nvPr/>
        </p:nvSpPr>
        <p:spPr>
          <a:xfrm>
            <a:off x="139875" y="2015035"/>
            <a:ext cx="3768097" cy="4708340"/>
          </a:xfrm>
          <a:prstGeom prst="rect">
            <a:avLst/>
          </a:prstGeom>
          <a:solidFill>
            <a:srgbClr val="06080A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it-IT" sz="2400" b="1" i="0" u="none" strike="noStrike" cap="none">
                <a:solidFill>
                  <a:srgbClr val="FFD966"/>
                </a:solidFill>
                <a:latin typeface="Titillium Web"/>
                <a:ea typeface="Titillium Web"/>
                <a:cs typeface="Titillium Web"/>
                <a:sym typeface="Titillium Web"/>
              </a:rPr>
              <a:t>GARR</a:t>
            </a:r>
            <a:r>
              <a:rPr lang="it-IT" sz="2400" b="0" i="0" u="none" strike="noStrike" cap="none">
                <a:solidFill>
                  <a:srgbClr val="FFD966"/>
                </a:solidFill>
                <a:latin typeface="Titillium Web"/>
                <a:ea typeface="Titillium Web"/>
                <a:cs typeface="Titillium Web"/>
                <a:sym typeface="Titillium Web"/>
              </a:rPr>
              <a:t>: Tbps-level connectivity between all public data centers</a:t>
            </a:r>
            <a:endParaRPr/>
          </a:p>
        </p:txBody>
      </p:sp>
      <p:sp>
        <p:nvSpPr>
          <p:cNvPr id="10" name="Google Shape;146;p34">
            <a:extLst>
              <a:ext uri="{FF2B5EF4-FFF2-40B4-BE49-F238E27FC236}">
                <a16:creationId xmlns:a16="http://schemas.microsoft.com/office/drawing/2014/main" id="{2B3E49FA-5FF4-66E8-1FCA-05F5C3133C0A}"/>
              </a:ext>
            </a:extLst>
          </p:cNvPr>
          <p:cNvSpPr txBox="1"/>
          <p:nvPr/>
        </p:nvSpPr>
        <p:spPr>
          <a:xfrm>
            <a:off x="7772399" y="2014529"/>
            <a:ext cx="3984173" cy="4705442"/>
          </a:xfrm>
          <a:prstGeom prst="rect">
            <a:avLst/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it-IT" sz="2400" b="1" i="0" u="none" strike="noStrike" cap="none" dirty="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INFN</a:t>
            </a:r>
            <a:r>
              <a:rPr lang="it-IT" sz="2400" b="0" i="0" u="none" strike="noStrike" cap="none" dirty="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: </a:t>
            </a:r>
            <a:r>
              <a:rPr lang="it-IT" sz="2400" b="0" i="0" u="none" strike="noStrike" cap="none" dirty="0" err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strengthening</a:t>
            </a:r>
            <a:r>
              <a:rPr lang="it-IT" sz="2400" b="0" i="0" u="none" strike="noStrike" cap="none" dirty="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of the WLCG </a:t>
            </a:r>
            <a:r>
              <a:rPr lang="it-IT" sz="2400" b="0" i="0" u="none" strike="noStrike" cap="none" dirty="0" err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infrastructure</a:t>
            </a:r>
            <a:r>
              <a:rPr lang="it-IT" sz="2400" b="0" i="0" u="none" strike="noStrike" cap="none" dirty="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(1 Tier1 – 9 Tier-2s); </a:t>
            </a:r>
            <a:r>
              <a:rPr lang="it-IT" sz="2400" b="0" i="0" u="none" strike="noStrike" cap="none" dirty="0" err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acquisition</a:t>
            </a:r>
            <a:r>
              <a:rPr lang="it-IT" sz="2400" b="0" i="0" u="none" strike="noStrike" cap="none" dirty="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of Cloud </a:t>
            </a:r>
            <a:r>
              <a:rPr lang="it-IT" sz="2400" b="0" i="0" u="none" strike="noStrike" cap="none" dirty="0" err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resources</a:t>
            </a:r>
            <a:r>
              <a:rPr lang="it-IT" sz="2400" b="0" i="0" u="none" strike="noStrike" cap="none" dirty="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; </a:t>
            </a:r>
            <a:r>
              <a:rPr lang="it-IT" sz="2400" b="0" i="0" u="none" strike="noStrike" cap="none" dirty="0" err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implementation</a:t>
            </a:r>
            <a:r>
              <a:rPr lang="it-IT" sz="2400" b="0" i="0" u="none" strike="noStrike" cap="none" dirty="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of the </a:t>
            </a:r>
            <a:r>
              <a:rPr lang="it-IT" sz="2400" b="0" i="0" u="none" strike="noStrike" cap="none" dirty="0" err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datalake</a:t>
            </a:r>
            <a:r>
              <a:rPr lang="it-IT" sz="2400" b="0" i="0" u="none" strike="noStrike" cap="none" dirty="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middleware, </a:t>
            </a:r>
            <a:r>
              <a:rPr lang="it-IT" sz="2400" b="0" i="0" u="none" strike="noStrike" cap="none" dirty="0" err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based</a:t>
            </a:r>
            <a:r>
              <a:rPr lang="it-IT" sz="2400" b="0" i="0" u="none" strike="noStrike" cap="none" dirty="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on INFN-Cloud</a:t>
            </a:r>
            <a:endParaRPr dirty="0"/>
          </a:p>
        </p:txBody>
      </p:sp>
      <p:pic>
        <p:nvPicPr>
          <p:cNvPr id="11" name="Google Shape;147;p34" descr="Immagine che contiene testo, diagramma, mappa, Carattere&#10;&#10;Descrizione generata automaticamente">
            <a:extLst>
              <a:ext uri="{FF2B5EF4-FFF2-40B4-BE49-F238E27FC236}">
                <a16:creationId xmlns:a16="http://schemas.microsoft.com/office/drawing/2014/main" id="{5C17FD2D-856D-0C2D-8FE9-455624A98B9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5428" y="3106784"/>
            <a:ext cx="3016806" cy="3572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48;p34">
            <a:extLst>
              <a:ext uri="{FF2B5EF4-FFF2-40B4-BE49-F238E27FC236}">
                <a16:creationId xmlns:a16="http://schemas.microsoft.com/office/drawing/2014/main" id="{B25BFF5B-FAD2-0958-38D8-C61ECE785EC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103" t="7891"/>
          <a:stretch/>
        </p:blipFill>
        <p:spPr>
          <a:xfrm>
            <a:off x="3897339" y="3491227"/>
            <a:ext cx="3768097" cy="1100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49;p34">
            <a:extLst>
              <a:ext uri="{FF2B5EF4-FFF2-40B4-BE49-F238E27FC236}">
                <a16:creationId xmlns:a16="http://schemas.microsoft.com/office/drawing/2014/main" id="{A6656734-4758-D15F-4C85-22E216E7F1C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4979" y="5545919"/>
            <a:ext cx="2470158" cy="1174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0;p34">
            <a:extLst>
              <a:ext uri="{FF2B5EF4-FFF2-40B4-BE49-F238E27FC236}">
                <a16:creationId xmlns:a16="http://schemas.microsoft.com/office/drawing/2014/main" id="{EC0840B4-05D7-D874-0185-1F3D8C88149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63152" y="4330620"/>
            <a:ext cx="1210382" cy="1817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1;p34">
            <a:extLst>
              <a:ext uri="{FF2B5EF4-FFF2-40B4-BE49-F238E27FC236}">
                <a16:creationId xmlns:a16="http://schemas.microsoft.com/office/drawing/2014/main" id="{2E67BA6E-B4D9-89FE-2349-C6A34A65D64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11118" y="4345225"/>
            <a:ext cx="2154318" cy="1523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52;p34">
            <a:extLst>
              <a:ext uri="{FF2B5EF4-FFF2-40B4-BE49-F238E27FC236}">
                <a16:creationId xmlns:a16="http://schemas.microsoft.com/office/drawing/2014/main" id="{FB079E98-037A-E778-930D-8A620D45D45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04862" y="4345225"/>
            <a:ext cx="3435634" cy="2271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5805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3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3</a:t>
            </a:fld>
            <a:endParaRPr/>
          </a:p>
        </p:txBody>
      </p:sp>
      <p:grpSp>
        <p:nvGrpSpPr>
          <p:cNvPr id="133" name="Google Shape;133;p33"/>
          <p:cNvGrpSpPr/>
          <p:nvPr/>
        </p:nvGrpSpPr>
        <p:grpSpPr>
          <a:xfrm>
            <a:off x="10510" y="287077"/>
            <a:ext cx="9427779" cy="6143061"/>
            <a:chOff x="549164" y="0"/>
            <a:chExt cx="10371083" cy="6784517"/>
          </a:xfrm>
        </p:grpSpPr>
        <p:pic>
          <p:nvPicPr>
            <p:cNvPr id="134" name="Google Shape;134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49164" y="0"/>
              <a:ext cx="10371083" cy="67845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" name="Google Shape;135;p33"/>
            <p:cNvSpPr/>
            <p:nvPr/>
          </p:nvSpPr>
          <p:spPr>
            <a:xfrm>
              <a:off x="9375228" y="357352"/>
              <a:ext cx="1481958" cy="945931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6" name="Google Shape;136;p33"/>
          <p:cNvSpPr txBox="1"/>
          <p:nvPr/>
        </p:nvSpPr>
        <p:spPr>
          <a:xfrm>
            <a:off x="9207062" y="1345324"/>
            <a:ext cx="2984938" cy="489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it-IT" sz="2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One</a:t>
            </a:r>
            <a:r>
              <a:rPr lang="it-IT" sz="24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“</a:t>
            </a:r>
            <a:r>
              <a:rPr lang="it-IT" sz="2400" b="0" i="0" u="none" strike="noStrike" cap="none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Spoke</a:t>
            </a:r>
            <a:r>
              <a:rPr lang="it-IT" sz="24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” </a:t>
            </a:r>
            <a:r>
              <a:rPr lang="it-IT" sz="2400" b="0" i="0" u="none" strike="noStrike" cap="none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dedicated</a:t>
            </a:r>
            <a:r>
              <a:rPr lang="it-IT" sz="24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to building the </a:t>
            </a:r>
            <a:r>
              <a:rPr lang="it-IT" sz="2400" b="0" i="0" u="none" strike="noStrike" cap="none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infrastructure</a:t>
            </a:r>
            <a:r>
              <a:rPr lang="it-IT" sz="24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it-IT" sz="2400" b="0" i="0" u="none" strike="noStrike" cap="none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hw+middleware</a:t>
            </a:r>
            <a:r>
              <a:rPr lang="it-IT" sz="24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) (</a:t>
            </a:r>
            <a:r>
              <a:rPr lang="it-IT" sz="2400" b="0" i="0" u="none" strike="noStrike" cap="none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Spoke</a:t>
            </a:r>
            <a:r>
              <a:rPr lang="it-IT" sz="24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0)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it-IT" sz="24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Ten</a:t>
            </a:r>
            <a:r>
              <a:rPr lang="it-IT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thematic</a:t>
            </a:r>
            <a:r>
              <a:rPr lang="it-IT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Spokes</a:t>
            </a:r>
            <a:r>
              <a:rPr lang="it-IT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one </a:t>
            </a:r>
            <a:r>
              <a:rPr lang="it-IT" sz="2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dedicated</a:t>
            </a:r>
            <a:r>
              <a:rPr lang="it-IT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 the High Energy </a:t>
            </a:r>
            <a:r>
              <a:rPr lang="it-IT" sz="2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Physics</a:t>
            </a:r>
            <a:r>
              <a:rPr lang="it-IT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it-IT" sz="2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Astroparticle</a:t>
            </a:r>
            <a:r>
              <a:rPr lang="it-IT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research</a:t>
            </a:r>
            <a:r>
              <a:rPr lang="it-IT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domains</a:t>
            </a:r>
            <a:endParaRPr dirty="0"/>
          </a:p>
        </p:txBody>
      </p:sp>
      <p:sp>
        <p:nvSpPr>
          <p:cNvPr id="137" name="Google Shape;137;p33"/>
          <p:cNvSpPr/>
          <p:nvPr/>
        </p:nvSpPr>
        <p:spPr>
          <a:xfrm>
            <a:off x="7467600" y="1501814"/>
            <a:ext cx="1728952" cy="1073220"/>
          </a:xfrm>
          <a:prstGeom prst="rect">
            <a:avLst/>
          </a:prstGeom>
          <a:solidFill>
            <a:srgbClr val="FF0000">
              <a:alpha val="28235"/>
            </a:srgbClr>
          </a:solidFill>
          <a:ln w="25400" cap="flat" cmpd="sng">
            <a:solidFill>
              <a:srgbClr val="1C305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5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4</a:t>
            </a:fld>
            <a:endParaRPr/>
          </a:p>
        </p:txBody>
      </p:sp>
      <p:pic>
        <p:nvPicPr>
          <p:cNvPr id="158" name="Google Shape;158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1170608"/>
            <a:ext cx="6024503" cy="568739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59" name="Google Shape;159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34706" y="1444812"/>
            <a:ext cx="7022169" cy="176731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35"/>
          <p:cNvSpPr/>
          <p:nvPr/>
        </p:nvSpPr>
        <p:spPr>
          <a:xfrm>
            <a:off x="3691608" y="2076922"/>
            <a:ext cx="1125416" cy="523113"/>
          </a:xfrm>
          <a:prstGeom prst="roundRect">
            <a:avLst>
              <a:gd name="adj" fmla="val 16667"/>
            </a:avLst>
          </a:prstGeom>
          <a:solidFill>
            <a:srgbClr val="FA0400">
              <a:alpha val="38039"/>
            </a:srgbClr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35"/>
          <p:cNvSpPr/>
          <p:nvPr/>
        </p:nvSpPr>
        <p:spPr>
          <a:xfrm>
            <a:off x="1710408" y="4257414"/>
            <a:ext cx="1125416" cy="523113"/>
          </a:xfrm>
          <a:prstGeom prst="roundRect">
            <a:avLst>
              <a:gd name="adj" fmla="val 16667"/>
            </a:avLst>
          </a:prstGeom>
          <a:solidFill>
            <a:srgbClr val="FA0400">
              <a:alpha val="38039"/>
            </a:srgbClr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35"/>
          <p:cNvSpPr/>
          <p:nvPr/>
        </p:nvSpPr>
        <p:spPr>
          <a:xfrm>
            <a:off x="4975864" y="4890075"/>
            <a:ext cx="1125416" cy="523113"/>
          </a:xfrm>
          <a:prstGeom prst="roundRect">
            <a:avLst>
              <a:gd name="adj" fmla="val 16667"/>
            </a:avLst>
          </a:prstGeom>
          <a:solidFill>
            <a:srgbClr val="FA0400">
              <a:alpha val="38039"/>
            </a:srgbClr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35"/>
          <p:cNvSpPr/>
          <p:nvPr/>
        </p:nvSpPr>
        <p:spPr>
          <a:xfrm>
            <a:off x="5057927" y="4257414"/>
            <a:ext cx="1125416" cy="523113"/>
          </a:xfrm>
          <a:prstGeom prst="roundRect">
            <a:avLst>
              <a:gd name="adj" fmla="val 16667"/>
            </a:avLst>
          </a:prstGeom>
          <a:solidFill>
            <a:srgbClr val="FA0400">
              <a:alpha val="38039"/>
            </a:srgbClr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35"/>
          <p:cNvSpPr/>
          <p:nvPr/>
        </p:nvSpPr>
        <p:spPr>
          <a:xfrm>
            <a:off x="4161692" y="4224030"/>
            <a:ext cx="1125416" cy="523113"/>
          </a:xfrm>
          <a:prstGeom prst="roundRect">
            <a:avLst>
              <a:gd name="adj" fmla="val 16667"/>
            </a:avLst>
          </a:prstGeom>
          <a:solidFill>
            <a:srgbClr val="FA0400">
              <a:alpha val="38039"/>
            </a:srgbClr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35"/>
          <p:cNvSpPr/>
          <p:nvPr/>
        </p:nvSpPr>
        <p:spPr>
          <a:xfrm>
            <a:off x="3952156" y="6368271"/>
            <a:ext cx="1125416" cy="523113"/>
          </a:xfrm>
          <a:prstGeom prst="roundRect">
            <a:avLst>
              <a:gd name="adj" fmla="val 16667"/>
            </a:avLst>
          </a:prstGeom>
          <a:solidFill>
            <a:srgbClr val="FA0400">
              <a:alpha val="38039"/>
            </a:srgbClr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35"/>
          <p:cNvSpPr/>
          <p:nvPr/>
        </p:nvSpPr>
        <p:spPr>
          <a:xfrm>
            <a:off x="4374767" y="5844288"/>
            <a:ext cx="1125416" cy="523113"/>
          </a:xfrm>
          <a:prstGeom prst="roundRect">
            <a:avLst>
              <a:gd name="adj" fmla="val 16667"/>
            </a:avLst>
          </a:prstGeom>
          <a:solidFill>
            <a:srgbClr val="FA0400">
              <a:alpha val="38039"/>
            </a:srgbClr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35"/>
          <p:cNvSpPr/>
          <p:nvPr/>
        </p:nvSpPr>
        <p:spPr>
          <a:xfrm>
            <a:off x="303639" y="3426128"/>
            <a:ext cx="1125416" cy="523113"/>
          </a:xfrm>
          <a:prstGeom prst="roundRect">
            <a:avLst>
              <a:gd name="adj" fmla="val 16667"/>
            </a:avLst>
          </a:prstGeom>
          <a:solidFill>
            <a:srgbClr val="FA0400">
              <a:alpha val="38039"/>
            </a:srgbClr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35"/>
          <p:cNvSpPr/>
          <p:nvPr/>
        </p:nvSpPr>
        <p:spPr>
          <a:xfrm>
            <a:off x="1463063" y="1137224"/>
            <a:ext cx="1125416" cy="523113"/>
          </a:xfrm>
          <a:prstGeom prst="roundRect">
            <a:avLst>
              <a:gd name="adj" fmla="val 16667"/>
            </a:avLst>
          </a:prstGeom>
          <a:solidFill>
            <a:srgbClr val="FA0400">
              <a:alpha val="38039"/>
            </a:srgbClr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35"/>
          <p:cNvSpPr/>
          <p:nvPr/>
        </p:nvSpPr>
        <p:spPr>
          <a:xfrm>
            <a:off x="3518402" y="2950566"/>
            <a:ext cx="1125416" cy="523113"/>
          </a:xfrm>
          <a:prstGeom prst="roundRect">
            <a:avLst>
              <a:gd name="adj" fmla="val 16667"/>
            </a:avLst>
          </a:prstGeom>
          <a:solidFill>
            <a:srgbClr val="FA0400">
              <a:alpha val="38039"/>
            </a:srgbClr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35"/>
          <p:cNvSpPr/>
          <p:nvPr/>
        </p:nvSpPr>
        <p:spPr>
          <a:xfrm>
            <a:off x="3200720" y="2436688"/>
            <a:ext cx="1125416" cy="523113"/>
          </a:xfrm>
          <a:prstGeom prst="roundRect">
            <a:avLst>
              <a:gd name="adj" fmla="val 16667"/>
            </a:avLst>
          </a:prstGeom>
          <a:solidFill>
            <a:srgbClr val="FA0400">
              <a:alpha val="38039"/>
            </a:srgbClr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5"/>
          <p:cNvSpPr/>
          <p:nvPr/>
        </p:nvSpPr>
        <p:spPr>
          <a:xfrm>
            <a:off x="2449542" y="5033765"/>
            <a:ext cx="1125416" cy="523113"/>
          </a:xfrm>
          <a:prstGeom prst="roundRect">
            <a:avLst>
              <a:gd name="adj" fmla="val 16667"/>
            </a:avLst>
          </a:prstGeom>
          <a:solidFill>
            <a:srgbClr val="FA0400">
              <a:alpha val="38039"/>
            </a:srgbClr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35"/>
          <p:cNvSpPr/>
          <p:nvPr/>
        </p:nvSpPr>
        <p:spPr>
          <a:xfrm>
            <a:off x="2601362" y="2989039"/>
            <a:ext cx="1125416" cy="523113"/>
          </a:xfrm>
          <a:prstGeom prst="roundRect">
            <a:avLst>
              <a:gd name="adj" fmla="val 16667"/>
            </a:avLst>
          </a:prstGeom>
          <a:solidFill>
            <a:srgbClr val="FA0400">
              <a:alpha val="38039"/>
            </a:srgbClr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35"/>
          <p:cNvSpPr/>
          <p:nvPr/>
        </p:nvSpPr>
        <p:spPr>
          <a:xfrm>
            <a:off x="8369115" y="1444812"/>
            <a:ext cx="1125416" cy="523113"/>
          </a:xfrm>
          <a:prstGeom prst="roundRect">
            <a:avLst>
              <a:gd name="adj" fmla="val 16667"/>
            </a:avLst>
          </a:prstGeom>
          <a:solidFill>
            <a:srgbClr val="2B04F0">
              <a:alpha val="37647"/>
            </a:srgbClr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35"/>
          <p:cNvSpPr/>
          <p:nvPr/>
        </p:nvSpPr>
        <p:spPr>
          <a:xfrm>
            <a:off x="9716111" y="2076922"/>
            <a:ext cx="1125416" cy="523113"/>
          </a:xfrm>
          <a:prstGeom prst="roundRect">
            <a:avLst>
              <a:gd name="adj" fmla="val 16667"/>
            </a:avLst>
          </a:prstGeom>
          <a:solidFill>
            <a:srgbClr val="2B04F0">
              <a:alpha val="37647"/>
            </a:srgbClr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35"/>
          <p:cNvSpPr/>
          <p:nvPr/>
        </p:nvSpPr>
        <p:spPr>
          <a:xfrm>
            <a:off x="10769707" y="2076922"/>
            <a:ext cx="1422293" cy="523113"/>
          </a:xfrm>
          <a:prstGeom prst="roundRect">
            <a:avLst>
              <a:gd name="adj" fmla="val 16667"/>
            </a:avLst>
          </a:prstGeom>
          <a:solidFill>
            <a:srgbClr val="2B04F0">
              <a:alpha val="37647"/>
            </a:srgbClr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35"/>
          <p:cNvSpPr/>
          <p:nvPr/>
        </p:nvSpPr>
        <p:spPr>
          <a:xfrm>
            <a:off x="8369436" y="2727482"/>
            <a:ext cx="1125416" cy="523113"/>
          </a:xfrm>
          <a:prstGeom prst="roundRect">
            <a:avLst>
              <a:gd name="adj" fmla="val 16667"/>
            </a:avLst>
          </a:prstGeom>
          <a:solidFill>
            <a:srgbClr val="2B04F0">
              <a:alpha val="37647"/>
            </a:srgbClr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35"/>
          <p:cNvSpPr/>
          <p:nvPr/>
        </p:nvSpPr>
        <p:spPr>
          <a:xfrm>
            <a:off x="5203046" y="2831833"/>
            <a:ext cx="1312344" cy="523113"/>
          </a:xfrm>
          <a:prstGeom prst="roundRect">
            <a:avLst>
              <a:gd name="adj" fmla="val 16667"/>
            </a:avLst>
          </a:prstGeom>
          <a:solidFill>
            <a:srgbClr val="2B04F0">
              <a:alpha val="37647"/>
            </a:srgbClr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35"/>
          <p:cNvSpPr/>
          <p:nvPr/>
        </p:nvSpPr>
        <p:spPr>
          <a:xfrm>
            <a:off x="10915663" y="2831832"/>
            <a:ext cx="1125416" cy="523113"/>
          </a:xfrm>
          <a:prstGeom prst="roundRect">
            <a:avLst>
              <a:gd name="adj" fmla="val 16667"/>
            </a:avLst>
          </a:prstGeom>
          <a:solidFill>
            <a:srgbClr val="2B04F0">
              <a:alpha val="37647"/>
            </a:srgbClr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35"/>
          <p:cNvSpPr/>
          <p:nvPr/>
        </p:nvSpPr>
        <p:spPr>
          <a:xfrm>
            <a:off x="6872363" y="2720378"/>
            <a:ext cx="1125416" cy="523113"/>
          </a:xfrm>
          <a:prstGeom prst="roundRect">
            <a:avLst>
              <a:gd name="adj" fmla="val 16667"/>
            </a:avLst>
          </a:prstGeom>
          <a:solidFill>
            <a:srgbClr val="2B04F0">
              <a:alpha val="37647"/>
            </a:srgbClr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20737" y="3607406"/>
            <a:ext cx="4782712" cy="3174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6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</a:pPr>
            <a:r>
              <a:rPr lang="it-IT"/>
              <a:t>Who are “we”?</a:t>
            </a:r>
            <a:endParaRPr/>
          </a:p>
        </p:txBody>
      </p:sp>
      <p:sp>
        <p:nvSpPr>
          <p:cNvPr id="186" name="Google Shape;186;p36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5</a:t>
            </a:fld>
            <a:endParaRPr/>
          </a:p>
        </p:txBody>
      </p:sp>
      <p:sp>
        <p:nvSpPr>
          <p:cNvPr id="187" name="Google Shape;187;p36"/>
          <p:cNvSpPr txBox="1"/>
          <p:nvPr/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it-IT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p36" descr="L'Einstein Telescope fra i grandi d'Europa - MEDIA INA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8270" y="1951738"/>
            <a:ext cx="3657600" cy="222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6" descr="Lattice QCD Education - YouTub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80630" y="1171490"/>
            <a:ext cx="28575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6" descr="LA FISICA DEI SISTEMI COMPLESSI | Collegio Universitario Gregorianu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1942" y="4471163"/>
            <a:ext cx="3492500" cy="23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6" descr="Higgs boson was discovered 10 years ago. What did we learn? - Big Think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869" y="1951738"/>
            <a:ext cx="4399641" cy="246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6" descr="Alpha Magnetic Spectrometer - Wikipedi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83788" y="4471163"/>
            <a:ext cx="3492500" cy="23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863608" y="4059040"/>
            <a:ext cx="3291544" cy="2850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7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</a:pPr>
            <a:r>
              <a:rPr lang="it-IT" dirty="0" err="1"/>
              <a:t>Why</a:t>
            </a:r>
            <a:r>
              <a:rPr lang="it-IT" dirty="0"/>
              <a:t> </a:t>
            </a:r>
            <a:r>
              <a:rPr lang="it-IT" dirty="0" err="1"/>
              <a:t>our</a:t>
            </a:r>
            <a:r>
              <a:rPr lang="it-IT" dirty="0"/>
              <a:t> communities </a:t>
            </a:r>
            <a:r>
              <a:rPr lang="it-IT" dirty="0" err="1"/>
              <a:t>need</a:t>
            </a:r>
            <a:r>
              <a:rPr lang="it-IT" dirty="0"/>
              <a:t> an ICSC</a:t>
            </a:r>
            <a:endParaRPr dirty="0"/>
          </a:p>
        </p:txBody>
      </p:sp>
      <p:sp>
        <p:nvSpPr>
          <p:cNvPr id="199" name="Google Shape;199;p37"/>
          <p:cNvSpPr txBox="1">
            <a:spLocks noGrp="1"/>
          </p:cNvSpPr>
          <p:nvPr>
            <p:ph type="body" idx="1"/>
          </p:nvPr>
        </p:nvSpPr>
        <p:spPr>
          <a:xfrm>
            <a:off x="112058" y="1725692"/>
            <a:ext cx="6512859" cy="4603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2949"/>
              <a:buChar char="•"/>
            </a:pPr>
            <a:r>
              <a:rPr lang="it-IT"/>
              <a:t>Since at least 2 decades, research at the fundamental frontier is heavily “computing bound”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6774"/>
              <a:buChar char="•"/>
            </a:pPr>
            <a:r>
              <a:rPr lang="it-IT">
                <a:solidFill>
                  <a:srgbClr val="385623"/>
                </a:solidFill>
              </a:rPr>
              <a:t>Latest (and next) generation experiments collect data at the Exabyte and beyond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6774"/>
              <a:buChar char="•"/>
            </a:pPr>
            <a:r>
              <a:rPr lang="it-IT">
                <a:solidFill>
                  <a:srgbClr val="385623"/>
                </a:solidFill>
              </a:rPr>
              <a:t>Simulation efforts in theoretical and experimental physics are at the Exascale</a:t>
            </a:r>
            <a:endParaRPr>
              <a:solidFill>
                <a:srgbClr val="385623"/>
              </a:solidFill>
            </a:endParaRPr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6774"/>
              <a:buChar char="•"/>
            </a:pPr>
            <a:r>
              <a:rPr lang="it-IT">
                <a:solidFill>
                  <a:srgbClr val="385623"/>
                </a:solidFill>
              </a:rPr>
              <a:t>We have been forced to develop in-house solutions when nothing was available, with a good success. But it is now due time to evolve to a shared infrastructure model</a:t>
            </a:r>
            <a:endParaRPr/>
          </a:p>
          <a:p>
            <a: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16129"/>
              <a:buChar char="•"/>
            </a:pPr>
            <a:r>
              <a:rPr lang="it-IT">
                <a:solidFill>
                  <a:schemeClr val="accent5"/>
                </a:solidFill>
              </a:rPr>
              <a:t>The Web, the GRID, … 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2949"/>
              <a:buChar char="•"/>
            </a:pPr>
            <a:r>
              <a:rPr lang="it-IT"/>
              <a:t>Examples: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6774"/>
              <a:buChar char="•"/>
            </a:pPr>
            <a:r>
              <a:rPr lang="it-IT">
                <a:solidFill>
                  <a:srgbClr val="385623"/>
                </a:solidFill>
              </a:rPr>
              <a:t>LHC has has already surpassed the global scale of several Exabytes of Data, and more than 1 Million CPU cores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6774"/>
              <a:buChar char="•"/>
            </a:pPr>
            <a:r>
              <a:rPr lang="it-IT">
                <a:solidFill>
                  <a:srgbClr val="385623"/>
                </a:solidFill>
              </a:rPr>
              <a:t>Lattice QCD simulations are, with Meteo, the main driver and benchmark for HPC systems</a:t>
            </a:r>
            <a:endParaRPr/>
          </a:p>
        </p:txBody>
      </p:sp>
      <p:sp>
        <p:nvSpPr>
          <p:cNvPr id="200" name="Google Shape;200;p37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6</a:t>
            </a:fld>
            <a:endParaRPr/>
          </a:p>
        </p:txBody>
      </p:sp>
      <p:pic>
        <p:nvPicPr>
          <p:cNvPr id="201" name="Google Shape;201;p37" descr="7: WLCG Data Transfers [43] | Download Scientific Diagra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36638" y="880361"/>
            <a:ext cx="3147025" cy="314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7" descr="High Performance Lattice Field Theory – PRACE Summer Of HPC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07388" y="4183390"/>
            <a:ext cx="3505200" cy="23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7"/>
          <p:cNvSpPr txBox="1"/>
          <p:nvPr/>
        </p:nvSpPr>
        <p:spPr>
          <a:xfrm>
            <a:off x="7351059" y="1530974"/>
            <a:ext cx="1201271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Worldwide LHC Computing GRID</a:t>
            </a:r>
            <a:endParaRPr/>
          </a:p>
        </p:txBody>
      </p:sp>
      <p:sp>
        <p:nvSpPr>
          <p:cNvPr id="204" name="Google Shape;204;p37"/>
          <p:cNvSpPr txBox="1"/>
          <p:nvPr/>
        </p:nvSpPr>
        <p:spPr>
          <a:xfrm>
            <a:off x="10586874" y="5083830"/>
            <a:ext cx="120127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Lattice QCD on HPC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34034-2E62-A592-8773-89643A3E5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Why</a:t>
            </a:r>
            <a:r>
              <a:rPr lang="it-IT" dirty="0"/>
              <a:t> </a:t>
            </a:r>
            <a:r>
              <a:rPr lang="it-IT" dirty="0" err="1"/>
              <a:t>our</a:t>
            </a:r>
            <a:r>
              <a:rPr lang="it-IT" dirty="0"/>
              <a:t> communities </a:t>
            </a:r>
            <a:r>
              <a:rPr lang="it-IT" dirty="0" err="1"/>
              <a:t>need</a:t>
            </a:r>
            <a:r>
              <a:rPr lang="it-IT" dirty="0"/>
              <a:t> an ICSC #2</a:t>
            </a:r>
            <a:endParaRPr lang="en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6F8728-2B9E-1C38-7ADE-73B4F9155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4044" y="2115750"/>
            <a:ext cx="5181600" cy="3680344"/>
          </a:xfrm>
        </p:spPr>
        <p:txBody>
          <a:bodyPr>
            <a:normAutofit fontScale="92500"/>
          </a:bodyPr>
          <a:lstStyle/>
          <a:p>
            <a:r>
              <a:rPr lang="en-GB" dirty="0"/>
              <a:t>F</a:t>
            </a:r>
            <a:r>
              <a:rPr lang="en-IT" dirty="0"/>
              <a:t>unds for systems beyond those we are generally allowed to acquire (the famous “pledges”):</a:t>
            </a:r>
          </a:p>
          <a:p>
            <a:pPr lvl="1"/>
            <a:r>
              <a:rPr lang="en-IT" dirty="0">
                <a:solidFill>
                  <a:srgbClr val="002060"/>
                </a:solidFill>
              </a:rPr>
              <a:t>GPU equipped machines</a:t>
            </a:r>
          </a:p>
          <a:p>
            <a:pPr lvl="1"/>
            <a:r>
              <a:rPr lang="en-IT" dirty="0">
                <a:solidFill>
                  <a:srgbClr val="002060"/>
                </a:solidFill>
              </a:rPr>
              <a:t>FPGAs and in gemneral specia architectures</a:t>
            </a:r>
          </a:p>
          <a:p>
            <a:pPr lvl="1"/>
            <a:r>
              <a:rPr lang="en-IT" dirty="0">
                <a:solidFill>
                  <a:srgbClr val="002060"/>
                </a:solidFill>
              </a:rPr>
              <a:t>”large machines” with lots of cores and fast disks</a:t>
            </a:r>
          </a:p>
          <a:p>
            <a:pPr lvl="1"/>
            <a:r>
              <a:rPr lang="en-GB" dirty="0">
                <a:solidFill>
                  <a:srgbClr val="002060"/>
                </a:solidFill>
              </a:rPr>
              <a:t>S</a:t>
            </a:r>
            <a:r>
              <a:rPr lang="en-IT" dirty="0">
                <a:solidFill>
                  <a:srgbClr val="002060"/>
                </a:solidFill>
              </a:rPr>
              <a:t>mall HPC systems (~10 nodes with fast interconenction)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485EA-D0CC-0A62-BBC2-225359FA5291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096000" y="1966376"/>
            <a:ext cx="5181600" cy="3680344"/>
          </a:xfrm>
        </p:spPr>
        <p:txBody>
          <a:bodyPr>
            <a:normAutofit lnSpcReduction="10000"/>
          </a:bodyPr>
          <a:lstStyle/>
          <a:p>
            <a:r>
              <a:rPr lang="en-IT" dirty="0"/>
              <a:t>Access to world class facilities (up to know possible in INFN only for TH physics)</a:t>
            </a:r>
          </a:p>
          <a:p>
            <a:pPr lvl="1"/>
            <a:r>
              <a:rPr lang="en-IT" dirty="0">
                <a:solidFill>
                  <a:srgbClr val="002060"/>
                </a:solidFill>
              </a:rPr>
              <a:t>Leonardo, LISA, Galileo</a:t>
            </a:r>
          </a:p>
          <a:p>
            <a:r>
              <a:rPr lang="en-IT" dirty="0"/>
              <a:t>Links with entities we normally do no collaborate with</a:t>
            </a:r>
          </a:p>
          <a:p>
            <a:pPr lvl="1"/>
            <a:r>
              <a:rPr lang="en-GB" dirty="0">
                <a:solidFill>
                  <a:srgbClr val="002060"/>
                </a:solidFill>
              </a:rPr>
              <a:t>I</a:t>
            </a:r>
            <a:r>
              <a:rPr lang="en-IT" dirty="0">
                <a:solidFill>
                  <a:srgbClr val="002060"/>
                </a:solidFill>
              </a:rPr>
              <a:t>ndustries, different scientific domanins, 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255867-2EAE-9653-ACC0-844A23C3BAA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2775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8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</a:pPr>
            <a:r>
              <a:rPr lang="it-IT"/>
              <a:t>Work Packages – the structure</a:t>
            </a:r>
            <a:endParaRPr/>
          </a:p>
        </p:txBody>
      </p:sp>
      <p:sp>
        <p:nvSpPr>
          <p:cNvPr id="210" name="Google Shape;210;p38"/>
          <p:cNvSpPr txBox="1">
            <a:spLocks noGrp="1"/>
          </p:cNvSpPr>
          <p:nvPr>
            <p:ph type="body" idx="1"/>
          </p:nvPr>
        </p:nvSpPr>
        <p:spPr>
          <a:xfrm>
            <a:off x="272137" y="1914415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structured</a:t>
            </a:r>
            <a:r>
              <a:rPr lang="it-IT" dirty="0"/>
              <a:t> the work via 2 </a:t>
            </a:r>
            <a:r>
              <a:rPr lang="it-IT" dirty="0" err="1"/>
              <a:t>types</a:t>
            </a:r>
            <a:r>
              <a:rPr lang="it-IT" dirty="0"/>
              <a:t> of Work Packages: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it-IT" b="1" dirty="0">
                <a:solidFill>
                  <a:schemeClr val="accent1"/>
                </a:solidFill>
              </a:rPr>
              <a:t>“</a:t>
            </a:r>
            <a:r>
              <a:rPr lang="it-IT" b="1" dirty="0" err="1">
                <a:solidFill>
                  <a:schemeClr val="accent1"/>
                </a:solidFill>
              </a:rPr>
              <a:t>scientific</a:t>
            </a:r>
            <a:r>
              <a:rPr lang="it-IT" b="1" dirty="0">
                <a:solidFill>
                  <a:schemeClr val="accent1"/>
                </a:solidFill>
              </a:rPr>
              <a:t>” </a:t>
            </a:r>
            <a:r>
              <a:rPr lang="it-IT" b="1" dirty="0" err="1">
                <a:solidFill>
                  <a:schemeClr val="accent1"/>
                </a:solidFill>
              </a:rPr>
              <a:t>WPs</a:t>
            </a:r>
            <a:r>
              <a:rPr lang="it-IT" dirty="0">
                <a:solidFill>
                  <a:schemeClr val="accent1"/>
                </a:solidFill>
              </a:rPr>
              <a:t>: </a:t>
            </a:r>
            <a:r>
              <a:rPr lang="it-IT" dirty="0" err="1">
                <a:solidFill>
                  <a:schemeClr val="accent1"/>
                </a:solidFill>
              </a:rPr>
              <a:t>they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it-IT" dirty="0" err="1">
                <a:solidFill>
                  <a:schemeClr val="accent1"/>
                </a:solidFill>
              </a:rPr>
              <a:t>analyze</a:t>
            </a:r>
            <a:r>
              <a:rPr lang="it-IT" dirty="0">
                <a:solidFill>
                  <a:schemeClr val="accent1"/>
                </a:solidFill>
              </a:rPr>
              <a:t> the </a:t>
            </a:r>
            <a:r>
              <a:rPr lang="it-IT" dirty="0" err="1">
                <a:solidFill>
                  <a:schemeClr val="accent1"/>
                </a:solidFill>
              </a:rPr>
              <a:t>needs</a:t>
            </a:r>
            <a:r>
              <a:rPr lang="it-IT" dirty="0">
                <a:solidFill>
                  <a:schemeClr val="accent1"/>
                </a:solidFill>
              </a:rPr>
              <a:t> of the (sub-)domain, and pose open </a:t>
            </a:r>
            <a:r>
              <a:rPr lang="it-IT" dirty="0" err="1">
                <a:solidFill>
                  <a:schemeClr val="accent1"/>
                </a:solidFill>
              </a:rPr>
              <a:t>problems</a:t>
            </a:r>
            <a:r>
              <a:rPr lang="it-IT" dirty="0">
                <a:solidFill>
                  <a:schemeClr val="accent1"/>
                </a:solidFill>
              </a:rPr>
              <a:t> for </a:t>
            </a:r>
            <a:r>
              <a:rPr lang="it-IT" dirty="0" err="1">
                <a:solidFill>
                  <a:schemeClr val="accent1"/>
                </a:solidFill>
              </a:rPr>
              <a:t>which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it-IT" dirty="0" err="1">
                <a:solidFill>
                  <a:schemeClr val="accent1"/>
                </a:solidFill>
              </a:rPr>
              <a:t>advanced</a:t>
            </a:r>
            <a:r>
              <a:rPr lang="it-IT" dirty="0">
                <a:solidFill>
                  <a:schemeClr val="accent1"/>
                </a:solidFill>
              </a:rPr>
              <a:t> computing </a:t>
            </a:r>
            <a:r>
              <a:rPr lang="it-IT" dirty="0" err="1">
                <a:solidFill>
                  <a:schemeClr val="accent1"/>
                </a:solidFill>
              </a:rPr>
              <a:t>solutions</a:t>
            </a:r>
            <a:r>
              <a:rPr lang="it-IT" dirty="0">
                <a:solidFill>
                  <a:schemeClr val="accent1"/>
                </a:solidFill>
              </a:rPr>
              <a:t> are </a:t>
            </a:r>
            <a:r>
              <a:rPr lang="it-IT" dirty="0" err="1">
                <a:solidFill>
                  <a:schemeClr val="accent1"/>
                </a:solidFill>
              </a:rPr>
              <a:t>needed</a:t>
            </a:r>
            <a:endParaRPr dirty="0"/>
          </a:p>
        </p:txBody>
      </p:sp>
      <p:sp>
        <p:nvSpPr>
          <p:cNvPr id="211" name="Google Shape;211;p38"/>
          <p:cNvSpPr txBox="1">
            <a:spLocks noGrp="1"/>
          </p:cNvSpPr>
          <p:nvPr>
            <p:ph type="body" idx="2"/>
          </p:nvPr>
        </p:nvSpPr>
        <p:spPr>
          <a:xfrm>
            <a:off x="6096000" y="1671138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it-IT" b="1">
                <a:solidFill>
                  <a:schemeClr val="accent1"/>
                </a:solidFill>
              </a:rPr>
              <a:t>“technological” WPs</a:t>
            </a:r>
            <a:r>
              <a:rPr lang="it-IT">
                <a:solidFill>
                  <a:schemeClr val="accent1"/>
                </a:solidFill>
              </a:rPr>
              <a:t>: they harvest / investigate technical solutions in computing, on the infrastructure of the ICSC and beyond, and provide support / training for these; at the same time propose these to a larger audience, including industries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212" name="Google Shape;212;p38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8</a:t>
            </a:fld>
            <a:endParaRPr/>
          </a:p>
        </p:txBody>
      </p:sp>
      <p:sp>
        <p:nvSpPr>
          <p:cNvPr id="213" name="Google Shape;213;p38"/>
          <p:cNvSpPr/>
          <p:nvPr/>
        </p:nvSpPr>
        <p:spPr>
          <a:xfrm>
            <a:off x="2351313" y="4732596"/>
            <a:ext cx="1611086" cy="1458686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25400" cap="flat" cmpd="sng">
            <a:solidFill>
              <a:srgbClr val="B283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WP1/2/3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38"/>
          <p:cNvSpPr/>
          <p:nvPr/>
        </p:nvSpPr>
        <p:spPr>
          <a:xfrm>
            <a:off x="7968343" y="4732596"/>
            <a:ext cx="1611086" cy="1458686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WP4/5/6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38"/>
          <p:cNvSpPr/>
          <p:nvPr/>
        </p:nvSpPr>
        <p:spPr>
          <a:xfrm>
            <a:off x="4539342" y="4830568"/>
            <a:ext cx="3004457" cy="478972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25400" cap="flat" cmpd="sng">
            <a:solidFill>
              <a:srgbClr val="0156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38"/>
          <p:cNvSpPr/>
          <p:nvPr/>
        </p:nvSpPr>
        <p:spPr>
          <a:xfrm rot="10800000">
            <a:off x="4463121" y="5393424"/>
            <a:ext cx="3004500" cy="5334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25400" cap="flat" cmpd="sng">
            <a:solidFill>
              <a:srgbClr val="0156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38"/>
          <p:cNvSpPr txBox="1"/>
          <p:nvPr/>
        </p:nvSpPr>
        <p:spPr>
          <a:xfrm>
            <a:off x="4735274" y="4471343"/>
            <a:ext cx="300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Has a need; searches for a solution</a:t>
            </a:r>
            <a:endParaRPr sz="1400" b="0" i="0" u="none" strike="noStrike" cap="none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38"/>
          <p:cNvSpPr txBox="1"/>
          <p:nvPr/>
        </p:nvSpPr>
        <p:spPr>
          <a:xfrm>
            <a:off x="4128150" y="6020961"/>
            <a:ext cx="3935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Has a technology; searches for a test use case</a:t>
            </a:r>
            <a:endParaRPr sz="1400" b="0" i="0" u="none" strike="noStrike" cap="none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9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</a:pPr>
            <a:r>
              <a:rPr lang="it-IT"/>
              <a:t>Work Package Structure</a:t>
            </a:r>
            <a:endParaRPr/>
          </a:p>
        </p:txBody>
      </p:sp>
      <p:sp>
        <p:nvSpPr>
          <p:cNvPr id="224" name="Google Shape;224;p39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9</a:t>
            </a:fld>
            <a:endParaRPr/>
          </a:p>
        </p:txBody>
      </p:sp>
      <p:sp>
        <p:nvSpPr>
          <p:cNvPr id="225" name="Google Shape;225;p39"/>
          <p:cNvSpPr/>
          <p:nvPr/>
        </p:nvSpPr>
        <p:spPr>
          <a:xfrm>
            <a:off x="412531" y="2528432"/>
            <a:ext cx="1605455" cy="2885089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WP1: tools and algorithms for Theoretical Physics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39" descr="Lattice QCD Education - YouTub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2452" y="4111108"/>
            <a:ext cx="693426" cy="693426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9"/>
          <p:cNvSpPr/>
          <p:nvPr/>
        </p:nvSpPr>
        <p:spPr>
          <a:xfrm>
            <a:off x="2186162" y="2523320"/>
            <a:ext cx="1605455" cy="2885089"/>
          </a:xfrm>
          <a:prstGeom prst="rect">
            <a:avLst/>
          </a:prstGeom>
          <a:solidFill>
            <a:srgbClr val="548135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WP2: tools and algorithms for Experimental Collider Physics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39" descr="Higgs boson was discovered 10 years ago. What did we learn? - Big Thin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18757" y="4285324"/>
            <a:ext cx="965457" cy="540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9" descr="Fermilab to use DUNE to discover dinosaur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39485" y="3798071"/>
            <a:ext cx="1179786" cy="40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9"/>
          <p:cNvSpPr/>
          <p:nvPr/>
        </p:nvSpPr>
        <p:spPr>
          <a:xfrm>
            <a:off x="3936129" y="2523319"/>
            <a:ext cx="1605455" cy="2885089"/>
          </a:xfrm>
          <a:prstGeom prst="rect">
            <a:avLst/>
          </a:prstGeom>
          <a:solidFill>
            <a:srgbClr val="7F6000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WP3: tools and algorithms for Experimental Astroparticle Physics and Gravitational waves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39"/>
          <p:cNvSpPr/>
          <p:nvPr/>
        </p:nvSpPr>
        <p:spPr>
          <a:xfrm>
            <a:off x="5686096" y="2523318"/>
            <a:ext cx="1605455" cy="2885089"/>
          </a:xfrm>
          <a:prstGeom prst="rect">
            <a:avLst/>
          </a:prstGeom>
          <a:solidFill>
            <a:srgbClr val="385623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WP4: tools for porting / optimization on new architectures (low power, GPU, FPGA, …)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39"/>
          <p:cNvSpPr/>
          <p:nvPr/>
        </p:nvSpPr>
        <p:spPr>
          <a:xfrm>
            <a:off x="7436063" y="2523318"/>
            <a:ext cx="1605455" cy="2885089"/>
          </a:xfrm>
          <a:prstGeom prst="rect">
            <a:avLst/>
          </a:prstGeom>
          <a:solidFill>
            <a:srgbClr val="7F7F7F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WP5: data management on the distributed CN infrastructure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39"/>
          <p:cNvSpPr/>
          <p:nvPr/>
        </p:nvSpPr>
        <p:spPr>
          <a:xfrm>
            <a:off x="9195328" y="2523317"/>
            <a:ext cx="1605455" cy="2885089"/>
          </a:xfrm>
          <a:prstGeom prst="rect">
            <a:avLst/>
          </a:prstGeom>
          <a:solidFill>
            <a:srgbClr val="833C0B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WP6: cross domain initiatives, + space economy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4" name="Google Shape;234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26248" y="4106335"/>
            <a:ext cx="1109995" cy="423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9" descr="Alveo U55C High Performance Compute Car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62095" y="4413000"/>
            <a:ext cx="1603787" cy="902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8201" y="4804534"/>
            <a:ext cx="1154566" cy="950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23991" y="3875749"/>
            <a:ext cx="84209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119621" y="4159372"/>
            <a:ext cx="841340" cy="950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132670" y="5010630"/>
            <a:ext cx="1721159" cy="94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983337" y="4132922"/>
            <a:ext cx="886735" cy="76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588220" y="4498877"/>
            <a:ext cx="940635" cy="611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27394" y="4986051"/>
            <a:ext cx="886722" cy="76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9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441777" y="3704628"/>
            <a:ext cx="1583939" cy="798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9" descr="CUDA - Wikipedia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145590" y="4794934"/>
            <a:ext cx="1270447" cy="76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9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421697" y="4521123"/>
            <a:ext cx="845669" cy="521526"/>
          </a:xfrm>
          <a:prstGeom prst="rect">
            <a:avLst/>
          </a:prstGeom>
          <a:solidFill>
            <a:srgbClr val="0070C0"/>
          </a:solidFill>
          <a:ln>
            <a:noFill/>
          </a:ln>
        </p:spPr>
      </p:pic>
      <p:pic>
        <p:nvPicPr>
          <p:cNvPr id="246" name="Google Shape;246;p39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7480780" y="5078276"/>
            <a:ext cx="1309396" cy="279099"/>
          </a:xfrm>
          <a:prstGeom prst="rect">
            <a:avLst/>
          </a:prstGeom>
          <a:solidFill>
            <a:schemeClr val="dk1"/>
          </a:solidFill>
          <a:ln>
            <a:noFill/>
          </a:ln>
        </p:spPr>
      </p:pic>
      <p:pic>
        <p:nvPicPr>
          <p:cNvPr id="247" name="Google Shape;247;p39" descr="Project Jupyter - Wikipedia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8481263" y="4469573"/>
            <a:ext cx="565894" cy="658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9" descr="Geant4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9123211" y="3530443"/>
            <a:ext cx="965589" cy="321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9" descr="MIRROR COPERNICUS: LE OPPORTUNITÀ E LE SFIDE DELL'INTEGRAZIONE CON IL PNRR MIRROR  COPERNICUS: LE OPPORTUNITÀ E LE SFIDE DELL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9886287" y="3753949"/>
            <a:ext cx="873916" cy="462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9" descr="Monitoraggio satellitare | AlmavivA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9111900" y="4225076"/>
            <a:ext cx="1293986" cy="72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9" descr="Use cases of blockchain technology in business and life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9699920" y="4882833"/>
            <a:ext cx="1187838" cy="889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2131</Words>
  <Application>Microsoft Macintosh PowerPoint</Application>
  <PresentationFormat>Widescreen</PresentationFormat>
  <Paragraphs>241</Paragraphs>
  <Slides>26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Titillium Web</vt:lpstr>
      <vt:lpstr>Roboto</vt:lpstr>
      <vt:lpstr>Calibri</vt:lpstr>
      <vt:lpstr>Oswald Light</vt:lpstr>
      <vt:lpstr>Lobster</vt:lpstr>
      <vt:lpstr>Times</vt:lpstr>
      <vt:lpstr>Titillium Web SemiBold</vt:lpstr>
      <vt:lpstr>Arial</vt:lpstr>
      <vt:lpstr>Helvetica Neue Light</vt:lpstr>
      <vt:lpstr>Tema di Office</vt:lpstr>
      <vt:lpstr>PowerPoint Presentation</vt:lpstr>
      <vt:lpstr>The National Center for HPC, Big Data and Quantum Computing</vt:lpstr>
      <vt:lpstr>PowerPoint Presentation</vt:lpstr>
      <vt:lpstr>PowerPoint Presentation</vt:lpstr>
      <vt:lpstr>Who are “we”?</vt:lpstr>
      <vt:lpstr>Why our communities need an ICSC</vt:lpstr>
      <vt:lpstr>Why our communities need an ICSC #2</vt:lpstr>
      <vt:lpstr>Work Packages – the structure</vt:lpstr>
      <vt:lpstr>Work Package Structure</vt:lpstr>
      <vt:lpstr>The technologies in place  (a 1 km view) …</vt:lpstr>
      <vt:lpstr>How do we operate?</vt:lpstr>
      <vt:lpstr>Flagship use cases: a few examples</vt:lpstr>
      <vt:lpstr>PowerPoint Presentation</vt:lpstr>
      <vt:lpstr>PowerPoint Presentation</vt:lpstr>
      <vt:lpstr>PowerPoint Presentation</vt:lpstr>
      <vt:lpstr>Innovation Grants</vt:lpstr>
      <vt:lpstr>Open calls</vt:lpstr>
      <vt:lpstr>The computing resources</vt:lpstr>
      <vt:lpstr>Conclusions</vt:lpstr>
      <vt:lpstr>BACKUP SLIDES</vt:lpstr>
      <vt:lpstr>How do we operate?</vt:lpstr>
      <vt:lpstr>Results are already flowing</vt:lpstr>
      <vt:lpstr>A further step: “From Research to Industry”</vt:lpstr>
      <vt:lpstr>An example of collaborations – Innovation Funds</vt:lpstr>
      <vt:lpstr>Conclusions</vt:lpstr>
      <vt:lpstr>A single slide on the infrasctructure, before all 3 major pillars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Lanza Luisa</dc:creator>
  <cp:lastModifiedBy>Tommaso Boccali</cp:lastModifiedBy>
  <cp:revision>26</cp:revision>
  <dcterms:created xsi:type="dcterms:W3CDTF">2022-10-26T09:11:02Z</dcterms:created>
  <dcterms:modified xsi:type="dcterms:W3CDTF">2024-05-15T07:18:02Z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0x010100C9347A8725AA734EBE527B76BB04587F</vt:lpwstr>
  </property>
</Properties>
</file>