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9" r:id="rId2"/>
    <p:sldId id="498" r:id="rId3"/>
    <p:sldId id="611" r:id="rId4"/>
    <p:sldId id="612" r:id="rId5"/>
    <p:sldId id="613" r:id="rId6"/>
    <p:sldId id="614" r:id="rId7"/>
    <p:sldId id="615" r:id="rId8"/>
    <p:sldId id="616" r:id="rId9"/>
    <p:sldId id="32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961">
          <p15:clr>
            <a:srgbClr val="A4A3A4"/>
          </p15:clr>
        </p15:guide>
        <p15:guide id="8" pos="3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B2D"/>
    <a:srgbClr val="D7E3E6"/>
    <a:srgbClr val="FF5222"/>
    <a:srgbClr val="00F918"/>
    <a:srgbClr val="ABF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4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584" y="184"/>
      </p:cViewPr>
      <p:guideLst>
        <p:guide orient="horz" pos="1275"/>
        <p:guide pos="3727"/>
        <p:guide pos="3953"/>
        <p:guide pos="7287"/>
        <p:guide pos="393"/>
        <p:guide orient="horz" pos="3725"/>
        <p:guide pos="3961"/>
        <p:guide pos="37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08.11.24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08.11.24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4733" y="6534150"/>
            <a:ext cx="7603067" cy="266700"/>
          </a:xfrm>
          <a:prstGeom prst="rect">
            <a:avLst/>
          </a:prstGeo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/>
              <a:t>September 08, 2016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dirty="0"/>
              <a:t>Jan Grünert, WP74, European XFEL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56434" y="114301"/>
            <a:ext cx="768351" cy="911225"/>
          </a:xfrm>
          <a:prstGeom prst="rect">
            <a:avLst/>
          </a:prstGeo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C00874EE-3E1B-4AF5-879A-7973D6C0A804}" type="slidenum">
              <a:rPr lang="en-GB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9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sz="900" dirty="0"/>
              <a:t>European XFEL</a:t>
            </a:r>
            <a:r>
              <a:rPr lang="en-GB" sz="900" baseline="0" dirty="0"/>
              <a:t> - </a:t>
            </a:r>
            <a:r>
              <a:rPr lang="en-GB" sz="900" dirty="0"/>
              <a:t>Enlightening Science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900" dirty="0" err="1"/>
              <a:t>Dr.</a:t>
            </a:r>
            <a:r>
              <a:rPr lang="en-GB" sz="900" dirty="0"/>
              <a:t> Jan Grünert,</a:t>
            </a:r>
            <a:r>
              <a:rPr lang="en-GB" sz="900" baseline="0" dirty="0"/>
              <a:t> </a:t>
            </a:r>
            <a:r>
              <a:rPr lang="en-GB" sz="900" dirty="0"/>
              <a:t>X-ray Photon Diagnostics,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emf"/><Relationship Id="rId7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hyperlink" Target="https://www.youtube.com/watch?v=p3G90p4glQA" TargetMode="Externa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99" y="1120776"/>
            <a:ext cx="9295675" cy="1050925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Virtual Diagnostics ?!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608418"/>
          </a:xfrm>
        </p:spPr>
        <p:txBody>
          <a:bodyPr/>
          <a:lstStyle/>
          <a:p>
            <a:r>
              <a:rPr lang="en-GB" u="sng" dirty="0" err="1"/>
              <a:t>Dr.</a:t>
            </a:r>
            <a:r>
              <a:rPr lang="en-GB" u="sng" dirty="0"/>
              <a:t> Jan Grünert</a:t>
            </a:r>
          </a:p>
          <a:p>
            <a:r>
              <a:rPr lang="en-GB" dirty="0"/>
              <a:t>X-ray Photon Diagnostics Group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Frascati, Italy</a:t>
            </a:r>
            <a:br>
              <a:rPr lang="en-GB" dirty="0"/>
            </a:br>
            <a:r>
              <a:rPr lang="en-GB" dirty="0"/>
              <a:t>08 November 2024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8AFEA2-E7F7-6B45-9A5D-EFA1E9CC0FE6}"/>
              </a:ext>
            </a:extLst>
          </p:cNvPr>
          <p:cNvSpPr/>
          <p:nvPr/>
        </p:nvSpPr>
        <p:spPr>
          <a:xfrm>
            <a:off x="8047122" y="5668378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a typeface="+mj-ea"/>
                <a:cs typeface="+mj-cs"/>
              </a:rPr>
              <a:t>Enlightening Science</a:t>
            </a:r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E6A5CC-E0B5-5B4C-86E0-6206B804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871" y="6324917"/>
            <a:ext cx="5292725" cy="3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dergebnis für UK flag">
            <a:extLst>
              <a:ext uri="{FF2B5EF4-FFF2-40B4-BE49-F238E27FC236}">
                <a16:creationId xmlns:a16="http://schemas.microsoft.com/office/drawing/2014/main" id="{86CAA533-29AC-EA41-8F29-958A45270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08596" y="6324917"/>
            <a:ext cx="465137" cy="2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730C413-C594-CF4C-B899-3ED5B8F30329}"/>
              </a:ext>
            </a:extLst>
          </p:cNvPr>
          <p:cNvSpPr txBox="1"/>
          <p:nvPr/>
        </p:nvSpPr>
        <p:spPr>
          <a:xfrm>
            <a:off x="10951396" y="6324917"/>
            <a:ext cx="914400" cy="3121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de-DE" sz="2800" dirty="0" err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953E68B-50A6-66CC-7BF6-B3AD1F143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00" y="2500724"/>
            <a:ext cx="4701833" cy="313455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9A2B05F-F3FF-06C9-B430-3B53F4B07C92}"/>
              </a:ext>
            </a:extLst>
          </p:cNvPr>
          <p:cNvSpPr txBox="1"/>
          <p:nvPr/>
        </p:nvSpPr>
        <p:spPr>
          <a:xfrm>
            <a:off x="3407159" y="-59989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Photon </a:t>
            </a:r>
            <a:r>
              <a:rPr lang="de-DE" dirty="0" err="1"/>
              <a:t>Beamlines</a:t>
            </a:r>
            <a:r>
              <a:rPr lang="de-DE" dirty="0"/>
              <a:t> (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tunnels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888" y="2024063"/>
            <a:ext cx="10944225" cy="3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BD4E746-AAAB-4A4D-A1DC-09E06B11A8C4}"/>
              </a:ext>
            </a:extLst>
          </p:cNvPr>
          <p:cNvSpPr txBox="1"/>
          <p:nvPr/>
        </p:nvSpPr>
        <p:spPr>
          <a:xfrm>
            <a:off x="3886200" y="16598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de-DE" sz="1400" dirty="0" err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602A6B-CE7E-8141-526A-8887E9BC6A34}"/>
              </a:ext>
            </a:extLst>
          </p:cNvPr>
          <p:cNvSpPr txBox="1"/>
          <p:nvPr/>
        </p:nvSpPr>
        <p:spPr>
          <a:xfrm>
            <a:off x="11821886" y="611777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de-DE" sz="1400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8FABAA-C290-F4A6-B51C-FF9708CF5C11}"/>
              </a:ext>
            </a:extLst>
          </p:cNvPr>
          <p:cNvSpPr txBox="1"/>
          <p:nvPr/>
        </p:nvSpPr>
        <p:spPr>
          <a:xfrm>
            <a:off x="1187218" y="1538621"/>
            <a:ext cx="4229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** very real, not so virtual **</a:t>
            </a:r>
            <a:endParaRPr lang="de-DE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B02CD5-88FC-9A40-98C0-AEE513C784D6}"/>
              </a:ext>
            </a:extLst>
          </p:cNvPr>
          <p:cNvSpPr/>
          <p:nvPr/>
        </p:nvSpPr>
        <p:spPr>
          <a:xfrm>
            <a:off x="457200" y="938699"/>
            <a:ext cx="81593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EuXFEL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photon beam diagnostics hardware (real, physical) 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1C62D8CA-10DD-A540-A7F1-20DCD0EAF823}"/>
              </a:ext>
            </a:extLst>
          </p:cNvPr>
          <p:cNvSpPr txBox="1">
            <a:spLocks/>
          </p:cNvSpPr>
          <p:nvPr/>
        </p:nvSpPr>
        <p:spPr>
          <a:xfrm>
            <a:off x="342208" y="3643360"/>
            <a:ext cx="10944224" cy="3023658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Beam </a:t>
            </a:r>
            <a:r>
              <a:rPr lang="de-DE" b="1" dirty="0" err="1"/>
              <a:t>parameters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interest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pulse </a:t>
            </a:r>
            <a:r>
              <a:rPr lang="de-DE" dirty="0" err="1"/>
              <a:t>energy</a:t>
            </a:r>
            <a:endParaRPr lang="de-DE" dirty="0"/>
          </a:p>
          <a:p>
            <a:pPr lvl="1"/>
            <a:r>
              <a:rPr lang="de-DE" dirty="0"/>
              <a:t>beam </a:t>
            </a:r>
            <a:r>
              <a:rPr lang="de-DE" dirty="0" err="1"/>
              <a:t>position</a:t>
            </a:r>
            <a:r>
              <a:rPr lang="de-DE" dirty="0"/>
              <a:t> / </a:t>
            </a:r>
            <a:r>
              <a:rPr lang="de-DE" dirty="0" err="1"/>
              <a:t>shape</a:t>
            </a:r>
            <a:endParaRPr lang="de-DE" dirty="0"/>
          </a:p>
          <a:p>
            <a:pPr lvl="1"/>
            <a:r>
              <a:rPr lang="de-DE" dirty="0" err="1"/>
              <a:t>wavelength</a:t>
            </a:r>
            <a:r>
              <a:rPr lang="de-DE" dirty="0"/>
              <a:t> / </a:t>
            </a:r>
            <a:r>
              <a:rPr lang="de-DE" dirty="0" err="1"/>
              <a:t>spectrum</a:t>
            </a:r>
            <a:endParaRPr lang="de-DE" dirty="0"/>
          </a:p>
          <a:p>
            <a:pPr lvl="1"/>
            <a:r>
              <a:rPr lang="de-DE" dirty="0" err="1"/>
              <a:t>polarization</a:t>
            </a:r>
            <a:endParaRPr lang="de-DE" dirty="0"/>
          </a:p>
          <a:p>
            <a:pPr lvl="1"/>
            <a:r>
              <a:rPr lang="de-DE" dirty="0" err="1"/>
              <a:t>arrival</a:t>
            </a:r>
            <a:r>
              <a:rPr lang="de-DE" dirty="0"/>
              <a:t> time</a:t>
            </a:r>
          </a:p>
          <a:p>
            <a:pPr lvl="1"/>
            <a:r>
              <a:rPr lang="de-DE" dirty="0"/>
              <a:t>pulse </a:t>
            </a:r>
            <a:r>
              <a:rPr lang="de-DE" dirty="0" err="1"/>
              <a:t>duration</a:t>
            </a:r>
            <a:endParaRPr lang="de-DE" dirty="0"/>
          </a:p>
          <a:p>
            <a:pPr lvl="1"/>
            <a:r>
              <a:rPr lang="de-DE" dirty="0" err="1"/>
              <a:t>wavefront</a:t>
            </a:r>
            <a:endParaRPr lang="de-DE" dirty="0"/>
          </a:p>
          <a:p>
            <a:endParaRPr lang="de-DE" dirty="0"/>
          </a:p>
        </p:txBody>
      </p:sp>
      <p:pic>
        <p:nvPicPr>
          <p:cNvPr id="5" name="Picture 4" descr="N:\4all\intern\User data\wp74\Images - Photos\2016-12-23_XTDs-inspection-tour\20161223_171945.jpg">
            <a:extLst>
              <a:ext uri="{FF2B5EF4-FFF2-40B4-BE49-F238E27FC236}">
                <a16:creationId xmlns:a16="http://schemas.microsoft.com/office/drawing/2014/main" id="{DA025175-9D77-2559-A89B-535488A51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9" t="1086" r="6211" b="25306"/>
          <a:stretch/>
        </p:blipFill>
        <p:spPr bwMode="auto">
          <a:xfrm>
            <a:off x="3754500" y="4196945"/>
            <a:ext cx="1374193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:\4all\intern\User data\wp74\Images - Photos\2016-03-04_XTD2-professional-photos\2016-02-25_0022.jpg">
            <a:extLst>
              <a:ext uri="{FF2B5EF4-FFF2-40B4-BE49-F238E27FC236}">
                <a16:creationId xmlns:a16="http://schemas.microsoft.com/office/drawing/2014/main" id="{13C9CCAA-B773-A38D-26E0-7D2FA5ED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376" y="4969440"/>
            <a:ext cx="2002231" cy="13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:\4all\intern\User data\wp74\Images - Photos\2016-03-04_XTD2-professional-photos\2016-02-25_0025.jpg">
            <a:extLst>
              <a:ext uri="{FF2B5EF4-FFF2-40B4-BE49-F238E27FC236}">
                <a16:creationId xmlns:a16="http://schemas.microsoft.com/office/drawing/2014/main" id="{79C59C85-AC94-D008-2010-47EFD8BF1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3" b="544"/>
          <a:stretch/>
        </p:blipFill>
        <p:spPr bwMode="auto">
          <a:xfrm>
            <a:off x="9844461" y="4403101"/>
            <a:ext cx="2005331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:\4all\intern\User data\wp74\Images - Photos\2016-04-29_SR imager in XTD2\SR imager - XTD2-2.jpg">
            <a:extLst>
              <a:ext uri="{FF2B5EF4-FFF2-40B4-BE49-F238E27FC236}">
                <a16:creationId xmlns:a16="http://schemas.microsoft.com/office/drawing/2014/main" id="{0ACB25D7-6A01-62A6-7AC5-E8088EAA7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83" r="-933"/>
          <a:stretch/>
        </p:blipFill>
        <p:spPr bwMode="auto">
          <a:xfrm>
            <a:off x="8755177" y="4361531"/>
            <a:ext cx="972000" cy="19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:\4all\intern\User data\wp74\Images - Photos\2015-11-19_XTD2_professional-photos\20151214_Axel_16659.jpg">
            <a:extLst>
              <a:ext uri="{FF2B5EF4-FFF2-40B4-BE49-F238E27FC236}">
                <a16:creationId xmlns:a16="http://schemas.microsoft.com/office/drawing/2014/main" id="{7C34AD00-C5EE-5195-F018-F1B189D59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t="8004" r="28533" b="4884"/>
          <a:stretch/>
        </p:blipFill>
        <p:spPr bwMode="auto">
          <a:xfrm>
            <a:off x="7285772" y="4969439"/>
            <a:ext cx="1388091" cy="131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2CBE49C4-B93C-C2F7-4CEE-F56299DCD2AE}"/>
              </a:ext>
            </a:extLst>
          </p:cNvPr>
          <p:cNvSpPr/>
          <p:nvPr/>
        </p:nvSpPr>
        <p:spPr>
          <a:xfrm>
            <a:off x="3746336" y="6044887"/>
            <a:ext cx="1382357" cy="257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en-US" sz="1200" dirty="0"/>
              <a:t>Filter Ch. &amp; IMGTR</a:t>
            </a:r>
            <a:endParaRPr lang="de-DE" sz="1200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CBA1BB4-1B0B-7D77-5A30-FB4F53A11B11}"/>
              </a:ext>
            </a:extLst>
          </p:cNvPr>
          <p:cNvSpPr/>
          <p:nvPr/>
        </p:nvSpPr>
        <p:spPr>
          <a:xfrm>
            <a:off x="5191376" y="6043764"/>
            <a:ext cx="1069771" cy="257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en-US" sz="1200" dirty="0"/>
              <a:t>Pop-in Monitor</a:t>
            </a:r>
            <a:endParaRPr lang="de-DE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97E7E6-9646-E479-6FF1-58C1B023483E}"/>
              </a:ext>
            </a:extLst>
          </p:cNvPr>
          <p:cNvSpPr/>
          <p:nvPr/>
        </p:nvSpPr>
        <p:spPr>
          <a:xfrm>
            <a:off x="8755177" y="6027576"/>
            <a:ext cx="805276" cy="257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en-US" sz="1200" dirty="0"/>
              <a:t>SR-imager</a:t>
            </a:r>
            <a:endParaRPr lang="de-DE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30EEA-4706-1EE0-C6D9-134F481D611C}"/>
              </a:ext>
            </a:extLst>
          </p:cNvPr>
          <p:cNvSpPr/>
          <p:nvPr/>
        </p:nvSpPr>
        <p:spPr>
          <a:xfrm>
            <a:off x="9844461" y="6053732"/>
            <a:ext cx="1020078" cy="257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en-US" sz="1200" dirty="0"/>
              <a:t>MCP-detector</a:t>
            </a:r>
            <a:endParaRPr lang="de-DE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8D137A-9F4A-0F89-08A1-A5DF66F48653}"/>
              </a:ext>
            </a:extLst>
          </p:cNvPr>
          <p:cNvSpPr/>
          <p:nvPr/>
        </p:nvSpPr>
        <p:spPr>
          <a:xfrm>
            <a:off x="7285772" y="6031542"/>
            <a:ext cx="609710" cy="257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en-US" sz="1200" dirty="0"/>
              <a:t>K-mono</a:t>
            </a:r>
            <a:endParaRPr lang="de-DE" sz="1200" dirty="0"/>
          </a:p>
        </p:txBody>
      </p:sp>
      <p:pic>
        <p:nvPicPr>
          <p:cNvPr id="16" name="Picture 7" descr="N:\4all\intern\User data\wp74\WP74_INTERN\WP74_internal\Reports\Annual Report 2016\pictures\Figure-3-right.jpg">
            <a:extLst>
              <a:ext uri="{FF2B5EF4-FFF2-40B4-BE49-F238E27FC236}">
                <a16:creationId xmlns:a16="http://schemas.microsoft.com/office/drawing/2014/main" id="{0CC10065-75B6-1316-7005-E0425E66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9509" y="1168940"/>
            <a:ext cx="1787915" cy="31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645C75CC-5940-7A11-1B46-8CCB1E462399}"/>
              </a:ext>
            </a:extLst>
          </p:cNvPr>
          <p:cNvSpPr/>
          <p:nvPr/>
        </p:nvSpPr>
        <p:spPr>
          <a:xfrm>
            <a:off x="10209508" y="3893069"/>
            <a:ext cx="1787916" cy="442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en-US" sz="1200" dirty="0"/>
              <a:t>HIREX</a:t>
            </a:r>
          </a:p>
          <a:p>
            <a:r>
              <a:rPr lang="en-US" sz="1200" dirty="0"/>
              <a:t>single shot spectrometer</a:t>
            </a:r>
            <a:endParaRPr lang="de-DE" sz="1200" dirty="0"/>
          </a:p>
        </p:txBody>
      </p:sp>
      <p:pic>
        <p:nvPicPr>
          <p:cNvPr id="18" name="Grafik 6">
            <a:extLst>
              <a:ext uri="{FF2B5EF4-FFF2-40B4-BE49-F238E27FC236}">
                <a16:creationId xmlns:a16="http://schemas.microsoft.com/office/drawing/2014/main" id="{2F29D167-1D31-FBA3-78CF-6A9923B2DEF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53533" y="2528622"/>
            <a:ext cx="2056535" cy="1542401"/>
          </a:xfrm>
          <a:prstGeom prst="rect">
            <a:avLst/>
          </a:prstGeom>
        </p:spPr>
      </p:pic>
      <p:sp>
        <p:nvSpPr>
          <p:cNvPr id="19" name="Rectangle 21">
            <a:extLst>
              <a:ext uri="{FF2B5EF4-FFF2-40B4-BE49-F238E27FC236}">
                <a16:creationId xmlns:a16="http://schemas.microsoft.com/office/drawing/2014/main" id="{26406E95-3ACE-F180-3F64-5CE08F195835}"/>
              </a:ext>
            </a:extLst>
          </p:cNvPr>
          <p:cNvSpPr/>
          <p:nvPr/>
        </p:nvSpPr>
        <p:spPr>
          <a:xfrm>
            <a:off x="8610600" y="4070721"/>
            <a:ext cx="380480" cy="257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de-DE" sz="1200" dirty="0"/>
              <a:t>PES</a:t>
            </a:r>
          </a:p>
        </p:txBody>
      </p:sp>
      <p:pic>
        <p:nvPicPr>
          <p:cNvPr id="20" name="Picture 3" descr="N:\4all\intern\User data\wp74\Images - Photos\2016-12-20_XGM-XTD2\DSC_1942.JPG">
            <a:extLst>
              <a:ext uri="{FF2B5EF4-FFF2-40B4-BE49-F238E27FC236}">
                <a16:creationId xmlns:a16="http://schemas.microsoft.com/office/drawing/2014/main" id="{6E38A001-1AF4-9C2F-E999-0161D3196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9355"/>
          <a:stretch/>
        </p:blipFill>
        <p:spPr bwMode="auto">
          <a:xfrm>
            <a:off x="5711950" y="3245847"/>
            <a:ext cx="281877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3">
            <a:extLst>
              <a:ext uri="{FF2B5EF4-FFF2-40B4-BE49-F238E27FC236}">
                <a16:creationId xmlns:a16="http://schemas.microsoft.com/office/drawing/2014/main" id="{35DE5BD4-0ECF-696B-038E-5743140058F2}"/>
              </a:ext>
            </a:extLst>
          </p:cNvPr>
          <p:cNvSpPr/>
          <p:nvPr/>
        </p:nvSpPr>
        <p:spPr>
          <a:xfrm>
            <a:off x="5711952" y="4674190"/>
            <a:ext cx="1816770" cy="257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36000" tIns="36000" rIns="36000" bIns="36000">
            <a:spAutoFit/>
          </a:bodyPr>
          <a:lstStyle/>
          <a:p>
            <a:r>
              <a:rPr lang="de-DE" sz="1200" dirty="0"/>
              <a:t>X-</a:t>
            </a:r>
            <a:r>
              <a:rPr lang="de-DE" sz="1200" dirty="0" err="1"/>
              <a:t>ray</a:t>
            </a:r>
            <a:r>
              <a:rPr lang="de-DE" sz="1200" dirty="0"/>
              <a:t> Gas Monitor (</a:t>
            </a:r>
            <a:r>
              <a:rPr lang="en-US" sz="1200" dirty="0"/>
              <a:t>XGM)</a:t>
            </a:r>
            <a:endParaRPr lang="de-DE" sz="1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20E33-42A6-2F32-6939-9AA3E340950E}"/>
              </a:ext>
            </a:extLst>
          </p:cNvPr>
          <p:cNvSpPr txBox="1">
            <a:spLocks/>
          </p:cNvSpPr>
          <p:nvPr/>
        </p:nvSpPr>
        <p:spPr>
          <a:xfrm>
            <a:off x="394146" y="2060001"/>
            <a:ext cx="8596934" cy="2995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en-US" altLang="zh-CN" b="1" dirty="0">
                <a:solidFill>
                  <a:srgbClr val="0D1546"/>
                </a:solidFill>
              </a:rPr>
              <a:t>~ </a:t>
            </a:r>
            <a:r>
              <a:rPr lang="en-US" altLang="zh-CN" b="1" dirty="0"/>
              <a:t>50</a:t>
            </a:r>
            <a:r>
              <a:rPr lang="en-US" altLang="zh-CN" b="1" dirty="0">
                <a:solidFill>
                  <a:srgbClr val="0D1546"/>
                </a:solidFill>
              </a:rPr>
              <a:t> distinct </a:t>
            </a:r>
            <a:r>
              <a:rPr lang="en-US" altLang="zh-CN" b="1" dirty="0"/>
              <a:t>diagnostic</a:t>
            </a:r>
            <a:r>
              <a:rPr lang="en-US" altLang="zh-CN" b="1" dirty="0">
                <a:solidFill>
                  <a:srgbClr val="0D1546"/>
                </a:solidFill>
              </a:rPr>
              <a:t> </a:t>
            </a:r>
            <a:r>
              <a:rPr lang="en-US" altLang="zh-CN" b="1" dirty="0"/>
              <a:t>hardware installations in 3 undulator beamlines</a:t>
            </a: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en-US" altLang="zh-CN" b="1" dirty="0">
                <a:solidFill>
                  <a:srgbClr val="0D1546"/>
                </a:solidFill>
              </a:rPr>
              <a:t>~ 15 to 20 of these are continuous online diagnostics</a:t>
            </a:r>
            <a:endParaRPr lang="en-US" altLang="zh-CN" sz="1400" dirty="0">
              <a:solidFill>
                <a:srgbClr val="0D1546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4266E0F-10CA-6BCF-D1F7-7707C4D4F697}"/>
              </a:ext>
            </a:extLst>
          </p:cNvPr>
          <p:cNvSpPr/>
          <p:nvPr/>
        </p:nvSpPr>
        <p:spPr>
          <a:xfrm>
            <a:off x="5128693" y="6440959"/>
            <a:ext cx="6868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D1546"/>
                </a:solidFill>
              </a:rPr>
              <a:t>Overview Reference : </a:t>
            </a:r>
            <a:r>
              <a:rPr lang="en-US" altLang="zh-CN" sz="1400" i="1" dirty="0" err="1">
                <a:solidFill>
                  <a:srgbClr val="0D1546"/>
                </a:solidFill>
              </a:rPr>
              <a:t>J.Grünert</a:t>
            </a:r>
            <a:r>
              <a:rPr lang="en-US" altLang="zh-CN" sz="1400" i="1" dirty="0">
                <a:solidFill>
                  <a:srgbClr val="0D1546"/>
                </a:solidFill>
              </a:rPr>
              <a:t> et al., </a:t>
            </a:r>
            <a:r>
              <a:rPr lang="de-DE" sz="1400" i="1" dirty="0">
                <a:solidFill>
                  <a:srgbClr val="0D1546"/>
                </a:solidFill>
              </a:rPr>
              <a:t>J. Synchrotron Rad. 26 (5), 1422–1431 (2019)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2527447-9C45-2CAA-C836-057E9C592F2B}"/>
              </a:ext>
            </a:extLst>
          </p:cNvPr>
          <p:cNvSpPr txBox="1"/>
          <p:nvPr/>
        </p:nvSpPr>
        <p:spPr>
          <a:xfrm>
            <a:off x="1187218" y="1538621"/>
            <a:ext cx="4229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omic Sans MS" panose="030F0902030302020204" pitchFamily="66" charset="0"/>
              </a:rPr>
              <a:t>** very real, not so virtual **</a:t>
            </a:r>
            <a:endParaRPr lang="de-DE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5F3F0B-12FA-91A7-F9D3-57420117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1758418"/>
            <a:ext cx="6275748" cy="4387350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en-US" dirty="0">
                <a:solidFill>
                  <a:srgbClr val="0D1546"/>
                </a:solidFill>
              </a:rPr>
              <a:t>In a strict sense: </a:t>
            </a:r>
            <a:br>
              <a:rPr lang="en-US" dirty="0">
                <a:solidFill>
                  <a:srgbClr val="0D1546"/>
                </a:solidFill>
              </a:rPr>
            </a:br>
            <a:r>
              <a:rPr lang="en-US" dirty="0">
                <a:solidFill>
                  <a:srgbClr val="0D1546"/>
                </a:solidFill>
              </a:rPr>
              <a:t>a software-based beam-diagnostic monitor </a:t>
            </a:r>
            <a:br>
              <a:rPr lang="en-US" dirty="0">
                <a:solidFill>
                  <a:srgbClr val="0D1546"/>
                </a:solidFill>
              </a:rPr>
            </a:br>
            <a:r>
              <a:rPr lang="en-US" dirty="0">
                <a:solidFill>
                  <a:srgbClr val="0D1546"/>
                </a:solidFill>
              </a:rPr>
              <a:t>without physical hardware embodiment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en-US" dirty="0">
                <a:solidFill>
                  <a:srgbClr val="0D1546"/>
                </a:solidFill>
              </a:rPr>
              <a:t>In a wider sense, it could also be: </a:t>
            </a:r>
            <a:br>
              <a:rPr lang="en-US" dirty="0">
                <a:solidFill>
                  <a:srgbClr val="0D1546"/>
                </a:solidFill>
              </a:rPr>
            </a:br>
            <a:r>
              <a:rPr lang="en-US" dirty="0">
                <a:solidFill>
                  <a:srgbClr val="0D1546"/>
                </a:solidFill>
              </a:rPr>
              <a:t>data mining that creates additional information </a:t>
            </a:r>
            <a:br>
              <a:rPr lang="en-US" dirty="0">
                <a:solidFill>
                  <a:srgbClr val="0D1546"/>
                </a:solidFill>
              </a:rPr>
            </a:br>
            <a:r>
              <a:rPr lang="en-US" dirty="0">
                <a:solidFill>
                  <a:srgbClr val="0D1546"/>
                </a:solidFill>
              </a:rPr>
              <a:t>about the properties of the beam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en-US" dirty="0">
                <a:solidFill>
                  <a:srgbClr val="0D1546"/>
                </a:solidFill>
              </a:rPr>
              <a:t>Or maybe:</a:t>
            </a:r>
            <a:br>
              <a:rPr lang="en-US" dirty="0">
                <a:solidFill>
                  <a:srgbClr val="0D1546"/>
                </a:solidFill>
              </a:rPr>
            </a:br>
            <a:r>
              <a:rPr lang="en-US" dirty="0">
                <a:solidFill>
                  <a:srgbClr val="0D1546"/>
                </a:solidFill>
              </a:rPr>
              <a:t>access to beam property B via a monitor </a:t>
            </a:r>
            <a:br>
              <a:rPr lang="en-US" dirty="0">
                <a:solidFill>
                  <a:srgbClr val="0D1546"/>
                </a:solidFill>
              </a:rPr>
            </a:br>
            <a:r>
              <a:rPr lang="en-US" dirty="0">
                <a:solidFill>
                  <a:srgbClr val="0D1546"/>
                </a:solidFill>
              </a:rPr>
              <a:t>originally deployed for property A</a:t>
            </a: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en-US" dirty="0">
                <a:solidFill>
                  <a:srgbClr val="0D1546"/>
                </a:solidFill>
              </a:rPr>
              <a:t>And also:</a:t>
            </a:r>
            <a:br>
              <a:rPr lang="en-US" dirty="0">
                <a:solidFill>
                  <a:srgbClr val="0D1546"/>
                </a:solidFill>
              </a:rPr>
            </a:br>
            <a:r>
              <a:rPr lang="en-US" dirty="0">
                <a:solidFill>
                  <a:srgbClr val="0D1546"/>
                </a:solidFill>
              </a:rPr>
              <a:t>new insights about the beam by combinations of monitors</a:t>
            </a:r>
            <a:endParaRPr lang="de-DE" dirty="0">
              <a:solidFill>
                <a:srgbClr val="0D1546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AD3BBE-4B1A-FF31-B7CB-9079F455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What‘s</a:t>
            </a:r>
            <a:r>
              <a:rPr lang="de-DE" dirty="0"/>
              <a:t> virtual beam </a:t>
            </a:r>
            <a:r>
              <a:rPr lang="de-DE" dirty="0" err="1"/>
              <a:t>diagnostics</a:t>
            </a:r>
            <a:r>
              <a:rPr lang="de-DE" dirty="0"/>
              <a:t>?</a:t>
            </a:r>
          </a:p>
        </p:txBody>
      </p:sp>
      <p:pic>
        <p:nvPicPr>
          <p:cNvPr id="1026" name="Picture 2" descr="Virtual reality in education">
            <a:extLst>
              <a:ext uri="{FF2B5EF4-FFF2-40B4-BE49-F238E27FC236}">
                <a16:creationId xmlns:a16="http://schemas.microsoft.com/office/drawing/2014/main" id="{0EB6D016-0902-4A34-5AD1-3E0C5547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95" y="1375630"/>
            <a:ext cx="4537809" cy="4537809"/>
          </a:xfrm>
          <a:prstGeom prst="rect">
            <a:avLst/>
          </a:prstGeom>
          <a:noFill/>
          <a:effectLst>
            <a:softEdge rad="184263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C30D4-17B5-E488-DF14-B4E277CAA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286A3E-4611-3350-AE3E-2044693B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1758418"/>
            <a:ext cx="6019979" cy="4155021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0" lvl="1" indent="0">
              <a:spcBef>
                <a:spcPts val="1800"/>
              </a:spcBef>
              <a:buClr>
                <a:schemeClr val="bg2"/>
              </a:buClr>
              <a:buNone/>
            </a:pP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dirty="0" err="1">
                <a:solidFill>
                  <a:srgbClr val="0D1546"/>
                </a:solidFill>
              </a:rPr>
              <a:t>Lengthly</a:t>
            </a:r>
            <a:r>
              <a:rPr lang="de-DE" dirty="0">
                <a:solidFill>
                  <a:srgbClr val="0D1546"/>
                </a:solidFill>
              </a:rPr>
              <a:t> offline post-</a:t>
            </a:r>
            <a:r>
              <a:rPr lang="de-DE" dirty="0" err="1">
                <a:solidFill>
                  <a:srgbClr val="0D1546"/>
                </a:solidFill>
              </a:rPr>
              <a:t>processing</a:t>
            </a:r>
            <a:r>
              <a:rPr lang="de-DE" dirty="0">
                <a:solidFill>
                  <a:srgbClr val="0D1546"/>
                </a:solidFill>
              </a:rPr>
              <a:t> 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 err="1">
                <a:solidFill>
                  <a:srgbClr val="0D1546"/>
                </a:solidFill>
              </a:rPr>
              <a:t>of</a:t>
            </a:r>
            <a:r>
              <a:rPr lang="de-DE" dirty="0">
                <a:solidFill>
                  <a:srgbClr val="0D1546"/>
                </a:solidFill>
              </a:rPr>
              <a:t> (e.g.) </a:t>
            </a:r>
            <a:r>
              <a:rPr lang="de-DE" dirty="0" err="1">
                <a:solidFill>
                  <a:srgbClr val="0D1546"/>
                </a:solidFill>
              </a:rPr>
              <a:t>user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experiment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data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dirty="0">
                <a:solidFill>
                  <a:srgbClr val="0D1546"/>
                </a:solidFill>
              </a:rPr>
              <a:t>Software </a:t>
            </a:r>
            <a:r>
              <a:rPr lang="de-DE" dirty="0" err="1">
                <a:solidFill>
                  <a:srgbClr val="0D1546"/>
                </a:solidFill>
              </a:rPr>
              <a:t>monitors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that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don’t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increase</a:t>
            </a:r>
            <a:r>
              <a:rPr lang="de-DE" dirty="0">
                <a:solidFill>
                  <a:srgbClr val="0D1546"/>
                </a:solidFill>
              </a:rPr>
              <a:t> 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 err="1">
                <a:solidFill>
                  <a:srgbClr val="0D1546"/>
                </a:solidFill>
              </a:rPr>
              <a:t>the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knowledge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about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photon</a:t>
            </a:r>
            <a:r>
              <a:rPr lang="de-DE" dirty="0">
                <a:solidFill>
                  <a:srgbClr val="0D1546"/>
                </a:solidFill>
              </a:rPr>
              <a:t> beam </a:t>
            </a:r>
            <a:r>
              <a:rPr lang="de-DE" dirty="0" err="1">
                <a:solidFill>
                  <a:srgbClr val="0D1546"/>
                </a:solidFill>
              </a:rPr>
              <a:t>properties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endParaRPr lang="de-DE" dirty="0">
              <a:solidFill>
                <a:srgbClr val="0D1546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EA5AE3-9835-2866-E785-DA5C59EF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What‘s</a:t>
            </a:r>
            <a:r>
              <a:rPr lang="de-DE" dirty="0"/>
              <a:t> NOT virtual beam </a:t>
            </a:r>
            <a:r>
              <a:rPr lang="de-DE" dirty="0" err="1"/>
              <a:t>diagnostics</a:t>
            </a:r>
            <a:r>
              <a:rPr lang="de-DE" dirty="0"/>
              <a:t>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184354-4C03-6B12-6F20-2FB933C0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71" y="1107659"/>
            <a:ext cx="4115140" cy="2728269"/>
          </a:xfrm>
          <a:prstGeom prst="rect">
            <a:avLst/>
          </a:prstGeom>
          <a:noFill/>
          <a:effectLst>
            <a:softEdge rad="150701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Beginner's Guide to Becoming an Electricity Market Analyst">
            <a:extLst>
              <a:ext uri="{FF2B5EF4-FFF2-40B4-BE49-F238E27FC236}">
                <a16:creationId xmlns:a16="http://schemas.microsoft.com/office/drawing/2014/main" id="{8C78EA12-23E4-4B66-721A-EE734C84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44" y="4019918"/>
            <a:ext cx="4082067" cy="23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F07F9AD-3F78-0B74-67DA-4719DD010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69" y="4019918"/>
            <a:ext cx="5093182" cy="21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C7C77-6805-61C8-8870-B139A22F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59A3501-D559-52FB-44A0-E9AED651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58418"/>
            <a:ext cx="9574533" cy="4155021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b="1" dirty="0" err="1">
                <a:solidFill>
                  <a:srgbClr val="0D1546"/>
                </a:solidFill>
              </a:rPr>
              <a:t>Improve</a:t>
            </a:r>
            <a:r>
              <a:rPr lang="de-DE" b="1" dirty="0">
                <a:solidFill>
                  <a:srgbClr val="0D1546"/>
                </a:solidFill>
              </a:rPr>
              <a:t> 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 err="1">
                <a:solidFill>
                  <a:srgbClr val="0D1546"/>
                </a:solidFill>
              </a:rPr>
              <a:t>the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measurement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resolution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for</a:t>
            </a:r>
            <a:r>
              <a:rPr lang="de-DE" dirty="0">
                <a:solidFill>
                  <a:srgbClr val="0D1546"/>
                </a:solidFill>
              </a:rPr>
              <a:t> a </a:t>
            </a:r>
            <a:r>
              <a:rPr lang="de-DE" dirty="0" err="1">
                <a:solidFill>
                  <a:srgbClr val="0D1546"/>
                </a:solidFill>
              </a:rPr>
              <a:t>specific</a:t>
            </a:r>
            <a:r>
              <a:rPr lang="de-DE" dirty="0">
                <a:solidFill>
                  <a:srgbClr val="0D1546"/>
                </a:solidFill>
              </a:rPr>
              <a:t> beam </a:t>
            </a:r>
            <a:r>
              <a:rPr lang="de-DE" dirty="0" err="1">
                <a:solidFill>
                  <a:srgbClr val="0D1546"/>
                </a:solidFill>
              </a:rPr>
              <a:t>property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 err="1">
                <a:solidFill>
                  <a:srgbClr val="0D1546"/>
                </a:solidFill>
              </a:rPr>
              <a:t>the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measurement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accuracy</a:t>
            </a:r>
            <a:r>
              <a:rPr lang="de-DE" dirty="0">
                <a:solidFill>
                  <a:srgbClr val="0D1546"/>
                </a:solidFill>
              </a:rPr>
              <a:t>, </a:t>
            </a:r>
            <a:r>
              <a:rPr lang="de-DE" dirty="0" err="1">
                <a:solidFill>
                  <a:srgbClr val="0D1546"/>
                </a:solidFill>
              </a:rPr>
              <a:t>fidelity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b="1" dirty="0" err="1">
                <a:solidFill>
                  <a:srgbClr val="0D1546"/>
                </a:solidFill>
              </a:rPr>
              <a:t>Simplify</a:t>
            </a:r>
            <a:r>
              <a:rPr lang="de-DE" b="1" dirty="0">
                <a:solidFill>
                  <a:srgbClr val="0D1546"/>
                </a:solidFill>
              </a:rPr>
              <a:t> 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 err="1">
                <a:solidFill>
                  <a:srgbClr val="0D1546"/>
                </a:solidFill>
              </a:rPr>
              <a:t>the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measurements</a:t>
            </a:r>
            <a:r>
              <a:rPr lang="de-DE" dirty="0">
                <a:solidFill>
                  <a:srgbClr val="0D1546"/>
                </a:solidFill>
              </a:rPr>
              <a:t> (</a:t>
            </a:r>
            <a:r>
              <a:rPr lang="de-DE" dirty="0" err="1">
                <a:solidFill>
                  <a:srgbClr val="0D1546"/>
                </a:solidFill>
              </a:rPr>
              <a:t>decrease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the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need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for</a:t>
            </a:r>
            <a:r>
              <a:rPr lang="de-DE" dirty="0">
                <a:solidFill>
                  <a:srgbClr val="0D1546"/>
                </a:solidFill>
              </a:rPr>
              <a:t> human </a:t>
            </a:r>
            <a:r>
              <a:rPr lang="de-DE" dirty="0" err="1">
                <a:solidFill>
                  <a:srgbClr val="0D1546"/>
                </a:solidFill>
              </a:rPr>
              <a:t>experts</a:t>
            </a:r>
            <a:r>
              <a:rPr lang="de-DE" dirty="0">
                <a:solidFill>
                  <a:srgbClr val="0D1546"/>
                </a:solidFill>
              </a:rPr>
              <a:t>)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 err="1">
                <a:solidFill>
                  <a:srgbClr val="0D1546"/>
                </a:solidFill>
              </a:rPr>
              <a:t>the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calibrations</a:t>
            </a:r>
            <a:r>
              <a:rPr lang="de-DE" dirty="0">
                <a:solidFill>
                  <a:srgbClr val="0D1546"/>
                </a:solidFill>
              </a:rPr>
              <a:t> and </a:t>
            </a:r>
            <a:r>
              <a:rPr lang="de-DE" dirty="0" err="1">
                <a:solidFill>
                  <a:srgbClr val="0D1546"/>
                </a:solidFill>
              </a:rPr>
              <a:t>the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data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analysis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b="1" dirty="0" err="1">
                <a:solidFill>
                  <a:srgbClr val="0D1546"/>
                </a:solidFill>
              </a:rPr>
              <a:t>Become</a:t>
            </a:r>
            <a:r>
              <a:rPr lang="de-DE" b="1" dirty="0">
                <a:solidFill>
                  <a:srgbClr val="0D1546"/>
                </a:solidFill>
              </a:rPr>
              <a:t> non-invasive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>
                <a:solidFill>
                  <a:srgbClr val="0D1546"/>
                </a:solidFill>
              </a:rPr>
              <a:t>online </a:t>
            </a:r>
            <a:r>
              <a:rPr lang="de-DE" dirty="0" err="1">
                <a:solidFill>
                  <a:srgbClr val="0D1546"/>
                </a:solidFill>
              </a:rPr>
              <a:t>monitoring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of</a:t>
            </a:r>
            <a:r>
              <a:rPr lang="de-DE" dirty="0">
                <a:solidFill>
                  <a:srgbClr val="0D1546"/>
                </a:solidFill>
              </a:rPr>
              <a:t> beam </a:t>
            </a:r>
            <a:r>
              <a:rPr lang="de-DE" dirty="0" err="1">
                <a:solidFill>
                  <a:srgbClr val="0D1546"/>
                </a:solidFill>
              </a:rPr>
              <a:t>properties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which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previously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were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only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accessible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invasively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>
                <a:solidFill>
                  <a:srgbClr val="0D1546"/>
                </a:solidFill>
                <a:sym typeface="Wingdings" pitchFamily="2" charset="2"/>
              </a:rPr>
              <a:t> </a:t>
            </a:r>
            <a:r>
              <a:rPr lang="de-DE" dirty="0" err="1">
                <a:solidFill>
                  <a:srgbClr val="0D1546"/>
                </a:solidFill>
                <a:sym typeface="Wingdings" pitchFamily="2" charset="2"/>
              </a:rPr>
              <a:t>increase</a:t>
            </a:r>
            <a:r>
              <a:rPr lang="de-DE" dirty="0">
                <a:solidFill>
                  <a:srgbClr val="0D1546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D1546"/>
                </a:solidFill>
                <a:sym typeface="Wingdings" pitchFamily="2" charset="2"/>
              </a:rPr>
              <a:t>information</a:t>
            </a:r>
            <a:r>
              <a:rPr lang="de-DE" dirty="0">
                <a:solidFill>
                  <a:srgbClr val="0D1546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D1546"/>
                </a:solidFill>
                <a:sym typeface="Wingdings" pitchFamily="2" charset="2"/>
              </a:rPr>
              <a:t>availability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dirty="0">
                <a:solidFill>
                  <a:srgbClr val="0D1546"/>
                </a:solidFill>
              </a:rPr>
              <a:t>....</a:t>
            </a:r>
          </a:p>
          <a:p>
            <a:pPr marL="0" lvl="1" indent="0">
              <a:spcBef>
                <a:spcPts val="1800"/>
              </a:spcBef>
              <a:buClr>
                <a:schemeClr val="bg2"/>
              </a:buClr>
              <a:buNone/>
            </a:pPr>
            <a:endParaRPr lang="de-DE" dirty="0">
              <a:solidFill>
                <a:srgbClr val="0D1546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F614B0-AA72-026B-7B31-6B696C41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introducing</a:t>
            </a:r>
            <a:r>
              <a:rPr lang="de-DE" dirty="0"/>
              <a:t> virtual </a:t>
            </a:r>
            <a:r>
              <a:rPr lang="de-DE" dirty="0" err="1"/>
              <a:t>diagnostics</a:t>
            </a:r>
            <a:r>
              <a:rPr lang="de-DE" dirty="0"/>
              <a:t>?</a:t>
            </a:r>
          </a:p>
        </p:txBody>
      </p:sp>
      <p:pic>
        <p:nvPicPr>
          <p:cNvPr id="5" name="Picture 2" descr="Teach By Design—Implementation Fidelity: It's More Than a Score - PBISApps">
            <a:extLst>
              <a:ext uri="{FF2B5EF4-FFF2-40B4-BE49-F238E27FC236}">
                <a16:creationId xmlns:a16="http://schemas.microsoft.com/office/drawing/2014/main" id="{386F93AC-C42A-1E43-DA0A-90F1F5CB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13" y="1758418"/>
            <a:ext cx="3681100" cy="20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A1F16-5C4C-4B4F-4FBC-4317D38E2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D07D57-129A-EE94-2A23-F784F752D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58418"/>
            <a:ext cx="9574533" cy="4155021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b="1" i="1" dirty="0" err="1">
                <a:solidFill>
                  <a:srgbClr val="0D1546"/>
                </a:solidFill>
              </a:rPr>
              <a:t>Existance</a:t>
            </a:r>
            <a:r>
              <a:rPr lang="de-DE" b="1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of</a:t>
            </a:r>
            <a:r>
              <a:rPr lang="de-DE" dirty="0">
                <a:solidFill>
                  <a:srgbClr val="0D1546"/>
                </a:solidFill>
              </a:rPr>
              <a:t> online </a:t>
            </a:r>
            <a:r>
              <a:rPr lang="de-DE" dirty="0" err="1">
                <a:solidFill>
                  <a:srgbClr val="0D1546"/>
                </a:solidFill>
              </a:rPr>
              <a:t>diagnostics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hardware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>
                <a:solidFill>
                  <a:srgbClr val="0D1546"/>
                </a:solidFill>
              </a:rPr>
              <a:t>- </a:t>
            </a:r>
            <a:r>
              <a:rPr lang="de-DE" dirty="0" err="1">
                <a:solidFill>
                  <a:srgbClr val="0D1546"/>
                </a:solidFill>
              </a:rPr>
              <a:t>implemented</a:t>
            </a:r>
            <a:r>
              <a:rPr lang="de-DE" dirty="0">
                <a:solidFill>
                  <a:srgbClr val="0D1546"/>
                </a:solidFill>
              </a:rPr>
              <a:t> and </a:t>
            </a:r>
            <a:r>
              <a:rPr lang="de-DE" dirty="0" err="1">
                <a:solidFill>
                  <a:srgbClr val="0D1546"/>
                </a:solidFill>
              </a:rPr>
              <a:t>well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characterized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>
                <a:solidFill>
                  <a:srgbClr val="0D1546"/>
                </a:solidFill>
              </a:rPr>
              <a:t>- </a:t>
            </a:r>
            <a:r>
              <a:rPr lang="de-DE" dirty="0" err="1">
                <a:solidFill>
                  <a:srgbClr val="0D1546"/>
                </a:solidFill>
              </a:rPr>
              <a:t>must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exist</a:t>
            </a:r>
            <a:r>
              <a:rPr lang="de-DE" dirty="0">
                <a:solidFill>
                  <a:srgbClr val="0D1546"/>
                </a:solidFill>
              </a:rPr>
              <a:t> in </a:t>
            </a:r>
            <a:r>
              <a:rPr lang="de-DE" dirty="0" err="1">
                <a:solidFill>
                  <a:srgbClr val="0D1546"/>
                </a:solidFill>
              </a:rPr>
              <a:t>the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locations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of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interest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b="1" i="1" dirty="0" err="1">
                <a:solidFill>
                  <a:srgbClr val="0D1546"/>
                </a:solidFill>
              </a:rPr>
              <a:t>Availability</a:t>
            </a:r>
            <a:r>
              <a:rPr lang="de-DE" b="1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of</a:t>
            </a:r>
            <a:r>
              <a:rPr lang="de-DE" dirty="0">
                <a:solidFill>
                  <a:srgbClr val="0D1546"/>
                </a:solidFill>
              </a:rPr>
              <a:t> online </a:t>
            </a:r>
            <a:r>
              <a:rPr lang="de-DE" dirty="0" err="1">
                <a:solidFill>
                  <a:srgbClr val="0D1546"/>
                </a:solidFill>
              </a:rPr>
              <a:t>diagnostics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>
                <a:solidFill>
                  <a:srgbClr val="0D1546"/>
                </a:solidFill>
              </a:rPr>
              <a:t>- in </a:t>
            </a:r>
            <a:r>
              <a:rPr lang="de-DE" dirty="0" err="1">
                <a:solidFill>
                  <a:srgbClr val="0D1546"/>
                </a:solidFill>
              </a:rPr>
              <a:t>operation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>
                <a:solidFill>
                  <a:srgbClr val="0D1546"/>
                </a:solidFill>
              </a:rPr>
              <a:t>- </a:t>
            </a:r>
            <a:r>
              <a:rPr lang="de-DE" dirty="0" err="1">
                <a:solidFill>
                  <a:srgbClr val="0D1546"/>
                </a:solidFill>
              </a:rPr>
              <a:t>tuned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to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actual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current</a:t>
            </a:r>
            <a:r>
              <a:rPr lang="de-DE" dirty="0">
                <a:solidFill>
                  <a:srgbClr val="0D1546"/>
                </a:solidFill>
              </a:rPr>
              <a:t> beam </a:t>
            </a:r>
            <a:r>
              <a:rPr lang="de-DE" dirty="0" err="1">
                <a:solidFill>
                  <a:srgbClr val="0D1546"/>
                </a:solidFill>
              </a:rPr>
              <a:t>conditions</a:t>
            </a:r>
            <a:br>
              <a:rPr lang="de-DE" dirty="0">
                <a:solidFill>
                  <a:srgbClr val="0D1546"/>
                </a:solidFill>
              </a:rPr>
            </a:br>
            <a:r>
              <a:rPr lang="de-DE" dirty="0">
                <a:solidFill>
                  <a:srgbClr val="0D1546"/>
                </a:solidFill>
              </a:rPr>
              <a:t>- </a:t>
            </a:r>
            <a:r>
              <a:rPr lang="de-DE" dirty="0" err="1">
                <a:solidFill>
                  <a:srgbClr val="0D1546"/>
                </a:solidFill>
              </a:rPr>
              <a:t>must</a:t>
            </a:r>
            <a:r>
              <a:rPr lang="de-DE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produce</a:t>
            </a:r>
            <a:r>
              <a:rPr lang="de-DE" dirty="0">
                <a:solidFill>
                  <a:srgbClr val="0D1546"/>
                </a:solidFill>
              </a:rPr>
              <a:t> reliable </a:t>
            </a:r>
            <a:r>
              <a:rPr lang="de-DE" dirty="0" err="1">
                <a:solidFill>
                  <a:srgbClr val="0D1546"/>
                </a:solidFill>
              </a:rPr>
              <a:t>data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b="1" i="1" dirty="0">
                <a:solidFill>
                  <a:srgbClr val="0D1546"/>
                </a:solidFill>
              </a:rPr>
              <a:t>Automation</a:t>
            </a:r>
            <a:r>
              <a:rPr lang="de-DE" b="1" dirty="0">
                <a:solidFill>
                  <a:srgbClr val="0D1546"/>
                </a:solidFill>
              </a:rPr>
              <a:t> </a:t>
            </a:r>
            <a:r>
              <a:rPr lang="de-DE" dirty="0" err="1">
                <a:solidFill>
                  <a:srgbClr val="0D1546"/>
                </a:solidFill>
              </a:rPr>
              <a:t>of</a:t>
            </a:r>
            <a:r>
              <a:rPr lang="de-DE" dirty="0">
                <a:solidFill>
                  <a:srgbClr val="0D1546"/>
                </a:solidFill>
              </a:rPr>
              <a:t> online </a:t>
            </a:r>
            <a:r>
              <a:rPr lang="de-DE" dirty="0" err="1">
                <a:solidFill>
                  <a:srgbClr val="0D1546"/>
                </a:solidFill>
              </a:rPr>
              <a:t>diagnostics</a:t>
            </a:r>
            <a:endParaRPr lang="de-DE" dirty="0">
              <a:solidFill>
                <a:srgbClr val="0D1546"/>
              </a:solidFill>
            </a:endParaRPr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b="1" i="1" dirty="0">
                <a:solidFill>
                  <a:srgbClr val="0D1546"/>
                </a:solidFill>
              </a:rPr>
              <a:t>The virtual </a:t>
            </a:r>
            <a:r>
              <a:rPr lang="de-DE" b="1" i="1" dirty="0" err="1">
                <a:solidFill>
                  <a:srgbClr val="0D1546"/>
                </a:solidFill>
              </a:rPr>
              <a:t>diagnostics</a:t>
            </a:r>
            <a:r>
              <a:rPr lang="de-DE" b="1" i="1" dirty="0">
                <a:solidFill>
                  <a:srgbClr val="0D1546"/>
                </a:solidFill>
              </a:rPr>
              <a:t> </a:t>
            </a:r>
            <a:r>
              <a:rPr lang="de-DE" b="1" i="1" dirty="0" err="1">
                <a:solidFill>
                  <a:srgbClr val="0D1546"/>
                </a:solidFill>
              </a:rPr>
              <a:t>software</a:t>
            </a:r>
            <a:r>
              <a:rPr lang="de-DE" b="1" i="1" dirty="0">
                <a:solidFill>
                  <a:srgbClr val="0D1546"/>
                </a:solidFill>
              </a:rPr>
              <a:t> </a:t>
            </a:r>
            <a:r>
              <a:rPr lang="de-DE" b="1" i="1" dirty="0" err="1">
                <a:solidFill>
                  <a:srgbClr val="0D1546"/>
                </a:solidFill>
              </a:rPr>
              <a:t>itself</a:t>
            </a:r>
            <a:endParaRPr lang="de-DE" dirty="0">
              <a:solidFill>
                <a:srgbClr val="0D1546"/>
              </a:solidFill>
            </a:endParaRPr>
          </a:p>
          <a:p>
            <a:pPr marL="0" lvl="1" indent="0">
              <a:spcBef>
                <a:spcPts val="1800"/>
              </a:spcBef>
              <a:buClr>
                <a:schemeClr val="bg2"/>
              </a:buClr>
              <a:buNone/>
            </a:pPr>
            <a:endParaRPr lang="de-DE" dirty="0">
              <a:solidFill>
                <a:srgbClr val="0D1546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643B8A-A250-589D-720A-82B9C7F7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foundations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obtain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96C61C-5C86-D224-E4DA-1C8356474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81" y="1758418"/>
            <a:ext cx="4808394" cy="32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2489-D5AF-1BD6-5D86-4E27F2EE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66BE362-340A-92DD-A7D2-552C4ED3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1758418"/>
            <a:ext cx="6298898" cy="4155021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b="1" i="1" dirty="0"/>
              <a:t>Aggregate </a:t>
            </a:r>
            <a:r>
              <a:rPr lang="de-DE" b="1" i="1" dirty="0" err="1"/>
              <a:t>data</a:t>
            </a:r>
            <a:r>
              <a:rPr lang="de-DE" b="1" i="1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(</a:t>
            </a:r>
            <a:r>
              <a:rPr lang="de-DE" dirty="0" err="1"/>
              <a:t>hardware</a:t>
            </a:r>
            <a:r>
              <a:rPr lang="de-DE" dirty="0"/>
              <a:t>) </a:t>
            </a:r>
            <a:r>
              <a:rPr lang="de-DE" dirty="0" err="1"/>
              <a:t>monitors</a:t>
            </a:r>
            <a:br>
              <a:rPr lang="de-DE" dirty="0"/>
            </a:br>
            <a:r>
              <a:rPr lang="de-DE" sz="1200" dirty="0"/>
              <a:t>e.g. beam </a:t>
            </a:r>
            <a:r>
              <a:rPr lang="de-DE" sz="1200" dirty="0" err="1"/>
              <a:t>pointing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several</a:t>
            </a:r>
            <a:r>
              <a:rPr lang="de-DE" sz="1200" dirty="0"/>
              <a:t> transmissive </a:t>
            </a:r>
            <a:r>
              <a:rPr lang="de-DE" sz="1200" dirty="0" err="1"/>
              <a:t>imagers</a:t>
            </a:r>
            <a:endParaRPr lang="de-DE" dirty="0"/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dirty="0"/>
              <a:t>Find </a:t>
            </a:r>
            <a:r>
              <a:rPr lang="de-DE" b="1" i="1" dirty="0" err="1"/>
              <a:t>deterministic</a:t>
            </a:r>
            <a:r>
              <a:rPr lang="de-DE" b="1" i="1" dirty="0"/>
              <a:t> </a:t>
            </a:r>
            <a:r>
              <a:rPr lang="de-DE" b="1" i="1" dirty="0" err="1"/>
              <a:t>correlations</a:t>
            </a:r>
            <a:r>
              <a:rPr lang="de-DE" b="1" i="1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monitors</a:t>
            </a:r>
            <a:endParaRPr lang="de-DE" dirty="0"/>
          </a:p>
          <a:p>
            <a:pPr marL="357188" lvl="1">
              <a:spcBef>
                <a:spcPts val="1800"/>
              </a:spcBef>
              <a:buClr>
                <a:schemeClr val="bg2"/>
              </a:buClr>
              <a:buBlip>
                <a:blip r:embed="rId2"/>
              </a:buBlip>
            </a:pPr>
            <a:r>
              <a:rPr lang="de-DE" dirty="0" err="1"/>
              <a:t>Beyond</a:t>
            </a:r>
            <a:r>
              <a:rPr lang="de-DE" dirty="0"/>
              <a:t> </a:t>
            </a:r>
            <a:r>
              <a:rPr lang="de-DE" dirty="0" err="1"/>
              <a:t>deterministic</a:t>
            </a:r>
            <a:r>
              <a:rPr lang="de-DE" dirty="0"/>
              <a:t>,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i="1" dirty="0" err="1"/>
              <a:t>create</a:t>
            </a:r>
            <a:r>
              <a:rPr lang="de-DE" b="1" i="1" dirty="0"/>
              <a:t> </a:t>
            </a:r>
            <a:r>
              <a:rPr lang="de-DE" b="1" i="1" dirty="0" err="1"/>
              <a:t>maps</a:t>
            </a:r>
            <a:r>
              <a:rPr lang="de-DE" b="1" i="1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monitors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it‘s</a:t>
            </a:r>
            <a:r>
              <a:rPr lang="de-DE" dirty="0"/>
              <a:t> invasive, </a:t>
            </a:r>
            <a:r>
              <a:rPr lang="de-DE" dirty="0" err="1"/>
              <a:t>costly</a:t>
            </a:r>
            <a:r>
              <a:rPr lang="de-DE" dirty="0"/>
              <a:t>, </a:t>
            </a:r>
            <a:r>
              <a:rPr lang="de-DE" dirty="0" err="1"/>
              <a:t>difficult</a:t>
            </a:r>
            <a:r>
              <a:rPr lang="de-DE" dirty="0"/>
              <a:t>, ...)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FF01FF-779E-5B50-B34D-0D6719D9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can we create virtual diagnostics?</a:t>
            </a:r>
            <a:endParaRPr lang="de-DE" dirty="0"/>
          </a:p>
        </p:txBody>
      </p:sp>
      <p:pic>
        <p:nvPicPr>
          <p:cNvPr id="8194" name="Picture 2" descr="The benefits of crafting with children">
            <a:extLst>
              <a:ext uri="{FF2B5EF4-FFF2-40B4-BE49-F238E27FC236}">
                <a16:creationId xmlns:a16="http://schemas.microsoft.com/office/drawing/2014/main" id="{34007FB0-A7B6-EDCC-1723-C78F22E2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65" y="1758418"/>
            <a:ext cx="4114814" cy="230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9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1" y="745850"/>
            <a:ext cx="5264523" cy="780540"/>
          </a:xfrm>
        </p:spPr>
        <p:txBody>
          <a:bodyPr/>
          <a:lstStyle/>
          <a:p>
            <a:pPr algn="ctr"/>
            <a:r>
              <a:rPr lang="en-GB" sz="2400" dirty="0"/>
              <a:t>Let’s go virtual !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887" y="2024063"/>
            <a:ext cx="10944225" cy="3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4BCD400-807D-4744-84B1-753BCD537597}"/>
              </a:ext>
            </a:extLst>
          </p:cNvPr>
          <p:cNvSpPr txBox="1">
            <a:spLocks/>
          </p:cNvSpPr>
          <p:nvPr/>
        </p:nvSpPr>
        <p:spPr>
          <a:xfrm>
            <a:off x="9607427" y="3988110"/>
            <a:ext cx="2021342" cy="574676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Tunnel flight April 2016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9EF6A7E-B002-042D-1468-0D36ACFEB4AA}"/>
              </a:ext>
            </a:extLst>
          </p:cNvPr>
          <p:cNvSpPr txBox="1">
            <a:spLocks/>
          </p:cNvSpPr>
          <p:nvPr/>
        </p:nvSpPr>
        <p:spPr>
          <a:xfrm>
            <a:off x="922521" y="3968751"/>
            <a:ext cx="1079902" cy="287338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>
                <a:solidFill>
                  <a:schemeClr val="bg1"/>
                </a:solidFill>
              </a:rPr>
              <a:t>XPD </a:t>
            </a:r>
            <a:r>
              <a:rPr lang="de-DE" sz="1400" dirty="0" err="1">
                <a:solidFill>
                  <a:schemeClr val="bg1"/>
                </a:solidFill>
              </a:rPr>
              <a:t>group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8F31A6-05FF-71FB-30BB-1175CF76A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2743" r="11533" b="2618"/>
          <a:stretch/>
        </p:blipFill>
        <p:spPr>
          <a:xfrm>
            <a:off x="9859759" y="4345504"/>
            <a:ext cx="1516677" cy="15015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F3707A-5E03-03C7-41F7-E6DD0FEFE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22820" r="11804" b="2227"/>
          <a:stretch/>
        </p:blipFill>
        <p:spPr>
          <a:xfrm>
            <a:off x="684544" y="4296025"/>
            <a:ext cx="1581420" cy="15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32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</Template>
  <TotalTime>0</TotalTime>
  <Words>451</Words>
  <Application>Microsoft Macintosh PowerPoint</Application>
  <PresentationFormat>Breitbild</PresentationFormat>
  <Paragraphs>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Wingdings</vt:lpstr>
      <vt:lpstr>XFEL_PowerPoint_16x9_v3</vt:lpstr>
      <vt:lpstr> Virtual Diagnostics ?!</vt:lpstr>
      <vt:lpstr>Photon Beamlines (photon tunnels)</vt:lpstr>
      <vt:lpstr>PowerPoint-Präsentation</vt:lpstr>
      <vt:lpstr>What‘s virtual beam diagnostics?</vt:lpstr>
      <vt:lpstr>What‘s NOT virtual beam diagnostics?</vt:lpstr>
      <vt:lpstr>What can we gain by introducing virtual diagnostics?</vt:lpstr>
      <vt:lpstr>What are practical foundations to obtain these benefits?</vt:lpstr>
      <vt:lpstr>How can we create virtual diagnostics?</vt:lpstr>
      <vt:lpstr>Let’s go virtual !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Piergrossi, Joseph</dc:creator>
  <cp:lastModifiedBy>Jan Grünert</cp:lastModifiedBy>
  <cp:revision>144</cp:revision>
  <dcterms:created xsi:type="dcterms:W3CDTF">2017-01-03T10:55:32Z</dcterms:created>
  <dcterms:modified xsi:type="dcterms:W3CDTF">2024-11-08T08:31:58Z</dcterms:modified>
</cp:coreProperties>
</file>