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8" r:id="rId4"/>
    <p:sldId id="258" r:id="rId5"/>
    <p:sldId id="259" r:id="rId6"/>
    <p:sldId id="261" r:id="rId7"/>
    <p:sldId id="260" r:id="rId8"/>
    <p:sldId id="263" r:id="rId9"/>
    <p:sldId id="265" r:id="rId10"/>
    <p:sldId id="262" r:id="rId11"/>
    <p:sldId id="266" r:id="rId12"/>
    <p:sldId id="267" r:id="rId13"/>
    <p:sldId id="299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93" r:id="rId26"/>
    <p:sldId id="279" r:id="rId27"/>
    <p:sldId id="280" r:id="rId28"/>
    <p:sldId id="281" r:id="rId29"/>
    <p:sldId id="282" r:id="rId30"/>
    <p:sldId id="283" r:id="rId31"/>
    <p:sldId id="284" r:id="rId32"/>
    <p:sldId id="297" r:id="rId33"/>
    <p:sldId id="287" r:id="rId34"/>
    <p:sldId id="285" r:id="rId35"/>
    <p:sldId id="288" r:id="rId36"/>
    <p:sldId id="289" r:id="rId37"/>
    <p:sldId id="290" r:id="rId38"/>
    <p:sldId id="294" r:id="rId39"/>
    <p:sldId id="295" r:id="rId40"/>
    <p:sldId id="291" r:id="rId41"/>
    <p:sldId id="292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BC11E-3ADD-4F8C-9B21-91A5905CC519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46E84-5FFB-4524-85D3-5C266F155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6D001-E056-401C-8278-BC6AD0D66C34}" type="slidenum">
              <a:rPr lang="en-GB"/>
              <a:pPr/>
              <a:t>2</a:t>
            </a:fld>
            <a:endParaRPr lang="en-GB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357714-DA79-48A3-8446-61E6C72A3C6A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50C2E-F032-4907-A6C0-3A52C56DF629}" type="slidenum">
              <a:rPr lang="en-GB">
                <a:latin typeface="Arial" pitchFamily="34" charset="0"/>
              </a:rPr>
              <a:pPr/>
              <a:t>36</a:t>
            </a:fld>
            <a:endParaRPr lang="en-GB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1048B-036C-4256-A509-4C42B303B2C2}" type="slidenum">
              <a:rPr lang="en-US"/>
              <a:pPr/>
              <a:t>39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0" hangingPunct="0"/>
            <a:r>
              <a:rPr lang="en-GB" sz="2400"/>
              <a:t>Comparison of the expected yields for ISOL facilities.</a:t>
            </a:r>
          </a:p>
          <a:p>
            <a:pPr eaLnBrk="0" hangingPunct="0"/>
            <a:r>
              <a:rPr lang="en-GB" sz="2400"/>
              <a:t>SP2 and HIE-ISOLDE truly intermediate state ISOL facilities allowing for a very important increase (more than factor of 100) in the beam intensity with respect to the presently available intensities.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D35AC-4FDD-4236-BC02-931D55A41EBE}" type="slidenum">
              <a:rPr lang="en-GB">
                <a:latin typeface="Arial" pitchFamily="34" charset="0"/>
              </a:rPr>
              <a:pPr/>
              <a:t>41</a:t>
            </a:fld>
            <a:endParaRPr lang="en-GB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B34B2-71AB-4A89-924D-3FB87079577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0EEB3-D8B5-4993-AAA7-5343FC63CEAF}" type="slidenum">
              <a:rPr lang="en-US"/>
              <a:pPr/>
              <a:t>24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F7109B-F409-4142-9892-562A6C3E6B8B}" type="slidenum">
              <a:rPr lang="fr-FR">
                <a:solidFill>
                  <a:srgbClr val="000000"/>
                </a:solidFill>
                <a:latin typeface="Calibri" pitchFamily="34" charset="0"/>
                <a:ea typeface="ヒラギノ角ゴ Pro W3" charset="-128"/>
                <a:sym typeface="Arial" pitchFamily="34" charset="0"/>
              </a:rPr>
              <a:pPr/>
              <a:t>27</a:t>
            </a:fld>
            <a:endParaRPr lang="fr-FR">
              <a:solidFill>
                <a:srgbClr val="000000"/>
              </a:solidFill>
              <a:latin typeface="Calibri" pitchFamily="34" charset="0"/>
              <a:ea typeface="ヒラギノ角ゴ Pro W3" charset="-128"/>
              <a:sym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latin typeface="Arial" pitchFamily="34" charset="0"/>
              </a:rPr>
              <a:t>Cost of baseline project (without detectors) about 260M$ or a half of FRIB shared by France founding agencies and state of Basse Normandie authorities, EU partners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 smtClean="0"/>
              <a:t>Limestone level</a:t>
            </a:r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EFF60A-3482-4B70-820C-9DA2B4BDF715}" type="slidenum">
              <a:rPr lang="en-GB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CD645-B6EF-4459-BAD5-EE1BD2005AA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736726-0D78-4981-AEF7-4B1E35F1E59D}" type="slidenum">
              <a:rPr lang="it-IT" sz="1200">
                <a:latin typeface="Calibri" pitchFamily="34" charset="0"/>
              </a:rPr>
              <a:pPr algn="r"/>
              <a:t>31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58371" name="Rectangle 3"/>
          <p:cNvSpPr txBox="1">
            <a:spLocks noGrp="1" noChangeArrowheads="1"/>
          </p:cNvSpPr>
          <p:nvPr/>
        </p:nvSpPr>
        <p:spPr bwMode="auto">
          <a:xfrm>
            <a:off x="3883852" y="0"/>
            <a:ext cx="2972547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877888"/>
            <a:fld id="{1BBB438D-6C54-4632-BA99-C1B920F1D195}" type="datetime1">
              <a:rPr lang="en-GB" sz="1200">
                <a:latin typeface="Calibri" pitchFamily="34" charset="0"/>
              </a:rPr>
              <a:pPr algn="r" defTabSz="877888"/>
              <a:t>11/12/2011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58372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877888"/>
            <a:fld id="{545FE3C6-837F-4962-8D80-7615B1EA426A}" type="slidenum">
              <a:rPr lang="en-US" sz="1200">
                <a:latin typeface="Calibri" pitchFamily="34" charset="0"/>
              </a:rPr>
              <a:pPr algn="r" defTabSz="877888"/>
              <a:t>31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58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1FC9A0-0815-474E-AAF2-78A2ABC9FCAE}" type="slidenum">
              <a:rPr lang="en-GB">
                <a:latin typeface="Arial" pitchFamily="34" charset="0"/>
              </a:rPr>
              <a:pPr/>
              <a:t>35</a:t>
            </a:fld>
            <a:endParaRPr lang="en-GB">
              <a:latin typeface="Arial" pitchFamily="34" charset="0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BB8B6D-7BFB-4B71-97E3-8CC134F49137}" type="slidenum">
              <a:rPr lang="en-US" sz="1200">
                <a:latin typeface="Calibri" pitchFamily="34" charset="0"/>
              </a:rPr>
              <a:pPr algn="r"/>
              <a:t>35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1334F4-12CE-4272-BE24-05608ADEF9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C44B-2E55-4577-9C90-5439EF1D3AB7}" type="datetimeFigureOut">
              <a:rPr lang="en-US" smtClean="0"/>
              <a:pPr/>
              <a:t>12/11/2011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4B87-7FF1-4835-9037-091A33AE7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cern.ch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EURISOL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the European roadmap for radioactive beams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Yorick Blumenfeld</a:t>
            </a:r>
          </a:p>
          <a:p>
            <a:r>
              <a:rPr lang="en-US" dirty="0" smtClean="0"/>
              <a:t>CERN and IPN </a:t>
            </a:r>
            <a:r>
              <a:rPr lang="en-US" dirty="0" err="1" smtClean="0"/>
              <a:t>Orsay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349970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urisol-logo-semplice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867400"/>
            <a:ext cx="2971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en-dep.web.cern.ch/en-dep/images/logo_web_09_1.png">
            <a:hlinkClick r:id="rId4" tooltip="European Organization for Nuclear Research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1447800" cy="1427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70600"/>
            <a:ext cx="9144000" cy="7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4" descr="diffuse_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1025525"/>
            <a:ext cx="3182937" cy="34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v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531813"/>
            <a:ext cx="19939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5325"/>
            <a:ext cx="62769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108700" y="6334780"/>
            <a:ext cx="30353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/>
              <a:t>Otsuka et al.</a:t>
            </a:r>
          </a:p>
          <a:p>
            <a:r>
              <a:rPr lang="en-GB" sz="1400" i="1"/>
              <a:t>Phys Rev Lett 95 (2005) 232502</a:t>
            </a:r>
            <a:endParaRPr lang="en-GB" sz="1400" i="1"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7650" y="25400"/>
            <a:ext cx="356059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Evolution of Shell Structure</a:t>
            </a:r>
            <a:endParaRPr lang="en-US" sz="2000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08700" y="5287963"/>
            <a:ext cx="30353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 smtClean="0"/>
              <a:t>Dobaczewski et </a:t>
            </a:r>
            <a:r>
              <a:rPr lang="en-GB" sz="1400" i="1" dirty="0"/>
              <a:t>al.</a:t>
            </a:r>
          </a:p>
          <a:p>
            <a:r>
              <a:rPr lang="en-GB" sz="1400" i="1" dirty="0"/>
              <a:t>Phys Rev </a:t>
            </a:r>
            <a:r>
              <a:rPr lang="en-GB" sz="1400" i="1" dirty="0" err="1" smtClean="0"/>
              <a:t>Lett</a:t>
            </a:r>
            <a:r>
              <a:rPr lang="en-GB" sz="1400" i="1" dirty="0" smtClean="0"/>
              <a:t>  72 (1994) 981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16387" name="Picture 4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7137" y="463550"/>
            <a:ext cx="4106863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fr-FR" baseline="30000">
                <a:solidFill>
                  <a:srgbClr val="FF00FF"/>
                </a:solidFill>
              </a:rPr>
              <a:t>32</a:t>
            </a:r>
            <a:r>
              <a:rPr lang="fr-FR">
                <a:solidFill>
                  <a:srgbClr val="FF00FF"/>
                </a:solidFill>
              </a:rPr>
              <a:t>Mg: The island of inversion</a:t>
            </a:r>
            <a:endParaRPr lang="en-US">
              <a:solidFill>
                <a:srgbClr val="FF00FF"/>
              </a:solidFill>
            </a:endParaRPr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3352800" y="2362200"/>
            <a:ext cx="3833813" cy="3157538"/>
            <a:chOff x="147" y="2473"/>
            <a:chExt cx="2415" cy="1989"/>
          </a:xfrm>
        </p:grpSpPr>
        <p:sp>
          <p:nvSpPr>
            <p:cNvPr id="19535" name="Line 79"/>
            <p:cNvSpPr>
              <a:spLocks noChangeShapeType="1"/>
            </p:cNvSpPr>
            <p:nvPr/>
          </p:nvSpPr>
          <p:spPr bwMode="auto">
            <a:xfrm>
              <a:off x="541" y="4462"/>
              <a:ext cx="19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Line 80"/>
            <p:cNvSpPr>
              <a:spLocks noChangeShapeType="1"/>
            </p:cNvSpPr>
            <p:nvPr/>
          </p:nvSpPr>
          <p:spPr bwMode="auto">
            <a:xfrm>
              <a:off x="1598" y="3837"/>
              <a:ext cx="0" cy="105"/>
            </a:xfrm>
            <a:prstGeom prst="line">
              <a:avLst/>
            </a:prstGeom>
            <a:noFill/>
            <a:ln w="12700">
              <a:solidFill>
                <a:srgbClr val="FF3399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Line 81"/>
            <p:cNvSpPr>
              <a:spLocks noChangeShapeType="1"/>
            </p:cNvSpPr>
            <p:nvPr/>
          </p:nvSpPr>
          <p:spPr bwMode="auto">
            <a:xfrm>
              <a:off x="634" y="2473"/>
              <a:ext cx="0" cy="17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Line 82"/>
            <p:cNvSpPr>
              <a:spLocks noChangeShapeType="1"/>
            </p:cNvSpPr>
            <p:nvPr/>
          </p:nvSpPr>
          <p:spPr bwMode="auto">
            <a:xfrm>
              <a:off x="630" y="4194"/>
              <a:ext cx="19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Line 83"/>
            <p:cNvSpPr>
              <a:spLocks noChangeShapeType="1"/>
            </p:cNvSpPr>
            <p:nvPr/>
          </p:nvSpPr>
          <p:spPr bwMode="auto">
            <a:xfrm>
              <a:off x="958" y="4136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Line 84"/>
            <p:cNvSpPr>
              <a:spLocks noChangeShapeType="1"/>
            </p:cNvSpPr>
            <p:nvPr/>
          </p:nvSpPr>
          <p:spPr bwMode="auto">
            <a:xfrm>
              <a:off x="1277" y="4139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Line 85"/>
            <p:cNvSpPr>
              <a:spLocks noChangeShapeType="1"/>
            </p:cNvSpPr>
            <p:nvPr/>
          </p:nvSpPr>
          <p:spPr bwMode="auto">
            <a:xfrm>
              <a:off x="1601" y="4139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Line 86"/>
            <p:cNvSpPr>
              <a:spLocks noChangeShapeType="1"/>
            </p:cNvSpPr>
            <p:nvPr/>
          </p:nvSpPr>
          <p:spPr bwMode="auto">
            <a:xfrm>
              <a:off x="1921" y="4139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Line 87"/>
            <p:cNvSpPr>
              <a:spLocks noChangeShapeType="1"/>
            </p:cNvSpPr>
            <p:nvPr/>
          </p:nvSpPr>
          <p:spPr bwMode="auto">
            <a:xfrm>
              <a:off x="2356" y="4139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Line 88"/>
            <p:cNvSpPr>
              <a:spLocks noChangeShapeType="1"/>
            </p:cNvSpPr>
            <p:nvPr/>
          </p:nvSpPr>
          <p:spPr bwMode="auto">
            <a:xfrm>
              <a:off x="633" y="3566"/>
              <a:ext cx="41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Line 89"/>
            <p:cNvSpPr>
              <a:spLocks noChangeShapeType="1"/>
            </p:cNvSpPr>
            <p:nvPr/>
          </p:nvSpPr>
          <p:spPr bwMode="auto">
            <a:xfrm>
              <a:off x="633" y="2928"/>
              <a:ext cx="41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Line 90"/>
            <p:cNvSpPr>
              <a:spLocks noChangeShapeType="1"/>
            </p:cNvSpPr>
            <p:nvPr/>
          </p:nvSpPr>
          <p:spPr bwMode="auto">
            <a:xfrm>
              <a:off x="634" y="3700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Line 91"/>
            <p:cNvSpPr>
              <a:spLocks noChangeShapeType="1"/>
            </p:cNvSpPr>
            <p:nvPr/>
          </p:nvSpPr>
          <p:spPr bwMode="auto">
            <a:xfrm>
              <a:off x="634" y="3827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Line 92"/>
            <p:cNvSpPr>
              <a:spLocks noChangeShapeType="1"/>
            </p:cNvSpPr>
            <p:nvPr/>
          </p:nvSpPr>
          <p:spPr bwMode="auto">
            <a:xfrm>
              <a:off x="634" y="3953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Line 93"/>
            <p:cNvSpPr>
              <a:spLocks noChangeShapeType="1"/>
            </p:cNvSpPr>
            <p:nvPr/>
          </p:nvSpPr>
          <p:spPr bwMode="auto">
            <a:xfrm>
              <a:off x="634" y="4072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Line 94"/>
            <p:cNvSpPr>
              <a:spLocks noChangeShapeType="1"/>
            </p:cNvSpPr>
            <p:nvPr/>
          </p:nvSpPr>
          <p:spPr bwMode="auto">
            <a:xfrm>
              <a:off x="634" y="3442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95"/>
            <p:cNvSpPr>
              <a:spLocks noChangeShapeType="1"/>
            </p:cNvSpPr>
            <p:nvPr/>
          </p:nvSpPr>
          <p:spPr bwMode="auto">
            <a:xfrm>
              <a:off x="634" y="3314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96"/>
            <p:cNvSpPr>
              <a:spLocks noChangeShapeType="1"/>
            </p:cNvSpPr>
            <p:nvPr/>
          </p:nvSpPr>
          <p:spPr bwMode="auto">
            <a:xfrm>
              <a:off x="634" y="3185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97"/>
            <p:cNvSpPr>
              <a:spLocks noChangeShapeType="1"/>
            </p:cNvSpPr>
            <p:nvPr/>
          </p:nvSpPr>
          <p:spPr bwMode="auto">
            <a:xfrm>
              <a:off x="634" y="3056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98"/>
            <p:cNvSpPr>
              <a:spLocks noChangeShapeType="1"/>
            </p:cNvSpPr>
            <p:nvPr/>
          </p:nvSpPr>
          <p:spPr bwMode="auto">
            <a:xfrm>
              <a:off x="634" y="2802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99"/>
            <p:cNvSpPr>
              <a:spLocks noChangeShapeType="1"/>
            </p:cNvSpPr>
            <p:nvPr/>
          </p:nvSpPr>
          <p:spPr bwMode="auto">
            <a:xfrm>
              <a:off x="634" y="2673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00"/>
            <p:cNvSpPr>
              <a:spLocks noChangeShapeType="1"/>
            </p:cNvSpPr>
            <p:nvPr/>
          </p:nvSpPr>
          <p:spPr bwMode="auto">
            <a:xfrm>
              <a:off x="634" y="2546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Oval 101"/>
            <p:cNvSpPr>
              <a:spLocks noChangeArrowheads="1"/>
            </p:cNvSpPr>
            <p:nvPr/>
          </p:nvSpPr>
          <p:spPr bwMode="auto">
            <a:xfrm>
              <a:off x="613" y="3842"/>
              <a:ext cx="44" cy="61"/>
            </a:xfrm>
            <a:prstGeom prst="ellipse">
              <a:avLst/>
            </a:prstGeom>
            <a:noFill/>
            <a:ln w="12700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8" name="Oval 102"/>
            <p:cNvSpPr>
              <a:spLocks noChangeArrowheads="1"/>
            </p:cNvSpPr>
            <p:nvPr/>
          </p:nvSpPr>
          <p:spPr bwMode="auto">
            <a:xfrm>
              <a:off x="942" y="3764"/>
              <a:ext cx="45" cy="61"/>
            </a:xfrm>
            <a:prstGeom prst="ellipse">
              <a:avLst/>
            </a:prstGeom>
            <a:noFill/>
            <a:ln w="12700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9" name="Oval 103"/>
            <p:cNvSpPr>
              <a:spLocks noChangeArrowheads="1"/>
            </p:cNvSpPr>
            <p:nvPr/>
          </p:nvSpPr>
          <p:spPr bwMode="auto">
            <a:xfrm>
              <a:off x="1265" y="3874"/>
              <a:ext cx="43" cy="61"/>
            </a:xfrm>
            <a:prstGeom prst="ellipse">
              <a:avLst/>
            </a:prstGeom>
            <a:noFill/>
            <a:ln w="12700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0" name="Oval 104"/>
            <p:cNvSpPr>
              <a:spLocks noChangeArrowheads="1"/>
            </p:cNvSpPr>
            <p:nvPr/>
          </p:nvSpPr>
          <p:spPr bwMode="auto">
            <a:xfrm>
              <a:off x="1575" y="3852"/>
              <a:ext cx="45" cy="61"/>
            </a:xfrm>
            <a:prstGeom prst="ellipse">
              <a:avLst/>
            </a:prstGeom>
            <a:noFill/>
            <a:ln w="12700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" name="Oval 105"/>
            <p:cNvSpPr>
              <a:spLocks noChangeArrowheads="1"/>
            </p:cNvSpPr>
            <p:nvPr/>
          </p:nvSpPr>
          <p:spPr bwMode="auto">
            <a:xfrm>
              <a:off x="1915" y="2721"/>
              <a:ext cx="45" cy="63"/>
            </a:xfrm>
            <a:prstGeom prst="ellipse">
              <a:avLst/>
            </a:prstGeom>
            <a:noFill/>
            <a:ln w="12700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" name="Line 106"/>
            <p:cNvSpPr>
              <a:spLocks noChangeShapeType="1"/>
            </p:cNvSpPr>
            <p:nvPr/>
          </p:nvSpPr>
          <p:spPr bwMode="auto">
            <a:xfrm flipH="1">
              <a:off x="1932" y="2506"/>
              <a:ext cx="4" cy="500"/>
            </a:xfrm>
            <a:prstGeom prst="line">
              <a:avLst/>
            </a:prstGeom>
            <a:noFill/>
            <a:ln w="12700">
              <a:solidFill>
                <a:srgbClr val="FF3399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107"/>
            <p:cNvSpPr>
              <a:spLocks noChangeShapeType="1"/>
            </p:cNvSpPr>
            <p:nvPr/>
          </p:nvSpPr>
          <p:spPr bwMode="auto">
            <a:xfrm>
              <a:off x="1286" y="3826"/>
              <a:ext cx="0" cy="167"/>
            </a:xfrm>
            <a:prstGeom prst="line">
              <a:avLst/>
            </a:prstGeom>
            <a:noFill/>
            <a:ln w="12700">
              <a:solidFill>
                <a:srgbClr val="FF3399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108"/>
            <p:cNvSpPr>
              <a:spLocks noChangeShapeType="1"/>
            </p:cNvSpPr>
            <p:nvPr/>
          </p:nvSpPr>
          <p:spPr bwMode="auto">
            <a:xfrm>
              <a:off x="966" y="3756"/>
              <a:ext cx="0" cy="79"/>
            </a:xfrm>
            <a:prstGeom prst="line">
              <a:avLst/>
            </a:prstGeom>
            <a:noFill/>
            <a:ln w="12700">
              <a:solidFill>
                <a:srgbClr val="FF3399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109"/>
            <p:cNvSpPr>
              <a:spLocks/>
            </p:cNvSpPr>
            <p:nvPr/>
          </p:nvSpPr>
          <p:spPr bwMode="auto">
            <a:xfrm>
              <a:off x="634" y="2776"/>
              <a:ext cx="1630" cy="1112"/>
            </a:xfrm>
            <a:custGeom>
              <a:avLst/>
              <a:gdLst/>
              <a:ahLst/>
              <a:cxnLst>
                <a:cxn ang="0">
                  <a:pos x="0" y="1092"/>
                </a:cxn>
                <a:cxn ang="0">
                  <a:pos x="329" y="1022"/>
                </a:cxn>
                <a:cxn ang="0">
                  <a:pos x="648" y="1111"/>
                </a:cxn>
                <a:cxn ang="0">
                  <a:pos x="977" y="849"/>
                </a:cxn>
                <a:cxn ang="0">
                  <a:pos x="1306" y="0"/>
                </a:cxn>
                <a:cxn ang="0">
                  <a:pos x="1629" y="345"/>
                </a:cxn>
              </a:cxnLst>
              <a:rect l="0" t="0" r="r" b="b"/>
              <a:pathLst>
                <a:path w="1630" h="1112">
                  <a:moveTo>
                    <a:pt x="0" y="1092"/>
                  </a:moveTo>
                  <a:lnTo>
                    <a:pt x="329" y="1022"/>
                  </a:lnTo>
                  <a:lnTo>
                    <a:pt x="648" y="1111"/>
                  </a:lnTo>
                  <a:lnTo>
                    <a:pt x="977" y="849"/>
                  </a:lnTo>
                  <a:lnTo>
                    <a:pt x="1306" y="0"/>
                  </a:lnTo>
                  <a:lnTo>
                    <a:pt x="1629" y="34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110"/>
            <p:cNvSpPr>
              <a:spLocks/>
            </p:cNvSpPr>
            <p:nvPr/>
          </p:nvSpPr>
          <p:spPr bwMode="auto">
            <a:xfrm>
              <a:off x="965" y="3651"/>
              <a:ext cx="1295" cy="243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325" y="242"/>
                </a:cxn>
                <a:cxn ang="0">
                  <a:pos x="660" y="9"/>
                </a:cxn>
                <a:cxn ang="0">
                  <a:pos x="975" y="0"/>
                </a:cxn>
                <a:cxn ang="0">
                  <a:pos x="1294" y="93"/>
                </a:cxn>
              </a:cxnLst>
              <a:rect l="0" t="0" r="r" b="b"/>
              <a:pathLst>
                <a:path w="1295" h="243">
                  <a:moveTo>
                    <a:pt x="0" y="148"/>
                  </a:moveTo>
                  <a:lnTo>
                    <a:pt x="325" y="242"/>
                  </a:lnTo>
                  <a:lnTo>
                    <a:pt x="660" y="9"/>
                  </a:lnTo>
                  <a:lnTo>
                    <a:pt x="975" y="0"/>
                  </a:lnTo>
                  <a:lnTo>
                    <a:pt x="1294" y="93"/>
                  </a:lnTo>
                </a:path>
              </a:pathLst>
            </a:custGeom>
            <a:noFill/>
            <a:ln w="25400" cap="rnd" cmpd="sng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Rectangle 111"/>
            <p:cNvSpPr>
              <a:spLocks noChangeArrowheads="1"/>
            </p:cNvSpPr>
            <p:nvPr/>
          </p:nvSpPr>
          <p:spPr bwMode="auto">
            <a:xfrm>
              <a:off x="473" y="4173"/>
              <a:ext cx="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40</a:t>
              </a:r>
              <a:r>
                <a:rPr lang="en-US" sz="1800"/>
                <a:t>Ca</a:t>
              </a:r>
            </a:p>
          </p:txBody>
        </p:sp>
        <p:sp>
          <p:nvSpPr>
            <p:cNvPr id="19568" name="Rectangle 112"/>
            <p:cNvSpPr>
              <a:spLocks noChangeArrowheads="1"/>
            </p:cNvSpPr>
            <p:nvPr/>
          </p:nvSpPr>
          <p:spPr bwMode="auto">
            <a:xfrm>
              <a:off x="790" y="4173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38</a:t>
              </a:r>
              <a:r>
                <a:rPr lang="en-US" sz="1800"/>
                <a:t>Ar</a:t>
              </a:r>
            </a:p>
          </p:txBody>
        </p:sp>
        <p:sp>
          <p:nvSpPr>
            <p:cNvPr id="19569" name="Rectangle 113"/>
            <p:cNvSpPr>
              <a:spLocks noChangeArrowheads="1"/>
            </p:cNvSpPr>
            <p:nvPr/>
          </p:nvSpPr>
          <p:spPr bwMode="auto">
            <a:xfrm>
              <a:off x="1138" y="4182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36</a:t>
              </a:r>
              <a:r>
                <a:rPr lang="en-US" sz="1800"/>
                <a:t>S</a:t>
              </a:r>
            </a:p>
          </p:txBody>
        </p:sp>
        <p:sp>
          <p:nvSpPr>
            <p:cNvPr id="19570" name="Rectangle 114"/>
            <p:cNvSpPr>
              <a:spLocks noChangeArrowheads="1"/>
            </p:cNvSpPr>
            <p:nvPr/>
          </p:nvSpPr>
          <p:spPr bwMode="auto">
            <a:xfrm>
              <a:off x="1451" y="4182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34</a:t>
              </a:r>
              <a:r>
                <a:rPr lang="en-US" sz="1800"/>
                <a:t>Si</a:t>
              </a:r>
            </a:p>
          </p:txBody>
        </p:sp>
        <p:sp>
          <p:nvSpPr>
            <p:cNvPr id="19571" name="Rectangle 115"/>
            <p:cNvSpPr>
              <a:spLocks noChangeArrowheads="1"/>
            </p:cNvSpPr>
            <p:nvPr/>
          </p:nvSpPr>
          <p:spPr bwMode="auto">
            <a:xfrm>
              <a:off x="1735" y="4182"/>
              <a:ext cx="4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32</a:t>
              </a:r>
              <a:r>
                <a:rPr lang="en-US" sz="1800"/>
                <a:t>Mg</a:t>
              </a:r>
            </a:p>
          </p:txBody>
        </p:sp>
        <p:sp>
          <p:nvSpPr>
            <p:cNvPr id="19572" name="Rectangle 116"/>
            <p:cNvSpPr>
              <a:spLocks noChangeArrowheads="1"/>
            </p:cNvSpPr>
            <p:nvPr/>
          </p:nvSpPr>
          <p:spPr bwMode="auto">
            <a:xfrm>
              <a:off x="2069" y="4173"/>
              <a:ext cx="3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aseline="30000"/>
                <a:t>30</a:t>
              </a:r>
              <a:r>
                <a:rPr lang="en-US" sz="1800"/>
                <a:t>Ne</a:t>
              </a:r>
            </a:p>
          </p:txBody>
        </p:sp>
        <p:sp>
          <p:nvSpPr>
            <p:cNvPr id="19573" name="Rectangle 117"/>
            <p:cNvSpPr>
              <a:spLocks noChangeArrowheads="1"/>
            </p:cNvSpPr>
            <p:nvPr/>
          </p:nvSpPr>
          <p:spPr bwMode="auto">
            <a:xfrm>
              <a:off x="324" y="3441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/>
                <a:t>200</a:t>
              </a:r>
            </a:p>
          </p:txBody>
        </p:sp>
        <p:sp>
          <p:nvSpPr>
            <p:cNvPr id="19574" name="Rectangle 118"/>
            <p:cNvSpPr>
              <a:spLocks noChangeArrowheads="1"/>
            </p:cNvSpPr>
            <p:nvPr/>
          </p:nvSpPr>
          <p:spPr bwMode="auto">
            <a:xfrm>
              <a:off x="324" y="2810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/>
                <a:t>400</a:t>
              </a:r>
            </a:p>
          </p:txBody>
        </p:sp>
        <p:sp>
          <p:nvSpPr>
            <p:cNvPr id="19575" name="Rectangle 119"/>
            <p:cNvSpPr>
              <a:spLocks noChangeArrowheads="1"/>
            </p:cNvSpPr>
            <p:nvPr/>
          </p:nvSpPr>
          <p:spPr bwMode="auto">
            <a:xfrm rot="16200000">
              <a:off x="-240" y="3283"/>
              <a:ext cx="10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/>
                <a:t>B(E2) [e</a:t>
              </a:r>
              <a:r>
                <a:rPr lang="en-US" sz="2000" b="1" baseline="30000"/>
                <a:t>2</a:t>
              </a:r>
              <a:r>
                <a:rPr lang="en-US" sz="2000" b="1"/>
                <a:t>fm</a:t>
              </a:r>
              <a:r>
                <a:rPr lang="en-US" sz="2000" b="1" baseline="30000"/>
                <a:t>4</a:t>
              </a:r>
              <a:r>
                <a:rPr lang="en-US" sz="2000" b="1"/>
                <a:t>]</a:t>
              </a:r>
            </a:p>
          </p:txBody>
        </p:sp>
        <p:sp>
          <p:nvSpPr>
            <p:cNvPr id="19576" name="Rectangle 120"/>
            <p:cNvSpPr>
              <a:spLocks noChangeArrowheads="1"/>
            </p:cNvSpPr>
            <p:nvPr/>
          </p:nvSpPr>
          <p:spPr bwMode="auto">
            <a:xfrm>
              <a:off x="970" y="2955"/>
              <a:ext cx="48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FF3399"/>
                  </a:solidFill>
                </a:rPr>
                <a:t>N=20</a:t>
              </a:r>
            </a:p>
          </p:txBody>
        </p:sp>
        <p:sp>
          <p:nvSpPr>
            <p:cNvPr id="19577" name="Rectangle 121"/>
            <p:cNvSpPr>
              <a:spLocks noChangeArrowheads="1"/>
            </p:cNvSpPr>
            <p:nvPr/>
          </p:nvSpPr>
          <p:spPr bwMode="auto">
            <a:xfrm>
              <a:off x="2034" y="3462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</a:rPr>
                <a:t>sd</a:t>
              </a:r>
            </a:p>
          </p:txBody>
        </p:sp>
        <p:sp>
          <p:nvSpPr>
            <p:cNvPr id="19578" name="Rectangle 122"/>
            <p:cNvSpPr>
              <a:spLocks noChangeArrowheads="1"/>
            </p:cNvSpPr>
            <p:nvPr/>
          </p:nvSpPr>
          <p:spPr bwMode="auto">
            <a:xfrm>
              <a:off x="2010" y="3085"/>
              <a:ext cx="4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="1">
                  <a:solidFill>
                    <a:schemeClr val="tx2"/>
                  </a:solidFill>
                </a:rPr>
                <a:t>sd+fp</a:t>
              </a:r>
            </a:p>
          </p:txBody>
        </p:sp>
      </p:grpSp>
      <p:sp>
        <p:nvSpPr>
          <p:cNvPr id="19584" name="Line 128"/>
          <p:cNvSpPr>
            <a:spLocks noChangeShapeType="1"/>
          </p:cNvSpPr>
          <p:nvPr/>
        </p:nvSpPr>
        <p:spPr bwMode="auto">
          <a:xfrm>
            <a:off x="700088" y="2493963"/>
            <a:ext cx="1587" cy="2774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85" name="Line 129"/>
          <p:cNvSpPr>
            <a:spLocks noChangeShapeType="1"/>
          </p:cNvSpPr>
          <p:nvPr/>
        </p:nvSpPr>
        <p:spPr bwMode="auto">
          <a:xfrm>
            <a:off x="706438" y="5251450"/>
            <a:ext cx="25527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86" name="Rectangle 130"/>
          <p:cNvSpPr>
            <a:spLocks noChangeArrowheads="1"/>
          </p:cNvSpPr>
          <p:nvPr/>
        </p:nvSpPr>
        <p:spPr bwMode="auto">
          <a:xfrm>
            <a:off x="381000" y="26844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4</a:t>
            </a:r>
          </a:p>
        </p:txBody>
      </p:sp>
      <p:sp>
        <p:nvSpPr>
          <p:cNvPr id="19587" name="Rectangle 131"/>
          <p:cNvSpPr>
            <a:spLocks noChangeArrowheads="1"/>
          </p:cNvSpPr>
          <p:nvPr/>
        </p:nvSpPr>
        <p:spPr bwMode="auto">
          <a:xfrm>
            <a:off x="371475" y="32321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3</a:t>
            </a:r>
          </a:p>
        </p:txBody>
      </p:sp>
      <p:sp>
        <p:nvSpPr>
          <p:cNvPr id="19588" name="Rectangle 132"/>
          <p:cNvSpPr>
            <a:spLocks noChangeArrowheads="1"/>
          </p:cNvSpPr>
          <p:nvPr/>
        </p:nvSpPr>
        <p:spPr bwMode="auto">
          <a:xfrm>
            <a:off x="357188" y="38655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2</a:t>
            </a:r>
          </a:p>
        </p:txBody>
      </p:sp>
      <p:sp>
        <p:nvSpPr>
          <p:cNvPr id="19589" name="Rectangle 133"/>
          <p:cNvSpPr>
            <a:spLocks noChangeArrowheads="1"/>
          </p:cNvSpPr>
          <p:nvPr/>
        </p:nvSpPr>
        <p:spPr bwMode="auto">
          <a:xfrm>
            <a:off x="350838" y="453707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1</a:t>
            </a:r>
          </a:p>
        </p:txBody>
      </p:sp>
      <p:sp>
        <p:nvSpPr>
          <p:cNvPr id="19590" name="Rectangle 134"/>
          <p:cNvSpPr>
            <a:spLocks noChangeArrowheads="1"/>
          </p:cNvSpPr>
          <p:nvPr/>
        </p:nvSpPr>
        <p:spPr bwMode="auto">
          <a:xfrm>
            <a:off x="363538" y="50339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0</a:t>
            </a:r>
          </a:p>
        </p:txBody>
      </p:sp>
      <p:sp>
        <p:nvSpPr>
          <p:cNvPr id="19591" name="Rectangle 135"/>
          <p:cNvSpPr>
            <a:spLocks noChangeArrowheads="1"/>
          </p:cNvSpPr>
          <p:nvPr/>
        </p:nvSpPr>
        <p:spPr bwMode="auto">
          <a:xfrm>
            <a:off x="723900" y="531812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12</a:t>
            </a:r>
          </a:p>
        </p:txBody>
      </p:sp>
      <p:sp>
        <p:nvSpPr>
          <p:cNvPr id="19592" name="Rectangle 136"/>
          <p:cNvSpPr>
            <a:spLocks noChangeArrowheads="1"/>
          </p:cNvSpPr>
          <p:nvPr/>
        </p:nvSpPr>
        <p:spPr bwMode="auto">
          <a:xfrm>
            <a:off x="1216025" y="531812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16</a:t>
            </a:r>
          </a:p>
        </p:txBody>
      </p:sp>
      <p:sp>
        <p:nvSpPr>
          <p:cNvPr id="19593" name="Rectangle 137"/>
          <p:cNvSpPr>
            <a:spLocks noChangeArrowheads="1"/>
          </p:cNvSpPr>
          <p:nvPr/>
        </p:nvSpPr>
        <p:spPr bwMode="auto">
          <a:xfrm>
            <a:off x="1673225" y="531812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20</a:t>
            </a:r>
          </a:p>
        </p:txBody>
      </p:sp>
      <p:sp>
        <p:nvSpPr>
          <p:cNvPr id="19594" name="Rectangle 138"/>
          <p:cNvSpPr>
            <a:spLocks noChangeArrowheads="1"/>
          </p:cNvSpPr>
          <p:nvPr/>
        </p:nvSpPr>
        <p:spPr bwMode="auto">
          <a:xfrm>
            <a:off x="2171700" y="531812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/>
              <a:t>24</a:t>
            </a:r>
          </a:p>
        </p:txBody>
      </p:sp>
      <p:sp>
        <p:nvSpPr>
          <p:cNvPr id="19595" name="Line 139"/>
          <p:cNvSpPr>
            <a:spLocks noChangeShapeType="1"/>
          </p:cNvSpPr>
          <p:nvPr/>
        </p:nvSpPr>
        <p:spPr bwMode="auto">
          <a:xfrm>
            <a:off x="601663" y="4727575"/>
            <a:ext cx="1254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96" name="Line 140"/>
          <p:cNvSpPr>
            <a:spLocks noChangeShapeType="1"/>
          </p:cNvSpPr>
          <p:nvPr/>
        </p:nvSpPr>
        <p:spPr bwMode="auto">
          <a:xfrm>
            <a:off x="595313" y="4054475"/>
            <a:ext cx="123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97" name="Line 141"/>
          <p:cNvSpPr>
            <a:spLocks noChangeShapeType="1"/>
          </p:cNvSpPr>
          <p:nvPr/>
        </p:nvSpPr>
        <p:spPr bwMode="auto">
          <a:xfrm>
            <a:off x="595313" y="3411538"/>
            <a:ext cx="1238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98" name="Line 142"/>
          <p:cNvSpPr>
            <a:spLocks noChangeShapeType="1"/>
          </p:cNvSpPr>
          <p:nvPr/>
        </p:nvSpPr>
        <p:spPr bwMode="auto">
          <a:xfrm>
            <a:off x="592138" y="2881313"/>
            <a:ext cx="11906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99" name="Line 143"/>
          <p:cNvSpPr>
            <a:spLocks noChangeShapeType="1"/>
          </p:cNvSpPr>
          <p:nvPr/>
        </p:nvSpPr>
        <p:spPr bwMode="auto">
          <a:xfrm>
            <a:off x="925513" y="5264150"/>
            <a:ext cx="1587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600" name="Line 144"/>
          <p:cNvSpPr>
            <a:spLocks noChangeShapeType="1"/>
          </p:cNvSpPr>
          <p:nvPr/>
        </p:nvSpPr>
        <p:spPr bwMode="auto">
          <a:xfrm>
            <a:off x="1408113" y="5253038"/>
            <a:ext cx="1587" cy="119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601" name="Line 145"/>
          <p:cNvSpPr>
            <a:spLocks noChangeShapeType="1"/>
          </p:cNvSpPr>
          <p:nvPr/>
        </p:nvSpPr>
        <p:spPr bwMode="auto">
          <a:xfrm>
            <a:off x="1893888" y="5256213"/>
            <a:ext cx="1587" cy="122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602" name="Rectangle 146"/>
          <p:cNvSpPr>
            <a:spLocks noChangeArrowheads="1"/>
          </p:cNvSpPr>
          <p:nvPr/>
        </p:nvSpPr>
        <p:spPr bwMode="auto">
          <a:xfrm rot="16200000">
            <a:off x="-557212" y="3538537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/>
              <a:t>E(2</a:t>
            </a:r>
            <a:r>
              <a:rPr lang="en-US" sz="2000" b="1" baseline="30000"/>
              <a:t>+</a:t>
            </a:r>
            <a:r>
              <a:rPr lang="en-US" sz="2000" b="1"/>
              <a:t>) [MeV]</a:t>
            </a:r>
          </a:p>
        </p:txBody>
      </p:sp>
      <p:sp>
        <p:nvSpPr>
          <p:cNvPr id="19603" name="Rectangle 147"/>
          <p:cNvSpPr>
            <a:spLocks noChangeArrowheads="1"/>
          </p:cNvSpPr>
          <p:nvPr/>
        </p:nvSpPr>
        <p:spPr bwMode="auto">
          <a:xfrm>
            <a:off x="2801938" y="527208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/>
              <a:t>N</a:t>
            </a:r>
          </a:p>
        </p:txBody>
      </p:sp>
      <p:grpSp>
        <p:nvGrpSpPr>
          <p:cNvPr id="3" name="Group 183"/>
          <p:cNvGrpSpPr>
            <a:grpSpLocks/>
          </p:cNvGrpSpPr>
          <p:nvPr/>
        </p:nvGrpSpPr>
        <p:grpSpPr bwMode="auto">
          <a:xfrm>
            <a:off x="762000" y="2957513"/>
            <a:ext cx="1982788" cy="2060575"/>
            <a:chOff x="593" y="1863"/>
            <a:chExt cx="1249" cy="1298"/>
          </a:xfrm>
        </p:grpSpPr>
        <p:sp>
          <p:nvSpPr>
            <p:cNvPr id="19581" name="Freeform 125"/>
            <p:cNvSpPr>
              <a:spLocks/>
            </p:cNvSpPr>
            <p:nvPr/>
          </p:nvSpPr>
          <p:spPr bwMode="auto">
            <a:xfrm>
              <a:off x="593" y="2549"/>
              <a:ext cx="705" cy="430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175" y="0"/>
                </a:cxn>
                <a:cxn ang="0">
                  <a:pos x="347" y="165"/>
                </a:cxn>
                <a:cxn ang="0">
                  <a:pos x="533" y="153"/>
                </a:cxn>
                <a:cxn ang="0">
                  <a:pos x="704" y="429"/>
                </a:cxn>
              </a:cxnLst>
              <a:rect l="0" t="0" r="r" b="b"/>
              <a:pathLst>
                <a:path w="705" h="430">
                  <a:moveTo>
                    <a:pt x="0" y="211"/>
                  </a:moveTo>
                  <a:lnTo>
                    <a:pt x="175" y="0"/>
                  </a:lnTo>
                  <a:lnTo>
                    <a:pt x="347" y="165"/>
                  </a:lnTo>
                  <a:lnTo>
                    <a:pt x="533" y="153"/>
                  </a:lnTo>
                  <a:lnTo>
                    <a:pt x="704" y="429"/>
                  </a:lnTo>
                </a:path>
              </a:pathLst>
            </a:custGeom>
            <a:noFill/>
            <a:ln w="25400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126"/>
            <p:cNvSpPr>
              <a:spLocks/>
            </p:cNvSpPr>
            <p:nvPr/>
          </p:nvSpPr>
          <p:spPr bwMode="auto">
            <a:xfrm>
              <a:off x="906" y="1902"/>
              <a:ext cx="699" cy="1113"/>
            </a:xfrm>
            <a:custGeom>
              <a:avLst/>
              <a:gdLst/>
              <a:ahLst/>
              <a:cxnLst>
                <a:cxn ang="0">
                  <a:pos x="0" y="504"/>
                </a:cxn>
                <a:cxn ang="0">
                  <a:pos x="177" y="550"/>
                </a:cxn>
                <a:cxn ang="0">
                  <a:pos x="338" y="0"/>
                </a:cxn>
                <a:cxn ang="0">
                  <a:pos x="516" y="934"/>
                </a:cxn>
                <a:cxn ang="0">
                  <a:pos x="698" y="1112"/>
                </a:cxn>
              </a:cxnLst>
              <a:rect l="0" t="0" r="r" b="b"/>
              <a:pathLst>
                <a:path w="699" h="1113">
                  <a:moveTo>
                    <a:pt x="0" y="504"/>
                  </a:moveTo>
                  <a:lnTo>
                    <a:pt x="177" y="550"/>
                  </a:lnTo>
                  <a:lnTo>
                    <a:pt x="338" y="0"/>
                  </a:lnTo>
                  <a:lnTo>
                    <a:pt x="516" y="934"/>
                  </a:lnTo>
                  <a:lnTo>
                    <a:pt x="698" y="1112"/>
                  </a:lnTo>
                </a:path>
              </a:pathLst>
            </a:custGeom>
            <a:noFill/>
            <a:ln w="254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127"/>
            <p:cNvSpPr>
              <a:spLocks/>
            </p:cNvSpPr>
            <p:nvPr/>
          </p:nvSpPr>
          <p:spPr bwMode="auto">
            <a:xfrm>
              <a:off x="1055" y="1863"/>
              <a:ext cx="531" cy="1032"/>
            </a:xfrm>
            <a:custGeom>
              <a:avLst/>
              <a:gdLst/>
              <a:ahLst/>
              <a:cxnLst>
                <a:cxn ang="0">
                  <a:pos x="0" y="544"/>
                </a:cxn>
                <a:cxn ang="0">
                  <a:pos x="182" y="0"/>
                </a:cxn>
                <a:cxn ang="0">
                  <a:pos x="348" y="842"/>
                </a:cxn>
                <a:cxn ang="0">
                  <a:pos x="530" y="1031"/>
                </a:cxn>
              </a:cxnLst>
              <a:rect l="0" t="0" r="r" b="b"/>
              <a:pathLst>
                <a:path w="531" h="1032">
                  <a:moveTo>
                    <a:pt x="0" y="544"/>
                  </a:moveTo>
                  <a:lnTo>
                    <a:pt x="182" y="0"/>
                  </a:lnTo>
                  <a:lnTo>
                    <a:pt x="348" y="842"/>
                  </a:lnTo>
                  <a:lnTo>
                    <a:pt x="530" y="1031"/>
                  </a:lnTo>
                </a:path>
              </a:pathLst>
            </a:cu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Rectangle 148"/>
            <p:cNvSpPr>
              <a:spLocks noChangeArrowheads="1"/>
            </p:cNvSpPr>
            <p:nvPr/>
          </p:nvSpPr>
          <p:spPr bwMode="auto">
            <a:xfrm>
              <a:off x="1089" y="2944"/>
              <a:ext cx="3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baseline="-25000">
                  <a:solidFill>
                    <a:srgbClr val="FF00FF"/>
                  </a:solidFill>
                </a:rPr>
                <a:t>12</a:t>
              </a:r>
              <a:r>
                <a:rPr lang="en-US" sz="1600" b="1">
                  <a:solidFill>
                    <a:srgbClr val="FF00FF"/>
                  </a:solidFill>
                </a:rPr>
                <a:t>Mg</a:t>
              </a:r>
            </a:p>
          </p:txBody>
        </p:sp>
        <p:sp>
          <p:nvSpPr>
            <p:cNvPr id="19605" name="Rectangle 149"/>
            <p:cNvSpPr>
              <a:spLocks noChangeArrowheads="1"/>
            </p:cNvSpPr>
            <p:nvPr/>
          </p:nvSpPr>
          <p:spPr bwMode="auto">
            <a:xfrm>
              <a:off x="1545" y="2949"/>
              <a:ext cx="27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baseline="-25000">
                  <a:solidFill>
                    <a:schemeClr val="accent2"/>
                  </a:solidFill>
                </a:rPr>
                <a:t>16</a:t>
              </a:r>
              <a:r>
                <a:rPr lang="en-US" sz="1600" b="1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9606" name="Rectangle 150"/>
            <p:cNvSpPr>
              <a:spLocks noChangeArrowheads="1"/>
            </p:cNvSpPr>
            <p:nvPr/>
          </p:nvSpPr>
          <p:spPr bwMode="auto">
            <a:xfrm>
              <a:off x="1482" y="2602"/>
              <a:ext cx="3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baseline="-2500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</a:t>
              </a:r>
              <a:r>
                <a:rPr lang="en-US" sz="16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</a:t>
              </a:r>
            </a:p>
          </p:txBody>
        </p:sp>
      </p:grpSp>
      <p:sp>
        <p:nvSpPr>
          <p:cNvPr id="19608" name="Line 152"/>
          <p:cNvSpPr>
            <a:spLocks noChangeShapeType="1"/>
          </p:cNvSpPr>
          <p:nvPr/>
        </p:nvSpPr>
        <p:spPr bwMode="auto">
          <a:xfrm>
            <a:off x="2376488" y="5248275"/>
            <a:ext cx="1587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154"/>
          <p:cNvGrpSpPr>
            <a:grpSpLocks/>
          </p:cNvGrpSpPr>
          <p:nvPr/>
        </p:nvGrpSpPr>
        <p:grpSpPr bwMode="auto">
          <a:xfrm>
            <a:off x="7086600" y="2286000"/>
            <a:ext cx="1633538" cy="3200400"/>
            <a:chOff x="2408" y="1650"/>
            <a:chExt cx="1029" cy="2016"/>
          </a:xfrm>
        </p:grpSpPr>
        <p:sp>
          <p:nvSpPr>
            <p:cNvPr id="19611" name="Line 155"/>
            <p:cNvSpPr>
              <a:spLocks noChangeShapeType="1"/>
            </p:cNvSpPr>
            <p:nvPr/>
          </p:nvSpPr>
          <p:spPr bwMode="auto">
            <a:xfrm>
              <a:off x="2940" y="2428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Line 156"/>
            <p:cNvSpPr>
              <a:spLocks noChangeShapeType="1"/>
            </p:cNvSpPr>
            <p:nvPr/>
          </p:nvSpPr>
          <p:spPr bwMode="auto">
            <a:xfrm>
              <a:off x="2933" y="2100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Line 157"/>
            <p:cNvSpPr>
              <a:spLocks noChangeShapeType="1"/>
            </p:cNvSpPr>
            <p:nvPr/>
          </p:nvSpPr>
          <p:spPr bwMode="auto">
            <a:xfrm>
              <a:off x="2935" y="1958"/>
              <a:ext cx="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Line 158"/>
            <p:cNvSpPr>
              <a:spLocks noChangeShapeType="1"/>
            </p:cNvSpPr>
            <p:nvPr/>
          </p:nvSpPr>
          <p:spPr bwMode="auto">
            <a:xfrm>
              <a:off x="2941" y="1879"/>
              <a:ext cx="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Line 159"/>
            <p:cNvSpPr>
              <a:spLocks noChangeShapeType="1"/>
            </p:cNvSpPr>
            <p:nvPr/>
          </p:nvSpPr>
          <p:spPr bwMode="auto">
            <a:xfrm>
              <a:off x="2931" y="2845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Rectangle 160"/>
            <p:cNvSpPr>
              <a:spLocks noChangeArrowheads="1"/>
            </p:cNvSpPr>
            <p:nvPr/>
          </p:nvSpPr>
          <p:spPr bwMode="auto">
            <a:xfrm>
              <a:off x="3044" y="2123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2"/>
                  </a:solidFill>
                </a:rPr>
                <a:t>28</a:t>
              </a:r>
            </a:p>
          </p:txBody>
        </p:sp>
        <p:sp>
          <p:nvSpPr>
            <p:cNvPr id="19617" name="Rectangle 161"/>
            <p:cNvSpPr>
              <a:spLocks noChangeArrowheads="1"/>
            </p:cNvSpPr>
            <p:nvPr/>
          </p:nvSpPr>
          <p:spPr bwMode="auto">
            <a:xfrm>
              <a:off x="3057" y="2536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2"/>
                  </a:solidFill>
                </a:rPr>
                <a:t>20</a:t>
              </a:r>
            </a:p>
          </p:txBody>
        </p:sp>
        <p:sp>
          <p:nvSpPr>
            <p:cNvPr id="19618" name="Oval 162"/>
            <p:cNvSpPr>
              <a:spLocks noChangeArrowheads="1"/>
            </p:cNvSpPr>
            <p:nvPr/>
          </p:nvSpPr>
          <p:spPr bwMode="auto">
            <a:xfrm>
              <a:off x="3077" y="2144"/>
              <a:ext cx="185" cy="212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9" name="Oval 163"/>
            <p:cNvSpPr>
              <a:spLocks noChangeArrowheads="1"/>
            </p:cNvSpPr>
            <p:nvPr/>
          </p:nvSpPr>
          <p:spPr bwMode="auto">
            <a:xfrm>
              <a:off x="3074" y="2531"/>
              <a:ext cx="218" cy="25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0" name="Line 164"/>
            <p:cNvSpPr>
              <a:spLocks noChangeShapeType="1"/>
            </p:cNvSpPr>
            <p:nvPr/>
          </p:nvSpPr>
          <p:spPr bwMode="auto">
            <a:xfrm>
              <a:off x="2940" y="2943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Line 165"/>
            <p:cNvSpPr>
              <a:spLocks noChangeShapeType="1"/>
            </p:cNvSpPr>
            <p:nvPr/>
          </p:nvSpPr>
          <p:spPr bwMode="auto">
            <a:xfrm>
              <a:off x="2931" y="3231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Line 166"/>
            <p:cNvSpPr>
              <a:spLocks noChangeShapeType="1"/>
            </p:cNvSpPr>
            <p:nvPr/>
          </p:nvSpPr>
          <p:spPr bwMode="auto">
            <a:xfrm>
              <a:off x="2933" y="3612"/>
              <a:ext cx="4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167"/>
            <p:cNvSpPr>
              <a:spLocks noChangeArrowheads="1"/>
            </p:cNvSpPr>
            <p:nvPr/>
          </p:nvSpPr>
          <p:spPr bwMode="auto">
            <a:xfrm>
              <a:off x="3077" y="3288"/>
              <a:ext cx="229" cy="232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4" name="Rectangle 168"/>
            <p:cNvSpPr>
              <a:spLocks noChangeArrowheads="1"/>
            </p:cNvSpPr>
            <p:nvPr/>
          </p:nvSpPr>
          <p:spPr bwMode="auto">
            <a:xfrm>
              <a:off x="3096" y="327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2"/>
                  </a:solidFill>
                </a:rPr>
                <a:t>8</a:t>
              </a:r>
            </a:p>
          </p:txBody>
        </p:sp>
        <p:grpSp>
          <p:nvGrpSpPr>
            <p:cNvPr id="5" name="Group 169"/>
            <p:cNvGrpSpPr>
              <a:grpSpLocks/>
            </p:cNvGrpSpPr>
            <p:nvPr/>
          </p:nvGrpSpPr>
          <p:grpSpPr bwMode="auto">
            <a:xfrm>
              <a:off x="2646" y="1650"/>
              <a:ext cx="319" cy="2016"/>
              <a:chOff x="2646" y="1650"/>
              <a:chExt cx="319" cy="2016"/>
            </a:xfrm>
          </p:grpSpPr>
          <p:sp>
            <p:nvSpPr>
              <p:cNvPr id="19626" name="Rectangle 170"/>
              <p:cNvSpPr>
                <a:spLocks noChangeArrowheads="1"/>
              </p:cNvSpPr>
              <p:nvPr/>
            </p:nvSpPr>
            <p:spPr bwMode="auto">
              <a:xfrm>
                <a:off x="2655" y="2238"/>
                <a:ext cx="281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f</a:t>
                </a:r>
                <a:r>
                  <a:rPr lang="en-US" sz="1800" baseline="-25000"/>
                  <a:t>7/2</a:t>
                </a:r>
              </a:p>
            </p:txBody>
          </p:sp>
          <p:sp>
            <p:nvSpPr>
              <p:cNvPr id="19627" name="Rectangle 171"/>
              <p:cNvSpPr>
                <a:spLocks noChangeArrowheads="1"/>
              </p:cNvSpPr>
              <p:nvPr/>
            </p:nvSpPr>
            <p:spPr bwMode="auto">
              <a:xfrm>
                <a:off x="2661" y="1933"/>
                <a:ext cx="281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p</a:t>
                </a:r>
                <a:r>
                  <a:rPr lang="en-US" sz="1800" baseline="-25000"/>
                  <a:t>3/2</a:t>
                </a:r>
              </a:p>
            </p:txBody>
          </p:sp>
          <p:sp>
            <p:nvSpPr>
              <p:cNvPr id="19628" name="Rectangle 172"/>
              <p:cNvSpPr>
                <a:spLocks noChangeArrowheads="1"/>
              </p:cNvSpPr>
              <p:nvPr/>
            </p:nvSpPr>
            <p:spPr bwMode="auto">
              <a:xfrm>
                <a:off x="2646" y="1792"/>
                <a:ext cx="281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f</a:t>
                </a:r>
                <a:r>
                  <a:rPr lang="en-US" sz="1800" baseline="-25000"/>
                  <a:t>5/2</a:t>
                </a:r>
              </a:p>
            </p:txBody>
          </p:sp>
          <p:sp>
            <p:nvSpPr>
              <p:cNvPr id="19629" name="Rectangle 173"/>
              <p:cNvSpPr>
                <a:spLocks noChangeArrowheads="1"/>
              </p:cNvSpPr>
              <p:nvPr/>
            </p:nvSpPr>
            <p:spPr bwMode="auto">
              <a:xfrm>
                <a:off x="2670" y="1650"/>
                <a:ext cx="280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p</a:t>
                </a:r>
                <a:r>
                  <a:rPr lang="en-US" sz="1800" baseline="-25000"/>
                  <a:t>1/2</a:t>
                </a:r>
              </a:p>
            </p:txBody>
          </p:sp>
          <p:sp>
            <p:nvSpPr>
              <p:cNvPr id="19630" name="Rectangle 174"/>
              <p:cNvSpPr>
                <a:spLocks noChangeArrowheads="1"/>
              </p:cNvSpPr>
              <p:nvPr/>
            </p:nvSpPr>
            <p:spPr bwMode="auto">
              <a:xfrm>
                <a:off x="2684" y="2643"/>
                <a:ext cx="281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d</a:t>
                </a:r>
                <a:r>
                  <a:rPr lang="en-US" sz="1800" baseline="-25000"/>
                  <a:t>3/2</a:t>
                </a:r>
              </a:p>
            </p:txBody>
          </p:sp>
          <p:sp>
            <p:nvSpPr>
              <p:cNvPr id="19631" name="Rectangle 175"/>
              <p:cNvSpPr>
                <a:spLocks noChangeArrowheads="1"/>
              </p:cNvSpPr>
              <p:nvPr/>
            </p:nvSpPr>
            <p:spPr bwMode="auto">
              <a:xfrm>
                <a:off x="2684" y="2761"/>
                <a:ext cx="281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s</a:t>
                </a:r>
                <a:r>
                  <a:rPr lang="en-US" sz="1800" baseline="-25000"/>
                  <a:t>1/2</a:t>
                </a:r>
              </a:p>
            </p:txBody>
          </p:sp>
          <p:sp>
            <p:nvSpPr>
              <p:cNvPr id="19632" name="Rectangle 176"/>
              <p:cNvSpPr>
                <a:spLocks noChangeArrowheads="1"/>
              </p:cNvSpPr>
              <p:nvPr/>
            </p:nvSpPr>
            <p:spPr bwMode="auto">
              <a:xfrm>
                <a:off x="2684" y="3032"/>
                <a:ext cx="281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d</a:t>
                </a:r>
                <a:r>
                  <a:rPr lang="en-US" sz="1800" baseline="-25000"/>
                  <a:t>5/2</a:t>
                </a:r>
              </a:p>
            </p:txBody>
          </p:sp>
          <p:sp>
            <p:nvSpPr>
              <p:cNvPr id="19633" name="Rectangle 177"/>
              <p:cNvSpPr>
                <a:spLocks noChangeArrowheads="1"/>
              </p:cNvSpPr>
              <p:nvPr/>
            </p:nvSpPr>
            <p:spPr bwMode="auto">
              <a:xfrm>
                <a:off x="2670" y="3407"/>
                <a:ext cx="280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algn="ctr" eaLnBrk="0" hangingPunct="0"/>
                <a:r>
                  <a:rPr lang="en-US" sz="1800"/>
                  <a:t>p</a:t>
                </a:r>
                <a:r>
                  <a:rPr lang="en-US" sz="1800" baseline="-25000"/>
                  <a:t>1/2</a:t>
                </a:r>
              </a:p>
            </p:txBody>
          </p:sp>
        </p:grpSp>
        <p:sp>
          <p:nvSpPr>
            <p:cNvPr id="19634" name="Freeform 178"/>
            <p:cNvSpPr>
              <a:spLocks/>
            </p:cNvSpPr>
            <p:nvPr/>
          </p:nvSpPr>
          <p:spPr bwMode="auto">
            <a:xfrm>
              <a:off x="2620" y="1785"/>
              <a:ext cx="74" cy="672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2" y="3"/>
                </a:cxn>
                <a:cxn ang="0">
                  <a:pos x="55" y="7"/>
                </a:cxn>
                <a:cxn ang="0">
                  <a:pos x="50" y="13"/>
                </a:cxn>
                <a:cxn ang="0">
                  <a:pos x="45" y="21"/>
                </a:cxn>
                <a:cxn ang="0">
                  <a:pos x="40" y="29"/>
                </a:cxn>
                <a:cxn ang="0">
                  <a:pos x="38" y="39"/>
                </a:cxn>
                <a:cxn ang="0">
                  <a:pos x="36" y="51"/>
                </a:cxn>
                <a:cxn ang="0">
                  <a:pos x="36" y="280"/>
                </a:cxn>
                <a:cxn ang="0">
                  <a:pos x="35" y="290"/>
                </a:cxn>
                <a:cxn ang="0">
                  <a:pos x="34" y="301"/>
                </a:cxn>
                <a:cxn ang="0">
                  <a:pos x="30" y="310"/>
                </a:cxn>
                <a:cxn ang="0">
                  <a:pos x="25" y="318"/>
                </a:cxn>
                <a:cxn ang="0">
                  <a:pos x="21" y="324"/>
                </a:cxn>
                <a:cxn ang="0">
                  <a:pos x="15" y="329"/>
                </a:cxn>
                <a:cxn ang="0">
                  <a:pos x="7" y="333"/>
                </a:cxn>
                <a:cxn ang="0">
                  <a:pos x="0" y="335"/>
                </a:cxn>
                <a:cxn ang="0">
                  <a:pos x="7" y="336"/>
                </a:cxn>
                <a:cxn ang="0">
                  <a:pos x="15" y="339"/>
                </a:cxn>
                <a:cxn ang="0">
                  <a:pos x="21" y="344"/>
                </a:cxn>
                <a:cxn ang="0">
                  <a:pos x="25" y="352"/>
                </a:cxn>
                <a:cxn ang="0">
                  <a:pos x="30" y="361"/>
                </a:cxn>
                <a:cxn ang="0">
                  <a:pos x="34" y="370"/>
                </a:cxn>
                <a:cxn ang="0">
                  <a:pos x="35" y="379"/>
                </a:cxn>
                <a:cxn ang="0">
                  <a:pos x="36" y="391"/>
                </a:cxn>
                <a:cxn ang="0">
                  <a:pos x="36" y="620"/>
                </a:cxn>
                <a:cxn ang="0">
                  <a:pos x="38" y="632"/>
                </a:cxn>
                <a:cxn ang="0">
                  <a:pos x="40" y="642"/>
                </a:cxn>
                <a:cxn ang="0">
                  <a:pos x="45" y="650"/>
                </a:cxn>
                <a:cxn ang="0">
                  <a:pos x="50" y="658"/>
                </a:cxn>
                <a:cxn ang="0">
                  <a:pos x="55" y="664"/>
                </a:cxn>
                <a:cxn ang="0">
                  <a:pos x="62" y="669"/>
                </a:cxn>
                <a:cxn ang="0">
                  <a:pos x="69" y="671"/>
                </a:cxn>
              </a:cxnLst>
              <a:rect l="0" t="0" r="r" b="b"/>
              <a:pathLst>
                <a:path w="74" h="672">
                  <a:moveTo>
                    <a:pt x="73" y="0"/>
                  </a:moveTo>
                  <a:lnTo>
                    <a:pt x="69" y="0"/>
                  </a:lnTo>
                  <a:lnTo>
                    <a:pt x="66" y="1"/>
                  </a:lnTo>
                  <a:lnTo>
                    <a:pt x="62" y="3"/>
                  </a:lnTo>
                  <a:lnTo>
                    <a:pt x="58" y="4"/>
                  </a:lnTo>
                  <a:lnTo>
                    <a:pt x="55" y="7"/>
                  </a:lnTo>
                  <a:lnTo>
                    <a:pt x="52" y="9"/>
                  </a:lnTo>
                  <a:lnTo>
                    <a:pt x="50" y="13"/>
                  </a:lnTo>
                  <a:lnTo>
                    <a:pt x="47" y="16"/>
                  </a:lnTo>
                  <a:lnTo>
                    <a:pt x="45" y="21"/>
                  </a:lnTo>
                  <a:lnTo>
                    <a:pt x="42" y="25"/>
                  </a:lnTo>
                  <a:lnTo>
                    <a:pt x="40" y="29"/>
                  </a:lnTo>
                  <a:lnTo>
                    <a:pt x="39" y="34"/>
                  </a:lnTo>
                  <a:lnTo>
                    <a:pt x="38" y="39"/>
                  </a:lnTo>
                  <a:lnTo>
                    <a:pt x="38" y="44"/>
                  </a:lnTo>
                  <a:lnTo>
                    <a:pt x="36" y="51"/>
                  </a:lnTo>
                  <a:lnTo>
                    <a:pt x="36" y="56"/>
                  </a:lnTo>
                  <a:lnTo>
                    <a:pt x="36" y="280"/>
                  </a:lnTo>
                  <a:lnTo>
                    <a:pt x="36" y="285"/>
                  </a:lnTo>
                  <a:lnTo>
                    <a:pt x="35" y="290"/>
                  </a:lnTo>
                  <a:lnTo>
                    <a:pt x="35" y="296"/>
                  </a:lnTo>
                  <a:lnTo>
                    <a:pt x="34" y="301"/>
                  </a:lnTo>
                  <a:lnTo>
                    <a:pt x="32" y="305"/>
                  </a:lnTo>
                  <a:lnTo>
                    <a:pt x="30" y="310"/>
                  </a:lnTo>
                  <a:lnTo>
                    <a:pt x="28" y="314"/>
                  </a:lnTo>
                  <a:lnTo>
                    <a:pt x="25" y="318"/>
                  </a:lnTo>
                  <a:lnTo>
                    <a:pt x="23" y="322"/>
                  </a:lnTo>
                  <a:lnTo>
                    <a:pt x="21" y="324"/>
                  </a:lnTo>
                  <a:lnTo>
                    <a:pt x="17" y="328"/>
                  </a:lnTo>
                  <a:lnTo>
                    <a:pt x="15" y="329"/>
                  </a:lnTo>
                  <a:lnTo>
                    <a:pt x="11" y="332"/>
                  </a:lnTo>
                  <a:lnTo>
                    <a:pt x="7" y="333"/>
                  </a:lnTo>
                  <a:lnTo>
                    <a:pt x="4" y="335"/>
                  </a:lnTo>
                  <a:lnTo>
                    <a:pt x="0" y="335"/>
                  </a:lnTo>
                  <a:lnTo>
                    <a:pt x="4" y="335"/>
                  </a:lnTo>
                  <a:lnTo>
                    <a:pt x="7" y="336"/>
                  </a:lnTo>
                  <a:lnTo>
                    <a:pt x="11" y="337"/>
                  </a:lnTo>
                  <a:lnTo>
                    <a:pt x="15" y="339"/>
                  </a:lnTo>
                  <a:lnTo>
                    <a:pt x="17" y="343"/>
                  </a:lnTo>
                  <a:lnTo>
                    <a:pt x="21" y="344"/>
                  </a:lnTo>
                  <a:lnTo>
                    <a:pt x="23" y="348"/>
                  </a:lnTo>
                  <a:lnTo>
                    <a:pt x="25" y="352"/>
                  </a:lnTo>
                  <a:lnTo>
                    <a:pt x="28" y="356"/>
                  </a:lnTo>
                  <a:lnTo>
                    <a:pt x="30" y="361"/>
                  </a:lnTo>
                  <a:lnTo>
                    <a:pt x="32" y="365"/>
                  </a:lnTo>
                  <a:lnTo>
                    <a:pt x="34" y="370"/>
                  </a:lnTo>
                  <a:lnTo>
                    <a:pt x="35" y="374"/>
                  </a:lnTo>
                  <a:lnTo>
                    <a:pt x="35" y="379"/>
                  </a:lnTo>
                  <a:lnTo>
                    <a:pt x="36" y="385"/>
                  </a:lnTo>
                  <a:lnTo>
                    <a:pt x="36" y="391"/>
                  </a:lnTo>
                  <a:lnTo>
                    <a:pt x="36" y="615"/>
                  </a:lnTo>
                  <a:lnTo>
                    <a:pt x="36" y="620"/>
                  </a:lnTo>
                  <a:lnTo>
                    <a:pt x="38" y="626"/>
                  </a:lnTo>
                  <a:lnTo>
                    <a:pt x="38" y="632"/>
                  </a:lnTo>
                  <a:lnTo>
                    <a:pt x="39" y="637"/>
                  </a:lnTo>
                  <a:lnTo>
                    <a:pt x="40" y="642"/>
                  </a:lnTo>
                  <a:lnTo>
                    <a:pt x="42" y="646"/>
                  </a:lnTo>
                  <a:lnTo>
                    <a:pt x="45" y="650"/>
                  </a:lnTo>
                  <a:lnTo>
                    <a:pt x="47" y="655"/>
                  </a:lnTo>
                  <a:lnTo>
                    <a:pt x="50" y="658"/>
                  </a:lnTo>
                  <a:lnTo>
                    <a:pt x="52" y="662"/>
                  </a:lnTo>
                  <a:lnTo>
                    <a:pt x="55" y="664"/>
                  </a:lnTo>
                  <a:lnTo>
                    <a:pt x="58" y="667"/>
                  </a:lnTo>
                  <a:lnTo>
                    <a:pt x="62" y="669"/>
                  </a:lnTo>
                  <a:lnTo>
                    <a:pt x="66" y="669"/>
                  </a:lnTo>
                  <a:lnTo>
                    <a:pt x="69" y="671"/>
                  </a:lnTo>
                  <a:lnTo>
                    <a:pt x="73" y="67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179"/>
            <p:cNvSpPr>
              <a:spLocks/>
            </p:cNvSpPr>
            <p:nvPr/>
          </p:nvSpPr>
          <p:spPr bwMode="auto">
            <a:xfrm>
              <a:off x="2596" y="2796"/>
              <a:ext cx="65" cy="4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8" y="1"/>
                </a:cxn>
                <a:cxn ang="0">
                  <a:pos x="54" y="1"/>
                </a:cxn>
                <a:cxn ang="0">
                  <a:pos x="52" y="3"/>
                </a:cxn>
                <a:cxn ang="0">
                  <a:pos x="49" y="5"/>
                </a:cxn>
                <a:cxn ang="0">
                  <a:pos x="47" y="7"/>
                </a:cxn>
                <a:cxn ang="0">
                  <a:pos x="44" y="9"/>
                </a:cxn>
                <a:cxn ang="0">
                  <a:pos x="42" y="12"/>
                </a:cxn>
                <a:cxn ang="0">
                  <a:pos x="39" y="14"/>
                </a:cxn>
                <a:cxn ang="0">
                  <a:pos x="38" y="17"/>
                </a:cxn>
                <a:cxn ang="0">
                  <a:pos x="36" y="21"/>
                </a:cxn>
                <a:cxn ang="0">
                  <a:pos x="34" y="25"/>
                </a:cxn>
                <a:cxn ang="0">
                  <a:pos x="33" y="27"/>
                </a:cxn>
                <a:cxn ang="0">
                  <a:pos x="33" y="31"/>
                </a:cxn>
                <a:cxn ang="0">
                  <a:pos x="32" y="35"/>
                </a:cxn>
                <a:cxn ang="0">
                  <a:pos x="32" y="39"/>
                </a:cxn>
                <a:cxn ang="0">
                  <a:pos x="32" y="198"/>
                </a:cxn>
                <a:cxn ang="0">
                  <a:pos x="32" y="202"/>
                </a:cxn>
                <a:cxn ang="0">
                  <a:pos x="32" y="206"/>
                </a:cxn>
                <a:cxn ang="0">
                  <a:pos x="31" y="210"/>
                </a:cxn>
                <a:cxn ang="0">
                  <a:pos x="29" y="213"/>
                </a:cxn>
                <a:cxn ang="0">
                  <a:pos x="28" y="216"/>
                </a:cxn>
                <a:cxn ang="0">
                  <a:pos x="26" y="220"/>
                </a:cxn>
                <a:cxn ang="0">
                  <a:pos x="25" y="223"/>
                </a:cxn>
                <a:cxn ang="0">
                  <a:pos x="22" y="225"/>
                </a:cxn>
                <a:cxn ang="0">
                  <a:pos x="20" y="228"/>
                </a:cxn>
                <a:cxn ang="0">
                  <a:pos x="17" y="230"/>
                </a:cxn>
                <a:cxn ang="0">
                  <a:pos x="15" y="233"/>
                </a:cxn>
                <a:cxn ang="0">
                  <a:pos x="12" y="234"/>
                </a:cxn>
                <a:cxn ang="0">
                  <a:pos x="10" y="236"/>
                </a:cxn>
                <a:cxn ang="0">
                  <a:pos x="6" y="237"/>
                </a:cxn>
                <a:cxn ang="0">
                  <a:pos x="0" y="237"/>
                </a:cxn>
                <a:cxn ang="0">
                  <a:pos x="6" y="238"/>
                </a:cxn>
                <a:cxn ang="0">
                  <a:pos x="10" y="238"/>
                </a:cxn>
                <a:cxn ang="0">
                  <a:pos x="12" y="241"/>
                </a:cxn>
                <a:cxn ang="0">
                  <a:pos x="15" y="242"/>
                </a:cxn>
                <a:cxn ang="0">
                  <a:pos x="17" y="243"/>
                </a:cxn>
                <a:cxn ang="0">
                  <a:pos x="20" y="246"/>
                </a:cxn>
                <a:cxn ang="0">
                  <a:pos x="22" y="249"/>
                </a:cxn>
                <a:cxn ang="0">
                  <a:pos x="25" y="251"/>
                </a:cxn>
                <a:cxn ang="0">
                  <a:pos x="26" y="255"/>
                </a:cxn>
                <a:cxn ang="0">
                  <a:pos x="28" y="258"/>
                </a:cxn>
                <a:cxn ang="0">
                  <a:pos x="29" y="262"/>
                </a:cxn>
                <a:cxn ang="0">
                  <a:pos x="31" y="264"/>
                </a:cxn>
                <a:cxn ang="0">
                  <a:pos x="32" y="268"/>
                </a:cxn>
                <a:cxn ang="0">
                  <a:pos x="32" y="272"/>
                </a:cxn>
                <a:cxn ang="0">
                  <a:pos x="32" y="276"/>
                </a:cxn>
                <a:cxn ang="0">
                  <a:pos x="32" y="435"/>
                </a:cxn>
                <a:cxn ang="0">
                  <a:pos x="32" y="439"/>
                </a:cxn>
                <a:cxn ang="0">
                  <a:pos x="33" y="442"/>
                </a:cxn>
                <a:cxn ang="0">
                  <a:pos x="33" y="446"/>
                </a:cxn>
                <a:cxn ang="0">
                  <a:pos x="34" y="449"/>
                </a:cxn>
                <a:cxn ang="0">
                  <a:pos x="36" y="453"/>
                </a:cxn>
                <a:cxn ang="0">
                  <a:pos x="38" y="455"/>
                </a:cxn>
                <a:cxn ang="0">
                  <a:pos x="39" y="459"/>
                </a:cxn>
                <a:cxn ang="0">
                  <a:pos x="42" y="462"/>
                </a:cxn>
                <a:cxn ang="0">
                  <a:pos x="44" y="465"/>
                </a:cxn>
                <a:cxn ang="0">
                  <a:pos x="47" y="467"/>
                </a:cxn>
                <a:cxn ang="0">
                  <a:pos x="49" y="468"/>
                </a:cxn>
                <a:cxn ang="0">
                  <a:pos x="52" y="470"/>
                </a:cxn>
                <a:cxn ang="0">
                  <a:pos x="54" y="472"/>
                </a:cxn>
                <a:cxn ang="0">
                  <a:pos x="58" y="472"/>
                </a:cxn>
                <a:cxn ang="0">
                  <a:pos x="64" y="474"/>
                </a:cxn>
              </a:cxnLst>
              <a:rect l="0" t="0" r="r" b="b"/>
              <a:pathLst>
                <a:path w="65" h="475">
                  <a:moveTo>
                    <a:pt x="64" y="0"/>
                  </a:moveTo>
                  <a:lnTo>
                    <a:pt x="58" y="1"/>
                  </a:lnTo>
                  <a:lnTo>
                    <a:pt x="54" y="1"/>
                  </a:lnTo>
                  <a:lnTo>
                    <a:pt x="52" y="3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4" y="9"/>
                  </a:lnTo>
                  <a:lnTo>
                    <a:pt x="42" y="12"/>
                  </a:lnTo>
                  <a:lnTo>
                    <a:pt x="39" y="14"/>
                  </a:lnTo>
                  <a:lnTo>
                    <a:pt x="38" y="17"/>
                  </a:lnTo>
                  <a:lnTo>
                    <a:pt x="36" y="21"/>
                  </a:lnTo>
                  <a:lnTo>
                    <a:pt x="34" y="25"/>
                  </a:lnTo>
                  <a:lnTo>
                    <a:pt x="33" y="27"/>
                  </a:lnTo>
                  <a:lnTo>
                    <a:pt x="33" y="31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198"/>
                  </a:lnTo>
                  <a:lnTo>
                    <a:pt x="32" y="202"/>
                  </a:lnTo>
                  <a:lnTo>
                    <a:pt x="32" y="206"/>
                  </a:lnTo>
                  <a:lnTo>
                    <a:pt x="31" y="210"/>
                  </a:lnTo>
                  <a:lnTo>
                    <a:pt x="29" y="213"/>
                  </a:lnTo>
                  <a:lnTo>
                    <a:pt x="28" y="216"/>
                  </a:lnTo>
                  <a:lnTo>
                    <a:pt x="26" y="220"/>
                  </a:lnTo>
                  <a:lnTo>
                    <a:pt x="25" y="223"/>
                  </a:lnTo>
                  <a:lnTo>
                    <a:pt x="22" y="225"/>
                  </a:lnTo>
                  <a:lnTo>
                    <a:pt x="20" y="228"/>
                  </a:lnTo>
                  <a:lnTo>
                    <a:pt x="17" y="230"/>
                  </a:lnTo>
                  <a:lnTo>
                    <a:pt x="15" y="233"/>
                  </a:lnTo>
                  <a:lnTo>
                    <a:pt x="12" y="234"/>
                  </a:lnTo>
                  <a:lnTo>
                    <a:pt x="10" y="236"/>
                  </a:lnTo>
                  <a:lnTo>
                    <a:pt x="6" y="237"/>
                  </a:lnTo>
                  <a:lnTo>
                    <a:pt x="0" y="237"/>
                  </a:lnTo>
                  <a:lnTo>
                    <a:pt x="6" y="238"/>
                  </a:lnTo>
                  <a:lnTo>
                    <a:pt x="10" y="238"/>
                  </a:lnTo>
                  <a:lnTo>
                    <a:pt x="12" y="241"/>
                  </a:lnTo>
                  <a:lnTo>
                    <a:pt x="15" y="242"/>
                  </a:lnTo>
                  <a:lnTo>
                    <a:pt x="17" y="243"/>
                  </a:lnTo>
                  <a:lnTo>
                    <a:pt x="20" y="246"/>
                  </a:lnTo>
                  <a:lnTo>
                    <a:pt x="22" y="249"/>
                  </a:lnTo>
                  <a:lnTo>
                    <a:pt x="25" y="251"/>
                  </a:lnTo>
                  <a:lnTo>
                    <a:pt x="26" y="255"/>
                  </a:lnTo>
                  <a:lnTo>
                    <a:pt x="28" y="258"/>
                  </a:lnTo>
                  <a:lnTo>
                    <a:pt x="29" y="262"/>
                  </a:lnTo>
                  <a:lnTo>
                    <a:pt x="31" y="264"/>
                  </a:lnTo>
                  <a:lnTo>
                    <a:pt x="32" y="268"/>
                  </a:lnTo>
                  <a:lnTo>
                    <a:pt x="32" y="272"/>
                  </a:lnTo>
                  <a:lnTo>
                    <a:pt x="32" y="276"/>
                  </a:lnTo>
                  <a:lnTo>
                    <a:pt x="32" y="435"/>
                  </a:lnTo>
                  <a:lnTo>
                    <a:pt x="32" y="439"/>
                  </a:lnTo>
                  <a:lnTo>
                    <a:pt x="33" y="442"/>
                  </a:lnTo>
                  <a:lnTo>
                    <a:pt x="33" y="446"/>
                  </a:lnTo>
                  <a:lnTo>
                    <a:pt x="34" y="449"/>
                  </a:lnTo>
                  <a:lnTo>
                    <a:pt x="36" y="453"/>
                  </a:lnTo>
                  <a:lnTo>
                    <a:pt x="38" y="455"/>
                  </a:lnTo>
                  <a:lnTo>
                    <a:pt x="39" y="459"/>
                  </a:lnTo>
                  <a:lnTo>
                    <a:pt x="42" y="462"/>
                  </a:lnTo>
                  <a:lnTo>
                    <a:pt x="44" y="465"/>
                  </a:lnTo>
                  <a:lnTo>
                    <a:pt x="47" y="467"/>
                  </a:lnTo>
                  <a:lnTo>
                    <a:pt x="49" y="468"/>
                  </a:lnTo>
                  <a:lnTo>
                    <a:pt x="52" y="470"/>
                  </a:lnTo>
                  <a:lnTo>
                    <a:pt x="54" y="472"/>
                  </a:lnTo>
                  <a:lnTo>
                    <a:pt x="58" y="472"/>
                  </a:lnTo>
                  <a:lnTo>
                    <a:pt x="64" y="47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Rectangle 180"/>
            <p:cNvSpPr>
              <a:spLocks noChangeArrowheads="1"/>
            </p:cNvSpPr>
            <p:nvPr/>
          </p:nvSpPr>
          <p:spPr bwMode="auto">
            <a:xfrm>
              <a:off x="2408" y="1973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/>
                <a:t>fp</a:t>
              </a:r>
            </a:p>
          </p:txBody>
        </p:sp>
        <p:sp>
          <p:nvSpPr>
            <p:cNvPr id="19637" name="Oval 181"/>
            <p:cNvSpPr>
              <a:spLocks noChangeArrowheads="1"/>
            </p:cNvSpPr>
            <p:nvPr/>
          </p:nvSpPr>
          <p:spPr bwMode="auto">
            <a:xfrm>
              <a:off x="3096" y="2991"/>
              <a:ext cx="203" cy="19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8" name="Rectangle 182"/>
            <p:cNvSpPr>
              <a:spLocks noChangeArrowheads="1"/>
            </p:cNvSpPr>
            <p:nvPr/>
          </p:nvSpPr>
          <p:spPr bwMode="auto">
            <a:xfrm>
              <a:off x="3066" y="2961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2"/>
                  </a:solidFill>
                </a:rPr>
                <a:t>14</a:t>
              </a:r>
            </a:p>
          </p:txBody>
        </p:sp>
      </p:grpSp>
      <p:sp>
        <p:nvSpPr>
          <p:cNvPr id="19640" name="Rectangle 184"/>
          <p:cNvSpPr>
            <a:spLocks noChangeArrowheads="1"/>
          </p:cNvSpPr>
          <p:nvPr/>
        </p:nvSpPr>
        <p:spPr bwMode="auto">
          <a:xfrm>
            <a:off x="1219200" y="6019800"/>
            <a:ext cx="64468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Motobayashi et al. Phys. Lett. B 346 (95)9, Pritychenko et al., Phys. Lett. B 461(99)322</a:t>
            </a:r>
          </a:p>
          <a:p>
            <a:pPr algn="ctr"/>
            <a:r>
              <a:rPr lang="en-US"/>
              <a:t>Ibbostson et al. PRL80(98)2081, V Chisté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Shape changes</a:t>
            </a:r>
            <a:endParaRPr lang="en-US" dirty="0"/>
          </a:p>
        </p:txBody>
      </p:sp>
      <p:pic>
        <p:nvPicPr>
          <p:cNvPr id="3074" name="Picture 2" descr="&lt;p&gt;Fig. 1. Partial level scheme of &lt;sup&gt;30,32&lt;/sup&gt;Mg illustrating the shape coexistence that occurs at the border of the &quot;Island of Inversion&quot; and the new state predicted for &lt;sup&gt;32&lt;/sup&gt;Mg.&lt;/p&gt;"/>
          <p:cNvPicPr>
            <a:picLocks noChangeAspect="1" noChangeArrowheads="1"/>
          </p:cNvPicPr>
          <p:nvPr/>
        </p:nvPicPr>
        <p:blipFill>
          <a:blip r:embed="rId2" cstate="print"/>
          <a:srcRect b="2703"/>
          <a:stretch>
            <a:fillRect/>
          </a:stretch>
        </p:blipFill>
        <p:spPr bwMode="auto">
          <a:xfrm>
            <a:off x="0" y="1600200"/>
            <a:ext cx="5715000" cy="2743200"/>
          </a:xfrm>
          <a:prstGeom prst="rect">
            <a:avLst/>
          </a:prstGeom>
          <a:noFill/>
        </p:spPr>
      </p:pic>
      <p:pic>
        <p:nvPicPr>
          <p:cNvPr id="3076" name="Picture 4" descr="&lt;p&gt;Fig. 3. Angular distributions of the protons emitted from the (t, p) reaction populating the ground state (left) or an excited state at 1058 keV (right) in &lt;sup&gt;32&lt;/sup&gt;Mg. The experimental data are compared with distorted-wave Born-approximation (DWBA) calculations assuming different values of orbital angular momentum transfer, ΔL (coloured lines).&lt;/p&gt;"/>
          <p:cNvPicPr>
            <a:picLocks noChangeAspect="1" noChangeArrowheads="1"/>
          </p:cNvPicPr>
          <p:nvPr/>
        </p:nvPicPr>
        <p:blipFill>
          <a:blip r:embed="rId3" cstate="print"/>
          <a:srcRect l="6667"/>
          <a:stretch>
            <a:fillRect/>
          </a:stretch>
        </p:blipFill>
        <p:spPr bwMode="auto">
          <a:xfrm>
            <a:off x="457200" y="4267200"/>
            <a:ext cx="5334000" cy="2295525"/>
          </a:xfrm>
          <a:prstGeom prst="rect">
            <a:avLst/>
          </a:prstGeom>
          <a:noFill/>
        </p:spPr>
      </p:pic>
      <p:pic>
        <p:nvPicPr>
          <p:cNvPr id="3078" name="Picture 6" descr="&lt;p&gt;Fig. 2a. Schematic of half of the MINIBALL high-purity germanium spectrometer with T-REX (CD and barrel) inside. &lt;br /&gt;Image credit: K Wimmer.&lt;/p&g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3908" y="2057400"/>
            <a:ext cx="3510091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6324600"/>
            <a:ext cx="168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Scattering angle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517131" y="5241529"/>
            <a:ext cx="141525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810000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30</a:t>
            </a:r>
            <a:r>
              <a:rPr lang="en-US" sz="2400" dirty="0" smtClean="0"/>
              <a:t>Mg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3810000"/>
            <a:ext cx="1066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32</a:t>
            </a:r>
            <a:r>
              <a:rPr lang="en-US" sz="2400" dirty="0" smtClean="0"/>
              <a:t>Mg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5486400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Miniball + T-REX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1143000"/>
            <a:ext cx="253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30</a:t>
            </a:r>
            <a:r>
              <a:rPr lang="en-US" sz="3200" dirty="0" smtClean="0">
                <a:solidFill>
                  <a:srgbClr val="FF0000"/>
                </a:solidFill>
              </a:rPr>
              <a:t>Mg(</a:t>
            </a:r>
            <a:r>
              <a:rPr lang="en-US" sz="3200" dirty="0" err="1" smtClean="0">
                <a:solidFill>
                  <a:srgbClr val="FF0000"/>
                </a:solidFill>
              </a:rPr>
              <a:t>t,p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r>
              <a:rPr lang="en-US" sz="3200" baseline="30000" dirty="0" smtClean="0">
                <a:solidFill>
                  <a:srgbClr val="FF0000"/>
                </a:solidFill>
              </a:rPr>
              <a:t>32</a:t>
            </a:r>
            <a:r>
              <a:rPr lang="en-US" sz="3200" dirty="0" smtClean="0">
                <a:solidFill>
                  <a:srgbClr val="FF0000"/>
                </a:solidFill>
              </a:rPr>
              <a:t>Mg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620000" cy="1066800"/>
          </a:xfrm>
          <a:solidFill>
            <a:srgbClr val="FFFFCC"/>
          </a:solidFill>
          <a:ln w="28575">
            <a:solidFill>
              <a:srgbClr val="CC0066"/>
            </a:solidFill>
          </a:ln>
        </p:spPr>
        <p:txBody>
          <a:bodyPr>
            <a:normAutofit fontScale="90000"/>
          </a:bodyPr>
          <a:lstStyle/>
          <a:p>
            <a:r>
              <a:rPr lang="fr-FR" sz="2800">
                <a:solidFill>
                  <a:srgbClr val="FF3300"/>
                </a:solidFill>
              </a:rPr>
              <a:t>r and rp Processes in explosive stellar</a:t>
            </a:r>
            <a:br>
              <a:rPr lang="fr-FR" sz="2800">
                <a:solidFill>
                  <a:srgbClr val="FF3300"/>
                </a:solidFill>
              </a:rPr>
            </a:br>
            <a:r>
              <a:rPr lang="fr-FR" sz="2800">
                <a:solidFill>
                  <a:srgbClr val="FF3300"/>
                </a:solidFill>
              </a:rPr>
              <a:t>environments</a:t>
            </a:r>
            <a:r>
              <a:rPr lang="fr-FR"/>
              <a:t> </a:t>
            </a:r>
          </a:p>
        </p:txBody>
      </p:sp>
      <p:pic>
        <p:nvPicPr>
          <p:cNvPr id="27651" name="Picture 3" descr="\\Ipnpnilnt1\MPU_PNIL\yorick\r_rp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23975"/>
            <a:ext cx="7239000" cy="5534025"/>
          </a:xfrm>
          <a:prstGeom prst="rect">
            <a:avLst/>
          </a:prstGeom>
          <a:noFill/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1676400" y="5257800"/>
            <a:ext cx="228600" cy="2286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  <a:solidFill>
            <a:srgbClr val="CCFFFF"/>
          </a:solidFill>
          <a:ln w="28575">
            <a:solidFill>
              <a:srgbClr val="D60093"/>
            </a:solidFill>
          </a:ln>
        </p:spPr>
        <p:txBody>
          <a:bodyPr/>
          <a:lstStyle/>
          <a:p>
            <a:r>
              <a:rPr lang="fr-FR">
                <a:solidFill>
                  <a:schemeClr val="accent2"/>
                </a:solidFill>
              </a:rPr>
              <a:t>A zoom on the r-process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0200" y="2667000"/>
            <a:ext cx="7369175" cy="3333750"/>
            <a:chOff x="959" y="1110"/>
            <a:chExt cx="4642" cy="2100"/>
          </a:xfrm>
        </p:grpSpPr>
        <p:pic>
          <p:nvPicPr>
            <p:cNvPr id="28676" name="Picture 4" descr="\\Ipnost\khan\nucl\image\color7.pcx"/>
            <p:cNvPicPr>
              <a:picLocks noChangeAspect="1" noChangeArrowheads="1"/>
            </p:cNvPicPr>
            <p:nvPr/>
          </p:nvPicPr>
          <p:blipFill>
            <a:blip r:embed="rId2" cstate="print"/>
            <a:srcRect r="19489"/>
            <a:stretch>
              <a:fillRect/>
            </a:stretch>
          </p:blipFill>
          <p:spPr bwMode="auto">
            <a:xfrm>
              <a:off x="959" y="1110"/>
              <a:ext cx="3092" cy="2100"/>
            </a:xfrm>
            <a:prstGeom prst="rect">
              <a:avLst/>
            </a:prstGeom>
            <a:noFill/>
          </p:spPr>
        </p:pic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>
              <a:off x="1392" y="2544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2016" y="2544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2640" y="2544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>
              <a:off x="2592" y="2160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3216" y="2160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2016" y="17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2592" y="17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3216" y="17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>
              <a:off x="1440" y="1344"/>
              <a:ext cx="336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flipH="1" flipV="1">
              <a:off x="2688" y="2208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flipH="1" flipV="1">
              <a:off x="2064" y="1776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6"/>
            <p:cNvSpPr>
              <a:spLocks noChangeShapeType="1"/>
            </p:cNvSpPr>
            <p:nvPr/>
          </p:nvSpPr>
          <p:spPr bwMode="auto">
            <a:xfrm flipH="1" flipV="1">
              <a:off x="1488" y="1488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 flipH="1" flipV="1">
              <a:off x="3264" y="1392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>
              <a:off x="4272" y="2640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4694" y="2505"/>
              <a:ext cx="9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000" b="1">
                  <a:solidFill>
                    <a:schemeClr val="accent2"/>
                  </a:solidFill>
                </a:rPr>
                <a:t>: Capture n</a:t>
              </a:r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 flipH="1" flipV="1">
              <a:off x="4272" y="2784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4704" y="2770"/>
              <a:ext cx="3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000" b="1">
                  <a:solidFill>
                    <a:srgbClr val="FF3300"/>
                  </a:solidFill>
                  <a:latin typeface="Symbol" pitchFamily="18" charset="2"/>
                </a:rPr>
                <a:t>: b </a:t>
              </a:r>
              <a:r>
                <a:rPr lang="fr-FR" sz="2000" baseline="30000">
                  <a:solidFill>
                    <a:srgbClr val="FF3300"/>
                  </a:solidFill>
                </a:rPr>
                <a:t>-</a:t>
              </a:r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1392" y="29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>
              <a:off x="1968" y="29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2592" y="2928"/>
              <a:ext cx="384" cy="0"/>
            </a:xfrm>
            <a:prstGeom prst="line">
              <a:avLst/>
            </a:prstGeom>
            <a:noFill/>
            <a:ln w="698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 flipH="1" flipV="1">
              <a:off x="2688" y="2544"/>
              <a:ext cx="192" cy="240"/>
            </a:xfrm>
            <a:prstGeom prst="line">
              <a:avLst/>
            </a:prstGeom>
            <a:noFill/>
            <a:ln w="698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974725" y="1614488"/>
            <a:ext cx="7524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/>
              <a:t>We need masses, lifetimes and capture cross sections for unstable 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solidFill>
            <a:srgbClr val="CCFFFF"/>
          </a:solidFill>
          <a:ln w="28575">
            <a:solidFill>
              <a:srgbClr val="CC0066"/>
            </a:solidFill>
          </a:ln>
        </p:spPr>
        <p:txBody>
          <a:bodyPr>
            <a:normAutofit fontScale="90000"/>
          </a:bodyPr>
          <a:lstStyle/>
          <a:p>
            <a:r>
              <a:rPr lang="fr-FR" sz="3600">
                <a:solidFill>
                  <a:srgbClr val="FF3300"/>
                </a:solidFill>
              </a:rPr>
              <a:t>Effect of shell closures on element abundances</a:t>
            </a:r>
          </a:p>
        </p:txBody>
      </p:sp>
      <p:pic>
        <p:nvPicPr>
          <p:cNvPr id="28675" name="Picture 3" descr="abund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861175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Exotic radioactivity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6948"/>
            <a:ext cx="8763000" cy="645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61" y="152400"/>
            <a:ext cx="897055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645"/>
            <a:ext cx="9144000" cy="689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50"/>
            <a:ext cx="9151408" cy="68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/>
          <p:cNvSpPr txBox="1">
            <a:spLocks noGrp="1"/>
          </p:cNvSpPr>
          <p:nvPr/>
        </p:nvSpPr>
        <p:spPr bwMode="auto">
          <a:xfrm>
            <a:off x="-12700" y="661035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dirty="0"/>
              <a:t>18 May 2009</a:t>
            </a:r>
          </a:p>
        </p:txBody>
      </p:sp>
      <p:sp>
        <p:nvSpPr>
          <p:cNvPr id="13315" name="Footer Placeholder 2"/>
          <p:cNvSpPr txBox="1">
            <a:spLocks noGrp="1"/>
          </p:cNvSpPr>
          <p:nvPr/>
        </p:nvSpPr>
        <p:spPr bwMode="auto">
          <a:xfrm>
            <a:off x="2120900" y="6610350"/>
            <a:ext cx="47974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New opportunities in the physics landscape at CERN</a:t>
            </a:r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7010400" y="661035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BB43AE2-5B31-47E4-88E9-F2C080D4C360}" type="slidenum">
              <a:rPr lang="en-US" sz="1400"/>
              <a:pPr algn="r"/>
              <a:t>2</a:t>
            </a:fld>
            <a:endParaRPr lang="en-US" sz="1400"/>
          </a:p>
        </p:txBody>
      </p:sp>
      <p:graphicFrame>
        <p:nvGraphicFramePr>
          <p:cNvPr id="13317" name="Object 2"/>
          <p:cNvGraphicFramePr>
            <a:graphicFrameLocks noChangeAspect="1"/>
          </p:cNvGraphicFramePr>
          <p:nvPr/>
        </p:nvGraphicFramePr>
        <p:xfrm>
          <a:off x="455613" y="1035050"/>
          <a:ext cx="8231187" cy="5640388"/>
        </p:xfrm>
        <a:graphic>
          <a:graphicData uri="http://schemas.openxmlformats.org/presentationml/2006/ole">
            <p:oleObj spid="_x0000_s1026" name="Bitmap Image" r:id="rId4" imgW="8228571" imgH="5638095" progId="PBrush">
              <p:embed/>
            </p:oleObj>
          </a:graphicData>
        </a:graphic>
      </p:graphicFrame>
      <p:sp>
        <p:nvSpPr>
          <p:cNvPr id="13318" name="Text Box 3"/>
          <p:cNvSpPr txBox="1">
            <a:spLocks noChangeArrowheads="1"/>
          </p:cNvSpPr>
          <p:nvPr/>
        </p:nvSpPr>
        <p:spPr bwMode="auto">
          <a:xfrm>
            <a:off x="3117850" y="5568950"/>
            <a:ext cx="3795713" cy="346075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9900FF"/>
                </a:solidFill>
              </a:rPr>
              <a:t>The size of the nucleus: halos and skins</a:t>
            </a: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1497013" y="6264275"/>
            <a:ext cx="4662487" cy="346075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9900FF"/>
                </a:solidFill>
              </a:rPr>
              <a:t>Explaining complex nuclei from basic constituents</a:t>
            </a: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0" y="1376363"/>
            <a:ext cx="6165850" cy="346075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9900FF"/>
                </a:solidFill>
              </a:rPr>
              <a:t>The different shapes of the nucleus: collectivity versus individuality</a:t>
            </a: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0" y="3657600"/>
            <a:ext cx="3348038" cy="5905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9900FF"/>
                </a:solidFill>
              </a:rPr>
              <a:t>Doubly-magic nuclei</a:t>
            </a:r>
          </a:p>
          <a:p>
            <a:pPr eaLnBrk="0" hangingPunct="0"/>
            <a:r>
              <a:rPr lang="en-US" sz="1600" dirty="0">
                <a:solidFill>
                  <a:srgbClr val="9900FF"/>
                </a:solidFill>
              </a:rPr>
              <a:t>and shell structure far from stability</a:t>
            </a:r>
          </a:p>
        </p:txBody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3248025" y="5140325"/>
            <a:ext cx="5895975" cy="346075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9900FF"/>
                </a:solidFill>
              </a:rPr>
              <a:t>The limits of nuclear stability: measuring and predicting masses</a:t>
            </a:r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0" y="2790825"/>
            <a:ext cx="3962400" cy="338138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 err="1">
                <a:solidFill>
                  <a:srgbClr val="9900FF"/>
                </a:solidFill>
              </a:rPr>
              <a:t>Isospin</a:t>
            </a:r>
            <a:r>
              <a:rPr lang="en-US" sz="1600" dirty="0">
                <a:solidFill>
                  <a:srgbClr val="9900FF"/>
                </a:solidFill>
              </a:rPr>
              <a:t> dependence of the nuclear force</a:t>
            </a:r>
          </a:p>
        </p:txBody>
      </p:sp>
      <p:sp>
        <p:nvSpPr>
          <p:cNvPr id="13324" name="Text Box 10"/>
          <p:cNvSpPr txBox="1">
            <a:spLocks noChangeArrowheads="1"/>
          </p:cNvSpPr>
          <p:nvPr/>
        </p:nvSpPr>
        <p:spPr bwMode="auto">
          <a:xfrm>
            <a:off x="0" y="4505325"/>
            <a:ext cx="2225675" cy="346075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CC0066"/>
                </a:solidFill>
              </a:rPr>
              <a:t>Burning cycles in stars</a:t>
            </a:r>
          </a:p>
        </p:txBody>
      </p:sp>
      <p:sp>
        <p:nvSpPr>
          <p:cNvPr id="13325" name="Text Box 11"/>
          <p:cNvSpPr txBox="1">
            <a:spLocks noChangeArrowheads="1"/>
          </p:cNvSpPr>
          <p:nvPr/>
        </p:nvSpPr>
        <p:spPr bwMode="auto">
          <a:xfrm>
            <a:off x="0" y="2079625"/>
            <a:ext cx="2689225" cy="346075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CC0066"/>
                </a:solidFill>
              </a:rPr>
              <a:t>Testing the Standard Model</a:t>
            </a:r>
          </a:p>
        </p:txBody>
      </p:sp>
      <p:sp>
        <p:nvSpPr>
          <p:cNvPr id="13326" name="Text Box 12"/>
          <p:cNvSpPr txBox="1">
            <a:spLocks noChangeArrowheads="1"/>
          </p:cNvSpPr>
          <p:nvPr/>
        </p:nvSpPr>
        <p:spPr bwMode="auto">
          <a:xfrm>
            <a:off x="5743575" y="3530600"/>
            <a:ext cx="3400425" cy="346075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CC0066"/>
                </a:solidFill>
              </a:rPr>
              <a:t>The origin of the chemical elements</a:t>
            </a:r>
          </a:p>
        </p:txBody>
      </p:sp>
      <p:sp>
        <p:nvSpPr>
          <p:cNvPr id="13327" name="Text Box 13"/>
          <p:cNvSpPr txBox="1">
            <a:spLocks noChangeArrowheads="1"/>
          </p:cNvSpPr>
          <p:nvPr/>
        </p:nvSpPr>
        <p:spPr bwMode="auto">
          <a:xfrm>
            <a:off x="5205413" y="4238625"/>
            <a:ext cx="3938587" cy="346075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CC0066"/>
                </a:solidFill>
              </a:rPr>
              <a:t>Applications in materials and life sciences</a:t>
            </a:r>
          </a:p>
        </p:txBody>
      </p:sp>
      <p:sp>
        <p:nvSpPr>
          <p:cNvPr id="13328" name="Line 15"/>
          <p:cNvSpPr>
            <a:spLocks noChangeShapeType="1"/>
          </p:cNvSpPr>
          <p:nvPr/>
        </p:nvSpPr>
        <p:spPr bwMode="auto">
          <a:xfrm flipV="1">
            <a:off x="1035050" y="3324225"/>
            <a:ext cx="2676525" cy="2924175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 rot="-2801081">
            <a:off x="3136900" y="3065463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N=Z</a:t>
            </a:r>
            <a:endParaRPr lang="en-US" sz="2400" dirty="0">
              <a:solidFill>
                <a:srgbClr val="0066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 rot="-578029">
            <a:off x="6756400" y="2970213"/>
            <a:ext cx="1460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n-drip line</a:t>
            </a:r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 rot="-1453342">
            <a:off x="4889500" y="1931988"/>
            <a:ext cx="14605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p-drip line</a:t>
            </a:r>
          </a:p>
        </p:txBody>
      </p:sp>
      <p:sp>
        <p:nvSpPr>
          <p:cNvPr id="13332" name="Freeform 19"/>
          <p:cNvSpPr>
            <a:spLocks/>
          </p:cNvSpPr>
          <p:nvPr/>
        </p:nvSpPr>
        <p:spPr bwMode="auto">
          <a:xfrm>
            <a:off x="2511425" y="3222625"/>
            <a:ext cx="3568700" cy="1898650"/>
          </a:xfrm>
          <a:custGeom>
            <a:avLst/>
            <a:gdLst>
              <a:gd name="T0" fmla="*/ 2244 w 2248"/>
              <a:gd name="T1" fmla="*/ 0 h 1196"/>
              <a:gd name="T2" fmla="*/ 2204 w 2248"/>
              <a:gd name="T3" fmla="*/ 144 h 1196"/>
              <a:gd name="T4" fmla="*/ 2088 w 2248"/>
              <a:gd name="T5" fmla="*/ 228 h 1196"/>
              <a:gd name="T6" fmla="*/ 2016 w 2248"/>
              <a:gd name="T7" fmla="*/ 268 h 1196"/>
              <a:gd name="T8" fmla="*/ 1992 w 2248"/>
              <a:gd name="T9" fmla="*/ 284 h 1196"/>
              <a:gd name="T10" fmla="*/ 1948 w 2248"/>
              <a:gd name="T11" fmla="*/ 300 h 1196"/>
              <a:gd name="T12" fmla="*/ 1820 w 2248"/>
              <a:gd name="T13" fmla="*/ 348 h 1196"/>
              <a:gd name="T14" fmla="*/ 1768 w 2248"/>
              <a:gd name="T15" fmla="*/ 384 h 1196"/>
              <a:gd name="T16" fmla="*/ 1728 w 2248"/>
              <a:gd name="T17" fmla="*/ 396 h 1196"/>
              <a:gd name="T18" fmla="*/ 1628 w 2248"/>
              <a:gd name="T19" fmla="*/ 424 h 1196"/>
              <a:gd name="T20" fmla="*/ 1468 w 2248"/>
              <a:gd name="T21" fmla="*/ 468 h 1196"/>
              <a:gd name="T22" fmla="*/ 1376 w 2248"/>
              <a:gd name="T23" fmla="*/ 504 h 1196"/>
              <a:gd name="T24" fmla="*/ 1312 w 2248"/>
              <a:gd name="T25" fmla="*/ 544 h 1196"/>
              <a:gd name="T26" fmla="*/ 1236 w 2248"/>
              <a:gd name="T27" fmla="*/ 556 h 1196"/>
              <a:gd name="T28" fmla="*/ 1172 w 2248"/>
              <a:gd name="T29" fmla="*/ 588 h 1196"/>
              <a:gd name="T30" fmla="*/ 1152 w 2248"/>
              <a:gd name="T31" fmla="*/ 636 h 1196"/>
              <a:gd name="T32" fmla="*/ 1136 w 2248"/>
              <a:gd name="T33" fmla="*/ 660 h 1196"/>
              <a:gd name="T34" fmla="*/ 1100 w 2248"/>
              <a:gd name="T35" fmla="*/ 776 h 1196"/>
              <a:gd name="T36" fmla="*/ 1048 w 2248"/>
              <a:gd name="T37" fmla="*/ 804 h 1196"/>
              <a:gd name="T38" fmla="*/ 996 w 2248"/>
              <a:gd name="T39" fmla="*/ 828 h 1196"/>
              <a:gd name="T40" fmla="*/ 824 w 2248"/>
              <a:gd name="T41" fmla="*/ 884 h 1196"/>
              <a:gd name="T42" fmla="*/ 512 w 2248"/>
              <a:gd name="T43" fmla="*/ 964 h 1196"/>
              <a:gd name="T44" fmla="*/ 424 w 2248"/>
              <a:gd name="T45" fmla="*/ 984 h 1196"/>
              <a:gd name="T46" fmla="*/ 368 w 2248"/>
              <a:gd name="T47" fmla="*/ 1004 h 1196"/>
              <a:gd name="T48" fmla="*/ 340 w 2248"/>
              <a:gd name="T49" fmla="*/ 1028 h 1196"/>
              <a:gd name="T50" fmla="*/ 304 w 2248"/>
              <a:gd name="T51" fmla="*/ 1112 h 1196"/>
              <a:gd name="T52" fmla="*/ 292 w 2248"/>
              <a:gd name="T53" fmla="*/ 1156 h 1196"/>
              <a:gd name="T54" fmla="*/ 232 w 2248"/>
              <a:gd name="T55" fmla="*/ 1184 h 1196"/>
              <a:gd name="T56" fmla="*/ 200 w 2248"/>
              <a:gd name="T57" fmla="*/ 1192 h 1196"/>
              <a:gd name="T58" fmla="*/ 56 w 2248"/>
              <a:gd name="T59" fmla="*/ 1188 h 1196"/>
              <a:gd name="T60" fmla="*/ 0 w 2248"/>
              <a:gd name="T61" fmla="*/ 1196 h 119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48"/>
              <a:gd name="T94" fmla="*/ 0 h 1196"/>
              <a:gd name="T95" fmla="*/ 2248 w 2248"/>
              <a:gd name="T96" fmla="*/ 1196 h 119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48" h="1196">
                <a:moveTo>
                  <a:pt x="2244" y="0"/>
                </a:moveTo>
                <a:cubicBezTo>
                  <a:pt x="2239" y="46"/>
                  <a:pt x="2248" y="115"/>
                  <a:pt x="2204" y="144"/>
                </a:cubicBezTo>
                <a:cubicBezTo>
                  <a:pt x="2187" y="196"/>
                  <a:pt x="2131" y="207"/>
                  <a:pt x="2088" y="228"/>
                </a:cubicBezTo>
                <a:cubicBezTo>
                  <a:pt x="2069" y="256"/>
                  <a:pt x="2045" y="258"/>
                  <a:pt x="2016" y="268"/>
                </a:cubicBezTo>
                <a:cubicBezTo>
                  <a:pt x="2007" y="271"/>
                  <a:pt x="2000" y="279"/>
                  <a:pt x="1992" y="284"/>
                </a:cubicBezTo>
                <a:cubicBezTo>
                  <a:pt x="1979" y="293"/>
                  <a:pt x="1963" y="296"/>
                  <a:pt x="1948" y="300"/>
                </a:cubicBezTo>
                <a:cubicBezTo>
                  <a:pt x="1909" y="326"/>
                  <a:pt x="1862" y="327"/>
                  <a:pt x="1820" y="348"/>
                </a:cubicBezTo>
                <a:cubicBezTo>
                  <a:pt x="1802" y="357"/>
                  <a:pt x="1785" y="373"/>
                  <a:pt x="1768" y="384"/>
                </a:cubicBezTo>
                <a:cubicBezTo>
                  <a:pt x="1758" y="391"/>
                  <a:pt x="1740" y="393"/>
                  <a:pt x="1728" y="396"/>
                </a:cubicBezTo>
                <a:cubicBezTo>
                  <a:pt x="1693" y="405"/>
                  <a:pt x="1664" y="419"/>
                  <a:pt x="1628" y="424"/>
                </a:cubicBezTo>
                <a:cubicBezTo>
                  <a:pt x="1575" y="442"/>
                  <a:pt x="1520" y="451"/>
                  <a:pt x="1468" y="468"/>
                </a:cubicBezTo>
                <a:cubicBezTo>
                  <a:pt x="1437" y="491"/>
                  <a:pt x="1413" y="497"/>
                  <a:pt x="1376" y="504"/>
                </a:cubicBezTo>
                <a:cubicBezTo>
                  <a:pt x="1356" y="518"/>
                  <a:pt x="1335" y="534"/>
                  <a:pt x="1312" y="544"/>
                </a:cubicBezTo>
                <a:cubicBezTo>
                  <a:pt x="1288" y="554"/>
                  <a:pt x="1261" y="550"/>
                  <a:pt x="1236" y="556"/>
                </a:cubicBezTo>
                <a:cubicBezTo>
                  <a:pt x="1217" y="560"/>
                  <a:pt x="1191" y="579"/>
                  <a:pt x="1172" y="588"/>
                </a:cubicBezTo>
                <a:cubicBezTo>
                  <a:pt x="1166" y="605"/>
                  <a:pt x="1161" y="621"/>
                  <a:pt x="1152" y="636"/>
                </a:cubicBezTo>
                <a:cubicBezTo>
                  <a:pt x="1147" y="644"/>
                  <a:pt x="1136" y="660"/>
                  <a:pt x="1136" y="660"/>
                </a:cubicBezTo>
                <a:cubicBezTo>
                  <a:pt x="1131" y="694"/>
                  <a:pt x="1127" y="749"/>
                  <a:pt x="1100" y="776"/>
                </a:cubicBezTo>
                <a:cubicBezTo>
                  <a:pt x="1086" y="790"/>
                  <a:pt x="1063" y="791"/>
                  <a:pt x="1048" y="804"/>
                </a:cubicBezTo>
                <a:cubicBezTo>
                  <a:pt x="1026" y="822"/>
                  <a:pt x="1027" y="824"/>
                  <a:pt x="996" y="828"/>
                </a:cubicBezTo>
                <a:cubicBezTo>
                  <a:pt x="937" y="848"/>
                  <a:pt x="887" y="877"/>
                  <a:pt x="824" y="884"/>
                </a:cubicBezTo>
                <a:cubicBezTo>
                  <a:pt x="722" y="918"/>
                  <a:pt x="620" y="951"/>
                  <a:pt x="512" y="964"/>
                </a:cubicBezTo>
                <a:cubicBezTo>
                  <a:pt x="483" y="974"/>
                  <a:pt x="454" y="977"/>
                  <a:pt x="424" y="984"/>
                </a:cubicBezTo>
                <a:cubicBezTo>
                  <a:pt x="406" y="996"/>
                  <a:pt x="388" y="997"/>
                  <a:pt x="368" y="1004"/>
                </a:cubicBezTo>
                <a:cubicBezTo>
                  <a:pt x="363" y="1020"/>
                  <a:pt x="354" y="1019"/>
                  <a:pt x="340" y="1028"/>
                </a:cubicBezTo>
                <a:cubicBezTo>
                  <a:pt x="330" y="1057"/>
                  <a:pt x="310" y="1081"/>
                  <a:pt x="304" y="1112"/>
                </a:cubicBezTo>
                <a:cubicBezTo>
                  <a:pt x="303" y="1118"/>
                  <a:pt x="297" y="1153"/>
                  <a:pt x="292" y="1156"/>
                </a:cubicBezTo>
                <a:cubicBezTo>
                  <a:pt x="271" y="1170"/>
                  <a:pt x="256" y="1178"/>
                  <a:pt x="232" y="1184"/>
                </a:cubicBezTo>
                <a:cubicBezTo>
                  <a:pt x="221" y="1187"/>
                  <a:pt x="200" y="1192"/>
                  <a:pt x="200" y="1192"/>
                </a:cubicBezTo>
                <a:cubicBezTo>
                  <a:pt x="148" y="1190"/>
                  <a:pt x="106" y="1183"/>
                  <a:pt x="56" y="1188"/>
                </a:cubicBezTo>
                <a:cubicBezTo>
                  <a:pt x="38" y="1193"/>
                  <a:pt x="0" y="1196"/>
                  <a:pt x="0" y="1196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 rot="-1638256">
            <a:off x="6396038" y="2370138"/>
            <a:ext cx="20558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996633"/>
                </a:solidFill>
                <a:latin typeface="Times New Roman" pitchFamily="18" charset="0"/>
              </a:rPr>
              <a:t>r-process path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334" name="Freeform 21"/>
          <p:cNvSpPr>
            <a:spLocks/>
          </p:cNvSpPr>
          <p:nvPr/>
        </p:nvSpPr>
        <p:spPr bwMode="auto">
          <a:xfrm>
            <a:off x="6143625" y="2486025"/>
            <a:ext cx="1238250" cy="428625"/>
          </a:xfrm>
          <a:custGeom>
            <a:avLst/>
            <a:gdLst>
              <a:gd name="T0" fmla="*/ 0 w 780"/>
              <a:gd name="T1" fmla="*/ 270 h 270"/>
              <a:gd name="T2" fmla="*/ 342 w 780"/>
              <a:gd name="T3" fmla="*/ 240 h 270"/>
              <a:gd name="T4" fmla="*/ 432 w 780"/>
              <a:gd name="T5" fmla="*/ 186 h 270"/>
              <a:gd name="T6" fmla="*/ 486 w 780"/>
              <a:gd name="T7" fmla="*/ 168 h 270"/>
              <a:gd name="T8" fmla="*/ 504 w 780"/>
              <a:gd name="T9" fmla="*/ 162 h 270"/>
              <a:gd name="T10" fmla="*/ 552 w 780"/>
              <a:gd name="T11" fmla="*/ 114 h 270"/>
              <a:gd name="T12" fmla="*/ 582 w 780"/>
              <a:gd name="T13" fmla="*/ 102 h 270"/>
              <a:gd name="T14" fmla="*/ 600 w 780"/>
              <a:gd name="T15" fmla="*/ 90 h 270"/>
              <a:gd name="T16" fmla="*/ 696 w 780"/>
              <a:gd name="T17" fmla="*/ 66 h 270"/>
              <a:gd name="T18" fmla="*/ 744 w 780"/>
              <a:gd name="T19" fmla="*/ 30 h 270"/>
              <a:gd name="T20" fmla="*/ 780 w 780"/>
              <a:gd name="T21" fmla="*/ 18 h 270"/>
              <a:gd name="T22" fmla="*/ 774 w 780"/>
              <a:gd name="T23" fmla="*/ 0 h 2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80"/>
              <a:gd name="T37" fmla="*/ 0 h 270"/>
              <a:gd name="T38" fmla="*/ 780 w 780"/>
              <a:gd name="T39" fmla="*/ 270 h 2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80" h="270">
                <a:moveTo>
                  <a:pt x="0" y="270"/>
                </a:moveTo>
                <a:cubicBezTo>
                  <a:pt x="114" y="257"/>
                  <a:pt x="228" y="246"/>
                  <a:pt x="342" y="240"/>
                </a:cubicBezTo>
                <a:lnTo>
                  <a:pt x="432" y="186"/>
                </a:lnTo>
                <a:cubicBezTo>
                  <a:pt x="432" y="186"/>
                  <a:pt x="486" y="168"/>
                  <a:pt x="486" y="168"/>
                </a:cubicBezTo>
                <a:cubicBezTo>
                  <a:pt x="492" y="166"/>
                  <a:pt x="504" y="162"/>
                  <a:pt x="504" y="162"/>
                </a:cubicBezTo>
                <a:cubicBezTo>
                  <a:pt x="518" y="141"/>
                  <a:pt x="531" y="128"/>
                  <a:pt x="552" y="114"/>
                </a:cubicBezTo>
                <a:cubicBezTo>
                  <a:pt x="578" y="75"/>
                  <a:pt x="548" y="108"/>
                  <a:pt x="582" y="102"/>
                </a:cubicBezTo>
                <a:cubicBezTo>
                  <a:pt x="589" y="101"/>
                  <a:pt x="593" y="93"/>
                  <a:pt x="600" y="90"/>
                </a:cubicBezTo>
                <a:cubicBezTo>
                  <a:pt x="630" y="77"/>
                  <a:pt x="665" y="76"/>
                  <a:pt x="696" y="66"/>
                </a:cubicBezTo>
                <a:cubicBezTo>
                  <a:pt x="708" y="48"/>
                  <a:pt x="723" y="39"/>
                  <a:pt x="744" y="30"/>
                </a:cubicBezTo>
                <a:cubicBezTo>
                  <a:pt x="756" y="25"/>
                  <a:pt x="780" y="18"/>
                  <a:pt x="780" y="18"/>
                </a:cubicBezTo>
                <a:cubicBezTo>
                  <a:pt x="778" y="12"/>
                  <a:pt x="774" y="0"/>
                  <a:pt x="774" y="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1333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4000" dirty="0"/>
              <a:t>The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" y="3200400"/>
            <a:ext cx="213327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9900FF"/>
                </a:solidFill>
              </a:rPr>
              <a:t>Neutron-proton pairing</a:t>
            </a:r>
            <a:endParaRPr lang="en-US" sz="1600" dirty="0">
              <a:solidFill>
                <a:srgbClr val="99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07271" y="990600"/>
            <a:ext cx="373672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Spectroscopy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fr-FR" sz="4000"/>
              <a:t>A new generation of RIB facilities: more exotic; more intensity(X10</a:t>
            </a:r>
            <a:r>
              <a:rPr lang="fr-FR" sz="4000" baseline="30000"/>
              <a:t>3</a:t>
            </a:r>
            <a:r>
              <a:rPr lang="fr-FR" sz="4000"/>
              <a:t>)</a:t>
            </a:r>
            <a:endParaRPr lang="en-US" sz="4000" baseline="300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fr-FR"/>
              <a:t>  </a:t>
            </a: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ln w="28575">
            <a:solidFill>
              <a:srgbClr val="FF00FF"/>
            </a:solidFill>
          </a:ln>
        </p:spPr>
        <p:txBody>
          <a:bodyPr/>
          <a:lstStyle/>
          <a:p>
            <a:pPr algn="ctr">
              <a:buFontTx/>
              <a:buNone/>
            </a:pPr>
            <a:endParaRPr lang="fr-FR" sz="240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fr-FR" sz="2400">
                <a:solidFill>
                  <a:srgbClr val="FF0000"/>
                </a:solidFill>
                <a:cs typeface="Times New Roman" pitchFamily="18" charset="0"/>
              </a:rPr>
              <a:t>Beta-</a:t>
            </a:r>
            <a:r>
              <a:rPr lang="en-GB" sz="2400">
                <a:solidFill>
                  <a:srgbClr val="FF0000"/>
                </a:solidFill>
                <a:cs typeface="Times New Roman" pitchFamily="18" charset="0"/>
              </a:rPr>
              <a:t>decay, mass measurements:</a:t>
            </a:r>
            <a:r>
              <a:rPr lang="fr-FR" sz="240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sz="2400">
                <a:solidFill>
                  <a:srgbClr val="FF0000"/>
                </a:solidFill>
                <a:cs typeface="Times New Roman" pitchFamily="18" charset="0"/>
              </a:rPr>
              <a:t>A few counts per minute</a:t>
            </a:r>
            <a:endParaRPr lang="en-US" sz="240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fr-FR" sz="2400">
                <a:solidFill>
                  <a:schemeClr val="accent1"/>
                </a:solidFill>
                <a:cs typeface="Times New Roman" pitchFamily="18" charset="0"/>
              </a:rPr>
              <a:t>COULEX : 10 pps</a:t>
            </a:r>
            <a:endParaRPr lang="en-US" sz="240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en-GB" sz="2400">
                <a:solidFill>
                  <a:schemeClr val="accent2"/>
                </a:solidFill>
                <a:cs typeface="Times New Roman" pitchFamily="18" charset="0"/>
              </a:rPr>
              <a:t>Knock out :10</a:t>
            </a:r>
            <a:r>
              <a:rPr lang="en-GB" sz="2400" baseline="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en-GB" sz="2400">
                <a:solidFill>
                  <a:schemeClr val="accent2"/>
                </a:solidFill>
                <a:cs typeface="Times New Roman" pitchFamily="18" charset="0"/>
              </a:rPr>
              <a:t> pps</a:t>
            </a:r>
            <a:endParaRPr lang="en-US" sz="2400">
              <a:solidFill>
                <a:schemeClr val="accent2"/>
              </a:solidFill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fr-FR" sz="2400">
                <a:solidFill>
                  <a:srgbClr val="FF00FF"/>
                </a:solidFill>
                <a:cs typeface="Times New Roman" pitchFamily="18" charset="0"/>
              </a:rPr>
              <a:t>Direct Reactions :10</a:t>
            </a:r>
            <a:r>
              <a:rPr lang="fr-FR" sz="2400" baseline="30000">
                <a:solidFill>
                  <a:srgbClr val="FF00FF"/>
                </a:solidFill>
                <a:cs typeface="Times New Roman" pitchFamily="18" charset="0"/>
              </a:rPr>
              <a:t>4</a:t>
            </a:r>
            <a:r>
              <a:rPr lang="fr-FR" sz="2400">
                <a:solidFill>
                  <a:srgbClr val="FF00FF"/>
                </a:solidFill>
                <a:cs typeface="Times New Roman" pitchFamily="18" charset="0"/>
              </a:rPr>
              <a:t> pps</a:t>
            </a:r>
            <a:endParaRPr lang="en-US" sz="2400">
              <a:solidFill>
                <a:srgbClr val="FF00FF"/>
              </a:solidFill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fr-FR" sz="2400">
                <a:cs typeface="Times New Roman" pitchFamily="18" charset="0"/>
              </a:rPr>
              <a:t>Fusion :10</a:t>
            </a:r>
            <a:r>
              <a:rPr lang="fr-FR" sz="2400" baseline="30000">
                <a:cs typeface="Times New Roman" pitchFamily="18" charset="0"/>
              </a:rPr>
              <a:t>5 </a:t>
            </a:r>
            <a:r>
              <a:rPr lang="fr-FR" sz="2400">
                <a:cs typeface="Times New Roman" pitchFamily="18" charset="0"/>
              </a:rPr>
              <a:t>pps</a:t>
            </a:r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23938" y="2590800"/>
            <a:ext cx="3319462" cy="3449638"/>
            <a:chOff x="654" y="403"/>
            <a:chExt cx="5233" cy="3414"/>
          </a:xfrm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3" y="403"/>
              <a:ext cx="5154" cy="3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4583" name="Freeform 7"/>
            <p:cNvSpPr>
              <a:spLocks noChangeAspect="1"/>
            </p:cNvSpPr>
            <p:nvPr/>
          </p:nvSpPr>
          <p:spPr bwMode="auto">
            <a:xfrm>
              <a:off x="733" y="445"/>
              <a:ext cx="4846" cy="3338"/>
            </a:xfrm>
            <a:custGeom>
              <a:avLst/>
              <a:gdLst/>
              <a:ahLst/>
              <a:cxnLst>
                <a:cxn ang="0">
                  <a:pos x="93" y="3285"/>
                </a:cxn>
                <a:cxn ang="0">
                  <a:pos x="211" y="3192"/>
                </a:cxn>
                <a:cxn ang="0">
                  <a:pos x="305" y="3161"/>
                </a:cxn>
                <a:cxn ang="0">
                  <a:pos x="423" y="3161"/>
                </a:cxn>
                <a:cxn ang="0">
                  <a:pos x="516" y="3067"/>
                </a:cxn>
                <a:cxn ang="0">
                  <a:pos x="665" y="3011"/>
                </a:cxn>
                <a:cxn ang="0">
                  <a:pos x="696" y="2887"/>
                </a:cxn>
                <a:cxn ang="0">
                  <a:pos x="1001" y="2769"/>
                </a:cxn>
                <a:cxn ang="0">
                  <a:pos x="1063" y="2644"/>
                </a:cxn>
                <a:cxn ang="0">
                  <a:pos x="1275" y="2526"/>
                </a:cxn>
                <a:cxn ang="0">
                  <a:pos x="1455" y="2433"/>
                </a:cxn>
                <a:cxn ang="0">
                  <a:pos x="1673" y="2277"/>
                </a:cxn>
                <a:cxn ang="0">
                  <a:pos x="1946" y="2190"/>
                </a:cxn>
                <a:cxn ang="0">
                  <a:pos x="1971" y="2066"/>
                </a:cxn>
                <a:cxn ang="0">
                  <a:pos x="2189" y="1978"/>
                </a:cxn>
                <a:cxn ang="0">
                  <a:pos x="2431" y="1854"/>
                </a:cxn>
                <a:cxn ang="0">
                  <a:pos x="2642" y="1736"/>
                </a:cxn>
                <a:cxn ang="0">
                  <a:pos x="2736" y="1580"/>
                </a:cxn>
                <a:cxn ang="0">
                  <a:pos x="2885" y="1487"/>
                </a:cxn>
                <a:cxn ang="0">
                  <a:pos x="2978" y="1338"/>
                </a:cxn>
                <a:cxn ang="0">
                  <a:pos x="3190" y="1244"/>
                </a:cxn>
                <a:cxn ang="0">
                  <a:pos x="3370" y="1095"/>
                </a:cxn>
                <a:cxn ang="0">
                  <a:pos x="3612" y="1002"/>
                </a:cxn>
                <a:cxn ang="0">
                  <a:pos x="3799" y="883"/>
                </a:cxn>
                <a:cxn ang="0">
                  <a:pos x="4128" y="759"/>
                </a:cxn>
                <a:cxn ang="0">
                  <a:pos x="4340" y="610"/>
                </a:cxn>
                <a:cxn ang="0">
                  <a:pos x="4464" y="516"/>
                </a:cxn>
                <a:cxn ang="0">
                  <a:pos x="4613" y="367"/>
                </a:cxn>
                <a:cxn ang="0">
                  <a:pos x="4800" y="243"/>
                </a:cxn>
                <a:cxn ang="0">
                  <a:pos x="4707" y="93"/>
                </a:cxn>
                <a:cxn ang="0">
                  <a:pos x="4589" y="93"/>
                </a:cxn>
                <a:cxn ang="0">
                  <a:pos x="4464" y="180"/>
                </a:cxn>
                <a:cxn ang="0">
                  <a:pos x="4222" y="305"/>
                </a:cxn>
                <a:cxn ang="0">
                  <a:pos x="4160" y="398"/>
                </a:cxn>
                <a:cxn ang="0">
                  <a:pos x="3979" y="516"/>
                </a:cxn>
                <a:cxn ang="0">
                  <a:pos x="3550" y="610"/>
                </a:cxn>
                <a:cxn ang="0">
                  <a:pos x="3308" y="728"/>
                </a:cxn>
                <a:cxn ang="0">
                  <a:pos x="2947" y="821"/>
                </a:cxn>
                <a:cxn ang="0">
                  <a:pos x="2761" y="946"/>
                </a:cxn>
                <a:cxn ang="0">
                  <a:pos x="2518" y="1033"/>
                </a:cxn>
                <a:cxn ang="0">
                  <a:pos x="2338" y="1157"/>
                </a:cxn>
                <a:cxn ang="0">
                  <a:pos x="2307" y="1275"/>
                </a:cxn>
                <a:cxn ang="0">
                  <a:pos x="2064" y="1400"/>
                </a:cxn>
                <a:cxn ang="0">
                  <a:pos x="1884" y="1580"/>
                </a:cxn>
                <a:cxn ang="0">
                  <a:pos x="1610" y="1674"/>
                </a:cxn>
                <a:cxn ang="0">
                  <a:pos x="1399" y="1854"/>
                </a:cxn>
                <a:cxn ang="0">
                  <a:pos x="1212" y="2066"/>
                </a:cxn>
                <a:cxn ang="0">
                  <a:pos x="1063" y="2159"/>
                </a:cxn>
                <a:cxn ang="0">
                  <a:pos x="883" y="2277"/>
                </a:cxn>
                <a:cxn ang="0">
                  <a:pos x="727" y="2402"/>
                </a:cxn>
                <a:cxn ang="0">
                  <a:pos x="516" y="2551"/>
                </a:cxn>
                <a:cxn ang="0">
                  <a:pos x="423" y="2644"/>
                </a:cxn>
                <a:cxn ang="0">
                  <a:pos x="392" y="2769"/>
                </a:cxn>
                <a:cxn ang="0">
                  <a:pos x="149" y="2887"/>
                </a:cxn>
                <a:cxn ang="0">
                  <a:pos x="118" y="3042"/>
                </a:cxn>
                <a:cxn ang="0">
                  <a:pos x="0" y="3254"/>
                </a:cxn>
              </a:cxnLst>
              <a:rect l="0" t="0" r="r" b="b"/>
              <a:pathLst>
                <a:path w="4801" h="3286">
                  <a:moveTo>
                    <a:pt x="0" y="3254"/>
                  </a:moveTo>
                  <a:lnTo>
                    <a:pt x="31" y="3254"/>
                  </a:lnTo>
                  <a:lnTo>
                    <a:pt x="31" y="3285"/>
                  </a:lnTo>
                  <a:lnTo>
                    <a:pt x="62" y="3285"/>
                  </a:lnTo>
                  <a:lnTo>
                    <a:pt x="62" y="3254"/>
                  </a:lnTo>
                  <a:lnTo>
                    <a:pt x="93" y="3254"/>
                  </a:lnTo>
                  <a:lnTo>
                    <a:pt x="93" y="3285"/>
                  </a:lnTo>
                  <a:lnTo>
                    <a:pt x="118" y="3285"/>
                  </a:lnTo>
                  <a:lnTo>
                    <a:pt x="118" y="3223"/>
                  </a:lnTo>
                  <a:lnTo>
                    <a:pt x="149" y="3223"/>
                  </a:lnTo>
                  <a:lnTo>
                    <a:pt x="149" y="3254"/>
                  </a:lnTo>
                  <a:lnTo>
                    <a:pt x="180" y="3254"/>
                  </a:lnTo>
                  <a:lnTo>
                    <a:pt x="180" y="3192"/>
                  </a:lnTo>
                  <a:lnTo>
                    <a:pt x="211" y="3192"/>
                  </a:lnTo>
                  <a:lnTo>
                    <a:pt x="211" y="3223"/>
                  </a:lnTo>
                  <a:lnTo>
                    <a:pt x="242" y="3223"/>
                  </a:lnTo>
                  <a:lnTo>
                    <a:pt x="242" y="3161"/>
                  </a:lnTo>
                  <a:lnTo>
                    <a:pt x="274" y="3161"/>
                  </a:lnTo>
                  <a:lnTo>
                    <a:pt x="274" y="3192"/>
                  </a:lnTo>
                  <a:lnTo>
                    <a:pt x="305" y="3192"/>
                  </a:lnTo>
                  <a:lnTo>
                    <a:pt x="305" y="3161"/>
                  </a:lnTo>
                  <a:lnTo>
                    <a:pt x="336" y="3161"/>
                  </a:lnTo>
                  <a:lnTo>
                    <a:pt x="336" y="3192"/>
                  </a:lnTo>
                  <a:lnTo>
                    <a:pt x="367" y="3192"/>
                  </a:lnTo>
                  <a:lnTo>
                    <a:pt x="367" y="3129"/>
                  </a:lnTo>
                  <a:lnTo>
                    <a:pt x="392" y="3129"/>
                  </a:lnTo>
                  <a:lnTo>
                    <a:pt x="392" y="3161"/>
                  </a:lnTo>
                  <a:lnTo>
                    <a:pt x="423" y="3161"/>
                  </a:lnTo>
                  <a:lnTo>
                    <a:pt x="423" y="3067"/>
                  </a:lnTo>
                  <a:lnTo>
                    <a:pt x="454" y="3067"/>
                  </a:lnTo>
                  <a:lnTo>
                    <a:pt x="454" y="3098"/>
                  </a:lnTo>
                  <a:lnTo>
                    <a:pt x="485" y="3098"/>
                  </a:lnTo>
                  <a:lnTo>
                    <a:pt x="485" y="3042"/>
                  </a:lnTo>
                  <a:lnTo>
                    <a:pt x="516" y="3042"/>
                  </a:lnTo>
                  <a:lnTo>
                    <a:pt x="516" y="3067"/>
                  </a:lnTo>
                  <a:lnTo>
                    <a:pt x="547" y="3067"/>
                  </a:lnTo>
                  <a:lnTo>
                    <a:pt x="547" y="3011"/>
                  </a:lnTo>
                  <a:lnTo>
                    <a:pt x="578" y="3011"/>
                  </a:lnTo>
                  <a:lnTo>
                    <a:pt x="578" y="3042"/>
                  </a:lnTo>
                  <a:lnTo>
                    <a:pt x="609" y="3042"/>
                  </a:lnTo>
                  <a:lnTo>
                    <a:pt x="609" y="3011"/>
                  </a:lnTo>
                  <a:lnTo>
                    <a:pt x="665" y="3011"/>
                  </a:lnTo>
                  <a:lnTo>
                    <a:pt x="665" y="2980"/>
                  </a:lnTo>
                  <a:lnTo>
                    <a:pt x="609" y="2980"/>
                  </a:lnTo>
                  <a:lnTo>
                    <a:pt x="609" y="2949"/>
                  </a:lnTo>
                  <a:lnTo>
                    <a:pt x="640" y="2949"/>
                  </a:lnTo>
                  <a:lnTo>
                    <a:pt x="640" y="2918"/>
                  </a:lnTo>
                  <a:lnTo>
                    <a:pt x="696" y="2918"/>
                  </a:lnTo>
                  <a:lnTo>
                    <a:pt x="696" y="2887"/>
                  </a:lnTo>
                  <a:lnTo>
                    <a:pt x="759" y="2887"/>
                  </a:lnTo>
                  <a:lnTo>
                    <a:pt x="759" y="2856"/>
                  </a:lnTo>
                  <a:lnTo>
                    <a:pt x="790" y="2856"/>
                  </a:lnTo>
                  <a:lnTo>
                    <a:pt x="790" y="2800"/>
                  </a:lnTo>
                  <a:lnTo>
                    <a:pt x="821" y="2800"/>
                  </a:lnTo>
                  <a:lnTo>
                    <a:pt x="821" y="2769"/>
                  </a:lnTo>
                  <a:lnTo>
                    <a:pt x="1001" y="2769"/>
                  </a:lnTo>
                  <a:lnTo>
                    <a:pt x="1001" y="2738"/>
                  </a:lnTo>
                  <a:lnTo>
                    <a:pt x="939" y="2738"/>
                  </a:lnTo>
                  <a:lnTo>
                    <a:pt x="939" y="2706"/>
                  </a:lnTo>
                  <a:lnTo>
                    <a:pt x="939" y="2675"/>
                  </a:lnTo>
                  <a:lnTo>
                    <a:pt x="1001" y="2675"/>
                  </a:lnTo>
                  <a:lnTo>
                    <a:pt x="1001" y="2644"/>
                  </a:lnTo>
                  <a:lnTo>
                    <a:pt x="1063" y="2644"/>
                  </a:lnTo>
                  <a:lnTo>
                    <a:pt x="1063" y="2613"/>
                  </a:lnTo>
                  <a:lnTo>
                    <a:pt x="1094" y="2613"/>
                  </a:lnTo>
                  <a:lnTo>
                    <a:pt x="1094" y="2582"/>
                  </a:lnTo>
                  <a:lnTo>
                    <a:pt x="1156" y="2582"/>
                  </a:lnTo>
                  <a:lnTo>
                    <a:pt x="1156" y="2551"/>
                  </a:lnTo>
                  <a:lnTo>
                    <a:pt x="1275" y="2551"/>
                  </a:lnTo>
                  <a:lnTo>
                    <a:pt x="1275" y="2526"/>
                  </a:lnTo>
                  <a:lnTo>
                    <a:pt x="1306" y="2526"/>
                  </a:lnTo>
                  <a:lnTo>
                    <a:pt x="1306" y="2495"/>
                  </a:lnTo>
                  <a:lnTo>
                    <a:pt x="1337" y="2495"/>
                  </a:lnTo>
                  <a:lnTo>
                    <a:pt x="1430" y="2495"/>
                  </a:lnTo>
                  <a:lnTo>
                    <a:pt x="1430" y="2464"/>
                  </a:lnTo>
                  <a:lnTo>
                    <a:pt x="1455" y="2464"/>
                  </a:lnTo>
                  <a:lnTo>
                    <a:pt x="1455" y="2433"/>
                  </a:lnTo>
                  <a:lnTo>
                    <a:pt x="1455" y="2402"/>
                  </a:lnTo>
                  <a:lnTo>
                    <a:pt x="1579" y="2402"/>
                  </a:lnTo>
                  <a:lnTo>
                    <a:pt x="1579" y="2339"/>
                  </a:lnTo>
                  <a:lnTo>
                    <a:pt x="1641" y="2339"/>
                  </a:lnTo>
                  <a:lnTo>
                    <a:pt x="1641" y="2308"/>
                  </a:lnTo>
                  <a:lnTo>
                    <a:pt x="1673" y="2308"/>
                  </a:lnTo>
                  <a:lnTo>
                    <a:pt x="1673" y="2277"/>
                  </a:lnTo>
                  <a:lnTo>
                    <a:pt x="1728" y="2277"/>
                  </a:lnTo>
                  <a:lnTo>
                    <a:pt x="1728" y="2252"/>
                  </a:lnTo>
                  <a:lnTo>
                    <a:pt x="1791" y="2252"/>
                  </a:lnTo>
                  <a:lnTo>
                    <a:pt x="1791" y="2221"/>
                  </a:lnTo>
                  <a:lnTo>
                    <a:pt x="1971" y="2221"/>
                  </a:lnTo>
                  <a:lnTo>
                    <a:pt x="1971" y="2190"/>
                  </a:lnTo>
                  <a:lnTo>
                    <a:pt x="1946" y="2190"/>
                  </a:lnTo>
                  <a:lnTo>
                    <a:pt x="1946" y="2159"/>
                  </a:lnTo>
                  <a:lnTo>
                    <a:pt x="1915" y="2159"/>
                  </a:lnTo>
                  <a:lnTo>
                    <a:pt x="1915" y="2128"/>
                  </a:lnTo>
                  <a:lnTo>
                    <a:pt x="1946" y="2128"/>
                  </a:lnTo>
                  <a:lnTo>
                    <a:pt x="1946" y="2097"/>
                  </a:lnTo>
                  <a:lnTo>
                    <a:pt x="1971" y="2097"/>
                  </a:lnTo>
                  <a:lnTo>
                    <a:pt x="1971" y="2066"/>
                  </a:lnTo>
                  <a:lnTo>
                    <a:pt x="2033" y="2066"/>
                  </a:lnTo>
                  <a:lnTo>
                    <a:pt x="2033" y="2034"/>
                  </a:lnTo>
                  <a:lnTo>
                    <a:pt x="2095" y="2034"/>
                  </a:lnTo>
                  <a:lnTo>
                    <a:pt x="2095" y="2003"/>
                  </a:lnTo>
                  <a:lnTo>
                    <a:pt x="2126" y="2003"/>
                  </a:lnTo>
                  <a:lnTo>
                    <a:pt x="2126" y="1978"/>
                  </a:lnTo>
                  <a:lnTo>
                    <a:pt x="2189" y="1978"/>
                  </a:lnTo>
                  <a:lnTo>
                    <a:pt x="2189" y="1947"/>
                  </a:lnTo>
                  <a:lnTo>
                    <a:pt x="2245" y="1947"/>
                  </a:lnTo>
                  <a:lnTo>
                    <a:pt x="2245" y="1916"/>
                  </a:lnTo>
                  <a:lnTo>
                    <a:pt x="2338" y="1916"/>
                  </a:lnTo>
                  <a:lnTo>
                    <a:pt x="2338" y="1885"/>
                  </a:lnTo>
                  <a:lnTo>
                    <a:pt x="2431" y="1885"/>
                  </a:lnTo>
                  <a:lnTo>
                    <a:pt x="2431" y="1854"/>
                  </a:lnTo>
                  <a:lnTo>
                    <a:pt x="2487" y="1854"/>
                  </a:lnTo>
                  <a:lnTo>
                    <a:pt x="2487" y="1792"/>
                  </a:lnTo>
                  <a:lnTo>
                    <a:pt x="2518" y="1792"/>
                  </a:lnTo>
                  <a:lnTo>
                    <a:pt x="2518" y="1761"/>
                  </a:lnTo>
                  <a:lnTo>
                    <a:pt x="2549" y="1761"/>
                  </a:lnTo>
                  <a:lnTo>
                    <a:pt x="2549" y="1736"/>
                  </a:lnTo>
                  <a:lnTo>
                    <a:pt x="2642" y="1736"/>
                  </a:lnTo>
                  <a:lnTo>
                    <a:pt x="2642" y="1705"/>
                  </a:lnTo>
                  <a:lnTo>
                    <a:pt x="2705" y="1705"/>
                  </a:lnTo>
                  <a:lnTo>
                    <a:pt x="2705" y="1674"/>
                  </a:lnTo>
                  <a:lnTo>
                    <a:pt x="2761" y="1674"/>
                  </a:lnTo>
                  <a:lnTo>
                    <a:pt x="2761" y="1611"/>
                  </a:lnTo>
                  <a:lnTo>
                    <a:pt x="2736" y="1611"/>
                  </a:lnTo>
                  <a:lnTo>
                    <a:pt x="2736" y="1580"/>
                  </a:lnTo>
                  <a:lnTo>
                    <a:pt x="2792" y="1580"/>
                  </a:lnTo>
                  <a:lnTo>
                    <a:pt x="2792" y="1549"/>
                  </a:lnTo>
                  <a:lnTo>
                    <a:pt x="2823" y="1549"/>
                  </a:lnTo>
                  <a:lnTo>
                    <a:pt x="2823" y="1518"/>
                  </a:lnTo>
                  <a:lnTo>
                    <a:pt x="2854" y="1518"/>
                  </a:lnTo>
                  <a:lnTo>
                    <a:pt x="2854" y="1487"/>
                  </a:lnTo>
                  <a:lnTo>
                    <a:pt x="2885" y="1487"/>
                  </a:lnTo>
                  <a:lnTo>
                    <a:pt x="2885" y="1462"/>
                  </a:lnTo>
                  <a:lnTo>
                    <a:pt x="2916" y="1462"/>
                  </a:lnTo>
                  <a:lnTo>
                    <a:pt x="2916" y="1431"/>
                  </a:lnTo>
                  <a:lnTo>
                    <a:pt x="2947" y="1431"/>
                  </a:lnTo>
                  <a:lnTo>
                    <a:pt x="2947" y="1400"/>
                  </a:lnTo>
                  <a:lnTo>
                    <a:pt x="2978" y="1400"/>
                  </a:lnTo>
                  <a:lnTo>
                    <a:pt x="2978" y="1338"/>
                  </a:lnTo>
                  <a:lnTo>
                    <a:pt x="3034" y="1338"/>
                  </a:lnTo>
                  <a:lnTo>
                    <a:pt x="3034" y="1307"/>
                  </a:lnTo>
                  <a:lnTo>
                    <a:pt x="3065" y="1307"/>
                  </a:lnTo>
                  <a:lnTo>
                    <a:pt x="3065" y="1275"/>
                  </a:lnTo>
                  <a:lnTo>
                    <a:pt x="3127" y="1275"/>
                  </a:lnTo>
                  <a:lnTo>
                    <a:pt x="3127" y="1244"/>
                  </a:lnTo>
                  <a:lnTo>
                    <a:pt x="3190" y="1244"/>
                  </a:lnTo>
                  <a:lnTo>
                    <a:pt x="3190" y="1213"/>
                  </a:lnTo>
                  <a:lnTo>
                    <a:pt x="3277" y="1213"/>
                  </a:lnTo>
                  <a:lnTo>
                    <a:pt x="3277" y="1188"/>
                  </a:lnTo>
                  <a:lnTo>
                    <a:pt x="3339" y="1188"/>
                  </a:lnTo>
                  <a:lnTo>
                    <a:pt x="3339" y="1126"/>
                  </a:lnTo>
                  <a:lnTo>
                    <a:pt x="3370" y="1126"/>
                  </a:lnTo>
                  <a:lnTo>
                    <a:pt x="3370" y="1095"/>
                  </a:lnTo>
                  <a:lnTo>
                    <a:pt x="3463" y="1095"/>
                  </a:lnTo>
                  <a:lnTo>
                    <a:pt x="3463" y="1064"/>
                  </a:lnTo>
                  <a:lnTo>
                    <a:pt x="3494" y="1064"/>
                  </a:lnTo>
                  <a:lnTo>
                    <a:pt x="3494" y="1033"/>
                  </a:lnTo>
                  <a:lnTo>
                    <a:pt x="3581" y="1033"/>
                  </a:lnTo>
                  <a:lnTo>
                    <a:pt x="3581" y="1002"/>
                  </a:lnTo>
                  <a:lnTo>
                    <a:pt x="3612" y="1002"/>
                  </a:lnTo>
                  <a:lnTo>
                    <a:pt x="3612" y="971"/>
                  </a:lnTo>
                  <a:lnTo>
                    <a:pt x="3675" y="971"/>
                  </a:lnTo>
                  <a:lnTo>
                    <a:pt x="3675" y="946"/>
                  </a:lnTo>
                  <a:lnTo>
                    <a:pt x="3737" y="946"/>
                  </a:lnTo>
                  <a:lnTo>
                    <a:pt x="3737" y="915"/>
                  </a:lnTo>
                  <a:lnTo>
                    <a:pt x="3799" y="915"/>
                  </a:lnTo>
                  <a:lnTo>
                    <a:pt x="3799" y="883"/>
                  </a:lnTo>
                  <a:lnTo>
                    <a:pt x="3855" y="883"/>
                  </a:lnTo>
                  <a:lnTo>
                    <a:pt x="3855" y="852"/>
                  </a:lnTo>
                  <a:lnTo>
                    <a:pt x="3948" y="852"/>
                  </a:lnTo>
                  <a:lnTo>
                    <a:pt x="3948" y="790"/>
                  </a:lnTo>
                  <a:lnTo>
                    <a:pt x="4010" y="790"/>
                  </a:lnTo>
                  <a:lnTo>
                    <a:pt x="4010" y="759"/>
                  </a:lnTo>
                  <a:lnTo>
                    <a:pt x="4128" y="759"/>
                  </a:lnTo>
                  <a:lnTo>
                    <a:pt x="4128" y="728"/>
                  </a:lnTo>
                  <a:lnTo>
                    <a:pt x="4253" y="728"/>
                  </a:lnTo>
                  <a:lnTo>
                    <a:pt x="4253" y="697"/>
                  </a:lnTo>
                  <a:lnTo>
                    <a:pt x="4315" y="697"/>
                  </a:lnTo>
                  <a:lnTo>
                    <a:pt x="4315" y="641"/>
                  </a:lnTo>
                  <a:lnTo>
                    <a:pt x="4340" y="641"/>
                  </a:lnTo>
                  <a:lnTo>
                    <a:pt x="4340" y="610"/>
                  </a:lnTo>
                  <a:lnTo>
                    <a:pt x="4371" y="610"/>
                  </a:lnTo>
                  <a:lnTo>
                    <a:pt x="4371" y="579"/>
                  </a:lnTo>
                  <a:lnTo>
                    <a:pt x="4402" y="579"/>
                  </a:lnTo>
                  <a:lnTo>
                    <a:pt x="4402" y="548"/>
                  </a:lnTo>
                  <a:lnTo>
                    <a:pt x="4495" y="548"/>
                  </a:lnTo>
                  <a:lnTo>
                    <a:pt x="4495" y="516"/>
                  </a:lnTo>
                  <a:lnTo>
                    <a:pt x="4464" y="516"/>
                  </a:lnTo>
                  <a:lnTo>
                    <a:pt x="4464" y="485"/>
                  </a:lnTo>
                  <a:lnTo>
                    <a:pt x="4558" y="485"/>
                  </a:lnTo>
                  <a:lnTo>
                    <a:pt x="4558" y="429"/>
                  </a:lnTo>
                  <a:lnTo>
                    <a:pt x="4645" y="429"/>
                  </a:lnTo>
                  <a:lnTo>
                    <a:pt x="4645" y="398"/>
                  </a:lnTo>
                  <a:lnTo>
                    <a:pt x="4613" y="398"/>
                  </a:lnTo>
                  <a:lnTo>
                    <a:pt x="4613" y="367"/>
                  </a:lnTo>
                  <a:lnTo>
                    <a:pt x="4738" y="367"/>
                  </a:lnTo>
                  <a:lnTo>
                    <a:pt x="4738" y="336"/>
                  </a:lnTo>
                  <a:lnTo>
                    <a:pt x="4707" y="336"/>
                  </a:lnTo>
                  <a:lnTo>
                    <a:pt x="4707" y="305"/>
                  </a:lnTo>
                  <a:lnTo>
                    <a:pt x="4769" y="305"/>
                  </a:lnTo>
                  <a:lnTo>
                    <a:pt x="4769" y="243"/>
                  </a:lnTo>
                  <a:lnTo>
                    <a:pt x="4800" y="243"/>
                  </a:lnTo>
                  <a:lnTo>
                    <a:pt x="4800" y="212"/>
                  </a:lnTo>
                  <a:lnTo>
                    <a:pt x="4769" y="212"/>
                  </a:lnTo>
                  <a:lnTo>
                    <a:pt x="4769" y="180"/>
                  </a:lnTo>
                  <a:lnTo>
                    <a:pt x="4738" y="180"/>
                  </a:lnTo>
                  <a:lnTo>
                    <a:pt x="4738" y="156"/>
                  </a:lnTo>
                  <a:lnTo>
                    <a:pt x="4707" y="156"/>
                  </a:lnTo>
                  <a:lnTo>
                    <a:pt x="4707" y="93"/>
                  </a:lnTo>
                  <a:lnTo>
                    <a:pt x="4707" y="62"/>
                  </a:lnTo>
                  <a:lnTo>
                    <a:pt x="4707" y="0"/>
                  </a:lnTo>
                  <a:lnTo>
                    <a:pt x="4676" y="0"/>
                  </a:lnTo>
                  <a:lnTo>
                    <a:pt x="4676" y="31"/>
                  </a:lnTo>
                  <a:lnTo>
                    <a:pt x="4676" y="62"/>
                  </a:lnTo>
                  <a:lnTo>
                    <a:pt x="4589" y="62"/>
                  </a:lnTo>
                  <a:lnTo>
                    <a:pt x="4589" y="93"/>
                  </a:lnTo>
                  <a:lnTo>
                    <a:pt x="4558" y="93"/>
                  </a:lnTo>
                  <a:lnTo>
                    <a:pt x="4558" y="124"/>
                  </a:lnTo>
                  <a:lnTo>
                    <a:pt x="4464" y="124"/>
                  </a:lnTo>
                  <a:lnTo>
                    <a:pt x="4464" y="156"/>
                  </a:lnTo>
                  <a:lnTo>
                    <a:pt x="4433" y="156"/>
                  </a:lnTo>
                  <a:lnTo>
                    <a:pt x="4433" y="180"/>
                  </a:lnTo>
                  <a:lnTo>
                    <a:pt x="4464" y="180"/>
                  </a:lnTo>
                  <a:lnTo>
                    <a:pt x="4464" y="212"/>
                  </a:lnTo>
                  <a:lnTo>
                    <a:pt x="4402" y="212"/>
                  </a:lnTo>
                  <a:lnTo>
                    <a:pt x="4402" y="243"/>
                  </a:lnTo>
                  <a:lnTo>
                    <a:pt x="4340" y="243"/>
                  </a:lnTo>
                  <a:lnTo>
                    <a:pt x="4340" y="274"/>
                  </a:lnTo>
                  <a:lnTo>
                    <a:pt x="4222" y="274"/>
                  </a:lnTo>
                  <a:lnTo>
                    <a:pt x="4222" y="305"/>
                  </a:lnTo>
                  <a:lnTo>
                    <a:pt x="4284" y="305"/>
                  </a:lnTo>
                  <a:lnTo>
                    <a:pt x="4284" y="336"/>
                  </a:lnTo>
                  <a:lnTo>
                    <a:pt x="4191" y="336"/>
                  </a:lnTo>
                  <a:lnTo>
                    <a:pt x="4191" y="367"/>
                  </a:lnTo>
                  <a:lnTo>
                    <a:pt x="4222" y="367"/>
                  </a:lnTo>
                  <a:lnTo>
                    <a:pt x="4222" y="398"/>
                  </a:lnTo>
                  <a:lnTo>
                    <a:pt x="4160" y="398"/>
                  </a:lnTo>
                  <a:lnTo>
                    <a:pt x="4160" y="429"/>
                  </a:lnTo>
                  <a:lnTo>
                    <a:pt x="4066" y="429"/>
                  </a:lnTo>
                  <a:lnTo>
                    <a:pt x="4066" y="454"/>
                  </a:lnTo>
                  <a:lnTo>
                    <a:pt x="4097" y="454"/>
                  </a:lnTo>
                  <a:lnTo>
                    <a:pt x="4097" y="485"/>
                  </a:lnTo>
                  <a:lnTo>
                    <a:pt x="3979" y="485"/>
                  </a:lnTo>
                  <a:lnTo>
                    <a:pt x="3979" y="516"/>
                  </a:lnTo>
                  <a:lnTo>
                    <a:pt x="3855" y="516"/>
                  </a:lnTo>
                  <a:lnTo>
                    <a:pt x="3855" y="548"/>
                  </a:lnTo>
                  <a:lnTo>
                    <a:pt x="3675" y="548"/>
                  </a:lnTo>
                  <a:lnTo>
                    <a:pt x="3675" y="579"/>
                  </a:lnTo>
                  <a:lnTo>
                    <a:pt x="3612" y="579"/>
                  </a:lnTo>
                  <a:lnTo>
                    <a:pt x="3612" y="610"/>
                  </a:lnTo>
                  <a:lnTo>
                    <a:pt x="3550" y="610"/>
                  </a:lnTo>
                  <a:lnTo>
                    <a:pt x="3550" y="641"/>
                  </a:lnTo>
                  <a:lnTo>
                    <a:pt x="3494" y="641"/>
                  </a:lnTo>
                  <a:lnTo>
                    <a:pt x="3494" y="672"/>
                  </a:lnTo>
                  <a:lnTo>
                    <a:pt x="3370" y="672"/>
                  </a:lnTo>
                  <a:lnTo>
                    <a:pt x="3370" y="697"/>
                  </a:lnTo>
                  <a:lnTo>
                    <a:pt x="3308" y="697"/>
                  </a:lnTo>
                  <a:lnTo>
                    <a:pt x="3308" y="728"/>
                  </a:lnTo>
                  <a:lnTo>
                    <a:pt x="3277" y="728"/>
                  </a:lnTo>
                  <a:lnTo>
                    <a:pt x="3277" y="759"/>
                  </a:lnTo>
                  <a:lnTo>
                    <a:pt x="3190" y="759"/>
                  </a:lnTo>
                  <a:lnTo>
                    <a:pt x="3190" y="790"/>
                  </a:lnTo>
                  <a:lnTo>
                    <a:pt x="3065" y="790"/>
                  </a:lnTo>
                  <a:lnTo>
                    <a:pt x="3065" y="821"/>
                  </a:lnTo>
                  <a:lnTo>
                    <a:pt x="2947" y="821"/>
                  </a:lnTo>
                  <a:lnTo>
                    <a:pt x="2947" y="852"/>
                  </a:lnTo>
                  <a:lnTo>
                    <a:pt x="2885" y="852"/>
                  </a:lnTo>
                  <a:lnTo>
                    <a:pt x="2885" y="883"/>
                  </a:lnTo>
                  <a:lnTo>
                    <a:pt x="2792" y="883"/>
                  </a:lnTo>
                  <a:lnTo>
                    <a:pt x="2792" y="915"/>
                  </a:lnTo>
                  <a:lnTo>
                    <a:pt x="2761" y="915"/>
                  </a:lnTo>
                  <a:lnTo>
                    <a:pt x="2761" y="946"/>
                  </a:lnTo>
                  <a:lnTo>
                    <a:pt x="2642" y="946"/>
                  </a:lnTo>
                  <a:lnTo>
                    <a:pt x="2642" y="971"/>
                  </a:lnTo>
                  <a:lnTo>
                    <a:pt x="2611" y="971"/>
                  </a:lnTo>
                  <a:lnTo>
                    <a:pt x="2611" y="1002"/>
                  </a:lnTo>
                  <a:lnTo>
                    <a:pt x="2549" y="1002"/>
                  </a:lnTo>
                  <a:lnTo>
                    <a:pt x="2549" y="1033"/>
                  </a:lnTo>
                  <a:lnTo>
                    <a:pt x="2518" y="1033"/>
                  </a:lnTo>
                  <a:lnTo>
                    <a:pt x="2518" y="1064"/>
                  </a:lnTo>
                  <a:lnTo>
                    <a:pt x="2462" y="1064"/>
                  </a:lnTo>
                  <a:lnTo>
                    <a:pt x="2462" y="1095"/>
                  </a:lnTo>
                  <a:lnTo>
                    <a:pt x="2462" y="1126"/>
                  </a:lnTo>
                  <a:lnTo>
                    <a:pt x="2400" y="1126"/>
                  </a:lnTo>
                  <a:lnTo>
                    <a:pt x="2400" y="1157"/>
                  </a:lnTo>
                  <a:lnTo>
                    <a:pt x="2338" y="1157"/>
                  </a:lnTo>
                  <a:lnTo>
                    <a:pt x="2338" y="1188"/>
                  </a:lnTo>
                  <a:lnTo>
                    <a:pt x="2369" y="1188"/>
                  </a:lnTo>
                  <a:lnTo>
                    <a:pt x="2369" y="1213"/>
                  </a:lnTo>
                  <a:lnTo>
                    <a:pt x="2276" y="1213"/>
                  </a:lnTo>
                  <a:lnTo>
                    <a:pt x="2276" y="1244"/>
                  </a:lnTo>
                  <a:lnTo>
                    <a:pt x="2307" y="1244"/>
                  </a:lnTo>
                  <a:lnTo>
                    <a:pt x="2307" y="1275"/>
                  </a:lnTo>
                  <a:lnTo>
                    <a:pt x="2245" y="1275"/>
                  </a:lnTo>
                  <a:lnTo>
                    <a:pt x="2245" y="1307"/>
                  </a:lnTo>
                  <a:lnTo>
                    <a:pt x="2189" y="1307"/>
                  </a:lnTo>
                  <a:lnTo>
                    <a:pt x="2189" y="1369"/>
                  </a:lnTo>
                  <a:lnTo>
                    <a:pt x="2126" y="1369"/>
                  </a:lnTo>
                  <a:lnTo>
                    <a:pt x="2126" y="1400"/>
                  </a:lnTo>
                  <a:lnTo>
                    <a:pt x="2064" y="1400"/>
                  </a:lnTo>
                  <a:lnTo>
                    <a:pt x="2064" y="1431"/>
                  </a:lnTo>
                  <a:lnTo>
                    <a:pt x="2002" y="1431"/>
                  </a:lnTo>
                  <a:lnTo>
                    <a:pt x="2002" y="1487"/>
                  </a:lnTo>
                  <a:lnTo>
                    <a:pt x="1946" y="1487"/>
                  </a:lnTo>
                  <a:lnTo>
                    <a:pt x="1946" y="1518"/>
                  </a:lnTo>
                  <a:lnTo>
                    <a:pt x="1884" y="1518"/>
                  </a:lnTo>
                  <a:lnTo>
                    <a:pt x="1884" y="1580"/>
                  </a:lnTo>
                  <a:lnTo>
                    <a:pt x="1822" y="1580"/>
                  </a:lnTo>
                  <a:lnTo>
                    <a:pt x="1822" y="1611"/>
                  </a:lnTo>
                  <a:lnTo>
                    <a:pt x="1760" y="1611"/>
                  </a:lnTo>
                  <a:lnTo>
                    <a:pt x="1760" y="1643"/>
                  </a:lnTo>
                  <a:lnTo>
                    <a:pt x="1673" y="1643"/>
                  </a:lnTo>
                  <a:lnTo>
                    <a:pt x="1673" y="1674"/>
                  </a:lnTo>
                  <a:lnTo>
                    <a:pt x="1610" y="1674"/>
                  </a:lnTo>
                  <a:lnTo>
                    <a:pt x="1610" y="1736"/>
                  </a:lnTo>
                  <a:lnTo>
                    <a:pt x="1548" y="1736"/>
                  </a:lnTo>
                  <a:lnTo>
                    <a:pt x="1548" y="1761"/>
                  </a:lnTo>
                  <a:lnTo>
                    <a:pt x="1486" y="1761"/>
                  </a:lnTo>
                  <a:lnTo>
                    <a:pt x="1486" y="1792"/>
                  </a:lnTo>
                  <a:lnTo>
                    <a:pt x="1399" y="1792"/>
                  </a:lnTo>
                  <a:lnTo>
                    <a:pt x="1399" y="1854"/>
                  </a:lnTo>
                  <a:lnTo>
                    <a:pt x="1337" y="1854"/>
                  </a:lnTo>
                  <a:lnTo>
                    <a:pt x="1337" y="1916"/>
                  </a:lnTo>
                  <a:lnTo>
                    <a:pt x="1275" y="1916"/>
                  </a:lnTo>
                  <a:lnTo>
                    <a:pt x="1275" y="1978"/>
                  </a:lnTo>
                  <a:lnTo>
                    <a:pt x="1212" y="1978"/>
                  </a:lnTo>
                  <a:lnTo>
                    <a:pt x="1212" y="2034"/>
                  </a:lnTo>
                  <a:lnTo>
                    <a:pt x="1212" y="2066"/>
                  </a:lnTo>
                  <a:lnTo>
                    <a:pt x="1156" y="2066"/>
                  </a:lnTo>
                  <a:lnTo>
                    <a:pt x="1156" y="2097"/>
                  </a:lnTo>
                  <a:lnTo>
                    <a:pt x="1125" y="2097"/>
                  </a:lnTo>
                  <a:lnTo>
                    <a:pt x="1125" y="2128"/>
                  </a:lnTo>
                  <a:lnTo>
                    <a:pt x="1094" y="2128"/>
                  </a:lnTo>
                  <a:lnTo>
                    <a:pt x="1094" y="2159"/>
                  </a:lnTo>
                  <a:lnTo>
                    <a:pt x="1063" y="2159"/>
                  </a:lnTo>
                  <a:lnTo>
                    <a:pt x="1063" y="2190"/>
                  </a:lnTo>
                  <a:lnTo>
                    <a:pt x="1032" y="2190"/>
                  </a:lnTo>
                  <a:lnTo>
                    <a:pt x="1032" y="2221"/>
                  </a:lnTo>
                  <a:lnTo>
                    <a:pt x="939" y="2221"/>
                  </a:lnTo>
                  <a:lnTo>
                    <a:pt x="939" y="2252"/>
                  </a:lnTo>
                  <a:lnTo>
                    <a:pt x="939" y="2277"/>
                  </a:lnTo>
                  <a:lnTo>
                    <a:pt x="883" y="2277"/>
                  </a:lnTo>
                  <a:lnTo>
                    <a:pt x="883" y="2308"/>
                  </a:lnTo>
                  <a:lnTo>
                    <a:pt x="883" y="2339"/>
                  </a:lnTo>
                  <a:lnTo>
                    <a:pt x="790" y="2339"/>
                  </a:lnTo>
                  <a:lnTo>
                    <a:pt x="790" y="2370"/>
                  </a:lnTo>
                  <a:lnTo>
                    <a:pt x="821" y="2370"/>
                  </a:lnTo>
                  <a:lnTo>
                    <a:pt x="821" y="2402"/>
                  </a:lnTo>
                  <a:lnTo>
                    <a:pt x="727" y="2402"/>
                  </a:lnTo>
                  <a:lnTo>
                    <a:pt x="727" y="2433"/>
                  </a:lnTo>
                  <a:lnTo>
                    <a:pt x="696" y="2433"/>
                  </a:lnTo>
                  <a:lnTo>
                    <a:pt x="696" y="2464"/>
                  </a:lnTo>
                  <a:lnTo>
                    <a:pt x="609" y="2464"/>
                  </a:lnTo>
                  <a:lnTo>
                    <a:pt x="609" y="2526"/>
                  </a:lnTo>
                  <a:lnTo>
                    <a:pt x="516" y="2526"/>
                  </a:lnTo>
                  <a:lnTo>
                    <a:pt x="516" y="2551"/>
                  </a:lnTo>
                  <a:lnTo>
                    <a:pt x="547" y="2551"/>
                  </a:lnTo>
                  <a:lnTo>
                    <a:pt x="547" y="2582"/>
                  </a:lnTo>
                  <a:lnTo>
                    <a:pt x="485" y="2582"/>
                  </a:lnTo>
                  <a:lnTo>
                    <a:pt x="485" y="2613"/>
                  </a:lnTo>
                  <a:lnTo>
                    <a:pt x="516" y="2613"/>
                  </a:lnTo>
                  <a:lnTo>
                    <a:pt x="516" y="2644"/>
                  </a:lnTo>
                  <a:lnTo>
                    <a:pt x="423" y="2644"/>
                  </a:lnTo>
                  <a:lnTo>
                    <a:pt x="423" y="2675"/>
                  </a:lnTo>
                  <a:lnTo>
                    <a:pt x="485" y="2675"/>
                  </a:lnTo>
                  <a:lnTo>
                    <a:pt x="485" y="2706"/>
                  </a:lnTo>
                  <a:lnTo>
                    <a:pt x="367" y="2706"/>
                  </a:lnTo>
                  <a:lnTo>
                    <a:pt x="367" y="2738"/>
                  </a:lnTo>
                  <a:lnTo>
                    <a:pt x="392" y="2738"/>
                  </a:lnTo>
                  <a:lnTo>
                    <a:pt x="392" y="2769"/>
                  </a:lnTo>
                  <a:lnTo>
                    <a:pt x="305" y="2769"/>
                  </a:lnTo>
                  <a:lnTo>
                    <a:pt x="305" y="2800"/>
                  </a:lnTo>
                  <a:lnTo>
                    <a:pt x="336" y="2800"/>
                  </a:lnTo>
                  <a:lnTo>
                    <a:pt x="336" y="2825"/>
                  </a:lnTo>
                  <a:lnTo>
                    <a:pt x="242" y="2825"/>
                  </a:lnTo>
                  <a:lnTo>
                    <a:pt x="242" y="2887"/>
                  </a:lnTo>
                  <a:lnTo>
                    <a:pt x="149" y="2887"/>
                  </a:lnTo>
                  <a:lnTo>
                    <a:pt x="149" y="2918"/>
                  </a:lnTo>
                  <a:lnTo>
                    <a:pt x="180" y="2918"/>
                  </a:lnTo>
                  <a:lnTo>
                    <a:pt x="180" y="2949"/>
                  </a:lnTo>
                  <a:lnTo>
                    <a:pt x="149" y="2949"/>
                  </a:lnTo>
                  <a:lnTo>
                    <a:pt x="149" y="3011"/>
                  </a:lnTo>
                  <a:lnTo>
                    <a:pt x="118" y="3011"/>
                  </a:lnTo>
                  <a:lnTo>
                    <a:pt x="118" y="3042"/>
                  </a:lnTo>
                  <a:lnTo>
                    <a:pt x="149" y="3042"/>
                  </a:lnTo>
                  <a:lnTo>
                    <a:pt x="149" y="3067"/>
                  </a:lnTo>
                  <a:lnTo>
                    <a:pt x="62" y="3067"/>
                  </a:lnTo>
                  <a:lnTo>
                    <a:pt x="62" y="3129"/>
                  </a:lnTo>
                  <a:lnTo>
                    <a:pt x="0" y="3129"/>
                  </a:lnTo>
                  <a:lnTo>
                    <a:pt x="0" y="3223"/>
                  </a:lnTo>
                  <a:lnTo>
                    <a:pt x="0" y="3254"/>
                  </a:lnTo>
                </a:path>
              </a:pathLst>
            </a:custGeom>
            <a:solidFill>
              <a:srgbClr val="F1F293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967"/>
              <a:ext cx="4506" cy="2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3048000" y="5715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V="1">
            <a:off x="1066800" y="3200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717925" y="53752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N</a:t>
            </a:r>
            <a:endParaRPr lang="en-US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203325" y="2784475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Z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solidFill>
            <a:srgbClr val="FFFFCC"/>
          </a:solidFill>
          <a:ln w="381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FF00FF"/>
                </a:solidFill>
              </a:rPr>
              <a:t>Radioactive beam production</a:t>
            </a:r>
            <a:r>
              <a:rPr lang="fr-FR" sz="3600">
                <a:solidFill>
                  <a:srgbClr val="FF00FF"/>
                </a:solidFill>
              </a:rPr>
              <a:t>: Two complementary methods</a:t>
            </a:r>
          </a:p>
        </p:txBody>
      </p:sp>
      <p:pic>
        <p:nvPicPr>
          <p:cNvPr id="23555" name="Picture 3" descr="\\Ipnpnilnt1\MPU_PNIL\yorick\joliot-curie\fra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648200" cy="2692400"/>
          </a:xfrm>
          <a:prstGeom prst="rect">
            <a:avLst/>
          </a:prstGeom>
          <a:noFill/>
        </p:spPr>
      </p:pic>
      <p:pic>
        <p:nvPicPr>
          <p:cNvPr id="23556" name="Picture 4" descr="\\Ipnpnilnt1\MPU_PNIL\yorick\joliot-curie\iso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00450"/>
            <a:ext cx="4495800" cy="325755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181600" y="1371600"/>
            <a:ext cx="2822575" cy="8509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GANIL/SISSI, GSI, </a:t>
            </a:r>
          </a:p>
          <a:p>
            <a:r>
              <a:rPr lang="en-US">
                <a:solidFill>
                  <a:schemeClr val="accent2"/>
                </a:solidFill>
              </a:rPr>
              <a:t>RIKEN, NSCL/MSU</a:t>
            </a: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4343400" y="1752600"/>
            <a:ext cx="76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28600" y="4267200"/>
            <a:ext cx="4313238" cy="8604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GANIL/SPIRAL, REX/ISOLDE,</a:t>
            </a:r>
          </a:p>
          <a:p>
            <a:r>
              <a:rPr lang="en-US">
                <a:solidFill>
                  <a:schemeClr val="accent2"/>
                </a:solidFill>
              </a:rPr>
              <a:t>ISAAC/TRIUMF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572000" y="4724400"/>
            <a:ext cx="53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937125" y="2705100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High energy, large variety of species,</a:t>
            </a:r>
          </a:p>
          <a:p>
            <a:r>
              <a:rPr lang="en-US" sz="1800">
                <a:solidFill>
                  <a:srgbClr val="FF0000"/>
                </a:solidFill>
              </a:rPr>
              <a:t>Poor optical qualities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81000" y="5791200"/>
            <a:ext cx="396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Low energy, chemistry is difficult, good beam qualities</a:t>
            </a: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990600" y="5562600"/>
            <a:ext cx="68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3565" name="Picture 13" descr="\\Ipnsamba\yorick\EURISOL\EURISOL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334000"/>
            <a:ext cx="2438400" cy="463550"/>
          </a:xfrm>
          <a:prstGeom prst="rect">
            <a:avLst/>
          </a:prstGeom>
          <a:noFill/>
        </p:spPr>
      </p:pic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5715000" y="2514600"/>
            <a:ext cx="838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6537325" y="2251075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FAIR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r>
              <a:rPr lang="en-US"/>
              <a:t>Current Fragmentation Facilities</a:t>
            </a:r>
          </a:p>
        </p:txBody>
      </p:sp>
      <p:graphicFrame>
        <p:nvGraphicFramePr>
          <p:cNvPr id="56519" name="Group 19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507413" cy="4997451"/>
        </p:xfrm>
        <a:graphic>
          <a:graphicData uri="http://schemas.openxmlformats.org/drawingml/2006/table">
            <a:tbl>
              <a:tblPr/>
              <a:tblGrid>
                <a:gridCol w="1397000"/>
                <a:gridCol w="1436688"/>
                <a:gridCol w="1651000"/>
                <a:gridCol w="1312862"/>
                <a:gridCol w="1333500"/>
                <a:gridCol w="1376363"/>
              </a:tblGrid>
              <a:tr h="8620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Facility</a:t>
                      </a:r>
                      <a:endParaRPr kumimoji="0" lang="en-GB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Location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Driver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Primary Energy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Typical intensity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Fragment separator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Caen, France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 separated sector cyclotrons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 to 100A MeV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36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 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pps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48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Ca 2 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pps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LISE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Darmstadt, Germany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Linac + Synchrotron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 to 2A GeV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ppspill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FRS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East Lansing, USA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 coupled superconducting cyclotrons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 to 200A MeV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Ar 5 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11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pps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A1900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RIBF RIKEN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Tokyo, Japan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Ring cyclotron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 to 400A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MeV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Ar 5 10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11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pps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48Ca, 238U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BIG RIPS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521" name="Picture 201" descr="tr_gan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924175"/>
            <a:ext cx="1366837" cy="311150"/>
          </a:xfrm>
          <a:prstGeom prst="rect">
            <a:avLst/>
          </a:prstGeom>
          <a:noFill/>
        </p:spPr>
      </p:pic>
      <p:pic>
        <p:nvPicPr>
          <p:cNvPr id="56522" name="Picture 202" descr="header_en_r1_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933825"/>
            <a:ext cx="1366837" cy="293688"/>
          </a:xfrm>
          <a:prstGeom prst="rect">
            <a:avLst/>
          </a:prstGeom>
          <a:noFill/>
        </p:spPr>
      </p:pic>
      <p:pic>
        <p:nvPicPr>
          <p:cNvPr id="56523" name="Picture 2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508500"/>
            <a:ext cx="900112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２．SRC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968875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13"/>
          <p:cNvSpPr txBox="1">
            <a:spLocks noChangeArrowheads="1"/>
          </p:cNvSpPr>
          <p:nvPr/>
        </p:nvSpPr>
        <p:spPr bwMode="auto">
          <a:xfrm>
            <a:off x="5313363" y="6167438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1400" b="1">
                <a:solidFill>
                  <a:schemeClr val="bg1"/>
                </a:solidFill>
                <a:latin typeface="Osaka" charset="-128"/>
                <a:ea typeface="Osaka" charset="-128"/>
              </a:rPr>
              <a:t>K980-MeV</a:t>
            </a:r>
            <a:r>
              <a:rPr kumimoji="1" lang="en-US" altLang="ja-JP" sz="1000" b="1">
                <a:solidFill>
                  <a:schemeClr val="bg1"/>
                </a:solidFill>
                <a:latin typeface="Osaka" charset="-128"/>
                <a:ea typeface="Osaka" charset="-128"/>
              </a:rPr>
              <a:t> </a:t>
            </a:r>
          </a:p>
          <a:p>
            <a:r>
              <a:rPr kumimoji="1" lang="en-US" altLang="ja-JP" sz="1000" b="1">
                <a:solidFill>
                  <a:schemeClr val="bg1"/>
                </a:solidFill>
                <a:latin typeface="Osaka" charset="-128"/>
                <a:ea typeface="Osaka" charset="-128"/>
              </a:rPr>
              <a:t>Intermediate stage Ring Cyclotron (IRC)</a:t>
            </a:r>
            <a:endParaRPr kumimoji="1" lang="en-US" altLang="ja-JP" sz="1000" b="1">
              <a:solidFill>
                <a:schemeClr val="bg1"/>
              </a:solidFill>
              <a:latin typeface="Times" pitchFamily="18" charset="0"/>
              <a:ea typeface="Osaka" charset="-128"/>
            </a:endParaRPr>
          </a:p>
        </p:txBody>
      </p:sp>
      <p:sp>
        <p:nvSpPr>
          <p:cNvPr id="60420" name="Text Box 27"/>
          <p:cNvSpPr txBox="1">
            <a:spLocks noChangeArrowheads="1"/>
          </p:cNvSpPr>
          <p:nvPr/>
        </p:nvSpPr>
        <p:spPr bwMode="auto">
          <a:xfrm>
            <a:off x="8667750" y="649128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kumimoji="1" lang="en-US">
              <a:ea typeface="ＭＳ Ｐゴシック" pitchFamily="1" charset="-128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292725" y="188913"/>
            <a:ext cx="3765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b="1">
                <a:ea typeface="ＭＳ Ｐゴシック" pitchFamily="1" charset="-128"/>
              </a:rPr>
              <a:t>World’s First and Strongest</a:t>
            </a:r>
          </a:p>
          <a:p>
            <a:r>
              <a:rPr kumimoji="1" lang="en-US" altLang="ja-JP" b="1">
                <a:ea typeface="ＭＳ Ｐゴシック" pitchFamily="1" charset="-128"/>
              </a:rPr>
              <a:t>K2600MeV</a:t>
            </a:r>
          </a:p>
          <a:p>
            <a:r>
              <a:rPr kumimoji="1" lang="en-US" altLang="ja-JP" b="1">
                <a:ea typeface="ＭＳ Ｐゴシック" pitchFamily="1" charset="-128"/>
              </a:rPr>
              <a:t>Superconducting Ring Cyclotron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07950" y="4581525"/>
            <a:ext cx="4146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b="1">
                <a:ea typeface="ＭＳ Ｐゴシック" pitchFamily="1" charset="-128"/>
              </a:rPr>
              <a:t>World’s Largest Acceptance</a:t>
            </a:r>
          </a:p>
          <a:p>
            <a:r>
              <a:rPr kumimoji="1" lang="en-US" altLang="ja-JP" b="1">
                <a:ea typeface="ＭＳ Ｐゴシック" pitchFamily="1" charset="-128"/>
              </a:rPr>
              <a:t>9 Tm</a:t>
            </a:r>
          </a:p>
          <a:p>
            <a:r>
              <a:rPr kumimoji="1" lang="en-US" altLang="ja-JP" b="1">
                <a:ea typeface="ＭＳ Ｐゴシック" pitchFamily="1" charset="-128"/>
              </a:rPr>
              <a:t>Superconducting RI beam Separator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311775" y="1341438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en-US" altLang="ja-JP" sz="2000">
                <a:latin typeface="Times New Roman" pitchFamily="18" charset="0"/>
                <a:ea typeface="ＭＳ Ｐゴシック" pitchFamily="1" charset="-128"/>
              </a:rPr>
              <a:t>400 MeV/u Light-ion beam</a:t>
            </a:r>
          </a:p>
          <a:p>
            <a:r>
              <a:rPr kumimoji="1" lang="en-US" altLang="ja-JP" sz="2000">
                <a:latin typeface="Times New Roman" pitchFamily="18" charset="0"/>
                <a:ea typeface="ＭＳ Ｐゴシック" pitchFamily="1" charset="-128"/>
              </a:rPr>
              <a:t>345 MeV/u Uranium beam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211638" y="333375"/>
            <a:ext cx="722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2000" b="1">
                <a:solidFill>
                  <a:schemeClr val="bg1"/>
                </a:solidFill>
                <a:ea typeface="ＭＳ Ｐゴシック" pitchFamily="1" charset="-128"/>
              </a:rPr>
              <a:t>SRC</a:t>
            </a:r>
          </a:p>
        </p:txBody>
      </p:sp>
      <p:pic>
        <p:nvPicPr>
          <p:cNvPr id="60425" name="Picture 9" descr="BIGRIP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0" y="3284538"/>
            <a:ext cx="4608513" cy="3457575"/>
          </a:xfrm>
          <a:prstGeom prst="rect">
            <a:avLst/>
          </a:prstGeom>
          <a:noFill/>
        </p:spPr>
      </p:pic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4643438" y="3500438"/>
            <a:ext cx="1187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2000" b="1">
                <a:solidFill>
                  <a:schemeClr val="bg1"/>
                </a:solidFill>
                <a:ea typeface="ＭＳ Ｐゴシック" pitchFamily="1" charset="-128"/>
              </a:rPr>
              <a:t>BigRIPS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63575" y="5586413"/>
            <a:ext cx="3114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2000">
                <a:latin typeface="Times New Roman" pitchFamily="18" charset="0"/>
                <a:ea typeface="ＭＳ Ｐゴシック" pitchFamily="1" charset="-128"/>
              </a:rPr>
              <a:t>~250-300 MeV/nucleon RIB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eamlines-folie-okt0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792163"/>
            <a:ext cx="60198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7950" y="5437188"/>
            <a:ext cx="4113213" cy="1160462"/>
            <a:chOff x="96" y="3360"/>
            <a:chExt cx="2591" cy="731"/>
          </a:xfrm>
        </p:grpSpPr>
        <p:sp>
          <p:nvSpPr>
            <p:cNvPr id="15364" name="Text Box 4"/>
            <p:cNvSpPr txBox="1">
              <a:spLocks noChangeArrowheads="1"/>
            </p:cNvSpPr>
            <p:nvPr/>
          </p:nvSpPr>
          <p:spPr bwMode="auto">
            <a:xfrm>
              <a:off x="96" y="3648"/>
              <a:ext cx="2591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sz="1600"/>
                <a:t> </a:t>
              </a:r>
              <a:r>
                <a:rPr lang="en-US" sz="1600" u="sng"/>
                <a:t>Cooled beams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600">
                  <a:solidFill>
                    <a:schemeClr val="bg2"/>
                  </a:solidFill>
                </a:rPr>
                <a:t> Rapidly cycling superconducting magnets</a:t>
              </a:r>
              <a:endParaRPr lang="en-US" sz="16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>
              <a:off x="143" y="3360"/>
              <a:ext cx="1578" cy="245"/>
            </a:xfrm>
            <a:prstGeom prst="roundRect">
              <a:avLst>
                <a:gd name="adj" fmla="val 16667"/>
              </a:avLst>
            </a:prstGeom>
            <a:solidFill>
              <a:srgbClr val="5FBD71"/>
            </a:solidFill>
            <a:ln w="9525">
              <a:solidFill>
                <a:srgbClr val="187534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700"/>
                <a:t>Key Technical Features</a:t>
              </a:r>
            </a:p>
          </p:txBody>
        </p:sp>
      </p:grp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539750" y="952500"/>
            <a:ext cx="1704975" cy="388938"/>
          </a:xfrm>
          <a:prstGeom prst="roundRect">
            <a:avLst>
              <a:gd name="adj" fmla="val 16667"/>
            </a:avLst>
          </a:prstGeom>
          <a:solidFill>
            <a:srgbClr val="5FBD71"/>
          </a:solidFill>
          <a:ln w="9525">
            <a:solidFill>
              <a:srgbClr val="187534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700"/>
              <a:t>Primary Beams</a:t>
            </a:r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4925" y="1419225"/>
            <a:ext cx="36004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1600"/>
              <a:t> </a:t>
            </a:r>
            <a:r>
              <a:rPr lang="en-US" sz="1600" u="sng"/>
              <a:t>10</a:t>
            </a:r>
            <a:r>
              <a:rPr lang="en-US" sz="1600" u="sng" baseline="30000"/>
              <a:t>12</a:t>
            </a:r>
            <a:r>
              <a:rPr lang="en-US" sz="1600" u="sng"/>
              <a:t>/s; 1.5-2 GeV/u; </a:t>
            </a:r>
            <a:r>
              <a:rPr lang="en-US" sz="1600" u="sng" baseline="30000"/>
              <a:t>238</a:t>
            </a:r>
            <a:r>
              <a:rPr lang="en-US" sz="1600" u="sng"/>
              <a:t>U</a:t>
            </a:r>
            <a:r>
              <a:rPr lang="en-US" sz="1600" u="sng" baseline="30000"/>
              <a:t>28</a:t>
            </a:r>
            <a:r>
              <a:rPr lang="en-US" sz="1600" baseline="30000"/>
              <a:t>+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u="sng"/>
              <a:t> Factor 100-1000 </a:t>
            </a:r>
          </a:p>
          <a:p>
            <a:pPr>
              <a:lnSpc>
                <a:spcPct val="110000"/>
              </a:lnSpc>
            </a:pPr>
            <a:r>
              <a:rPr lang="en-US" sz="1600"/>
              <a:t>        </a:t>
            </a:r>
            <a:r>
              <a:rPr lang="en-US" sz="1600" u="sng"/>
              <a:t>over present in intensity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>
                <a:solidFill>
                  <a:schemeClr val="bg2"/>
                </a:solidFill>
              </a:rPr>
              <a:t> 2(4)x10</a:t>
            </a:r>
            <a:r>
              <a:rPr lang="en-US" sz="1600" baseline="30000">
                <a:solidFill>
                  <a:schemeClr val="bg2"/>
                </a:solidFill>
              </a:rPr>
              <a:t>13</a:t>
            </a:r>
            <a:r>
              <a:rPr lang="en-US" sz="1600">
                <a:solidFill>
                  <a:schemeClr val="bg2"/>
                </a:solidFill>
              </a:rPr>
              <a:t>/s 30 GeV protons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>
                <a:solidFill>
                  <a:schemeClr val="bg2"/>
                </a:solidFill>
              </a:rPr>
              <a:t> 10</a:t>
            </a:r>
            <a:r>
              <a:rPr lang="en-US" sz="1600" baseline="30000">
                <a:solidFill>
                  <a:schemeClr val="bg2"/>
                </a:solidFill>
              </a:rPr>
              <a:t>10</a:t>
            </a:r>
            <a:r>
              <a:rPr lang="en-US" sz="1600">
                <a:solidFill>
                  <a:schemeClr val="bg2"/>
                </a:solidFill>
              </a:rPr>
              <a:t>/s </a:t>
            </a:r>
            <a:r>
              <a:rPr lang="en-US" sz="1600" baseline="30000">
                <a:solidFill>
                  <a:schemeClr val="bg2"/>
                </a:solidFill>
              </a:rPr>
              <a:t>238</a:t>
            </a:r>
            <a:r>
              <a:rPr lang="en-US" sz="1600">
                <a:solidFill>
                  <a:schemeClr val="bg2"/>
                </a:solidFill>
              </a:rPr>
              <a:t>U</a:t>
            </a:r>
            <a:r>
              <a:rPr lang="en-US" sz="1600" baseline="30000">
                <a:solidFill>
                  <a:schemeClr val="bg2"/>
                </a:solidFill>
              </a:rPr>
              <a:t>73+</a:t>
            </a:r>
            <a:r>
              <a:rPr lang="en-US" sz="1600">
                <a:solidFill>
                  <a:schemeClr val="bg2"/>
                </a:solidFill>
              </a:rPr>
              <a:t> up to 25 (- 35) GeV/u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6732588" y="981075"/>
            <a:ext cx="1997075" cy="388938"/>
          </a:xfrm>
          <a:prstGeom prst="roundRect">
            <a:avLst>
              <a:gd name="adj" fmla="val 16667"/>
            </a:avLst>
          </a:prstGeom>
          <a:solidFill>
            <a:srgbClr val="5FBD71"/>
          </a:solidFill>
          <a:ln w="9525">
            <a:solidFill>
              <a:srgbClr val="187534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700"/>
              <a:t>Secondary Beams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588125" y="1557338"/>
            <a:ext cx="25558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1600" u="sng"/>
              <a:t> Broad range of </a:t>
            </a:r>
          </a:p>
          <a:p>
            <a:pPr>
              <a:lnSpc>
                <a:spcPct val="110000"/>
              </a:lnSpc>
            </a:pPr>
            <a:r>
              <a:rPr lang="en-US" sz="1600"/>
              <a:t>  </a:t>
            </a:r>
            <a:r>
              <a:rPr lang="en-US" sz="1600" u="sng"/>
              <a:t>radioactive beams up to</a:t>
            </a:r>
            <a:br>
              <a:rPr lang="en-US" sz="1600" u="sng"/>
            </a:br>
            <a:r>
              <a:rPr lang="en-US" sz="1600"/>
              <a:t>  </a:t>
            </a:r>
            <a:r>
              <a:rPr lang="en-US" sz="1600" u="sng"/>
              <a:t>1.5 - 2 GeV/u; 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600"/>
              <a:t>  </a:t>
            </a:r>
            <a:r>
              <a:rPr lang="en-US" sz="1600" u="sng"/>
              <a:t>up to factor 10 000 in</a:t>
            </a:r>
          </a:p>
          <a:p>
            <a:pPr>
              <a:lnSpc>
                <a:spcPct val="110000"/>
              </a:lnSpc>
            </a:pPr>
            <a:r>
              <a:rPr lang="en-US" sz="1600"/>
              <a:t>  </a:t>
            </a:r>
            <a:r>
              <a:rPr lang="en-US" sz="1600" u="sng"/>
              <a:t>intensity over present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1600">
                <a:solidFill>
                  <a:schemeClr val="bg2"/>
                </a:solidFill>
              </a:rPr>
              <a:t> Antiprotons 3 - 30 GeV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6386513" y="4048125"/>
            <a:ext cx="2722562" cy="388938"/>
          </a:xfrm>
          <a:prstGeom prst="roundRect">
            <a:avLst>
              <a:gd name="adj" fmla="val 16667"/>
            </a:avLst>
          </a:prstGeom>
          <a:solidFill>
            <a:srgbClr val="5FBD71"/>
          </a:solidFill>
          <a:ln w="9525">
            <a:solidFill>
              <a:srgbClr val="187534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700"/>
              <a:t>Storage and Cooler Rings</a:t>
            </a:r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6983413" y="4652963"/>
            <a:ext cx="216058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1600"/>
              <a:t> </a:t>
            </a:r>
            <a:r>
              <a:rPr lang="en-US" sz="1600" u="sng"/>
              <a:t>Radioactive beams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1600"/>
              <a:t> </a:t>
            </a:r>
            <a:r>
              <a:rPr lang="en-US" sz="1600" u="sng"/>
              <a:t>e – A collider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600">
                <a:solidFill>
                  <a:schemeClr val="bg2"/>
                </a:solidFill>
              </a:rPr>
              <a:t> 10</a:t>
            </a:r>
            <a:r>
              <a:rPr lang="en-US" sz="1600" baseline="30000">
                <a:solidFill>
                  <a:schemeClr val="bg2"/>
                </a:solidFill>
              </a:rPr>
              <a:t>11</a:t>
            </a:r>
            <a:r>
              <a:rPr lang="en-US" sz="1600">
                <a:solidFill>
                  <a:schemeClr val="bg2"/>
                </a:solidFill>
              </a:rPr>
              <a:t> antiprotons</a:t>
            </a:r>
            <a:r>
              <a:rPr lang="en-US">
                <a:solidFill>
                  <a:schemeClr val="bg2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>
                <a:solidFill>
                  <a:schemeClr val="bg2"/>
                </a:solidFill>
              </a:rPr>
              <a:t>   </a:t>
            </a:r>
            <a:r>
              <a:rPr lang="en-US" sz="1600">
                <a:solidFill>
                  <a:schemeClr val="bg2"/>
                </a:solidFill>
              </a:rPr>
              <a:t>stored and cooled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chemeClr val="bg2"/>
                </a:solidFill>
              </a:rPr>
              <a:t>    at 0.8  - 14.5 GeV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3600"/>
              <a:t>Next Generation Facility: FAIR at GSI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66"/>
            <a:ext cx="9144000" cy="699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solidFill>
            <a:srgbClr val="CCFF99"/>
          </a:solidFill>
        </p:spPr>
        <p:txBody>
          <a:bodyPr/>
          <a:lstStyle/>
          <a:p>
            <a:r>
              <a:rPr lang="en-GB" sz="3200" b="1" dirty="0" smtClean="0">
                <a:solidFill>
                  <a:schemeClr val="accent2"/>
                </a:solidFill>
              </a:rPr>
              <a:t>Future European </a:t>
            </a:r>
            <a:r>
              <a:rPr lang="en-GB" sz="3200" b="1" dirty="0">
                <a:solidFill>
                  <a:schemeClr val="accent2"/>
                </a:solidFill>
              </a:rPr>
              <a:t>ISOL Facilities</a:t>
            </a:r>
          </a:p>
        </p:txBody>
      </p:sp>
      <p:graphicFrame>
        <p:nvGraphicFramePr>
          <p:cNvPr id="7450" name="Group 282"/>
          <p:cNvGraphicFramePr>
            <a:graphicFrameLocks noGrp="1"/>
          </p:cNvGraphicFramePr>
          <p:nvPr/>
        </p:nvGraphicFramePr>
        <p:xfrm>
          <a:off x="323850" y="981075"/>
          <a:ext cx="8559800" cy="5543551"/>
        </p:xfrm>
        <a:graphic>
          <a:graphicData uri="http://schemas.openxmlformats.org/drawingml/2006/table">
            <a:tbl>
              <a:tblPr/>
              <a:tblGrid>
                <a:gridCol w="1468438"/>
                <a:gridCol w="1557337"/>
                <a:gridCol w="1387475"/>
                <a:gridCol w="1184275"/>
                <a:gridCol w="1544638"/>
                <a:gridCol w="1417637"/>
              </a:tblGrid>
              <a:tr h="995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Facility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Driver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Beam Power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Number of fissions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Post-accelerator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Energy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SPIRAL-II GANIL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LINAC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Deuterons 40 MeV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HI 15A MeV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200 kW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&gt;5 10</a:t>
                      </a:r>
                      <a:r>
                        <a:rPr kumimoji="0" lang="fr-F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Cyclotron CIME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2A-25A MeV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HIE-ISOLDE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CERN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PS booster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Protons 1.4 GeV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 kW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spallation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Linac REX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0.8A–10A MeV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SPES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Legnaro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Commercial cyclotron p 40 MeV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8kW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Linac ALPI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10A MeV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EURISOL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Superconducting CW LINAC p 1GeV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 MW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&gt;10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spallation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Superconducting LINAC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150A MeV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451" name="Picture 2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27325"/>
            <a:ext cx="1439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52" name="Picture 284" descr="Eurisol-logo-semplice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876925"/>
            <a:ext cx="1403350" cy="403225"/>
          </a:xfrm>
          <a:prstGeom prst="rect">
            <a:avLst/>
          </a:prstGeom>
          <a:noFill/>
        </p:spPr>
      </p:pic>
      <p:pic>
        <p:nvPicPr>
          <p:cNvPr id="7453" name="Picture 285" descr="CERN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00438"/>
            <a:ext cx="762000" cy="762000"/>
          </a:xfrm>
          <a:prstGeom prst="rect">
            <a:avLst/>
          </a:prstGeom>
          <a:noFill/>
        </p:spPr>
      </p:pic>
      <p:pic>
        <p:nvPicPr>
          <p:cNvPr id="7454" name="Picture 2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748213"/>
            <a:ext cx="143986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age 50" descr="SPIRAL2_maquette_sanstitres_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60563"/>
            <a:ext cx="8599487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 rot="-808768">
            <a:off x="682625" y="3122613"/>
            <a:ext cx="1847850" cy="307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A/q=6 Injector option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7451725" y="2674938"/>
            <a:ext cx="1674813" cy="584200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DESIR Facility 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low energy RIB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4637088" y="4926013"/>
            <a:ext cx="1928812" cy="3397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HRS+RFQ Cooler</a:t>
            </a: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2609850" y="5337175"/>
            <a:ext cx="2743200" cy="64611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RIB Production Cave</a:t>
            </a:r>
          </a:p>
          <a:p>
            <a:pPr algn="ctr"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Up to 10</a:t>
            </a:r>
            <a:r>
              <a:rPr lang="en-GB" baseline="300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14</a:t>
            </a: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 fiss./sec.</a:t>
            </a: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747713" y="4897438"/>
            <a:ext cx="1728787" cy="584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A/q=3 HI source</a:t>
            </a:r>
          </a:p>
          <a:p>
            <a:pPr algn="ctr">
              <a:defRPr/>
            </a:pPr>
            <a:r>
              <a:rPr lang="fr-FR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U</a:t>
            </a:r>
            <a:r>
              <a:rPr lang="en-GB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p to 1mA</a:t>
            </a: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1692275" y="4222750"/>
            <a:ext cx="1641475" cy="58578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A/q=2 source</a:t>
            </a:r>
          </a:p>
          <a:p>
            <a:pPr algn="ctr">
              <a:defRPr/>
            </a:pPr>
            <a:r>
              <a:rPr lang="fr-FR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p, d</a:t>
            </a:r>
            <a:r>
              <a:rPr lang="en-GB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, </a:t>
            </a:r>
            <a:r>
              <a:rPr lang="en-GB" sz="1600" baseline="300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3,4</a:t>
            </a:r>
            <a:r>
              <a:rPr lang="en-GB" sz="160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He 5mA</a:t>
            </a:r>
          </a:p>
        </p:txBody>
      </p:sp>
      <p:sp>
        <p:nvSpPr>
          <p:cNvPr id="39" name="ZoneTexte 38"/>
          <p:cNvSpPr txBox="1">
            <a:spLocks noChangeArrowheads="1"/>
          </p:cNvSpPr>
          <p:nvPr/>
        </p:nvSpPr>
        <p:spPr bwMode="auto">
          <a:xfrm>
            <a:off x="758825" y="1570038"/>
            <a:ext cx="1739900" cy="12001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LINAC: 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33MeV p 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40 MeV d 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14.5 AMeV HI  </a:t>
            </a:r>
          </a:p>
        </p:txBody>
      </p:sp>
      <p:sp>
        <p:nvSpPr>
          <p:cNvPr id="9230" name="ZoneTexte 43"/>
          <p:cNvSpPr txBox="1">
            <a:spLocks noChangeArrowheads="1"/>
          </p:cNvSpPr>
          <p:nvPr/>
        </p:nvSpPr>
        <p:spPr bwMode="auto">
          <a:xfrm>
            <a:off x="2476500" y="60325"/>
            <a:ext cx="5981700" cy="5381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900" b="1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GANIL/SPIRAL1/SPIRAL2 facility</a:t>
            </a:r>
          </a:p>
        </p:txBody>
      </p:sp>
      <p:sp>
        <p:nvSpPr>
          <p:cNvPr id="45" name="ZoneTexte 44"/>
          <p:cNvSpPr txBox="1">
            <a:spLocks noChangeArrowheads="1"/>
          </p:cNvSpPr>
          <p:nvPr/>
        </p:nvSpPr>
        <p:spPr bwMode="auto">
          <a:xfrm>
            <a:off x="7348538" y="3427413"/>
            <a:ext cx="1716087" cy="5238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GANIL/SPIRAL 1 </a:t>
            </a:r>
          </a:p>
          <a:p>
            <a:pPr algn="ctr">
              <a:defRPr/>
            </a:pPr>
            <a:r>
              <a:rPr lang="en-GB" sz="1400" b="1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today</a:t>
            </a:r>
          </a:p>
        </p:txBody>
      </p:sp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5410200" y="5473700"/>
            <a:ext cx="3657600" cy="64611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CIME cyclotron RIB at 1-20 AMeV (up to 10 AMeV for fiss.fragments)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219575" y="2155825"/>
            <a:ext cx="1600200" cy="64611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S3 separator-spectrometer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2900363" y="1398588"/>
            <a:ext cx="1454150" cy="646112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  <a:sym typeface="Arial" pitchFamily="30" charset="0"/>
              </a:rPr>
              <a:t>Neutrons For Science</a:t>
            </a:r>
          </a:p>
        </p:txBody>
      </p:sp>
      <p:grpSp>
        <p:nvGrpSpPr>
          <p:cNvPr id="2" name="Grouper 55"/>
          <p:cNvGrpSpPr>
            <a:grpSpLocks/>
          </p:cNvGrpSpPr>
          <p:nvPr/>
        </p:nvGrpSpPr>
        <p:grpSpPr bwMode="auto">
          <a:xfrm>
            <a:off x="76200" y="817563"/>
            <a:ext cx="582613" cy="5029200"/>
            <a:chOff x="228600" y="1271051"/>
            <a:chExt cx="329149" cy="2843749"/>
          </a:xfrm>
        </p:grpSpPr>
        <p:grpSp>
          <p:nvGrpSpPr>
            <p:cNvPr id="3" name="Group 207"/>
            <p:cNvGrpSpPr>
              <a:grpSpLocks/>
            </p:cNvGrpSpPr>
            <p:nvPr/>
          </p:nvGrpSpPr>
          <p:grpSpPr bwMode="auto">
            <a:xfrm>
              <a:off x="228600" y="1570349"/>
              <a:ext cx="329149" cy="329149"/>
              <a:chOff x="17664" y="3853"/>
              <a:chExt cx="1134" cy="1134"/>
            </a:xfrm>
          </p:grpSpPr>
          <p:sp>
            <p:nvSpPr>
              <p:cNvPr id="86063" name="Oval 16"/>
              <p:cNvSpPr>
                <a:spLocks noChangeArrowheads="1"/>
              </p:cNvSpPr>
              <p:nvPr/>
            </p:nvSpPr>
            <p:spPr bwMode="auto">
              <a:xfrm>
                <a:off x="17664" y="3853"/>
                <a:ext cx="1134" cy="113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64" name="Picture 17" descr="cea quadri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870" y="4047"/>
                <a:ext cx="727" cy="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228600" y="2767541"/>
              <a:ext cx="329149" cy="329149"/>
              <a:chOff x="16549" y="15916"/>
              <a:chExt cx="2267" cy="2267"/>
            </a:xfrm>
          </p:grpSpPr>
          <p:sp>
            <p:nvSpPr>
              <p:cNvPr id="86061" name="Oval 23"/>
              <p:cNvSpPr>
                <a:spLocks noChangeArrowheads="1"/>
              </p:cNvSpPr>
              <p:nvPr/>
            </p:nvSpPr>
            <p:spPr bwMode="auto">
              <a:xfrm>
                <a:off x="16549" y="15916"/>
                <a:ext cx="2267" cy="226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62" name="Picture 31" descr="logoNormandi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632" y="16588"/>
                <a:ext cx="2064" cy="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28600" y="3066839"/>
              <a:ext cx="329149" cy="329149"/>
              <a:chOff x="16486" y="18411"/>
              <a:chExt cx="2362" cy="2267"/>
            </a:xfrm>
          </p:grpSpPr>
          <p:sp>
            <p:nvSpPr>
              <p:cNvPr id="86059" name="Oval 24"/>
              <p:cNvSpPr>
                <a:spLocks noChangeArrowheads="1"/>
              </p:cNvSpPr>
              <p:nvPr/>
            </p:nvSpPr>
            <p:spPr bwMode="auto">
              <a:xfrm>
                <a:off x="16549" y="18411"/>
                <a:ext cx="2267" cy="226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60" name="Picture 33" descr="Logo Caenlamer com agglo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486" y="18740"/>
                <a:ext cx="2362" cy="1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6043" name="Picture 34" descr="800px-Flag_of_Europe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3366137"/>
              <a:ext cx="329149" cy="32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208"/>
            <p:cNvGrpSpPr>
              <a:grpSpLocks/>
            </p:cNvGrpSpPr>
            <p:nvPr/>
          </p:nvGrpSpPr>
          <p:grpSpPr bwMode="auto">
            <a:xfrm>
              <a:off x="228600" y="1869647"/>
              <a:ext cx="329149" cy="329149"/>
              <a:chOff x="17664" y="6120"/>
              <a:chExt cx="1134" cy="1134"/>
            </a:xfrm>
          </p:grpSpPr>
          <p:sp>
            <p:nvSpPr>
              <p:cNvPr id="86057" name="Oval 19"/>
              <p:cNvSpPr>
                <a:spLocks noChangeArrowheads="1"/>
              </p:cNvSpPr>
              <p:nvPr/>
            </p:nvSpPr>
            <p:spPr bwMode="auto">
              <a:xfrm>
                <a:off x="17664" y="6120"/>
                <a:ext cx="1134" cy="113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58" name="Picture 39" descr="CNRSfr-grand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805" y="6223"/>
                <a:ext cx="713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228600" y="3785651"/>
              <a:ext cx="329149" cy="329149"/>
              <a:chOff x="16704" y="17232"/>
              <a:chExt cx="1134" cy="1134"/>
            </a:xfrm>
          </p:grpSpPr>
          <p:sp>
            <p:nvSpPr>
              <p:cNvPr id="86055" name="Oval 89"/>
              <p:cNvSpPr>
                <a:spLocks noChangeArrowheads="1"/>
              </p:cNvSpPr>
              <p:nvPr/>
            </p:nvSpPr>
            <p:spPr bwMode="auto">
              <a:xfrm>
                <a:off x="16704" y="17232"/>
                <a:ext cx="1134" cy="113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24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86056" name="Picture 35" descr="FP7-cap-RGB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52" y="17376"/>
                <a:ext cx="1020" cy="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228600" y="2168945"/>
              <a:ext cx="329149" cy="329149"/>
              <a:chOff x="16549" y="8380"/>
              <a:chExt cx="2267" cy="2267"/>
            </a:xfrm>
          </p:grpSpPr>
          <p:sp>
            <p:nvSpPr>
              <p:cNvPr id="86053" name="Oval 20"/>
              <p:cNvSpPr>
                <a:spLocks noChangeArrowheads="1"/>
              </p:cNvSpPr>
              <p:nvPr/>
            </p:nvSpPr>
            <p:spPr bwMode="auto">
              <a:xfrm>
                <a:off x="16549" y="8380"/>
                <a:ext cx="2267" cy="226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54" name="Picture 28" descr="logo_crb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800" y="8812"/>
                <a:ext cx="1776" cy="1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228600" y="2468243"/>
              <a:ext cx="329149" cy="329149"/>
              <a:chOff x="16549" y="10876"/>
              <a:chExt cx="2267" cy="2267"/>
            </a:xfrm>
          </p:grpSpPr>
          <p:sp>
            <p:nvSpPr>
              <p:cNvPr id="86051" name="Oval 21"/>
              <p:cNvSpPr>
                <a:spLocks noChangeArrowheads="1"/>
              </p:cNvSpPr>
              <p:nvPr/>
            </p:nvSpPr>
            <p:spPr bwMode="auto">
              <a:xfrm>
                <a:off x="16549" y="10876"/>
                <a:ext cx="2267" cy="226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52" name="Picture 29" descr="Logocgp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28" y="11176"/>
                <a:ext cx="1872" cy="1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228600" y="1271051"/>
              <a:ext cx="329149" cy="329149"/>
              <a:chOff x="16549" y="13361"/>
              <a:chExt cx="2267" cy="2267"/>
            </a:xfrm>
          </p:grpSpPr>
          <p:sp>
            <p:nvSpPr>
              <p:cNvPr id="86049" name="Oval 22"/>
              <p:cNvSpPr>
                <a:spLocks noChangeArrowheads="1"/>
              </p:cNvSpPr>
              <p:nvPr/>
            </p:nvSpPr>
            <p:spPr bwMode="auto">
              <a:xfrm>
                <a:off x="16549" y="13361"/>
                <a:ext cx="2267" cy="226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6050" name="Picture 30" descr="logo_gouv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DFF"/>
                  </a:clrFrom>
                  <a:clrTo>
                    <a:srgbClr val="FFFD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52" y="13930"/>
                <a:ext cx="1872" cy="1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ZoneTexte 42"/>
          <p:cNvSpPr txBox="1">
            <a:spLocks noChangeArrowheads="1"/>
          </p:cNvSpPr>
          <p:nvPr/>
        </p:nvSpPr>
        <p:spPr bwMode="auto">
          <a:xfrm>
            <a:off x="0" y="5837238"/>
            <a:ext cx="2900363" cy="64611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>
                <a:solidFill>
                  <a:srgbClr val="000000"/>
                </a:solidFill>
                <a:latin typeface="Arial" charset="0"/>
                <a:ea typeface="ＭＳ Ｐゴシック" charset="-128"/>
                <a:sym typeface="Arial" charset="0"/>
              </a:rPr>
              <a:t>Cost: 200M€ Funded + </a:t>
            </a:r>
          </a:p>
          <a:p>
            <a:pPr algn="ctr">
              <a:defRPr/>
            </a:pPr>
            <a:r>
              <a:rPr lang="en-GB" sz="1200" b="1">
                <a:solidFill>
                  <a:srgbClr val="000000"/>
                </a:solidFill>
                <a:latin typeface="Arial" charset="0"/>
                <a:ea typeface="ＭＳ Ｐゴシック" charset="-128"/>
                <a:sym typeface="Arial" charset="0"/>
              </a:rPr>
              <a:t>Detectors: Min. 8M€ – Max. 30 M€ (2011-2016)</a:t>
            </a:r>
          </a:p>
        </p:txBody>
      </p:sp>
      <p:sp>
        <p:nvSpPr>
          <p:cNvPr id="47" name="Flèche vers le bas 46"/>
          <p:cNvSpPr>
            <a:spLocks noChangeArrowheads="1"/>
          </p:cNvSpPr>
          <p:nvPr/>
        </p:nvSpPr>
        <p:spPr bwMode="auto">
          <a:xfrm rot="10800000">
            <a:off x="4797425" y="4554538"/>
            <a:ext cx="192088" cy="371475"/>
          </a:xfrm>
          <a:prstGeom prst="down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defTabSz="914400">
              <a:defRPr/>
            </a:pPr>
            <a:endParaRPr lang="en-GB" sz="2400">
              <a:solidFill>
                <a:srgbClr val="000000"/>
              </a:solidFill>
              <a:latin typeface="+mn-lt"/>
              <a:ea typeface="+mn-ea"/>
              <a:sym typeface="Arial" pitchFamily="-65" charset="0"/>
            </a:endParaRPr>
          </a:p>
        </p:txBody>
      </p:sp>
      <p:sp>
        <p:nvSpPr>
          <p:cNvPr id="48" name="Flèche vers le bas 47"/>
          <p:cNvSpPr>
            <a:spLocks noChangeArrowheads="1"/>
          </p:cNvSpPr>
          <p:nvPr/>
        </p:nvSpPr>
        <p:spPr bwMode="auto">
          <a:xfrm rot="10800000" flipH="1" flipV="1">
            <a:off x="4735513" y="2797175"/>
            <a:ext cx="193675" cy="371475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defTabSz="914400">
              <a:defRPr/>
            </a:pPr>
            <a:endParaRPr lang="en-GB" sz="2400">
              <a:solidFill>
                <a:srgbClr val="000000"/>
              </a:solidFill>
              <a:latin typeface="+mn-lt"/>
              <a:ea typeface="+mn-ea"/>
              <a:sym typeface="Arial" pitchFamily="-65" charset="0"/>
            </a:endParaRPr>
          </a:p>
        </p:txBody>
      </p:sp>
      <p:sp>
        <p:nvSpPr>
          <p:cNvPr id="49" name="Flèche vers le bas 48"/>
          <p:cNvSpPr>
            <a:spLocks noChangeArrowheads="1"/>
          </p:cNvSpPr>
          <p:nvPr/>
        </p:nvSpPr>
        <p:spPr bwMode="auto">
          <a:xfrm rot="10800000">
            <a:off x="7026275" y="4830763"/>
            <a:ext cx="192088" cy="642937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defTabSz="914400">
              <a:defRPr/>
            </a:pPr>
            <a:endParaRPr lang="en-GB" sz="2400">
              <a:solidFill>
                <a:srgbClr val="000000"/>
              </a:solidFill>
              <a:latin typeface="+mn-lt"/>
              <a:ea typeface="+mn-ea"/>
              <a:sym typeface="Arial" pitchFamily="-65" charset="0"/>
            </a:endParaRPr>
          </a:p>
        </p:txBody>
      </p:sp>
      <p:sp>
        <p:nvSpPr>
          <p:cNvPr id="50" name="Flèche vers le bas 49"/>
          <p:cNvSpPr>
            <a:spLocks noChangeArrowheads="1"/>
          </p:cNvSpPr>
          <p:nvPr/>
        </p:nvSpPr>
        <p:spPr bwMode="auto">
          <a:xfrm rot="10800000" flipH="1" flipV="1">
            <a:off x="3402013" y="2065338"/>
            <a:ext cx="192087" cy="371475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defTabSz="914400">
              <a:defRPr/>
            </a:pPr>
            <a:endParaRPr lang="en-GB" sz="2400">
              <a:solidFill>
                <a:srgbClr val="000000"/>
              </a:solidFill>
              <a:latin typeface="+mn-lt"/>
              <a:ea typeface="+mn-ea"/>
              <a:sym typeface="Arial" pitchFamily="-65" charset="0"/>
            </a:endParaRPr>
          </a:p>
        </p:txBody>
      </p:sp>
      <p:sp>
        <p:nvSpPr>
          <p:cNvPr id="52" name="ZoneTexte 51"/>
          <p:cNvSpPr txBox="1">
            <a:spLocks noChangeArrowheads="1"/>
          </p:cNvSpPr>
          <p:nvPr/>
        </p:nvSpPr>
        <p:spPr bwMode="auto">
          <a:xfrm>
            <a:off x="2190750" y="782638"/>
            <a:ext cx="2047875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+mn-lt"/>
                <a:ea typeface="+mn-ea"/>
              </a:rPr>
              <a:t>Caen, France</a:t>
            </a:r>
          </a:p>
        </p:txBody>
      </p:sp>
      <p:sp>
        <p:nvSpPr>
          <p:cNvPr id="51" name="ZoneTexte 50"/>
          <p:cNvSpPr txBox="1">
            <a:spLocks noChangeArrowheads="1"/>
          </p:cNvSpPr>
          <p:nvPr/>
        </p:nvSpPr>
        <p:spPr bwMode="auto">
          <a:xfrm>
            <a:off x="4508500" y="638175"/>
            <a:ext cx="4525963" cy="14763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GANIL Beam time: 35 weeks/</a:t>
            </a:r>
            <a:r>
              <a:rPr lang="en-GB" dirty="0" err="1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y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 (600 users)</a:t>
            </a:r>
          </a:p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SP2 Beam time: 44 weeks/</a:t>
            </a:r>
            <a:r>
              <a:rPr lang="en-GB" dirty="0" err="1">
                <a:solidFill>
                  <a:srgbClr val="000000"/>
                </a:solidFill>
                <a:latin typeface="+mn-lt"/>
                <a:ea typeface="+mn-ea"/>
                <a:sym typeface="Arial" charset="0"/>
              </a:rPr>
              <a:t>y</a:t>
            </a:r>
            <a:endParaRPr lang="en-GB" dirty="0">
              <a:solidFill>
                <a:srgbClr val="000000"/>
              </a:solidFill>
              <a:latin typeface="+mn-lt"/>
              <a:ea typeface="+mn-ea"/>
              <a:sym typeface="Arial" charset="0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  <a:ea typeface="+mn-ea"/>
                <a:sym typeface="Arial" charset="0"/>
              </a:rPr>
              <a:t>ISOL RIB Beams: up to 53 weeks/</a:t>
            </a:r>
            <a:r>
              <a:rPr lang="en-GB" b="1" dirty="0" err="1">
                <a:solidFill>
                  <a:srgbClr val="FF0000"/>
                </a:solidFill>
                <a:latin typeface="+mn-lt"/>
                <a:ea typeface="+mn-ea"/>
                <a:sym typeface="Arial" charset="0"/>
              </a:rPr>
              <a:t>y</a:t>
            </a:r>
            <a:endParaRPr lang="en-GB" b="1" dirty="0">
              <a:solidFill>
                <a:srgbClr val="FF0000"/>
              </a:solidFill>
              <a:latin typeface="+mn-lt"/>
              <a:ea typeface="+mn-ea"/>
              <a:sym typeface="Arial" charset="0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  <a:ea typeface="+mn-ea"/>
                <a:sym typeface="Arial" charset="0"/>
              </a:rPr>
              <a:t>Up to 50 % more users: 800-900</a:t>
            </a: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  <a:ea typeface="+mn-ea"/>
                <a:sym typeface="Arial" charset="0"/>
              </a:rPr>
              <a:t>First experiments 2013</a:t>
            </a:r>
          </a:p>
        </p:txBody>
      </p: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3016250" y="6186488"/>
            <a:ext cx="5838825" cy="338137"/>
          </a:xfrm>
          <a:prstGeom prst="rect">
            <a:avLst/>
          </a:prstGeom>
          <a:gradFill rotWithShape="1">
            <a:gsLst>
              <a:gs pos="0">
                <a:srgbClr val="E3E7FF"/>
              </a:gs>
              <a:gs pos="64999">
                <a:srgbClr val="B9C2FF"/>
              </a:gs>
              <a:gs pos="100000">
                <a:srgbClr val="9BA9FF"/>
              </a:gs>
            </a:gsLst>
            <a:lin ang="5400000" scaled="1"/>
          </a:gradFill>
          <a:ln w="9525">
            <a:solidFill>
              <a:srgbClr val="3D5AC6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000000"/>
                </a:solidFill>
                <a:latin typeface="+mn-lt"/>
                <a:ea typeface="+mn-ea"/>
              </a:rPr>
              <a:t>2 RIB + 3 Stable-ion beams  </a:t>
            </a:r>
            <a:r>
              <a:rPr lang="en-GB" sz="1600" b="1">
                <a:solidFill>
                  <a:srgbClr val="FF0000"/>
                </a:solidFill>
                <a:latin typeface="+mn-lt"/>
                <a:ea typeface="+mn-ea"/>
              </a:rPr>
              <a:t>-&gt; 5 experiments in parallel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8" descr="Capture d’écran 2011-03-10 à 12.15.4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854075"/>
            <a:ext cx="81343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Civil construction SPIRAL2 Phase 1</a:t>
            </a:r>
          </a:p>
        </p:txBody>
      </p:sp>
      <p:sp>
        <p:nvSpPr>
          <p:cNvPr id="64517" name="ZoneTexte 5"/>
          <p:cNvSpPr txBox="1">
            <a:spLocks noChangeArrowheads="1"/>
          </p:cNvSpPr>
          <p:nvPr/>
        </p:nvSpPr>
        <p:spPr bwMode="auto">
          <a:xfrm>
            <a:off x="7094538" y="760413"/>
            <a:ext cx="1822450" cy="368300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dk1"/>
                </a:solidFill>
                <a:latin typeface="+mn-lt"/>
                <a:ea typeface="+mn-ea"/>
              </a:rPr>
              <a:t>March 1</a:t>
            </a:r>
            <a:r>
              <a:rPr lang="en-GB" b="1" baseline="30000" dirty="0">
                <a:solidFill>
                  <a:schemeClr val="dk1"/>
                </a:solidFill>
                <a:latin typeface="+mn-lt"/>
                <a:ea typeface="+mn-ea"/>
              </a:rPr>
              <a:t>st</a:t>
            </a:r>
            <a:r>
              <a:rPr lang="en-GB" b="1" dirty="0">
                <a:solidFill>
                  <a:schemeClr val="dk1"/>
                </a:solidFill>
                <a:latin typeface="+mn-lt"/>
                <a:ea typeface="+mn-ea"/>
              </a:rPr>
              <a:t>, 2011</a:t>
            </a:r>
          </a:p>
        </p:txBody>
      </p:sp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0" y="6232525"/>
            <a:ext cx="1724025" cy="6254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GB" sz="2400">
              <a:solidFill>
                <a:srgbClr val="000000"/>
              </a:solidFill>
              <a:ea typeface="ヒラギノ角ゴ Pro W3" charset="-128"/>
              <a:sym typeface="Arial" charset="0"/>
            </a:endParaRPr>
          </a:p>
        </p:txBody>
      </p:sp>
      <p:pic>
        <p:nvPicPr>
          <p:cNvPr id="34822" name="Image 7" descr="Capture d’écran 2011-03-10 à 12.16.47.png"/>
          <p:cNvPicPr>
            <a:picLocks noChangeAspect="1"/>
          </p:cNvPicPr>
          <p:nvPr/>
        </p:nvPicPr>
        <p:blipFill>
          <a:blip r:embed="rId4" cstate="print"/>
          <a:srcRect b="1363"/>
          <a:stretch>
            <a:fillRect/>
          </a:stretch>
        </p:blipFill>
        <p:spPr bwMode="auto">
          <a:xfrm>
            <a:off x="582613" y="3598863"/>
            <a:ext cx="8456612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378200" y="3621088"/>
            <a:ext cx="5661025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00"/>
                </a:solidFill>
                <a:latin typeface="+mn-lt"/>
                <a:ea typeface="+mn-ea"/>
              </a:rPr>
              <a:t>Beginning of ground breaking: December 2010</a:t>
            </a:r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  <a:latin typeface="+mn-lt"/>
                <a:ea typeface="+mn-ea"/>
              </a:rPr>
              <a:t>End of </a:t>
            </a:r>
            <a:r>
              <a:rPr lang="fr-FR" b="1" dirty="0">
                <a:solidFill>
                  <a:srgbClr val="000000"/>
                </a:solidFill>
                <a:latin typeface="+mn-lt"/>
                <a:ea typeface="+mn-ea"/>
              </a:rPr>
              <a:t>excavation phase</a:t>
            </a:r>
            <a:r>
              <a:rPr lang="en-GB" b="1" dirty="0">
                <a:solidFill>
                  <a:srgbClr val="000000"/>
                </a:solidFill>
                <a:latin typeface="+mn-lt"/>
                <a:ea typeface="+mn-ea"/>
              </a:rPr>
              <a:t>: May 2011</a:t>
            </a:r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  <a:latin typeface="+mn-lt"/>
                <a:ea typeface="+mn-ea"/>
              </a:rPr>
              <a:t>Beginning of construction of buildings : July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18 May 2009</a:t>
            </a: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New opportunities in the physics landscape at CERN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6271"/>
            <a:ext cx="6400800" cy="48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5530850" y="5562600"/>
            <a:ext cx="36131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http://isolde.web.cern.ch/ISOLDE/</a:t>
            </a: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381000" y="6400800"/>
            <a:ext cx="6248442" cy="461665"/>
          </a:xfrm>
          <a:prstGeom prst="rect">
            <a:avLst/>
          </a:prstGeom>
          <a:solidFill>
            <a:srgbClr val="D2DF5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Calibri" pitchFamily="34" charset="0"/>
              </a:rPr>
              <a:t>So far &gt;600 radioactive isotopes of &gt;60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</a:rPr>
              <a:t>elements</a:t>
            </a:r>
            <a:endParaRPr lang="en-US" sz="24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ISOLDE today offers the largest range of available isotopes of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ny ISOL facility worldwide.</a:t>
            </a:r>
          </a:p>
          <a:p>
            <a:r>
              <a:rPr lang="en-US" sz="2400" dirty="0" smtClean="0"/>
              <a:t>HIE-ISOLDE  aims at increasing the energy of these RIB up to 10A </a:t>
            </a:r>
            <a:r>
              <a:rPr lang="en-US" sz="2400" dirty="0" err="1" smtClean="0"/>
              <a:t>MeV</a:t>
            </a:r>
            <a:r>
              <a:rPr lang="en-US" sz="2400" dirty="0" smtClean="0"/>
              <a:t> and their intensity by a factor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Halo Nuclei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0"/>
            <a:ext cx="4724400" cy="5334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Extended neutron wave functions make </a:t>
            </a:r>
            <a:r>
              <a:rPr lang="en-US" baseline="30000" dirty="0" smtClean="0"/>
              <a:t>11</a:t>
            </a:r>
            <a:r>
              <a:rPr lang="en-US" dirty="0" smtClean="0"/>
              <a:t>Li the size of </a:t>
            </a:r>
            <a:r>
              <a:rPr lang="en-US" baseline="30000" dirty="0" smtClean="0"/>
              <a:t>208</a:t>
            </a:r>
            <a:r>
              <a:rPr lang="en-US" dirty="0" smtClean="0"/>
              <a:t>Pb</a:t>
            </a:r>
          </a:p>
          <a:p>
            <a:r>
              <a:rPr lang="en-US" dirty="0" smtClean="0"/>
              <a:t>Heavier Halo Nuclei are predicted : </a:t>
            </a:r>
            <a:r>
              <a:rPr lang="en-US" baseline="30000" dirty="0" smtClean="0"/>
              <a:t>14</a:t>
            </a:r>
            <a:r>
              <a:rPr lang="en-US" dirty="0" smtClean="0"/>
              <a:t>Be; </a:t>
            </a:r>
            <a:r>
              <a:rPr lang="en-US" baseline="30000" dirty="0" smtClean="0"/>
              <a:t>19</a:t>
            </a:r>
            <a:r>
              <a:rPr lang="en-US" dirty="0" smtClean="0"/>
              <a:t>C; </a:t>
            </a:r>
            <a:r>
              <a:rPr lang="en-US" baseline="30000" dirty="0" smtClean="0"/>
              <a:t>22</a:t>
            </a:r>
            <a:r>
              <a:rPr lang="en-US" dirty="0" smtClean="0"/>
              <a:t>C; </a:t>
            </a:r>
            <a:r>
              <a:rPr lang="en-US" baseline="30000" dirty="0" smtClean="0"/>
              <a:t>23</a:t>
            </a:r>
            <a:r>
              <a:rPr lang="en-US" dirty="0" smtClean="0"/>
              <a:t>O and could be studied at EURISOL.</a:t>
            </a:r>
            <a:endParaRPr lang="en-US" dirty="0"/>
          </a:p>
        </p:txBody>
      </p:sp>
      <p:pic>
        <p:nvPicPr>
          <p:cNvPr id="1026" name="Object 1"/>
          <p:cNvPicPr>
            <a:picLocks noChangeArrowheads="1"/>
          </p:cNvPicPr>
          <p:nvPr/>
        </p:nvPicPr>
        <p:blipFill>
          <a:blip r:embed="rId2" cstate="print"/>
          <a:srcRect l="-243" t="-237" r="-14" b="-212"/>
          <a:stretch>
            <a:fillRect/>
          </a:stretch>
        </p:blipFill>
        <p:spPr bwMode="auto">
          <a:xfrm>
            <a:off x="685800" y="14478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brings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0050"/>
            <a:ext cx="407784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3100" dirty="0" smtClean="0"/>
              <a:t>Scope of HIE-ISOLDE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HIE-ISOLDE  aims at increasing the energy of these RIB up to 10A </a:t>
            </a:r>
            <a:r>
              <a:rPr lang="en-US" sz="2000" dirty="0" err="1" smtClean="0">
                <a:solidFill>
                  <a:srgbClr val="FF0000"/>
                </a:solidFill>
              </a:rPr>
              <a:t>MeV</a:t>
            </a:r>
            <a:r>
              <a:rPr lang="en-US" sz="2000" dirty="0" smtClean="0">
                <a:solidFill>
                  <a:srgbClr val="FF0000"/>
                </a:solidFill>
              </a:rPr>
              <a:t> and their intensity by a factor 10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5" name="Picture 4" descr="Hall isolde_1"/>
          <p:cNvPicPr>
            <a:picLocks noChangeAspect="1" noChangeArrowheads="1"/>
          </p:cNvPicPr>
          <p:nvPr/>
        </p:nvPicPr>
        <p:blipFill>
          <a:blip r:embed="rId3" cstate="print">
            <a:lum contrast="1000"/>
          </a:blip>
          <a:srcRect l="17925" r="15364"/>
          <a:stretch>
            <a:fillRect/>
          </a:stretch>
        </p:blipFill>
        <p:spPr bwMode="auto">
          <a:xfrm>
            <a:off x="914400" y="1143000"/>
            <a:ext cx="5216455" cy="54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219200"/>
            <a:ext cx="2971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Energy Upgrade:</a:t>
            </a:r>
          </a:p>
          <a:p>
            <a:r>
              <a:rPr lang="en-GB" dirty="0" smtClean="0"/>
              <a:t>The HIE-ISOLDE project concentrates on the construction of the SC LINAC and associated infrastructure in order to upgrade the energy of the post-accelerated radioactive ion beams to </a:t>
            </a:r>
            <a:r>
              <a:rPr lang="en-GB" b="1" dirty="0" smtClean="0">
                <a:solidFill>
                  <a:srgbClr val="FF0000"/>
                </a:solidFill>
              </a:rPr>
              <a:t>5.5 </a:t>
            </a:r>
            <a:r>
              <a:rPr lang="en-GB" b="1" dirty="0" err="1" smtClean="0">
                <a:solidFill>
                  <a:srgbClr val="FF0000"/>
                </a:solidFill>
              </a:rPr>
              <a:t>MeV</a:t>
            </a:r>
            <a:r>
              <a:rPr lang="en-GB" b="1" dirty="0" smtClean="0">
                <a:solidFill>
                  <a:srgbClr val="FF0000"/>
                </a:solidFill>
              </a:rPr>
              <a:t>/u in 2014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10 </a:t>
            </a:r>
            <a:r>
              <a:rPr lang="en-GB" b="1" dirty="0" err="1" smtClean="0">
                <a:solidFill>
                  <a:srgbClr val="FF0000"/>
                </a:solidFill>
              </a:rPr>
              <a:t>MeV</a:t>
            </a:r>
            <a:r>
              <a:rPr lang="en-GB" b="1" dirty="0" smtClean="0">
                <a:solidFill>
                  <a:srgbClr val="FF0000"/>
                </a:solidFill>
              </a:rPr>
              <a:t>/u by 2016</a:t>
            </a:r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993013" y="3959987"/>
            <a:ext cx="261877" cy="5715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295400" y="4038600"/>
            <a:ext cx="2133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410200" y="2819400"/>
            <a:ext cx="1447800" cy="3048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200400" y="2239925"/>
            <a:ext cx="2133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2286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72200" y="3352800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Intensity Upgrade: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The design study </a:t>
            </a:r>
            <a:r>
              <a:rPr lang="en-GB" dirty="0" smtClean="0"/>
              <a:t>for the intensity upgrade, also part of HIE-ISOLDE, </a:t>
            </a:r>
            <a:r>
              <a:rPr lang="en-GB" b="1" dirty="0" smtClean="0">
                <a:solidFill>
                  <a:srgbClr val="FF0000"/>
                </a:solidFill>
              </a:rPr>
              <a:t>starts in 2011</a:t>
            </a:r>
            <a:r>
              <a:rPr lang="en-GB" dirty="0" smtClean="0"/>
              <a:t>, and addresses the technical feasibility and cost estimate for operating the facility at  </a:t>
            </a:r>
            <a:r>
              <a:rPr lang="en-GB" b="1" dirty="0" smtClean="0">
                <a:solidFill>
                  <a:srgbClr val="FF0000"/>
                </a:solidFill>
              </a:rPr>
              <a:t>10 kW</a:t>
            </a:r>
            <a:r>
              <a:rPr lang="en-GB" dirty="0" smtClean="0"/>
              <a:t> once LINAC4 and PS Booster are online. </a:t>
            </a:r>
            <a:endParaRPr lang="en-US" dirty="0" smtClean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 algn="l"/>
            <a:r>
              <a:rPr lang="it-IT" dirty="0" smtClean="0"/>
              <a:t>	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 descr="Immagine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929" name="Text Box 9"/>
          <p:cNvSpPr txBox="1">
            <a:spLocks noChangeArrowheads="1"/>
          </p:cNvSpPr>
          <p:nvPr/>
        </p:nvSpPr>
        <p:spPr bwMode="auto">
          <a:xfrm>
            <a:off x="2286000" y="128588"/>
            <a:ext cx="4386263" cy="8620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SPES Project @ LNL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charset="0"/>
              </a:rPr>
              <a:t>a multi-user project</a:t>
            </a:r>
          </a:p>
        </p:txBody>
      </p:sp>
      <p:sp>
        <p:nvSpPr>
          <p:cNvPr id="12292" name="Oval 15"/>
          <p:cNvSpPr>
            <a:spLocks noChangeArrowheads="1"/>
          </p:cNvSpPr>
          <p:nvPr/>
        </p:nvSpPr>
        <p:spPr bwMode="auto">
          <a:xfrm rot="798975">
            <a:off x="625475" y="930275"/>
            <a:ext cx="1366838" cy="3141663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50000"/>
              </a:spcBef>
            </a:pPr>
            <a:endParaRPr kumimoji="1" lang="it-IT" sz="240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12293" name="Oval 15"/>
          <p:cNvSpPr>
            <a:spLocks noChangeArrowheads="1"/>
          </p:cNvSpPr>
          <p:nvPr/>
        </p:nvSpPr>
        <p:spPr bwMode="auto">
          <a:xfrm rot="958902">
            <a:off x="1981200" y="1295400"/>
            <a:ext cx="2293938" cy="13684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kumimoji="1" lang="it-IT" sz="240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12294" name="Oval 15"/>
          <p:cNvSpPr>
            <a:spLocks noChangeArrowheads="1"/>
          </p:cNvSpPr>
          <p:nvPr/>
        </p:nvSpPr>
        <p:spPr bwMode="auto">
          <a:xfrm rot="958902">
            <a:off x="1143000" y="3124200"/>
            <a:ext cx="7705725" cy="2101850"/>
          </a:xfrm>
          <a:prstGeom prst="ellips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kumimoji="1" lang="it-IT" sz="240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12295" name="Text Box 18"/>
          <p:cNvSpPr txBox="1">
            <a:spLocks noChangeArrowheads="1"/>
          </p:cNvSpPr>
          <p:nvPr/>
        </p:nvSpPr>
        <p:spPr bwMode="auto">
          <a:xfrm>
            <a:off x="0" y="3733800"/>
            <a:ext cx="2124075" cy="13382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chemeClr val="bg1"/>
                </a:solidFill>
                <a:latin typeface="Calibri" pitchFamily="34" charset="0"/>
              </a:rPr>
              <a:t>Applied Physics with proton and neutron beams</a:t>
            </a:r>
          </a:p>
          <a:p>
            <a:pPr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latin typeface="Calibri" pitchFamily="34" charset="0"/>
              </a:rPr>
              <a:t>70 MeV 450 </a:t>
            </a:r>
            <a:r>
              <a:rPr lang="it-IT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2296" name="Text Box 16"/>
          <p:cNvSpPr txBox="1">
            <a:spLocks noChangeArrowheads="1"/>
          </p:cNvSpPr>
          <p:nvPr/>
        </p:nvSpPr>
        <p:spPr bwMode="auto">
          <a:xfrm>
            <a:off x="0" y="5105400"/>
            <a:ext cx="4191000" cy="17541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High intensity proton linac: </a:t>
            </a:r>
          </a:p>
          <a:p>
            <a:r>
              <a:rPr lang="it-IT" b="1">
                <a:latin typeface="Calibri" pitchFamily="34" charset="0"/>
              </a:rPr>
              <a:t>TRIPS source - TRASCO RFQ 30 mA, 5MeV </a:t>
            </a:r>
          </a:p>
          <a:p>
            <a:r>
              <a:rPr lang="it-IT" b="1">
                <a:latin typeface="Calibri" pitchFamily="34" charset="0"/>
              </a:rPr>
              <a:t>Neutron facility for Medical, Astrophysics and Material science.</a:t>
            </a:r>
          </a:p>
          <a:p>
            <a:r>
              <a:rPr lang="it-IT">
                <a:latin typeface="Calibri" pitchFamily="34" charset="0"/>
              </a:rPr>
              <a:t>Neutron source up to 10</a:t>
            </a:r>
            <a:r>
              <a:rPr lang="it-IT" baseline="30000">
                <a:latin typeface="Calibri" pitchFamily="34" charset="0"/>
              </a:rPr>
              <a:t>14</a:t>
            </a:r>
            <a:r>
              <a:rPr lang="it-IT">
                <a:latin typeface="Calibri" pitchFamily="34" charset="0"/>
              </a:rPr>
              <a:t> n s</a:t>
            </a:r>
            <a:r>
              <a:rPr lang="it-IT" baseline="30000">
                <a:latin typeface="Calibri" pitchFamily="34" charset="0"/>
              </a:rPr>
              <a:t>-1</a:t>
            </a:r>
          </a:p>
          <a:p>
            <a:r>
              <a:rPr lang="it-IT">
                <a:latin typeface="Calibri" pitchFamily="34" charset="0"/>
              </a:rPr>
              <a:t>Thermal neutrons: 10</a:t>
            </a:r>
            <a:r>
              <a:rPr lang="it-IT" baseline="30000">
                <a:latin typeface="Calibri" pitchFamily="34" charset="0"/>
              </a:rPr>
              <a:t>9</a:t>
            </a:r>
            <a:r>
              <a:rPr lang="it-IT">
                <a:latin typeface="Calibri" pitchFamily="34" charset="0"/>
              </a:rPr>
              <a:t> n s</a:t>
            </a:r>
            <a:r>
              <a:rPr lang="it-IT" baseline="30000">
                <a:latin typeface="Calibri" pitchFamily="34" charset="0"/>
              </a:rPr>
              <a:t>-1 </a:t>
            </a:r>
            <a:r>
              <a:rPr lang="it-IT">
                <a:latin typeface="Calibri" pitchFamily="34" charset="0"/>
              </a:rPr>
              <a:t>cm</a:t>
            </a:r>
            <a:r>
              <a:rPr lang="it-IT" baseline="30000">
                <a:latin typeface="Calibri" pitchFamily="34" charset="0"/>
              </a:rPr>
              <a:t>-2</a:t>
            </a:r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4038600" y="1447800"/>
            <a:ext cx="5029200" cy="23383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800" b="1" i="1">
                <a:solidFill>
                  <a:schemeClr val="hlink"/>
                </a:solidFill>
                <a:latin typeface="Calibri" pitchFamily="34" charset="0"/>
              </a:rPr>
              <a:t>ISOL BEAM FACILITY </a:t>
            </a:r>
          </a:p>
          <a:p>
            <a:pPr>
              <a:spcBef>
                <a:spcPct val="30000"/>
              </a:spcBef>
            </a:pPr>
            <a:r>
              <a:rPr lang="fr-FR" sz="2000" b="1" i="1">
                <a:solidFill>
                  <a:schemeClr val="hlink"/>
                </a:solidFill>
                <a:latin typeface="Calibri" pitchFamily="34" charset="0"/>
              </a:rPr>
              <a:t>8kW Direct Target</a:t>
            </a:r>
            <a:r>
              <a:rPr lang="fr-FR" sz="2000" b="1">
                <a:latin typeface="Calibri" pitchFamily="34" charset="0"/>
              </a:rPr>
              <a:t>: UCx</a:t>
            </a:r>
            <a:r>
              <a:rPr lang="it-IT" sz="2000" b="1">
                <a:latin typeface="Calibri" pitchFamily="34" charset="0"/>
              </a:rPr>
              <a:t> </a:t>
            </a:r>
            <a:r>
              <a:rPr lang="fr-FR" sz="2000" b="1">
                <a:latin typeface="Calibri" pitchFamily="34" charset="0"/>
              </a:rPr>
              <a:t>10</a:t>
            </a:r>
            <a:r>
              <a:rPr lang="fr-FR" sz="2000" b="1" baseline="30000">
                <a:latin typeface="Calibri" pitchFamily="34" charset="0"/>
              </a:rPr>
              <a:t>13</a:t>
            </a:r>
            <a:r>
              <a:rPr lang="fr-FR" sz="2000" b="1">
                <a:latin typeface="Calibri" pitchFamily="34" charset="0"/>
              </a:rPr>
              <a:t> fission s</a:t>
            </a:r>
            <a:r>
              <a:rPr lang="fr-FR" sz="2000" b="1" baseline="30000">
                <a:latin typeface="Calibri" pitchFamily="34" charset="0"/>
              </a:rPr>
              <a:t>-1</a:t>
            </a:r>
          </a:p>
          <a:p>
            <a:pPr>
              <a:spcBef>
                <a:spcPct val="30000"/>
              </a:spcBef>
            </a:pPr>
            <a:r>
              <a:rPr lang="en-US" sz="2000" b="1" i="1">
                <a:solidFill>
                  <a:schemeClr val="hlink"/>
                </a:solidFill>
                <a:latin typeface="Calibri" pitchFamily="34" charset="0"/>
              </a:rPr>
              <a:t>Primary Beam</a:t>
            </a:r>
            <a:r>
              <a:rPr lang="en-US" sz="2000" b="1">
                <a:latin typeface="Calibri" pitchFamily="34" charset="0"/>
              </a:rPr>
              <a:t>: 200 </a:t>
            </a:r>
            <a:r>
              <a:rPr lang="en-US" sz="2000" b="1">
                <a:latin typeface="Symbol" pitchFamily="18" charset="2"/>
              </a:rPr>
              <a:t>m</a:t>
            </a:r>
            <a:r>
              <a:rPr lang="en-US" sz="2000" b="1">
                <a:latin typeface="Calibri" pitchFamily="34" charset="0"/>
              </a:rPr>
              <a:t>A,</a:t>
            </a:r>
            <a:r>
              <a:rPr lang="it-IT" sz="2000" b="1">
                <a:latin typeface="Calibri" pitchFamily="34" charset="0"/>
              </a:rPr>
              <a:t> </a:t>
            </a:r>
            <a:r>
              <a:rPr lang="fr-FR" sz="2000" b="1">
                <a:latin typeface="Calibri" pitchFamily="34" charset="0"/>
              </a:rPr>
              <a:t>70 MeV protons</a:t>
            </a:r>
            <a:r>
              <a:rPr lang="it-IT" sz="2000" b="1">
                <a:latin typeface="Calibri" pitchFamily="34" charset="0"/>
              </a:rPr>
              <a:t> from a </a:t>
            </a:r>
            <a:r>
              <a:rPr lang="en-US" sz="2000" b="1">
                <a:latin typeface="Calibri" pitchFamily="34" charset="0"/>
              </a:rPr>
              <a:t>2 exit ports Cyclotron </a:t>
            </a:r>
          </a:p>
          <a:p>
            <a:pPr>
              <a:spcBef>
                <a:spcPct val="30000"/>
              </a:spcBef>
            </a:pPr>
            <a:r>
              <a:rPr lang="en-US" sz="2000" b="1" i="1">
                <a:solidFill>
                  <a:schemeClr val="hlink"/>
                </a:solidFill>
                <a:latin typeface="Calibri" pitchFamily="34" charset="0"/>
              </a:rPr>
              <a:t>Re-accelerator</a:t>
            </a:r>
            <a:r>
              <a:rPr lang="en-US" sz="2000" b="1">
                <a:latin typeface="Calibri" pitchFamily="34" charset="0"/>
              </a:rPr>
              <a:t>: ALPI</a:t>
            </a:r>
            <a:r>
              <a:rPr lang="it-IT" sz="2000" b="1">
                <a:latin typeface="Calibri" pitchFamily="34" charset="0"/>
              </a:rPr>
              <a:t> </a:t>
            </a:r>
            <a:r>
              <a:rPr lang="en-US" sz="2000" b="1">
                <a:latin typeface="Calibri" pitchFamily="34" charset="0"/>
              </a:rPr>
              <a:t>Superconductive Linac E&gt;10 AMeV for A=130</a:t>
            </a:r>
            <a:r>
              <a:rPr lang="it-IT" sz="2000" b="1">
                <a:latin typeface="Calibri" pitchFamily="34" charset="0"/>
              </a:rPr>
              <a:t> </a:t>
            </a:r>
          </a:p>
        </p:txBody>
      </p:sp>
      <p:pic>
        <p:nvPicPr>
          <p:cNvPr id="12298" name="Picture 11" descr="logoinfn-picco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76200"/>
            <a:ext cx="965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0"/>
            <a:ext cx="1752600" cy="692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101397" name="Text Box 21"/>
          <p:cNvSpPr txBox="1">
            <a:spLocks noChangeArrowheads="1"/>
          </p:cNvSpPr>
          <p:nvPr/>
        </p:nvSpPr>
        <p:spPr bwMode="auto">
          <a:xfrm>
            <a:off x="4800600" y="3962400"/>
            <a:ext cx="2438400" cy="24622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Approved for construction by </a:t>
            </a:r>
            <a:r>
              <a:rPr lang="it-IT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INFN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First beams in 2016 </a:t>
            </a:r>
            <a:endParaRPr lang="it-IT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Specificities of SPES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Expertise of Italian community in nuclear reactions</a:t>
            </a:r>
          </a:p>
          <a:p>
            <a:r>
              <a:rPr lang="en-US" dirty="0" smtClean="0"/>
              <a:t>Excellent instrumentation: magnetic spectrometers, gamma-ray arrays, multi-detectors…</a:t>
            </a:r>
          </a:p>
          <a:p>
            <a:r>
              <a:rPr lang="en-US" dirty="0" smtClean="0"/>
              <a:t>Will exploit reaction mechanisms such as deep inelastic and fusion with “high intensity” radioactive beams in order to reach more exotic nuclei</a:t>
            </a:r>
          </a:p>
          <a:p>
            <a:r>
              <a:rPr lang="en-US" dirty="0" smtClean="0"/>
              <a:t>Physics program very complementary to SPIRAL2 and HIE-ISOLDE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919913" y="2895600"/>
            <a:ext cx="836612" cy="93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 rot="10800000">
            <a:off x="6675438" y="2886075"/>
            <a:ext cx="211137" cy="228600"/>
          </a:xfrm>
          <a:prstGeom prst="rtTriangl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 rot="10800000">
            <a:off x="6823075" y="866775"/>
            <a:ext cx="211138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6543675" y="1219200"/>
            <a:ext cx="703263" cy="1447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 rot="5400000">
            <a:off x="2742407" y="5204618"/>
            <a:ext cx="609600" cy="682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346700" y="4876800"/>
            <a:ext cx="211138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5021263" y="4876800"/>
            <a:ext cx="211137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740275" y="4876800"/>
            <a:ext cx="211138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 flipV="1">
            <a:off x="633413" y="1009650"/>
            <a:ext cx="6262687" cy="76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 rot="10800000">
            <a:off x="4819650" y="866775"/>
            <a:ext cx="211138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1450975" y="876300"/>
            <a:ext cx="352425" cy="3810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1855788" y="876300"/>
            <a:ext cx="352425" cy="3810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2251075" y="876300"/>
            <a:ext cx="352425" cy="3810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 rot="5400000">
            <a:off x="5690394" y="4961731"/>
            <a:ext cx="228600" cy="211138"/>
          </a:xfrm>
          <a:prstGeom prst="rtTriangl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52425" y="4648200"/>
            <a:ext cx="422275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211138" y="1143000"/>
            <a:ext cx="585787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7385050" y="685800"/>
            <a:ext cx="9144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7596188" y="1600200"/>
            <a:ext cx="35242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422275" y="4953000"/>
            <a:ext cx="211138" cy="2286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622300" y="4991100"/>
            <a:ext cx="5710238" cy="746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0982" name="AutoShape 22"/>
          <p:cNvSpPr>
            <a:spLocks noChangeArrowheads="1"/>
          </p:cNvSpPr>
          <p:nvPr/>
        </p:nvSpPr>
        <p:spPr bwMode="auto">
          <a:xfrm>
            <a:off x="1125538" y="4800600"/>
            <a:ext cx="633412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2184400" y="4800600"/>
            <a:ext cx="633413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3262313" y="4800600"/>
            <a:ext cx="631825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>
            <a:off x="3994150" y="4800600"/>
            <a:ext cx="633413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 rot="-4713870">
            <a:off x="8326438" y="2936875"/>
            <a:ext cx="93662" cy="1258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7737475" y="1295400"/>
            <a:ext cx="69850" cy="1828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914400" y="914400"/>
            <a:ext cx="422275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AutoShape 29"/>
          <p:cNvSpPr>
            <a:spLocks noChangeArrowheads="1"/>
          </p:cNvSpPr>
          <p:nvPr/>
        </p:nvSpPr>
        <p:spPr bwMode="auto">
          <a:xfrm>
            <a:off x="5135563" y="838200"/>
            <a:ext cx="984250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AutoShape 30"/>
          <p:cNvSpPr>
            <a:spLocks noChangeArrowheads="1"/>
          </p:cNvSpPr>
          <p:nvPr/>
        </p:nvSpPr>
        <p:spPr bwMode="auto">
          <a:xfrm>
            <a:off x="3729038" y="838200"/>
            <a:ext cx="914400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AutoShape 31"/>
          <p:cNvSpPr>
            <a:spLocks noChangeArrowheads="1"/>
          </p:cNvSpPr>
          <p:nvPr/>
        </p:nvSpPr>
        <p:spPr bwMode="auto">
          <a:xfrm>
            <a:off x="2744788" y="838200"/>
            <a:ext cx="773112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7877175" y="762000"/>
            <a:ext cx="352425" cy="381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 rot="-5400000">
            <a:off x="7581107" y="846931"/>
            <a:ext cx="381000" cy="211137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352425" y="1295400"/>
            <a:ext cx="280988" cy="381000"/>
          </a:xfrm>
          <a:prstGeom prst="rect">
            <a:avLst/>
          </a:prstGeom>
          <a:gradFill rotWithShape="0">
            <a:gsLst>
              <a:gs pos="0">
                <a:srgbClr val="3333CC">
                  <a:gamma/>
                  <a:shade val="46275"/>
                  <a:invGamma/>
                </a:srgbClr>
              </a:gs>
              <a:gs pos="5000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5" name="Picture 35" descr="EURISOL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6334125"/>
            <a:ext cx="2082800" cy="450850"/>
          </a:xfrm>
          <a:prstGeom prst="rect">
            <a:avLst/>
          </a:prstGeom>
          <a:noFill/>
        </p:spPr>
      </p:pic>
      <p:sp>
        <p:nvSpPr>
          <p:cNvPr id="40996" name="Text Box 36"/>
          <p:cNvSpPr txBox="1">
            <a:spLocks noChangeArrowheads="1"/>
          </p:cNvSpPr>
          <p:nvPr/>
        </p:nvSpPr>
        <p:spPr bwMode="auto">
          <a:xfrm>
            <a:off x="2814638" y="1249363"/>
            <a:ext cx="676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0.03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5486400" y="1249363"/>
            <a:ext cx="6778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0.78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0998" name="Text Box 38"/>
          <p:cNvSpPr txBox="1">
            <a:spLocks noChangeArrowheads="1"/>
          </p:cNvSpPr>
          <p:nvPr/>
        </p:nvSpPr>
        <p:spPr bwMode="auto">
          <a:xfrm>
            <a:off x="141288" y="2362200"/>
            <a:ext cx="796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i="1"/>
              <a:t>Ion</a:t>
            </a:r>
          </a:p>
          <a:p>
            <a:pPr algn="ctr" eaLnBrk="0" hangingPunct="0"/>
            <a:r>
              <a:rPr lang="en-US" sz="1400" b="1" i="1"/>
              <a:t>sources</a:t>
            </a:r>
            <a:endParaRPr lang="en-US" sz="1400" i="1">
              <a:latin typeface="Times New Roman" pitchFamily="18" charset="0"/>
            </a:endParaRPr>
          </a:p>
        </p:txBody>
      </p:sp>
      <p:sp>
        <p:nvSpPr>
          <p:cNvPr id="40999" name="Text Box 39"/>
          <p:cNvSpPr txBox="1">
            <a:spLocks noChangeArrowheads="1"/>
          </p:cNvSpPr>
          <p:nvPr/>
        </p:nvSpPr>
        <p:spPr bwMode="auto">
          <a:xfrm>
            <a:off x="844550" y="381000"/>
            <a:ext cx="73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200" b="1"/>
              <a:t>RFQ</a:t>
            </a:r>
          </a:p>
          <a:p>
            <a:pPr algn="ctr" eaLnBrk="0" hangingPunct="0"/>
            <a:r>
              <a:rPr lang="en-US" sz="1200" b="1"/>
              <a:t>176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00" name="Text Box 40"/>
          <p:cNvSpPr txBox="1">
            <a:spLocks noChangeArrowheads="1"/>
          </p:cNvSpPr>
          <p:nvPr/>
        </p:nvSpPr>
        <p:spPr bwMode="auto">
          <a:xfrm>
            <a:off x="1758950" y="2286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HWRs</a:t>
            </a:r>
          </a:p>
          <a:p>
            <a:pPr algn="ctr" eaLnBrk="0" hangingPunct="0"/>
            <a:r>
              <a:rPr lang="en-US" sz="1200" b="1"/>
              <a:t>176MHz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01" name="Text Box 41"/>
          <p:cNvSpPr txBox="1">
            <a:spLocks noChangeArrowheads="1"/>
          </p:cNvSpPr>
          <p:nvPr/>
        </p:nvSpPr>
        <p:spPr bwMode="auto">
          <a:xfrm>
            <a:off x="5127625" y="295275"/>
            <a:ext cx="111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Elliptical ISCL</a:t>
            </a:r>
          </a:p>
          <a:p>
            <a:pPr algn="ctr" eaLnBrk="0" hangingPunct="0"/>
            <a:r>
              <a:rPr lang="en-US" sz="1200" b="1"/>
              <a:t>704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6332538" y="152400"/>
            <a:ext cx="7016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200" b="1"/>
              <a:t>1 GeV/q</a:t>
            </a:r>
          </a:p>
          <a:p>
            <a:pPr algn="ctr" eaLnBrk="0" hangingPunct="0"/>
            <a:r>
              <a:rPr lang="en-US" sz="1200" b="1"/>
              <a:t>H-, H+,</a:t>
            </a:r>
          </a:p>
          <a:p>
            <a:pPr algn="ctr" eaLnBrk="0" hangingPunct="0"/>
            <a:r>
              <a:rPr lang="en-US" sz="1200" b="1"/>
              <a:t> </a:t>
            </a:r>
            <a:r>
              <a:rPr lang="en-US" sz="1600" b="1" baseline="30000"/>
              <a:t>3</a:t>
            </a:r>
            <a:r>
              <a:rPr lang="en-US" sz="1200" b="1"/>
              <a:t>He++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3" name="Text Box 43"/>
          <p:cNvSpPr txBox="1">
            <a:spLocks noChangeArrowheads="1"/>
          </p:cNvSpPr>
          <p:nvPr/>
        </p:nvSpPr>
        <p:spPr bwMode="auto">
          <a:xfrm>
            <a:off x="985838" y="1752600"/>
            <a:ext cx="819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1.5 MeV/u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4" name="Text Box 44"/>
          <p:cNvSpPr txBox="1">
            <a:spLocks noChangeArrowheads="1"/>
          </p:cNvSpPr>
          <p:nvPr/>
        </p:nvSpPr>
        <p:spPr bwMode="auto">
          <a:xfrm>
            <a:off x="774700" y="1295400"/>
            <a:ext cx="44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100 </a:t>
            </a:r>
          </a:p>
          <a:p>
            <a:pPr eaLnBrk="0" hangingPunct="0"/>
            <a:r>
              <a:rPr lang="en-US" sz="1200" b="1"/>
              <a:t>keV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5" name="Text Box 45"/>
          <p:cNvSpPr txBox="1">
            <a:spLocks noChangeArrowheads="1"/>
          </p:cNvSpPr>
          <p:nvPr/>
        </p:nvSpPr>
        <p:spPr bwMode="auto">
          <a:xfrm>
            <a:off x="2251075" y="1752600"/>
            <a:ext cx="781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60 MeV/q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6" name="Text Box 46"/>
          <p:cNvSpPr txBox="1">
            <a:spLocks noChangeArrowheads="1"/>
          </p:cNvSpPr>
          <p:nvPr/>
        </p:nvSpPr>
        <p:spPr bwMode="auto">
          <a:xfrm>
            <a:off x="3236913" y="1752600"/>
            <a:ext cx="857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140 MeV/q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7" name="Text Box 47"/>
          <p:cNvSpPr txBox="1">
            <a:spLocks noChangeArrowheads="1"/>
          </p:cNvSpPr>
          <p:nvPr/>
        </p:nvSpPr>
        <p:spPr bwMode="auto">
          <a:xfrm>
            <a:off x="3957638" y="2181225"/>
            <a:ext cx="93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&gt;200 MeV/q</a:t>
            </a:r>
          </a:p>
          <a:p>
            <a:pPr algn="ctr" eaLnBrk="0" hangingPunct="0"/>
            <a:r>
              <a:rPr lang="en-US" sz="1200" b="1"/>
              <a:t>D+, A/q=2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6754813" y="4800600"/>
            <a:ext cx="771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Charge</a:t>
            </a:r>
          </a:p>
          <a:p>
            <a:pPr eaLnBrk="0" hangingPunct="0"/>
            <a:r>
              <a:rPr lang="en-US" sz="1400" b="1" i="1"/>
              <a:t>breeder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09" name="Text Box 49"/>
          <p:cNvSpPr txBox="1">
            <a:spLocks noChangeArrowheads="1"/>
          </p:cNvSpPr>
          <p:nvPr/>
        </p:nvSpPr>
        <p:spPr bwMode="auto">
          <a:xfrm>
            <a:off x="6323013" y="3486150"/>
            <a:ext cx="13763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b="1" i="1"/>
              <a:t>Low-resolution</a:t>
            </a:r>
          </a:p>
          <a:p>
            <a:pPr eaLnBrk="0" hangingPunct="0"/>
            <a:r>
              <a:rPr lang="en-US" sz="1400" b="1" i="1"/>
              <a:t>mass-selector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10" name="Text Box 50"/>
          <p:cNvSpPr txBox="1">
            <a:spLocks noChangeArrowheads="1"/>
          </p:cNvSpPr>
          <p:nvPr/>
        </p:nvSpPr>
        <p:spPr bwMode="auto">
          <a:xfrm>
            <a:off x="8118475" y="152400"/>
            <a:ext cx="992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b="1" i="1"/>
              <a:t>UC</a:t>
            </a:r>
            <a:r>
              <a:rPr lang="en-US" sz="2000" b="1" i="1" baseline="-25000"/>
              <a:t>x</a:t>
            </a:r>
            <a:r>
              <a:rPr lang="en-US" sz="1400" b="1" i="1"/>
              <a:t> target</a:t>
            </a:r>
            <a:endParaRPr lang="en-US" sz="2400" b="1" i="1">
              <a:latin typeface="Times New Roman" pitchFamily="18" charset="0"/>
            </a:endParaRPr>
          </a:p>
        </p:txBody>
      </p:sp>
      <p:sp>
        <p:nvSpPr>
          <p:cNvPr id="41011" name="Text Box 51"/>
          <p:cNvSpPr txBox="1">
            <a:spLocks noChangeArrowheads="1"/>
          </p:cNvSpPr>
          <p:nvPr/>
        </p:nvSpPr>
        <p:spPr bwMode="auto">
          <a:xfrm>
            <a:off x="8439150" y="1539875"/>
            <a:ext cx="7064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1+ ion</a:t>
            </a:r>
          </a:p>
          <a:p>
            <a:pPr eaLnBrk="0" hangingPunct="0"/>
            <a:r>
              <a:rPr lang="en-US" sz="1400" b="1" i="1"/>
              <a:t>source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12" name="Text Box 52"/>
          <p:cNvSpPr txBox="1">
            <a:spLocks noChangeArrowheads="1"/>
          </p:cNvSpPr>
          <p:nvPr/>
        </p:nvSpPr>
        <p:spPr bwMode="auto">
          <a:xfrm>
            <a:off x="7010400" y="152400"/>
            <a:ext cx="1079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n-generator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4029075" y="5257800"/>
            <a:ext cx="755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0.065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262313" y="5257800"/>
            <a:ext cx="676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0.14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5" name="Text Box 55"/>
          <p:cNvSpPr txBox="1">
            <a:spLocks noChangeArrowheads="1"/>
          </p:cNvSpPr>
          <p:nvPr/>
        </p:nvSpPr>
        <p:spPr bwMode="auto">
          <a:xfrm>
            <a:off x="2184400" y="5257800"/>
            <a:ext cx="676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0.27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6" name="Text Box 56"/>
          <p:cNvSpPr txBox="1">
            <a:spLocks noChangeArrowheads="1"/>
          </p:cNvSpPr>
          <p:nvPr/>
        </p:nvSpPr>
        <p:spPr bwMode="auto">
          <a:xfrm>
            <a:off x="1125538" y="5257800"/>
            <a:ext cx="755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0.385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7" name="Text Box 57"/>
          <p:cNvSpPr txBox="1">
            <a:spLocks noChangeArrowheads="1"/>
          </p:cNvSpPr>
          <p:nvPr/>
        </p:nvSpPr>
        <p:spPr bwMode="auto">
          <a:xfrm>
            <a:off x="4081463" y="4038600"/>
            <a:ext cx="6524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200" b="1"/>
              <a:t>QWR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88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8" name="Text Box 58"/>
          <p:cNvSpPr txBox="1">
            <a:spLocks noChangeArrowheads="1"/>
          </p:cNvSpPr>
          <p:nvPr/>
        </p:nvSpPr>
        <p:spPr bwMode="auto">
          <a:xfrm>
            <a:off x="3306763" y="4038600"/>
            <a:ext cx="7493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3 QWRs 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88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19" name="Text Box 59"/>
          <p:cNvSpPr txBox="1">
            <a:spLocks noChangeArrowheads="1"/>
          </p:cNvSpPr>
          <p:nvPr/>
        </p:nvSpPr>
        <p:spPr bwMode="auto">
          <a:xfrm>
            <a:off x="2236788" y="4038600"/>
            <a:ext cx="7318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8 HWRs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176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20" name="Text Box 60"/>
          <p:cNvSpPr txBox="1">
            <a:spLocks noChangeArrowheads="1"/>
          </p:cNvSpPr>
          <p:nvPr/>
        </p:nvSpPr>
        <p:spPr bwMode="auto">
          <a:xfrm>
            <a:off x="1125538" y="4038600"/>
            <a:ext cx="7318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Spoke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264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21" name="Text Box 61"/>
          <p:cNvSpPr txBox="1">
            <a:spLocks noChangeArrowheads="1"/>
          </p:cNvSpPr>
          <p:nvPr/>
        </p:nvSpPr>
        <p:spPr bwMode="auto">
          <a:xfrm>
            <a:off x="563563" y="56388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20-150 MeV/u </a:t>
            </a:r>
          </a:p>
          <a:p>
            <a:pPr algn="ctr" eaLnBrk="0" hangingPunct="0"/>
            <a:r>
              <a:rPr lang="en-US" sz="1200" b="1"/>
              <a:t>(for </a:t>
            </a:r>
            <a:r>
              <a:rPr lang="en-US" sz="1200" b="1" baseline="30000"/>
              <a:t>132</a:t>
            </a:r>
            <a:r>
              <a:rPr lang="en-US" sz="1200" b="1"/>
              <a:t>Sn)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22" name="Text Box 62"/>
          <p:cNvSpPr txBox="1">
            <a:spLocks noChangeArrowheads="1"/>
          </p:cNvSpPr>
          <p:nvPr/>
        </p:nvSpPr>
        <p:spPr bwMode="auto">
          <a:xfrm>
            <a:off x="4926013" y="6096000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To low-energy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23" name="Text Box 63"/>
          <p:cNvSpPr txBox="1">
            <a:spLocks noChangeArrowheads="1"/>
          </p:cNvSpPr>
          <p:nvPr/>
        </p:nvSpPr>
        <p:spPr bwMode="auto">
          <a:xfrm>
            <a:off x="0" y="3573463"/>
            <a:ext cx="14763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 b="1" i="1"/>
              <a:t>Secondary</a:t>
            </a:r>
          </a:p>
          <a:p>
            <a:pPr algn="ctr" eaLnBrk="0" hangingPunct="0"/>
            <a:r>
              <a:rPr lang="en-US" sz="1400" b="1" i="1"/>
              <a:t>fragmentation</a:t>
            </a:r>
          </a:p>
          <a:p>
            <a:pPr algn="ctr" eaLnBrk="0" hangingPunct="0"/>
            <a:r>
              <a:rPr lang="en-US" sz="1400" b="1" i="1"/>
              <a:t>target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24" name="Text Box 64"/>
          <p:cNvSpPr txBox="1">
            <a:spLocks noChangeArrowheads="1"/>
          </p:cNvSpPr>
          <p:nvPr/>
        </p:nvSpPr>
        <p:spPr bwMode="auto">
          <a:xfrm>
            <a:off x="1073150" y="2676525"/>
            <a:ext cx="3441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 b="1" i="1">
                <a:latin typeface="Times New Roman" pitchFamily="18" charset="0"/>
              </a:rPr>
              <a:t>A possible schematic layout </a:t>
            </a:r>
          </a:p>
          <a:p>
            <a:pPr algn="ctr" eaLnBrk="0" hangingPunct="0"/>
            <a:r>
              <a:rPr lang="en-US" sz="2400" b="1" i="1">
                <a:latin typeface="Times New Roman" pitchFamily="18" charset="0"/>
              </a:rPr>
              <a:t>for a EURISOL facility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25" name="Text Box 65"/>
          <p:cNvSpPr txBox="1">
            <a:spLocks noChangeArrowheads="1"/>
          </p:cNvSpPr>
          <p:nvPr/>
        </p:nvSpPr>
        <p:spPr bwMode="auto">
          <a:xfrm>
            <a:off x="8291513" y="762000"/>
            <a:ext cx="7048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4-MW</a:t>
            </a:r>
          </a:p>
          <a:p>
            <a:pPr eaLnBrk="0" hangingPunct="0"/>
            <a:r>
              <a:rPr lang="en-US" sz="1400" b="1" i="1"/>
              <a:t>target</a:t>
            </a:r>
          </a:p>
          <a:p>
            <a:pPr eaLnBrk="0" hangingPunct="0"/>
            <a:r>
              <a:rPr lang="en-US" sz="1400" b="1" i="1"/>
              <a:t>station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26" name="Text Box 66"/>
          <p:cNvSpPr txBox="1">
            <a:spLocks noChangeArrowheads="1"/>
          </p:cNvSpPr>
          <p:nvPr/>
        </p:nvSpPr>
        <p:spPr bwMode="auto">
          <a:xfrm>
            <a:off x="3870325" y="1249363"/>
            <a:ext cx="754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0.047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27" name="Text Box 67"/>
          <p:cNvSpPr txBox="1">
            <a:spLocks noChangeArrowheads="1"/>
          </p:cNvSpPr>
          <p:nvPr/>
        </p:nvSpPr>
        <p:spPr bwMode="auto">
          <a:xfrm>
            <a:off x="2673350" y="304800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3-spoke ISCL </a:t>
            </a:r>
          </a:p>
          <a:p>
            <a:pPr algn="ctr" eaLnBrk="0" hangingPunct="0"/>
            <a:r>
              <a:rPr lang="en-US" sz="1200" b="1"/>
              <a:t>325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28" name="Rectangle 68"/>
          <p:cNvSpPr>
            <a:spLocks noChangeArrowheads="1"/>
          </p:cNvSpPr>
          <p:nvPr/>
        </p:nvSpPr>
        <p:spPr bwMode="auto">
          <a:xfrm>
            <a:off x="633413" y="954088"/>
            <a:ext cx="4221162" cy="74612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29" name="Rectangle 69"/>
          <p:cNvSpPr>
            <a:spLocks noChangeArrowheads="1"/>
          </p:cNvSpPr>
          <p:nvPr/>
        </p:nvSpPr>
        <p:spPr bwMode="auto">
          <a:xfrm>
            <a:off x="985838" y="838200"/>
            <a:ext cx="420687" cy="304800"/>
          </a:xfrm>
          <a:prstGeom prst="rect">
            <a:avLst/>
          </a:prstGeom>
          <a:gradFill rotWithShape="0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AutoShape 70"/>
          <p:cNvSpPr>
            <a:spLocks noChangeArrowheads="1"/>
          </p:cNvSpPr>
          <p:nvPr/>
        </p:nvSpPr>
        <p:spPr bwMode="auto">
          <a:xfrm>
            <a:off x="3798888" y="762000"/>
            <a:ext cx="915987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AutoShape 71"/>
          <p:cNvSpPr>
            <a:spLocks noChangeArrowheads="1"/>
          </p:cNvSpPr>
          <p:nvPr/>
        </p:nvSpPr>
        <p:spPr bwMode="auto">
          <a:xfrm>
            <a:off x="2814638" y="762000"/>
            <a:ext cx="7731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66">
                  <a:gamma/>
                  <a:shade val="46275"/>
                  <a:invGamma/>
                </a:srgbClr>
              </a:gs>
              <a:gs pos="50000">
                <a:srgbClr val="FF0066"/>
              </a:gs>
              <a:gs pos="100000">
                <a:srgbClr val="FF00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Text Box 72"/>
          <p:cNvSpPr txBox="1">
            <a:spLocks noChangeArrowheads="1"/>
          </p:cNvSpPr>
          <p:nvPr/>
        </p:nvSpPr>
        <p:spPr bwMode="auto">
          <a:xfrm>
            <a:off x="7627938" y="4533900"/>
            <a:ext cx="15446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400" b="1" i="1"/>
              <a:t>High-resolution</a:t>
            </a:r>
          </a:p>
          <a:p>
            <a:pPr algn="r" eaLnBrk="0" hangingPunct="0"/>
            <a:r>
              <a:rPr lang="en-US" sz="1400" b="1" i="1"/>
              <a:t>mass-selector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33" name="Line 73"/>
          <p:cNvSpPr>
            <a:spLocks noChangeShapeType="1"/>
          </p:cNvSpPr>
          <p:nvPr/>
        </p:nvSpPr>
        <p:spPr bwMode="auto">
          <a:xfrm flipH="1">
            <a:off x="8018463" y="485775"/>
            <a:ext cx="280987" cy="428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Rectangle 74"/>
          <p:cNvSpPr>
            <a:spLocks noChangeArrowheads="1"/>
          </p:cNvSpPr>
          <p:nvPr/>
        </p:nvSpPr>
        <p:spPr bwMode="auto">
          <a:xfrm rot="-4714719">
            <a:off x="8383588" y="2865437"/>
            <a:ext cx="82550" cy="12668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Rectangle 75"/>
          <p:cNvSpPr>
            <a:spLocks noChangeArrowheads="1"/>
          </p:cNvSpPr>
          <p:nvPr/>
        </p:nvSpPr>
        <p:spPr bwMode="auto">
          <a:xfrm>
            <a:off x="7807325" y="1219200"/>
            <a:ext cx="84138" cy="15525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Rectangle 76"/>
          <p:cNvSpPr>
            <a:spLocks noChangeArrowheads="1"/>
          </p:cNvSpPr>
          <p:nvPr/>
        </p:nvSpPr>
        <p:spPr bwMode="auto">
          <a:xfrm rot="5400000">
            <a:off x="5477669" y="5204619"/>
            <a:ext cx="609600" cy="682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Rectangle 77"/>
          <p:cNvSpPr>
            <a:spLocks noChangeArrowheads="1"/>
          </p:cNvSpPr>
          <p:nvPr/>
        </p:nvSpPr>
        <p:spPr bwMode="auto">
          <a:xfrm rot="5400000">
            <a:off x="5547519" y="5147469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Rectangle 78"/>
          <p:cNvSpPr>
            <a:spLocks noChangeArrowheads="1"/>
          </p:cNvSpPr>
          <p:nvPr/>
        </p:nvSpPr>
        <p:spPr bwMode="auto">
          <a:xfrm>
            <a:off x="7667625" y="1524000"/>
            <a:ext cx="352425" cy="457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AutoShape 79"/>
          <p:cNvSpPr>
            <a:spLocks noChangeArrowheads="1"/>
          </p:cNvSpPr>
          <p:nvPr/>
        </p:nvSpPr>
        <p:spPr bwMode="auto">
          <a:xfrm rot="6293936">
            <a:off x="7534275" y="5183188"/>
            <a:ext cx="833437" cy="839788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AutoShape 80"/>
          <p:cNvSpPr>
            <a:spLocks noChangeArrowheads="1"/>
          </p:cNvSpPr>
          <p:nvPr/>
        </p:nvSpPr>
        <p:spPr bwMode="auto">
          <a:xfrm rot="14520239">
            <a:off x="7456487" y="3205163"/>
            <a:ext cx="581025" cy="419100"/>
          </a:xfrm>
          <a:prstGeom prst="pentagon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Rectangle 81"/>
          <p:cNvSpPr>
            <a:spLocks noChangeArrowheads="1"/>
          </p:cNvSpPr>
          <p:nvPr/>
        </p:nvSpPr>
        <p:spPr bwMode="auto">
          <a:xfrm rot="-3749436">
            <a:off x="8018462" y="3109913"/>
            <a:ext cx="87313" cy="1004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Rectangle 82"/>
          <p:cNvSpPr>
            <a:spLocks noChangeArrowheads="1"/>
          </p:cNvSpPr>
          <p:nvPr/>
        </p:nvSpPr>
        <p:spPr bwMode="auto">
          <a:xfrm>
            <a:off x="7702550" y="4403725"/>
            <a:ext cx="563563" cy="76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AutoShape 83"/>
          <p:cNvSpPr>
            <a:spLocks noChangeArrowheads="1"/>
          </p:cNvSpPr>
          <p:nvPr/>
        </p:nvSpPr>
        <p:spPr bwMode="auto">
          <a:xfrm rot="6082511">
            <a:off x="7754938" y="3795713"/>
            <a:ext cx="833437" cy="839787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Rectangle 84"/>
          <p:cNvSpPr>
            <a:spLocks noChangeArrowheads="1"/>
          </p:cNvSpPr>
          <p:nvPr/>
        </p:nvSpPr>
        <p:spPr bwMode="auto">
          <a:xfrm rot="-3749436">
            <a:off x="8012113" y="3087688"/>
            <a:ext cx="96837" cy="88423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AutoShape 85"/>
          <p:cNvSpPr>
            <a:spLocks noChangeArrowheads="1"/>
          </p:cNvSpPr>
          <p:nvPr/>
        </p:nvSpPr>
        <p:spPr bwMode="auto">
          <a:xfrm rot="14417788">
            <a:off x="7574756" y="3085307"/>
            <a:ext cx="631825" cy="395288"/>
          </a:xfrm>
          <a:prstGeom prst="pentagon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600000" lon="600000" rev="0"/>
            </a:camera>
            <a:lightRig rig="legacyFlat1" dir="t"/>
          </a:scene3d>
          <a:sp3d extrusionH="4302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46" name="AutoShape 86"/>
          <p:cNvSpPr>
            <a:spLocks noChangeArrowheads="1"/>
          </p:cNvSpPr>
          <p:nvPr/>
        </p:nvSpPr>
        <p:spPr bwMode="auto">
          <a:xfrm rot="6082511">
            <a:off x="7886700" y="3562350"/>
            <a:ext cx="833438" cy="839788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47" name="Rectangle 87"/>
          <p:cNvSpPr>
            <a:spLocks noChangeArrowheads="1"/>
          </p:cNvSpPr>
          <p:nvPr/>
        </p:nvSpPr>
        <p:spPr bwMode="auto">
          <a:xfrm>
            <a:off x="7737475" y="4329113"/>
            <a:ext cx="563563" cy="746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Rectangle 88"/>
          <p:cNvSpPr>
            <a:spLocks noChangeArrowheads="1"/>
          </p:cNvSpPr>
          <p:nvPr/>
        </p:nvSpPr>
        <p:spPr bwMode="auto">
          <a:xfrm rot="-25085717">
            <a:off x="7921625" y="4826001"/>
            <a:ext cx="92075" cy="577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Rectangle 89"/>
          <p:cNvSpPr>
            <a:spLocks noChangeArrowheads="1"/>
          </p:cNvSpPr>
          <p:nvPr/>
        </p:nvSpPr>
        <p:spPr bwMode="auto">
          <a:xfrm rot="-25085717">
            <a:off x="7957343" y="4793457"/>
            <a:ext cx="74613" cy="5143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AutoShape 90"/>
          <p:cNvSpPr>
            <a:spLocks noChangeArrowheads="1"/>
          </p:cNvSpPr>
          <p:nvPr/>
        </p:nvSpPr>
        <p:spPr bwMode="auto">
          <a:xfrm rot="6293936">
            <a:off x="7675563" y="5010150"/>
            <a:ext cx="833438" cy="839787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51" name="AutoShape 91"/>
          <p:cNvSpPr>
            <a:spLocks noChangeArrowheads="1"/>
          </p:cNvSpPr>
          <p:nvPr/>
        </p:nvSpPr>
        <p:spPr bwMode="auto">
          <a:xfrm rot="-4781234">
            <a:off x="7389813" y="4329113"/>
            <a:ext cx="833437" cy="839787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AutoShape 92"/>
          <p:cNvSpPr>
            <a:spLocks noChangeArrowheads="1"/>
          </p:cNvSpPr>
          <p:nvPr/>
        </p:nvSpPr>
        <p:spPr bwMode="auto">
          <a:xfrm rot="-4781234">
            <a:off x="7531100" y="4171950"/>
            <a:ext cx="833438" cy="839788"/>
          </a:xfrm>
          <a:custGeom>
            <a:avLst/>
            <a:gdLst>
              <a:gd name="G0" fmla="+- 5306 0 0"/>
              <a:gd name="G1" fmla="+- -10862699 0 0"/>
              <a:gd name="G2" fmla="+- 0 0 -10862699"/>
              <a:gd name="T0" fmla="*/ 0 256 1"/>
              <a:gd name="T1" fmla="*/ 180 256 1"/>
              <a:gd name="G3" fmla="+- -10862699 T0 T1"/>
              <a:gd name="T2" fmla="*/ 0 256 1"/>
              <a:gd name="T3" fmla="*/ 90 256 1"/>
              <a:gd name="G4" fmla="+- -10862699 T2 T3"/>
              <a:gd name="G5" fmla="*/ G4 2 1"/>
              <a:gd name="T4" fmla="*/ 90 256 1"/>
              <a:gd name="T5" fmla="*/ 0 256 1"/>
              <a:gd name="G6" fmla="+- -10862699 T4 T5"/>
              <a:gd name="G7" fmla="*/ G6 2 1"/>
              <a:gd name="G8" fmla="abs -1086269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306"/>
              <a:gd name="G18" fmla="*/ 5306 1 2"/>
              <a:gd name="G19" fmla="+- G18 5400 0"/>
              <a:gd name="G20" fmla="cos G19 -10862699"/>
              <a:gd name="G21" fmla="sin G19 -10862699"/>
              <a:gd name="G22" fmla="+- G20 10800 0"/>
              <a:gd name="G23" fmla="+- G21 10800 0"/>
              <a:gd name="G24" fmla="+- 10800 0 G20"/>
              <a:gd name="G25" fmla="+- 5306 10800 0"/>
              <a:gd name="G26" fmla="?: G9 G17 G25"/>
              <a:gd name="G27" fmla="?: G9 0 21600"/>
              <a:gd name="G28" fmla="cos 10800 -10862699"/>
              <a:gd name="G29" fmla="sin 10800 -10862699"/>
              <a:gd name="G30" fmla="sin 5306 -10862699"/>
              <a:gd name="G31" fmla="+- G28 10800 0"/>
              <a:gd name="G32" fmla="+- G29 10800 0"/>
              <a:gd name="G33" fmla="+- G30 10800 0"/>
              <a:gd name="G34" fmla="?: G4 0 G31"/>
              <a:gd name="G35" fmla="?: -10862699 G34 0"/>
              <a:gd name="G36" fmla="?: G6 G35 G31"/>
              <a:gd name="G37" fmla="+- 21600 0 G36"/>
              <a:gd name="G38" fmla="?: G4 0 G33"/>
              <a:gd name="G39" fmla="?: -1086269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994 w 21600"/>
              <a:gd name="T15" fmla="*/ 8817 h 21600"/>
              <a:gd name="T16" fmla="*/ 10800 w 21600"/>
              <a:gd name="T17" fmla="*/ 5494 h 21600"/>
              <a:gd name="T18" fmla="*/ 18606 w 21600"/>
              <a:gd name="T19" fmla="*/ 88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53" name="Line 93"/>
          <p:cNvSpPr>
            <a:spLocks noChangeShapeType="1"/>
          </p:cNvSpPr>
          <p:nvPr/>
        </p:nvSpPr>
        <p:spPr bwMode="auto">
          <a:xfrm>
            <a:off x="7737475" y="447675"/>
            <a:ext cx="0" cy="466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4" name="Line 94"/>
          <p:cNvSpPr>
            <a:spLocks noChangeShapeType="1"/>
          </p:cNvSpPr>
          <p:nvPr/>
        </p:nvSpPr>
        <p:spPr bwMode="auto">
          <a:xfrm>
            <a:off x="8088313" y="1752600"/>
            <a:ext cx="422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5" name="Rectangle 95"/>
          <p:cNvSpPr>
            <a:spLocks noChangeArrowheads="1"/>
          </p:cNvSpPr>
          <p:nvPr/>
        </p:nvSpPr>
        <p:spPr bwMode="auto">
          <a:xfrm>
            <a:off x="5881688" y="4916488"/>
            <a:ext cx="503237" cy="74612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56" name="AutoShape 96"/>
          <p:cNvSpPr>
            <a:spLocks noChangeArrowheads="1"/>
          </p:cNvSpPr>
          <p:nvPr/>
        </p:nvSpPr>
        <p:spPr bwMode="auto">
          <a:xfrm rot="5400000">
            <a:off x="5787232" y="4856956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57" name="Rectangle 97"/>
          <p:cNvSpPr>
            <a:spLocks noChangeArrowheads="1"/>
          </p:cNvSpPr>
          <p:nvPr/>
        </p:nvSpPr>
        <p:spPr bwMode="auto">
          <a:xfrm>
            <a:off x="692150" y="4916488"/>
            <a:ext cx="5076825" cy="74612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58" name="AutoShape 98"/>
          <p:cNvSpPr>
            <a:spLocks noChangeArrowheads="1"/>
          </p:cNvSpPr>
          <p:nvPr/>
        </p:nvSpPr>
        <p:spPr bwMode="auto">
          <a:xfrm>
            <a:off x="1195388" y="4724400"/>
            <a:ext cx="6334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99">
                  <a:gamma/>
                  <a:shade val="46275"/>
                  <a:invGamma/>
                </a:srgbClr>
              </a:gs>
              <a:gs pos="50000">
                <a:srgbClr val="FF3399"/>
              </a:gs>
              <a:gs pos="100000">
                <a:srgbClr val="FF33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59" name="AutoShape 99"/>
          <p:cNvSpPr>
            <a:spLocks noChangeArrowheads="1"/>
          </p:cNvSpPr>
          <p:nvPr/>
        </p:nvSpPr>
        <p:spPr bwMode="auto">
          <a:xfrm>
            <a:off x="2254250" y="4724400"/>
            <a:ext cx="633413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33CC">
                  <a:gamma/>
                  <a:shade val="46275"/>
                  <a:invGamma/>
                </a:srgbClr>
              </a:gs>
              <a:gs pos="50000">
                <a:srgbClr val="FF33CC"/>
              </a:gs>
              <a:gs pos="100000">
                <a:srgbClr val="FF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0" name="AutoShape 100"/>
          <p:cNvSpPr>
            <a:spLocks noChangeArrowheads="1"/>
          </p:cNvSpPr>
          <p:nvPr/>
        </p:nvSpPr>
        <p:spPr bwMode="auto">
          <a:xfrm>
            <a:off x="3332163" y="4724400"/>
            <a:ext cx="6334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FF">
                  <a:gamma/>
                  <a:shade val="46275"/>
                  <a:invGamma/>
                </a:srgbClr>
              </a:gs>
              <a:gs pos="5000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1" name="AutoShape 101"/>
          <p:cNvSpPr>
            <a:spLocks noChangeArrowheads="1"/>
          </p:cNvSpPr>
          <p:nvPr/>
        </p:nvSpPr>
        <p:spPr bwMode="auto">
          <a:xfrm>
            <a:off x="4065588" y="4724400"/>
            <a:ext cx="631825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0099">
                  <a:gamma/>
                  <a:shade val="46275"/>
                  <a:invGamma/>
                </a:srgbClr>
              </a:gs>
              <a:gs pos="5000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2" name="Text Box 102"/>
          <p:cNvSpPr txBox="1">
            <a:spLocks noChangeArrowheads="1"/>
          </p:cNvSpPr>
          <p:nvPr/>
        </p:nvSpPr>
        <p:spPr bwMode="auto">
          <a:xfrm>
            <a:off x="5135563" y="4267200"/>
            <a:ext cx="82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Bunching</a:t>
            </a:r>
          </a:p>
          <a:p>
            <a:pPr algn="ctr" eaLnBrk="0" hangingPunct="0"/>
            <a:r>
              <a:rPr lang="en-US" sz="1200" b="1"/>
              <a:t> RFQ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63" name="Rectangle 103"/>
          <p:cNvSpPr>
            <a:spLocks noChangeArrowheads="1"/>
          </p:cNvSpPr>
          <p:nvPr/>
        </p:nvSpPr>
        <p:spPr bwMode="auto">
          <a:xfrm>
            <a:off x="5418138" y="4800600"/>
            <a:ext cx="211137" cy="304800"/>
          </a:xfrm>
          <a:prstGeom prst="rect">
            <a:avLst/>
          </a:prstGeom>
          <a:gradFill rotWithShape="0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4" name="Oval 104"/>
          <p:cNvSpPr>
            <a:spLocks noChangeArrowheads="1"/>
          </p:cNvSpPr>
          <p:nvPr/>
        </p:nvSpPr>
        <p:spPr bwMode="auto">
          <a:xfrm>
            <a:off x="492125" y="4800600"/>
            <a:ext cx="211138" cy="228600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65" name="Line 105"/>
          <p:cNvSpPr>
            <a:spLocks noChangeShapeType="1"/>
          </p:cNvSpPr>
          <p:nvPr/>
        </p:nvSpPr>
        <p:spPr bwMode="auto">
          <a:xfrm flipH="1" flipV="1">
            <a:off x="598488" y="43338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6" name="Line 106"/>
          <p:cNvSpPr>
            <a:spLocks noChangeShapeType="1"/>
          </p:cNvSpPr>
          <p:nvPr/>
        </p:nvSpPr>
        <p:spPr bwMode="auto">
          <a:xfrm flipH="1">
            <a:off x="69850" y="5943600"/>
            <a:ext cx="352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67" name="Text Box 107"/>
          <p:cNvSpPr txBox="1">
            <a:spLocks noChangeArrowheads="1"/>
          </p:cNvSpPr>
          <p:nvPr/>
        </p:nvSpPr>
        <p:spPr bwMode="auto">
          <a:xfrm>
            <a:off x="1547813" y="6400800"/>
            <a:ext cx="429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b="1" i="1"/>
              <a:t>To medium-energy experimental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068" name="Rectangle 108"/>
          <p:cNvSpPr>
            <a:spLocks noChangeArrowheads="1"/>
          </p:cNvSpPr>
          <p:nvPr/>
        </p:nvSpPr>
        <p:spPr bwMode="auto">
          <a:xfrm flipH="1">
            <a:off x="76200" y="4981575"/>
            <a:ext cx="415925" cy="76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69" name="Rectangle 109"/>
          <p:cNvSpPr>
            <a:spLocks noChangeArrowheads="1"/>
          </p:cNvSpPr>
          <p:nvPr/>
        </p:nvSpPr>
        <p:spPr bwMode="auto">
          <a:xfrm>
            <a:off x="131763" y="4905375"/>
            <a:ext cx="360362" cy="74613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70" name="Text Box 110"/>
          <p:cNvSpPr txBox="1">
            <a:spLocks noChangeArrowheads="1"/>
          </p:cNvSpPr>
          <p:nvPr/>
        </p:nvSpPr>
        <p:spPr bwMode="auto">
          <a:xfrm>
            <a:off x="4924425" y="1249363"/>
            <a:ext cx="676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0.65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1071" name="Text Box 111"/>
          <p:cNvSpPr txBox="1">
            <a:spLocks noChangeArrowheads="1"/>
          </p:cNvSpPr>
          <p:nvPr/>
        </p:nvSpPr>
        <p:spPr bwMode="auto">
          <a:xfrm>
            <a:off x="3729038" y="304800"/>
            <a:ext cx="111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Elliptical ISCL</a:t>
            </a:r>
          </a:p>
          <a:p>
            <a:pPr algn="ctr" eaLnBrk="0" hangingPunct="0"/>
            <a:r>
              <a:rPr lang="en-US" sz="1200" b="1"/>
              <a:t>704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1072" name="Rectangle 112"/>
          <p:cNvSpPr>
            <a:spLocks noChangeArrowheads="1"/>
          </p:cNvSpPr>
          <p:nvPr/>
        </p:nvSpPr>
        <p:spPr bwMode="auto">
          <a:xfrm rot="5400000">
            <a:off x="4407694" y="1470819"/>
            <a:ext cx="885825" cy="777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73" name="Rectangle 113"/>
          <p:cNvSpPr>
            <a:spLocks noChangeArrowheads="1"/>
          </p:cNvSpPr>
          <p:nvPr/>
        </p:nvSpPr>
        <p:spPr bwMode="auto">
          <a:xfrm rot="5400000">
            <a:off x="4477544" y="1451769"/>
            <a:ext cx="866775" cy="777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74" name="Oval 114"/>
          <p:cNvSpPr>
            <a:spLocks noChangeArrowheads="1"/>
          </p:cNvSpPr>
          <p:nvPr/>
        </p:nvSpPr>
        <p:spPr bwMode="auto">
          <a:xfrm>
            <a:off x="2322513" y="695325"/>
            <a:ext cx="350837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75" name="Oval 115"/>
          <p:cNvSpPr>
            <a:spLocks noChangeArrowheads="1"/>
          </p:cNvSpPr>
          <p:nvPr/>
        </p:nvSpPr>
        <p:spPr bwMode="auto">
          <a:xfrm>
            <a:off x="2322513" y="685800"/>
            <a:ext cx="350837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76" name="Oval 116"/>
          <p:cNvSpPr>
            <a:spLocks noChangeArrowheads="1"/>
          </p:cNvSpPr>
          <p:nvPr/>
        </p:nvSpPr>
        <p:spPr bwMode="auto">
          <a:xfrm>
            <a:off x="1925638" y="695325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77" name="Oval 117"/>
          <p:cNvSpPr>
            <a:spLocks noChangeArrowheads="1"/>
          </p:cNvSpPr>
          <p:nvPr/>
        </p:nvSpPr>
        <p:spPr bwMode="auto">
          <a:xfrm>
            <a:off x="1925638" y="685800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78" name="Text Box 118"/>
          <p:cNvSpPr txBox="1">
            <a:spLocks noChangeArrowheads="1"/>
          </p:cNvSpPr>
          <p:nvPr/>
        </p:nvSpPr>
        <p:spPr bwMode="auto">
          <a:xfrm>
            <a:off x="1460500" y="1257300"/>
            <a:ext cx="1263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0.09, </a:t>
            </a:r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0.15</a:t>
            </a:r>
          </a:p>
        </p:txBody>
      </p:sp>
      <p:sp>
        <p:nvSpPr>
          <p:cNvPr id="41079" name="Oval 119"/>
          <p:cNvSpPr>
            <a:spLocks noChangeArrowheads="1"/>
          </p:cNvSpPr>
          <p:nvPr/>
        </p:nvSpPr>
        <p:spPr bwMode="auto">
          <a:xfrm>
            <a:off x="1520825" y="695325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80" name="Oval 120"/>
          <p:cNvSpPr>
            <a:spLocks noChangeArrowheads="1"/>
          </p:cNvSpPr>
          <p:nvPr/>
        </p:nvSpPr>
        <p:spPr bwMode="auto">
          <a:xfrm>
            <a:off x="1520825" y="685800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1" name="Rectangle 121"/>
          <p:cNvSpPr>
            <a:spLocks noChangeArrowheads="1"/>
          </p:cNvSpPr>
          <p:nvPr/>
        </p:nvSpPr>
        <p:spPr bwMode="auto">
          <a:xfrm>
            <a:off x="5038725" y="952500"/>
            <a:ext cx="1857375" cy="74613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082" name="AutoShape 122"/>
          <p:cNvSpPr>
            <a:spLocks noChangeArrowheads="1"/>
          </p:cNvSpPr>
          <p:nvPr/>
        </p:nvSpPr>
        <p:spPr bwMode="auto">
          <a:xfrm>
            <a:off x="5207000" y="762000"/>
            <a:ext cx="982663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>
                  <a:gamma/>
                  <a:shade val="46275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211138" y="152400"/>
            <a:ext cx="585787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4" name="Rectangle 124"/>
          <p:cNvSpPr>
            <a:spLocks noChangeArrowheads="1"/>
          </p:cNvSpPr>
          <p:nvPr/>
        </p:nvSpPr>
        <p:spPr bwMode="auto">
          <a:xfrm>
            <a:off x="352425" y="304800"/>
            <a:ext cx="280988" cy="381000"/>
          </a:xfrm>
          <a:prstGeom prst="rect">
            <a:avLst/>
          </a:prstGeom>
          <a:gradFill rotWithShape="0">
            <a:gsLst>
              <a:gs pos="0">
                <a:srgbClr val="3333CC">
                  <a:gamma/>
                  <a:shade val="46275"/>
                  <a:invGamma/>
                </a:srgbClr>
              </a:gs>
              <a:gs pos="5000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5" name="Rectangle 125"/>
          <p:cNvSpPr>
            <a:spLocks noChangeArrowheads="1"/>
          </p:cNvSpPr>
          <p:nvPr/>
        </p:nvSpPr>
        <p:spPr bwMode="auto">
          <a:xfrm rot="5400000">
            <a:off x="113507" y="970756"/>
            <a:ext cx="571500" cy="777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6" name="Rectangle 126"/>
          <p:cNvSpPr>
            <a:spLocks noChangeArrowheads="1"/>
          </p:cNvSpPr>
          <p:nvPr/>
        </p:nvSpPr>
        <p:spPr bwMode="auto">
          <a:xfrm rot="5400000">
            <a:off x="304800" y="803275"/>
            <a:ext cx="3048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7" name="Rectangle 127"/>
          <p:cNvSpPr>
            <a:spLocks noChangeArrowheads="1"/>
          </p:cNvSpPr>
          <p:nvPr/>
        </p:nvSpPr>
        <p:spPr bwMode="auto">
          <a:xfrm>
            <a:off x="412750" y="809625"/>
            <a:ext cx="211138" cy="3048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88" name="Rectangle 128"/>
          <p:cNvSpPr>
            <a:spLocks noChangeArrowheads="1"/>
          </p:cNvSpPr>
          <p:nvPr/>
        </p:nvSpPr>
        <p:spPr bwMode="auto">
          <a:xfrm rot="5400000">
            <a:off x="381000" y="1184275"/>
            <a:ext cx="1524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9" name="Line 129"/>
          <p:cNvSpPr>
            <a:spLocks noChangeShapeType="1"/>
          </p:cNvSpPr>
          <p:nvPr/>
        </p:nvSpPr>
        <p:spPr bwMode="auto">
          <a:xfrm>
            <a:off x="1477963" y="9906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0" name="Line 130"/>
          <p:cNvSpPr>
            <a:spLocks noChangeShapeType="1"/>
          </p:cNvSpPr>
          <p:nvPr/>
        </p:nvSpPr>
        <p:spPr bwMode="auto">
          <a:xfrm>
            <a:off x="2717800" y="990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1" name="Line 131"/>
          <p:cNvSpPr>
            <a:spLocks noChangeShapeType="1"/>
          </p:cNvSpPr>
          <p:nvPr/>
        </p:nvSpPr>
        <p:spPr bwMode="auto">
          <a:xfrm flipH="1">
            <a:off x="3659188" y="990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2" name="Line 132"/>
          <p:cNvSpPr>
            <a:spLocks noChangeShapeType="1"/>
          </p:cNvSpPr>
          <p:nvPr/>
        </p:nvSpPr>
        <p:spPr bwMode="auto">
          <a:xfrm>
            <a:off x="844550" y="990600"/>
            <a:ext cx="698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3" name="Text Box 133"/>
          <p:cNvSpPr txBox="1">
            <a:spLocks noChangeArrowheads="1"/>
          </p:cNvSpPr>
          <p:nvPr/>
        </p:nvSpPr>
        <p:spPr bwMode="auto">
          <a:xfrm>
            <a:off x="785813" y="174625"/>
            <a:ext cx="317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H-</a:t>
            </a:r>
            <a:endParaRPr lang="en-US" sz="1200" b="1" baseline="30000"/>
          </a:p>
        </p:txBody>
      </p:sp>
      <p:sp>
        <p:nvSpPr>
          <p:cNvPr id="41094" name="Text Box 134"/>
          <p:cNvSpPr txBox="1">
            <a:spLocks noChangeArrowheads="1"/>
          </p:cNvSpPr>
          <p:nvPr/>
        </p:nvSpPr>
        <p:spPr bwMode="auto">
          <a:xfrm>
            <a:off x="180975" y="1927225"/>
            <a:ext cx="65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/>
              <a:t>H+, D+,</a:t>
            </a:r>
          </a:p>
          <a:p>
            <a:pPr algn="ctr" eaLnBrk="0" hangingPunct="0"/>
            <a:r>
              <a:rPr lang="en-US" sz="1200" b="1" baseline="30000"/>
              <a:t>3</a:t>
            </a:r>
            <a:r>
              <a:rPr lang="en-US" sz="1200" b="1"/>
              <a:t>He++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41095" name="Rectangle 135"/>
          <p:cNvSpPr>
            <a:spLocks noChangeArrowheads="1"/>
          </p:cNvSpPr>
          <p:nvPr/>
        </p:nvSpPr>
        <p:spPr bwMode="auto">
          <a:xfrm>
            <a:off x="5092700" y="4800600"/>
            <a:ext cx="211138" cy="304800"/>
          </a:xfrm>
          <a:prstGeom prst="rect">
            <a:avLst/>
          </a:prstGeom>
          <a:gradFill rotWithShape="0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6" name="Rectangle 136"/>
          <p:cNvSpPr>
            <a:spLocks noChangeArrowheads="1"/>
          </p:cNvSpPr>
          <p:nvPr/>
        </p:nvSpPr>
        <p:spPr bwMode="auto">
          <a:xfrm>
            <a:off x="4811713" y="4800600"/>
            <a:ext cx="209550" cy="304800"/>
          </a:xfrm>
          <a:prstGeom prst="rect">
            <a:avLst/>
          </a:prstGeom>
          <a:gradFill rotWithShape="0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7" name="AutoShape 137"/>
          <p:cNvSpPr>
            <a:spLocks noChangeArrowheads="1"/>
          </p:cNvSpPr>
          <p:nvPr/>
        </p:nvSpPr>
        <p:spPr bwMode="auto">
          <a:xfrm rot="5400000">
            <a:off x="2946400" y="4962525"/>
            <a:ext cx="228600" cy="209550"/>
          </a:xfrm>
          <a:prstGeom prst="rtTriangl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8" name="Rectangle 138"/>
          <p:cNvSpPr>
            <a:spLocks noChangeArrowheads="1"/>
          </p:cNvSpPr>
          <p:nvPr/>
        </p:nvSpPr>
        <p:spPr bwMode="auto">
          <a:xfrm rot="5400000">
            <a:off x="2803525" y="5146675"/>
            <a:ext cx="6096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9" name="AutoShape 139"/>
          <p:cNvSpPr>
            <a:spLocks noChangeArrowheads="1"/>
          </p:cNvSpPr>
          <p:nvPr/>
        </p:nvSpPr>
        <p:spPr bwMode="auto">
          <a:xfrm rot="5400000">
            <a:off x="3034507" y="486648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00" name="Rectangle 140"/>
          <p:cNvSpPr>
            <a:spLocks noChangeArrowheads="1"/>
          </p:cNvSpPr>
          <p:nvPr/>
        </p:nvSpPr>
        <p:spPr bwMode="auto">
          <a:xfrm rot="5400000">
            <a:off x="1695450" y="5213350"/>
            <a:ext cx="609600" cy="69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1" name="AutoShape 141"/>
          <p:cNvSpPr>
            <a:spLocks noChangeArrowheads="1"/>
          </p:cNvSpPr>
          <p:nvPr/>
        </p:nvSpPr>
        <p:spPr bwMode="auto">
          <a:xfrm rot="5400000">
            <a:off x="1908969" y="4971256"/>
            <a:ext cx="228600" cy="211138"/>
          </a:xfrm>
          <a:prstGeom prst="rtTriangl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2" name="Rectangle 142"/>
          <p:cNvSpPr>
            <a:spLocks noChangeArrowheads="1"/>
          </p:cNvSpPr>
          <p:nvPr/>
        </p:nvSpPr>
        <p:spPr bwMode="auto">
          <a:xfrm rot="5400000">
            <a:off x="1766094" y="5156994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3" name="AutoShape 143"/>
          <p:cNvSpPr>
            <a:spLocks noChangeArrowheads="1"/>
          </p:cNvSpPr>
          <p:nvPr/>
        </p:nvSpPr>
        <p:spPr bwMode="auto">
          <a:xfrm rot="5400000">
            <a:off x="2005807" y="486648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04" name="Text Box 144"/>
          <p:cNvSpPr txBox="1">
            <a:spLocks noChangeArrowheads="1"/>
          </p:cNvSpPr>
          <p:nvPr/>
        </p:nvSpPr>
        <p:spPr bwMode="auto">
          <a:xfrm>
            <a:off x="1617663" y="56388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9.3- 62.5 MeV/u </a:t>
            </a:r>
          </a:p>
        </p:txBody>
      </p:sp>
      <p:sp>
        <p:nvSpPr>
          <p:cNvPr id="41105" name="Text Box 145"/>
          <p:cNvSpPr txBox="1">
            <a:spLocks noChangeArrowheads="1"/>
          </p:cNvSpPr>
          <p:nvPr/>
        </p:nvSpPr>
        <p:spPr bwMode="auto">
          <a:xfrm>
            <a:off x="2744788" y="5638800"/>
            <a:ext cx="117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2.1-19.9 MeV/u </a:t>
            </a:r>
          </a:p>
        </p:txBody>
      </p:sp>
      <p:sp>
        <p:nvSpPr>
          <p:cNvPr id="41106" name="Line 146"/>
          <p:cNvSpPr>
            <a:spLocks noChangeShapeType="1"/>
          </p:cNvSpPr>
          <p:nvPr/>
        </p:nvSpPr>
        <p:spPr bwMode="auto">
          <a:xfrm flipH="1">
            <a:off x="2039938" y="6019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7" name="Line 147"/>
          <p:cNvSpPr>
            <a:spLocks noChangeShapeType="1"/>
          </p:cNvSpPr>
          <p:nvPr/>
        </p:nvSpPr>
        <p:spPr bwMode="auto">
          <a:xfrm flipH="1">
            <a:off x="3095625" y="6019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8" name="Text Box 148"/>
          <p:cNvSpPr txBox="1">
            <a:spLocks noChangeArrowheads="1"/>
          </p:cNvSpPr>
          <p:nvPr/>
        </p:nvSpPr>
        <p:spPr bwMode="auto">
          <a:xfrm>
            <a:off x="0" y="6019800"/>
            <a:ext cx="19002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b="1" i="1"/>
              <a:t>To high-energy</a:t>
            </a:r>
          </a:p>
          <a:p>
            <a:pPr eaLnBrk="0" hangingPunct="0"/>
            <a:r>
              <a:rPr lang="en-US" sz="1400" b="1" i="1"/>
              <a:t>experimental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109" name="Rectangle 149"/>
          <p:cNvSpPr>
            <a:spLocks noChangeArrowheads="1"/>
          </p:cNvSpPr>
          <p:nvPr/>
        </p:nvSpPr>
        <p:spPr bwMode="auto">
          <a:xfrm>
            <a:off x="2884488" y="4914900"/>
            <a:ext cx="141287" cy="74613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110" name="Rectangle 150"/>
          <p:cNvSpPr>
            <a:spLocks noChangeArrowheads="1"/>
          </p:cNvSpPr>
          <p:nvPr/>
        </p:nvSpPr>
        <p:spPr bwMode="auto">
          <a:xfrm>
            <a:off x="1828800" y="4914900"/>
            <a:ext cx="141288" cy="74613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111" name="Rectangle 151"/>
          <p:cNvSpPr>
            <a:spLocks noChangeArrowheads="1"/>
          </p:cNvSpPr>
          <p:nvPr/>
        </p:nvSpPr>
        <p:spPr bwMode="auto">
          <a:xfrm>
            <a:off x="4784725" y="4525963"/>
            <a:ext cx="544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/>
              <a:t>RFQs</a:t>
            </a:r>
          </a:p>
        </p:txBody>
      </p:sp>
      <p:sp>
        <p:nvSpPr>
          <p:cNvPr id="41112" name="Line 152"/>
          <p:cNvSpPr>
            <a:spLocks noChangeShapeType="1"/>
          </p:cNvSpPr>
          <p:nvPr/>
        </p:nvSpPr>
        <p:spPr bwMode="auto">
          <a:xfrm flipH="1">
            <a:off x="4916488" y="20288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3" name="Line 153"/>
          <p:cNvSpPr>
            <a:spLocks noChangeShapeType="1"/>
          </p:cNvSpPr>
          <p:nvPr/>
        </p:nvSpPr>
        <p:spPr bwMode="auto">
          <a:xfrm flipH="1">
            <a:off x="5840413" y="5638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4" name="Rectangle 154"/>
          <p:cNvSpPr>
            <a:spLocks noChangeArrowheads="1"/>
          </p:cNvSpPr>
          <p:nvPr/>
        </p:nvSpPr>
        <p:spPr bwMode="auto">
          <a:xfrm flipH="1">
            <a:off x="6824663" y="5486400"/>
            <a:ext cx="650875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5" name="Rectangle 155"/>
          <p:cNvSpPr>
            <a:spLocks noChangeArrowheads="1"/>
          </p:cNvSpPr>
          <p:nvPr/>
        </p:nvSpPr>
        <p:spPr bwMode="auto">
          <a:xfrm flipH="1">
            <a:off x="6896100" y="5410200"/>
            <a:ext cx="631825" cy="762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6" name="Rectangle 156"/>
          <p:cNvSpPr>
            <a:spLocks noChangeArrowheads="1"/>
          </p:cNvSpPr>
          <p:nvPr/>
        </p:nvSpPr>
        <p:spPr bwMode="auto">
          <a:xfrm flipH="1">
            <a:off x="6948488" y="5600700"/>
            <a:ext cx="42227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7" name="Rectangle 157"/>
          <p:cNvSpPr>
            <a:spLocks noChangeArrowheads="1"/>
          </p:cNvSpPr>
          <p:nvPr/>
        </p:nvSpPr>
        <p:spPr bwMode="auto">
          <a:xfrm flipH="1">
            <a:off x="6565900" y="5791200"/>
            <a:ext cx="1471613" cy="76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8" name="Rectangle 158"/>
          <p:cNvSpPr>
            <a:spLocks noChangeArrowheads="1"/>
          </p:cNvSpPr>
          <p:nvPr/>
        </p:nvSpPr>
        <p:spPr bwMode="auto">
          <a:xfrm flipH="1">
            <a:off x="6613525" y="5715000"/>
            <a:ext cx="1476375" cy="76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19" name="Rectangle 159"/>
          <p:cNvSpPr>
            <a:spLocks noChangeArrowheads="1"/>
          </p:cNvSpPr>
          <p:nvPr/>
        </p:nvSpPr>
        <p:spPr bwMode="auto">
          <a:xfrm flipH="1">
            <a:off x="7000875" y="5511800"/>
            <a:ext cx="422275" cy="457200"/>
          </a:xfrm>
          <a:prstGeom prst="rect">
            <a:avLst/>
          </a:prstGeom>
          <a:gradFill rotWithShape="0">
            <a:gsLst>
              <a:gs pos="0">
                <a:srgbClr val="F8F8F8">
                  <a:gamma/>
                  <a:shade val="46275"/>
                  <a:invGamma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0" name="AutoShape 160"/>
          <p:cNvSpPr>
            <a:spLocks noChangeArrowheads="1"/>
          </p:cNvSpPr>
          <p:nvPr/>
        </p:nvSpPr>
        <p:spPr bwMode="auto">
          <a:xfrm rot="2724757" flipH="1" flipV="1">
            <a:off x="6129338" y="5254625"/>
            <a:ext cx="833438" cy="839787"/>
          </a:xfrm>
          <a:custGeom>
            <a:avLst/>
            <a:gdLst>
              <a:gd name="G0" fmla="+- 5543 0 0"/>
              <a:gd name="G1" fmla="+- -8552474 0 0"/>
              <a:gd name="G2" fmla="+- 0 0 -8552474"/>
              <a:gd name="T0" fmla="*/ 0 256 1"/>
              <a:gd name="T1" fmla="*/ 180 256 1"/>
              <a:gd name="G3" fmla="+- -8552474 T0 T1"/>
              <a:gd name="T2" fmla="*/ 0 256 1"/>
              <a:gd name="T3" fmla="*/ 90 256 1"/>
              <a:gd name="G4" fmla="+- -8552474 T2 T3"/>
              <a:gd name="G5" fmla="*/ G4 2 1"/>
              <a:gd name="T4" fmla="*/ 90 256 1"/>
              <a:gd name="T5" fmla="*/ 0 256 1"/>
              <a:gd name="G6" fmla="+- -8552474 T4 T5"/>
              <a:gd name="G7" fmla="*/ G6 2 1"/>
              <a:gd name="G8" fmla="abs -85524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543"/>
              <a:gd name="G18" fmla="*/ 5543 1 2"/>
              <a:gd name="G19" fmla="+- G18 5400 0"/>
              <a:gd name="G20" fmla="cos G19 -8552474"/>
              <a:gd name="G21" fmla="sin G19 -8552474"/>
              <a:gd name="G22" fmla="+- G20 10800 0"/>
              <a:gd name="G23" fmla="+- G21 10800 0"/>
              <a:gd name="G24" fmla="+- 10800 0 G20"/>
              <a:gd name="G25" fmla="+- 5543 10800 0"/>
              <a:gd name="G26" fmla="?: G9 G17 G25"/>
              <a:gd name="G27" fmla="?: G9 0 21600"/>
              <a:gd name="G28" fmla="cos 10800 -8552474"/>
              <a:gd name="G29" fmla="sin 10800 -8552474"/>
              <a:gd name="G30" fmla="sin 5543 -8552474"/>
              <a:gd name="G31" fmla="+- G28 10800 0"/>
              <a:gd name="G32" fmla="+- G29 10800 0"/>
              <a:gd name="G33" fmla="+- G30 10800 0"/>
              <a:gd name="G34" fmla="?: G4 0 G31"/>
              <a:gd name="G35" fmla="?: -8552474 G34 0"/>
              <a:gd name="G36" fmla="?: G6 G35 G31"/>
              <a:gd name="G37" fmla="+- 21600 0 G36"/>
              <a:gd name="G38" fmla="?: G4 0 G33"/>
              <a:gd name="G39" fmla="?: -85524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492 w 21600"/>
              <a:gd name="T15" fmla="*/ 4585 h 21600"/>
              <a:gd name="T16" fmla="*/ 10800 w 21600"/>
              <a:gd name="T17" fmla="*/ 5257 h 21600"/>
              <a:gd name="T18" fmla="*/ 16108 w 21600"/>
              <a:gd name="T19" fmla="*/ 458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1" name="Rectangle 161"/>
          <p:cNvSpPr>
            <a:spLocks noChangeArrowheads="1"/>
          </p:cNvSpPr>
          <p:nvPr/>
        </p:nvSpPr>
        <p:spPr bwMode="auto">
          <a:xfrm rot="5400000" flipH="1" flipV="1">
            <a:off x="6138863" y="5384800"/>
            <a:ext cx="333375" cy="793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2" name="AutoShape 162"/>
          <p:cNvSpPr>
            <a:spLocks noChangeArrowheads="1"/>
          </p:cNvSpPr>
          <p:nvPr/>
        </p:nvSpPr>
        <p:spPr bwMode="auto">
          <a:xfrm rot="13406164" flipV="1">
            <a:off x="5703888" y="4800600"/>
            <a:ext cx="769937" cy="909638"/>
          </a:xfrm>
          <a:custGeom>
            <a:avLst/>
            <a:gdLst>
              <a:gd name="G0" fmla="+- 5543 0 0"/>
              <a:gd name="G1" fmla="+- -8552474 0 0"/>
              <a:gd name="G2" fmla="+- 0 0 -8552474"/>
              <a:gd name="T0" fmla="*/ 0 256 1"/>
              <a:gd name="T1" fmla="*/ 180 256 1"/>
              <a:gd name="G3" fmla="+- -8552474 T0 T1"/>
              <a:gd name="T2" fmla="*/ 0 256 1"/>
              <a:gd name="T3" fmla="*/ 90 256 1"/>
              <a:gd name="G4" fmla="+- -8552474 T2 T3"/>
              <a:gd name="G5" fmla="*/ G4 2 1"/>
              <a:gd name="T4" fmla="*/ 90 256 1"/>
              <a:gd name="T5" fmla="*/ 0 256 1"/>
              <a:gd name="G6" fmla="+- -8552474 T4 T5"/>
              <a:gd name="G7" fmla="*/ G6 2 1"/>
              <a:gd name="G8" fmla="abs -85524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543"/>
              <a:gd name="G18" fmla="*/ 5543 1 2"/>
              <a:gd name="G19" fmla="+- G18 5400 0"/>
              <a:gd name="G20" fmla="cos G19 -8552474"/>
              <a:gd name="G21" fmla="sin G19 -8552474"/>
              <a:gd name="G22" fmla="+- G20 10800 0"/>
              <a:gd name="G23" fmla="+- G21 10800 0"/>
              <a:gd name="G24" fmla="+- 10800 0 G20"/>
              <a:gd name="G25" fmla="+- 5543 10800 0"/>
              <a:gd name="G26" fmla="?: G9 G17 G25"/>
              <a:gd name="G27" fmla="?: G9 0 21600"/>
              <a:gd name="G28" fmla="cos 10800 -8552474"/>
              <a:gd name="G29" fmla="sin 10800 -8552474"/>
              <a:gd name="G30" fmla="sin 5543 -8552474"/>
              <a:gd name="G31" fmla="+- G28 10800 0"/>
              <a:gd name="G32" fmla="+- G29 10800 0"/>
              <a:gd name="G33" fmla="+- G30 10800 0"/>
              <a:gd name="G34" fmla="?: G4 0 G31"/>
              <a:gd name="G35" fmla="?: -8552474 G34 0"/>
              <a:gd name="G36" fmla="?: G6 G35 G31"/>
              <a:gd name="G37" fmla="+- 21600 0 G36"/>
              <a:gd name="G38" fmla="?: G4 0 G33"/>
              <a:gd name="G39" fmla="?: -85524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492 w 21600"/>
              <a:gd name="T15" fmla="*/ 4585 h 21600"/>
              <a:gd name="T16" fmla="*/ 10800 w 21600"/>
              <a:gd name="T17" fmla="*/ 5257 h 21600"/>
              <a:gd name="T18" fmla="*/ 16108 w 21600"/>
              <a:gd name="T19" fmla="*/ 458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23" name="Rectangle 163"/>
          <p:cNvSpPr>
            <a:spLocks noChangeArrowheads="1"/>
          </p:cNvSpPr>
          <p:nvPr/>
        </p:nvSpPr>
        <p:spPr bwMode="auto">
          <a:xfrm rot="5400000" flipH="1" flipV="1">
            <a:off x="6223794" y="5366544"/>
            <a:ext cx="304800" cy="873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4" name="AutoShape 164"/>
          <p:cNvSpPr>
            <a:spLocks noChangeArrowheads="1"/>
          </p:cNvSpPr>
          <p:nvPr/>
        </p:nvSpPr>
        <p:spPr bwMode="auto">
          <a:xfrm rot="2724757" flipH="1" flipV="1">
            <a:off x="6269832" y="5025231"/>
            <a:ext cx="833438" cy="841375"/>
          </a:xfrm>
          <a:custGeom>
            <a:avLst/>
            <a:gdLst>
              <a:gd name="G0" fmla="+- 5543 0 0"/>
              <a:gd name="G1" fmla="+- -8552474 0 0"/>
              <a:gd name="G2" fmla="+- 0 0 -8552474"/>
              <a:gd name="T0" fmla="*/ 0 256 1"/>
              <a:gd name="T1" fmla="*/ 180 256 1"/>
              <a:gd name="G3" fmla="+- -8552474 T0 T1"/>
              <a:gd name="T2" fmla="*/ 0 256 1"/>
              <a:gd name="T3" fmla="*/ 90 256 1"/>
              <a:gd name="G4" fmla="+- -8552474 T2 T3"/>
              <a:gd name="G5" fmla="*/ G4 2 1"/>
              <a:gd name="T4" fmla="*/ 90 256 1"/>
              <a:gd name="T5" fmla="*/ 0 256 1"/>
              <a:gd name="G6" fmla="+- -8552474 T4 T5"/>
              <a:gd name="G7" fmla="*/ G6 2 1"/>
              <a:gd name="G8" fmla="abs -85524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543"/>
              <a:gd name="G18" fmla="*/ 5543 1 2"/>
              <a:gd name="G19" fmla="+- G18 5400 0"/>
              <a:gd name="G20" fmla="cos G19 -8552474"/>
              <a:gd name="G21" fmla="sin G19 -8552474"/>
              <a:gd name="G22" fmla="+- G20 10800 0"/>
              <a:gd name="G23" fmla="+- G21 10800 0"/>
              <a:gd name="G24" fmla="+- 10800 0 G20"/>
              <a:gd name="G25" fmla="+- 5543 10800 0"/>
              <a:gd name="G26" fmla="?: G9 G17 G25"/>
              <a:gd name="G27" fmla="?: G9 0 21600"/>
              <a:gd name="G28" fmla="cos 10800 -8552474"/>
              <a:gd name="G29" fmla="sin 10800 -8552474"/>
              <a:gd name="G30" fmla="sin 5543 -8552474"/>
              <a:gd name="G31" fmla="+- G28 10800 0"/>
              <a:gd name="G32" fmla="+- G29 10800 0"/>
              <a:gd name="G33" fmla="+- G30 10800 0"/>
              <a:gd name="G34" fmla="?: G4 0 G31"/>
              <a:gd name="G35" fmla="?: -8552474 G34 0"/>
              <a:gd name="G36" fmla="?: G6 G35 G31"/>
              <a:gd name="G37" fmla="+- 21600 0 G36"/>
              <a:gd name="G38" fmla="?: G4 0 G33"/>
              <a:gd name="G39" fmla="?: -85524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492 w 21600"/>
              <a:gd name="T15" fmla="*/ 4585 h 21600"/>
              <a:gd name="T16" fmla="*/ 10800 w 21600"/>
              <a:gd name="T17" fmla="*/ 5257 h 21600"/>
              <a:gd name="T18" fmla="*/ 16108 w 21600"/>
              <a:gd name="T19" fmla="*/ 458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25" name="Line 165"/>
          <p:cNvSpPr>
            <a:spLocks noChangeShapeType="1"/>
          </p:cNvSpPr>
          <p:nvPr/>
        </p:nvSpPr>
        <p:spPr bwMode="auto">
          <a:xfrm flipH="1" flipV="1">
            <a:off x="7212013" y="5334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6" name="Rectangle 166"/>
          <p:cNvSpPr>
            <a:spLocks noChangeArrowheads="1"/>
          </p:cNvSpPr>
          <p:nvPr/>
        </p:nvSpPr>
        <p:spPr bwMode="auto">
          <a:xfrm rot="5400000">
            <a:off x="622300" y="5232400"/>
            <a:ext cx="609600" cy="69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7" name="AutoShape 167"/>
          <p:cNvSpPr>
            <a:spLocks noChangeArrowheads="1"/>
          </p:cNvSpPr>
          <p:nvPr/>
        </p:nvSpPr>
        <p:spPr bwMode="auto">
          <a:xfrm rot="5400000">
            <a:off x="835819" y="4990306"/>
            <a:ext cx="228600" cy="211138"/>
          </a:xfrm>
          <a:prstGeom prst="rtTriangl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8" name="Rectangle 168"/>
          <p:cNvSpPr>
            <a:spLocks noChangeArrowheads="1"/>
          </p:cNvSpPr>
          <p:nvPr/>
        </p:nvSpPr>
        <p:spPr bwMode="auto">
          <a:xfrm rot="5400000">
            <a:off x="692944" y="5176044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29" name="AutoShape 169"/>
          <p:cNvSpPr>
            <a:spLocks noChangeArrowheads="1"/>
          </p:cNvSpPr>
          <p:nvPr/>
        </p:nvSpPr>
        <p:spPr bwMode="auto">
          <a:xfrm rot="5400000">
            <a:off x="932657" y="488553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30" name="Text Box 170"/>
          <p:cNvSpPr txBox="1">
            <a:spLocks noChangeArrowheads="1"/>
          </p:cNvSpPr>
          <p:nvPr/>
        </p:nvSpPr>
        <p:spPr bwMode="auto">
          <a:xfrm>
            <a:off x="6315075" y="4210050"/>
            <a:ext cx="796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/>
              <a:t>Charge</a:t>
            </a:r>
          </a:p>
          <a:p>
            <a:pPr eaLnBrk="0" hangingPunct="0"/>
            <a:r>
              <a:rPr lang="en-US" sz="1400" b="1" i="1"/>
              <a:t>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131" name="Rectangle 171"/>
          <p:cNvSpPr>
            <a:spLocks noChangeArrowheads="1"/>
          </p:cNvSpPr>
          <p:nvPr/>
        </p:nvSpPr>
        <p:spPr bwMode="auto">
          <a:xfrm rot="5400000">
            <a:off x="5945188" y="1946275"/>
            <a:ext cx="1828800" cy="69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2" name="Rectangle 172"/>
          <p:cNvSpPr>
            <a:spLocks noChangeArrowheads="1"/>
          </p:cNvSpPr>
          <p:nvPr/>
        </p:nvSpPr>
        <p:spPr bwMode="auto">
          <a:xfrm rot="5400000">
            <a:off x="6687344" y="1246981"/>
            <a:ext cx="466725" cy="873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3" name="Rectangle 173"/>
          <p:cNvSpPr>
            <a:spLocks noChangeArrowheads="1"/>
          </p:cNvSpPr>
          <p:nvPr/>
        </p:nvSpPr>
        <p:spPr bwMode="auto">
          <a:xfrm>
            <a:off x="6815138" y="1314450"/>
            <a:ext cx="350837" cy="381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34" name="Rectangle 174"/>
          <p:cNvSpPr>
            <a:spLocks noChangeArrowheads="1"/>
          </p:cNvSpPr>
          <p:nvPr/>
        </p:nvSpPr>
        <p:spPr bwMode="auto">
          <a:xfrm>
            <a:off x="6873875" y="1781175"/>
            <a:ext cx="85725" cy="1066800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5" name="Line 175"/>
          <p:cNvSpPr>
            <a:spLocks noChangeShapeType="1"/>
          </p:cNvSpPr>
          <p:nvPr/>
        </p:nvSpPr>
        <p:spPr bwMode="auto">
          <a:xfrm flipH="1" flipV="1">
            <a:off x="6446838" y="676275"/>
            <a:ext cx="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6" name="Text Box 176"/>
          <p:cNvSpPr txBox="1">
            <a:spLocks noChangeArrowheads="1"/>
          </p:cNvSpPr>
          <p:nvPr/>
        </p:nvSpPr>
        <p:spPr bwMode="auto">
          <a:xfrm>
            <a:off x="4951413" y="2676525"/>
            <a:ext cx="13366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 b="1" i="1"/>
              <a:t>One of several</a:t>
            </a:r>
          </a:p>
          <a:p>
            <a:pPr algn="ctr" eaLnBrk="0" hangingPunct="0"/>
            <a:r>
              <a:rPr lang="en-US" sz="1400" b="1" i="1"/>
              <a:t>100-kW direct</a:t>
            </a:r>
          </a:p>
          <a:p>
            <a:pPr algn="ctr" eaLnBrk="0" hangingPunct="0"/>
            <a:r>
              <a:rPr lang="en-US" sz="1400" b="1" i="1"/>
              <a:t>target stations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41137" name="Line 177"/>
          <p:cNvSpPr>
            <a:spLocks noChangeShapeType="1"/>
          </p:cNvSpPr>
          <p:nvPr/>
        </p:nvSpPr>
        <p:spPr bwMode="auto">
          <a:xfrm flipV="1">
            <a:off x="5768975" y="1476375"/>
            <a:ext cx="119697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8" name="Line 178"/>
          <p:cNvSpPr>
            <a:spLocks noChangeShapeType="1"/>
          </p:cNvSpPr>
          <p:nvPr/>
        </p:nvSpPr>
        <p:spPr bwMode="auto">
          <a:xfrm flipV="1">
            <a:off x="6332538" y="4695825"/>
            <a:ext cx="211137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39" name="AutoShape 179"/>
          <p:cNvSpPr>
            <a:spLocks noChangeArrowheads="1"/>
          </p:cNvSpPr>
          <p:nvPr/>
        </p:nvSpPr>
        <p:spPr bwMode="auto">
          <a:xfrm rot="10800000">
            <a:off x="6781800" y="2771775"/>
            <a:ext cx="209550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40" name="Rectangle 180"/>
          <p:cNvSpPr>
            <a:spLocks noChangeArrowheads="1"/>
          </p:cNvSpPr>
          <p:nvPr/>
        </p:nvSpPr>
        <p:spPr bwMode="auto">
          <a:xfrm>
            <a:off x="7035800" y="1019175"/>
            <a:ext cx="352425" cy="76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41" name="Rectangle 181"/>
          <p:cNvSpPr>
            <a:spLocks noChangeArrowheads="1"/>
          </p:cNvSpPr>
          <p:nvPr/>
        </p:nvSpPr>
        <p:spPr bwMode="auto">
          <a:xfrm>
            <a:off x="7035800" y="962025"/>
            <a:ext cx="563563" cy="746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42" name="Rectangle 182"/>
          <p:cNvSpPr>
            <a:spLocks noChangeArrowheads="1"/>
          </p:cNvSpPr>
          <p:nvPr/>
        </p:nvSpPr>
        <p:spPr bwMode="auto">
          <a:xfrm>
            <a:off x="6672263" y="2047875"/>
            <a:ext cx="35242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43" name="Rectangle 183"/>
          <p:cNvSpPr>
            <a:spLocks noChangeArrowheads="1"/>
          </p:cNvSpPr>
          <p:nvPr/>
        </p:nvSpPr>
        <p:spPr bwMode="auto">
          <a:xfrm>
            <a:off x="6737350" y="1981200"/>
            <a:ext cx="350838" cy="457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44" name="AutoShape 184"/>
          <p:cNvSpPr>
            <a:spLocks noChangeArrowheads="1"/>
          </p:cNvSpPr>
          <p:nvPr/>
        </p:nvSpPr>
        <p:spPr bwMode="auto">
          <a:xfrm rot="10800000">
            <a:off x="7718425" y="2724150"/>
            <a:ext cx="212725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45" name="Rectangle 185"/>
          <p:cNvSpPr>
            <a:spLocks noChangeArrowheads="1"/>
          </p:cNvSpPr>
          <p:nvPr/>
        </p:nvSpPr>
        <p:spPr bwMode="auto">
          <a:xfrm>
            <a:off x="6999288" y="2809875"/>
            <a:ext cx="793750" cy="93663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146" name="Rectangle 186"/>
          <p:cNvSpPr>
            <a:spLocks noChangeArrowheads="1"/>
          </p:cNvSpPr>
          <p:nvPr/>
        </p:nvSpPr>
        <p:spPr bwMode="auto">
          <a:xfrm rot="5400000">
            <a:off x="7797006" y="2918619"/>
            <a:ext cx="85725" cy="77788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is EURISOL?</a:t>
            </a:r>
            <a:endParaRPr lang="en-US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27088" y="0"/>
            <a:ext cx="8137525" cy="830997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SOME OUTPUT FROM DESIGN STUDY</a:t>
            </a:r>
          </a:p>
          <a:p>
            <a:pPr algn="ctr"/>
            <a:r>
              <a:rPr lang="en-GB" sz="2400" b="1" dirty="0">
                <a:solidFill>
                  <a:srgbClr val="0000FF"/>
                </a:solidFill>
              </a:rPr>
              <a:t>2005-2009 (~400 person-yrs, </a:t>
            </a:r>
            <a:r>
              <a:rPr lang="en-GB" sz="2400" b="1" dirty="0" smtClean="0">
                <a:solidFill>
                  <a:srgbClr val="0000FF"/>
                </a:solidFill>
              </a:rPr>
              <a:t>20 </a:t>
            </a:r>
            <a:r>
              <a:rPr lang="en-GB" sz="2400" b="1" dirty="0" err="1" smtClean="0">
                <a:solidFill>
                  <a:srgbClr val="0000FF"/>
                </a:solidFill>
              </a:rPr>
              <a:t>Particpating</a:t>
            </a:r>
            <a:r>
              <a:rPr lang="en-GB" sz="2400" b="1" dirty="0" smtClean="0">
                <a:solidFill>
                  <a:srgbClr val="0000FF"/>
                </a:solidFill>
              </a:rPr>
              <a:t> labs, ~ </a:t>
            </a:r>
            <a:r>
              <a:rPr lang="en-GB" sz="2400" b="1" dirty="0">
                <a:solidFill>
                  <a:srgbClr val="0000FF"/>
                </a:solidFill>
              </a:rPr>
              <a:t>33M€)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5288" y="1773238"/>
            <a:ext cx="4168775" cy="1911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/>
              <a:t>Driver requires </a:t>
            </a:r>
            <a:r>
              <a:rPr lang="en-GB"/>
              <a:t>half-wave resonators and spoke resonators</a:t>
            </a:r>
            <a:endParaRPr lang="it-IT"/>
          </a:p>
          <a:p>
            <a:pPr>
              <a:lnSpc>
                <a:spcPct val="110000"/>
              </a:lnSpc>
            </a:pPr>
            <a:endParaRPr lang="it-IT"/>
          </a:p>
          <a:p>
            <a:pPr>
              <a:lnSpc>
                <a:spcPct val="110000"/>
              </a:lnSpc>
            </a:pPr>
            <a:r>
              <a:rPr lang="it-IT"/>
              <a:t>2 prototypes of 3-spoke cavity at </a:t>
            </a:r>
            <a:r>
              <a:rPr lang="it-IT">
                <a:sym typeface="Symbol" pitchFamily="18" charset="2"/>
              </a:rPr>
              <a:t></a:t>
            </a:r>
            <a:r>
              <a:rPr lang="it-IT"/>
              <a:t>=0.15 and </a:t>
            </a:r>
            <a:r>
              <a:rPr lang="it-IT">
                <a:sym typeface="Symbol" pitchFamily="18" charset="2"/>
              </a:rPr>
              <a:t></a:t>
            </a:r>
            <a:r>
              <a:rPr lang="it-IT"/>
              <a:t>=0.35 fabricated and successfully tested at 4.2 K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67175" y="5876925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Spoke cavity tuner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221163"/>
            <a:ext cx="3171825" cy="238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508500"/>
            <a:ext cx="2667000" cy="120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508500"/>
            <a:ext cx="1743075" cy="176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1484313"/>
            <a:ext cx="3248025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4400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solidFill>
                  <a:schemeClr val="tx2"/>
                </a:solidFill>
              </a:rPr>
              <a:t>Driver linac cavity development @ IPN Orsay</a:t>
            </a:r>
            <a:endParaRPr 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mtClean="0"/>
              <a:t>Multi Mega Watt Target Layout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68294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50825" y="1484313"/>
            <a:ext cx="60229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 x “MAFF”-type individual UC target-and-moderator units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808038" y="6400800"/>
            <a:ext cx="7508875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new type of high-density UC compound tested on-line at PNPI, Gatchina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276600" y="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i="1">
                <a:solidFill>
                  <a:srgbClr val="0000FF"/>
                </a:solidFill>
              </a:rPr>
              <a:t>DESIGN STUDY</a:t>
            </a:r>
            <a:endParaRPr lang="en-US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Off-line test in Hg loop at IPUL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Mats Lindroos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600" r="11249" b="7199"/>
          <a:stretch>
            <a:fillRect/>
          </a:stretch>
        </p:blipFill>
        <p:spPr bwMode="auto">
          <a:xfrm>
            <a:off x="0" y="1114029"/>
            <a:ext cx="9144000" cy="574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CCFFCC"/>
          </a:solidFill>
        </p:spPr>
        <p:txBody>
          <a:bodyPr/>
          <a:lstStyle/>
          <a:p>
            <a:r>
              <a:rPr lang="en-US"/>
              <a:t>Beta Beam Study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817938" y="1341438"/>
            <a:ext cx="5326062" cy="3673475"/>
            <a:chOff x="5000628" y="2428868"/>
            <a:chExt cx="3671888" cy="2232025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5000628" y="2428868"/>
              <a:ext cx="3671888" cy="2232025"/>
              <a:chOff x="2064" y="1026"/>
              <a:chExt cx="3402" cy="1814"/>
            </a:xfrm>
          </p:grpSpPr>
          <p:pic>
            <p:nvPicPr>
              <p:cNvPr id="78855" name="Picture 4" descr="Layou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1058"/>
              <a:stretch>
                <a:fillRect/>
              </a:stretch>
            </p:blipFill>
            <p:spPr bwMode="auto">
              <a:xfrm>
                <a:off x="2064" y="1026"/>
                <a:ext cx="3402" cy="1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56" name="Text Box 7"/>
              <p:cNvSpPr txBox="1">
                <a:spLocks noChangeArrowheads="1"/>
              </p:cNvSpPr>
              <p:nvPr/>
            </p:nvSpPr>
            <p:spPr bwMode="auto">
              <a:xfrm>
                <a:off x="2686" y="1190"/>
                <a:ext cx="2749" cy="1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495300" indent="-495300">
                  <a:lnSpc>
                    <a:spcPct val="80000"/>
                  </a:lnSpc>
                  <a:spcBef>
                    <a:spcPct val="20000"/>
                  </a:spcBef>
                  <a:buClr>
                    <a:srgbClr val="CC0000"/>
                  </a:buClr>
                  <a:buSzPct val="65000"/>
                  <a:buFont typeface="Wingdings" pitchFamily="2" charset="2"/>
                  <a:buNone/>
                </a:pPr>
                <a:r>
                  <a:rPr lang="en-US" sz="2400">
                    <a:solidFill>
                      <a:srgbClr val="000099"/>
                    </a:solidFill>
                  </a:rPr>
                  <a:t>EURISOL beta-beam scenario</a:t>
                </a:r>
              </a:p>
            </p:txBody>
          </p:sp>
        </p:grpSp>
        <p:sp>
          <p:nvSpPr>
            <p:cNvPr id="78857" name="Freeform 24"/>
            <p:cNvSpPr>
              <a:spLocks noChangeArrowheads="1"/>
            </p:cNvSpPr>
            <p:nvPr/>
          </p:nvSpPr>
          <p:spPr bwMode="auto">
            <a:xfrm>
              <a:off x="5060272" y="2894120"/>
              <a:ext cx="1180730" cy="1145220"/>
            </a:xfrm>
            <a:custGeom>
              <a:avLst/>
              <a:gdLst>
                <a:gd name="T0" fmla="*/ 0 w 1180730"/>
                <a:gd name="T1" fmla="*/ 186431 h 1145220"/>
                <a:gd name="T2" fmla="*/ 621437 w 1180730"/>
                <a:gd name="T3" fmla="*/ 1145220 h 1145220"/>
                <a:gd name="T4" fmla="*/ 1180730 w 1180730"/>
                <a:gd name="T5" fmla="*/ 896645 h 1145220"/>
                <a:gd name="T6" fmla="*/ 559293 w 1180730"/>
                <a:gd name="T7" fmla="*/ 0 h 1145220"/>
                <a:gd name="T8" fmla="*/ 97654 w 1180730"/>
                <a:gd name="T9" fmla="*/ 115410 h 1145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0730"/>
                <a:gd name="T16" fmla="*/ 0 h 1145220"/>
                <a:gd name="T17" fmla="*/ 1180730 w 1180730"/>
                <a:gd name="T18" fmla="*/ 1145220 h 1145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0730" h="1145220">
                  <a:moveTo>
                    <a:pt x="0" y="186431"/>
                  </a:moveTo>
                  <a:lnTo>
                    <a:pt x="621437" y="1145220"/>
                  </a:lnTo>
                  <a:lnTo>
                    <a:pt x="1180730" y="896645"/>
                  </a:lnTo>
                  <a:lnTo>
                    <a:pt x="559293" y="0"/>
                  </a:lnTo>
                  <a:lnTo>
                    <a:pt x="97654" y="115410"/>
                  </a:lnTo>
                </a:path>
              </a:pathLst>
            </a:custGeom>
            <a:solidFill>
              <a:schemeClr val="bg1">
                <a:alpha val="7294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</a:pPr>
              <a:endParaRPr lang="fr-CH" sz="1900">
                <a:solidFill>
                  <a:srgbClr val="000099"/>
                </a:solidFill>
              </a:endParaRPr>
            </a:p>
          </p:txBody>
        </p:sp>
      </p:grp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0" y="3722688"/>
            <a:ext cx="45720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Ion choice: </a:t>
            </a:r>
            <a:r>
              <a:rPr lang="en-US" baseline="30000"/>
              <a:t>6</a:t>
            </a:r>
            <a:r>
              <a:rPr lang="en-US"/>
              <a:t>He and </a:t>
            </a:r>
            <a:r>
              <a:rPr lang="en-US" baseline="30000"/>
              <a:t>18</a:t>
            </a:r>
            <a:r>
              <a:rPr lang="en-US"/>
              <a:t>Ne</a:t>
            </a:r>
          </a:p>
          <a:p>
            <a:r>
              <a:rPr lang="en-US"/>
              <a:t>Based on existing technology and machines</a:t>
            </a:r>
          </a:p>
          <a:p>
            <a:r>
              <a:rPr lang="en-US">
                <a:solidFill>
                  <a:srgbClr val="000099"/>
                </a:solidFill>
              </a:rPr>
              <a:t>Study of a beta-beam implementation at CERN</a:t>
            </a:r>
          </a:p>
          <a:p>
            <a:endParaRPr lang="en-US">
              <a:solidFill>
                <a:srgbClr val="000099"/>
              </a:solidFill>
            </a:endParaRPr>
          </a:p>
          <a:p>
            <a:r>
              <a:rPr lang="en-US"/>
              <a:t>Once we have thoroughly studied the EURISOL scenario, we can “easily” extrapolate to other cases. EURISOL study could serve as a reference.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endParaRPr lang="en-US" sz="1500"/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375150" y="6491288"/>
            <a:ext cx="4768850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EURISOL task 12 : Michael Benedikt -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P2_EURISOL_HIE_REX_K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0"/>
            <a:ext cx="3886200" cy="3786188"/>
          </a:xfrm>
          <a:prstGeom prst="rect">
            <a:avLst/>
          </a:prstGeom>
          <a:noFill/>
        </p:spPr>
      </p:pic>
      <p:pic>
        <p:nvPicPr>
          <p:cNvPr id="45059" name="Picture 3" descr="SP2_EURISOL_HIE_REX_S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133600"/>
            <a:ext cx="4191000" cy="4024313"/>
          </a:xfrm>
          <a:prstGeom prst="rect">
            <a:avLst/>
          </a:prstGeom>
          <a:noFill/>
        </p:spPr>
      </p:pic>
      <p:sp>
        <p:nvSpPr>
          <p:cNvPr id="45060" name="Text Box 4"/>
          <p:cNvSpPr txBox="1">
            <a:spLocks/>
          </p:cNvSpPr>
          <p:nvPr/>
        </p:nvSpPr>
        <p:spPr bwMode="auto">
          <a:xfrm>
            <a:off x="1120775" y="377825"/>
            <a:ext cx="7372350" cy="1000125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86210" tIns="43105" rIns="86210" bIns="43105">
            <a:spAutoFit/>
          </a:bodyPr>
          <a:lstStyle/>
          <a:p>
            <a:pPr algn="ctr" defTabSz="862013"/>
            <a:r>
              <a:rPr lang="en-US" sz="3000" b="1">
                <a:solidFill>
                  <a:schemeClr val="tx2"/>
                </a:solidFill>
                <a:latin typeface="Lucida Grande" pitchFamily="16" charset="0"/>
              </a:rPr>
              <a:t>Yields of fission fragment after acceleration </a:t>
            </a:r>
          </a:p>
          <a:p>
            <a:pPr algn="ctr" defTabSz="862013"/>
            <a:r>
              <a:rPr lang="en-US" sz="3000" b="1">
                <a:solidFill>
                  <a:schemeClr val="tx2"/>
                </a:solidFill>
                <a:latin typeface="Lucida Grande" pitchFamily="16" charset="0"/>
              </a:rPr>
              <a:t>(best numbers for all)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48000" y="541020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Today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10400" y="5357813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Today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3306763" y="5302250"/>
            <a:ext cx="350837" cy="107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2057985" flipH="1" flipV="1">
            <a:off x="7391400" y="4929188"/>
            <a:ext cx="73025" cy="557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Text Box 9"/>
          <p:cNvSpPr txBox="1">
            <a:spLocks/>
          </p:cNvSpPr>
          <p:nvPr/>
        </p:nvSpPr>
        <p:spPr bwMode="auto">
          <a:xfrm>
            <a:off x="2590800" y="6019800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A</a:t>
            </a:r>
          </a:p>
        </p:txBody>
      </p:sp>
      <p:sp>
        <p:nvSpPr>
          <p:cNvPr id="45066" name="Text Box 10"/>
          <p:cNvSpPr txBox="1">
            <a:spLocks/>
          </p:cNvSpPr>
          <p:nvPr/>
        </p:nvSpPr>
        <p:spPr bwMode="auto">
          <a:xfrm>
            <a:off x="2482850" y="1828800"/>
            <a:ext cx="488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Kr</a:t>
            </a:r>
          </a:p>
        </p:txBody>
      </p:sp>
      <p:sp>
        <p:nvSpPr>
          <p:cNvPr id="45067" name="Text Box 11"/>
          <p:cNvSpPr txBox="1">
            <a:spLocks/>
          </p:cNvSpPr>
          <p:nvPr/>
        </p:nvSpPr>
        <p:spPr bwMode="auto">
          <a:xfrm rot="16200000" flipH="1">
            <a:off x="-304006" y="3963194"/>
            <a:ext cx="1522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Yield, pps</a:t>
            </a:r>
          </a:p>
        </p:txBody>
      </p:sp>
      <p:sp>
        <p:nvSpPr>
          <p:cNvPr id="45068" name="Text Box 12"/>
          <p:cNvSpPr txBox="1">
            <a:spLocks/>
          </p:cNvSpPr>
          <p:nvPr/>
        </p:nvSpPr>
        <p:spPr bwMode="auto">
          <a:xfrm rot="16200000" flipH="1">
            <a:off x="4039393" y="3961607"/>
            <a:ext cx="1522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Yield, pps</a:t>
            </a:r>
          </a:p>
        </p:txBody>
      </p:sp>
      <p:sp>
        <p:nvSpPr>
          <p:cNvPr id="45069" name="Text Box 13"/>
          <p:cNvSpPr txBox="1">
            <a:spLocks/>
          </p:cNvSpPr>
          <p:nvPr/>
        </p:nvSpPr>
        <p:spPr bwMode="auto">
          <a:xfrm>
            <a:off x="6858000" y="6019800"/>
            <a:ext cx="387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A</a:t>
            </a:r>
          </a:p>
        </p:txBody>
      </p:sp>
      <p:sp>
        <p:nvSpPr>
          <p:cNvPr id="45070" name="Text Box 14"/>
          <p:cNvSpPr txBox="1">
            <a:spLocks/>
          </p:cNvSpPr>
          <p:nvPr/>
        </p:nvSpPr>
        <p:spPr bwMode="auto">
          <a:xfrm>
            <a:off x="6553200" y="1828800"/>
            <a:ext cx="557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ea typeface="ヒラギノ角ゴ Pro W3" pitchFamily="16" charset="-128"/>
                <a:sym typeface="Arial" pitchFamily="34" charset="0"/>
              </a:rPr>
              <a:t>Sn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47879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4911725" y="6329363"/>
            <a:ext cx="3054350" cy="36671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Thanks to Marek Lewitowicz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  <a:solidFill>
            <a:srgbClr val="CCFFFF"/>
          </a:solidFill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sz="3200"/>
              <a:t>Halo Nuclei through reaction cross sections</a:t>
            </a:r>
          </a:p>
        </p:txBody>
      </p:sp>
      <p:pic>
        <p:nvPicPr>
          <p:cNvPr id="9219" name="Picture 3" descr="\\Ipnpnilnt1\MPU_PNIL\yorick\noy_hal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191000" cy="2644775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09800" y="381000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aseline="30000">
                <a:solidFill>
                  <a:srgbClr val="FF3300"/>
                </a:solidFill>
                <a:latin typeface="Times New Roman" pitchFamily="18" charset="0"/>
              </a:rPr>
              <a:t>11</a:t>
            </a:r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667000" y="35052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aseline="30000">
                <a:solidFill>
                  <a:srgbClr val="FF3300"/>
                </a:solidFill>
                <a:latin typeface="Times New Roman" pitchFamily="18" charset="0"/>
              </a:rPr>
              <a:t>11</a:t>
            </a:r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Be</a:t>
            </a:r>
          </a:p>
        </p:txBody>
      </p:sp>
      <p:pic>
        <p:nvPicPr>
          <p:cNvPr id="9222" name="Picture 6" descr="\\Ipnpnilnt1\MPU_PNIL\yorick\sigma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76400"/>
            <a:ext cx="4648200" cy="3700463"/>
          </a:xfrm>
          <a:prstGeom prst="rect">
            <a:avLst/>
          </a:prstGeom>
          <a:noFill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419600" y="2743200"/>
            <a:ext cx="820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R(fm</a:t>
            </a:r>
            <a:r>
              <a:rPr lang="en-US" sz="2400">
                <a:latin typeface="Times New Roman" pitchFamily="18" charset="0"/>
              </a:rPr>
              <a:t>)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981200" y="5562600"/>
            <a:ext cx="4127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R</a:t>
            </a:r>
            <a:r>
              <a:rPr lang="en-US" sz="1800" baseline="-25000">
                <a:latin typeface="Times New Roman" pitchFamily="18" charset="0"/>
              </a:rPr>
              <a:t>2</a:t>
            </a:r>
          </a:p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943600" y="5715000"/>
            <a:ext cx="2301875" cy="5572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3300"/>
                </a:solidFill>
              </a:rPr>
              <a:t>s</a:t>
            </a:r>
            <a:r>
              <a:rPr lang="en-US" baseline="-25000" dirty="0" err="1">
                <a:solidFill>
                  <a:srgbClr val="FF3300"/>
                </a:solidFill>
                <a:latin typeface="Times New Roman" pitchFamily="18" charset="0"/>
              </a:rPr>
              <a:t>R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=</a:t>
            </a:r>
            <a:r>
              <a:rPr lang="en-US" dirty="0">
                <a:solidFill>
                  <a:srgbClr val="FF3300"/>
                </a:solidFill>
              </a:rPr>
              <a:t>p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(R</a:t>
            </a:r>
            <a:r>
              <a:rPr lang="en-US" baseline="-25000" dirty="0">
                <a:solidFill>
                  <a:srgbClr val="FF3300"/>
                </a:solidFill>
                <a:latin typeface="Times New Roman" pitchFamily="18" charset="0"/>
              </a:rPr>
              <a:t>1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+R</a:t>
            </a:r>
            <a:r>
              <a:rPr lang="en-US" baseline="-250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baseline="300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09800" y="4953000"/>
            <a:ext cx="1828800" cy="1752600"/>
            <a:chOff x="528" y="3216"/>
            <a:chExt cx="1152" cy="1104"/>
          </a:xfrm>
        </p:grpSpPr>
        <p:sp>
          <p:nvSpPr>
            <p:cNvPr id="9227" name="Oval 11"/>
            <p:cNvSpPr>
              <a:spLocks noChangeArrowheads="1"/>
            </p:cNvSpPr>
            <p:nvPr/>
          </p:nvSpPr>
          <p:spPr bwMode="auto">
            <a:xfrm>
              <a:off x="528" y="3408"/>
              <a:ext cx="672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800" baseline="-25000">
                <a:latin typeface="Times New Roman" pitchFamily="18" charset="0"/>
              </a:endParaRPr>
            </a:p>
          </p:txBody>
        </p:sp>
        <p:sp>
          <p:nvSpPr>
            <p:cNvPr id="9228" name="Oval 12"/>
            <p:cNvSpPr>
              <a:spLocks noChangeArrowheads="1"/>
            </p:cNvSpPr>
            <p:nvPr/>
          </p:nvSpPr>
          <p:spPr bwMode="auto">
            <a:xfrm>
              <a:off x="1152" y="3696"/>
              <a:ext cx="480" cy="432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Oval 13"/>
            <p:cNvSpPr>
              <a:spLocks noChangeArrowheads="1"/>
            </p:cNvSpPr>
            <p:nvPr/>
          </p:nvSpPr>
          <p:spPr bwMode="auto">
            <a:xfrm>
              <a:off x="528" y="3216"/>
              <a:ext cx="1152" cy="110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H="1" flipV="1">
              <a:off x="528" y="360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15"/>
            <p:cNvSpPr>
              <a:spLocks noChangeShapeType="1"/>
            </p:cNvSpPr>
            <p:nvPr/>
          </p:nvSpPr>
          <p:spPr bwMode="auto">
            <a:xfrm>
              <a:off x="1392" y="3936"/>
              <a:ext cx="24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 flipV="1">
              <a:off x="1104" y="3264"/>
              <a:ext cx="2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1152" y="3360"/>
              <a:ext cx="4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R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  <a:r>
                <a:rPr lang="en-US" sz="1800">
                  <a:latin typeface="Times New Roman" pitchFamily="18" charset="0"/>
                </a:rPr>
                <a:t>+R</a:t>
              </a:r>
              <a:r>
                <a:rPr lang="en-US" sz="18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662" y="3384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R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152400" y="1752600"/>
            <a:ext cx="4343400" cy="2819400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EURISOL vs. FAIR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199" y="838200"/>
            <a:ext cx="557106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867400"/>
            <a:ext cx="3223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D. Loureiro, PhD thesis, Santiago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2" descr="CERN air 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56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648200" y="3276600"/>
            <a:ext cx="457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365" name="Image 1" descr="EURISOL-ProjectionGan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DSCF02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495800" cy="3336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367" name="Oval 6"/>
          <p:cNvSpPr>
            <a:spLocks noChangeArrowheads="1"/>
          </p:cNvSpPr>
          <p:nvPr/>
        </p:nvSpPr>
        <p:spPr bwMode="auto">
          <a:xfrm rot="-984430">
            <a:off x="5527675" y="223838"/>
            <a:ext cx="1663700" cy="533400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179388" y="188913"/>
            <a:ext cx="838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ea typeface="ＭＳ Ｐゴシック"/>
                <a:cs typeface="ＭＳ Ｐゴシック"/>
              </a:rPr>
              <a:t>CERN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179388" y="3573463"/>
            <a:ext cx="869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ea typeface="ＭＳ Ｐゴシック"/>
                <a:cs typeface="ＭＳ Ｐゴシック"/>
              </a:rPr>
              <a:t>GANIL</a:t>
            </a:r>
          </a:p>
        </p:txBody>
      </p:sp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7620000" y="381000"/>
            <a:ext cx="15113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ea typeface="ＭＳ Ｐゴシック"/>
                <a:cs typeface="ＭＳ Ｐゴシック"/>
              </a:rPr>
              <a:t>LNL Legnaro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2700338" y="3068638"/>
            <a:ext cx="4024312" cy="8318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Potential candidates to host </a:t>
            </a:r>
          </a:p>
          <a:p>
            <a:pPr algn="ctr">
              <a:defRPr/>
            </a:pPr>
            <a:r>
              <a:rPr lang="en-GB" sz="24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EURISOL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68313" y="4868863"/>
            <a:ext cx="3914775" cy="1200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1. Post-accelerator for SPIRAL-2</a:t>
            </a:r>
          </a:p>
          <a:p>
            <a:r>
              <a:rPr lang="en-GB"/>
              <a:t>150 MeV/u</a:t>
            </a:r>
          </a:p>
          <a:p>
            <a:endParaRPr lang="en-GB"/>
          </a:p>
          <a:p>
            <a:r>
              <a:rPr lang="en-GB"/>
              <a:t>2. Phased approach to full EURISOL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55650" y="620713"/>
            <a:ext cx="1988750" cy="120032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1. LINAC4 – </a:t>
            </a:r>
            <a:r>
              <a:rPr lang="en-GB" dirty="0" smtClean="0"/>
              <a:t>2014</a:t>
            </a:r>
            <a:endParaRPr lang="en-GB" dirty="0"/>
          </a:p>
          <a:p>
            <a:r>
              <a:rPr lang="en-GB" dirty="0"/>
              <a:t>10 kW direct target</a:t>
            </a:r>
          </a:p>
          <a:p>
            <a:endParaRPr lang="en-GB" dirty="0"/>
          </a:p>
          <a:p>
            <a:r>
              <a:rPr lang="en-GB" dirty="0"/>
              <a:t>2. Decision on SPL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716463" y="4581525"/>
            <a:ext cx="4427537" cy="650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>
                <a:solidFill>
                  <a:srgbClr val="FF3300"/>
                </a:solidFill>
              </a:rPr>
              <a:t>+ other sites?</a:t>
            </a:r>
            <a:endParaRPr lang="en-US" sz="36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 animBg="1"/>
      <p:bldP spid="2458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NuPECC</a:t>
            </a:r>
            <a:r>
              <a:rPr lang="en-US" dirty="0" smtClean="0"/>
              <a:t> Long Range Plan 2010 Timeline</a:t>
            </a:r>
            <a:br>
              <a:rPr lang="en-US" dirty="0" smtClean="0"/>
            </a:br>
            <a:r>
              <a:rPr lang="en-US" dirty="0" smtClean="0"/>
              <a:t>RIB Facilities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90600" y="1447800"/>
          <a:ext cx="7467606" cy="5199749"/>
        </p:xfrm>
        <a:graphic>
          <a:graphicData uri="http://schemas.openxmlformats.org/drawingml/2006/table">
            <a:tbl>
              <a:tblPr/>
              <a:tblGrid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  <a:gridCol w="414867"/>
              </a:tblGrid>
              <a:tr h="15495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95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78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Arial"/>
                        </a:rPr>
                        <a:t>2010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Arial"/>
                        </a:rPr>
                        <a:t>2015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Arial"/>
                        </a:rPr>
                        <a:t>2020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Arial"/>
                        </a:rPr>
                        <a:t>2025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95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95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25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latin typeface="Arial"/>
                        </a:rPr>
                        <a:t>NuSTAR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@ FAIR 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600" b="0" i="1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Preparatory Phase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Arial"/>
                        </a:rPr>
                        <a:t>SuperFRS</a:t>
                      </a:r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 experiments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NESR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17937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SPIRAL2 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600" b="0" i="1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Preparatory Phase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RIB experiments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600" b="0" i="1" u="none" strike="noStrike" dirty="0">
                          <a:latin typeface="Arial"/>
                        </a:rPr>
                        <a:t>150 </a:t>
                      </a:r>
                      <a:r>
                        <a:rPr lang="en-US" sz="1600" b="0" i="1" u="none" strike="noStrike" dirty="0" err="1">
                          <a:latin typeface="Arial"/>
                        </a:rPr>
                        <a:t>MeV</a:t>
                      </a:r>
                      <a:r>
                        <a:rPr lang="en-US" sz="1600" b="0" i="1" u="none" strike="noStrike" dirty="0">
                          <a:latin typeface="Arial"/>
                        </a:rPr>
                        <a:t>/u post-acceleration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 fontAlgn="t"/>
                      <a:r>
                        <a:rPr lang="en-US" sz="1600" b="1" i="1" u="none" strike="noStrike" dirty="0">
                          <a:latin typeface="Arial"/>
                        </a:rPr>
                        <a:t>  </a:t>
                      </a:r>
                      <a:r>
                        <a:rPr lang="en-US" sz="1600" b="1" i="1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EURISOL experiments</a:t>
                      </a:r>
                      <a:endParaRPr lang="en-US" sz="1600" b="1" i="1" u="none" strike="noStrike" dirty="0">
                        <a:latin typeface="Arial"/>
                      </a:endParaRPr>
                    </a:p>
                  </a:txBody>
                  <a:tcPr marL="5292" marR="5292" marT="5292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973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625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HIE-ISOLDE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   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5292" marR="5292" marT="5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RIB experiments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600" b="0" i="1" u="none" strike="noStrike" dirty="0">
                          <a:latin typeface="Arial"/>
                        </a:rPr>
                        <a:t>CERN injector upgrade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73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625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SPES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5292" marR="5292" marT="5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RIB experiments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21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21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latin typeface="Arial"/>
                      </a:endParaRP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625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latin typeface="Arial"/>
                        </a:rPr>
                        <a:t>      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EURISOL</a:t>
                      </a:r>
                      <a:r>
                        <a:rPr lang="en-US" sz="1400" b="0" i="0" u="none" strike="noStrike" dirty="0">
                          <a:latin typeface="Arial"/>
                        </a:rPr>
                        <a:t>                 </a:t>
                      </a:r>
                      <a:r>
                        <a:rPr lang="en-US" sz="1400" b="0" i="1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Design study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latin typeface="Arial"/>
                        </a:rPr>
                        <a:t>further R&amp;D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400" b="0" i="1" u="none" strike="noStrike" dirty="0">
                          <a:latin typeface="Arial"/>
                        </a:rPr>
                        <a:t>preparatory phase &amp; site decision</a:t>
                      </a:r>
                    </a:p>
                  </a:txBody>
                  <a:tcPr marL="5292" marR="5292" marT="529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latin typeface="Arial"/>
                        </a:rPr>
                        <a:t>engineering study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latin typeface="Arial"/>
                        </a:rPr>
                        <a:t>construction</a:t>
                      </a:r>
                    </a:p>
                  </a:txBody>
                  <a:tcPr marL="5292" marR="5292" marT="5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  <a:ln w="28575">
            <a:solidFill>
              <a:srgbClr val="D60093"/>
            </a:solidFill>
          </a:ln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</a:rPr>
              <a:t>Halo Nuclei through break-up reactions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81000" y="4267200"/>
            <a:ext cx="4675188" cy="2454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429000"/>
            <a:ext cx="3144838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990600" y="6461125"/>
            <a:ext cx="176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i="1">
                <a:solidFill>
                  <a:schemeClr val="accent2"/>
                </a:solidFill>
                <a:latin typeface="Times New Roman" pitchFamily="18" charset="0"/>
              </a:rPr>
              <a:t>angle (degrees)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 rot="16200000">
            <a:off x="-965993" y="4775993"/>
            <a:ext cx="2298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 i="1">
                <a:solidFill>
                  <a:schemeClr val="accent2"/>
                </a:solidFill>
                <a:latin typeface="Times New Roman" pitchFamily="18" charset="0"/>
              </a:rPr>
              <a:t>Neutron counts (X 10</a:t>
            </a:r>
            <a:r>
              <a:rPr lang="en-US" sz="1800" i="1" baseline="30000">
                <a:solidFill>
                  <a:schemeClr val="accent2"/>
                </a:solidFill>
                <a:latin typeface="Times New Roman" pitchFamily="18" charset="0"/>
              </a:rPr>
              <a:t>3</a:t>
            </a:r>
            <a:r>
              <a:rPr lang="en-US" sz="1800" i="1">
                <a:solidFill>
                  <a:schemeClr val="accent2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1271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4191000"/>
            <a:ext cx="43021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7200" y="54864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aseline="30000">
                <a:latin typeface="Times New Roman" pitchFamily="18" charset="0"/>
              </a:rPr>
              <a:t>9</a:t>
            </a:r>
            <a:r>
              <a:rPr lang="en-US" sz="2400">
                <a:latin typeface="Times New Roman" pitchFamily="18" charset="0"/>
              </a:rPr>
              <a:t>Li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792288" y="24844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819400" y="2590800"/>
            <a:ext cx="1346200" cy="539750"/>
            <a:chOff x="699" y="2095"/>
            <a:chExt cx="848" cy="340"/>
          </a:xfrm>
        </p:grpSpPr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1226" y="2147"/>
              <a:ext cx="2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~</a:t>
              </a: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699" y="2095"/>
              <a:ext cx="8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accent2"/>
                  </a:solidFill>
                </a:rPr>
                <a:t>D</a:t>
              </a:r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x.</a:t>
              </a:r>
              <a:r>
                <a:rPr lang="en-US" sz="2400">
                  <a:solidFill>
                    <a:schemeClr val="accent2"/>
                  </a:solidFill>
                </a:rPr>
                <a:t>D</a:t>
              </a:r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p </a:t>
              </a:r>
              <a:r>
                <a:rPr lang="en-US" sz="2000">
                  <a:solidFill>
                    <a:schemeClr val="accent2"/>
                  </a:solidFill>
                  <a:latin typeface="Times New Roman" pitchFamily="18" charset="0"/>
                </a:rPr>
                <a:t>&gt; h</a:t>
              </a:r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V="1">
              <a:off x="1373" y="2193"/>
              <a:ext cx="120" cy="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553200" y="6491288"/>
            <a:ext cx="116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  <a:latin typeface="Times New Roman" pitchFamily="18" charset="0"/>
              </a:rPr>
              <a:t>radius(fm)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 rot="16200000">
            <a:off x="4038600" y="4800600"/>
            <a:ext cx="1128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r</a:t>
            </a:r>
            <a:r>
              <a:rPr lang="en-US" sz="1800">
                <a:solidFill>
                  <a:schemeClr val="accent2"/>
                </a:solidFill>
                <a:latin typeface="Times New Roman" pitchFamily="18" charset="0"/>
              </a:rPr>
              <a:t>(r) (fm</a:t>
            </a:r>
            <a:r>
              <a:rPr lang="en-US" sz="1800" baseline="30000">
                <a:solidFill>
                  <a:schemeClr val="accent2"/>
                </a:solidFill>
                <a:latin typeface="Times New Roman" pitchFamily="18" charset="0"/>
              </a:rPr>
              <a:t>-3</a:t>
            </a:r>
            <a:r>
              <a:rPr lang="en-US" sz="1800">
                <a:solidFill>
                  <a:schemeClr val="accent2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7162800" y="4800600"/>
            <a:ext cx="1747838" cy="1455738"/>
          </a:xfrm>
          <a:custGeom>
            <a:avLst/>
            <a:gdLst/>
            <a:ahLst/>
            <a:cxnLst>
              <a:cxn ang="0">
                <a:pos x="327" y="75"/>
              </a:cxn>
              <a:cxn ang="0">
                <a:pos x="475" y="222"/>
              </a:cxn>
              <a:cxn ang="0">
                <a:pos x="628" y="392"/>
              </a:cxn>
              <a:cxn ang="0">
                <a:pos x="871" y="574"/>
              </a:cxn>
              <a:cxn ang="0">
                <a:pos x="1100" y="701"/>
              </a:cxn>
              <a:cxn ang="0">
                <a:pos x="1100" y="916"/>
              </a:cxn>
              <a:cxn ang="0">
                <a:pos x="765" y="916"/>
              </a:cxn>
              <a:cxn ang="0">
                <a:pos x="601" y="610"/>
              </a:cxn>
              <a:cxn ang="0">
                <a:pos x="426" y="281"/>
              </a:cxn>
              <a:cxn ang="0">
                <a:pos x="296" y="118"/>
              </a:cxn>
              <a:cxn ang="0">
                <a:pos x="125" y="35"/>
              </a:cxn>
              <a:cxn ang="0">
                <a:pos x="0" y="23"/>
              </a:cxn>
              <a:cxn ang="0">
                <a:pos x="3" y="0"/>
              </a:cxn>
              <a:cxn ang="0">
                <a:pos x="129" y="7"/>
              </a:cxn>
              <a:cxn ang="0">
                <a:pos x="232" y="31"/>
              </a:cxn>
              <a:cxn ang="0">
                <a:pos x="361" y="103"/>
              </a:cxn>
            </a:cxnLst>
            <a:rect l="0" t="0" r="r" b="b"/>
            <a:pathLst>
              <a:path w="1101" h="917">
                <a:moveTo>
                  <a:pt x="327" y="75"/>
                </a:moveTo>
                <a:lnTo>
                  <a:pt x="475" y="222"/>
                </a:lnTo>
                <a:lnTo>
                  <a:pt x="628" y="392"/>
                </a:lnTo>
                <a:lnTo>
                  <a:pt x="871" y="574"/>
                </a:lnTo>
                <a:lnTo>
                  <a:pt x="1100" y="701"/>
                </a:lnTo>
                <a:lnTo>
                  <a:pt x="1100" y="916"/>
                </a:lnTo>
                <a:lnTo>
                  <a:pt x="765" y="916"/>
                </a:lnTo>
                <a:lnTo>
                  <a:pt x="601" y="610"/>
                </a:lnTo>
                <a:lnTo>
                  <a:pt x="426" y="281"/>
                </a:lnTo>
                <a:lnTo>
                  <a:pt x="296" y="118"/>
                </a:lnTo>
                <a:lnTo>
                  <a:pt x="125" y="35"/>
                </a:lnTo>
                <a:lnTo>
                  <a:pt x="0" y="23"/>
                </a:lnTo>
                <a:lnTo>
                  <a:pt x="3" y="0"/>
                </a:lnTo>
                <a:lnTo>
                  <a:pt x="129" y="7"/>
                </a:lnTo>
                <a:lnTo>
                  <a:pt x="232" y="31"/>
                </a:lnTo>
                <a:lnTo>
                  <a:pt x="361" y="103"/>
                </a:lnTo>
              </a:path>
            </a:pathLst>
          </a:custGeom>
          <a:solidFill>
            <a:srgbClr val="FFFF99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28600" y="1219200"/>
            <a:ext cx="3038475" cy="2198688"/>
            <a:chOff x="41" y="652"/>
            <a:chExt cx="1914" cy="1385"/>
          </a:xfrm>
        </p:grpSpPr>
        <p:sp>
          <p:nvSpPr>
            <p:cNvPr id="11282" name="Rectangle 18"/>
            <p:cNvSpPr>
              <a:spLocks noChangeArrowheads="1"/>
            </p:cNvSpPr>
            <p:nvPr/>
          </p:nvSpPr>
          <p:spPr bwMode="auto">
            <a:xfrm>
              <a:off x="41" y="965"/>
              <a:ext cx="79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aseline="30000">
                  <a:latin typeface="Times New Roman" pitchFamily="18" charset="0"/>
                </a:rPr>
                <a:t>9,11</a:t>
              </a:r>
              <a:r>
                <a:rPr lang="en-US" sz="2400">
                  <a:latin typeface="Times New Roman" pitchFamily="18" charset="0"/>
                </a:rPr>
                <a:t>Li</a:t>
              </a:r>
            </a:p>
            <a:p>
              <a:pPr algn="ctr" eaLnBrk="0" hangingPunct="0"/>
              <a:r>
                <a:rPr lang="en-US" sz="1800">
                  <a:latin typeface="Times New Roman" pitchFamily="18" charset="0"/>
                </a:rPr>
                <a:t>(50MeV/A)</a:t>
              </a:r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680" y="1119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1224" y="963"/>
              <a:ext cx="570" cy="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Rectangle 21"/>
            <p:cNvSpPr>
              <a:spLocks noChangeArrowheads="1"/>
            </p:cNvSpPr>
            <p:nvPr/>
          </p:nvSpPr>
          <p:spPr bwMode="auto">
            <a:xfrm>
              <a:off x="1160" y="927"/>
              <a:ext cx="96" cy="43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Rectangle 22"/>
            <p:cNvSpPr>
              <a:spLocks noChangeArrowheads="1"/>
            </p:cNvSpPr>
            <p:nvPr/>
          </p:nvSpPr>
          <p:spPr bwMode="auto">
            <a:xfrm>
              <a:off x="1046" y="652"/>
              <a:ext cx="3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accent1"/>
                  </a:solidFill>
                  <a:latin typeface="Times New Roman" pitchFamily="18" charset="0"/>
                </a:rPr>
                <a:t>Au</a:t>
              </a:r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>
              <a:off x="642" y="1118"/>
              <a:ext cx="11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Rectangle 24"/>
            <p:cNvSpPr>
              <a:spLocks noChangeArrowheads="1"/>
            </p:cNvSpPr>
            <p:nvPr/>
          </p:nvSpPr>
          <p:spPr bwMode="auto">
            <a:xfrm>
              <a:off x="1654" y="960"/>
              <a:ext cx="1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/>
                <a:t>q</a:t>
              </a:r>
            </a:p>
          </p:txBody>
        </p:sp>
        <p:sp>
          <p:nvSpPr>
            <p:cNvPr id="11289" name="Rectangle 25"/>
            <p:cNvSpPr>
              <a:spLocks noChangeArrowheads="1"/>
            </p:cNvSpPr>
            <p:nvPr/>
          </p:nvSpPr>
          <p:spPr bwMode="auto">
            <a:xfrm>
              <a:off x="1775" y="824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>
                  <a:latin typeface="Times New Roman" pitchFamily="18" charset="0"/>
                </a:rPr>
                <a:t>n</a:t>
              </a: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656" y="1569"/>
              <a:ext cx="783" cy="468"/>
              <a:chOff x="656" y="1569"/>
              <a:chExt cx="783" cy="468"/>
            </a:xfrm>
          </p:grpSpPr>
          <p:sp>
            <p:nvSpPr>
              <p:cNvPr id="11291" name="Line 27"/>
              <p:cNvSpPr>
                <a:spLocks noChangeShapeType="1"/>
              </p:cNvSpPr>
              <p:nvPr/>
            </p:nvSpPr>
            <p:spPr bwMode="auto">
              <a:xfrm flipV="1">
                <a:off x="664" y="1653"/>
                <a:ext cx="59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2" name="Line 28"/>
              <p:cNvSpPr>
                <a:spLocks noChangeShapeType="1"/>
              </p:cNvSpPr>
              <p:nvPr/>
            </p:nvSpPr>
            <p:spPr bwMode="auto">
              <a:xfrm>
                <a:off x="656" y="1829"/>
                <a:ext cx="5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3" name="Line 29"/>
              <p:cNvSpPr>
                <a:spLocks noChangeShapeType="1"/>
              </p:cNvSpPr>
              <p:nvPr/>
            </p:nvSpPr>
            <p:spPr bwMode="auto">
              <a:xfrm flipV="1">
                <a:off x="1236" y="1661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4" name="Rectangle 30"/>
              <p:cNvSpPr>
                <a:spLocks noChangeArrowheads="1"/>
              </p:cNvSpPr>
              <p:nvPr/>
            </p:nvSpPr>
            <p:spPr bwMode="auto">
              <a:xfrm>
                <a:off x="884" y="1749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400" b="1">
                    <a:latin typeface="Times New Roman" pitchFamily="18" charset="0"/>
                  </a:rPr>
                  <a:t>p</a:t>
                </a:r>
                <a:r>
                  <a:rPr lang="en-US" sz="2400" baseline="-25000">
                    <a:latin typeface="Times New Roman" pitchFamily="18" charset="0"/>
                  </a:rPr>
                  <a:t>n</a:t>
                </a:r>
              </a:p>
            </p:txBody>
          </p:sp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1216" y="1569"/>
                <a:ext cx="223" cy="288"/>
                <a:chOff x="1216" y="1569"/>
                <a:chExt cx="223" cy="288"/>
              </a:xfrm>
            </p:grpSpPr>
            <p:sp>
              <p:nvSpPr>
                <p:cNvPr id="11296" name="Rectangle 32"/>
                <p:cNvSpPr>
                  <a:spLocks noChangeArrowheads="1"/>
                </p:cNvSpPr>
                <p:nvPr/>
              </p:nvSpPr>
              <p:spPr bwMode="auto">
                <a:xfrm>
                  <a:off x="1216" y="1569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eaLnBrk="0" hangingPunct="0"/>
                  <a:r>
                    <a:rPr lang="en-US" sz="2400" b="1">
                      <a:latin typeface="Times New Roman" pitchFamily="18" charset="0"/>
                    </a:rPr>
                    <a:t>p</a:t>
                  </a:r>
                </a:p>
              </p:txBody>
            </p:sp>
            <p:grpSp>
              <p:nvGrpSpPr>
                <p:cNvPr id="6" name="Group 33"/>
                <p:cNvGrpSpPr>
                  <a:grpSpLocks/>
                </p:cNvGrpSpPr>
                <p:nvPr/>
              </p:nvGrpSpPr>
              <p:grpSpPr bwMode="auto">
                <a:xfrm>
                  <a:off x="1356" y="1749"/>
                  <a:ext cx="64" cy="56"/>
                  <a:chOff x="1356" y="1749"/>
                  <a:chExt cx="64" cy="56"/>
                </a:xfrm>
              </p:grpSpPr>
              <p:sp>
                <p:nvSpPr>
                  <p:cNvPr id="11298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388" y="1749"/>
                    <a:ext cx="0" cy="5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9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356" y="1805"/>
                    <a:ext cx="6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300" name="Rectangle 36"/>
              <p:cNvSpPr>
                <a:spLocks noChangeArrowheads="1"/>
              </p:cNvSpPr>
              <p:nvPr/>
            </p:nvSpPr>
            <p:spPr bwMode="auto">
              <a:xfrm>
                <a:off x="1026" y="1656"/>
                <a:ext cx="18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600"/>
                  <a:t>q</a:t>
                </a:r>
              </a:p>
            </p:txBody>
          </p:sp>
        </p:grp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7315200" y="2057400"/>
            <a:ext cx="1570038" cy="1416050"/>
            <a:chOff x="2981" y="978"/>
            <a:chExt cx="989" cy="892"/>
          </a:xfrm>
        </p:grpSpPr>
        <p:sp>
          <p:nvSpPr>
            <p:cNvPr id="11302" name="Oval 38"/>
            <p:cNvSpPr>
              <a:spLocks noChangeArrowheads="1"/>
            </p:cNvSpPr>
            <p:nvPr/>
          </p:nvSpPr>
          <p:spPr bwMode="auto">
            <a:xfrm>
              <a:off x="2981" y="978"/>
              <a:ext cx="989" cy="873"/>
            </a:xfrm>
            <a:prstGeom prst="ellipse">
              <a:avLst/>
            </a:prstGeom>
            <a:gradFill rotWithShape="0">
              <a:gsLst>
                <a:gs pos="0">
                  <a:srgbClr val="FFFF66">
                    <a:gamma/>
                    <a:shade val="89804"/>
                    <a:invGamma/>
                  </a:srgbClr>
                </a:gs>
                <a:gs pos="100000">
                  <a:srgbClr val="FFFF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Oval 39"/>
            <p:cNvSpPr>
              <a:spLocks noChangeArrowheads="1"/>
            </p:cNvSpPr>
            <p:nvPr/>
          </p:nvSpPr>
          <p:spPr bwMode="auto">
            <a:xfrm>
              <a:off x="3632" y="1211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4" name="Oval 40"/>
            <p:cNvSpPr>
              <a:spLocks noChangeArrowheads="1"/>
            </p:cNvSpPr>
            <p:nvPr/>
          </p:nvSpPr>
          <p:spPr bwMode="auto">
            <a:xfrm>
              <a:off x="3668" y="1641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Rectangle 41"/>
            <p:cNvSpPr>
              <a:spLocks noChangeArrowheads="1"/>
            </p:cNvSpPr>
            <p:nvPr/>
          </p:nvSpPr>
          <p:spPr bwMode="auto">
            <a:xfrm>
              <a:off x="3578" y="100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1306" name="Rectangle 42"/>
            <p:cNvSpPr>
              <a:spLocks noChangeArrowheads="1"/>
            </p:cNvSpPr>
            <p:nvPr/>
          </p:nvSpPr>
          <p:spPr bwMode="auto">
            <a:xfrm>
              <a:off x="3527" y="1639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1307" name="Oval 43"/>
            <p:cNvSpPr>
              <a:spLocks noChangeArrowheads="1"/>
            </p:cNvSpPr>
            <p:nvPr/>
          </p:nvSpPr>
          <p:spPr bwMode="auto">
            <a:xfrm>
              <a:off x="3426" y="1319"/>
              <a:ext cx="63" cy="54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Oval 44"/>
            <p:cNvSpPr>
              <a:spLocks noChangeArrowheads="1"/>
            </p:cNvSpPr>
            <p:nvPr/>
          </p:nvSpPr>
          <p:spPr bwMode="auto">
            <a:xfrm>
              <a:off x="3538" y="1383"/>
              <a:ext cx="63" cy="54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Oval 45"/>
            <p:cNvSpPr>
              <a:spLocks noChangeArrowheads="1"/>
            </p:cNvSpPr>
            <p:nvPr/>
          </p:nvSpPr>
          <p:spPr bwMode="auto">
            <a:xfrm>
              <a:off x="3414" y="1439"/>
              <a:ext cx="63" cy="54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Oval 46"/>
            <p:cNvSpPr>
              <a:spLocks noChangeArrowheads="1"/>
            </p:cNvSpPr>
            <p:nvPr/>
          </p:nvSpPr>
          <p:spPr bwMode="auto">
            <a:xfrm>
              <a:off x="3472" y="1377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Oval 47"/>
            <p:cNvSpPr>
              <a:spLocks noChangeArrowheads="1"/>
            </p:cNvSpPr>
            <p:nvPr/>
          </p:nvSpPr>
          <p:spPr bwMode="auto">
            <a:xfrm>
              <a:off x="3404" y="1377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Oval 48"/>
            <p:cNvSpPr>
              <a:spLocks noChangeArrowheads="1"/>
            </p:cNvSpPr>
            <p:nvPr/>
          </p:nvSpPr>
          <p:spPr bwMode="auto">
            <a:xfrm>
              <a:off x="3456" y="1429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Oval 49"/>
            <p:cNvSpPr>
              <a:spLocks noChangeArrowheads="1"/>
            </p:cNvSpPr>
            <p:nvPr/>
          </p:nvSpPr>
          <p:spPr bwMode="auto">
            <a:xfrm>
              <a:off x="3500" y="1319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Oval 50"/>
            <p:cNvSpPr>
              <a:spLocks noChangeArrowheads="1"/>
            </p:cNvSpPr>
            <p:nvPr/>
          </p:nvSpPr>
          <p:spPr bwMode="auto">
            <a:xfrm>
              <a:off x="3544" y="1441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Oval 51"/>
            <p:cNvSpPr>
              <a:spLocks noChangeArrowheads="1"/>
            </p:cNvSpPr>
            <p:nvPr/>
          </p:nvSpPr>
          <p:spPr bwMode="auto">
            <a:xfrm>
              <a:off x="3488" y="1469"/>
              <a:ext cx="63" cy="5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16" name="Oval 52"/>
          <p:cNvSpPr>
            <a:spLocks noChangeArrowheads="1"/>
          </p:cNvSpPr>
          <p:nvPr/>
        </p:nvSpPr>
        <p:spPr bwMode="auto">
          <a:xfrm>
            <a:off x="5715000" y="2286000"/>
            <a:ext cx="833438" cy="793750"/>
          </a:xfrm>
          <a:prstGeom prst="ellipse">
            <a:avLst/>
          </a:prstGeom>
          <a:gradFill rotWithShape="0">
            <a:gsLst>
              <a:gs pos="0">
                <a:srgbClr val="FFFF66">
                  <a:gamma/>
                  <a:shade val="89804"/>
                  <a:invGamma/>
                </a:srgbClr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17" name="Oval 53"/>
          <p:cNvSpPr>
            <a:spLocks noChangeArrowheads="1"/>
          </p:cNvSpPr>
          <p:nvPr/>
        </p:nvSpPr>
        <p:spPr bwMode="auto">
          <a:xfrm flipH="1">
            <a:off x="6019800" y="2667000"/>
            <a:ext cx="128588" cy="857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Rectangle 54"/>
          <p:cNvSpPr>
            <a:spLocks noChangeArrowheads="1"/>
          </p:cNvSpPr>
          <p:nvPr/>
        </p:nvSpPr>
        <p:spPr bwMode="auto">
          <a:xfrm>
            <a:off x="5029200" y="24384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aseline="30000">
                <a:latin typeface="Times New Roman" pitchFamily="18" charset="0"/>
              </a:rPr>
              <a:t>7</a:t>
            </a:r>
            <a:r>
              <a:rPr lang="en-US" sz="2400">
                <a:latin typeface="Times New Roman" pitchFamily="18" charset="0"/>
              </a:rPr>
              <a:t>Li</a:t>
            </a:r>
          </a:p>
        </p:txBody>
      </p:sp>
      <p:sp>
        <p:nvSpPr>
          <p:cNvPr id="11319" name="Rectangle 55"/>
          <p:cNvSpPr>
            <a:spLocks noChangeArrowheads="1"/>
          </p:cNvSpPr>
          <p:nvPr/>
        </p:nvSpPr>
        <p:spPr bwMode="auto">
          <a:xfrm>
            <a:off x="7467600" y="1524000"/>
            <a:ext cx="1487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>
                <a:latin typeface="Times New Roman" pitchFamily="18" charset="0"/>
              </a:rPr>
              <a:t>S</a:t>
            </a:r>
            <a:r>
              <a:rPr lang="en-US" sz="1800" baseline="-25000">
                <a:latin typeface="Times New Roman" pitchFamily="18" charset="0"/>
              </a:rPr>
              <a:t>2n</a:t>
            </a:r>
            <a:r>
              <a:rPr lang="en-US" sz="1800">
                <a:latin typeface="Times New Roman" pitchFamily="18" charset="0"/>
              </a:rPr>
              <a:t> = 310 keV</a:t>
            </a:r>
          </a:p>
        </p:txBody>
      </p:sp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6781800" y="2514600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aseline="30000">
                <a:latin typeface="Times New Roman" pitchFamily="18" charset="0"/>
              </a:rPr>
              <a:t>11</a:t>
            </a:r>
            <a:r>
              <a:rPr lang="en-US" sz="2400">
                <a:latin typeface="Times New Roman" pitchFamily="18" charset="0"/>
              </a:rPr>
              <a:t>Li</a:t>
            </a:r>
          </a:p>
        </p:txBody>
      </p: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5257800" y="1524000"/>
            <a:ext cx="1716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800">
                <a:latin typeface="Times New Roman" pitchFamily="18" charset="0"/>
              </a:rPr>
              <a:t>S</a:t>
            </a:r>
            <a:r>
              <a:rPr lang="en-US" sz="1800" baseline="-25000">
                <a:latin typeface="Times New Roman" pitchFamily="18" charset="0"/>
              </a:rPr>
              <a:t>2n</a:t>
            </a:r>
            <a:r>
              <a:rPr lang="en-US" sz="1800">
                <a:latin typeface="Times New Roman" pitchFamily="18" charset="0"/>
              </a:rPr>
              <a:t> = 12910 keV</a:t>
            </a:r>
          </a:p>
        </p:txBody>
      </p:sp>
      <p:sp>
        <p:nvSpPr>
          <p:cNvPr id="11322" name="Oval 58"/>
          <p:cNvSpPr>
            <a:spLocks noChangeArrowheads="1"/>
          </p:cNvSpPr>
          <p:nvPr/>
        </p:nvSpPr>
        <p:spPr bwMode="auto">
          <a:xfrm flipH="1">
            <a:off x="6096000" y="2514600"/>
            <a:ext cx="128588" cy="857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3" name="Oval 59"/>
          <p:cNvSpPr>
            <a:spLocks noChangeArrowheads="1"/>
          </p:cNvSpPr>
          <p:nvPr/>
        </p:nvSpPr>
        <p:spPr bwMode="auto">
          <a:xfrm flipH="1">
            <a:off x="6172200" y="2743200"/>
            <a:ext cx="128588" cy="857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4" name="Oval 60"/>
          <p:cNvSpPr>
            <a:spLocks noChangeArrowheads="1"/>
          </p:cNvSpPr>
          <p:nvPr/>
        </p:nvSpPr>
        <p:spPr bwMode="auto">
          <a:xfrm flipH="1">
            <a:off x="6019800" y="2514600"/>
            <a:ext cx="128588" cy="857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5" name="Oval 61"/>
          <p:cNvSpPr>
            <a:spLocks noChangeArrowheads="1"/>
          </p:cNvSpPr>
          <p:nvPr/>
        </p:nvSpPr>
        <p:spPr bwMode="auto">
          <a:xfrm flipH="1">
            <a:off x="6096000" y="2743200"/>
            <a:ext cx="128588" cy="8572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 flipH="1">
            <a:off x="6019800" y="2743200"/>
            <a:ext cx="128588" cy="8572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 flipH="1">
            <a:off x="6096000" y="2590800"/>
            <a:ext cx="128588" cy="8572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28" name="Text Box 64"/>
          <p:cNvSpPr txBox="1">
            <a:spLocks noChangeArrowheads="1"/>
          </p:cNvSpPr>
          <p:nvPr/>
        </p:nvSpPr>
        <p:spPr bwMode="auto">
          <a:xfrm>
            <a:off x="1203325" y="4537075"/>
            <a:ext cx="65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aseline="30000">
                <a:latin typeface="Times New Roman" pitchFamily="18" charset="0"/>
              </a:rPr>
              <a:t>11</a:t>
            </a:r>
            <a:r>
              <a:rPr lang="en-US" sz="2400">
                <a:latin typeface="Times New Roman" pitchFamily="18" charset="0"/>
              </a:rPr>
              <a:t>Li</a:t>
            </a:r>
          </a:p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329" name="Text Box 65"/>
          <p:cNvSpPr txBox="1">
            <a:spLocks noChangeArrowheads="1"/>
          </p:cNvSpPr>
          <p:nvPr/>
        </p:nvSpPr>
        <p:spPr bwMode="auto">
          <a:xfrm>
            <a:off x="5546725" y="6284913"/>
            <a:ext cx="307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2            4                                2           4           6</a:t>
            </a:r>
          </a:p>
        </p:txBody>
      </p:sp>
      <p:sp>
        <p:nvSpPr>
          <p:cNvPr id="11330" name="Text Box 66"/>
          <p:cNvSpPr txBox="1">
            <a:spLocks noChangeArrowheads="1"/>
          </p:cNvSpPr>
          <p:nvPr/>
        </p:nvSpPr>
        <p:spPr bwMode="auto">
          <a:xfrm>
            <a:off x="5089525" y="1028700"/>
            <a:ext cx="241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Thanks to Olivier Sorlin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Halo Nuclei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0"/>
            <a:ext cx="4724400" cy="5334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Extended neutron wave functions make </a:t>
            </a:r>
            <a:r>
              <a:rPr lang="en-US" baseline="30000" dirty="0" smtClean="0"/>
              <a:t>11</a:t>
            </a:r>
            <a:r>
              <a:rPr lang="en-US" dirty="0" smtClean="0"/>
              <a:t>Li the size of </a:t>
            </a:r>
            <a:r>
              <a:rPr lang="en-US" baseline="30000" dirty="0" smtClean="0"/>
              <a:t>208</a:t>
            </a:r>
            <a:r>
              <a:rPr lang="en-US" dirty="0" smtClean="0"/>
              <a:t>Pb</a:t>
            </a:r>
          </a:p>
          <a:p>
            <a:r>
              <a:rPr lang="en-US" dirty="0" smtClean="0"/>
              <a:t>Heavier Halo Nuclei are predicted : </a:t>
            </a:r>
            <a:r>
              <a:rPr lang="en-US" baseline="30000" dirty="0" smtClean="0"/>
              <a:t>14</a:t>
            </a:r>
            <a:r>
              <a:rPr lang="en-US" dirty="0" smtClean="0"/>
              <a:t>Be; </a:t>
            </a:r>
            <a:r>
              <a:rPr lang="en-US" baseline="30000" dirty="0" smtClean="0"/>
              <a:t>19</a:t>
            </a:r>
            <a:r>
              <a:rPr lang="en-US" dirty="0" smtClean="0"/>
              <a:t>C; </a:t>
            </a:r>
            <a:r>
              <a:rPr lang="en-US" baseline="30000" dirty="0" smtClean="0"/>
              <a:t>22</a:t>
            </a:r>
            <a:r>
              <a:rPr lang="en-US" dirty="0" smtClean="0"/>
              <a:t>C; </a:t>
            </a:r>
            <a:r>
              <a:rPr lang="en-US" baseline="30000" dirty="0" smtClean="0"/>
              <a:t>23</a:t>
            </a:r>
            <a:r>
              <a:rPr lang="en-US" dirty="0" smtClean="0"/>
              <a:t>O and could be studied at EURISOL.</a:t>
            </a:r>
            <a:endParaRPr lang="en-US" dirty="0"/>
          </a:p>
        </p:txBody>
      </p:sp>
      <p:pic>
        <p:nvPicPr>
          <p:cNvPr id="1026" name="Object 1"/>
          <p:cNvPicPr>
            <a:picLocks noChangeArrowheads="1"/>
          </p:cNvPicPr>
          <p:nvPr/>
        </p:nvPicPr>
        <p:blipFill>
          <a:blip r:embed="rId2" cstate="print"/>
          <a:srcRect l="-243" t="-237" r="-14" b="-212"/>
          <a:stretch>
            <a:fillRect/>
          </a:stretch>
        </p:blipFill>
        <p:spPr bwMode="auto">
          <a:xfrm>
            <a:off x="685800" y="14478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brings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0050"/>
            <a:ext cx="407784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Disappearance of the rainbow in </a:t>
            </a:r>
            <a:r>
              <a:rPr lang="en-US" baseline="30000" dirty="0" smtClean="0"/>
              <a:t>11</a:t>
            </a:r>
            <a:r>
              <a:rPr lang="en-US" dirty="0" smtClean="0"/>
              <a:t>Be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641" y="1981200"/>
            <a:ext cx="4756359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36195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>
          <a:xfrm>
            <a:off x="2667000" y="1676400"/>
            <a:ext cx="990600" cy="1066800"/>
          </a:xfrm>
          <a:prstGeom prst="donut">
            <a:avLst>
              <a:gd name="adj" fmla="val 3418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76600" y="2438400"/>
            <a:ext cx="152400" cy="152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11</a:t>
            </a:r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342900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208</a:t>
            </a:r>
            <a:r>
              <a:rPr lang="en-US" sz="2400" dirty="0" smtClean="0"/>
              <a:t>Pb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676400" y="51816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200" y="4572000"/>
            <a:ext cx="152400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9600" y="4648200"/>
            <a:ext cx="3657600" cy="0"/>
          </a:xfrm>
          <a:prstGeom prst="straightConnector1">
            <a:avLst/>
          </a:prstGeom>
          <a:ln w="222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33400" y="3962400"/>
            <a:ext cx="3681047" cy="1035538"/>
          </a:xfrm>
          <a:custGeom>
            <a:avLst/>
            <a:gdLst>
              <a:gd name="connsiteX0" fmla="*/ 0 w 3681047"/>
              <a:gd name="connsiteY0" fmla="*/ 902677 h 1035538"/>
              <a:gd name="connsiteX1" fmla="*/ 1336431 w 3681047"/>
              <a:gd name="connsiteY1" fmla="*/ 902677 h 1035538"/>
              <a:gd name="connsiteX2" fmla="*/ 3399693 w 3681047"/>
              <a:gd name="connsiteY2" fmla="*/ 105508 h 1035538"/>
              <a:gd name="connsiteX3" fmla="*/ 3681047 w 3681047"/>
              <a:gd name="connsiteY3" fmla="*/ 0 h 1035538"/>
              <a:gd name="connsiteX4" fmla="*/ 3681047 w 3681047"/>
              <a:gd name="connsiteY4" fmla="*/ 0 h 1035538"/>
              <a:gd name="connsiteX5" fmla="*/ 3657600 w 3681047"/>
              <a:gd name="connsiteY5" fmla="*/ 0 h 103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047" h="1035538">
                <a:moveTo>
                  <a:pt x="0" y="902677"/>
                </a:moveTo>
                <a:cubicBezTo>
                  <a:pt x="384908" y="969107"/>
                  <a:pt x="769816" y="1035538"/>
                  <a:pt x="1336431" y="902677"/>
                </a:cubicBezTo>
                <a:cubicBezTo>
                  <a:pt x="1903046" y="769816"/>
                  <a:pt x="3399693" y="105508"/>
                  <a:pt x="3399693" y="105508"/>
                </a:cubicBezTo>
                <a:lnTo>
                  <a:pt x="3681047" y="0"/>
                </a:lnTo>
                <a:lnTo>
                  <a:pt x="3681047" y="0"/>
                </a:lnTo>
                <a:lnTo>
                  <a:pt x="3657600" y="0"/>
                </a:ln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" y="4800600"/>
            <a:ext cx="152400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39262" y="4656015"/>
            <a:ext cx="4083538" cy="545124"/>
          </a:xfrm>
          <a:custGeom>
            <a:avLst/>
            <a:gdLst>
              <a:gd name="connsiteX0" fmla="*/ 0 w 4083538"/>
              <a:gd name="connsiteY0" fmla="*/ 466970 h 545124"/>
              <a:gd name="connsiteX1" fmla="*/ 1359876 w 4083538"/>
              <a:gd name="connsiteY1" fmla="*/ 478693 h 545124"/>
              <a:gd name="connsiteX2" fmla="*/ 3692769 w 4083538"/>
              <a:gd name="connsiteY2" fmla="*/ 68385 h 545124"/>
              <a:gd name="connsiteX3" fmla="*/ 3704492 w 4083538"/>
              <a:gd name="connsiteY3" fmla="*/ 68385 h 54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3538" h="545124">
                <a:moveTo>
                  <a:pt x="0" y="466970"/>
                </a:moveTo>
                <a:cubicBezTo>
                  <a:pt x="372207" y="506047"/>
                  <a:pt x="744415" y="545124"/>
                  <a:pt x="1359876" y="478693"/>
                </a:cubicBezTo>
                <a:cubicBezTo>
                  <a:pt x="1975337" y="412262"/>
                  <a:pt x="3302000" y="136770"/>
                  <a:pt x="3692769" y="68385"/>
                </a:cubicBezTo>
                <a:cubicBezTo>
                  <a:pt x="4083538" y="0"/>
                  <a:pt x="3894015" y="34192"/>
                  <a:pt x="3704492" y="68385"/>
                </a:cubicBezTo>
              </a:path>
            </a:pathLst>
          </a:cu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" y="5029200"/>
            <a:ext cx="152400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7400" y="1447800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9,10,11</a:t>
            </a:r>
            <a:r>
              <a:rPr lang="en-US" sz="2400" dirty="0" smtClean="0"/>
              <a:t>Be + </a:t>
            </a:r>
            <a:r>
              <a:rPr lang="en-US" sz="2400" baseline="30000" dirty="0" smtClean="0"/>
              <a:t>64</a:t>
            </a:r>
            <a:r>
              <a:rPr lang="en-US" sz="2400" dirty="0" smtClean="0"/>
              <a:t>Zn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304800" y="617220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A. Di </a:t>
            </a:r>
            <a:r>
              <a:rPr lang="en-US" dirty="0" err="1" smtClean="0">
                <a:solidFill>
                  <a:srgbClr val="00B050"/>
                </a:solidFill>
              </a:rPr>
              <a:t>Pietro</a:t>
            </a:r>
            <a:r>
              <a:rPr lang="en-US" dirty="0" smtClean="0">
                <a:solidFill>
                  <a:srgbClr val="00B050"/>
                </a:solidFill>
              </a:rPr>
              <a:t> et al.; PRL 105, 022701 (2010)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Isotope shifts and charge radii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8267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83248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50" y="22098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Clustering in Nuclei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51054" t="52400" b="890"/>
          <a:stretch>
            <a:fillRect/>
          </a:stretch>
        </p:blipFill>
        <p:spPr bwMode="auto">
          <a:xfrm>
            <a:off x="0" y="914400"/>
            <a:ext cx="45438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1054" t="5710" b="50975"/>
          <a:stretch>
            <a:fillRect/>
          </a:stretch>
        </p:blipFill>
        <p:spPr bwMode="auto">
          <a:xfrm>
            <a:off x="4245602" y="3657600"/>
            <a:ext cx="48983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1817</Words>
  <Application>Microsoft Office PowerPoint</Application>
  <PresentationFormat>On-screen Show (4:3)</PresentationFormat>
  <Paragraphs>591</Paragraphs>
  <Slides>42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Bitmap Image</vt:lpstr>
      <vt:lpstr>EURISOL  and the European roadmap for radioactive beams</vt:lpstr>
      <vt:lpstr>The science</vt:lpstr>
      <vt:lpstr>Halo Nuclei</vt:lpstr>
      <vt:lpstr>Halo Nuclei through reaction cross sections</vt:lpstr>
      <vt:lpstr>Halo Nuclei through break-up reactions</vt:lpstr>
      <vt:lpstr>Halo Nuclei</vt:lpstr>
      <vt:lpstr>Disappearance of the rainbow in 11Be</vt:lpstr>
      <vt:lpstr>Isotope shifts and charge radii</vt:lpstr>
      <vt:lpstr>Clustering in Nuclei</vt:lpstr>
      <vt:lpstr>Slide 10</vt:lpstr>
      <vt:lpstr>32Mg: The island of inversion</vt:lpstr>
      <vt:lpstr>Shape changes</vt:lpstr>
      <vt:lpstr>r and rp Processes in explosive stellar environments </vt:lpstr>
      <vt:lpstr>A zoom on the r-process</vt:lpstr>
      <vt:lpstr>Effect of shell closures on element abundances</vt:lpstr>
      <vt:lpstr>Exotic radioactivity</vt:lpstr>
      <vt:lpstr>Slide 17</vt:lpstr>
      <vt:lpstr>Slide 18</vt:lpstr>
      <vt:lpstr>Slide 19</vt:lpstr>
      <vt:lpstr>A new generation of RIB facilities: more exotic; more intensity(X103)</vt:lpstr>
      <vt:lpstr>Radioactive beam production: Two complementary methods</vt:lpstr>
      <vt:lpstr>Current Fragmentation Facilities</vt:lpstr>
      <vt:lpstr>Slide 23</vt:lpstr>
      <vt:lpstr>Slide 24</vt:lpstr>
      <vt:lpstr>Slide 25</vt:lpstr>
      <vt:lpstr>Future European ISOL Facilities</vt:lpstr>
      <vt:lpstr>Slide 27</vt:lpstr>
      <vt:lpstr>Civil construction SPIRAL2 Phase 1</vt:lpstr>
      <vt:lpstr>Slide 29</vt:lpstr>
      <vt:lpstr>     Scope of HIE-ISOLDE HIE-ISOLDE  aims at increasing the energy of these RIB up to 10A MeV and their intensity by a factor 10  </vt:lpstr>
      <vt:lpstr>Slide 31</vt:lpstr>
      <vt:lpstr>Specificities of SPES</vt:lpstr>
      <vt:lpstr>Slide 33</vt:lpstr>
      <vt:lpstr>What is EURISOL?</vt:lpstr>
      <vt:lpstr>Slide 35</vt:lpstr>
      <vt:lpstr>Multi Mega Watt Target Layout</vt:lpstr>
      <vt:lpstr>Off-line test in Hg loop at IPUL</vt:lpstr>
      <vt:lpstr>Beta Beam Study</vt:lpstr>
      <vt:lpstr>Slide 39</vt:lpstr>
      <vt:lpstr>EURISOL vs. FAIR</vt:lpstr>
      <vt:lpstr>Slide 41</vt:lpstr>
      <vt:lpstr>NuPECC Long Range Plan 2010 Timeline RIB Facilities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EURISOL  and the European roadmap for radioactive beams</dc:title>
  <dc:creator>YBLUMEN</dc:creator>
  <cp:lastModifiedBy>YBLUMEN</cp:lastModifiedBy>
  <cp:revision>8</cp:revision>
  <dcterms:created xsi:type="dcterms:W3CDTF">2011-12-09T15:22:30Z</dcterms:created>
  <dcterms:modified xsi:type="dcterms:W3CDTF">2011-12-11T19:04:30Z</dcterms:modified>
</cp:coreProperties>
</file>