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09" r:id="rId2"/>
    <p:sldId id="3719" r:id="rId3"/>
    <p:sldId id="3721" r:id="rId4"/>
    <p:sldId id="3722" r:id="rId5"/>
    <p:sldId id="3723" r:id="rId6"/>
    <p:sldId id="3724" r:id="rId7"/>
    <p:sldId id="3720" r:id="rId8"/>
    <p:sldId id="411" r:id="rId9"/>
    <p:sldId id="3725" r:id="rId10"/>
    <p:sldId id="268" r:id="rId11"/>
    <p:sldId id="270" r:id="rId12"/>
    <p:sldId id="372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8DD7EF"/>
    <a:srgbClr val="88C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7"/>
    <p:restoredTop sz="94640"/>
  </p:normalViewPr>
  <p:slideViewPr>
    <p:cSldViewPr>
      <p:cViewPr varScale="1">
        <p:scale>
          <a:sx n="102" d="100"/>
          <a:sy n="102" d="100"/>
        </p:scale>
        <p:origin x="86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197B52F-A402-C54E-8AFA-4B16C5448A7E}"/>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3075" name="Rectangle 3">
            <a:extLst>
              <a:ext uri="{FF2B5EF4-FFF2-40B4-BE49-F238E27FC236}">
                <a16:creationId xmlns:a16="http://schemas.microsoft.com/office/drawing/2014/main" id="{7FE434A6-678F-2949-AAE1-3D3D6BDAE673}"/>
              </a:ext>
            </a:extLst>
          </p:cNvPr>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3316" name="Rectangle 4">
            <a:extLst>
              <a:ext uri="{FF2B5EF4-FFF2-40B4-BE49-F238E27FC236}">
                <a16:creationId xmlns:a16="http://schemas.microsoft.com/office/drawing/2014/main" id="{6465119A-E704-3141-B439-1BC298C386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1982784-4493-F047-BA0E-B02913157A0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3B4CEAC3-BE53-9D41-A696-C908140A591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3079" name="Rectangle 7">
            <a:extLst>
              <a:ext uri="{FF2B5EF4-FFF2-40B4-BE49-F238E27FC236}">
                <a16:creationId xmlns:a16="http://schemas.microsoft.com/office/drawing/2014/main" id="{DFE8331F-400B-944C-AC0C-2132A62C807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A2E93E23-2FD6-7140-B0F1-0E43B97A4C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Click to edit Master subtitle style</a:t>
            </a:r>
            <a:endParaRPr lang="en-US"/>
          </a:p>
        </p:txBody>
      </p:sp>
      <p:sp>
        <p:nvSpPr>
          <p:cNvPr id="4" name="Rectangle 4">
            <a:extLst>
              <a:ext uri="{FF2B5EF4-FFF2-40B4-BE49-F238E27FC236}">
                <a16:creationId xmlns:a16="http://schemas.microsoft.com/office/drawing/2014/main" id="{79C080D5-01B9-F340-A15C-806CE3BFE9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E1D6BB-D510-F746-8706-F2CB77EF13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DDD2FD-FA20-CA44-9039-ECC66766811A}"/>
              </a:ext>
            </a:extLst>
          </p:cNvPr>
          <p:cNvSpPr>
            <a:spLocks noGrp="1" noChangeArrowheads="1"/>
          </p:cNvSpPr>
          <p:nvPr>
            <p:ph type="sldNum" sz="quarter" idx="12"/>
          </p:nvPr>
        </p:nvSpPr>
        <p:spPr>
          <a:ln/>
        </p:spPr>
        <p:txBody>
          <a:bodyPr/>
          <a:lstStyle>
            <a:lvl1pPr>
              <a:defRPr/>
            </a:lvl1pPr>
          </a:lstStyle>
          <a:p>
            <a:pPr>
              <a:defRPr/>
            </a:pPr>
            <a:fld id="{BD12424A-99AF-8942-B685-5DA70F24893A}" type="slidenum">
              <a:rPr lang="en-US" altLang="en-US"/>
              <a:pPr>
                <a:defRPr/>
              </a:pPr>
              <a:t>‹#›</a:t>
            </a:fld>
            <a:endParaRPr lang="en-US" altLang="en-US"/>
          </a:p>
        </p:txBody>
      </p:sp>
    </p:spTree>
    <p:extLst>
      <p:ext uri="{BB962C8B-B14F-4D97-AF65-F5344CB8AC3E}">
        <p14:creationId xmlns:p14="http://schemas.microsoft.com/office/powerpoint/2010/main" val="327742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Rectangle 4">
            <a:extLst>
              <a:ext uri="{FF2B5EF4-FFF2-40B4-BE49-F238E27FC236}">
                <a16:creationId xmlns:a16="http://schemas.microsoft.com/office/drawing/2014/main" id="{E94ED354-1CBB-7D40-BDEC-6DFBC7D576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66DE7D-C28F-DE4C-84A8-B424270FC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D43B46-8CC5-674D-8C3B-078394852FEC}"/>
              </a:ext>
            </a:extLst>
          </p:cNvPr>
          <p:cNvSpPr>
            <a:spLocks noGrp="1" noChangeArrowheads="1"/>
          </p:cNvSpPr>
          <p:nvPr>
            <p:ph type="sldNum" sz="quarter" idx="12"/>
          </p:nvPr>
        </p:nvSpPr>
        <p:spPr>
          <a:ln/>
        </p:spPr>
        <p:txBody>
          <a:bodyPr/>
          <a:lstStyle>
            <a:lvl1pPr>
              <a:defRPr/>
            </a:lvl1pPr>
          </a:lstStyle>
          <a:p>
            <a:pPr>
              <a:defRPr/>
            </a:pPr>
            <a:fld id="{CC6D2FA9-939B-2A4D-9EFE-0A53F65F0F4E}" type="slidenum">
              <a:rPr lang="en-US" altLang="en-US"/>
              <a:pPr>
                <a:defRPr/>
              </a:pPr>
              <a:t>‹#›</a:t>
            </a:fld>
            <a:endParaRPr lang="en-US" altLang="en-US"/>
          </a:p>
        </p:txBody>
      </p:sp>
    </p:spTree>
    <p:extLst>
      <p:ext uri="{BB962C8B-B14F-4D97-AF65-F5344CB8AC3E}">
        <p14:creationId xmlns:p14="http://schemas.microsoft.com/office/powerpoint/2010/main" val="283987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Rectangle 4">
            <a:extLst>
              <a:ext uri="{FF2B5EF4-FFF2-40B4-BE49-F238E27FC236}">
                <a16:creationId xmlns:a16="http://schemas.microsoft.com/office/drawing/2014/main" id="{E8994B67-9980-AA47-B59B-BB477748E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DE1ED1-2500-7C46-A45E-7E50796993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E55127-94E8-4049-BAB5-AB723C049963}"/>
              </a:ext>
            </a:extLst>
          </p:cNvPr>
          <p:cNvSpPr>
            <a:spLocks noGrp="1" noChangeArrowheads="1"/>
          </p:cNvSpPr>
          <p:nvPr>
            <p:ph type="sldNum" sz="quarter" idx="12"/>
          </p:nvPr>
        </p:nvSpPr>
        <p:spPr>
          <a:ln/>
        </p:spPr>
        <p:txBody>
          <a:bodyPr/>
          <a:lstStyle>
            <a:lvl1pPr>
              <a:defRPr/>
            </a:lvl1pPr>
          </a:lstStyle>
          <a:p>
            <a:pPr>
              <a:defRPr/>
            </a:pPr>
            <a:fld id="{4E1D9896-E3CA-4746-A979-E824550AB5E0}" type="slidenum">
              <a:rPr lang="en-US" altLang="en-US"/>
              <a:pPr>
                <a:defRPr/>
              </a:pPr>
              <a:t>‹#›</a:t>
            </a:fld>
            <a:endParaRPr lang="en-US" altLang="en-US"/>
          </a:p>
        </p:txBody>
      </p:sp>
    </p:spTree>
    <p:extLst>
      <p:ext uri="{BB962C8B-B14F-4D97-AF65-F5344CB8AC3E}">
        <p14:creationId xmlns:p14="http://schemas.microsoft.com/office/powerpoint/2010/main" val="142430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Rectangle 4">
            <a:extLst>
              <a:ext uri="{FF2B5EF4-FFF2-40B4-BE49-F238E27FC236}">
                <a16:creationId xmlns:a16="http://schemas.microsoft.com/office/drawing/2014/main" id="{12DBCB1B-BA3C-5746-8134-BD69202859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447BB1-FD56-AE4E-8B9A-57C600101C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3790DA-0E6C-D949-A489-FDDBEBE032CE}"/>
              </a:ext>
            </a:extLst>
          </p:cNvPr>
          <p:cNvSpPr>
            <a:spLocks noGrp="1" noChangeArrowheads="1"/>
          </p:cNvSpPr>
          <p:nvPr>
            <p:ph type="sldNum" sz="quarter" idx="12"/>
          </p:nvPr>
        </p:nvSpPr>
        <p:spPr>
          <a:ln/>
        </p:spPr>
        <p:txBody>
          <a:bodyPr/>
          <a:lstStyle>
            <a:lvl1pPr>
              <a:defRPr/>
            </a:lvl1pPr>
          </a:lstStyle>
          <a:p>
            <a:pPr>
              <a:defRPr/>
            </a:pPr>
            <a:fld id="{92D8811E-B62B-AC41-9CA4-4CB649A4FE77}" type="slidenum">
              <a:rPr lang="en-US" altLang="en-US"/>
              <a:pPr>
                <a:defRPr/>
              </a:pPr>
              <a:t>‹#›</a:t>
            </a:fld>
            <a:endParaRPr lang="en-US" altLang="en-US"/>
          </a:p>
        </p:txBody>
      </p:sp>
    </p:spTree>
    <p:extLst>
      <p:ext uri="{BB962C8B-B14F-4D97-AF65-F5344CB8AC3E}">
        <p14:creationId xmlns:p14="http://schemas.microsoft.com/office/powerpoint/2010/main" val="204722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Click to edit Master text styles</a:t>
            </a:r>
          </a:p>
        </p:txBody>
      </p:sp>
      <p:sp>
        <p:nvSpPr>
          <p:cNvPr id="4" name="Rectangle 4">
            <a:extLst>
              <a:ext uri="{FF2B5EF4-FFF2-40B4-BE49-F238E27FC236}">
                <a16:creationId xmlns:a16="http://schemas.microsoft.com/office/drawing/2014/main" id="{A944CE2D-61C4-B441-BB4A-DBEEBF734D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ECA23F-B7BC-3B41-9281-1A3EFBF18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09EE37-449D-1748-824C-4D6164F6B342}"/>
              </a:ext>
            </a:extLst>
          </p:cNvPr>
          <p:cNvSpPr>
            <a:spLocks noGrp="1" noChangeArrowheads="1"/>
          </p:cNvSpPr>
          <p:nvPr>
            <p:ph type="sldNum" sz="quarter" idx="12"/>
          </p:nvPr>
        </p:nvSpPr>
        <p:spPr>
          <a:ln/>
        </p:spPr>
        <p:txBody>
          <a:bodyPr/>
          <a:lstStyle>
            <a:lvl1pPr>
              <a:defRPr/>
            </a:lvl1pPr>
          </a:lstStyle>
          <a:p>
            <a:pPr>
              <a:defRPr/>
            </a:pPr>
            <a:fld id="{89B82FCB-81E9-7947-AF5B-3392BEAFD0F0}" type="slidenum">
              <a:rPr lang="en-US" altLang="en-US"/>
              <a:pPr>
                <a:defRPr/>
              </a:pPr>
              <a:t>‹#›</a:t>
            </a:fld>
            <a:endParaRPr lang="en-US" altLang="en-US"/>
          </a:p>
        </p:txBody>
      </p:sp>
    </p:spTree>
    <p:extLst>
      <p:ext uri="{BB962C8B-B14F-4D97-AF65-F5344CB8AC3E}">
        <p14:creationId xmlns:p14="http://schemas.microsoft.com/office/powerpoint/2010/main" val="421192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Rectangle 4">
            <a:extLst>
              <a:ext uri="{FF2B5EF4-FFF2-40B4-BE49-F238E27FC236}">
                <a16:creationId xmlns:a16="http://schemas.microsoft.com/office/drawing/2014/main" id="{27B4FDBA-10F2-7D48-B851-8E8AA51B73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5AF954-4589-654B-BE01-A66A0D23FC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957A11-E385-9E47-9DE5-BB47FDF04B5E}"/>
              </a:ext>
            </a:extLst>
          </p:cNvPr>
          <p:cNvSpPr>
            <a:spLocks noGrp="1" noChangeArrowheads="1"/>
          </p:cNvSpPr>
          <p:nvPr>
            <p:ph type="sldNum" sz="quarter" idx="12"/>
          </p:nvPr>
        </p:nvSpPr>
        <p:spPr>
          <a:ln/>
        </p:spPr>
        <p:txBody>
          <a:bodyPr/>
          <a:lstStyle>
            <a:lvl1pPr>
              <a:defRPr/>
            </a:lvl1pPr>
          </a:lstStyle>
          <a:p>
            <a:pPr>
              <a:defRPr/>
            </a:pPr>
            <a:fld id="{62777443-5DB0-B047-8A83-101544D31C89}" type="slidenum">
              <a:rPr lang="en-US" altLang="en-US"/>
              <a:pPr>
                <a:defRPr/>
              </a:pPr>
              <a:t>‹#›</a:t>
            </a:fld>
            <a:endParaRPr lang="en-US" altLang="en-US"/>
          </a:p>
        </p:txBody>
      </p:sp>
    </p:spTree>
    <p:extLst>
      <p:ext uri="{BB962C8B-B14F-4D97-AF65-F5344CB8AC3E}">
        <p14:creationId xmlns:p14="http://schemas.microsoft.com/office/powerpoint/2010/main" val="20973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Rectangle 4">
            <a:extLst>
              <a:ext uri="{FF2B5EF4-FFF2-40B4-BE49-F238E27FC236}">
                <a16:creationId xmlns:a16="http://schemas.microsoft.com/office/drawing/2014/main" id="{E7E3DAE2-4E53-FA4D-8047-17778A0D47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07E15FD-B144-264E-9F6E-9294E3B8FB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C1E85F1-4189-FE44-B3D4-1332B0FF8AFC}"/>
              </a:ext>
            </a:extLst>
          </p:cNvPr>
          <p:cNvSpPr>
            <a:spLocks noGrp="1" noChangeArrowheads="1"/>
          </p:cNvSpPr>
          <p:nvPr>
            <p:ph type="sldNum" sz="quarter" idx="12"/>
          </p:nvPr>
        </p:nvSpPr>
        <p:spPr>
          <a:ln/>
        </p:spPr>
        <p:txBody>
          <a:bodyPr/>
          <a:lstStyle>
            <a:lvl1pPr>
              <a:defRPr/>
            </a:lvl1pPr>
          </a:lstStyle>
          <a:p>
            <a:pPr>
              <a:defRPr/>
            </a:pPr>
            <a:fld id="{9F0ECBC5-CB45-AA4E-AAAF-987A67CDB1F7}" type="slidenum">
              <a:rPr lang="en-US" altLang="en-US"/>
              <a:pPr>
                <a:defRPr/>
              </a:pPr>
              <a:t>‹#›</a:t>
            </a:fld>
            <a:endParaRPr lang="en-US" altLang="en-US"/>
          </a:p>
        </p:txBody>
      </p:sp>
    </p:spTree>
    <p:extLst>
      <p:ext uri="{BB962C8B-B14F-4D97-AF65-F5344CB8AC3E}">
        <p14:creationId xmlns:p14="http://schemas.microsoft.com/office/powerpoint/2010/main" val="26505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Rectangle 4">
            <a:extLst>
              <a:ext uri="{FF2B5EF4-FFF2-40B4-BE49-F238E27FC236}">
                <a16:creationId xmlns:a16="http://schemas.microsoft.com/office/drawing/2014/main" id="{C7510D12-3BF0-C14F-97BD-9D7B9A47AFA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76BF15-2928-0F40-9698-946DA49C5D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78ADF1C-1193-5B4C-B8E0-899B8AEE45CE}"/>
              </a:ext>
            </a:extLst>
          </p:cNvPr>
          <p:cNvSpPr>
            <a:spLocks noGrp="1" noChangeArrowheads="1"/>
          </p:cNvSpPr>
          <p:nvPr>
            <p:ph type="sldNum" sz="quarter" idx="12"/>
          </p:nvPr>
        </p:nvSpPr>
        <p:spPr>
          <a:ln/>
        </p:spPr>
        <p:txBody>
          <a:bodyPr/>
          <a:lstStyle>
            <a:lvl1pPr>
              <a:defRPr/>
            </a:lvl1pPr>
          </a:lstStyle>
          <a:p>
            <a:pPr>
              <a:defRPr/>
            </a:pPr>
            <a:fld id="{00606CC0-16EF-AD48-AC09-C9C9F88CD31A}" type="slidenum">
              <a:rPr lang="en-US" altLang="en-US"/>
              <a:pPr>
                <a:defRPr/>
              </a:pPr>
              <a:t>‹#›</a:t>
            </a:fld>
            <a:endParaRPr lang="en-US" altLang="en-US"/>
          </a:p>
        </p:txBody>
      </p:sp>
    </p:spTree>
    <p:extLst>
      <p:ext uri="{BB962C8B-B14F-4D97-AF65-F5344CB8AC3E}">
        <p14:creationId xmlns:p14="http://schemas.microsoft.com/office/powerpoint/2010/main" val="271537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A71F1F-17F4-7746-95B8-5E6F6472A81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A768B69-11E9-E84B-BB55-085C6E2F82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E5142E-2368-A046-ADA2-DBA1AD73FA5B}"/>
              </a:ext>
            </a:extLst>
          </p:cNvPr>
          <p:cNvSpPr>
            <a:spLocks noGrp="1" noChangeArrowheads="1"/>
          </p:cNvSpPr>
          <p:nvPr>
            <p:ph type="sldNum" sz="quarter" idx="12"/>
          </p:nvPr>
        </p:nvSpPr>
        <p:spPr>
          <a:ln/>
        </p:spPr>
        <p:txBody>
          <a:bodyPr/>
          <a:lstStyle>
            <a:lvl1pPr>
              <a:defRPr/>
            </a:lvl1pPr>
          </a:lstStyle>
          <a:p>
            <a:pPr>
              <a:defRPr/>
            </a:pPr>
            <a:fld id="{8C73E115-E9B3-C249-9D62-EB1084E178A6}" type="slidenum">
              <a:rPr lang="en-US" altLang="en-US"/>
              <a:pPr>
                <a:defRPr/>
              </a:pPr>
              <a:t>‹#›</a:t>
            </a:fld>
            <a:endParaRPr lang="en-US" altLang="en-US"/>
          </a:p>
        </p:txBody>
      </p:sp>
    </p:spTree>
    <p:extLst>
      <p:ext uri="{BB962C8B-B14F-4D97-AF65-F5344CB8AC3E}">
        <p14:creationId xmlns:p14="http://schemas.microsoft.com/office/powerpoint/2010/main" val="173127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Rectangle 4">
            <a:extLst>
              <a:ext uri="{FF2B5EF4-FFF2-40B4-BE49-F238E27FC236}">
                <a16:creationId xmlns:a16="http://schemas.microsoft.com/office/drawing/2014/main" id="{9C0F0F98-1468-0745-A255-D171D54F69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29B502-ACF7-DD4A-9E77-D670F8E63E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49B668-8B39-B54D-B038-7072CD69A365}"/>
              </a:ext>
            </a:extLst>
          </p:cNvPr>
          <p:cNvSpPr>
            <a:spLocks noGrp="1" noChangeArrowheads="1"/>
          </p:cNvSpPr>
          <p:nvPr>
            <p:ph type="sldNum" sz="quarter" idx="12"/>
          </p:nvPr>
        </p:nvSpPr>
        <p:spPr>
          <a:ln/>
        </p:spPr>
        <p:txBody>
          <a:bodyPr/>
          <a:lstStyle>
            <a:lvl1pPr>
              <a:defRPr/>
            </a:lvl1pPr>
          </a:lstStyle>
          <a:p>
            <a:pPr>
              <a:defRPr/>
            </a:pPr>
            <a:fld id="{00159308-2CED-514B-96E8-DDDB52632CD6}" type="slidenum">
              <a:rPr lang="en-US" altLang="en-US"/>
              <a:pPr>
                <a:defRPr/>
              </a:pPr>
              <a:t>‹#›</a:t>
            </a:fld>
            <a:endParaRPr lang="en-US" altLang="en-US"/>
          </a:p>
        </p:txBody>
      </p:sp>
    </p:spTree>
    <p:extLst>
      <p:ext uri="{BB962C8B-B14F-4D97-AF65-F5344CB8AC3E}">
        <p14:creationId xmlns:p14="http://schemas.microsoft.com/office/powerpoint/2010/main" val="30234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Rectangle 4">
            <a:extLst>
              <a:ext uri="{FF2B5EF4-FFF2-40B4-BE49-F238E27FC236}">
                <a16:creationId xmlns:a16="http://schemas.microsoft.com/office/drawing/2014/main" id="{6C0D2223-B1C8-5B40-BE2F-5E3534DCC3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70AC46-F1B4-9D42-BC28-E55A99987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4C7B8E-C714-D847-A725-7E9DCAF4C8F1}"/>
              </a:ext>
            </a:extLst>
          </p:cNvPr>
          <p:cNvSpPr>
            <a:spLocks noGrp="1" noChangeArrowheads="1"/>
          </p:cNvSpPr>
          <p:nvPr>
            <p:ph type="sldNum" sz="quarter" idx="12"/>
          </p:nvPr>
        </p:nvSpPr>
        <p:spPr>
          <a:ln/>
        </p:spPr>
        <p:txBody>
          <a:bodyPr/>
          <a:lstStyle>
            <a:lvl1pPr>
              <a:defRPr/>
            </a:lvl1pPr>
          </a:lstStyle>
          <a:p>
            <a:pPr>
              <a:defRPr/>
            </a:pPr>
            <a:fld id="{6C261908-D181-D64B-BEBA-91E2862AD770}" type="slidenum">
              <a:rPr lang="en-US" altLang="en-US"/>
              <a:pPr>
                <a:defRPr/>
              </a:pPr>
              <a:t>‹#›</a:t>
            </a:fld>
            <a:endParaRPr lang="en-US" altLang="en-US"/>
          </a:p>
        </p:txBody>
      </p:sp>
    </p:spTree>
    <p:extLst>
      <p:ext uri="{BB962C8B-B14F-4D97-AF65-F5344CB8AC3E}">
        <p14:creationId xmlns:p14="http://schemas.microsoft.com/office/powerpoint/2010/main" val="225112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6FB506-80AC-194C-A5C3-0371AADC9F0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Rectangle 3">
            <a:extLst>
              <a:ext uri="{FF2B5EF4-FFF2-40B4-BE49-F238E27FC236}">
                <a16:creationId xmlns:a16="http://schemas.microsoft.com/office/drawing/2014/main" id="{EA26DEE9-95C4-734F-9B44-86D2F192293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28" name="Rectangle 4">
            <a:extLst>
              <a:ext uri="{FF2B5EF4-FFF2-40B4-BE49-F238E27FC236}">
                <a16:creationId xmlns:a16="http://schemas.microsoft.com/office/drawing/2014/main" id="{21214141-4ED4-4F4A-A645-12634B5036A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DF9577F5-6F06-C54F-89DB-A783325C05D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B462A7FC-97CF-084F-A5D6-26C5CA3A93A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ea typeface="ＭＳ Ｐゴシック" charset="-128"/>
              </a:defRPr>
            </a:lvl1pPr>
          </a:lstStyle>
          <a:p>
            <a:pPr>
              <a:defRPr/>
            </a:pPr>
            <a:fld id="{7408C4E5-BCCC-2C4A-A1B0-69D8BD56D5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9DB81-6206-54D5-6165-4717058A49A0}"/>
              </a:ext>
            </a:extLst>
          </p:cNvPr>
          <p:cNvSpPr txBox="1"/>
          <p:nvPr/>
        </p:nvSpPr>
        <p:spPr>
          <a:xfrm>
            <a:off x="-180178" y="6410147"/>
            <a:ext cx="9504356" cy="338554"/>
          </a:xfrm>
          <a:prstGeom prst="rect">
            <a:avLst/>
          </a:prstGeom>
          <a:noFill/>
        </p:spPr>
        <p:txBody>
          <a:bodyPr wrap="square" rtlCol="0">
            <a:spAutoFit/>
          </a:bodyPr>
          <a:lstStyle/>
          <a:p>
            <a:pPr algn="ctr"/>
            <a:r>
              <a:rPr lang="en-GB" sz="1600" dirty="0">
                <a:solidFill>
                  <a:schemeClr val="bg1"/>
                </a:solidFill>
              </a:rPr>
              <a:t>1st Cost &amp; Schedule Review Meeting   		</a:t>
            </a:r>
            <a:r>
              <a:rPr lang="it-IT" sz="1600" dirty="0" err="1">
                <a:solidFill>
                  <a:schemeClr val="bg1"/>
                </a:solidFill>
              </a:rPr>
              <a:t>A.Ghigo</a:t>
            </a:r>
            <a:r>
              <a:rPr lang="it-IT" sz="1600" dirty="0">
                <a:solidFill>
                  <a:schemeClr val="bg1"/>
                </a:solidFill>
              </a:rPr>
              <a:t>  		Frascati 11 Dicembre 2023</a:t>
            </a:r>
          </a:p>
        </p:txBody>
      </p:sp>
      <p:pic>
        <p:nvPicPr>
          <p:cNvPr id="5" name="Picture 4" descr="A blue and white background with flags and text&#10;&#10;Description automatically generated">
            <a:extLst>
              <a:ext uri="{FF2B5EF4-FFF2-40B4-BE49-F238E27FC236}">
                <a16:creationId xmlns:a16="http://schemas.microsoft.com/office/drawing/2014/main" id="{940E4AE1-CF5A-0264-CC8B-FF43D572DF2B}"/>
              </a:ext>
            </a:extLst>
          </p:cNvPr>
          <p:cNvPicPr>
            <a:picLocks noChangeAspect="1"/>
          </p:cNvPicPr>
          <p:nvPr/>
        </p:nvPicPr>
        <p:blipFill>
          <a:blip r:embed="rId2"/>
          <a:stretch>
            <a:fillRect/>
          </a:stretch>
        </p:blipFill>
        <p:spPr>
          <a:xfrm>
            <a:off x="0" y="0"/>
            <a:ext cx="9144000" cy="6908240"/>
          </a:xfrm>
          <a:prstGeom prst="rect">
            <a:avLst/>
          </a:prstGeom>
        </p:spPr>
      </p:pic>
      <p:pic>
        <p:nvPicPr>
          <p:cNvPr id="6" name="Picture 4" descr="Risultati immagini per infn frascati logo nuovo">
            <a:extLst>
              <a:ext uri="{FF2B5EF4-FFF2-40B4-BE49-F238E27FC236}">
                <a16:creationId xmlns:a16="http://schemas.microsoft.com/office/drawing/2014/main" id="{EEA006A8-693A-10DC-4921-D6836D1173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8868" y="5183774"/>
            <a:ext cx="1981200" cy="1095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02E714-8288-CBF2-4068-F5007B26363E}"/>
              </a:ext>
            </a:extLst>
          </p:cNvPr>
          <p:cNvSpPr txBox="1"/>
          <p:nvPr/>
        </p:nvSpPr>
        <p:spPr>
          <a:xfrm>
            <a:off x="2846967" y="3971988"/>
            <a:ext cx="4289059" cy="400110"/>
          </a:xfrm>
          <a:prstGeom prst="rect">
            <a:avLst/>
          </a:prstGeom>
          <a:noFill/>
        </p:spPr>
        <p:txBody>
          <a:bodyPr wrap="none" rtlCol="0">
            <a:spAutoFit/>
          </a:bodyPr>
          <a:lstStyle/>
          <a:p>
            <a:pPr algn="ctr"/>
            <a:r>
              <a:rPr lang="it-IT" sz="2000" b="1" dirty="0" err="1">
                <a:solidFill>
                  <a:schemeClr val="bg1"/>
                </a:solidFill>
              </a:rPr>
              <a:t>A.Speka</a:t>
            </a:r>
            <a:r>
              <a:rPr lang="it-IT" sz="2000" b="1" dirty="0">
                <a:solidFill>
                  <a:schemeClr val="bg1"/>
                </a:solidFill>
              </a:rPr>
              <a:t>, </a:t>
            </a:r>
            <a:r>
              <a:rPr lang="it-IT" sz="2000" b="1" dirty="0" err="1">
                <a:solidFill>
                  <a:schemeClr val="bg1"/>
                </a:solidFill>
              </a:rPr>
              <a:t>A.Ghigo</a:t>
            </a:r>
            <a:r>
              <a:rPr lang="it-IT" sz="2000" b="1" dirty="0">
                <a:solidFill>
                  <a:schemeClr val="bg1"/>
                </a:solidFill>
              </a:rPr>
              <a:t> and </a:t>
            </a:r>
            <a:r>
              <a:rPr lang="it-IT" sz="2000" b="1" dirty="0" err="1">
                <a:solidFill>
                  <a:schemeClr val="bg1"/>
                </a:solidFill>
              </a:rPr>
              <a:t>P.Campana</a:t>
            </a:r>
            <a:endParaRPr lang="it-IT" sz="2000" b="1" dirty="0">
              <a:solidFill>
                <a:schemeClr val="bg1"/>
              </a:solidFill>
            </a:endParaRPr>
          </a:p>
        </p:txBody>
      </p:sp>
      <p:sp>
        <p:nvSpPr>
          <p:cNvPr id="9" name="TextBox 8">
            <a:extLst>
              <a:ext uri="{FF2B5EF4-FFF2-40B4-BE49-F238E27FC236}">
                <a16:creationId xmlns:a16="http://schemas.microsoft.com/office/drawing/2014/main" id="{C2AAC56B-7CA3-56C8-FE10-3B73D94F11A0}"/>
              </a:ext>
            </a:extLst>
          </p:cNvPr>
          <p:cNvSpPr txBox="1"/>
          <p:nvPr/>
        </p:nvSpPr>
        <p:spPr>
          <a:xfrm>
            <a:off x="1192924" y="2527756"/>
            <a:ext cx="7597144" cy="1200329"/>
          </a:xfrm>
          <a:prstGeom prst="rect">
            <a:avLst/>
          </a:prstGeom>
          <a:noFill/>
        </p:spPr>
        <p:txBody>
          <a:bodyPr wrap="square">
            <a:spAutoFit/>
          </a:bodyPr>
          <a:lstStyle/>
          <a:p>
            <a:pPr algn="ctr"/>
            <a:r>
              <a:rPr lang="en-GB" sz="3600" b="1" dirty="0">
                <a:solidFill>
                  <a:srgbClr val="FFFF00"/>
                </a:solidFill>
                <a:latin typeface="+mj-lt"/>
              </a:rPr>
              <a:t>WP3: rules and regulations</a:t>
            </a:r>
          </a:p>
          <a:p>
            <a:pPr algn="ctr"/>
            <a:r>
              <a:rPr lang="en-GB" sz="3600" b="1" dirty="0">
                <a:solidFill>
                  <a:srgbClr val="FFFF00"/>
                </a:solidFill>
                <a:latin typeface="+mj-lt"/>
              </a:rPr>
              <a:t>Second site </a:t>
            </a:r>
            <a:endParaRPr lang="en-IT" sz="3600" b="1" dirty="0">
              <a:solidFill>
                <a:srgbClr val="FFFF00"/>
              </a:solidFill>
              <a:latin typeface="+mj-lt"/>
            </a:endParaRPr>
          </a:p>
        </p:txBody>
      </p:sp>
    </p:spTree>
    <p:extLst>
      <p:ext uri="{BB962C8B-B14F-4D97-AF65-F5344CB8AC3E}">
        <p14:creationId xmlns:p14="http://schemas.microsoft.com/office/powerpoint/2010/main" val="154776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sz="3600" dirty="0">
                <a:solidFill>
                  <a:srgbClr val="FFFF00"/>
                </a:solidFill>
              </a:rPr>
              <a:t>Bid-book</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2" name="TextBox 1">
            <a:extLst>
              <a:ext uri="{FF2B5EF4-FFF2-40B4-BE49-F238E27FC236}">
                <a16:creationId xmlns:a16="http://schemas.microsoft.com/office/drawing/2014/main" id="{A9060887-EC7E-FCAB-82F0-2A3D5DBDC960}"/>
              </a:ext>
            </a:extLst>
          </p:cNvPr>
          <p:cNvSpPr txBox="1"/>
          <p:nvPr/>
        </p:nvSpPr>
        <p:spPr>
          <a:xfrm>
            <a:off x="410544" y="1676400"/>
            <a:ext cx="8426021" cy="4708981"/>
          </a:xfrm>
          <a:prstGeom prst="rect">
            <a:avLst/>
          </a:prstGeom>
          <a:noFill/>
        </p:spPr>
        <p:txBody>
          <a:bodyPr wrap="square" rtlCol="0">
            <a:spAutoFit/>
          </a:bodyPr>
          <a:lstStyle/>
          <a:p>
            <a:r>
              <a:rPr lang="en-GB" sz="2400" dirty="0">
                <a:solidFill>
                  <a:schemeClr val="bg1"/>
                </a:solidFill>
              </a:rPr>
              <a:t>W</a:t>
            </a:r>
            <a:r>
              <a:rPr lang="en-IT" sz="2400" dirty="0">
                <a:solidFill>
                  <a:schemeClr val="bg1"/>
                </a:solidFill>
              </a:rPr>
              <a:t>e prepared a short document titled :</a:t>
            </a:r>
          </a:p>
          <a:p>
            <a:endParaRPr lang="en-IT" sz="2800" dirty="0">
              <a:solidFill>
                <a:schemeClr val="bg1"/>
              </a:solidFill>
            </a:endParaRPr>
          </a:p>
          <a:p>
            <a:r>
              <a:rPr lang="en-IT" sz="2800" b="1" dirty="0">
                <a:solidFill>
                  <a:srgbClr val="FFFF66"/>
                </a:solidFill>
              </a:rPr>
              <a:t>EuPRAXIA Laser based infrastructure bid-book request</a:t>
            </a:r>
          </a:p>
          <a:p>
            <a:endParaRPr lang="en-IT" sz="2400" dirty="0">
              <a:solidFill>
                <a:schemeClr val="bg1"/>
              </a:solidFill>
            </a:endParaRPr>
          </a:p>
          <a:p>
            <a:r>
              <a:rPr lang="en-IT" sz="2400" dirty="0">
                <a:solidFill>
                  <a:schemeClr val="bg1"/>
                </a:solidFill>
              </a:rPr>
              <a:t>in which we ask to the lab that proposed themselve to be EuPRAXIA laser site to </a:t>
            </a:r>
            <a:r>
              <a:rPr lang="en-GB" sz="2400" dirty="0">
                <a:solidFill>
                  <a:schemeClr val="bg1"/>
                </a:solidFill>
              </a:rPr>
              <a:t>describe the characteristics and conditions proposed to meet the requirements of the second site</a:t>
            </a:r>
            <a:endParaRPr lang="en-IT" sz="2400" dirty="0">
              <a:solidFill>
                <a:schemeClr val="bg1"/>
              </a:solidFill>
            </a:endParaRPr>
          </a:p>
          <a:p>
            <a:endParaRPr lang="en-IT" sz="2400" dirty="0">
              <a:solidFill>
                <a:schemeClr val="bg1"/>
              </a:solidFill>
            </a:endParaRPr>
          </a:p>
          <a:p>
            <a:r>
              <a:rPr lang="en-GB" sz="2400" dirty="0">
                <a:solidFill>
                  <a:srgbClr val="FFFF66"/>
                </a:solidFill>
                <a:latin typeface="+mj-lt"/>
              </a:rPr>
              <a:t>In the next presentation Arnd will describe the bid-book</a:t>
            </a:r>
            <a:endParaRPr lang="en-IT" sz="2400" dirty="0">
              <a:solidFill>
                <a:srgbClr val="FFFF66"/>
              </a:solidFill>
              <a:latin typeface="+mj-lt"/>
            </a:endParaRPr>
          </a:p>
          <a:p>
            <a:endParaRPr lang="en-IT" sz="2400" dirty="0">
              <a:solidFill>
                <a:schemeClr val="bg1"/>
              </a:solidFill>
            </a:endParaRPr>
          </a:p>
        </p:txBody>
      </p:sp>
      <p:sp>
        <p:nvSpPr>
          <p:cNvPr id="5" name="TextBox 4">
            <a:extLst>
              <a:ext uri="{FF2B5EF4-FFF2-40B4-BE49-F238E27FC236}">
                <a16:creationId xmlns:a16="http://schemas.microsoft.com/office/drawing/2014/main" id="{28B9D407-3078-8473-158E-6943CCCEDAFB}"/>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6" name="Picture 5">
            <a:extLst>
              <a:ext uri="{FF2B5EF4-FFF2-40B4-BE49-F238E27FC236}">
                <a16:creationId xmlns:a16="http://schemas.microsoft.com/office/drawing/2014/main" id="{7E0B5DA7-40D1-942D-D00E-2D44C8632B5D}"/>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7" name="Picture 6" descr="A blue and yellow logo&#10;&#10;Description automatically generated">
            <a:extLst>
              <a:ext uri="{FF2B5EF4-FFF2-40B4-BE49-F238E27FC236}">
                <a16:creationId xmlns:a16="http://schemas.microsoft.com/office/drawing/2014/main" id="{53F02220-F377-7424-549D-F2FDDBD4552D}"/>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78833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581994" y="1473366"/>
            <a:ext cx="7886700" cy="3263504"/>
          </a:xfrm>
        </p:spPr>
        <p:txBody>
          <a:bodyPr>
            <a:normAutofit/>
          </a:bodyPr>
          <a:lstStyle/>
          <a:p>
            <a:pPr marL="0" indent="0">
              <a:buNone/>
            </a:pPr>
            <a:r>
              <a:rPr lang="en-GB" sz="2400" dirty="0">
                <a:solidFill>
                  <a:schemeClr val="bg1"/>
                </a:solidFill>
              </a:rPr>
              <a:t>We visited the proposed second sites:</a:t>
            </a:r>
          </a:p>
          <a:p>
            <a:pPr marL="0" indent="0">
              <a:buNone/>
            </a:pPr>
            <a:endParaRPr lang="en-GB" sz="2400" dirty="0">
              <a:solidFill>
                <a:schemeClr val="bg1"/>
              </a:solidFill>
            </a:endParaRPr>
          </a:p>
          <a:p>
            <a:pPr marL="0" indent="0">
              <a:buNone/>
            </a:pPr>
            <a:r>
              <a:rPr lang="en-GB" sz="2400" dirty="0">
                <a:solidFill>
                  <a:srgbClr val="FFFF66"/>
                </a:solidFill>
              </a:rPr>
              <a:t>CNR - Pisa (IT) → 13-14 June 2023</a:t>
            </a:r>
            <a:endParaRPr lang="en-GB" sz="2400" dirty="0">
              <a:solidFill>
                <a:schemeClr val="bg1"/>
              </a:solidFill>
            </a:endParaRPr>
          </a:p>
          <a:p>
            <a:pPr marL="0" indent="0">
              <a:buNone/>
            </a:pPr>
            <a:r>
              <a:rPr lang="en-GB" sz="2400" dirty="0">
                <a:solidFill>
                  <a:srgbClr val="FFFF66"/>
                </a:solidFill>
              </a:rPr>
              <a:t>CLPU - Salamanca (ES)→ 3-4 December 2023</a:t>
            </a:r>
          </a:p>
          <a:p>
            <a:pPr marL="0" indent="0">
              <a:buNone/>
            </a:pPr>
            <a:r>
              <a:rPr lang="en-GB" sz="2400" dirty="0">
                <a:solidFill>
                  <a:srgbClr val="FFFF66"/>
                </a:solidFill>
              </a:rPr>
              <a:t>ELI-ERIC - Prague (CZ) → 1-2 October 2023</a:t>
            </a:r>
          </a:p>
          <a:p>
            <a:pPr marL="0" indent="0">
              <a:buNone/>
            </a:pPr>
            <a:r>
              <a:rPr lang="en-GB" sz="2400" dirty="0">
                <a:solidFill>
                  <a:srgbClr val="FFFF66"/>
                </a:solidFill>
              </a:rPr>
              <a:t>EPAC - Oxford (UK) → 13-14 February 2024</a:t>
            </a:r>
          </a:p>
          <a:p>
            <a:pPr marL="0" indent="0">
              <a:buNone/>
            </a:pPr>
            <a:endParaRPr lang="en-GB" dirty="0">
              <a:solidFill>
                <a:schemeClr val="bg1"/>
              </a:solidFill>
            </a:endParaRP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a:xfrm>
            <a:off x="675757" y="574776"/>
            <a:ext cx="8229600" cy="1143000"/>
          </a:xfrm>
        </p:spPr>
        <p:txBody>
          <a:bodyPr/>
          <a:lstStyle/>
          <a:p>
            <a:r>
              <a:rPr lang="en-GB" sz="3600" dirty="0">
                <a:solidFill>
                  <a:srgbClr val="FFFF00"/>
                </a:solidFill>
              </a:rPr>
              <a:t>Visits to possible second site</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5" name="CasellaDiTesto 7">
            <a:extLst>
              <a:ext uri="{FF2B5EF4-FFF2-40B4-BE49-F238E27FC236}">
                <a16:creationId xmlns:a16="http://schemas.microsoft.com/office/drawing/2014/main" id="{4BDCC46F-4E71-A49F-AA72-B101938BC7FA}"/>
              </a:ext>
            </a:extLst>
          </p:cNvPr>
          <p:cNvSpPr txBox="1"/>
          <p:nvPr/>
        </p:nvSpPr>
        <p:spPr>
          <a:xfrm>
            <a:off x="480164" y="4411063"/>
            <a:ext cx="7886700" cy="1938992"/>
          </a:xfrm>
          <a:prstGeom prst="rect">
            <a:avLst/>
          </a:prstGeom>
          <a:noFill/>
        </p:spPr>
        <p:txBody>
          <a:bodyPr wrap="square">
            <a:spAutoFit/>
          </a:bodyPr>
          <a:lstStyle/>
          <a:p>
            <a:r>
              <a:rPr lang="en-GB" sz="2400" dirty="0">
                <a:solidFill>
                  <a:srgbClr val="FFFF66"/>
                </a:solidFill>
              </a:rPr>
              <a:t>Following the agenda:</a:t>
            </a:r>
          </a:p>
          <a:p>
            <a:pPr marL="342900" indent="-342900">
              <a:buFont typeface="Arial" panose="020B0604020202020204" pitchFamily="34" charset="0"/>
              <a:buChar char="•"/>
            </a:pPr>
            <a:r>
              <a:rPr lang="en-GB" sz="2400" dirty="0">
                <a:solidFill>
                  <a:schemeClr val="bg1"/>
                </a:solidFill>
              </a:rPr>
              <a:t>Overview of the structure (Ongoing/planned researches and infrastructure)</a:t>
            </a:r>
          </a:p>
          <a:p>
            <a:pPr marL="342900" indent="-342900">
              <a:buFont typeface="Arial" panose="020B0604020202020204" pitchFamily="34" charset="0"/>
              <a:buChar char="•"/>
            </a:pPr>
            <a:r>
              <a:rPr lang="en-GB" sz="2400" dirty="0">
                <a:solidFill>
                  <a:schemeClr val="bg1"/>
                </a:solidFill>
              </a:rPr>
              <a:t>Facility tour</a:t>
            </a:r>
          </a:p>
          <a:p>
            <a:pPr marL="342900" indent="-342900">
              <a:buFont typeface="Arial" panose="020B0604020202020204" pitchFamily="34" charset="0"/>
              <a:buChar char="•"/>
            </a:pPr>
            <a:r>
              <a:rPr lang="en-GB" sz="2400" dirty="0">
                <a:solidFill>
                  <a:schemeClr val="bg1"/>
                </a:solidFill>
              </a:rPr>
              <a:t>Round table discussion</a:t>
            </a:r>
          </a:p>
        </p:txBody>
      </p:sp>
      <p:sp>
        <p:nvSpPr>
          <p:cNvPr id="7" name="TextBox 6">
            <a:extLst>
              <a:ext uri="{FF2B5EF4-FFF2-40B4-BE49-F238E27FC236}">
                <a16:creationId xmlns:a16="http://schemas.microsoft.com/office/drawing/2014/main" id="{2310EB26-DDD1-1A33-FFCB-2E4004D1A44D}"/>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6" name="Picture 5">
            <a:extLst>
              <a:ext uri="{FF2B5EF4-FFF2-40B4-BE49-F238E27FC236}">
                <a16:creationId xmlns:a16="http://schemas.microsoft.com/office/drawing/2014/main" id="{FC0F9A5A-5FF7-5DDC-AF23-5BCD576E234D}"/>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8" name="Picture 7" descr="A blue and yellow logo&#10;&#10;Description automatically generated">
            <a:extLst>
              <a:ext uri="{FF2B5EF4-FFF2-40B4-BE49-F238E27FC236}">
                <a16:creationId xmlns:a16="http://schemas.microsoft.com/office/drawing/2014/main" id="{680481B1-B2C4-90E7-B507-179BCC9E2B31}"/>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322291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9DB81-6206-54D5-6165-4717058A49A0}"/>
              </a:ext>
            </a:extLst>
          </p:cNvPr>
          <p:cNvSpPr txBox="1"/>
          <p:nvPr/>
        </p:nvSpPr>
        <p:spPr>
          <a:xfrm>
            <a:off x="-180178" y="6410147"/>
            <a:ext cx="9504356" cy="338554"/>
          </a:xfrm>
          <a:prstGeom prst="rect">
            <a:avLst/>
          </a:prstGeom>
          <a:noFill/>
        </p:spPr>
        <p:txBody>
          <a:bodyPr wrap="square" rtlCol="0">
            <a:spAutoFit/>
          </a:bodyPr>
          <a:lstStyle/>
          <a:p>
            <a:pPr algn="ctr"/>
            <a:r>
              <a:rPr lang="en-GB" sz="1600" dirty="0">
                <a:solidFill>
                  <a:schemeClr val="bg1"/>
                </a:solidFill>
              </a:rPr>
              <a:t>1st Cost &amp; Schedule Review Meeting   		</a:t>
            </a:r>
            <a:r>
              <a:rPr lang="it-IT" sz="1600" dirty="0" err="1">
                <a:solidFill>
                  <a:schemeClr val="bg1"/>
                </a:solidFill>
              </a:rPr>
              <a:t>A.Ghigo</a:t>
            </a:r>
            <a:r>
              <a:rPr lang="it-IT" sz="1600" dirty="0">
                <a:solidFill>
                  <a:schemeClr val="bg1"/>
                </a:solidFill>
              </a:rPr>
              <a:t>  		Frascati 11 Dicembre 2023</a:t>
            </a:r>
          </a:p>
        </p:txBody>
      </p:sp>
      <p:pic>
        <p:nvPicPr>
          <p:cNvPr id="5" name="Picture 4" descr="A blue and white background with flags and text&#10;&#10;Description automatically generated">
            <a:extLst>
              <a:ext uri="{FF2B5EF4-FFF2-40B4-BE49-F238E27FC236}">
                <a16:creationId xmlns:a16="http://schemas.microsoft.com/office/drawing/2014/main" id="{940E4AE1-CF5A-0264-CC8B-FF43D572DF2B}"/>
              </a:ext>
            </a:extLst>
          </p:cNvPr>
          <p:cNvPicPr>
            <a:picLocks noChangeAspect="1"/>
          </p:cNvPicPr>
          <p:nvPr/>
        </p:nvPicPr>
        <p:blipFill>
          <a:blip r:embed="rId2"/>
          <a:stretch>
            <a:fillRect/>
          </a:stretch>
        </p:blipFill>
        <p:spPr>
          <a:xfrm>
            <a:off x="0" y="0"/>
            <a:ext cx="9144000" cy="6908240"/>
          </a:xfrm>
          <a:prstGeom prst="rect">
            <a:avLst/>
          </a:prstGeom>
        </p:spPr>
      </p:pic>
      <p:pic>
        <p:nvPicPr>
          <p:cNvPr id="6" name="Picture 4" descr="Risultati immagini per infn frascati logo nuovo">
            <a:extLst>
              <a:ext uri="{FF2B5EF4-FFF2-40B4-BE49-F238E27FC236}">
                <a16:creationId xmlns:a16="http://schemas.microsoft.com/office/drawing/2014/main" id="{EEA006A8-693A-10DC-4921-D6836D1173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8868" y="5183774"/>
            <a:ext cx="1981200" cy="10955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AAC56B-7CA3-56C8-FE10-3B73D94F11A0}"/>
              </a:ext>
            </a:extLst>
          </p:cNvPr>
          <p:cNvSpPr txBox="1"/>
          <p:nvPr/>
        </p:nvSpPr>
        <p:spPr>
          <a:xfrm>
            <a:off x="1116989" y="3276600"/>
            <a:ext cx="7597144" cy="707886"/>
          </a:xfrm>
          <a:prstGeom prst="rect">
            <a:avLst/>
          </a:prstGeom>
          <a:noFill/>
        </p:spPr>
        <p:txBody>
          <a:bodyPr wrap="square">
            <a:spAutoFit/>
          </a:bodyPr>
          <a:lstStyle/>
          <a:p>
            <a:pPr algn="ctr"/>
            <a:r>
              <a:rPr lang="en-GB" sz="4000" b="1" dirty="0">
                <a:solidFill>
                  <a:srgbClr val="FFFF00"/>
                </a:solidFill>
                <a:latin typeface="+mj-lt"/>
              </a:rPr>
              <a:t>Thanks for the attention</a:t>
            </a:r>
            <a:endParaRPr lang="en-IT" sz="4000" b="1" dirty="0">
              <a:solidFill>
                <a:srgbClr val="FFFF00"/>
              </a:solidFill>
              <a:latin typeface="+mj-lt"/>
            </a:endParaRPr>
          </a:p>
        </p:txBody>
      </p:sp>
    </p:spTree>
    <p:extLst>
      <p:ext uri="{BB962C8B-B14F-4D97-AF65-F5344CB8AC3E}">
        <p14:creationId xmlns:p14="http://schemas.microsoft.com/office/powerpoint/2010/main" val="264055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426953" y="919489"/>
            <a:ext cx="8648202" cy="5588913"/>
          </a:xfrm>
        </p:spPr>
        <p:txBody>
          <a:bodyPr>
            <a:noAutofit/>
          </a:bodyPr>
          <a:lstStyle/>
          <a:p>
            <a:pPr marL="0" indent="0">
              <a:buNone/>
            </a:pPr>
            <a:r>
              <a:rPr lang="en-GB" sz="2400" dirty="0">
                <a:solidFill>
                  <a:schemeClr val="bg1"/>
                </a:solidFill>
              </a:rPr>
              <a:t>We prepared the report for the milestone WP3-MLS3.1: April 2024</a:t>
            </a:r>
            <a:endParaRPr lang="en-GB" sz="2800" dirty="0">
              <a:solidFill>
                <a:schemeClr val="bg1"/>
              </a:solidFill>
            </a:endParaRPr>
          </a:p>
          <a:p>
            <a:pPr marL="0" indent="0">
              <a:buNone/>
            </a:pPr>
            <a:r>
              <a:rPr lang="en-GB" sz="2800" b="1" dirty="0">
                <a:solidFill>
                  <a:srgbClr val="FFFF66"/>
                </a:solidFill>
                <a:effectLst/>
                <a:ea typeface="MS Mincho" panose="02020609040205080304" pitchFamily="49" charset="-128"/>
              </a:rPr>
              <a:t>Benchmark of comparable RI organisational models</a:t>
            </a:r>
            <a:r>
              <a:rPr lang="en-IT" sz="2800" b="1" dirty="0">
                <a:solidFill>
                  <a:srgbClr val="FFFF66"/>
                </a:solidFill>
                <a:effectLst/>
              </a:rPr>
              <a:t> </a:t>
            </a:r>
            <a:endParaRPr lang="en-IT" sz="2800" b="1" dirty="0">
              <a:effectLst/>
            </a:endParaRPr>
          </a:p>
          <a:p>
            <a:pPr marL="0" indent="0">
              <a:buNone/>
            </a:pPr>
            <a:r>
              <a:rPr lang="en-GB" sz="2400" dirty="0">
                <a:solidFill>
                  <a:schemeClr val="bg1"/>
                </a:solidFill>
              </a:rPr>
              <a:t>We make the comparison between the following EU distributed RI:</a:t>
            </a:r>
          </a:p>
          <a:p>
            <a:pPr marL="0" indent="0">
              <a:buNone/>
            </a:pPr>
            <a:endParaRPr lang="en-GB" sz="2400" dirty="0">
              <a:solidFill>
                <a:schemeClr val="bg1"/>
              </a:solidFill>
            </a:endParaRPr>
          </a:p>
          <a:p>
            <a:pPr marL="0" indent="0">
              <a:buNone/>
            </a:pPr>
            <a:r>
              <a:rPr lang="en-IT" sz="2400" dirty="0">
                <a:solidFill>
                  <a:srgbClr val="FFFF66"/>
                </a:solidFill>
                <a:effectLst/>
                <a:ea typeface="Times New Roman" panose="02020603050405020304" pitchFamily="18" charset="0"/>
                <a:cs typeface="Times New Roman" panose="02020603050405020304" pitchFamily="18" charset="0"/>
              </a:rPr>
              <a:t>- EMFL European magnetic field </a:t>
            </a:r>
            <a:endParaRPr lang="en-IT" sz="2400" dirty="0">
              <a:solidFill>
                <a:srgbClr val="FFFF66"/>
              </a:solidFill>
              <a:effectLst/>
              <a:ea typeface="MS Gothic" panose="020B0609070205080204" pitchFamily="49" charset="-128"/>
              <a:cs typeface="Times New Roman" panose="02020603050405020304" pitchFamily="18" charset="0"/>
            </a:endParaRPr>
          </a:p>
          <a:p>
            <a:pPr marL="0" indent="0">
              <a:buNone/>
            </a:pPr>
            <a:r>
              <a:rPr lang="en-US" sz="2400" dirty="0">
                <a:solidFill>
                  <a:srgbClr val="FFFF66"/>
                </a:solidFill>
                <a:effectLst/>
                <a:ea typeface="Times New Roman" panose="02020603050405020304" pitchFamily="18" charset="0"/>
                <a:cs typeface="Times New Roman" panose="02020603050405020304" pitchFamily="18" charset="0"/>
              </a:rPr>
              <a:t>- The Extreme Light Infrastructure: ELI</a:t>
            </a:r>
            <a:endParaRPr lang="en-IT" sz="2400" dirty="0">
              <a:solidFill>
                <a:srgbClr val="FFFF66"/>
              </a:solidFill>
              <a:effectLst/>
              <a:ea typeface="MS Gothic" panose="020B0609070205080204" pitchFamily="49" charset="-128"/>
              <a:cs typeface="Times New Roman" panose="02020603050405020304" pitchFamily="18" charset="0"/>
            </a:endParaRPr>
          </a:p>
          <a:p>
            <a:pPr marL="0" indent="0">
              <a:buNone/>
            </a:pPr>
            <a:r>
              <a:rPr lang="en-IT" sz="2400" dirty="0">
                <a:solidFill>
                  <a:srgbClr val="FFFF66"/>
                </a:solidFill>
                <a:effectLst/>
                <a:ea typeface="Times New Roman" panose="02020603050405020304" pitchFamily="18" charset="0"/>
                <a:cs typeface="Times New Roman" panose="02020603050405020304" pitchFamily="18" charset="0"/>
              </a:rPr>
              <a:t>- KM3 - NET </a:t>
            </a:r>
            <a:endParaRPr lang="en-IT" sz="2400" dirty="0">
              <a:solidFill>
                <a:srgbClr val="FFFF66"/>
              </a:solidFill>
              <a:effectLst/>
              <a:ea typeface="MS Gothic" panose="020B0609070205080204" pitchFamily="49" charset="-128"/>
              <a:cs typeface="Times New Roman" panose="02020603050405020304" pitchFamily="18" charset="0"/>
            </a:endParaRPr>
          </a:p>
          <a:p>
            <a:pPr marL="0" indent="0">
              <a:buNone/>
            </a:pPr>
            <a:r>
              <a:rPr lang="en-IT" sz="2400" dirty="0">
                <a:solidFill>
                  <a:srgbClr val="FFFF66"/>
                </a:solidFill>
                <a:effectLst/>
                <a:ea typeface="Times New Roman" panose="02020603050405020304" pitchFamily="18" charset="0"/>
                <a:cs typeface="Times New Roman" panose="02020603050405020304" pitchFamily="18" charset="0"/>
              </a:rPr>
              <a:t>- ELIXIR -EMBL</a:t>
            </a:r>
            <a:endParaRPr lang="en-IT" sz="2400" dirty="0">
              <a:solidFill>
                <a:srgbClr val="FFFF66"/>
              </a:solidFill>
              <a:effectLst/>
              <a:ea typeface="MS Gothic" panose="020B0609070205080204" pitchFamily="49" charset="-128"/>
              <a:cs typeface="Times New Roman" panose="02020603050405020304" pitchFamily="18" charset="0"/>
            </a:endParaRPr>
          </a:p>
          <a:p>
            <a:pPr marL="0" indent="0">
              <a:buNone/>
            </a:pPr>
            <a:endParaRPr lang="en-GB" sz="2800" dirty="0">
              <a:solidFill>
                <a:schemeClr val="bg1"/>
              </a:solidFill>
            </a:endParaRPr>
          </a:p>
          <a:p>
            <a:pPr marL="0" indent="0">
              <a:buNone/>
            </a:pPr>
            <a:endParaRPr lang="en-GB" sz="2800" dirty="0">
              <a:solidFill>
                <a:schemeClr val="bg1"/>
              </a:solidFill>
            </a:endParaRP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TextBox 4">
            <a:extLst>
              <a:ext uri="{FF2B5EF4-FFF2-40B4-BE49-F238E27FC236}">
                <a16:creationId xmlns:a16="http://schemas.microsoft.com/office/drawing/2014/main" id="{D34B4B6A-7B76-83E4-D1BB-A5F8EE9DE276}"/>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sp>
        <p:nvSpPr>
          <p:cNvPr id="8" name="Title 1">
            <a:extLst>
              <a:ext uri="{FF2B5EF4-FFF2-40B4-BE49-F238E27FC236}">
                <a16:creationId xmlns:a16="http://schemas.microsoft.com/office/drawing/2014/main" id="{4BAFCBCF-B5B0-0C3A-BB4D-9D733EDD5B6D}"/>
              </a:ext>
            </a:extLst>
          </p:cNvPr>
          <p:cNvSpPr txBox="1">
            <a:spLocks/>
          </p:cNvSpPr>
          <p:nvPr/>
        </p:nvSpPr>
        <p:spPr bwMode="auto">
          <a:xfrm>
            <a:off x="341532"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IT" sz="2800" kern="0" dirty="0">
                <a:solidFill>
                  <a:srgbClr val="FFFF00"/>
                </a:solidFill>
              </a:rPr>
              <a:t>WP3 Report (1)</a:t>
            </a:r>
          </a:p>
        </p:txBody>
      </p:sp>
      <p:pic>
        <p:nvPicPr>
          <p:cNvPr id="9" name="Picture 8">
            <a:extLst>
              <a:ext uri="{FF2B5EF4-FFF2-40B4-BE49-F238E27FC236}">
                <a16:creationId xmlns:a16="http://schemas.microsoft.com/office/drawing/2014/main" id="{EB7DF9D2-C4DF-AE3C-9A1B-9E85DAF22C5D}"/>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6506B85D-C022-CB43-33E8-CF3B0272D31C}"/>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12860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D666-3D6B-530E-D563-0C5272C718EE}"/>
              </a:ext>
            </a:extLst>
          </p:cNvPr>
          <p:cNvSpPr>
            <a:spLocks noGrp="1"/>
          </p:cNvSpPr>
          <p:nvPr>
            <p:ph type="title"/>
          </p:nvPr>
        </p:nvSpPr>
        <p:spPr>
          <a:xfrm>
            <a:off x="773482" y="304800"/>
            <a:ext cx="8229600" cy="1143000"/>
          </a:xfrm>
        </p:spPr>
        <p:txBody>
          <a:bodyPr/>
          <a:lstStyle/>
          <a:p>
            <a:r>
              <a:rPr lang="en-IT" sz="2800" b="1" dirty="0">
                <a:solidFill>
                  <a:srgbClr val="FFFF00"/>
                </a:solidFill>
                <a:effectLst/>
                <a:ea typeface="Times New Roman" panose="02020603050405020304" pitchFamily="18" charset="0"/>
                <a:cs typeface="Times New Roman" panose="02020603050405020304" pitchFamily="18" charset="0"/>
              </a:rPr>
              <a:t>EMFL European magnetic field </a:t>
            </a:r>
            <a:br>
              <a:rPr lang="en-IT" sz="4400" b="1" dirty="0">
                <a:solidFill>
                  <a:schemeClr val="bg1"/>
                </a:solidFill>
                <a:effectLst/>
                <a:latin typeface="Calibri" panose="020F0502020204030204" pitchFamily="34" charset="0"/>
                <a:ea typeface="MS Gothic" panose="020B0609070205080204" pitchFamily="49" charset="-128"/>
                <a:cs typeface="Times New Roman" panose="02020603050405020304" pitchFamily="18" charset="0"/>
              </a:rPr>
            </a:br>
            <a:endParaRPr lang="en-IT" dirty="0"/>
          </a:p>
        </p:txBody>
      </p:sp>
      <p:sp>
        <p:nvSpPr>
          <p:cNvPr id="3" name="Content Placeholder 2">
            <a:extLst>
              <a:ext uri="{FF2B5EF4-FFF2-40B4-BE49-F238E27FC236}">
                <a16:creationId xmlns:a16="http://schemas.microsoft.com/office/drawing/2014/main" id="{9F188692-EB1A-0AAF-1E21-D375372C78DD}"/>
              </a:ext>
            </a:extLst>
          </p:cNvPr>
          <p:cNvSpPr>
            <a:spLocks noGrp="1"/>
          </p:cNvSpPr>
          <p:nvPr>
            <p:ph idx="1"/>
          </p:nvPr>
        </p:nvSpPr>
        <p:spPr>
          <a:xfrm>
            <a:off x="457200" y="1041340"/>
            <a:ext cx="8229600" cy="4525963"/>
          </a:xfrm>
        </p:spPr>
        <p:txBody>
          <a:bodyPr/>
          <a:lstStyle/>
          <a:p>
            <a:r>
              <a:rPr lang="en-GB" sz="2000" dirty="0">
                <a:solidFill>
                  <a:schemeClr val="bg1"/>
                </a:solidFill>
              </a:rPr>
              <a:t>F</a:t>
            </a:r>
            <a:r>
              <a:rPr lang="en-IT" sz="2000" dirty="0">
                <a:solidFill>
                  <a:schemeClr val="bg1"/>
                </a:solidFill>
              </a:rPr>
              <a:t>our main labs distributed in three european countries </a:t>
            </a:r>
          </a:p>
          <a:p>
            <a:endParaRPr lang="en-IT" sz="2000" dirty="0">
              <a:solidFill>
                <a:schemeClr val="bg1"/>
              </a:solidFill>
            </a:endParaRPr>
          </a:p>
          <a:p>
            <a:r>
              <a:rPr lang="en-GB" sz="2000" dirty="0">
                <a:solidFill>
                  <a:srgbClr val="FFFF66"/>
                </a:solidFill>
                <a:effectLst/>
                <a:latin typeface="+mj-lt"/>
                <a:ea typeface="Times New Roman" panose="02020603050405020304" pitchFamily="18" charset="0"/>
                <a:cs typeface="Times New Roman" panose="02020603050405020304" pitchFamily="18" charset="0"/>
              </a:rPr>
              <a:t>the Dresden High Magnetic Field Laboratory (HLD, Germany), </a:t>
            </a:r>
          </a:p>
          <a:p>
            <a:r>
              <a:rPr lang="en-GB" sz="2000" dirty="0">
                <a:solidFill>
                  <a:srgbClr val="FFFF66"/>
                </a:solidFill>
                <a:effectLst/>
                <a:latin typeface="+mj-lt"/>
                <a:ea typeface="Times New Roman" panose="02020603050405020304" pitchFamily="18" charset="0"/>
                <a:cs typeface="Times New Roman" panose="02020603050405020304" pitchFamily="18" charset="0"/>
              </a:rPr>
              <a:t>the </a:t>
            </a:r>
            <a:r>
              <a:rPr lang="en-GB" sz="2000" dirty="0" err="1">
                <a:solidFill>
                  <a:srgbClr val="FFFF66"/>
                </a:solidFill>
                <a:effectLst/>
                <a:latin typeface="+mj-lt"/>
                <a:ea typeface="Times New Roman" panose="02020603050405020304" pitchFamily="18" charset="0"/>
                <a:cs typeface="Times New Roman" panose="02020603050405020304" pitchFamily="18" charset="0"/>
              </a:rPr>
              <a:t>Laboratoires</a:t>
            </a:r>
            <a:r>
              <a:rPr lang="en-GB" sz="2000" dirty="0">
                <a:solidFill>
                  <a:srgbClr val="FFFF66"/>
                </a:solidFill>
                <a:effectLst/>
                <a:latin typeface="+mj-lt"/>
                <a:ea typeface="Times New Roman" panose="02020603050405020304" pitchFamily="18" charset="0"/>
                <a:cs typeface="Times New Roman" panose="02020603050405020304" pitchFamily="18" charset="0"/>
              </a:rPr>
              <a:t> National des Champs </a:t>
            </a:r>
            <a:r>
              <a:rPr lang="en-GB" sz="2000" dirty="0" err="1">
                <a:solidFill>
                  <a:srgbClr val="FFFF66"/>
                </a:solidFill>
                <a:effectLst/>
                <a:latin typeface="+mj-lt"/>
                <a:ea typeface="Times New Roman" panose="02020603050405020304" pitchFamily="18" charset="0"/>
                <a:cs typeface="Times New Roman" panose="02020603050405020304" pitchFamily="18" charset="0"/>
              </a:rPr>
              <a:t>Magnétiques</a:t>
            </a:r>
            <a:r>
              <a:rPr lang="en-GB" sz="2000" dirty="0">
                <a:solidFill>
                  <a:srgbClr val="FFFF66"/>
                </a:solidFill>
                <a:effectLst/>
                <a:latin typeface="+mj-lt"/>
                <a:ea typeface="Times New Roman" panose="02020603050405020304" pitchFamily="18" charset="0"/>
                <a:cs typeface="Times New Roman" panose="02020603050405020304" pitchFamily="18" charset="0"/>
              </a:rPr>
              <a:t> </a:t>
            </a:r>
            <a:r>
              <a:rPr lang="en-GB" sz="2000" dirty="0" err="1">
                <a:solidFill>
                  <a:srgbClr val="FFFF66"/>
                </a:solidFill>
                <a:effectLst/>
                <a:latin typeface="+mj-lt"/>
                <a:ea typeface="Times New Roman" panose="02020603050405020304" pitchFamily="18" charset="0"/>
                <a:cs typeface="Times New Roman" panose="02020603050405020304" pitchFamily="18" charset="0"/>
              </a:rPr>
              <a:t>Intenses</a:t>
            </a:r>
            <a:r>
              <a:rPr lang="en-GB" sz="2000" dirty="0">
                <a:solidFill>
                  <a:srgbClr val="FFFF66"/>
                </a:solidFill>
                <a:effectLst/>
                <a:latin typeface="+mj-lt"/>
                <a:ea typeface="Times New Roman" panose="02020603050405020304" pitchFamily="18" charset="0"/>
                <a:cs typeface="Times New Roman" panose="02020603050405020304" pitchFamily="18" charset="0"/>
              </a:rPr>
              <a:t> (LNCMI) in Grenoble and Toulouse (France), </a:t>
            </a:r>
          </a:p>
          <a:p>
            <a:r>
              <a:rPr lang="en-GB" sz="2000" dirty="0">
                <a:solidFill>
                  <a:srgbClr val="FFFF66"/>
                </a:solidFill>
                <a:effectLst/>
                <a:latin typeface="+mj-lt"/>
                <a:ea typeface="Times New Roman" panose="02020603050405020304" pitchFamily="18" charset="0"/>
                <a:cs typeface="Times New Roman" panose="02020603050405020304" pitchFamily="18" charset="0"/>
              </a:rPr>
              <a:t> High Magnetic Field Laboratory in Nijmegen (HFML, The Netherlands) – </a:t>
            </a:r>
          </a:p>
          <a:p>
            <a:endParaRPr lang="en-GB"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600"/>
              </a:spcBef>
              <a:buNone/>
            </a:pPr>
            <a:r>
              <a:rPr lang="en-US" sz="2000" dirty="0">
                <a:solidFill>
                  <a:schemeClr val="bg1"/>
                </a:solidFill>
                <a:effectLst/>
                <a:latin typeface="+mj-lt"/>
                <a:ea typeface="Times New Roman" panose="02020603050405020304" pitchFamily="18" charset="0"/>
                <a:cs typeface="Times New Roman" panose="02020603050405020304" pitchFamily="18" charset="0"/>
              </a:rPr>
              <a:t>Each of the laboratories has a specialization in the measurement of magnetic fields from different types of magnets such as pulsed magnets, superconducting magnets, high field magnets etc.</a:t>
            </a:r>
            <a:endParaRPr lang="en-IT" sz="2000" dirty="0">
              <a:solidFill>
                <a:schemeClr val="bg1"/>
              </a:solidFill>
              <a:latin typeface="+mj-lt"/>
              <a:ea typeface="MS Mincho" panose="02020609040205080304" pitchFamily="49" charset="-128"/>
              <a:cs typeface="Times New Roman" panose="02020603050405020304" pitchFamily="18" charset="0"/>
            </a:endParaRPr>
          </a:p>
          <a:p>
            <a:pPr marL="0" indent="0" algn="just">
              <a:spcBef>
                <a:spcPts val="600"/>
              </a:spcBef>
              <a:buNone/>
            </a:pPr>
            <a:r>
              <a:rPr lang="en-IT" sz="2000" dirty="0">
                <a:solidFill>
                  <a:schemeClr val="bg1"/>
                </a:solidFill>
                <a:effectLst/>
                <a:latin typeface="+mj-lt"/>
                <a:ea typeface="Times New Roman" panose="02020603050405020304" pitchFamily="18" charset="0"/>
                <a:cs typeface="Times New Roman" panose="02020603050405020304" pitchFamily="18" charset="0"/>
              </a:rPr>
              <a:t>These laboratories are associated with other laboratories that are users of these infrastructures and use them continuously.</a:t>
            </a:r>
          </a:p>
          <a:p>
            <a:pPr marL="0" indent="0" algn="just">
              <a:spcBef>
                <a:spcPts val="600"/>
              </a:spcBef>
              <a:buNone/>
            </a:pPr>
            <a:endParaRPr lang="en-GB"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2000" dirty="0">
                <a:solidFill>
                  <a:srgbClr val="FFFF00"/>
                </a:solidFill>
                <a:effectLst/>
                <a:latin typeface="+mj-lt"/>
                <a:ea typeface="Times New Roman" panose="02020603050405020304" pitchFamily="18" charset="0"/>
                <a:cs typeface="Times New Roman" panose="02020603050405020304" pitchFamily="18" charset="0"/>
              </a:rPr>
              <a:t>The legal framework is an AISBL.</a:t>
            </a:r>
            <a:endParaRPr lang="en-IT" sz="2000" dirty="0">
              <a:solidFill>
                <a:srgbClr val="FFFF00"/>
              </a:solidFill>
              <a:effectLst/>
              <a:latin typeface="+mj-lt"/>
              <a:ea typeface="MS Mincho" panose="02020609040205080304" pitchFamily="49" charset="-128"/>
              <a:cs typeface="Times New Roman" panose="02020603050405020304" pitchFamily="18" charset="0"/>
            </a:endParaRPr>
          </a:p>
          <a:p>
            <a:endParaRPr lang="en-IT" sz="2000" dirty="0">
              <a:solidFill>
                <a:schemeClr val="bg1"/>
              </a:solidFill>
            </a:endParaRPr>
          </a:p>
        </p:txBody>
      </p:sp>
      <p:sp>
        <p:nvSpPr>
          <p:cNvPr id="4" name="TextBox 3">
            <a:extLst>
              <a:ext uri="{FF2B5EF4-FFF2-40B4-BE49-F238E27FC236}">
                <a16:creationId xmlns:a16="http://schemas.microsoft.com/office/drawing/2014/main" id="{5FCDEE55-28FD-487A-F940-C980895EF1CF}"/>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5" name="Picture 4">
            <a:extLst>
              <a:ext uri="{FF2B5EF4-FFF2-40B4-BE49-F238E27FC236}">
                <a16:creationId xmlns:a16="http://schemas.microsoft.com/office/drawing/2014/main" id="{4EA85F81-93F7-0B4B-6E3D-09B26BA032C5}"/>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6" name="Picture 5" descr="A blue and yellow logo&#10;&#10;Description automatically generated">
            <a:extLst>
              <a:ext uri="{FF2B5EF4-FFF2-40B4-BE49-F238E27FC236}">
                <a16:creationId xmlns:a16="http://schemas.microsoft.com/office/drawing/2014/main" id="{4D28082F-EC29-8A1D-68FB-79E2F49C2C70}"/>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320505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0A4A-EF88-9CB8-BCD0-3DC8E04749C6}"/>
              </a:ext>
            </a:extLst>
          </p:cNvPr>
          <p:cNvSpPr>
            <a:spLocks noGrp="1"/>
          </p:cNvSpPr>
          <p:nvPr>
            <p:ph type="title"/>
          </p:nvPr>
        </p:nvSpPr>
        <p:spPr>
          <a:xfrm>
            <a:off x="375979" y="997407"/>
            <a:ext cx="8229600" cy="1143000"/>
          </a:xfrm>
        </p:spPr>
        <p:txBody>
          <a:bodyPr/>
          <a:lstStyle/>
          <a:p>
            <a:r>
              <a:rPr lang="en-US" sz="2800" b="1" dirty="0">
                <a:solidFill>
                  <a:srgbClr val="FFFF66"/>
                </a:solidFill>
                <a:effectLst/>
                <a:ea typeface="Times New Roman" panose="02020603050405020304" pitchFamily="18" charset="0"/>
                <a:cs typeface="Times New Roman" panose="02020603050405020304" pitchFamily="18" charset="0"/>
              </a:rPr>
              <a:t>The Extreme Light Infrastructure: ELI</a:t>
            </a:r>
            <a:br>
              <a:rPr lang="en-IT" sz="1800" b="1" dirty="0">
                <a:solidFill>
                  <a:srgbClr val="FFFF66"/>
                </a:solidFill>
                <a:effectLst/>
                <a:latin typeface="Calibri" panose="020F0502020204030204" pitchFamily="34" charset="0"/>
                <a:ea typeface="MS Gothic" panose="020B0609070205080204" pitchFamily="49" charset="-128"/>
                <a:cs typeface="Times New Roman" panose="02020603050405020304" pitchFamily="18" charset="0"/>
              </a:rPr>
            </a:br>
            <a:endParaRPr lang="en-IT" dirty="0">
              <a:solidFill>
                <a:srgbClr val="FFFF66"/>
              </a:solidFill>
            </a:endParaRPr>
          </a:p>
        </p:txBody>
      </p:sp>
      <p:sp>
        <p:nvSpPr>
          <p:cNvPr id="3" name="Content Placeholder 2">
            <a:extLst>
              <a:ext uri="{FF2B5EF4-FFF2-40B4-BE49-F238E27FC236}">
                <a16:creationId xmlns:a16="http://schemas.microsoft.com/office/drawing/2014/main" id="{35C01CDB-5AAC-B703-8F31-F1031F7853B4}"/>
              </a:ext>
            </a:extLst>
          </p:cNvPr>
          <p:cNvSpPr>
            <a:spLocks noGrp="1"/>
          </p:cNvSpPr>
          <p:nvPr>
            <p:ph idx="1"/>
          </p:nvPr>
        </p:nvSpPr>
        <p:spPr/>
        <p:txBody>
          <a:bodyPr/>
          <a:lstStyle/>
          <a:p>
            <a:r>
              <a:rPr lang="en-GB" sz="2000" dirty="0">
                <a:solidFill>
                  <a:schemeClr val="bg1"/>
                </a:solidFill>
              </a:rPr>
              <a:t>Three</a:t>
            </a:r>
            <a:r>
              <a:rPr lang="en-IT" sz="2000" dirty="0">
                <a:solidFill>
                  <a:schemeClr val="bg1"/>
                </a:solidFill>
              </a:rPr>
              <a:t> main labs distributed in three european countries </a:t>
            </a:r>
          </a:p>
          <a:p>
            <a:r>
              <a:rPr lang="en-US" sz="2000" dirty="0">
                <a:solidFill>
                  <a:srgbClr val="FFFF66"/>
                </a:solidFill>
                <a:effectLst/>
                <a:latin typeface="+mj-lt"/>
                <a:ea typeface="Times New Roman" panose="02020603050405020304" pitchFamily="18" charset="0"/>
              </a:rPr>
              <a:t>ELI Beam lines located in Prague Czech Republic; </a:t>
            </a:r>
          </a:p>
          <a:p>
            <a:r>
              <a:rPr lang="en-US" sz="2000" dirty="0">
                <a:solidFill>
                  <a:srgbClr val="FFFF66"/>
                </a:solidFill>
                <a:latin typeface="+mj-lt"/>
                <a:ea typeface="Times New Roman" panose="02020603050405020304" pitchFamily="18" charset="0"/>
              </a:rPr>
              <a:t>ELI Alps in Budapest </a:t>
            </a:r>
            <a:r>
              <a:rPr lang="en-US" sz="2000" dirty="0">
                <a:solidFill>
                  <a:srgbClr val="FFFF66"/>
                </a:solidFill>
                <a:effectLst/>
                <a:latin typeface="+mj-lt"/>
                <a:ea typeface="Times New Roman" panose="02020603050405020304" pitchFamily="18" charset="0"/>
              </a:rPr>
              <a:t>Hungary;</a:t>
            </a:r>
          </a:p>
          <a:p>
            <a:r>
              <a:rPr lang="en-US" sz="2000" dirty="0">
                <a:solidFill>
                  <a:srgbClr val="FFFF66"/>
                </a:solidFill>
                <a:latin typeface="+mj-lt"/>
                <a:ea typeface="Times New Roman" panose="02020603050405020304" pitchFamily="18" charset="0"/>
              </a:rPr>
              <a:t>ELI-NP in </a:t>
            </a:r>
            <a:r>
              <a:rPr lang="en-US" sz="2000" dirty="0" err="1">
                <a:solidFill>
                  <a:srgbClr val="FFFF66"/>
                </a:solidFill>
                <a:latin typeface="+mj-lt"/>
                <a:ea typeface="Times New Roman" panose="02020603050405020304" pitchFamily="18" charset="0"/>
              </a:rPr>
              <a:t>Magurele</a:t>
            </a:r>
            <a:r>
              <a:rPr lang="en-US" sz="2000" dirty="0">
                <a:solidFill>
                  <a:srgbClr val="FFFF66"/>
                </a:solidFill>
                <a:latin typeface="+mj-lt"/>
                <a:ea typeface="Times New Roman" panose="02020603050405020304" pitchFamily="18" charset="0"/>
              </a:rPr>
              <a:t> close to </a:t>
            </a:r>
            <a:r>
              <a:rPr lang="en-US" sz="2000" dirty="0" err="1">
                <a:solidFill>
                  <a:srgbClr val="FFFF66"/>
                </a:solidFill>
                <a:latin typeface="+mj-lt"/>
                <a:ea typeface="Times New Roman" panose="02020603050405020304" pitchFamily="18" charset="0"/>
              </a:rPr>
              <a:t>Bucarest</a:t>
            </a:r>
            <a:r>
              <a:rPr lang="en-US" sz="2000" dirty="0">
                <a:solidFill>
                  <a:srgbClr val="FFFF66"/>
                </a:solidFill>
                <a:latin typeface="+mj-lt"/>
                <a:ea typeface="Times New Roman" panose="02020603050405020304" pitchFamily="18" charset="0"/>
              </a:rPr>
              <a:t> </a:t>
            </a:r>
            <a:r>
              <a:rPr lang="en-US" sz="2000" dirty="0">
                <a:solidFill>
                  <a:srgbClr val="FFFF66"/>
                </a:solidFill>
                <a:effectLst/>
                <a:latin typeface="+mj-lt"/>
                <a:ea typeface="Times New Roman" panose="02020603050405020304" pitchFamily="18" charset="0"/>
              </a:rPr>
              <a:t>Romania </a:t>
            </a:r>
          </a:p>
          <a:p>
            <a:r>
              <a:rPr lang="en-US" sz="2000" dirty="0">
                <a:solidFill>
                  <a:schemeClr val="bg1"/>
                </a:solidFill>
                <a:effectLst/>
                <a:latin typeface="+mj-lt"/>
                <a:ea typeface="Times New Roman" panose="02020603050405020304" pitchFamily="18" charset="0"/>
              </a:rPr>
              <a:t>and a certain number of laboratories which are users who also contribute to the development of equipment and research lines. The three pillars host very high powerful lasers made available for experiments to external users.</a:t>
            </a:r>
            <a:r>
              <a:rPr lang="en-IT" sz="2000" dirty="0">
                <a:solidFill>
                  <a:schemeClr val="bg1"/>
                </a:solidFill>
                <a:effectLst/>
                <a:latin typeface="+mj-lt"/>
              </a:rPr>
              <a:t> </a:t>
            </a:r>
          </a:p>
          <a:p>
            <a:endParaRPr lang="en-IT" sz="2000" dirty="0">
              <a:solidFill>
                <a:schemeClr val="bg1"/>
              </a:solidFill>
              <a:latin typeface="+mj-lt"/>
            </a:endParaRPr>
          </a:p>
          <a:p>
            <a:pPr marL="0" indent="0">
              <a:buNone/>
            </a:pPr>
            <a:r>
              <a:rPr lang="en-US" sz="2000" dirty="0">
                <a:solidFill>
                  <a:srgbClr val="FFFF66"/>
                </a:solidFill>
                <a:effectLst/>
                <a:latin typeface="+mj-lt"/>
                <a:ea typeface="Times New Roman" panose="02020603050405020304" pitchFamily="18" charset="0"/>
                <a:cs typeface="Times New Roman" panose="02020603050405020304" pitchFamily="18" charset="0"/>
              </a:rPr>
              <a:t>Czech and Hungarian laboratories joined forces in an ERIC</a:t>
            </a:r>
            <a:r>
              <a:rPr lang="en-US" sz="2000" dirty="0">
                <a:solidFill>
                  <a:schemeClr val="bg1"/>
                </a:solidFill>
                <a:effectLst/>
                <a:latin typeface="+mj-lt"/>
                <a:ea typeface="Times New Roman" panose="02020603050405020304" pitchFamily="18" charset="0"/>
                <a:cs typeface="Times New Roman" panose="02020603050405020304" pitchFamily="18" charset="0"/>
              </a:rPr>
              <a:t>, European Research Infrastructure Consortium together with other member countries, Italy and Lithuania.</a:t>
            </a:r>
            <a:endParaRPr lang="en-IT" sz="2000" dirty="0">
              <a:solidFill>
                <a:schemeClr val="bg1"/>
              </a:solidFill>
              <a:effectLst/>
              <a:latin typeface="+mj-lt"/>
              <a:ea typeface="MS Mincho" panose="02020609040205080304" pitchFamily="49" charset="-128"/>
              <a:cs typeface="Times New Roman" panose="02020603050405020304" pitchFamily="18" charset="0"/>
            </a:endParaRPr>
          </a:p>
          <a:p>
            <a:pPr marL="0" indent="0">
              <a:buNone/>
            </a:pPr>
            <a:endParaRPr lang="en-IT" sz="2000" dirty="0">
              <a:solidFill>
                <a:schemeClr val="bg1"/>
              </a:solidFill>
              <a:latin typeface="+mj-lt"/>
            </a:endParaRPr>
          </a:p>
        </p:txBody>
      </p:sp>
      <p:sp>
        <p:nvSpPr>
          <p:cNvPr id="4" name="TextBox 3">
            <a:extLst>
              <a:ext uri="{FF2B5EF4-FFF2-40B4-BE49-F238E27FC236}">
                <a16:creationId xmlns:a16="http://schemas.microsoft.com/office/drawing/2014/main" id="{46FF0C38-734C-8119-CA04-399A9A2CC05C}"/>
              </a:ext>
            </a:extLst>
          </p:cNvPr>
          <p:cNvSpPr txBox="1"/>
          <p:nvPr/>
        </p:nvSpPr>
        <p:spPr>
          <a:xfrm>
            <a:off x="1295400" y="5802997"/>
            <a:ext cx="3874779" cy="707886"/>
          </a:xfrm>
          <a:prstGeom prst="rect">
            <a:avLst/>
          </a:prstGeom>
          <a:noFill/>
        </p:spPr>
        <p:txBody>
          <a:bodyPr wrap="none" rtlCol="0">
            <a:spAutoFit/>
          </a:bodyPr>
          <a:lstStyle/>
          <a:p>
            <a:r>
              <a:rPr lang="en-GB" sz="2000" dirty="0">
                <a:solidFill>
                  <a:srgbClr val="FFFF66"/>
                </a:solidFill>
                <a:effectLst/>
                <a:latin typeface="+mj-lt"/>
                <a:ea typeface="Times New Roman" panose="02020603050405020304" pitchFamily="18" charset="0"/>
                <a:cs typeface="Times New Roman" panose="02020603050405020304" pitchFamily="18" charset="0"/>
              </a:rPr>
              <a:t>The legal framework is an ERIC.</a:t>
            </a:r>
            <a:endParaRPr lang="en-IT" sz="2000" dirty="0">
              <a:solidFill>
                <a:srgbClr val="FFFF66"/>
              </a:solidFill>
              <a:effectLst/>
              <a:latin typeface="+mj-lt"/>
              <a:ea typeface="MS Mincho" panose="02020609040205080304" pitchFamily="49" charset="-128"/>
              <a:cs typeface="Times New Roman" panose="02020603050405020304" pitchFamily="18" charset="0"/>
            </a:endParaRPr>
          </a:p>
          <a:p>
            <a:endParaRPr lang="en-IT" sz="2000" dirty="0">
              <a:solidFill>
                <a:srgbClr val="FFFF66"/>
              </a:solidFill>
            </a:endParaRPr>
          </a:p>
        </p:txBody>
      </p:sp>
      <p:sp>
        <p:nvSpPr>
          <p:cNvPr id="5" name="TextBox 4">
            <a:extLst>
              <a:ext uri="{FF2B5EF4-FFF2-40B4-BE49-F238E27FC236}">
                <a16:creationId xmlns:a16="http://schemas.microsoft.com/office/drawing/2014/main" id="{8A27A407-15F3-255A-61FD-51A51E317D21}"/>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6" name="Picture 5">
            <a:extLst>
              <a:ext uri="{FF2B5EF4-FFF2-40B4-BE49-F238E27FC236}">
                <a16:creationId xmlns:a16="http://schemas.microsoft.com/office/drawing/2014/main" id="{05AFAB82-28DD-E28F-D719-5B28AFD38375}"/>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7" name="Picture 6" descr="A blue and yellow logo&#10;&#10;Description automatically generated">
            <a:extLst>
              <a:ext uri="{FF2B5EF4-FFF2-40B4-BE49-F238E27FC236}">
                <a16:creationId xmlns:a16="http://schemas.microsoft.com/office/drawing/2014/main" id="{B11C6569-7E57-ABC7-108F-71215EF2F6AD}"/>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98837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6637-3BAB-ADF8-5787-C4D80EF30574}"/>
              </a:ext>
            </a:extLst>
          </p:cNvPr>
          <p:cNvSpPr>
            <a:spLocks noGrp="1"/>
          </p:cNvSpPr>
          <p:nvPr>
            <p:ph type="title"/>
          </p:nvPr>
        </p:nvSpPr>
        <p:spPr>
          <a:xfrm>
            <a:off x="440499" y="152400"/>
            <a:ext cx="8229600" cy="1143000"/>
          </a:xfrm>
        </p:spPr>
        <p:txBody>
          <a:bodyPr/>
          <a:lstStyle/>
          <a:p>
            <a:r>
              <a:rPr lang="en-IT" sz="2800" b="1" dirty="0">
                <a:solidFill>
                  <a:srgbClr val="FFFF00"/>
                </a:solidFill>
              </a:rPr>
              <a:t>KM3-NET</a:t>
            </a:r>
          </a:p>
        </p:txBody>
      </p:sp>
      <p:sp>
        <p:nvSpPr>
          <p:cNvPr id="3" name="Content Placeholder 2">
            <a:extLst>
              <a:ext uri="{FF2B5EF4-FFF2-40B4-BE49-F238E27FC236}">
                <a16:creationId xmlns:a16="http://schemas.microsoft.com/office/drawing/2014/main" id="{E1CFC8A0-ED01-DEF9-FC1D-3658689FAB98}"/>
              </a:ext>
            </a:extLst>
          </p:cNvPr>
          <p:cNvSpPr>
            <a:spLocks noGrp="1"/>
          </p:cNvSpPr>
          <p:nvPr>
            <p:ph idx="1"/>
          </p:nvPr>
        </p:nvSpPr>
        <p:spPr>
          <a:xfrm>
            <a:off x="475989" y="1166018"/>
            <a:ext cx="8229600" cy="4525963"/>
          </a:xfrm>
        </p:spPr>
        <p:txBody>
          <a:bodyPr/>
          <a:lstStyle/>
          <a:p>
            <a:r>
              <a:rPr lang="en-GB" sz="2000" dirty="0">
                <a:solidFill>
                  <a:schemeClr val="bg1"/>
                </a:solidFill>
                <a:latin typeface="+mj-lt"/>
                <a:ea typeface="Times New Roman" panose="02020603050405020304" pitchFamily="18" charset="0"/>
                <a:cs typeface="Times New Roman" panose="02020603050405020304" pitchFamily="18" charset="0"/>
              </a:rPr>
              <a:t>Two main infrastructure located in two European countries:</a:t>
            </a:r>
          </a:p>
          <a:p>
            <a:endParaRPr lang="en-GB" sz="2000" dirty="0">
              <a:solidFill>
                <a:schemeClr val="bg1"/>
              </a:solidFill>
              <a:effectLst/>
              <a:latin typeface="+mj-lt"/>
              <a:ea typeface="Times New Roman" panose="02020603050405020304" pitchFamily="18" charset="0"/>
              <a:cs typeface="Times New Roman" panose="02020603050405020304" pitchFamily="18" charset="0"/>
            </a:endParaRPr>
          </a:p>
          <a:p>
            <a:r>
              <a:rPr lang="en-GB" sz="2000" dirty="0">
                <a:solidFill>
                  <a:srgbClr val="FFFF66"/>
                </a:solidFill>
                <a:effectLst/>
                <a:latin typeface="+mj-lt"/>
                <a:ea typeface="Times New Roman" panose="02020603050405020304" pitchFamily="18" charset="0"/>
              </a:rPr>
              <a:t>ARCA telescope located in Italy</a:t>
            </a:r>
            <a:endParaRPr lang="en-IT" sz="2000" dirty="0">
              <a:solidFill>
                <a:srgbClr val="FFFF66"/>
              </a:solidFill>
              <a:effectLst/>
              <a:latin typeface="+mj-lt"/>
            </a:endParaRPr>
          </a:p>
          <a:p>
            <a:r>
              <a:rPr lang="en-GB" sz="2000" dirty="0">
                <a:solidFill>
                  <a:srgbClr val="FFFF66"/>
                </a:solidFill>
                <a:effectLst/>
                <a:latin typeface="+mj-lt"/>
                <a:ea typeface="Times New Roman" panose="02020603050405020304" pitchFamily="18" charset="0"/>
              </a:rPr>
              <a:t>ORCA located in France </a:t>
            </a:r>
            <a:endParaRPr lang="en-IT" sz="2000" dirty="0">
              <a:solidFill>
                <a:srgbClr val="FFFF66"/>
              </a:solidFill>
              <a:latin typeface="+mj-lt"/>
            </a:endParaRPr>
          </a:p>
          <a:p>
            <a:endParaRPr lang="en-GB" sz="2000" dirty="0">
              <a:solidFill>
                <a:schemeClr val="bg1"/>
              </a:solidFill>
              <a:effectLst/>
              <a:latin typeface="+mj-lt"/>
              <a:ea typeface="Times New Roman" panose="02020603050405020304" pitchFamily="18" charset="0"/>
              <a:cs typeface="Times New Roman" panose="02020603050405020304" pitchFamily="18" charset="0"/>
            </a:endParaRPr>
          </a:p>
          <a:p>
            <a:pPr marL="0" indent="0">
              <a:buNone/>
            </a:pPr>
            <a:r>
              <a:rPr lang="en-GB" sz="2000" dirty="0">
                <a:solidFill>
                  <a:schemeClr val="bg1"/>
                </a:solidFill>
                <a:effectLst/>
                <a:latin typeface="+mj-lt"/>
                <a:ea typeface="Times New Roman" panose="02020603050405020304" pitchFamily="18" charset="0"/>
                <a:cs typeface="Times New Roman" panose="02020603050405020304" pitchFamily="18" charset="0"/>
              </a:rPr>
              <a:t>KM3NeT is a research infrastructure housing the next generation neutrino telescopes. Once completed, the telescopes will have detector volumes between megaton and several cubic kilometres of clear sea water. </a:t>
            </a:r>
            <a:endParaRPr lang="en-IT" dirty="0"/>
          </a:p>
          <a:p>
            <a:pPr marL="0" indent="0">
              <a:buNone/>
            </a:pPr>
            <a:r>
              <a:rPr lang="en-GB" sz="2000" dirty="0">
                <a:solidFill>
                  <a:schemeClr val="bg1"/>
                </a:solidFill>
                <a:effectLst/>
                <a:latin typeface="+mj-lt"/>
                <a:ea typeface="Times New Roman" panose="02020603050405020304" pitchFamily="18" charset="0"/>
                <a:cs typeface="Times New Roman" panose="02020603050405020304" pitchFamily="18" charset="0"/>
              </a:rPr>
              <a:t>The governance and management of the implementation, the commissioning and the first operation period of KM3NeT-phase 2 is defined in a </a:t>
            </a:r>
            <a:r>
              <a:rPr lang="en-GB" sz="2000" dirty="0">
                <a:solidFill>
                  <a:srgbClr val="FFFF66"/>
                </a:solidFill>
                <a:effectLst/>
                <a:latin typeface="+mj-lt"/>
                <a:ea typeface="Times New Roman" panose="02020603050405020304" pitchFamily="18" charset="0"/>
                <a:cs typeface="Times New Roman" panose="02020603050405020304" pitchFamily="18" charset="0"/>
              </a:rPr>
              <a:t>Memorandum of Understanding signed by the funding authorities. </a:t>
            </a:r>
          </a:p>
          <a:p>
            <a:r>
              <a:rPr lang="en-GB" sz="2000" dirty="0">
                <a:solidFill>
                  <a:schemeClr val="bg1"/>
                </a:solidFill>
                <a:effectLst/>
                <a:latin typeface="+mj-lt"/>
                <a:ea typeface="Times New Roman" panose="02020603050405020304" pitchFamily="18" charset="0"/>
                <a:cs typeface="Times New Roman" panose="02020603050405020304" pitchFamily="18" charset="0"/>
              </a:rPr>
              <a:t>After the completion of the infrastructure the legal framework chosen is an AISBL.</a:t>
            </a:r>
            <a:endParaRPr lang="en-IT" sz="2000" dirty="0">
              <a:solidFill>
                <a:schemeClr val="bg1"/>
              </a:solidFill>
              <a:effectLst/>
              <a:latin typeface="+mj-lt"/>
              <a:ea typeface="MS Mincho" panose="02020609040205080304" pitchFamily="49" charset="-128"/>
              <a:cs typeface="Times New Roman" panose="02020603050405020304" pitchFamily="18" charset="0"/>
            </a:endParaRPr>
          </a:p>
          <a:p>
            <a:endParaRPr lang="en-IT" dirty="0"/>
          </a:p>
        </p:txBody>
      </p:sp>
      <p:sp>
        <p:nvSpPr>
          <p:cNvPr id="4" name="TextBox 3">
            <a:extLst>
              <a:ext uri="{FF2B5EF4-FFF2-40B4-BE49-F238E27FC236}">
                <a16:creationId xmlns:a16="http://schemas.microsoft.com/office/drawing/2014/main" id="{7A5E7714-C465-BE52-BB23-2EC0CA41F2DB}"/>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5" name="Picture 4">
            <a:extLst>
              <a:ext uri="{FF2B5EF4-FFF2-40B4-BE49-F238E27FC236}">
                <a16:creationId xmlns:a16="http://schemas.microsoft.com/office/drawing/2014/main" id="{8C14B02E-57FA-4BFC-C536-0407B801BC8B}"/>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6" name="Picture 5" descr="A blue and yellow logo&#10;&#10;Description automatically generated">
            <a:extLst>
              <a:ext uri="{FF2B5EF4-FFF2-40B4-BE49-F238E27FC236}">
                <a16:creationId xmlns:a16="http://schemas.microsoft.com/office/drawing/2014/main" id="{2F3B6DBD-F4BB-CC90-66D2-97732B43D361}"/>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77654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230A-DFB6-7399-686F-ADF480FE8D5C}"/>
              </a:ext>
            </a:extLst>
          </p:cNvPr>
          <p:cNvSpPr>
            <a:spLocks noGrp="1"/>
          </p:cNvSpPr>
          <p:nvPr>
            <p:ph type="title"/>
          </p:nvPr>
        </p:nvSpPr>
        <p:spPr>
          <a:xfrm>
            <a:off x="381000" y="533400"/>
            <a:ext cx="8229600" cy="1143000"/>
          </a:xfrm>
        </p:spPr>
        <p:txBody>
          <a:bodyPr/>
          <a:lstStyle/>
          <a:p>
            <a:r>
              <a:rPr lang="en-IT" sz="2800" b="1" dirty="0">
                <a:solidFill>
                  <a:srgbClr val="FFFF00"/>
                </a:solidFill>
                <a:effectLst/>
                <a:ea typeface="Times New Roman" panose="02020603050405020304" pitchFamily="18" charset="0"/>
                <a:cs typeface="Times New Roman" panose="02020603050405020304" pitchFamily="18" charset="0"/>
              </a:rPr>
              <a:t>ELIXIR -EMBL</a:t>
            </a:r>
            <a:br>
              <a:rPr lang="en-IT" sz="1800" b="1" dirty="0">
                <a:solidFill>
                  <a:srgbClr val="FFFF00"/>
                </a:solidFill>
                <a:effectLst/>
                <a:latin typeface="Calibri" panose="020F0502020204030204" pitchFamily="34" charset="0"/>
                <a:ea typeface="MS Gothic" panose="020B0609070205080204" pitchFamily="49" charset="-128"/>
                <a:cs typeface="Times New Roman" panose="02020603050405020304" pitchFamily="18" charset="0"/>
              </a:rPr>
            </a:br>
            <a:endParaRPr lang="en-IT" dirty="0">
              <a:solidFill>
                <a:srgbClr val="FFFF00"/>
              </a:solidFill>
            </a:endParaRPr>
          </a:p>
        </p:txBody>
      </p:sp>
      <p:sp>
        <p:nvSpPr>
          <p:cNvPr id="3" name="Content Placeholder 2">
            <a:extLst>
              <a:ext uri="{FF2B5EF4-FFF2-40B4-BE49-F238E27FC236}">
                <a16:creationId xmlns:a16="http://schemas.microsoft.com/office/drawing/2014/main" id="{BC5B3974-33F3-B3D7-3216-6D1B6FEB7247}"/>
              </a:ext>
            </a:extLst>
          </p:cNvPr>
          <p:cNvSpPr>
            <a:spLocks noGrp="1"/>
          </p:cNvSpPr>
          <p:nvPr>
            <p:ph idx="1"/>
          </p:nvPr>
        </p:nvSpPr>
        <p:spPr>
          <a:xfrm>
            <a:off x="457200" y="1371600"/>
            <a:ext cx="8229600" cy="4525963"/>
          </a:xfrm>
        </p:spPr>
        <p:txBody>
          <a:bodyPr/>
          <a:lstStyle/>
          <a:p>
            <a:r>
              <a:rPr lang="en-GB" sz="2000" dirty="0">
                <a:solidFill>
                  <a:schemeClr val="bg1"/>
                </a:solidFill>
                <a:effectLst/>
                <a:latin typeface="+mj-lt"/>
                <a:ea typeface="Times New Roman" panose="02020603050405020304" pitchFamily="18" charset="0"/>
                <a:cs typeface="Times New Roman" panose="02020603050405020304" pitchFamily="18" charset="0"/>
              </a:rPr>
              <a:t>ELIXIR is an European intergovernmental organisation that is made up of life scientists, computer scientists and support staff. The ELIXIR goal is to help researchers take advantage of the huge amounts of data produced in life science, so that we can gain new insights into how living organisms work in health and disease.</a:t>
            </a:r>
          </a:p>
          <a:p>
            <a:endParaRPr lang="en-IT" sz="2000" dirty="0">
              <a:solidFill>
                <a:schemeClr val="bg1"/>
              </a:solidFill>
              <a:effectLst/>
              <a:latin typeface="+mj-lt"/>
              <a:ea typeface="MS Mincho" panose="02020609040205080304" pitchFamily="49" charset="-128"/>
              <a:cs typeface="Times New Roman" panose="02020603050405020304" pitchFamily="18" charset="0"/>
            </a:endParaRPr>
          </a:p>
          <a:p>
            <a:r>
              <a:rPr lang="en-GB" sz="2000" dirty="0">
                <a:solidFill>
                  <a:schemeClr val="bg1"/>
                </a:solidFill>
                <a:effectLst/>
                <a:latin typeface="+mj-lt"/>
                <a:ea typeface="Times New Roman" panose="02020603050405020304" pitchFamily="18" charset="0"/>
                <a:cs typeface="Times New Roman" panose="02020603050405020304" pitchFamily="18" charset="0"/>
              </a:rPr>
              <a:t>ELIXIR is part of the </a:t>
            </a:r>
            <a:r>
              <a:rPr lang="en-US" sz="2000" dirty="0">
                <a:solidFill>
                  <a:schemeClr val="bg1"/>
                </a:solidFill>
                <a:effectLst/>
                <a:latin typeface="+mj-lt"/>
                <a:ea typeface="Times New Roman" panose="02020603050405020304" pitchFamily="18" charset="0"/>
                <a:cs typeface="Times New Roman" panose="02020603050405020304" pitchFamily="18" charset="0"/>
              </a:rPr>
              <a:t>European Molecular Biology Laboratory that is an organization with the commitment to making biological data and information accessible to life scientists in all disciplines.</a:t>
            </a:r>
            <a:endParaRPr lang="en-IT" sz="2000" dirty="0">
              <a:solidFill>
                <a:schemeClr val="bg1"/>
              </a:solidFill>
              <a:effectLst/>
              <a:latin typeface="+mj-lt"/>
              <a:ea typeface="MS Mincho" panose="02020609040205080304" pitchFamily="49" charset="-128"/>
              <a:cs typeface="Times New Roman" panose="02020603050405020304" pitchFamily="18" charset="0"/>
            </a:endParaRPr>
          </a:p>
          <a:p>
            <a:endParaRPr lang="en-GB" sz="2000" dirty="0">
              <a:solidFill>
                <a:schemeClr val="bg1"/>
              </a:solidFill>
              <a:effectLst/>
              <a:latin typeface="+mj-lt"/>
              <a:ea typeface="Times New Roman" panose="02020603050405020304" pitchFamily="18" charset="0"/>
              <a:cs typeface="Times New Roman" panose="02020603050405020304" pitchFamily="18" charset="0"/>
            </a:endParaRPr>
          </a:p>
          <a:p>
            <a:r>
              <a:rPr lang="en-GB" sz="2000" dirty="0">
                <a:solidFill>
                  <a:schemeClr val="bg1"/>
                </a:solidFill>
                <a:effectLst/>
                <a:latin typeface="+mj-lt"/>
                <a:ea typeface="Times New Roman" panose="02020603050405020304" pitchFamily="18" charset="0"/>
                <a:cs typeface="Times New Roman" panose="02020603050405020304" pitchFamily="18" charset="0"/>
              </a:rPr>
              <a:t>In ELIXIR there are 23 countries that work together using a ‘Hub and Nodes’ model.</a:t>
            </a:r>
            <a:endParaRPr lang="en-IT" sz="2000" dirty="0">
              <a:solidFill>
                <a:schemeClr val="bg1"/>
              </a:solidFill>
              <a:effectLst/>
              <a:latin typeface="+mj-lt"/>
              <a:ea typeface="MS Mincho" panose="02020609040205080304" pitchFamily="49" charset="-128"/>
              <a:cs typeface="Times New Roman" panose="02020603050405020304" pitchFamily="18" charset="0"/>
            </a:endParaRPr>
          </a:p>
          <a:p>
            <a:r>
              <a:rPr lang="en-US" sz="2000" dirty="0">
                <a:solidFill>
                  <a:srgbClr val="FFFF66"/>
                </a:solidFill>
                <a:effectLst/>
                <a:latin typeface="+mj-lt"/>
                <a:ea typeface="Times New Roman" panose="02020603050405020304" pitchFamily="18" charset="0"/>
              </a:rPr>
              <a:t>ELIXIR makes use of the legal structure of European Molecular Biology Laboratory (IGO)</a:t>
            </a:r>
            <a:r>
              <a:rPr lang="en-IT" sz="2000" dirty="0">
                <a:solidFill>
                  <a:srgbClr val="FFFF66"/>
                </a:solidFill>
                <a:effectLst/>
                <a:latin typeface="+mj-lt"/>
              </a:rPr>
              <a:t> </a:t>
            </a:r>
            <a:endParaRPr lang="en-IT" sz="2000" dirty="0">
              <a:solidFill>
                <a:srgbClr val="FFFF66"/>
              </a:solidFill>
              <a:latin typeface="+mj-lt"/>
            </a:endParaRPr>
          </a:p>
        </p:txBody>
      </p:sp>
      <p:sp>
        <p:nvSpPr>
          <p:cNvPr id="4" name="TextBox 3">
            <a:extLst>
              <a:ext uri="{FF2B5EF4-FFF2-40B4-BE49-F238E27FC236}">
                <a16:creationId xmlns:a16="http://schemas.microsoft.com/office/drawing/2014/main" id="{6F7CB498-2D0B-CE17-A64F-7AED92ACFA31}"/>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5" name="Picture 4">
            <a:extLst>
              <a:ext uri="{FF2B5EF4-FFF2-40B4-BE49-F238E27FC236}">
                <a16:creationId xmlns:a16="http://schemas.microsoft.com/office/drawing/2014/main" id="{61BD3589-C987-47E7-E648-500A80F8772D}"/>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6" name="Picture 5" descr="A blue and yellow logo&#10;&#10;Description automatically generated">
            <a:extLst>
              <a:ext uri="{FF2B5EF4-FFF2-40B4-BE49-F238E27FC236}">
                <a16:creationId xmlns:a16="http://schemas.microsoft.com/office/drawing/2014/main" id="{670CFAB2-DCC3-E9FE-2212-92EF7974D4ED}"/>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275586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335047" y="1066800"/>
            <a:ext cx="8656553" cy="5395772"/>
          </a:xfrm>
        </p:spPr>
        <p:txBody>
          <a:bodyPr>
            <a:noAutofit/>
          </a:bodyPr>
          <a:lstStyle/>
          <a:p>
            <a:pPr marL="0" indent="0">
              <a:buNone/>
            </a:pPr>
            <a:r>
              <a:rPr lang="en-GB" sz="2400" dirty="0">
                <a:solidFill>
                  <a:schemeClr val="bg1"/>
                </a:solidFill>
              </a:rPr>
              <a:t>We prepared the report of the Deliverable </a:t>
            </a:r>
          </a:p>
          <a:p>
            <a:pPr marL="0" indent="0">
              <a:buNone/>
            </a:pPr>
            <a:r>
              <a:rPr lang="en-GB" sz="2400" dirty="0">
                <a:solidFill>
                  <a:schemeClr val="bg1"/>
                </a:solidFill>
              </a:rPr>
              <a:t>WP3-DVL3.1: April 2024</a:t>
            </a:r>
          </a:p>
          <a:p>
            <a:pPr marL="0" indent="0">
              <a:buNone/>
            </a:pPr>
            <a:endParaRPr lang="en-GB" sz="2800" dirty="0">
              <a:solidFill>
                <a:schemeClr val="bg1"/>
              </a:solidFill>
            </a:endParaRPr>
          </a:p>
          <a:p>
            <a:pPr marL="0" indent="0">
              <a:buNone/>
            </a:pPr>
            <a:r>
              <a:rPr lang="en-US" sz="2800" b="1" dirty="0">
                <a:solidFill>
                  <a:srgbClr val="FFFF66"/>
                </a:solidFill>
                <a:effectLst/>
                <a:latin typeface="+mj-lt"/>
                <a:ea typeface="MS Mincho" panose="02020609040205080304" pitchFamily="49" charset="-128"/>
              </a:rPr>
              <a:t>Criteria and methodology for 2nd site selection</a:t>
            </a:r>
            <a:r>
              <a:rPr lang="en-IT" sz="2800" b="1" dirty="0">
                <a:solidFill>
                  <a:srgbClr val="FFFF66"/>
                </a:solidFill>
                <a:effectLst/>
                <a:latin typeface="+mj-lt"/>
              </a:rPr>
              <a:t> </a:t>
            </a:r>
          </a:p>
          <a:p>
            <a:pPr marL="0" indent="0">
              <a:buNone/>
            </a:pPr>
            <a:r>
              <a:rPr lang="en-GB" sz="2400" dirty="0">
                <a:solidFill>
                  <a:schemeClr val="bg1"/>
                </a:solidFill>
              </a:rPr>
              <a:t>aimed at sites that propose themselves as a second site:</a:t>
            </a:r>
          </a:p>
          <a:p>
            <a:pPr marL="0" indent="0">
              <a:buNone/>
            </a:pPr>
            <a:endParaRPr lang="en-GB" sz="2400" dirty="0">
              <a:solidFill>
                <a:schemeClr val="bg1"/>
              </a:solidFill>
            </a:endParaRPr>
          </a:p>
          <a:p>
            <a:pPr marL="0" indent="0">
              <a:buNone/>
            </a:pPr>
            <a:r>
              <a:rPr lang="en-GB" sz="2400" dirty="0">
                <a:solidFill>
                  <a:srgbClr val="FFFF66"/>
                </a:solidFill>
              </a:rPr>
              <a:t>CLPU - Salamanca (ES)</a:t>
            </a:r>
          </a:p>
          <a:p>
            <a:pPr marL="0" indent="0">
              <a:buNone/>
            </a:pPr>
            <a:r>
              <a:rPr lang="en-GB" sz="2400" dirty="0">
                <a:solidFill>
                  <a:srgbClr val="FFFF66"/>
                </a:solidFill>
              </a:rPr>
              <a:t>CNR - Pisa (IT)</a:t>
            </a:r>
          </a:p>
          <a:p>
            <a:pPr marL="0" indent="0">
              <a:buNone/>
            </a:pPr>
            <a:r>
              <a:rPr lang="en-GB" sz="2400" dirty="0">
                <a:solidFill>
                  <a:srgbClr val="FFFF66"/>
                </a:solidFill>
              </a:rPr>
              <a:t>ELI-ERIC - Prague (CZ)</a:t>
            </a:r>
          </a:p>
          <a:p>
            <a:pPr marL="0" indent="0">
              <a:buNone/>
            </a:pPr>
            <a:r>
              <a:rPr lang="en-GB" sz="2400" dirty="0">
                <a:solidFill>
                  <a:srgbClr val="FFFF66"/>
                </a:solidFill>
              </a:rPr>
              <a:t>EPAC - Oxford (UK)</a:t>
            </a:r>
          </a:p>
          <a:p>
            <a:pPr marL="0" indent="0">
              <a:buNone/>
            </a:pPr>
            <a:endParaRPr lang="en-GB" sz="2800" dirty="0">
              <a:solidFill>
                <a:schemeClr val="bg1"/>
              </a:solidFill>
            </a:endParaRPr>
          </a:p>
          <a:p>
            <a:pPr marL="0" indent="0">
              <a:buNone/>
            </a:pPr>
            <a:endParaRPr lang="en-GB" sz="2800" dirty="0">
              <a:solidFill>
                <a:schemeClr val="bg1"/>
              </a:solidFill>
            </a:endParaRP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a:xfrm>
            <a:off x="343398" y="0"/>
            <a:ext cx="8229600" cy="1143000"/>
          </a:xfrm>
        </p:spPr>
        <p:txBody>
          <a:bodyPr/>
          <a:lstStyle/>
          <a:p>
            <a:r>
              <a:rPr lang="en-GB" sz="3600" dirty="0">
                <a:solidFill>
                  <a:srgbClr val="FFFF00"/>
                </a:solidFill>
              </a:rPr>
              <a:t>WP3 reports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6" name="TextBox 5">
            <a:extLst>
              <a:ext uri="{FF2B5EF4-FFF2-40B4-BE49-F238E27FC236}">
                <a16:creationId xmlns:a16="http://schemas.microsoft.com/office/drawing/2014/main" id="{604926B4-8A3E-463C-8894-3984EDA606B9}"/>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5" name="Picture 4">
            <a:extLst>
              <a:ext uri="{FF2B5EF4-FFF2-40B4-BE49-F238E27FC236}">
                <a16:creationId xmlns:a16="http://schemas.microsoft.com/office/drawing/2014/main" id="{CCEF6A16-8F03-33C4-7C7D-7354313FBBAD}"/>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7" name="Picture 6" descr="A blue and yellow logo&#10;&#10;Description automatically generated">
            <a:extLst>
              <a:ext uri="{FF2B5EF4-FFF2-40B4-BE49-F238E27FC236}">
                <a16:creationId xmlns:a16="http://schemas.microsoft.com/office/drawing/2014/main" id="{CCB6005C-EE64-8E24-94FB-C8DB81E34276}"/>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422535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europe with different colored areas&#10;&#10;Description automatically generated">
            <a:extLst>
              <a:ext uri="{FF2B5EF4-FFF2-40B4-BE49-F238E27FC236}">
                <a16:creationId xmlns:a16="http://schemas.microsoft.com/office/drawing/2014/main" id="{F2B1DF29-C730-8191-97C8-FC7E4F9A35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7738"/>
            <a:ext cx="9195462" cy="4849661"/>
          </a:xfrm>
          <a:prstGeom prst="rect">
            <a:avLst/>
          </a:prstGeom>
        </p:spPr>
      </p:pic>
      <p:sp>
        <p:nvSpPr>
          <p:cNvPr id="2" name="TextBox 1">
            <a:extLst>
              <a:ext uri="{FF2B5EF4-FFF2-40B4-BE49-F238E27FC236}">
                <a16:creationId xmlns:a16="http://schemas.microsoft.com/office/drawing/2014/main" id="{559E45A8-1035-165A-7706-6777E9C6B200}"/>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3" name="Picture 2">
            <a:extLst>
              <a:ext uri="{FF2B5EF4-FFF2-40B4-BE49-F238E27FC236}">
                <a16:creationId xmlns:a16="http://schemas.microsoft.com/office/drawing/2014/main" id="{A46D991F-2DDF-35F9-3A2D-840059377E7D}"/>
              </a:ext>
            </a:extLst>
          </p:cNvPr>
          <p:cNvPicPr>
            <a:picLocks noChangeAspect="1"/>
          </p:cNvPicPr>
          <p:nvPr/>
        </p:nvPicPr>
        <p:blipFill>
          <a:blip r:embed="rId3"/>
          <a:stretch>
            <a:fillRect/>
          </a:stretch>
        </p:blipFill>
        <p:spPr>
          <a:xfrm>
            <a:off x="7808455" y="138591"/>
            <a:ext cx="1074981" cy="706416"/>
          </a:xfrm>
          <a:prstGeom prst="rect">
            <a:avLst/>
          </a:prstGeom>
        </p:spPr>
      </p:pic>
      <p:pic>
        <p:nvPicPr>
          <p:cNvPr id="4" name="Picture 3" descr="A blue and yellow logo&#10;&#10;Description automatically generated">
            <a:extLst>
              <a:ext uri="{FF2B5EF4-FFF2-40B4-BE49-F238E27FC236}">
                <a16:creationId xmlns:a16="http://schemas.microsoft.com/office/drawing/2014/main" id="{BD7B22ED-0A5B-F62E-6C08-480274699EA9}"/>
              </a:ext>
            </a:extLst>
          </p:cNvPr>
          <p:cNvPicPr>
            <a:picLocks noChangeAspect="1"/>
          </p:cNvPicPr>
          <p:nvPr/>
        </p:nvPicPr>
        <p:blipFill>
          <a:blip r:embed="rId4"/>
          <a:stretch>
            <a:fillRect/>
          </a:stretch>
        </p:blipFill>
        <p:spPr>
          <a:xfrm>
            <a:off x="152400" y="127261"/>
            <a:ext cx="1661081" cy="749039"/>
          </a:xfrm>
          <a:prstGeom prst="rect">
            <a:avLst/>
          </a:prstGeom>
        </p:spPr>
      </p:pic>
    </p:spTree>
    <p:extLst>
      <p:ext uri="{BB962C8B-B14F-4D97-AF65-F5344CB8AC3E}">
        <p14:creationId xmlns:p14="http://schemas.microsoft.com/office/powerpoint/2010/main" val="391451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52BB14-806F-3E44-037F-913E6565AB7F}"/>
              </a:ext>
            </a:extLst>
          </p:cNvPr>
          <p:cNvSpPr>
            <a:spLocks noGrp="1"/>
          </p:cNvSpPr>
          <p:nvPr>
            <p:ph idx="1"/>
          </p:nvPr>
        </p:nvSpPr>
        <p:spPr>
          <a:xfrm>
            <a:off x="114300" y="1275138"/>
            <a:ext cx="8915400" cy="5372100"/>
          </a:xfrm>
        </p:spPr>
        <p:txBody>
          <a:bodyPr/>
          <a:lstStyle/>
          <a:p>
            <a:pPr marL="0" indent="0">
              <a:buNone/>
            </a:pPr>
            <a:r>
              <a:rPr lang="en-IT" sz="2800" b="1" dirty="0">
                <a:solidFill>
                  <a:srgbClr val="FFFF00"/>
                </a:solidFill>
              </a:rPr>
              <a:t>    </a:t>
            </a:r>
            <a:endParaRPr lang="en-IT" sz="2800" dirty="0">
              <a:solidFill>
                <a:srgbClr val="FFFF00"/>
              </a:solidFill>
            </a:endParaRPr>
          </a:p>
          <a:p>
            <a:r>
              <a:rPr lang="en-GB" sz="2000" dirty="0">
                <a:solidFill>
                  <a:schemeClr val="bg1"/>
                </a:solidFill>
                <a:effectLst/>
                <a:latin typeface="+mj-lt"/>
                <a:ea typeface="MS Mincho" panose="02020609040205080304" pitchFamily="49" charset="-128"/>
              </a:rPr>
              <a:t>The report describes the main elements that will be used to prepare the path toward a decision for the choice of the second site, i.e. the one that will host the Laser Driven Plasma Accelerator of the ESFRI </a:t>
            </a:r>
            <a:r>
              <a:rPr lang="en-GB" sz="2000" dirty="0" err="1">
                <a:solidFill>
                  <a:schemeClr val="bg1"/>
                </a:solidFill>
                <a:effectLst/>
                <a:latin typeface="+mj-lt"/>
                <a:ea typeface="MS Mincho" panose="02020609040205080304" pitchFamily="49" charset="-128"/>
              </a:rPr>
              <a:t>EuPRAXIA</a:t>
            </a:r>
            <a:r>
              <a:rPr lang="en-GB" sz="2000" dirty="0">
                <a:solidFill>
                  <a:schemeClr val="bg1"/>
                </a:solidFill>
                <a:effectLst/>
                <a:latin typeface="+mj-lt"/>
                <a:ea typeface="MS Mincho" panose="02020609040205080304" pitchFamily="49" charset="-128"/>
              </a:rPr>
              <a:t> infrastructure.</a:t>
            </a:r>
            <a:r>
              <a:rPr lang="en-IT" sz="2000" dirty="0">
                <a:solidFill>
                  <a:schemeClr val="bg1"/>
                </a:solidFill>
                <a:effectLst/>
                <a:latin typeface="+mj-lt"/>
              </a:rPr>
              <a:t> </a:t>
            </a:r>
          </a:p>
          <a:p>
            <a:endParaRPr lang="en-IT" sz="2000" dirty="0">
              <a:solidFill>
                <a:schemeClr val="bg1"/>
              </a:solidFill>
              <a:effectLst/>
              <a:latin typeface="+mj-lt"/>
            </a:endParaRPr>
          </a:p>
          <a:p>
            <a:pPr marL="0" indent="0">
              <a:buNone/>
            </a:pPr>
            <a:r>
              <a:rPr lang="en-US" sz="2000" dirty="0">
                <a:solidFill>
                  <a:schemeClr val="bg1"/>
                </a:solidFill>
                <a:effectLst/>
                <a:latin typeface="+mj-lt"/>
                <a:ea typeface="MS Mincho" panose="02020609040205080304" pitchFamily="49" charset="-128"/>
              </a:rPr>
              <a:t>the report contains :</a:t>
            </a:r>
          </a:p>
          <a:p>
            <a:r>
              <a:rPr lang="en-US" sz="2400" dirty="0">
                <a:solidFill>
                  <a:srgbClr val="FFFF66"/>
                </a:solidFill>
                <a:effectLst/>
                <a:latin typeface="+mj-lt"/>
                <a:ea typeface="MS Gothic" panose="020B0609070205080204" pitchFamily="49" charset="-128"/>
                <a:cs typeface="Calibri" panose="020F0502020204030204" pitchFamily="34" charset="0"/>
              </a:rPr>
              <a:t>General Assessment Criteria for Research Infrastructure</a:t>
            </a:r>
            <a:endParaRPr lang="en-IT" sz="2400" dirty="0">
              <a:solidFill>
                <a:srgbClr val="FFFF66"/>
              </a:solidFill>
              <a:effectLst/>
              <a:latin typeface="+mj-lt"/>
              <a:ea typeface="MS Gothic" panose="020B0609070205080204" pitchFamily="49" charset="-128"/>
              <a:cs typeface="Calibri" panose="020F0502020204030204" pitchFamily="34" charset="0"/>
            </a:endParaRPr>
          </a:p>
          <a:p>
            <a:r>
              <a:rPr lang="en-US" sz="2400" dirty="0">
                <a:solidFill>
                  <a:srgbClr val="FFFF66"/>
                </a:solidFill>
                <a:effectLst/>
                <a:latin typeface="+mj-lt"/>
                <a:ea typeface="MS Gothic" panose="020B0609070205080204" pitchFamily="49" charset="-128"/>
                <a:cs typeface="Calibri" panose="020F0502020204030204" pitchFamily="34" charset="0"/>
              </a:rPr>
              <a:t>Assessment Criteria Specific to Laser Plasma Acceleration</a:t>
            </a:r>
          </a:p>
          <a:p>
            <a:endParaRPr lang="en-US" sz="2000" dirty="0">
              <a:solidFill>
                <a:schemeClr val="bg1"/>
              </a:solidFill>
              <a:effectLst/>
              <a:latin typeface="+mj-lt"/>
              <a:ea typeface="MS Gothic" panose="020B0609070205080204" pitchFamily="49" charset="-128"/>
              <a:cs typeface="Calibri" panose="020F0502020204030204" pitchFamily="34" charset="0"/>
            </a:endParaRPr>
          </a:p>
          <a:p>
            <a:r>
              <a:rPr lang="en-US" sz="2000" dirty="0">
                <a:solidFill>
                  <a:schemeClr val="bg1"/>
                </a:solidFill>
                <a:latin typeface="+mj-lt"/>
                <a:ea typeface="MS Gothic" panose="020B0609070205080204" pitchFamily="49" charset="-128"/>
                <a:cs typeface="Calibri" panose="020F0502020204030204" pitchFamily="34" charset="0"/>
              </a:rPr>
              <a:t>These criteria are the </a:t>
            </a:r>
            <a:r>
              <a:rPr lang="en-GB" sz="2000" dirty="0">
                <a:solidFill>
                  <a:schemeClr val="bg1"/>
                </a:solidFill>
                <a:latin typeface="+mj-lt"/>
              </a:rPr>
              <a:t>the framework of the “bid-book” that laboratories that want to host the second site can present at the Collaboration Board</a:t>
            </a:r>
          </a:p>
          <a:p>
            <a:endParaRPr lang="en-GB" sz="2000" dirty="0">
              <a:solidFill>
                <a:schemeClr val="bg1"/>
              </a:solidFill>
              <a:latin typeface="+mj-lt"/>
            </a:endParaRPr>
          </a:p>
        </p:txBody>
      </p:sp>
      <p:sp>
        <p:nvSpPr>
          <p:cNvPr id="10" name="TextBox 9">
            <a:extLst>
              <a:ext uri="{FF2B5EF4-FFF2-40B4-BE49-F238E27FC236}">
                <a16:creationId xmlns:a16="http://schemas.microsoft.com/office/drawing/2014/main" id="{768BDFC7-9C76-BB98-4C46-97F5F4D61C16}"/>
              </a:ext>
            </a:extLst>
          </p:cNvPr>
          <p:cNvSpPr txBox="1"/>
          <p:nvPr/>
        </p:nvSpPr>
        <p:spPr>
          <a:xfrm>
            <a:off x="457200" y="982235"/>
            <a:ext cx="8229600" cy="523220"/>
          </a:xfrm>
          <a:prstGeom prst="rect">
            <a:avLst/>
          </a:prstGeom>
          <a:noFill/>
        </p:spPr>
        <p:txBody>
          <a:bodyPr wrap="square">
            <a:spAutoFit/>
          </a:bodyPr>
          <a:lstStyle/>
          <a:p>
            <a:r>
              <a:rPr lang="en-IT" sz="2800" b="1" dirty="0">
                <a:solidFill>
                  <a:srgbClr val="FFFF00"/>
                </a:solidFill>
              </a:rPr>
              <a:t>Criteria and methodology for 2nd site selection</a:t>
            </a:r>
            <a:endParaRPr lang="en-IT" sz="2800" dirty="0"/>
          </a:p>
        </p:txBody>
      </p:sp>
      <p:sp>
        <p:nvSpPr>
          <p:cNvPr id="11" name="TextBox 10">
            <a:extLst>
              <a:ext uri="{FF2B5EF4-FFF2-40B4-BE49-F238E27FC236}">
                <a16:creationId xmlns:a16="http://schemas.microsoft.com/office/drawing/2014/main" id="{5D7FA895-D64D-A6A4-7294-EAAEB8C82924}"/>
              </a:ext>
            </a:extLst>
          </p:cNvPr>
          <p:cNvSpPr txBox="1"/>
          <p:nvPr/>
        </p:nvSpPr>
        <p:spPr>
          <a:xfrm>
            <a:off x="375979" y="6462572"/>
            <a:ext cx="8507457" cy="369332"/>
          </a:xfrm>
          <a:prstGeom prst="rect">
            <a:avLst/>
          </a:prstGeom>
          <a:noFill/>
        </p:spPr>
        <p:txBody>
          <a:bodyPr wrap="none" rtlCol="0">
            <a:spAutoFit/>
          </a:bodyPr>
          <a:lstStyle/>
          <a:p>
            <a:r>
              <a:rPr lang="en-GB" dirty="0" err="1">
                <a:solidFill>
                  <a:schemeClr val="bg1"/>
                </a:solidFill>
              </a:rPr>
              <a:t>EuPRAXIA</a:t>
            </a:r>
            <a:r>
              <a:rPr lang="en-GB" dirty="0">
                <a:solidFill>
                  <a:schemeClr val="bg1"/>
                </a:solidFill>
              </a:rPr>
              <a:t> Preparatory Phase </a:t>
            </a:r>
            <a:r>
              <a:rPr lang="en-IT" dirty="0">
                <a:solidFill>
                  <a:schemeClr val="bg1"/>
                </a:solidFill>
              </a:rPr>
              <a:t>		La Biodola 22-28 September , 2024 </a:t>
            </a:r>
          </a:p>
        </p:txBody>
      </p:sp>
      <p:pic>
        <p:nvPicPr>
          <p:cNvPr id="2" name="Picture 1">
            <a:extLst>
              <a:ext uri="{FF2B5EF4-FFF2-40B4-BE49-F238E27FC236}">
                <a16:creationId xmlns:a16="http://schemas.microsoft.com/office/drawing/2014/main" id="{E3340B03-84F4-7D49-9568-D1BC62CDD8C1}"/>
              </a:ext>
            </a:extLst>
          </p:cNvPr>
          <p:cNvPicPr>
            <a:picLocks noChangeAspect="1"/>
          </p:cNvPicPr>
          <p:nvPr/>
        </p:nvPicPr>
        <p:blipFill>
          <a:blip r:embed="rId2"/>
          <a:stretch>
            <a:fillRect/>
          </a:stretch>
        </p:blipFill>
        <p:spPr>
          <a:xfrm>
            <a:off x="7808455" y="138591"/>
            <a:ext cx="1074981" cy="706416"/>
          </a:xfrm>
          <a:prstGeom prst="rect">
            <a:avLst/>
          </a:prstGeom>
        </p:spPr>
      </p:pic>
      <p:pic>
        <p:nvPicPr>
          <p:cNvPr id="3" name="Picture 2" descr="A blue and yellow logo&#10;&#10;Description automatically generated">
            <a:extLst>
              <a:ext uri="{FF2B5EF4-FFF2-40B4-BE49-F238E27FC236}">
                <a16:creationId xmlns:a16="http://schemas.microsoft.com/office/drawing/2014/main" id="{27DF9D33-97CB-6E44-B72F-0DC8954EE4EB}"/>
              </a:ext>
            </a:extLst>
          </p:cNvPr>
          <p:cNvPicPr>
            <a:picLocks noChangeAspect="1"/>
          </p:cNvPicPr>
          <p:nvPr/>
        </p:nvPicPr>
        <p:blipFill>
          <a:blip r:embed="rId3"/>
          <a:stretch>
            <a:fillRect/>
          </a:stretch>
        </p:blipFill>
        <p:spPr>
          <a:xfrm>
            <a:off x="152400" y="127261"/>
            <a:ext cx="1661081" cy="749039"/>
          </a:xfrm>
          <a:prstGeom prst="rect">
            <a:avLst/>
          </a:prstGeom>
        </p:spPr>
      </p:pic>
    </p:spTree>
    <p:extLst>
      <p:ext uri="{BB962C8B-B14F-4D97-AF65-F5344CB8AC3E}">
        <p14:creationId xmlns:p14="http://schemas.microsoft.com/office/powerpoint/2010/main" val="130116232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88021</TotalTime>
  <Words>938</Words>
  <Application>Microsoft Macintosh PowerPoint</Application>
  <PresentationFormat>On-screen Show (4:3)</PresentationFormat>
  <Paragraphs>104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Gothic</vt:lpstr>
      <vt:lpstr>MS Mincho</vt:lpstr>
      <vt:lpstr>Arial</vt:lpstr>
      <vt:lpstr>Calibri</vt:lpstr>
      <vt:lpstr>Times New Roman</vt:lpstr>
      <vt:lpstr>Default Design</vt:lpstr>
      <vt:lpstr>PowerPoint Presentation</vt:lpstr>
      <vt:lpstr>PowerPoint Presentation</vt:lpstr>
      <vt:lpstr>EMFL European magnetic field  </vt:lpstr>
      <vt:lpstr>The Extreme Light Infrastructure: ELI </vt:lpstr>
      <vt:lpstr>KM3-NET</vt:lpstr>
      <vt:lpstr>ELIXIR -EMBL </vt:lpstr>
      <vt:lpstr>WP3 reports</vt:lpstr>
      <vt:lpstr>PowerPoint Presentation</vt:lpstr>
      <vt:lpstr>PowerPoint Presentation</vt:lpstr>
      <vt:lpstr>Bid-book</vt:lpstr>
      <vt:lpstr>Visits to possible second 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dei Laboratori Nazionali di Frascati</dc:title>
  <dc:creator>Microsoft Office User</dc:creator>
  <cp:lastModifiedBy>Andrea Ghigo</cp:lastModifiedBy>
  <cp:revision>260</cp:revision>
  <cp:lastPrinted>2021-02-05T10:40:02Z</cp:lastPrinted>
  <dcterms:created xsi:type="dcterms:W3CDTF">2017-05-02T08:21:11Z</dcterms:created>
  <dcterms:modified xsi:type="dcterms:W3CDTF">2024-09-23T09:01:01Z</dcterms:modified>
</cp:coreProperties>
</file>