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15"/>
  </p:notesMasterIdLst>
  <p:sldIdLst>
    <p:sldId id="3690" r:id="rId2"/>
    <p:sldId id="4125" r:id="rId3"/>
    <p:sldId id="4126" r:id="rId4"/>
    <p:sldId id="980" r:id="rId5"/>
    <p:sldId id="401" r:id="rId6"/>
    <p:sldId id="4130" r:id="rId7"/>
    <p:sldId id="4107" r:id="rId8"/>
    <p:sldId id="4132" r:id="rId9"/>
    <p:sldId id="4128" r:id="rId10"/>
    <p:sldId id="4133" r:id="rId11"/>
    <p:sldId id="4134" r:id="rId12"/>
    <p:sldId id="4135" r:id="rId13"/>
    <p:sldId id="4136" r:id="rId1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56"/>
    <a:srgbClr val="002850"/>
    <a:srgbClr val="023278"/>
    <a:srgbClr val="002846"/>
    <a:srgbClr val="062090"/>
    <a:srgbClr val="002855"/>
    <a:srgbClr val="B2B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9834"/>
  </p:normalViewPr>
  <p:slideViewPr>
    <p:cSldViewPr>
      <p:cViewPr varScale="1">
        <p:scale>
          <a:sx n="124" d="100"/>
          <a:sy n="124" d="100"/>
        </p:scale>
        <p:origin x="176" y="3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65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5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65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7ED125B-962C-454B-8FBE-2442BF1811D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884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D125B-962C-454B-8FBE-2442BF1811D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22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98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Delete boxes as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0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4846929"/>
            <a:ext cx="9144000" cy="30117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15275"/>
            <a:ext cx="9144000" cy="60234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0114" y="4857441"/>
            <a:ext cx="2057400" cy="273844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" y="48332"/>
            <a:ext cx="1065856" cy="457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346" y="-204139"/>
            <a:ext cx="597131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69" y="38701"/>
            <a:ext cx="503045" cy="333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8494589" y="379316"/>
            <a:ext cx="6000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65041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7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52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79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0878" y="4869657"/>
            <a:ext cx="20574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7CCAFB-FC91-4AE2-968D-A31471285D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10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20979"/>
            <a:ext cx="9144000" cy="5364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617" y="1454725"/>
            <a:ext cx="5860475" cy="78289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4543" y="2365448"/>
            <a:ext cx="5860475" cy="609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0455" y="282146"/>
            <a:ext cx="20911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97" y="205165"/>
            <a:ext cx="2091113" cy="9459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731182" y="4716033"/>
            <a:ext cx="248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5" y="4754646"/>
            <a:ext cx="407862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0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7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78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23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25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8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8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48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0390F9-C31D-E066-3D53-70D5A801C5CB}"/>
              </a:ext>
            </a:extLst>
          </p:cNvPr>
          <p:cNvSpPr/>
          <p:nvPr userDrawn="1"/>
        </p:nvSpPr>
        <p:spPr>
          <a:xfrm>
            <a:off x="0" y="4846929"/>
            <a:ext cx="9144000" cy="30117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050" dirty="0">
                <a:solidFill>
                  <a:srgbClr val="002D56"/>
                </a:solidFill>
              </a:rPr>
              <a:t>Rajeev Pattathil EuPRAXIA PP - 2024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4CB033-D300-D839-D9C6-85D00FC49535}"/>
              </a:ext>
            </a:extLst>
          </p:cNvPr>
          <p:cNvSpPr/>
          <p:nvPr userDrawn="1"/>
        </p:nvSpPr>
        <p:spPr>
          <a:xfrm>
            <a:off x="0" y="-15275"/>
            <a:ext cx="9144000" cy="60234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F57E5-D242-85F2-200B-2EA7D5FA914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3" y="0"/>
            <a:ext cx="1065856" cy="457935"/>
          </a:xfrm>
          <a:prstGeom prst="rect">
            <a:avLst/>
          </a:prstGeom>
        </p:spPr>
      </p:pic>
      <p:pic>
        <p:nvPicPr>
          <p:cNvPr id="11" name="Picture 10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700E0B06-E1B6-ED32-596C-F85D125161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30" y="48691"/>
            <a:ext cx="503045" cy="333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05D5F1-56B1-C588-4FC9-652BD4E0BA62}"/>
              </a:ext>
            </a:extLst>
          </p:cNvPr>
          <p:cNvSpPr txBox="1"/>
          <p:nvPr userDrawn="1"/>
        </p:nvSpPr>
        <p:spPr>
          <a:xfrm>
            <a:off x="8460432" y="389306"/>
            <a:ext cx="654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 dirty="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0878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72844-F332-F4D8-D640-28CBD59A7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-1" r="-1033" b="24040"/>
          <a:stretch/>
        </p:blipFill>
        <p:spPr>
          <a:xfrm>
            <a:off x="32281" y="16965"/>
            <a:ext cx="547062" cy="5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6" r:id="rId12"/>
    <p:sldLayoutId id="2147483855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jpe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jpe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3.jpeg"/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391" y="3014756"/>
            <a:ext cx="3641168" cy="609708"/>
          </a:xfrm>
        </p:spPr>
        <p:txBody>
          <a:bodyPr>
            <a:noAutofit/>
          </a:bodyPr>
          <a:lstStyle/>
          <a:p>
            <a:r>
              <a:rPr lang="en-GB" b="1" dirty="0"/>
              <a:t>Rajeev Pattathil</a:t>
            </a:r>
            <a:endParaRPr lang="en-GB" dirty="0"/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5F287F-D1B3-EF14-D2F7-B68177E97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7382" y="1189403"/>
            <a:ext cx="5860475" cy="1687517"/>
          </a:xfrm>
        </p:spPr>
        <p:txBody>
          <a:bodyPr>
            <a:normAutofit/>
          </a:bodyPr>
          <a:lstStyle/>
          <a:p>
            <a:r>
              <a:rPr lang="en-US" dirty="0"/>
              <a:t>Incorporating</a:t>
            </a:r>
            <a:br>
              <a:rPr lang="en-US" dirty="0"/>
            </a:br>
            <a:r>
              <a:rPr lang="en-US" dirty="0"/>
              <a:t>EuPRAXIA into EPAC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AD0328-C24A-1F90-D165-ED061EDC68F6}"/>
              </a:ext>
            </a:extLst>
          </p:cNvPr>
          <p:cNvGrpSpPr/>
          <p:nvPr/>
        </p:nvGrpSpPr>
        <p:grpSpPr>
          <a:xfrm>
            <a:off x="1215850" y="1127070"/>
            <a:ext cx="2487287" cy="2673434"/>
            <a:chOff x="6156176" y="444935"/>
            <a:chExt cx="2904615" cy="3024188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BE792F63-51DA-425A-1B5D-4089F7B0C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219" y="444935"/>
              <a:ext cx="2046207" cy="302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http://www.adams-institute.ac.uk/sites/jai.physics.ox.ac.uk/themes/micrositetheme/logo.png">
              <a:extLst>
                <a:ext uri="{FF2B5EF4-FFF2-40B4-BE49-F238E27FC236}">
                  <a16:creationId xmlns:a16="http://schemas.microsoft.com/office/drawing/2014/main" id="{9D2EDB3E-662E-A2CC-3548-9FFD41506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623" y="2429967"/>
              <a:ext cx="834874" cy="26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0" descr="top_logo">
              <a:extLst>
                <a:ext uri="{FF2B5EF4-FFF2-40B4-BE49-F238E27FC236}">
                  <a16:creationId xmlns:a16="http://schemas.microsoft.com/office/drawing/2014/main" id="{3C8A9A01-7F6D-6F40-AA0E-0B4FC31B6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899" y="2243407"/>
              <a:ext cx="632235" cy="318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 result for lancaster university logo">
              <a:extLst>
                <a:ext uri="{FF2B5EF4-FFF2-40B4-BE49-F238E27FC236}">
                  <a16:creationId xmlns:a16="http://schemas.microsoft.com/office/drawing/2014/main" id="{02D22342-70C6-1F66-7DD2-CD6FE6B95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163" y="1933055"/>
              <a:ext cx="827670" cy="25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 descr="Image result for york university logo">
              <a:extLst>
                <a:ext uri="{FF2B5EF4-FFF2-40B4-BE49-F238E27FC236}">
                  <a16:creationId xmlns:a16="http://schemas.microsoft.com/office/drawing/2014/main" id="{0451E2C6-E00A-77C0-FF41-3C3BB2290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085" y="1545115"/>
              <a:ext cx="876303" cy="383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FFF6FFB-4FF7-8572-EF6F-BD9128F7B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1143" y="1821468"/>
              <a:ext cx="879005" cy="33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160735" indent="-160735" defTabSz="685800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altLang="de-DE" sz="788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US" altLang="de-DE" sz="788" b="1" dirty="0"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500000000000000" pitchFamily="34" charset="0"/>
                </a:rPr>
                <a:t>PWASC</a:t>
              </a:r>
            </a:p>
            <a:p>
              <a:pPr marL="160735" indent="-160735" defTabSz="685800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altLang="de-DE" sz="788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</p:txBody>
        </p:sp>
        <p:pic>
          <p:nvPicPr>
            <p:cNvPr id="14" name="Picture 8" descr="Image result for university of liverpool logo">
              <a:extLst>
                <a:ext uri="{FF2B5EF4-FFF2-40B4-BE49-F238E27FC236}">
                  <a16:creationId xmlns:a16="http://schemas.microsoft.com/office/drawing/2014/main" id="{F8F4BE75-0C6A-AB58-7FEF-A2F8AF82B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036796"/>
              <a:ext cx="1212234" cy="47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 descr="Image result for university of manchester logo">
              <a:extLst>
                <a:ext uri="{FF2B5EF4-FFF2-40B4-BE49-F238E27FC236}">
                  <a16:creationId xmlns:a16="http://schemas.microsoft.com/office/drawing/2014/main" id="{C9CFBBC5-19E7-5731-161E-B9A1D172D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135" y="1886851"/>
              <a:ext cx="789843" cy="32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Image result for university college london logo">
              <a:extLst>
                <a:ext uri="{FF2B5EF4-FFF2-40B4-BE49-F238E27FC236}">
                  <a16:creationId xmlns:a16="http://schemas.microsoft.com/office/drawing/2014/main" id="{9D03B736-625C-16E6-AD63-C567136A5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616" y="2706320"/>
              <a:ext cx="770029" cy="218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8FA83E86-D2D8-3DA0-B05A-03CF1C0A3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727" y="1241737"/>
              <a:ext cx="692577" cy="379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D3F8C71C-3CC1-8568-5D89-062A7807A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253" y="2706320"/>
              <a:ext cx="928538" cy="23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3C026C39-240D-CCCC-D2A2-674795CFB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304" y="2559861"/>
              <a:ext cx="679067" cy="51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D8DCFDED-411E-CD64-50E7-68D2EFB89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9558" y="1204251"/>
              <a:ext cx="1234750" cy="52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A0B14FE-4C7B-37B9-2092-8C6AC7D28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126" y="1635780"/>
              <a:ext cx="788943" cy="275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935DD6-E4B2-6D8A-CA42-C6BD7063E76A}"/>
              </a:ext>
            </a:extLst>
          </p:cNvPr>
          <p:cNvGrpSpPr/>
          <p:nvPr/>
        </p:nvGrpSpPr>
        <p:grpSpPr>
          <a:xfrm>
            <a:off x="331575" y="3907760"/>
            <a:ext cx="2802095" cy="640308"/>
            <a:chOff x="400753" y="5359778"/>
            <a:chExt cx="3736126" cy="853744"/>
          </a:xfrm>
        </p:grpSpPr>
        <p:pic>
          <p:nvPicPr>
            <p:cNvPr id="24" name="Picture 23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D372944E-8596-9031-75F0-002011326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id="{D7D4C9FA-2427-EBCB-CD05-DDCE28D2A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6" name="Picture 25" descr="Logo, company name&#10;&#10;Description automatically generated">
              <a:extLst>
                <a:ext uri="{FF2B5EF4-FFF2-40B4-BE49-F238E27FC236}">
                  <a16:creationId xmlns:a16="http://schemas.microsoft.com/office/drawing/2014/main" id="{41E09B76-5224-C8DA-E9E8-81DB7F745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DEBD096D-9E0C-A422-7AA3-3B4FA8F28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28" name="Picture 27" descr="Chart&#10;&#10;Description automatically generated">
              <a:extLst>
                <a:ext uri="{FF2B5EF4-FFF2-40B4-BE49-F238E27FC236}">
                  <a16:creationId xmlns:a16="http://schemas.microsoft.com/office/drawing/2014/main" id="{232F7AB5-7A2E-93C7-CA32-02CD99CF0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29" name="Picture 2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04AB007-4C20-C694-A9D2-4EA8022B7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BF524AB-E121-B01D-A880-D7133F059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1" name="Picture 30" descr="Shape, rectangle&#10;&#10;Description automatically generated">
              <a:extLst>
                <a:ext uri="{FF2B5EF4-FFF2-40B4-BE49-F238E27FC236}">
                  <a16:creationId xmlns:a16="http://schemas.microsoft.com/office/drawing/2014/main" id="{CE49D529-7FC0-F409-DBA8-459E9318C8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2CC60B9-B053-0A94-6B25-97E3AA2F12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33" name="Picture 3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39DC858-D162-EE99-E10B-98EB009A6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FAC61626-E12B-B46D-3CB1-55AEBD19A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35" name="Picture 34" descr="Background pattern&#10;&#10;Description automatically generated">
              <a:extLst>
                <a:ext uri="{FF2B5EF4-FFF2-40B4-BE49-F238E27FC236}">
                  <a16:creationId xmlns:a16="http://schemas.microsoft.com/office/drawing/2014/main" id="{6F549145-AF54-ECBE-744A-90074A66F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36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B828E7-19A1-4C96-5ABB-FF5B13C3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CCAFB-FC91-4AE2-968D-A31471285D2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BB5C9C-844C-4488-1688-279E2E8D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90778"/>
            <a:ext cx="7772400" cy="37619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6B02135-6F52-4B52-AB28-307C40E071D9}"/>
              </a:ext>
            </a:extLst>
          </p:cNvPr>
          <p:cNvSpPr txBox="1">
            <a:spLocks/>
          </p:cNvSpPr>
          <p:nvPr/>
        </p:nvSpPr>
        <p:spPr>
          <a:xfrm>
            <a:off x="1729345" y="-236562"/>
            <a:ext cx="683341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@EPAC: collaboration opportunities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B0F0FE-F381-188D-18D6-2C6632849029}"/>
              </a:ext>
            </a:extLst>
          </p:cNvPr>
          <p:cNvSpPr txBox="1"/>
          <p:nvPr/>
        </p:nvSpPr>
        <p:spPr>
          <a:xfrm>
            <a:off x="6990878" y="946286"/>
            <a:ext cx="1973610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This will benefit EuPRAXIA regardless of the site</a:t>
            </a:r>
          </a:p>
        </p:txBody>
      </p:sp>
    </p:spTree>
    <p:extLst>
      <p:ext uri="{BB962C8B-B14F-4D97-AF65-F5344CB8AC3E}">
        <p14:creationId xmlns:p14="http://schemas.microsoft.com/office/powerpoint/2010/main" val="4155565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7DAA1F-26D9-29A4-568B-0AE77ED6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CCAFB-FC91-4AE2-968D-A31471285D20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824CBD8-4053-F392-1526-780656FFD3AC}"/>
              </a:ext>
            </a:extLst>
          </p:cNvPr>
          <p:cNvSpPr txBox="1">
            <a:spLocks/>
          </p:cNvSpPr>
          <p:nvPr/>
        </p:nvSpPr>
        <p:spPr>
          <a:xfrm>
            <a:off x="1729345" y="-236562"/>
            <a:ext cx="683341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@EPAC: collaboration opportunities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19EBA-9C19-3089-0C59-302D1511D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9" y="630646"/>
            <a:ext cx="7772400" cy="4136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A39F3C-1C9D-479E-AC29-CFD2E1BDB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994" y="425817"/>
            <a:ext cx="986502" cy="1217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7549D-FF7D-09D2-50CC-5CD2525F60B5}"/>
              </a:ext>
            </a:extLst>
          </p:cNvPr>
          <p:cNvSpPr txBox="1"/>
          <p:nvPr/>
        </p:nvSpPr>
        <p:spPr>
          <a:xfrm>
            <a:off x="6825770" y="739558"/>
            <a:ext cx="696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© DESY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84203-2AAC-6225-EF68-259597DDA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359" y="1262483"/>
            <a:ext cx="1049129" cy="928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9CCD3-BC9A-F443-4DCD-71E78945D1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668"/>
          <a:stretch/>
        </p:blipFill>
        <p:spPr>
          <a:xfrm>
            <a:off x="1239174" y="3623859"/>
            <a:ext cx="1859337" cy="1230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73B374-4EA0-D9EA-5AB9-4AAE01C21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274" y="2293613"/>
            <a:ext cx="1845680" cy="12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44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DF669-32DA-6806-9B4C-A3959A04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CCAFB-FC91-4AE2-968D-A31471285D20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4" name="Picture 3" descr="A picture containing monitor, star&#10;&#10;Description generated with very high confidence">
            <a:extLst>
              <a:ext uri="{FF2B5EF4-FFF2-40B4-BE49-F238E27FC236}">
                <a16:creationId xmlns:a16="http://schemas.microsoft.com/office/drawing/2014/main" id="{B44A862E-85F4-2303-5DF0-11A8774D5C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878" y="915566"/>
            <a:ext cx="1818659" cy="182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200A3-61D5-4EFA-13DD-6473EC400FF0}"/>
              </a:ext>
            </a:extLst>
          </p:cNvPr>
          <p:cNvSpPr txBox="1"/>
          <p:nvPr/>
        </p:nvSpPr>
        <p:spPr>
          <a:xfrm>
            <a:off x="334463" y="886176"/>
            <a:ext cx="54452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damage is a big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high damage threshold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Studies on laser damage: dependence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Coatings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Vacuum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Cleanliness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Humidity and environment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Memory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Integrated machine safety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07C5A0-ACB4-8520-AC44-6B33583EE5B1}"/>
              </a:ext>
            </a:extLst>
          </p:cNvPr>
          <p:cNvSpPr txBox="1">
            <a:spLocks/>
          </p:cNvSpPr>
          <p:nvPr/>
        </p:nvSpPr>
        <p:spPr>
          <a:xfrm>
            <a:off x="1729345" y="-236562"/>
            <a:ext cx="683341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@EPAC: collaboration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64778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oster of a building with a dome&#10;&#10;Description automatically generated">
            <a:extLst>
              <a:ext uri="{FF2B5EF4-FFF2-40B4-BE49-F238E27FC236}">
                <a16:creationId xmlns:a16="http://schemas.microsoft.com/office/drawing/2014/main" id="{63DA0EAF-B7BB-E647-3E3A-DC7992619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12A66-356C-66FC-DFA6-5293DB4C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07CCAFB-FC91-4AE2-968D-A31471285D20}" type="slidenum">
              <a:rPr lang="en-US" sz="1200">
                <a:solidFill>
                  <a:srgbClr val="FFFFFF"/>
                </a:solidFill>
                <a:latin typeface="+mn-lt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13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55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560CAB-DFA1-4620-51BD-23FF151D6BF3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254673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i="1" dirty="0">
                <a:solidFill>
                  <a:srgbClr val="002060"/>
                </a:solidFill>
                <a:latin typeface="+mj-lt"/>
              </a:rPr>
              <a:t>@ EPAC?</a:t>
            </a: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2E9D8CB-115D-AB6C-76CC-25F9DBB36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591628"/>
            <a:ext cx="1608563" cy="2124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1B927A07-FC5D-825B-BD05-A495DE5F1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97" y="2591629"/>
            <a:ext cx="1751542" cy="21403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C8B9FA-61E0-36D2-022E-D4E18DA31046}"/>
              </a:ext>
            </a:extLst>
          </p:cNvPr>
          <p:cNvGrpSpPr/>
          <p:nvPr/>
        </p:nvGrpSpPr>
        <p:grpSpPr>
          <a:xfrm>
            <a:off x="7797801" y="2821459"/>
            <a:ext cx="1346199" cy="1680698"/>
            <a:chOff x="6156176" y="444935"/>
            <a:chExt cx="2904615" cy="3024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D185D2-8C77-BE4A-E3D8-E965C64B9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219" y="444935"/>
              <a:ext cx="2046207" cy="302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http://www.adams-institute.ac.uk/sites/jai.physics.ox.ac.uk/themes/micrositetheme/logo.png">
              <a:extLst>
                <a:ext uri="{FF2B5EF4-FFF2-40B4-BE49-F238E27FC236}">
                  <a16:creationId xmlns:a16="http://schemas.microsoft.com/office/drawing/2014/main" id="{0F8D0500-CCEE-7A2C-D3A4-00E55DF7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623" y="2429967"/>
              <a:ext cx="834874" cy="26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0" descr="top_logo">
              <a:extLst>
                <a:ext uri="{FF2B5EF4-FFF2-40B4-BE49-F238E27FC236}">
                  <a16:creationId xmlns:a16="http://schemas.microsoft.com/office/drawing/2014/main" id="{F3B012E4-A173-1D83-4885-26EBE6968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899" y="2243407"/>
              <a:ext cx="632235" cy="318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 result for lancaster university logo">
              <a:extLst>
                <a:ext uri="{FF2B5EF4-FFF2-40B4-BE49-F238E27FC236}">
                  <a16:creationId xmlns:a16="http://schemas.microsoft.com/office/drawing/2014/main" id="{4AEA8BEC-2ADB-F678-582D-03E642228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163" y="1933055"/>
              <a:ext cx="827670" cy="25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 descr="Image result for york university logo">
              <a:extLst>
                <a:ext uri="{FF2B5EF4-FFF2-40B4-BE49-F238E27FC236}">
                  <a16:creationId xmlns:a16="http://schemas.microsoft.com/office/drawing/2014/main" id="{13F84CA4-259D-D84B-6D1F-0B4789B2C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085" y="1545115"/>
              <a:ext cx="876303" cy="383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9E82EEE-5C6E-8B80-D233-A36B98563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1143" y="1821468"/>
              <a:ext cx="879005" cy="33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160735" indent="-160735" defTabSz="685800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altLang="de-DE" sz="525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US" altLang="de-DE" sz="525" b="1" dirty="0"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500000000000000" pitchFamily="34" charset="0"/>
                </a:rPr>
                <a:t>PWASC</a:t>
              </a:r>
            </a:p>
            <a:p>
              <a:pPr marL="160735" indent="-160735" defTabSz="685800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altLang="de-DE" sz="525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</p:txBody>
        </p:sp>
        <p:pic>
          <p:nvPicPr>
            <p:cNvPr id="14" name="Picture 8" descr="Image result for university of liverpool logo">
              <a:extLst>
                <a:ext uri="{FF2B5EF4-FFF2-40B4-BE49-F238E27FC236}">
                  <a16:creationId xmlns:a16="http://schemas.microsoft.com/office/drawing/2014/main" id="{CC23AC32-5441-1409-B134-C30B8C591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036796"/>
              <a:ext cx="1212234" cy="47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 descr="Image result for university of manchester logo">
              <a:extLst>
                <a:ext uri="{FF2B5EF4-FFF2-40B4-BE49-F238E27FC236}">
                  <a16:creationId xmlns:a16="http://schemas.microsoft.com/office/drawing/2014/main" id="{697FDDDA-FCDE-2C13-3F5E-32CAA1795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135" y="1886851"/>
              <a:ext cx="789843" cy="32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Image result for university college london logo">
              <a:extLst>
                <a:ext uri="{FF2B5EF4-FFF2-40B4-BE49-F238E27FC236}">
                  <a16:creationId xmlns:a16="http://schemas.microsoft.com/office/drawing/2014/main" id="{0ACDD439-77F5-861F-8D6F-CED345958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616" y="2706320"/>
              <a:ext cx="770029" cy="218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8871047C-8B37-FC1A-F537-5CB46172A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727" y="1241737"/>
              <a:ext cx="692577" cy="379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823F0CA4-4D92-A890-8EF4-97DB9D6B5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253" y="2706320"/>
              <a:ext cx="928538" cy="23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F61CB128-8240-4905-08FC-66D9824BE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304" y="2559861"/>
              <a:ext cx="679067" cy="51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3F8A422C-0C44-44B0-887C-9586406D3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9558" y="1204251"/>
              <a:ext cx="1234750" cy="52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194AD31-E4A7-89F7-09A0-29B062F72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126" y="1635780"/>
              <a:ext cx="788943" cy="275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BC8C7A74-05AF-1F7F-5DE9-E23CEC33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29098"/>
            <a:ext cx="4572000" cy="283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A3C67A5-AE90-F9AF-2B83-71D5642DFB95}"/>
              </a:ext>
            </a:extLst>
          </p:cNvPr>
          <p:cNvSpPr txBox="1"/>
          <p:nvPr/>
        </p:nvSpPr>
        <p:spPr>
          <a:xfrm>
            <a:off x="14279" y="500418"/>
            <a:ext cx="4295118" cy="4519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FF0000"/>
              </a:solidFill>
              <a:latin typeface="Calibri" panose="020F0502020204030204"/>
            </a:endParaRPr>
          </a:p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latin typeface="Calibri" panose="020F0502020204030204"/>
                <a:cs typeface="Arial" panose="020B0604020202020204" pitchFamily="34" charset="0"/>
              </a:rPr>
              <a:t>10Hz PW laser driving plasma accelerators</a:t>
            </a:r>
          </a:p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latin typeface="Calibri" panose="020F0502020204030204"/>
                <a:cs typeface="Arial" panose="020B0604020202020204" pitchFamily="34" charset="0"/>
              </a:rPr>
              <a:t>Built for 10GeV beams at 10Hz</a:t>
            </a:r>
          </a:p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latin typeface="Calibri" panose="020F0502020204030204"/>
                <a:cs typeface="Arial" panose="020B0604020202020204" pitchFamily="34" charset="0"/>
              </a:rPr>
              <a:t>Propose to start with 10Hz PW beam with 100Hz upgrade option (under development)</a:t>
            </a:r>
          </a:p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Strong 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expertise</a:t>
            </a:r>
            <a:r>
              <a:rPr lang="en-GB" sz="135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within 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STFC</a:t>
            </a:r>
            <a:r>
              <a:rPr lang="en-GB" sz="135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(lasers, accelerators, detectors, </a:t>
            </a:r>
            <a:r>
              <a:rPr lang="en-GB" sz="135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targetry</a:t>
            </a:r>
            <a:r>
              <a:rPr lang="en-GB" sz="135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, data…) and the 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academic community </a:t>
            </a:r>
            <a:r>
              <a:rPr lang="en-GB" sz="135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(plasma accelerators)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Applications-oriented program and industry links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STFC has </a:t>
            </a:r>
            <a:r>
              <a:rPr lang="en-GB" sz="1350" dirty="0">
                <a:solidFill>
                  <a:srgbClr val="FF0000"/>
                </a:solidFill>
                <a:latin typeface="Calibri" panose="020F0502020204030204"/>
              </a:rPr>
              <a:t>long history 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and </a:t>
            </a:r>
            <a:r>
              <a:rPr lang="en-GB" sz="1350" dirty="0">
                <a:solidFill>
                  <a:srgbClr val="FF0000"/>
                </a:solidFill>
                <a:latin typeface="Calibri" panose="020F0502020204030204"/>
              </a:rPr>
              <a:t>all the infrastructures required 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to run a successful user programme</a:t>
            </a:r>
          </a:p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Joining EuPRAXIA is in PWASC Roadmap </a:t>
            </a:r>
          </a:p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60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EPAC’s operations to start in 2026/27 – EuPRAXIA can be built on this – EPAC will be a </a:t>
            </a:r>
            <a:r>
              <a:rPr lang="en-US" sz="1350" dirty="0">
                <a:solidFill>
                  <a:srgbClr val="C00000"/>
                </a:solidFill>
                <a:latin typeface="Calibri" panose="020F0502020204030204"/>
              </a:rPr>
              <a:t>plasma accelerator facility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(not just a laser facility)</a:t>
            </a:r>
            <a:endParaRPr lang="en-US" sz="135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60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297"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indent="-228594" defTabSz="6858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800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1EC383-C65F-9DB7-609F-63F1B6D7117A}"/>
              </a:ext>
            </a:extLst>
          </p:cNvPr>
          <p:cNvSpPr txBox="1"/>
          <p:nvPr/>
        </p:nvSpPr>
        <p:spPr>
          <a:xfrm>
            <a:off x="583444" y="675209"/>
            <a:ext cx="5498519" cy="4032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Top floor  houses  </a:t>
            </a:r>
          </a:p>
          <a:p>
            <a:pPr marL="214308" indent="-21430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 PW@ 10Hz Laser areas and  laser control room. 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 for the  addition of new laser systems: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and 3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synched beamlines</a:t>
            </a:r>
          </a:p>
          <a:p>
            <a:pPr marL="257168" indent="-257168">
              <a:lnSpc>
                <a:spcPct val="115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Office space on 2</a:t>
            </a:r>
            <a:r>
              <a:rPr lang="en-GB" sz="16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1</a:t>
            </a:r>
            <a:r>
              <a:rPr lang="en-GB" sz="16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floors</a:t>
            </a:r>
          </a:p>
          <a:p>
            <a:pPr>
              <a:spcBef>
                <a:spcPts val="450"/>
              </a:spcBef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Ground Floor houses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three double height radiologically shielded experimental areas 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Experimental area 1 (EA1)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~38 m x 9 m, </a:t>
            </a:r>
          </a:p>
          <a:p>
            <a:pPr marL="214308" indent="-21430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Experimental area 2 (EA2)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~18 m x 10 m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Future  experimental  area  (EA3)</a:t>
            </a:r>
          </a:p>
          <a:p>
            <a:pPr marL="214308" indent="-21430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Control rooms and  auxiliary labs and future cleanroom space and development laser labs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08EF5-D0E8-8ADC-1F0E-911DC0B901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355" y="3144303"/>
            <a:ext cx="3422423" cy="1982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0F04A-83FE-A763-E8A1-C26A3F1250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291" y="1673781"/>
            <a:ext cx="3262846" cy="18362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D01A47-59B3-1ED5-E988-C2637572D8CF}"/>
              </a:ext>
            </a:extLst>
          </p:cNvPr>
          <p:cNvCxnSpPr/>
          <p:nvPr/>
        </p:nvCxnSpPr>
        <p:spPr>
          <a:xfrm>
            <a:off x="7449626" y="289684"/>
            <a:ext cx="53617" cy="671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28F08D-D17D-0ACF-4F51-C73006401D52}"/>
              </a:ext>
            </a:extLst>
          </p:cNvPr>
          <p:cNvCxnSpPr/>
          <p:nvPr/>
        </p:nvCxnSpPr>
        <p:spPr>
          <a:xfrm>
            <a:off x="7225537" y="402909"/>
            <a:ext cx="101060" cy="166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585C43-B1D7-8FC9-9FD2-A50B43AC7C8B}"/>
              </a:ext>
            </a:extLst>
          </p:cNvPr>
          <p:cNvCxnSpPr/>
          <p:nvPr/>
        </p:nvCxnSpPr>
        <p:spPr>
          <a:xfrm flipV="1">
            <a:off x="7240265" y="362179"/>
            <a:ext cx="262977" cy="40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D96D90-5744-AFA2-7C54-A5E5E9AE8FD0}"/>
              </a:ext>
            </a:extLst>
          </p:cNvPr>
          <p:cNvCxnSpPr/>
          <p:nvPr/>
        </p:nvCxnSpPr>
        <p:spPr>
          <a:xfrm flipV="1">
            <a:off x="7326598" y="472457"/>
            <a:ext cx="509447" cy="91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098B96-4CC0-71F6-FDB6-D6C12D83CA3D}"/>
              </a:ext>
            </a:extLst>
          </p:cNvPr>
          <p:cNvCxnSpPr/>
          <p:nvPr/>
        </p:nvCxnSpPr>
        <p:spPr>
          <a:xfrm>
            <a:off x="7836044" y="1528606"/>
            <a:ext cx="0" cy="9712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1B5B0D-32EA-E3CE-AB1E-2293E6CD0BE7}"/>
              </a:ext>
            </a:extLst>
          </p:cNvPr>
          <p:cNvCxnSpPr/>
          <p:nvPr/>
        </p:nvCxnSpPr>
        <p:spPr>
          <a:xfrm flipH="1">
            <a:off x="7831625" y="3159116"/>
            <a:ext cx="4419" cy="1037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30128A-7A91-6DF0-1C42-BA6975EE48A6}"/>
              </a:ext>
            </a:extLst>
          </p:cNvPr>
          <p:cNvCxnSpPr/>
          <p:nvPr/>
        </p:nvCxnSpPr>
        <p:spPr>
          <a:xfrm flipH="1">
            <a:off x="7575146" y="1631279"/>
            <a:ext cx="0" cy="9118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74C045-5E03-832F-6D2D-38D4FF2D6A1E}"/>
              </a:ext>
            </a:extLst>
          </p:cNvPr>
          <p:cNvCxnSpPr/>
          <p:nvPr/>
        </p:nvCxnSpPr>
        <p:spPr>
          <a:xfrm flipH="1">
            <a:off x="7572654" y="3268220"/>
            <a:ext cx="0" cy="10031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AB2131-1EA9-68D2-CE01-2572F9923B3C}"/>
              </a:ext>
            </a:extLst>
          </p:cNvPr>
          <p:cNvCxnSpPr/>
          <p:nvPr/>
        </p:nvCxnSpPr>
        <p:spPr>
          <a:xfrm>
            <a:off x="7836044" y="472457"/>
            <a:ext cx="0" cy="966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4BD279-C3A1-8814-DDB2-C17C217951A8}"/>
              </a:ext>
            </a:extLst>
          </p:cNvPr>
          <p:cNvCxnSpPr/>
          <p:nvPr/>
        </p:nvCxnSpPr>
        <p:spPr>
          <a:xfrm>
            <a:off x="7575146" y="534843"/>
            <a:ext cx="0" cy="77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018899-1F53-DBD1-0D8D-EC9421808941}"/>
              </a:ext>
            </a:extLst>
          </p:cNvPr>
          <p:cNvCxnSpPr/>
          <p:nvPr/>
        </p:nvCxnSpPr>
        <p:spPr>
          <a:xfrm flipH="1" flipV="1">
            <a:off x="7326597" y="3925220"/>
            <a:ext cx="246058" cy="3461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B8570C-865D-1F17-D9FC-D8BCDD31AB19}"/>
              </a:ext>
            </a:extLst>
          </p:cNvPr>
          <p:cNvCxnSpPr/>
          <p:nvPr/>
        </p:nvCxnSpPr>
        <p:spPr>
          <a:xfrm flipH="1" flipV="1">
            <a:off x="7673789" y="3982271"/>
            <a:ext cx="151380" cy="2008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D0013D-BDA3-8C14-23F3-3B47D8A5CE30}"/>
              </a:ext>
            </a:extLst>
          </p:cNvPr>
          <p:cNvCxnSpPr/>
          <p:nvPr/>
        </p:nvCxnSpPr>
        <p:spPr>
          <a:xfrm>
            <a:off x="7124476" y="223352"/>
            <a:ext cx="101060" cy="166152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FD7E02-894E-021D-7821-A47C31703821}"/>
              </a:ext>
            </a:extLst>
          </p:cNvPr>
          <p:cNvSpPr txBox="1"/>
          <p:nvPr/>
        </p:nvSpPr>
        <p:spPr>
          <a:xfrm>
            <a:off x="6373888" y="12684"/>
            <a:ext cx="609462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Pump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0ED756-65C2-F814-36AC-B5BC82729E26}"/>
              </a:ext>
            </a:extLst>
          </p:cNvPr>
          <p:cNvSpPr txBox="1"/>
          <p:nvPr/>
        </p:nvSpPr>
        <p:spPr>
          <a:xfrm>
            <a:off x="7727330" y="24934"/>
            <a:ext cx="891847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Front End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A1539-B814-606F-4C60-7EB52FB9CAD4}"/>
              </a:ext>
            </a:extLst>
          </p:cNvPr>
          <p:cNvSpPr txBox="1"/>
          <p:nvPr/>
        </p:nvSpPr>
        <p:spPr>
          <a:xfrm>
            <a:off x="6242912" y="711505"/>
            <a:ext cx="106074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Compressor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C3F971-5B56-330B-D2CC-3246887D8AF6}"/>
              </a:ext>
            </a:extLst>
          </p:cNvPr>
          <p:cNvSpPr txBox="1"/>
          <p:nvPr/>
        </p:nvSpPr>
        <p:spPr>
          <a:xfrm>
            <a:off x="6173419" y="321280"/>
            <a:ext cx="825867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 err="1">
                <a:solidFill>
                  <a:srgbClr val="201D3E"/>
                </a:solidFill>
                <a:latin typeface="Calibri" panose="020F0502020204030204"/>
              </a:rPr>
              <a:t>Ti:S</a:t>
            </a: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 Amp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427E41-8F3A-D758-3147-6280E8111091}"/>
              </a:ext>
            </a:extLst>
          </p:cNvPr>
          <p:cNvSpPr txBox="1"/>
          <p:nvPr/>
        </p:nvSpPr>
        <p:spPr>
          <a:xfrm>
            <a:off x="6560175" y="2213536"/>
            <a:ext cx="884794" cy="523220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Beam </a:t>
            </a:r>
          </a:p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Transport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D43E26-C0F5-22AF-86CB-F43B7C0B9290}"/>
              </a:ext>
            </a:extLst>
          </p:cNvPr>
          <p:cNvSpPr txBox="1"/>
          <p:nvPr/>
        </p:nvSpPr>
        <p:spPr>
          <a:xfrm>
            <a:off x="6562470" y="3575197"/>
            <a:ext cx="466474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EA1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5D8BC-AD82-A4F8-9E4F-888E94DE45D7}"/>
              </a:ext>
            </a:extLst>
          </p:cNvPr>
          <p:cNvSpPr txBox="1"/>
          <p:nvPr/>
        </p:nvSpPr>
        <p:spPr>
          <a:xfrm>
            <a:off x="8210331" y="3571347"/>
            <a:ext cx="466474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EA2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2B329E1-A5B6-1B04-61FC-6D0DD9CE174A}"/>
              </a:ext>
            </a:extLst>
          </p:cNvPr>
          <p:cNvCxnSpPr>
            <a:stCxn id="22" idx="3"/>
          </p:cNvCxnSpPr>
          <p:nvPr/>
        </p:nvCxnSpPr>
        <p:spPr>
          <a:xfrm flipV="1">
            <a:off x="7303652" y="569063"/>
            <a:ext cx="22946" cy="296331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5C9FC43-6C2E-4F03-07FD-38436FF3A3CD}"/>
              </a:ext>
            </a:extLst>
          </p:cNvPr>
          <p:cNvCxnSpPr>
            <a:stCxn id="23" idx="3"/>
          </p:cNvCxnSpPr>
          <p:nvPr/>
        </p:nvCxnSpPr>
        <p:spPr>
          <a:xfrm>
            <a:off x="6999286" y="475169"/>
            <a:ext cx="276781" cy="26814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864443-B499-C9EF-4558-13AF901E2300}"/>
              </a:ext>
            </a:extLst>
          </p:cNvPr>
          <p:cNvCxnSpPr>
            <a:stCxn id="20" idx="3"/>
          </p:cNvCxnSpPr>
          <p:nvPr/>
        </p:nvCxnSpPr>
        <p:spPr>
          <a:xfrm>
            <a:off x="6983350" y="166573"/>
            <a:ext cx="147775" cy="72707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340D574-1E9E-79A0-965C-1797BE49FC73}"/>
              </a:ext>
            </a:extLst>
          </p:cNvPr>
          <p:cNvCxnSpPr>
            <a:stCxn id="21" idx="1"/>
          </p:cNvCxnSpPr>
          <p:nvPr/>
        </p:nvCxnSpPr>
        <p:spPr>
          <a:xfrm flipH="1">
            <a:off x="7575146" y="178823"/>
            <a:ext cx="152184" cy="177986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302C44-1049-1FC6-0793-80C045F8EDD0}"/>
              </a:ext>
            </a:extLst>
          </p:cNvPr>
          <p:cNvCxnSpPr/>
          <p:nvPr/>
        </p:nvCxnSpPr>
        <p:spPr>
          <a:xfrm>
            <a:off x="7370876" y="2458202"/>
            <a:ext cx="356454" cy="41651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79FF4C-47F7-78B4-8958-FDF6C8145537}"/>
              </a:ext>
            </a:extLst>
          </p:cNvPr>
          <p:cNvCxnSpPr>
            <a:stCxn id="25" idx="3"/>
          </p:cNvCxnSpPr>
          <p:nvPr/>
        </p:nvCxnSpPr>
        <p:spPr>
          <a:xfrm flipV="1">
            <a:off x="7028944" y="3622481"/>
            <a:ext cx="167058" cy="106605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98283EC-CB7F-4AC3-5B48-B1E5A0008DB0}"/>
              </a:ext>
            </a:extLst>
          </p:cNvPr>
          <p:cNvCxnSpPr>
            <a:stCxn id="26" idx="1"/>
          </p:cNvCxnSpPr>
          <p:nvPr/>
        </p:nvCxnSpPr>
        <p:spPr>
          <a:xfrm flipH="1">
            <a:off x="7749480" y="3725236"/>
            <a:ext cx="460851" cy="199985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E6355C3-5EB4-C27C-FB39-95C9C7D569C8}"/>
              </a:ext>
            </a:extLst>
          </p:cNvPr>
          <p:cNvSpPr txBox="1"/>
          <p:nvPr/>
        </p:nvSpPr>
        <p:spPr>
          <a:xfrm>
            <a:off x="8105319" y="544086"/>
            <a:ext cx="980461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Switchyard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34405A3-2587-D3CC-6792-4BC9F4831936}"/>
              </a:ext>
            </a:extLst>
          </p:cNvPr>
          <p:cNvCxnSpPr>
            <a:stCxn id="34" idx="1"/>
          </p:cNvCxnSpPr>
          <p:nvPr/>
        </p:nvCxnSpPr>
        <p:spPr>
          <a:xfrm flipH="1" flipV="1">
            <a:off x="7673788" y="534843"/>
            <a:ext cx="431531" cy="163132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5D884F0-1BC5-7A95-327E-71E63B403BDE}"/>
              </a:ext>
            </a:extLst>
          </p:cNvPr>
          <p:cNvSpPr txBox="1"/>
          <p:nvPr/>
        </p:nvSpPr>
        <p:spPr>
          <a:xfrm>
            <a:off x="8244643" y="1453917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2</a:t>
            </a:r>
            <a:r>
              <a:rPr lang="en-GB" sz="1400" baseline="30000" dirty="0">
                <a:solidFill>
                  <a:srgbClr val="201D3E"/>
                </a:solidFill>
                <a:latin typeface="Calibri" panose="020F0502020204030204"/>
              </a:rPr>
              <a:t>nd</a:t>
            </a: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 Floor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41CBB4-41DA-CCE0-94FA-B4256588AF71}"/>
              </a:ext>
            </a:extLst>
          </p:cNvPr>
          <p:cNvSpPr txBox="1"/>
          <p:nvPr/>
        </p:nvSpPr>
        <p:spPr>
          <a:xfrm>
            <a:off x="8229251" y="3171960"/>
            <a:ext cx="776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1</a:t>
            </a:r>
            <a:r>
              <a:rPr lang="en-GB" sz="1400" baseline="30000" dirty="0">
                <a:solidFill>
                  <a:srgbClr val="201D3E"/>
                </a:solidFill>
                <a:latin typeface="Calibri" panose="020F0502020204030204"/>
              </a:rPr>
              <a:t>st</a:t>
            </a: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 Floor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B37407-5F2A-7CA9-ED25-FB153451F3FD}"/>
              </a:ext>
            </a:extLst>
          </p:cNvPr>
          <p:cNvSpPr txBox="1"/>
          <p:nvPr/>
        </p:nvSpPr>
        <p:spPr>
          <a:xfrm>
            <a:off x="8082532" y="4770387"/>
            <a:ext cx="115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400" dirty="0">
                <a:solidFill>
                  <a:srgbClr val="201D3E"/>
                </a:solidFill>
                <a:latin typeface="Calibri" panose="020F0502020204030204"/>
              </a:rPr>
              <a:t>Ground Floor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965F8F-B9EE-F3FB-C0CF-E99A97FA5D42}"/>
              </a:ext>
            </a:extLst>
          </p:cNvPr>
          <p:cNvSpPr/>
          <p:nvPr/>
        </p:nvSpPr>
        <p:spPr>
          <a:xfrm>
            <a:off x="683569" y="-72481"/>
            <a:ext cx="8496420" cy="628007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1E1F6-2F94-4580-0387-FB1523C977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3373" y="-50459"/>
            <a:ext cx="3206616" cy="1781334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43F595AC-D511-CC99-7F7E-9C79F76558CC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4244026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EPAC Facility Schematics</a:t>
            </a:r>
          </a:p>
        </p:txBody>
      </p:sp>
    </p:spTree>
    <p:extLst>
      <p:ext uri="{BB962C8B-B14F-4D97-AF65-F5344CB8AC3E}">
        <p14:creationId xmlns:p14="http://schemas.microsoft.com/office/powerpoint/2010/main" val="327775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248EB7F0-FE7D-4CB8-4E01-DF7FFF718DD1}"/>
              </a:ext>
            </a:extLst>
          </p:cNvPr>
          <p:cNvGrpSpPr/>
          <p:nvPr/>
        </p:nvGrpSpPr>
        <p:grpSpPr>
          <a:xfrm>
            <a:off x="-27123" y="686885"/>
            <a:ext cx="7342323" cy="4269142"/>
            <a:chOff x="-27123" y="582481"/>
            <a:chExt cx="7342323" cy="4269142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DB5C7FC-B9E4-B669-9B65-5EA82769281C}"/>
                </a:ext>
              </a:extLst>
            </p:cNvPr>
            <p:cNvGrpSpPr/>
            <p:nvPr/>
          </p:nvGrpSpPr>
          <p:grpSpPr>
            <a:xfrm>
              <a:off x="90330" y="3783283"/>
              <a:ext cx="7224870" cy="1068340"/>
              <a:chOff x="1131111" y="2813934"/>
              <a:chExt cx="9633159" cy="1360523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E574CC3D-09F7-8BA6-4661-08F4CD0984D4}"/>
                  </a:ext>
                </a:extLst>
              </p:cNvPr>
              <p:cNvGrpSpPr/>
              <p:nvPr/>
            </p:nvGrpSpPr>
            <p:grpSpPr>
              <a:xfrm>
                <a:off x="1131111" y="3204283"/>
                <a:ext cx="5860789" cy="970174"/>
                <a:chOff x="265692" y="673894"/>
                <a:chExt cx="6801616" cy="1361372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193E269C-1643-1994-3274-3297532247F4}"/>
                    </a:ext>
                  </a:extLst>
                </p:cNvPr>
                <p:cNvGrpSpPr/>
                <p:nvPr/>
              </p:nvGrpSpPr>
              <p:grpSpPr>
                <a:xfrm>
                  <a:off x="1871862" y="673894"/>
                  <a:ext cx="5195446" cy="1361372"/>
                  <a:chOff x="669368" y="4131103"/>
                  <a:chExt cx="5195446" cy="1361372"/>
                </a:xfrm>
              </p:grpSpPr>
              <p:sp>
                <p:nvSpPr>
                  <p:cNvPr id="179" name="Right Arrow 178">
                    <a:extLst>
                      <a:ext uri="{FF2B5EF4-FFF2-40B4-BE49-F238E27FC236}">
                        <a16:creationId xmlns:a16="http://schemas.microsoft.com/office/drawing/2014/main" id="{A67EFF86-7B15-28DD-3ECD-826E4DFA34BB}"/>
                      </a:ext>
                    </a:extLst>
                  </p:cNvPr>
                  <p:cNvSpPr/>
                  <p:nvPr/>
                </p:nvSpPr>
                <p:spPr>
                  <a:xfrm>
                    <a:off x="669368" y="4330800"/>
                    <a:ext cx="1861787" cy="953124"/>
                  </a:xfrm>
                  <a:prstGeom prst="rightArrow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GB" sz="105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2w Conversion</a:t>
                    </a:r>
                  </a:p>
                </p:txBody>
              </p:sp>
              <p:sp>
                <p:nvSpPr>
                  <p:cNvPr id="180" name="Right Arrow 179">
                    <a:extLst>
                      <a:ext uri="{FF2B5EF4-FFF2-40B4-BE49-F238E27FC236}">
                        <a16:creationId xmlns:a16="http://schemas.microsoft.com/office/drawing/2014/main" id="{C2AEC8DB-9CAA-41B7-1093-2A75F068B942}"/>
                      </a:ext>
                    </a:extLst>
                  </p:cNvPr>
                  <p:cNvSpPr/>
                  <p:nvPr/>
                </p:nvSpPr>
                <p:spPr>
                  <a:xfrm>
                    <a:off x="4243267" y="4131103"/>
                    <a:ext cx="1621547" cy="1274410"/>
                  </a:xfrm>
                  <a:prstGeom prst="right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GB" sz="1050">
                        <a:solidFill>
                          <a:schemeClr val="tx1"/>
                        </a:solidFill>
                        <a:latin typeface="Calibri" panose="020F0502020204030204"/>
                      </a:rPr>
                      <a:t>Compressor</a:t>
                    </a:r>
                  </a:p>
                </p:txBody>
              </p:sp>
              <p:sp>
                <p:nvSpPr>
                  <p:cNvPr id="181" name="Right Arrow 180">
                    <a:extLst>
                      <a:ext uri="{FF2B5EF4-FFF2-40B4-BE49-F238E27FC236}">
                        <a16:creationId xmlns:a16="http://schemas.microsoft.com/office/drawing/2014/main" id="{775D0D26-00F8-B543-C407-7B121AAF9F3F}"/>
                      </a:ext>
                    </a:extLst>
                  </p:cNvPr>
                  <p:cNvSpPr/>
                  <p:nvPr/>
                </p:nvSpPr>
                <p:spPr>
                  <a:xfrm>
                    <a:off x="2434797" y="4134773"/>
                    <a:ext cx="1789696" cy="1357702"/>
                  </a:xfrm>
                  <a:prstGeom prst="rightArrow">
                    <a:avLst/>
                  </a:prstGeom>
                  <a:solidFill>
                    <a:srgbClr val="CC00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GB" sz="1050">
                        <a:solidFill>
                          <a:schemeClr val="tx1"/>
                        </a:solidFill>
                        <a:latin typeface="Calibri" panose="020F0502020204030204"/>
                      </a:rPr>
                      <a:t>10 Hz </a:t>
                    </a:r>
                    <a:r>
                      <a:rPr lang="en-GB" sz="1050" err="1">
                        <a:solidFill>
                          <a:schemeClr val="tx1"/>
                        </a:solidFill>
                        <a:latin typeface="Calibri" panose="020F0502020204030204"/>
                      </a:rPr>
                      <a:t>TiSa</a:t>
                    </a:r>
                    <a:r>
                      <a:rPr lang="en-GB" sz="1050">
                        <a:solidFill>
                          <a:schemeClr val="tx1"/>
                        </a:solidFill>
                        <a:latin typeface="Calibri" panose="020F0502020204030204"/>
                      </a:rPr>
                      <a:t> Amplifier</a:t>
                    </a:r>
                  </a:p>
                </p:txBody>
              </p:sp>
            </p:grpSp>
            <p:sp>
              <p:nvSpPr>
                <p:cNvPr id="178" name="Right Arrow 177">
                  <a:extLst>
                    <a:ext uri="{FF2B5EF4-FFF2-40B4-BE49-F238E27FC236}">
                      <a16:creationId xmlns:a16="http://schemas.microsoft.com/office/drawing/2014/main" id="{555F85E5-070C-3DA1-6393-EF229294523B}"/>
                    </a:ext>
                  </a:extLst>
                </p:cNvPr>
                <p:cNvSpPr/>
                <p:nvPr/>
              </p:nvSpPr>
              <p:spPr>
                <a:xfrm>
                  <a:off x="265692" y="931400"/>
                  <a:ext cx="1585937" cy="895316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050">
                      <a:solidFill>
                        <a:schemeClr val="tx1"/>
                      </a:solidFill>
                      <a:latin typeface="Calibri" panose="020F0502020204030204"/>
                    </a:rPr>
                    <a:t>EPAC pump</a:t>
                  </a:r>
                </a:p>
              </p:txBody>
            </p:sp>
          </p:grpSp>
          <p:sp>
            <p:nvSpPr>
              <p:cNvPr id="173" name="Right Arrow 172">
                <a:extLst>
                  <a:ext uri="{FF2B5EF4-FFF2-40B4-BE49-F238E27FC236}">
                    <a16:creationId xmlns:a16="http://schemas.microsoft.com/office/drawing/2014/main" id="{AF262D14-3386-6EB3-6732-0AC29B292610}"/>
                  </a:ext>
                </a:extLst>
              </p:cNvPr>
              <p:cNvSpPr/>
              <p:nvPr/>
            </p:nvSpPr>
            <p:spPr>
              <a:xfrm rot="5400000">
                <a:off x="4096482" y="3113494"/>
                <a:ext cx="392979" cy="260981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05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Right Arrow 174">
                <a:extLst>
                  <a:ext uri="{FF2B5EF4-FFF2-40B4-BE49-F238E27FC236}">
                    <a16:creationId xmlns:a16="http://schemas.microsoft.com/office/drawing/2014/main" id="{48635D7F-3530-7543-166A-4163BDA73AA7}"/>
                  </a:ext>
                </a:extLst>
              </p:cNvPr>
              <p:cNvSpPr/>
              <p:nvPr/>
            </p:nvSpPr>
            <p:spPr>
              <a:xfrm>
                <a:off x="7038637" y="3162387"/>
                <a:ext cx="1506468" cy="1001067"/>
              </a:xfrm>
              <a:prstGeom prst="rightArrow">
                <a:avLst/>
              </a:prstGeom>
              <a:solidFill>
                <a:srgbClr val="FF33CC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>
                    <a:solidFill>
                      <a:schemeClr val="tx1"/>
                    </a:solidFill>
                  </a:rPr>
                  <a:t>Beam propagation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5ED5935F-8482-05A3-2E6B-24B2BECA0B85}"/>
                  </a:ext>
                </a:extLst>
              </p:cNvPr>
              <p:cNvSpPr txBox="1"/>
              <p:nvPr/>
            </p:nvSpPr>
            <p:spPr>
              <a:xfrm>
                <a:off x="8623658" y="3302109"/>
                <a:ext cx="2140612" cy="734908"/>
              </a:xfrm>
              <a:prstGeom prst="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GB" sz="1050" b="1"/>
              </a:p>
              <a:p>
                <a:r>
                  <a:rPr lang="en-GB" sz="1050" b="1"/>
                  <a:t>Experimental Areas</a:t>
                </a:r>
              </a:p>
              <a:p>
                <a:endParaRPr lang="en-GB" sz="1050" b="1"/>
              </a:p>
            </p:txBody>
          </p:sp>
          <p:sp>
            <p:nvSpPr>
              <p:cNvPr id="174" name="Right Arrow 173">
                <a:extLst>
                  <a:ext uri="{FF2B5EF4-FFF2-40B4-BE49-F238E27FC236}">
                    <a16:creationId xmlns:a16="http://schemas.microsoft.com/office/drawing/2014/main" id="{63AFB07D-0108-12F3-B6AE-9581FFF622F0}"/>
                  </a:ext>
                </a:extLst>
              </p:cNvPr>
              <p:cNvSpPr/>
              <p:nvPr/>
            </p:nvSpPr>
            <p:spPr>
              <a:xfrm>
                <a:off x="2536266" y="2813934"/>
                <a:ext cx="1583103" cy="616705"/>
              </a:xfrm>
              <a:prstGeom prst="rightArrow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solidFill>
                      <a:schemeClr val="tx1"/>
                    </a:solidFill>
                  </a:rPr>
                  <a:t>EPAC Front  End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B298E0F-8F2C-7628-5517-E4525F5A6AA9}"/>
                </a:ext>
              </a:extLst>
            </p:cNvPr>
            <p:cNvGrpSpPr/>
            <p:nvPr/>
          </p:nvGrpSpPr>
          <p:grpSpPr>
            <a:xfrm>
              <a:off x="423510" y="582481"/>
              <a:ext cx="6046109" cy="3243777"/>
              <a:chOff x="675887" y="729480"/>
              <a:chExt cx="8061478" cy="4325036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ADF2563F-6DD3-6B7F-CE00-AB37AA3D08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5723" y="847253"/>
                <a:ext cx="8013216" cy="4195290"/>
              </a:xfrm>
              <a:prstGeom prst="rect">
                <a:avLst/>
              </a:prstGeom>
            </p:spPr>
          </p:pic>
          <p:sp>
            <p:nvSpPr>
              <p:cNvPr id="166" name="Isosceles Triangle 31">
                <a:extLst>
                  <a:ext uri="{FF2B5EF4-FFF2-40B4-BE49-F238E27FC236}">
                    <a16:creationId xmlns:a16="http://schemas.microsoft.com/office/drawing/2014/main" id="{70B6C30D-98F6-0414-8F40-D3108C470D94}"/>
                  </a:ext>
                </a:extLst>
              </p:cNvPr>
              <p:cNvSpPr/>
              <p:nvPr/>
            </p:nvSpPr>
            <p:spPr>
              <a:xfrm rot="16200000" flipV="1">
                <a:off x="2812995" y="864979"/>
                <a:ext cx="2030535" cy="6304751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67" name="Isosceles Triangle 32">
                <a:extLst>
                  <a:ext uri="{FF2B5EF4-FFF2-40B4-BE49-F238E27FC236}">
                    <a16:creationId xmlns:a16="http://schemas.microsoft.com/office/drawing/2014/main" id="{DDCF3A2E-A423-EC2A-FE3F-650F92EF5BF7}"/>
                  </a:ext>
                </a:extLst>
              </p:cNvPr>
              <p:cNvSpPr/>
              <p:nvPr/>
            </p:nvSpPr>
            <p:spPr>
              <a:xfrm rot="5400000" flipV="1">
                <a:off x="3284397" y="-1332400"/>
                <a:ext cx="1834526" cy="5958286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69" name="Isosceles Triangle 34">
                <a:extLst>
                  <a:ext uri="{FF2B5EF4-FFF2-40B4-BE49-F238E27FC236}">
                    <a16:creationId xmlns:a16="http://schemas.microsoft.com/office/drawing/2014/main" id="{68A2C035-863F-F4CC-0E02-7E062EE31B1E}"/>
                  </a:ext>
                </a:extLst>
              </p:cNvPr>
              <p:cNvSpPr/>
              <p:nvPr/>
            </p:nvSpPr>
            <p:spPr>
              <a:xfrm flipV="1">
                <a:off x="7165045" y="1071416"/>
                <a:ext cx="947193" cy="1561417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70" name="Isosceles Triangle 35">
                <a:extLst>
                  <a:ext uri="{FF2B5EF4-FFF2-40B4-BE49-F238E27FC236}">
                    <a16:creationId xmlns:a16="http://schemas.microsoft.com/office/drawing/2014/main" id="{01083A3E-2964-C8BD-B525-EF40EE267CE3}"/>
                  </a:ext>
                </a:extLst>
              </p:cNvPr>
              <p:cNvSpPr/>
              <p:nvPr/>
            </p:nvSpPr>
            <p:spPr>
              <a:xfrm rot="5400000" flipV="1">
                <a:off x="6007425" y="-506820"/>
                <a:ext cx="1281693" cy="4025579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71" name="Isosceles Triangle 36">
                <a:extLst>
                  <a:ext uri="{FF2B5EF4-FFF2-40B4-BE49-F238E27FC236}">
                    <a16:creationId xmlns:a16="http://schemas.microsoft.com/office/drawing/2014/main" id="{48E4C11A-3F34-DDB0-ACE7-E35A86CE997D}"/>
                  </a:ext>
                </a:extLst>
              </p:cNvPr>
              <p:cNvSpPr/>
              <p:nvPr/>
            </p:nvSpPr>
            <p:spPr>
              <a:xfrm rot="10800000" flipV="1">
                <a:off x="7911606" y="3406335"/>
                <a:ext cx="825759" cy="1648181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5172A48-EDE1-5F9E-93BD-CC4354E24840}"/>
                </a:ext>
              </a:extLst>
            </p:cNvPr>
            <p:cNvGrpSpPr/>
            <p:nvPr/>
          </p:nvGrpSpPr>
          <p:grpSpPr>
            <a:xfrm>
              <a:off x="2069394" y="1042707"/>
              <a:ext cx="2821676" cy="1167380"/>
              <a:chOff x="2760379" y="1122923"/>
              <a:chExt cx="3762234" cy="1556506"/>
            </a:xfrm>
          </p:grpSpPr>
          <p:sp>
            <p:nvSpPr>
              <p:cNvPr id="163" name="Freeform 17">
                <a:extLst>
                  <a:ext uri="{FF2B5EF4-FFF2-40B4-BE49-F238E27FC236}">
                    <a16:creationId xmlns:a16="http://schemas.microsoft.com/office/drawing/2014/main" id="{F667AFE8-505C-BDC4-64AA-9B994B3C60D3}"/>
                  </a:ext>
                </a:extLst>
              </p:cNvPr>
              <p:cNvSpPr/>
              <p:nvPr/>
            </p:nvSpPr>
            <p:spPr>
              <a:xfrm>
                <a:off x="2760379" y="1303804"/>
                <a:ext cx="2991748" cy="1375625"/>
              </a:xfrm>
              <a:custGeom>
                <a:avLst/>
                <a:gdLst>
                  <a:gd name="connsiteX0" fmla="*/ 477078 w 4244009"/>
                  <a:gd name="connsiteY0" fmla="*/ 0 h 2126974"/>
                  <a:gd name="connsiteX1" fmla="*/ 0 w 4244009"/>
                  <a:gd name="connsiteY1" fmla="*/ 894522 h 2126974"/>
                  <a:gd name="connsiteX2" fmla="*/ 3766930 w 4244009"/>
                  <a:gd name="connsiteY2" fmla="*/ 2126974 h 2126974"/>
                  <a:gd name="connsiteX3" fmla="*/ 4244009 w 4244009"/>
                  <a:gd name="connsiteY3" fmla="*/ 1192696 h 2126974"/>
                  <a:gd name="connsiteX4" fmla="*/ 477078 w 4244009"/>
                  <a:gd name="connsiteY4" fmla="*/ 0 h 2126974"/>
                  <a:gd name="connsiteX0" fmla="*/ 506896 w 4244009"/>
                  <a:gd name="connsiteY0" fmla="*/ 0 h 2166730"/>
                  <a:gd name="connsiteX1" fmla="*/ 0 w 4244009"/>
                  <a:gd name="connsiteY1" fmla="*/ 934278 h 2166730"/>
                  <a:gd name="connsiteX2" fmla="*/ 3766930 w 4244009"/>
                  <a:gd name="connsiteY2" fmla="*/ 2166730 h 2166730"/>
                  <a:gd name="connsiteX3" fmla="*/ 4244009 w 4244009"/>
                  <a:gd name="connsiteY3" fmla="*/ 1232452 h 2166730"/>
                  <a:gd name="connsiteX4" fmla="*/ 506896 w 4244009"/>
                  <a:gd name="connsiteY4" fmla="*/ 0 h 2166730"/>
                  <a:gd name="connsiteX0" fmla="*/ 506896 w 4263887"/>
                  <a:gd name="connsiteY0" fmla="*/ 0 h 2166730"/>
                  <a:gd name="connsiteX1" fmla="*/ 0 w 4263887"/>
                  <a:gd name="connsiteY1" fmla="*/ 934278 h 2166730"/>
                  <a:gd name="connsiteX2" fmla="*/ 3766930 w 4263887"/>
                  <a:gd name="connsiteY2" fmla="*/ 2166730 h 2166730"/>
                  <a:gd name="connsiteX3" fmla="*/ 4263887 w 4263887"/>
                  <a:gd name="connsiteY3" fmla="*/ 1192695 h 2166730"/>
                  <a:gd name="connsiteX4" fmla="*/ 506896 w 4263887"/>
                  <a:gd name="connsiteY4" fmla="*/ 0 h 216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3887" h="2166730">
                    <a:moveTo>
                      <a:pt x="506896" y="0"/>
                    </a:moveTo>
                    <a:lnTo>
                      <a:pt x="0" y="934278"/>
                    </a:lnTo>
                    <a:lnTo>
                      <a:pt x="3766930" y="2166730"/>
                    </a:lnTo>
                    <a:lnTo>
                      <a:pt x="4263887" y="1192695"/>
                    </a:lnTo>
                    <a:lnTo>
                      <a:pt x="506896" y="0"/>
                    </a:lnTo>
                    <a:close/>
                  </a:path>
                </a:pathLst>
              </a:custGeom>
              <a:noFill/>
              <a:ln w="317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422F19FB-2AB2-269F-2AEC-F2F3A7E8486D}"/>
                  </a:ext>
                </a:extLst>
              </p:cNvPr>
              <p:cNvSpPr txBox="1"/>
              <p:nvPr/>
            </p:nvSpPr>
            <p:spPr>
              <a:xfrm>
                <a:off x="4284853" y="1122923"/>
                <a:ext cx="223776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350" b="1" kern="0" dirty="0">
                    <a:solidFill>
                      <a:srgbClr val="00B0F0"/>
                    </a:solidFill>
                  </a:rPr>
                  <a:t>EPAC Front End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1FD928B-F869-1A24-1BEC-969E0BCF49B1}"/>
                </a:ext>
              </a:extLst>
            </p:cNvPr>
            <p:cNvGrpSpPr/>
            <p:nvPr/>
          </p:nvGrpSpPr>
          <p:grpSpPr>
            <a:xfrm>
              <a:off x="390584" y="663733"/>
              <a:ext cx="1778657" cy="1544942"/>
              <a:chOff x="556755" y="655470"/>
              <a:chExt cx="2371542" cy="2059922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2C976B9B-B1AA-1E97-E820-69C6C0A5F47B}"/>
                  </a:ext>
                </a:extLst>
              </p:cNvPr>
              <p:cNvCxnSpPr/>
              <p:nvPr/>
            </p:nvCxnSpPr>
            <p:spPr>
              <a:xfrm flipV="1">
                <a:off x="732529" y="2205486"/>
                <a:ext cx="514908" cy="331653"/>
              </a:xfrm>
              <a:prstGeom prst="line">
                <a:avLst/>
              </a:prstGeom>
              <a:ln w="317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72DE9642-0290-3F3E-CCC1-CE0E64CDC467}"/>
                  </a:ext>
                </a:extLst>
              </p:cNvPr>
              <p:cNvGrpSpPr/>
              <p:nvPr/>
            </p:nvGrpSpPr>
            <p:grpSpPr>
              <a:xfrm rot="21427789">
                <a:off x="556755" y="655470"/>
                <a:ext cx="2371542" cy="2059922"/>
                <a:chOff x="361095" y="1053412"/>
                <a:chExt cx="2371542" cy="2059922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0F181C42-DAE1-8BF5-1C21-BB24CFB9C359}"/>
                    </a:ext>
                  </a:extLst>
                </p:cNvPr>
                <p:cNvCxnSpPr/>
                <p:nvPr/>
              </p:nvCxnSpPr>
              <p:spPr>
                <a:xfrm>
                  <a:off x="361095" y="2333551"/>
                  <a:ext cx="2036491" cy="77261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A5106F11-3DEA-1E58-77DA-B82A8EC2F78E}"/>
                    </a:ext>
                  </a:extLst>
                </p:cNvPr>
                <p:cNvCxnSpPr/>
                <p:nvPr/>
              </p:nvCxnSpPr>
              <p:spPr>
                <a:xfrm>
                  <a:off x="1149259" y="1065137"/>
                  <a:ext cx="1189729" cy="42687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8F2C7366-4E66-E498-CFF0-F4532505654F}"/>
                    </a:ext>
                  </a:extLst>
                </p:cNvPr>
                <p:cNvCxnSpPr/>
                <p:nvPr/>
              </p:nvCxnSpPr>
              <p:spPr>
                <a:xfrm flipV="1">
                  <a:off x="361095" y="1053412"/>
                  <a:ext cx="788164" cy="129636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195431F4-81EE-73B6-1DC3-08161E96A17D}"/>
                    </a:ext>
                  </a:extLst>
                </p:cNvPr>
                <p:cNvCxnSpPr/>
                <p:nvPr/>
              </p:nvCxnSpPr>
              <p:spPr>
                <a:xfrm rot="172211" flipV="1">
                  <a:off x="1933012" y="1466631"/>
                  <a:ext cx="415428" cy="81284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FBBD494F-D3CB-D419-E3E7-31D0CFDFF1C8}"/>
                    </a:ext>
                  </a:extLst>
                </p:cNvPr>
                <p:cNvCxnSpPr/>
                <p:nvPr/>
              </p:nvCxnSpPr>
              <p:spPr>
                <a:xfrm flipV="1">
                  <a:off x="2404983" y="2540242"/>
                  <a:ext cx="327654" cy="57309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CDB4C86A-1041-9B8D-52DE-15139E6ECE6B}"/>
                    </a:ext>
                  </a:extLst>
                </p:cNvPr>
                <p:cNvCxnSpPr/>
                <p:nvPr/>
              </p:nvCxnSpPr>
              <p:spPr>
                <a:xfrm>
                  <a:off x="1912453" y="2277943"/>
                  <a:ext cx="794679" cy="28203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DEF934B-162F-37A0-B40C-903983FBA49C}"/>
                </a:ext>
              </a:extLst>
            </p:cNvPr>
            <p:cNvSpPr txBox="1"/>
            <p:nvPr/>
          </p:nvSpPr>
          <p:spPr>
            <a:xfrm>
              <a:off x="-27123" y="2037642"/>
              <a:ext cx="13564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>
                  <a:solidFill>
                    <a:srgbClr val="C00000"/>
                  </a:solidFill>
                </a:rPr>
                <a:t>DPPLS Pump</a:t>
              </a: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DE1C41A-A65F-DDA5-25EF-721455259C21}"/>
                </a:ext>
              </a:extLst>
            </p:cNvPr>
            <p:cNvSpPr/>
            <p:nvPr/>
          </p:nvSpPr>
          <p:spPr>
            <a:xfrm>
              <a:off x="2438690" y="1850732"/>
              <a:ext cx="976614" cy="452362"/>
            </a:xfrm>
            <a:custGeom>
              <a:avLst/>
              <a:gdLst>
                <a:gd name="connsiteX0" fmla="*/ 149087 w 2057400"/>
                <a:gd name="connsiteY0" fmla="*/ 0 h 934278"/>
                <a:gd name="connsiteX1" fmla="*/ 0 w 2057400"/>
                <a:gd name="connsiteY1" fmla="*/ 337930 h 934278"/>
                <a:gd name="connsiteX2" fmla="*/ 1908313 w 2057400"/>
                <a:gd name="connsiteY2" fmla="*/ 934278 h 934278"/>
                <a:gd name="connsiteX3" fmla="*/ 2057400 w 2057400"/>
                <a:gd name="connsiteY3" fmla="*/ 606287 h 934278"/>
                <a:gd name="connsiteX4" fmla="*/ 149087 w 2057400"/>
                <a:gd name="connsiteY4" fmla="*/ 0 h 934278"/>
                <a:gd name="connsiteX0" fmla="*/ 0 w 1908313"/>
                <a:gd name="connsiteY0" fmla="*/ 0 h 934278"/>
                <a:gd name="connsiteX1" fmla="*/ 168965 w 1908313"/>
                <a:gd name="connsiteY1" fmla="*/ 457200 h 934278"/>
                <a:gd name="connsiteX2" fmla="*/ 1759226 w 1908313"/>
                <a:gd name="connsiteY2" fmla="*/ 934278 h 934278"/>
                <a:gd name="connsiteX3" fmla="*/ 1908313 w 1908313"/>
                <a:gd name="connsiteY3" fmla="*/ 606287 h 934278"/>
                <a:gd name="connsiteX4" fmla="*/ 0 w 1908313"/>
                <a:gd name="connsiteY4" fmla="*/ 0 h 934278"/>
                <a:gd name="connsiteX0" fmla="*/ 188844 w 1739348"/>
                <a:gd name="connsiteY0" fmla="*/ 0 h 805069"/>
                <a:gd name="connsiteX1" fmla="*/ 0 w 1739348"/>
                <a:gd name="connsiteY1" fmla="*/ 327991 h 805069"/>
                <a:gd name="connsiteX2" fmla="*/ 1590261 w 1739348"/>
                <a:gd name="connsiteY2" fmla="*/ 805069 h 805069"/>
                <a:gd name="connsiteX3" fmla="*/ 1739348 w 1739348"/>
                <a:gd name="connsiteY3" fmla="*/ 477078 h 805069"/>
                <a:gd name="connsiteX4" fmla="*/ 188844 w 1739348"/>
                <a:gd name="connsiteY4" fmla="*/ 0 h 805069"/>
                <a:gd name="connsiteX0" fmla="*/ 168966 w 1719470"/>
                <a:gd name="connsiteY0" fmla="*/ 0 h 805069"/>
                <a:gd name="connsiteX1" fmla="*/ 0 w 1719470"/>
                <a:gd name="connsiteY1" fmla="*/ 327991 h 805069"/>
                <a:gd name="connsiteX2" fmla="*/ 1570383 w 1719470"/>
                <a:gd name="connsiteY2" fmla="*/ 805069 h 805069"/>
                <a:gd name="connsiteX3" fmla="*/ 1719470 w 1719470"/>
                <a:gd name="connsiteY3" fmla="*/ 477078 h 805069"/>
                <a:gd name="connsiteX4" fmla="*/ 168966 w 1719470"/>
                <a:gd name="connsiteY4" fmla="*/ 0 h 805069"/>
                <a:gd name="connsiteX0" fmla="*/ 188845 w 1719470"/>
                <a:gd name="connsiteY0" fmla="*/ 0 h 795130"/>
                <a:gd name="connsiteX1" fmla="*/ 0 w 1719470"/>
                <a:gd name="connsiteY1" fmla="*/ 318052 h 795130"/>
                <a:gd name="connsiteX2" fmla="*/ 1570383 w 1719470"/>
                <a:gd name="connsiteY2" fmla="*/ 795130 h 795130"/>
                <a:gd name="connsiteX3" fmla="*/ 1719470 w 1719470"/>
                <a:gd name="connsiteY3" fmla="*/ 467139 h 795130"/>
                <a:gd name="connsiteX4" fmla="*/ 188845 w 1719470"/>
                <a:gd name="connsiteY4" fmla="*/ 0 h 795130"/>
                <a:gd name="connsiteX0" fmla="*/ 168967 w 1699592"/>
                <a:gd name="connsiteY0" fmla="*/ 0 h 795130"/>
                <a:gd name="connsiteX1" fmla="*/ 0 w 1699592"/>
                <a:gd name="connsiteY1" fmla="*/ 327991 h 795130"/>
                <a:gd name="connsiteX2" fmla="*/ 1550505 w 1699592"/>
                <a:gd name="connsiteY2" fmla="*/ 795130 h 795130"/>
                <a:gd name="connsiteX3" fmla="*/ 1699592 w 1699592"/>
                <a:gd name="connsiteY3" fmla="*/ 467139 h 795130"/>
                <a:gd name="connsiteX4" fmla="*/ 168967 w 1699592"/>
                <a:gd name="connsiteY4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592" h="795130">
                  <a:moveTo>
                    <a:pt x="168967" y="0"/>
                  </a:moveTo>
                  <a:lnTo>
                    <a:pt x="0" y="327991"/>
                  </a:lnTo>
                  <a:lnTo>
                    <a:pt x="1550505" y="795130"/>
                  </a:lnTo>
                  <a:lnTo>
                    <a:pt x="1699592" y="467139"/>
                  </a:lnTo>
                  <a:lnTo>
                    <a:pt x="168967" y="0"/>
                  </a:lnTo>
                  <a:close/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7CCEAE3-CD3B-4B6D-1DDB-DBF580AC5B04}"/>
                </a:ext>
              </a:extLst>
            </p:cNvPr>
            <p:cNvSpPr txBox="1"/>
            <p:nvPr/>
          </p:nvSpPr>
          <p:spPr>
            <a:xfrm>
              <a:off x="934956" y="2611171"/>
              <a:ext cx="1053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>
                  <a:solidFill>
                    <a:srgbClr val="00B050"/>
                  </a:solidFill>
                </a:rPr>
                <a:t>Green conversion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6AEE90A-C78A-6A6E-EFEC-B659193FCCB3}"/>
                </a:ext>
              </a:extLst>
            </p:cNvPr>
            <p:cNvGrpSpPr/>
            <p:nvPr/>
          </p:nvGrpSpPr>
          <p:grpSpPr>
            <a:xfrm>
              <a:off x="1906003" y="2045986"/>
              <a:ext cx="2490834" cy="1610195"/>
              <a:chOff x="2512763" y="2296217"/>
              <a:chExt cx="3321112" cy="2146927"/>
            </a:xfrm>
          </p:grpSpPr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8C843EB9-0DC6-131E-99D2-AB04F5DED234}"/>
                  </a:ext>
                </a:extLst>
              </p:cNvPr>
              <p:cNvSpPr/>
              <p:nvPr/>
            </p:nvSpPr>
            <p:spPr>
              <a:xfrm>
                <a:off x="2841211" y="2296217"/>
                <a:ext cx="2992664" cy="1454328"/>
              </a:xfrm>
              <a:custGeom>
                <a:avLst/>
                <a:gdLst>
                  <a:gd name="connsiteX0" fmla="*/ 626166 w 3906079"/>
                  <a:gd name="connsiteY0" fmla="*/ 0 h 2305878"/>
                  <a:gd name="connsiteX1" fmla="*/ 0 w 3906079"/>
                  <a:gd name="connsiteY1" fmla="*/ 1222513 h 2305878"/>
                  <a:gd name="connsiteX2" fmla="*/ 3329609 w 3906079"/>
                  <a:gd name="connsiteY2" fmla="*/ 2305878 h 2305878"/>
                  <a:gd name="connsiteX3" fmla="*/ 3906079 w 3906079"/>
                  <a:gd name="connsiteY3" fmla="*/ 1113182 h 2305878"/>
                  <a:gd name="connsiteX4" fmla="*/ 626166 w 3906079"/>
                  <a:gd name="connsiteY4" fmla="*/ 0 h 2305878"/>
                  <a:gd name="connsiteX0" fmla="*/ 2226366 w 3906079"/>
                  <a:gd name="connsiteY0" fmla="*/ 0 h 1769165"/>
                  <a:gd name="connsiteX1" fmla="*/ 0 w 3906079"/>
                  <a:gd name="connsiteY1" fmla="*/ 685800 h 1769165"/>
                  <a:gd name="connsiteX2" fmla="*/ 3329609 w 3906079"/>
                  <a:gd name="connsiteY2" fmla="*/ 1769165 h 1769165"/>
                  <a:gd name="connsiteX3" fmla="*/ 3906079 w 3906079"/>
                  <a:gd name="connsiteY3" fmla="*/ 576469 h 1769165"/>
                  <a:gd name="connsiteX4" fmla="*/ 2226366 w 3906079"/>
                  <a:gd name="connsiteY4" fmla="*/ 0 h 1769165"/>
                  <a:gd name="connsiteX0" fmla="*/ 2226366 w 3906079"/>
                  <a:gd name="connsiteY0" fmla="*/ 0 h 1769165"/>
                  <a:gd name="connsiteX1" fmla="*/ 1066462 w 3906079"/>
                  <a:gd name="connsiteY1" fmla="*/ 368762 h 1769165"/>
                  <a:gd name="connsiteX2" fmla="*/ 0 w 3906079"/>
                  <a:gd name="connsiteY2" fmla="*/ 685800 h 1769165"/>
                  <a:gd name="connsiteX3" fmla="*/ 3329609 w 3906079"/>
                  <a:gd name="connsiteY3" fmla="*/ 1769165 h 1769165"/>
                  <a:gd name="connsiteX4" fmla="*/ 3906079 w 3906079"/>
                  <a:gd name="connsiteY4" fmla="*/ 576469 h 1769165"/>
                  <a:gd name="connsiteX5" fmla="*/ 2226366 w 3906079"/>
                  <a:gd name="connsiteY5" fmla="*/ 0 h 1769165"/>
                  <a:gd name="connsiteX0" fmla="*/ 2226366 w 3906079"/>
                  <a:gd name="connsiteY0" fmla="*/ 148073 h 1917238"/>
                  <a:gd name="connsiteX1" fmla="*/ 420418 w 3906079"/>
                  <a:gd name="connsiteY1" fmla="*/ 0 h 1917238"/>
                  <a:gd name="connsiteX2" fmla="*/ 0 w 3906079"/>
                  <a:gd name="connsiteY2" fmla="*/ 833873 h 1917238"/>
                  <a:gd name="connsiteX3" fmla="*/ 3329609 w 3906079"/>
                  <a:gd name="connsiteY3" fmla="*/ 1917238 h 1917238"/>
                  <a:gd name="connsiteX4" fmla="*/ 3906079 w 3906079"/>
                  <a:gd name="connsiteY4" fmla="*/ 724542 h 1917238"/>
                  <a:gd name="connsiteX5" fmla="*/ 2226366 w 3906079"/>
                  <a:gd name="connsiteY5" fmla="*/ 148073 h 1917238"/>
                  <a:gd name="connsiteX0" fmla="*/ 2226366 w 3906079"/>
                  <a:gd name="connsiteY0" fmla="*/ 148073 h 1917238"/>
                  <a:gd name="connsiteX1" fmla="*/ 1732384 w 3906079"/>
                  <a:gd name="connsiteY1" fmla="*/ 119269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226366 w 3906079"/>
                  <a:gd name="connsiteY6" fmla="*/ 148073 h 1917238"/>
                  <a:gd name="connsiteX0" fmla="*/ 2226366 w 3906079"/>
                  <a:gd name="connsiteY0" fmla="*/ 148073 h 1917238"/>
                  <a:gd name="connsiteX1" fmla="*/ 2020619 w 3906079"/>
                  <a:gd name="connsiteY1" fmla="*/ 496956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226366 w 3906079"/>
                  <a:gd name="connsiteY6" fmla="*/ 148073 h 1917238"/>
                  <a:gd name="connsiteX0" fmla="*/ 2156793 w 3906079"/>
                  <a:gd name="connsiteY0" fmla="*/ 128195 h 1917238"/>
                  <a:gd name="connsiteX1" fmla="*/ 2020619 w 3906079"/>
                  <a:gd name="connsiteY1" fmla="*/ 496956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156793 w 3906079"/>
                  <a:gd name="connsiteY6" fmla="*/ 128195 h 1917238"/>
                  <a:gd name="connsiteX0" fmla="*/ 2216428 w 3906079"/>
                  <a:gd name="connsiteY0" fmla="*/ 148074 h 1917238"/>
                  <a:gd name="connsiteX1" fmla="*/ 2020619 w 3906079"/>
                  <a:gd name="connsiteY1" fmla="*/ 496956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216428 w 3906079"/>
                  <a:gd name="connsiteY6" fmla="*/ 148074 h 1917238"/>
                  <a:gd name="connsiteX0" fmla="*/ 2216428 w 3906079"/>
                  <a:gd name="connsiteY0" fmla="*/ 148074 h 1917238"/>
                  <a:gd name="connsiteX1" fmla="*/ 2020619 w 3906079"/>
                  <a:gd name="connsiteY1" fmla="*/ 496956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216428 w 3906079"/>
                  <a:gd name="connsiteY6" fmla="*/ 148074 h 1917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6079" h="1917238">
                    <a:moveTo>
                      <a:pt x="2216428" y="148074"/>
                    </a:moveTo>
                    <a:lnTo>
                      <a:pt x="2020619" y="496956"/>
                    </a:lnTo>
                    <a:lnTo>
                      <a:pt x="420418" y="0"/>
                    </a:lnTo>
                    <a:lnTo>
                      <a:pt x="0" y="833873"/>
                    </a:lnTo>
                    <a:lnTo>
                      <a:pt x="3329609" y="1917238"/>
                    </a:lnTo>
                    <a:lnTo>
                      <a:pt x="3906079" y="724542"/>
                    </a:lnTo>
                    <a:lnTo>
                      <a:pt x="2216428" y="148074"/>
                    </a:lnTo>
                    <a:close/>
                  </a:path>
                </a:pathLst>
              </a:cu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0A5D4A7C-0EC7-D534-2A50-271EB02AFBFE}"/>
                  </a:ext>
                </a:extLst>
              </p:cNvPr>
              <p:cNvSpPr txBox="1"/>
              <p:nvPr/>
            </p:nvSpPr>
            <p:spPr>
              <a:xfrm>
                <a:off x="2512763" y="3581369"/>
                <a:ext cx="1405017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>
                    <a:solidFill>
                      <a:srgbClr val="7030A0"/>
                    </a:solidFill>
                  </a:rPr>
                  <a:t>Ti:Sa High Energy Amplifier</a:t>
                </a:r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DB233AB-75F3-7D41-85C2-F22B5378819F}"/>
                  </a:ext>
                </a:extLst>
              </p:cNvPr>
              <p:cNvCxnSpPr/>
              <p:nvPr/>
            </p:nvCxnSpPr>
            <p:spPr>
              <a:xfrm flipV="1">
                <a:off x="3395817" y="3258948"/>
                <a:ext cx="507132" cy="38781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3D7C0306-71E3-AD00-FCAF-DD48841BC57F}"/>
                </a:ext>
              </a:extLst>
            </p:cNvPr>
            <p:cNvGrpSpPr/>
            <p:nvPr/>
          </p:nvGrpSpPr>
          <p:grpSpPr>
            <a:xfrm>
              <a:off x="3280219" y="1918006"/>
              <a:ext cx="2231861" cy="1908308"/>
              <a:chOff x="4257653" y="2320157"/>
              <a:chExt cx="2975815" cy="2544410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AEA3B0-9621-E030-4152-042AEA1B4A82}"/>
                  </a:ext>
                </a:extLst>
              </p:cNvPr>
              <p:cNvSpPr txBox="1"/>
              <p:nvPr/>
            </p:nvSpPr>
            <p:spPr>
              <a:xfrm>
                <a:off x="4257653" y="4187459"/>
                <a:ext cx="202493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350" b="1" kern="0">
                    <a:solidFill>
                      <a:schemeClr val="accent4">
                        <a:lumMod val="75000"/>
                      </a:schemeClr>
                    </a:solidFill>
                  </a:rPr>
                  <a:t>Compressor &amp; diagnostics  </a:t>
                </a: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5F814754-F3EC-C8CA-2093-E9569306D9FC}"/>
                  </a:ext>
                </a:extLst>
              </p:cNvPr>
              <p:cNvGrpSpPr/>
              <p:nvPr/>
            </p:nvGrpSpPr>
            <p:grpSpPr>
              <a:xfrm>
                <a:off x="5493332" y="2320157"/>
                <a:ext cx="1740136" cy="1905051"/>
                <a:chOff x="5593588" y="3208947"/>
                <a:chExt cx="1740136" cy="1905051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1444B26B-1D9A-B5F7-8877-92636349879C}"/>
                    </a:ext>
                  </a:extLst>
                </p:cNvPr>
                <p:cNvCxnSpPr/>
                <p:nvPr/>
              </p:nvCxnSpPr>
              <p:spPr>
                <a:xfrm flipV="1">
                  <a:off x="5593588" y="4844338"/>
                  <a:ext cx="623418" cy="269660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D84713A8-5464-C0BB-9A49-8AFF1115D087}"/>
                    </a:ext>
                  </a:extLst>
                </p:cNvPr>
                <p:cNvCxnSpPr/>
                <p:nvPr/>
              </p:nvCxnSpPr>
              <p:spPr>
                <a:xfrm>
                  <a:off x="6175755" y="3208947"/>
                  <a:ext cx="1028042" cy="382667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B88C553-2D04-1798-709D-BD65CA9A7503}"/>
                    </a:ext>
                  </a:extLst>
                </p:cNvPr>
                <p:cNvCxnSpPr/>
                <p:nvPr/>
              </p:nvCxnSpPr>
              <p:spPr>
                <a:xfrm flipH="1">
                  <a:off x="5611616" y="3208947"/>
                  <a:ext cx="564139" cy="1355826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127FC992-6927-F3B8-B806-9972CAADCC50}"/>
                    </a:ext>
                  </a:extLst>
                </p:cNvPr>
                <p:cNvCxnSpPr/>
                <p:nvPr/>
              </p:nvCxnSpPr>
              <p:spPr>
                <a:xfrm>
                  <a:off x="5611616" y="4557576"/>
                  <a:ext cx="1447582" cy="412626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E41C30F9-C5E2-906C-6C94-85FA0D398448}"/>
                    </a:ext>
                  </a:extLst>
                </p:cNvPr>
                <p:cNvCxnSpPr/>
                <p:nvPr/>
              </p:nvCxnSpPr>
              <p:spPr>
                <a:xfrm flipV="1">
                  <a:off x="7059198" y="4306550"/>
                  <a:ext cx="274526" cy="679912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23619C8F-7C07-6017-3DD8-45B1497A0DBE}"/>
                    </a:ext>
                  </a:extLst>
                </p:cNvPr>
                <p:cNvCxnSpPr/>
                <p:nvPr/>
              </p:nvCxnSpPr>
              <p:spPr>
                <a:xfrm flipH="1" flipV="1">
                  <a:off x="6933326" y="4183250"/>
                  <a:ext cx="400398" cy="145640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48DB80DE-C6AA-CB53-E6D3-CF46AB507AE9}"/>
                    </a:ext>
                  </a:extLst>
                </p:cNvPr>
                <p:cNvCxnSpPr/>
                <p:nvPr/>
              </p:nvCxnSpPr>
              <p:spPr>
                <a:xfrm flipV="1">
                  <a:off x="6933326" y="3583276"/>
                  <a:ext cx="263135" cy="590064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A11200D-FBE3-CA33-8432-F7914CF0601B}"/>
                </a:ext>
              </a:extLst>
            </p:cNvPr>
            <p:cNvGrpSpPr/>
            <p:nvPr/>
          </p:nvGrpSpPr>
          <p:grpSpPr>
            <a:xfrm>
              <a:off x="5221467" y="930872"/>
              <a:ext cx="1539785" cy="3164961"/>
              <a:chOff x="8745648" y="897470"/>
              <a:chExt cx="2053047" cy="4219947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5DCBED6-298D-917B-952E-0DE3D9E11E93}"/>
                  </a:ext>
                </a:extLst>
              </p:cNvPr>
              <p:cNvSpPr txBox="1"/>
              <p:nvPr/>
            </p:nvSpPr>
            <p:spPr>
              <a:xfrm>
                <a:off x="8773758" y="897470"/>
                <a:ext cx="202493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350" b="1" kern="0">
                    <a:solidFill>
                      <a:srgbClr val="FF33CC"/>
                    </a:solidFill>
                  </a:rPr>
                  <a:t>Beam transport </a:t>
                </a:r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D7EA5847-5A65-82C3-FE00-4B52576F91B2}"/>
                  </a:ext>
                </a:extLst>
              </p:cNvPr>
              <p:cNvGrpSpPr/>
              <p:nvPr/>
            </p:nvGrpSpPr>
            <p:grpSpPr>
              <a:xfrm>
                <a:off x="8745648" y="1579534"/>
                <a:ext cx="1660243" cy="3537883"/>
                <a:chOff x="7002125" y="2488586"/>
                <a:chExt cx="1660243" cy="3537883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F6E2181F-C2B5-B886-4FC1-A6C9B5537CB8}"/>
                    </a:ext>
                  </a:extLst>
                </p:cNvPr>
                <p:cNvCxnSpPr/>
                <p:nvPr/>
              </p:nvCxnSpPr>
              <p:spPr>
                <a:xfrm flipH="1">
                  <a:off x="7626171" y="4118876"/>
                  <a:ext cx="1036197" cy="1907593"/>
                </a:xfrm>
                <a:prstGeom prst="line">
                  <a:avLst/>
                </a:prstGeom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803B9A05-5D91-E520-869D-7CD476B90F9D}"/>
                    </a:ext>
                  </a:extLst>
                </p:cNvPr>
                <p:cNvCxnSpPr/>
                <p:nvPr/>
              </p:nvCxnSpPr>
              <p:spPr>
                <a:xfrm flipH="1" flipV="1">
                  <a:off x="8630029" y="2741395"/>
                  <a:ext cx="32339" cy="1377480"/>
                </a:xfrm>
                <a:prstGeom prst="line">
                  <a:avLst/>
                </a:prstGeom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854AB7E8-3034-AFA9-B1A4-52366A991B13}"/>
                    </a:ext>
                  </a:extLst>
                </p:cNvPr>
                <p:cNvCxnSpPr/>
                <p:nvPr/>
              </p:nvCxnSpPr>
              <p:spPr>
                <a:xfrm flipH="1" flipV="1">
                  <a:off x="7793467" y="2488586"/>
                  <a:ext cx="836562" cy="252808"/>
                </a:xfrm>
                <a:prstGeom prst="line">
                  <a:avLst/>
                </a:prstGeom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FB236F22-4DD3-4B58-6CB6-639C7EA25240}"/>
                    </a:ext>
                  </a:extLst>
                </p:cNvPr>
                <p:cNvCxnSpPr/>
                <p:nvPr/>
              </p:nvCxnSpPr>
              <p:spPr>
                <a:xfrm flipH="1">
                  <a:off x="7002125" y="2488586"/>
                  <a:ext cx="812065" cy="1546751"/>
                </a:xfrm>
                <a:prstGeom prst="line">
                  <a:avLst/>
                </a:prstGeom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24AAC89-28EA-4E53-D1E5-7D1DC07B6E7F}"/>
                    </a:ext>
                  </a:extLst>
                </p:cNvPr>
                <p:cNvCxnSpPr/>
                <p:nvPr/>
              </p:nvCxnSpPr>
              <p:spPr>
                <a:xfrm>
                  <a:off x="7002125" y="4084596"/>
                  <a:ext cx="694469" cy="237240"/>
                </a:xfrm>
                <a:prstGeom prst="line">
                  <a:avLst/>
                </a:prstGeom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66B8D060-CD6D-5310-BF8E-890497CB6F09}"/>
                    </a:ext>
                  </a:extLst>
                </p:cNvPr>
                <p:cNvCxnSpPr/>
                <p:nvPr/>
              </p:nvCxnSpPr>
              <p:spPr>
                <a:xfrm flipH="1">
                  <a:off x="7506479" y="4321836"/>
                  <a:ext cx="208142" cy="474001"/>
                </a:xfrm>
                <a:prstGeom prst="line">
                  <a:avLst/>
                </a:prstGeom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6A6B4C69-95C4-AE83-4DEB-A45B94B1E49A}"/>
                    </a:ext>
                  </a:extLst>
                </p:cNvPr>
                <p:cNvCxnSpPr/>
                <p:nvPr/>
              </p:nvCxnSpPr>
              <p:spPr>
                <a:xfrm>
                  <a:off x="7513437" y="4795837"/>
                  <a:ext cx="103900" cy="1230632"/>
                </a:xfrm>
                <a:prstGeom prst="line">
                  <a:avLst/>
                </a:prstGeom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32FF7C8-6964-8C31-223A-BBD0C1DCE2BC}"/>
                </a:ext>
              </a:extLst>
            </p:cNvPr>
            <p:cNvCxnSpPr/>
            <p:nvPr/>
          </p:nvCxnSpPr>
          <p:spPr>
            <a:xfrm flipV="1">
              <a:off x="1679924" y="1958374"/>
              <a:ext cx="820389" cy="69035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0FCC4FD1-E24F-FCEF-18B2-687CE93AA118}"/>
              </a:ext>
            </a:extLst>
          </p:cNvPr>
          <p:cNvSpPr txBox="1"/>
          <p:nvPr/>
        </p:nvSpPr>
        <p:spPr>
          <a:xfrm>
            <a:off x="6444208" y="290808"/>
            <a:ext cx="2712864" cy="2086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spcAft>
                <a:spcPts val="450"/>
              </a:spcAft>
            </a:pPr>
            <a:r>
              <a:rPr lang="en-GB" sz="1500" b="1" u="sng" dirty="0"/>
              <a:t>EPAC specification </a:t>
            </a:r>
          </a:p>
          <a:p>
            <a:pPr fontAlgn="t">
              <a:spcAft>
                <a:spcPts val="450"/>
              </a:spcAft>
            </a:pPr>
            <a:r>
              <a:rPr lang="en-GB" sz="1500" b="1" dirty="0"/>
              <a:t>1PW@10Hz</a:t>
            </a:r>
          </a:p>
          <a:p>
            <a:pPr marL="257175" indent="-257175" fontAlgn="t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b="1" dirty="0"/>
              <a:t>Output Energy 30 J</a:t>
            </a:r>
          </a:p>
          <a:p>
            <a:pPr marL="257175" indent="-257175" algn="just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b="1" dirty="0"/>
              <a:t>Pulse duration </a:t>
            </a:r>
            <a:r>
              <a:rPr lang="en-GB" sz="1500" b="1" dirty="0">
                <a:cs typeface="Arial" panose="020B0604020202020204" pitchFamily="34" charset="0"/>
              </a:rPr>
              <a:t>≤ 30 fs </a:t>
            </a:r>
            <a:r>
              <a:rPr lang="en-GB" sz="1500" b="1" dirty="0"/>
              <a:t>Repetition rate 10 Hz, 1 Hz, Shot on Demand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E7BE998-824B-4787-9A7C-CC2E9CAC4D35}"/>
              </a:ext>
            </a:extLst>
          </p:cNvPr>
          <p:cNvSpPr txBox="1"/>
          <p:nvPr/>
        </p:nvSpPr>
        <p:spPr>
          <a:xfrm>
            <a:off x="6464997" y="2377021"/>
            <a:ext cx="276638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for </a:t>
            </a:r>
            <a:r>
              <a:rPr lang="en-GB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Ti:S</a:t>
            </a: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CLF developed 100J </a:t>
            </a:r>
            <a:r>
              <a:rPr lang="en-GB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system.</a:t>
            </a:r>
          </a:p>
          <a:p>
            <a:pPr marL="285750" indent="-2857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space for future laser and experimental areas (</a:t>
            </a:r>
            <a:r>
              <a:rPr lang="en-GB" sz="14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100Hz system under development)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6FD9DA-35A6-0E12-687B-527576C11B8B}"/>
              </a:ext>
            </a:extLst>
          </p:cNvPr>
          <p:cNvSpPr/>
          <p:nvPr/>
        </p:nvSpPr>
        <p:spPr>
          <a:xfrm>
            <a:off x="683568" y="-72481"/>
            <a:ext cx="7776864" cy="628007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E4125F-D4A9-2C51-E08F-C3E1B44CECE3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4244026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EPAC Laser system</a:t>
            </a:r>
          </a:p>
        </p:txBody>
      </p:sp>
    </p:spTree>
    <p:extLst>
      <p:ext uri="{BB962C8B-B14F-4D97-AF65-F5344CB8AC3E}">
        <p14:creationId xmlns:p14="http://schemas.microsoft.com/office/powerpoint/2010/main" val="2172003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" y="579278"/>
            <a:ext cx="7658763" cy="41527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B4C8EF-3E60-D711-62B5-FCF335399BA3}"/>
              </a:ext>
            </a:extLst>
          </p:cNvPr>
          <p:cNvGrpSpPr/>
          <p:nvPr/>
        </p:nvGrpSpPr>
        <p:grpSpPr>
          <a:xfrm>
            <a:off x="0" y="1707654"/>
            <a:ext cx="9017668" cy="2537123"/>
            <a:chOff x="0" y="2051294"/>
            <a:chExt cx="9017668" cy="25371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D4BD63-8142-4AA3-BB61-EC2EDA00B598}"/>
                </a:ext>
              </a:extLst>
            </p:cNvPr>
            <p:cNvSpPr txBox="1"/>
            <p:nvPr/>
          </p:nvSpPr>
          <p:spPr>
            <a:xfrm>
              <a:off x="5358112" y="2051294"/>
              <a:ext cx="3659556" cy="784830"/>
            </a:xfrm>
            <a:prstGeom prst="rect">
              <a:avLst/>
            </a:prstGeom>
            <a:solidFill>
              <a:srgbClr val="0066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EA2: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Electrons. Ions. Protons &amp; x-rays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Multimodal imaging</a:t>
              </a:r>
              <a:endPara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283DAD-ABD8-4681-9F0E-35F8407F1C6B}"/>
                </a:ext>
              </a:extLst>
            </p:cNvPr>
            <p:cNvSpPr txBox="1"/>
            <p:nvPr/>
          </p:nvSpPr>
          <p:spPr>
            <a:xfrm>
              <a:off x="0" y="3203422"/>
              <a:ext cx="2843808" cy="1384995"/>
            </a:xfrm>
            <a:prstGeom prst="rect">
              <a:avLst/>
            </a:prstGeom>
            <a:solidFill>
              <a:srgbClr val="0066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EA1: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 source beamline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Fixed laser configuration LWFA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Flexible applications area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Electrons, x-rays, positrons, muons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2D4C12A-D9DC-023C-0C1A-C8C2F1AC55AA}"/>
              </a:ext>
            </a:extLst>
          </p:cNvPr>
          <p:cNvSpPr/>
          <p:nvPr/>
        </p:nvSpPr>
        <p:spPr>
          <a:xfrm>
            <a:off x="683568" y="-72481"/>
            <a:ext cx="7776864" cy="628007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49F841-2778-B4B4-453A-E2026F89513A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6731086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Experimental areas on the ground floor </a:t>
            </a:r>
          </a:p>
        </p:txBody>
      </p:sp>
    </p:spTree>
    <p:extLst>
      <p:ext uri="{BB962C8B-B14F-4D97-AF65-F5344CB8AC3E}">
        <p14:creationId xmlns:p14="http://schemas.microsoft.com/office/powerpoint/2010/main" val="375949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31FB5F3-7D7E-5C63-50EB-2A2896FC79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719" y="784372"/>
            <a:ext cx="4551281" cy="3011514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4EE34FB3-08D8-05BA-AE3D-9E0F14B4B892}"/>
              </a:ext>
            </a:extLst>
          </p:cNvPr>
          <p:cNvSpPr txBox="1">
            <a:spLocks/>
          </p:cNvSpPr>
          <p:nvPr/>
        </p:nvSpPr>
        <p:spPr>
          <a:xfrm>
            <a:off x="1763688" y="141480"/>
            <a:ext cx="5400675" cy="371475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>
                <a:solidFill>
                  <a:srgbClr val="FFFFFF"/>
                </a:solidFill>
              </a:rPr>
              <a:t>First Floor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D195C060-66B5-6CDD-CE3D-510D094AB8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" y="2571750"/>
            <a:ext cx="6077201" cy="2454620"/>
          </a:xfrm>
          <a:prstGeom prst="rect">
            <a:avLst/>
          </a:prstGeom>
        </p:spPr>
      </p:pic>
      <p:sp>
        <p:nvSpPr>
          <p:cNvPr id="5" name="Isosceles Triangle 2">
            <a:extLst>
              <a:ext uri="{FF2B5EF4-FFF2-40B4-BE49-F238E27FC236}">
                <a16:creationId xmlns:a16="http://schemas.microsoft.com/office/drawing/2014/main" id="{8E800977-EB8A-6EBD-B23F-EF7A9E96BA6B}"/>
              </a:ext>
            </a:extLst>
          </p:cNvPr>
          <p:cNvSpPr/>
          <p:nvPr/>
        </p:nvSpPr>
        <p:spPr bwMode="auto">
          <a:xfrm rot="3120722">
            <a:off x="5073906" y="1709144"/>
            <a:ext cx="1130733" cy="1342308"/>
          </a:xfrm>
          <a:prstGeom prst="triangle">
            <a:avLst>
              <a:gd name="adj" fmla="val 49282"/>
            </a:avLst>
          </a:prstGeom>
          <a:solidFill>
            <a:srgbClr val="FFC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defRPr/>
            </a:pPr>
            <a:endParaRPr lang="en-GB" sz="150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56713-602A-55FE-D461-225E0ED8DA6E}"/>
              </a:ext>
            </a:extLst>
          </p:cNvPr>
          <p:cNvSpPr txBox="1"/>
          <p:nvPr/>
        </p:nvSpPr>
        <p:spPr>
          <a:xfrm>
            <a:off x="-12877" y="3182337"/>
            <a:ext cx="1368479" cy="553998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latin typeface="Arial" panose="020B0604020202020204" pitchFamily="34" charset="0"/>
                <a:cs typeface="Arial" panose="020B0604020202020204" pitchFamily="34" charset="0"/>
              </a:rPr>
              <a:t>Beam enters from the pit</a:t>
            </a:r>
            <a:endParaRPr lang="en-GB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78772-02CD-415E-8E68-BD5DAF35EFDA}"/>
              </a:ext>
            </a:extLst>
          </p:cNvPr>
          <p:cNvSpPr txBox="1"/>
          <p:nvPr/>
        </p:nvSpPr>
        <p:spPr>
          <a:xfrm>
            <a:off x="1592220" y="3109184"/>
            <a:ext cx="1033462" cy="553998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latin typeface="Arial" panose="020B0604020202020204" pitchFamily="34" charset="0"/>
                <a:cs typeface="Arial" panose="020B0604020202020204" pitchFamily="34" charset="0"/>
              </a:rPr>
              <a:t>Beam focusing</a:t>
            </a:r>
            <a:endParaRPr lang="en-GB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1132E-0DE8-13A5-C6E7-67EE80C3F88B}"/>
              </a:ext>
            </a:extLst>
          </p:cNvPr>
          <p:cNvSpPr txBox="1"/>
          <p:nvPr/>
        </p:nvSpPr>
        <p:spPr>
          <a:xfrm>
            <a:off x="2771800" y="4421333"/>
            <a:ext cx="1218707" cy="553998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latin typeface="Arial" panose="020B0604020202020204" pitchFamily="34" charset="0"/>
                <a:cs typeface="Arial" panose="020B0604020202020204" pitchFamily="34" charset="0"/>
              </a:rPr>
              <a:t>Interaction chamber</a:t>
            </a:r>
            <a:endParaRPr lang="en-GB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D6067C-EF10-4013-B78A-4A7A7A16550E}"/>
              </a:ext>
            </a:extLst>
          </p:cNvPr>
          <p:cNvCxnSpPr>
            <a:cxnSpLocks/>
          </p:cNvCxnSpPr>
          <p:nvPr/>
        </p:nvCxnSpPr>
        <p:spPr>
          <a:xfrm>
            <a:off x="5097342" y="4352839"/>
            <a:ext cx="882869" cy="630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44B9F7-72FE-8C5C-F903-4150108C4045}"/>
              </a:ext>
            </a:extLst>
          </p:cNvPr>
          <p:cNvCxnSpPr>
            <a:cxnSpLocks/>
          </p:cNvCxnSpPr>
          <p:nvPr/>
        </p:nvCxnSpPr>
        <p:spPr>
          <a:xfrm>
            <a:off x="5092990" y="4467139"/>
            <a:ext cx="882869" cy="6306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378BBFE-D6D5-C431-8B7F-F9799E7D3B46}"/>
              </a:ext>
            </a:extLst>
          </p:cNvPr>
          <p:cNvSpPr txBox="1"/>
          <p:nvPr/>
        </p:nvSpPr>
        <p:spPr>
          <a:xfrm>
            <a:off x="4862468" y="4007034"/>
            <a:ext cx="1259633" cy="3231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endParaRPr lang="en-GB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77395-1720-A470-3B84-E34A734DA049}"/>
              </a:ext>
            </a:extLst>
          </p:cNvPr>
          <p:cNvSpPr txBox="1"/>
          <p:nvPr/>
        </p:nvSpPr>
        <p:spPr>
          <a:xfrm>
            <a:off x="4879514" y="4552841"/>
            <a:ext cx="800512" cy="3231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GB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X-rays</a:t>
            </a:r>
            <a:endParaRPr lang="en-GB" sz="1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2148F-8891-A034-4AD4-9BC8AF070064}"/>
              </a:ext>
            </a:extLst>
          </p:cNvPr>
          <p:cNvSpPr txBox="1"/>
          <p:nvPr/>
        </p:nvSpPr>
        <p:spPr>
          <a:xfrm>
            <a:off x="-38379" y="1027799"/>
            <a:ext cx="4800707" cy="1384995"/>
          </a:xfrm>
          <a:prstGeom prst="rect">
            <a:avLst/>
          </a:prstGeom>
          <a:solidFill>
            <a:srgbClr val="FFC000">
              <a:alpha val="74354"/>
            </a:srgb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EPAC 1 PW drives a laser plasma accelerator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Focused </a:t>
            </a:r>
            <a:r>
              <a:rPr lang="en-GB" sz="14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relativistic intensity (above 10</a:t>
            </a:r>
            <a:r>
              <a:rPr lang="en-GB" sz="1400" baseline="300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sz="14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Wcm</a:t>
            </a:r>
            <a:r>
              <a:rPr lang="en-GB" sz="1400" baseline="300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GB" sz="14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is a few cm of gas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a plasma with extremely high accelerating fields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Generates multi-GeV electron beams and x-rays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34025A-99F2-E96E-72AF-1B482928A507}"/>
              </a:ext>
            </a:extLst>
          </p:cNvPr>
          <p:cNvSpPr txBox="1"/>
          <p:nvPr/>
        </p:nvSpPr>
        <p:spPr>
          <a:xfrm>
            <a:off x="4862468" y="2577332"/>
            <a:ext cx="4351849" cy="1477328"/>
          </a:xfrm>
          <a:prstGeom prst="rect">
            <a:avLst/>
          </a:prstGeom>
          <a:solidFill>
            <a:srgbClr val="FFC000">
              <a:alpha val="74354"/>
            </a:srgb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Timeline: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2023: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Chambers and large equipment delivered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2024: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Commissioning with internal laser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2025: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Pulsed beam commissioning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2026: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LWFA commissioning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2027: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Operational user facility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95C2AD-65BA-10A0-0A9E-8882C93A37D1}"/>
              </a:ext>
            </a:extLst>
          </p:cNvPr>
          <p:cNvSpPr/>
          <p:nvPr/>
        </p:nvSpPr>
        <p:spPr>
          <a:xfrm>
            <a:off x="683568" y="-72481"/>
            <a:ext cx="7776864" cy="628007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08A0090-268D-DD89-BB70-C3F7FDA4D138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6731086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EA1 Configured for plasma accelerator research</a:t>
            </a:r>
          </a:p>
        </p:txBody>
      </p:sp>
    </p:spTree>
    <p:extLst>
      <p:ext uri="{BB962C8B-B14F-4D97-AF65-F5344CB8AC3E}">
        <p14:creationId xmlns:p14="http://schemas.microsoft.com/office/powerpoint/2010/main" val="51575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1A6C6B4E-BDD0-95CD-840D-C756ACB30A02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5" y="1481996"/>
            <a:ext cx="8982644" cy="3394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A39EC7-6030-49D2-BD4B-DD5AE2153007}"/>
              </a:ext>
            </a:extLst>
          </p:cNvPr>
          <p:cNvSpPr txBox="1"/>
          <p:nvPr/>
        </p:nvSpPr>
        <p:spPr>
          <a:xfrm>
            <a:off x="3273176" y="776811"/>
            <a:ext cx="56053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Impact (positrons / muons / bremsstrahlung)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Collisions (Inverse Compton Scattering &amp; QED)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X-ray Diffraction and Spectroscopy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X-FEL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Bimodal imaging (x-ray + neutron)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6B06EB-296E-CC6B-512D-8C1C80731C80}"/>
              </a:ext>
            </a:extLst>
          </p:cNvPr>
          <p:cNvSpPr txBox="1"/>
          <p:nvPr/>
        </p:nvSpPr>
        <p:spPr>
          <a:xfrm>
            <a:off x="2651242" y="4515966"/>
            <a:ext cx="6381483" cy="338554"/>
          </a:xfrm>
          <a:prstGeom prst="rect">
            <a:avLst/>
          </a:prstGeom>
          <a:solidFill>
            <a:srgbClr val="FFC000">
              <a:alpha val="74354"/>
            </a:srgb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Very similar to what EuPRAXIA user-base would need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F75CB4-EF4E-3454-9326-10211582E26F}"/>
              </a:ext>
            </a:extLst>
          </p:cNvPr>
          <p:cNvSpPr/>
          <p:nvPr/>
        </p:nvSpPr>
        <p:spPr>
          <a:xfrm>
            <a:off x="683568" y="-72481"/>
            <a:ext cx="7776864" cy="628007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B1ECE-D4F3-3637-0984-CD2251EA0825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6731086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EA1 sources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91499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B5CD6-B2A3-F907-1892-B6AB5A36A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55526"/>
            <a:ext cx="5733256" cy="42999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8A5B5B-F4BD-5599-EDCC-0201B33649D2}"/>
              </a:ext>
            </a:extLst>
          </p:cNvPr>
          <p:cNvSpPr/>
          <p:nvPr/>
        </p:nvSpPr>
        <p:spPr>
          <a:xfrm>
            <a:off x="683568" y="-72481"/>
            <a:ext cx="7776864" cy="628007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DB77FD-B6C4-E96B-5489-06B8E7F8C20D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6731086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“Outreach” in EPAC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51F465-0DF4-32AF-A7FC-F0F655FB6772}"/>
              </a:ext>
            </a:extLst>
          </p:cNvPr>
          <p:cNvSpPr txBox="1"/>
          <p:nvPr/>
        </p:nvSpPr>
        <p:spPr>
          <a:xfrm>
            <a:off x="6058222" y="757610"/>
            <a:ext cx="2712864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spcAft>
                <a:spcPts val="450"/>
              </a:spcAft>
            </a:pPr>
            <a:r>
              <a:rPr lang="en-GB" sz="1500" b="1" dirty="0"/>
              <a:t>Harwell open weeks</a:t>
            </a:r>
          </a:p>
          <a:p>
            <a:pPr fontAlgn="t">
              <a:spcAft>
                <a:spcPts val="450"/>
              </a:spcAft>
            </a:pPr>
            <a:r>
              <a:rPr lang="en-GB" sz="1500" b="1" dirty="0"/>
              <a:t>~18000 visitors</a:t>
            </a:r>
          </a:p>
          <a:p>
            <a:pPr marL="742950" lvl="1" indent="-285750" fontAlgn="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b="1" dirty="0"/>
              <a:t>Students</a:t>
            </a:r>
          </a:p>
          <a:p>
            <a:pPr marL="742950" lvl="1" indent="-285750" fontAlgn="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b="1" dirty="0"/>
              <a:t>Strategic partners</a:t>
            </a:r>
          </a:p>
          <a:p>
            <a:pPr marL="742950" lvl="1" indent="-285750" fontAlgn="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b="1" dirty="0"/>
              <a:t>Public</a:t>
            </a:r>
          </a:p>
          <a:p>
            <a:pPr fontAlgn="t">
              <a:spcAft>
                <a:spcPts val="450"/>
              </a:spcAft>
            </a:pPr>
            <a:endParaRPr lang="en-GB" sz="1500" b="1" dirty="0"/>
          </a:p>
        </p:txBody>
      </p:sp>
    </p:spTree>
    <p:extLst>
      <p:ext uri="{BB962C8B-B14F-4D97-AF65-F5344CB8AC3E}">
        <p14:creationId xmlns:p14="http://schemas.microsoft.com/office/powerpoint/2010/main" val="712820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2A1BBA0-9EF1-1E94-DCC4-7A5FBD050E1D}"/>
              </a:ext>
            </a:extLst>
          </p:cNvPr>
          <p:cNvSpPr/>
          <p:nvPr/>
        </p:nvSpPr>
        <p:spPr>
          <a:xfrm>
            <a:off x="4374055" y="3355885"/>
            <a:ext cx="3540296" cy="38744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271BC49-F248-143E-206F-2EA6EEE34B16}"/>
              </a:ext>
            </a:extLst>
          </p:cNvPr>
          <p:cNvSpPr/>
          <p:nvPr/>
        </p:nvSpPr>
        <p:spPr>
          <a:xfrm>
            <a:off x="4374054" y="4493626"/>
            <a:ext cx="3540296" cy="3874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D572F9E-5DFF-5B71-AB0A-B3DB18922FD3}"/>
              </a:ext>
            </a:extLst>
          </p:cNvPr>
          <p:cNvSpPr/>
          <p:nvPr/>
        </p:nvSpPr>
        <p:spPr>
          <a:xfrm>
            <a:off x="4374054" y="3768857"/>
            <a:ext cx="3540296" cy="674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542ABE2-1AD7-DB39-4FE2-8C3966693C79}"/>
              </a:ext>
            </a:extLst>
          </p:cNvPr>
          <p:cNvSpPr/>
          <p:nvPr/>
        </p:nvSpPr>
        <p:spPr>
          <a:xfrm>
            <a:off x="4376029" y="2628649"/>
            <a:ext cx="3540296" cy="69202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5FCA378-9BC7-BE34-728B-4DEAD49814DD}"/>
              </a:ext>
            </a:extLst>
          </p:cNvPr>
          <p:cNvSpPr/>
          <p:nvPr/>
        </p:nvSpPr>
        <p:spPr>
          <a:xfrm>
            <a:off x="4376029" y="2098025"/>
            <a:ext cx="3540296" cy="4928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7F8F49C-36ED-B4E9-EEEB-8C36B350E129}"/>
              </a:ext>
            </a:extLst>
          </p:cNvPr>
          <p:cNvSpPr/>
          <p:nvPr/>
        </p:nvSpPr>
        <p:spPr>
          <a:xfrm>
            <a:off x="4376029" y="1672839"/>
            <a:ext cx="3540296" cy="3874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3295B39-2E66-4B0B-E9A1-5041C51B2327}"/>
              </a:ext>
            </a:extLst>
          </p:cNvPr>
          <p:cNvSpPr/>
          <p:nvPr/>
        </p:nvSpPr>
        <p:spPr>
          <a:xfrm>
            <a:off x="4376029" y="824208"/>
            <a:ext cx="3540296" cy="8486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id="{D4210B7E-AA4D-D8D9-F819-3B6DA75B4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233923"/>
              </p:ext>
            </p:extLst>
          </p:nvPr>
        </p:nvGraphicFramePr>
        <p:xfrm>
          <a:off x="68887" y="1153263"/>
          <a:ext cx="4258512" cy="306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512">
                  <a:extLst>
                    <a:ext uri="{9D8B030D-6E8A-4147-A177-3AD203B41FA5}">
                      <a16:colId xmlns:a16="http://schemas.microsoft.com/office/drawing/2014/main" val="3298105582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r>
                        <a:rPr lang="en-US" sz="1000" dirty="0"/>
                        <a:t>Internally developed</a:t>
                      </a:r>
                      <a:r>
                        <a:rPr lang="en-US" sz="1000"/>
                        <a:t>/coordinated </a:t>
                      </a:r>
                      <a:r>
                        <a:rPr lang="en-US" sz="1000" dirty="0"/>
                        <a:t>key components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53387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Building design and construction with radiological modeling (CLF)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572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EPAC 10Hz, 30J system, 100Hz – few 100TW system (CLF)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582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Laser beam transport (CLF)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6523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Plasma accelerator (UK </a:t>
                      </a:r>
                      <a:r>
                        <a:rPr lang="en-US" sz="1000" dirty="0" err="1"/>
                        <a:t>CoE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1254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FEL  beamline, undulators (</a:t>
                      </a:r>
                      <a:r>
                        <a:rPr lang="en-US" sz="1000" dirty="0" err="1"/>
                        <a:t>ASTeC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266791"/>
                  </a:ext>
                </a:extLst>
              </a:tr>
              <a:tr h="385451">
                <a:tc>
                  <a:txBody>
                    <a:bodyPr/>
                    <a:lstStyle/>
                    <a:p>
                      <a:r>
                        <a:rPr lang="en-US" sz="1000" dirty="0"/>
                        <a:t>User areas (UK </a:t>
                      </a:r>
                      <a:r>
                        <a:rPr lang="en-US" sz="1000" dirty="0" err="1"/>
                        <a:t>CoE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339875"/>
                  </a:ext>
                </a:extLst>
              </a:tr>
              <a:tr h="533732">
                <a:tc>
                  <a:txBody>
                    <a:bodyPr/>
                    <a:lstStyle/>
                    <a:p>
                      <a:r>
                        <a:rPr lang="en-US" sz="1000" dirty="0" err="1"/>
                        <a:t>Betatron</a:t>
                      </a:r>
                      <a:r>
                        <a:rPr lang="en-US" sz="1000" dirty="0"/>
                        <a:t> beamline (UK </a:t>
                      </a:r>
                      <a:r>
                        <a:rPr lang="en-US" sz="1000" dirty="0" err="1"/>
                        <a:t>CoE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629503"/>
                  </a:ext>
                </a:extLst>
              </a:tr>
              <a:tr h="533732">
                <a:tc>
                  <a:txBody>
                    <a:bodyPr/>
                    <a:lstStyle/>
                    <a:p>
                      <a:r>
                        <a:rPr lang="en-US" sz="1000" dirty="0"/>
                        <a:t>Positron beamline (UK </a:t>
                      </a:r>
                      <a:r>
                        <a:rPr lang="en-US" sz="1000" dirty="0" err="1"/>
                        <a:t>CoE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5545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234EEAC-BF7E-DF0B-83AF-242089F81576}"/>
              </a:ext>
            </a:extLst>
          </p:cNvPr>
          <p:cNvSpPr txBox="1"/>
          <p:nvPr/>
        </p:nvSpPr>
        <p:spPr>
          <a:xfrm>
            <a:off x="4061638" y="893743"/>
            <a:ext cx="395794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Prototypes of amplifier head, solutions for heat management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Test compressors with gratings with appropriate damage thresholds and heat management solutions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Solutions for wavefront and pointing corrections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Diagnostics, Targets, Gas flow control, feedback systems, ML control, plasma lens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Inputs to end-to-end FEL simulations with laser-driven electrons, undulator design, electron beam transport, photon beamline, diagnostics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Input to design of user stations, rigs, diagnostics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Physics simulations of LWFA and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optimisation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of secondary sources for various applications, diagnostics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Advanced Accelerator schemes (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eg.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Trojan Horse)</a:t>
            </a:r>
            <a:br>
              <a:rPr lang="en-US" sz="120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FBD056-5B2A-D400-41DB-EC5AF6E7A467}"/>
              </a:ext>
            </a:extLst>
          </p:cNvPr>
          <p:cNvSpPr txBox="1"/>
          <p:nvPr/>
        </p:nvSpPr>
        <p:spPr>
          <a:xfrm>
            <a:off x="8039506" y="895280"/>
            <a:ext cx="1214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France, Germany, Italy..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891B22-191D-E4CA-C608-9DDC5386850A}"/>
              </a:ext>
            </a:extLst>
          </p:cNvPr>
          <p:cNvSpPr txBox="1"/>
          <p:nvPr/>
        </p:nvSpPr>
        <p:spPr>
          <a:xfrm>
            <a:off x="8082716" y="1671568"/>
            <a:ext cx="1077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France Germany, …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3CAE8A7-116B-56BA-5EB6-2CDA02EA6156}"/>
              </a:ext>
            </a:extLst>
          </p:cNvPr>
          <p:cNvCxnSpPr>
            <a:cxnSpLocks/>
          </p:cNvCxnSpPr>
          <p:nvPr/>
        </p:nvCxnSpPr>
        <p:spPr>
          <a:xfrm>
            <a:off x="7977896" y="736723"/>
            <a:ext cx="41683" cy="4132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7613DEF-1F09-F300-BF81-0469BE2C8C5F}"/>
              </a:ext>
            </a:extLst>
          </p:cNvPr>
          <p:cNvSpPr txBox="1"/>
          <p:nvPr/>
        </p:nvSpPr>
        <p:spPr>
          <a:xfrm>
            <a:off x="8081149" y="2171660"/>
            <a:ext cx="1214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France, Germany, Italy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48B306-534F-E92F-F0B2-847AE01FEE82}"/>
              </a:ext>
            </a:extLst>
          </p:cNvPr>
          <p:cNvSpPr txBox="1"/>
          <p:nvPr/>
        </p:nvSpPr>
        <p:spPr>
          <a:xfrm>
            <a:off x="8082716" y="3841973"/>
            <a:ext cx="1077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Germany, Portugal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042FDB-1A95-FAAD-1D2F-DABF91ADDD7F}"/>
              </a:ext>
            </a:extLst>
          </p:cNvPr>
          <p:cNvSpPr txBox="1"/>
          <p:nvPr/>
        </p:nvSpPr>
        <p:spPr>
          <a:xfrm>
            <a:off x="8081149" y="4493627"/>
            <a:ext cx="2888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Germany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C5128A-BDE9-93FD-6D60-767DC2C4E4EC}"/>
              </a:ext>
            </a:extLst>
          </p:cNvPr>
          <p:cNvSpPr txBox="1"/>
          <p:nvPr/>
        </p:nvSpPr>
        <p:spPr>
          <a:xfrm>
            <a:off x="8081150" y="2685531"/>
            <a:ext cx="1214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France, Germany, Switzerland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29F545-CBEA-DB0F-F0A3-2E65127D9DC3}"/>
              </a:ext>
            </a:extLst>
          </p:cNvPr>
          <p:cNvSpPr txBox="1"/>
          <p:nvPr/>
        </p:nvSpPr>
        <p:spPr>
          <a:xfrm>
            <a:off x="8081150" y="3309677"/>
            <a:ext cx="1214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Germany, Italy, Switzerland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6B0549D-C617-0588-A0E9-A49332D51BF6}"/>
              </a:ext>
            </a:extLst>
          </p:cNvPr>
          <p:cNvSpPr txBox="1">
            <a:spLocks/>
          </p:cNvSpPr>
          <p:nvPr/>
        </p:nvSpPr>
        <p:spPr>
          <a:xfrm>
            <a:off x="1729345" y="-236562"/>
            <a:ext cx="683341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@EPAC: requirements from community</a:t>
            </a:r>
          </a:p>
        </p:txBody>
      </p:sp>
    </p:spTree>
    <p:extLst>
      <p:ext uri="{BB962C8B-B14F-4D97-AF65-F5344CB8AC3E}">
        <p14:creationId xmlns:p14="http://schemas.microsoft.com/office/powerpoint/2010/main" val="1974722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13351</TotalTime>
  <Words>798</Words>
  <Application>Microsoft Macintosh PowerPoint</Application>
  <PresentationFormat>On-screen Show (16:9)</PresentationFormat>
  <Paragraphs>159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Narrow</vt:lpstr>
      <vt:lpstr>Arial Regular</vt:lpstr>
      <vt:lpstr>Arial Rounded MT Bold</vt:lpstr>
      <vt:lpstr>Calibri</vt:lpstr>
      <vt:lpstr>Calibri Light</vt:lpstr>
      <vt:lpstr>Helvetica</vt:lpstr>
      <vt:lpstr>Lucida Sans</vt:lpstr>
      <vt:lpstr>Wingdings</vt:lpstr>
      <vt:lpstr>Office Theme</vt:lpstr>
      <vt:lpstr>Incorporating EuPRAXIA into EPAC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EPAC - A New, Advanced Facility for Applications of Laser-driven Accelerators</dc:title>
  <dc:creator>Pattathil, Rajeev (STFC,RAL,CLF)</dc:creator>
  <cp:lastModifiedBy>Pattathil, Rajeev (STFC,RAL,CLF)</cp:lastModifiedBy>
  <cp:revision>17</cp:revision>
  <dcterms:created xsi:type="dcterms:W3CDTF">2021-01-14T22:38:31Z</dcterms:created>
  <dcterms:modified xsi:type="dcterms:W3CDTF">2024-09-23T08:24:25Z</dcterms:modified>
</cp:coreProperties>
</file>