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8" r:id="rId4"/>
    <p:sldId id="257" r:id="rId5"/>
    <p:sldId id="272" r:id="rId6"/>
    <p:sldId id="279" r:id="rId7"/>
    <p:sldId id="273" r:id="rId8"/>
    <p:sldId id="274" r:id="rId9"/>
    <p:sldId id="275" r:id="rId10"/>
    <p:sldId id="276" r:id="rId11"/>
    <p:sldId id="277" r:id="rId12"/>
    <p:sldId id="268" r:id="rId13"/>
    <p:sldId id="269" r:id="rId14"/>
  </p:sldIdLst>
  <p:sldSz cx="12192000" cy="6858000"/>
  <p:notesSz cx="6858000" cy="9144000"/>
  <p:embeddedFontLst>
    <p:embeddedFont>
      <p:font typeface="Aptos Narrow" panose="020B0004020202020204" pitchFamily="34" charset="0"/>
      <p:regular r:id="rId16"/>
      <p:bold r:id="rId17"/>
      <p:italic r:id="rId18"/>
      <p:boldItalic r:id="rId19"/>
    </p:embeddedFont>
    <p:embeddedFont>
      <p:font typeface="Arial Narrow" panose="020B060402020202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723"/>
    <a:srgbClr val="2C3982"/>
    <a:srgbClr val="A6A6A6"/>
    <a:srgbClr val="DDE9F7"/>
    <a:srgbClr val="0055A5"/>
    <a:srgbClr val="437AAB"/>
    <a:srgbClr val="385273"/>
    <a:srgbClr val="334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06" autoAdjust="0"/>
    <p:restoredTop sz="94660"/>
  </p:normalViewPr>
  <p:slideViewPr>
    <p:cSldViewPr snapToGrid="0">
      <p:cViewPr>
        <p:scale>
          <a:sx n="125" d="100"/>
          <a:sy n="125" d="100"/>
        </p:scale>
        <p:origin x="65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3604" b="18163"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39" y="376194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13092" y="3642000"/>
            <a:ext cx="1152130" cy="3990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8" y="6288044"/>
            <a:ext cx="3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800" dirty="0">
                <a:solidFill>
                  <a:schemeClr val="bg1"/>
                </a:solidFill>
              </a:rPr>
              <a:t>No. 101079773</a:t>
            </a:r>
          </a:p>
        </p:txBody>
      </p:sp>
      <p:pic>
        <p:nvPicPr>
          <p:cNvPr id="16" name="Picture 15" descr="Shape, background pattern, rectangle&#10;&#10;Description automatically generated">
            <a:extLst>
              <a:ext uri="{FF2B5EF4-FFF2-40B4-BE49-F238E27FC236}">
                <a16:creationId xmlns:a16="http://schemas.microsoft.com/office/drawing/2014/main" id="{EB353F2C-276C-46A5-BFB4-EDBF3952D3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19" y="5201842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B40DA2FC-500E-4637-AD7D-89070242F1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B92E49D-42F5-4F3F-87B5-89E4F69384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64" y="5201842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23025C6F-90C7-462A-8C0E-8079D07BC3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5EEF9B71-7283-4C50-AF40-4C42338F61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10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Picture 3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181E05-6FC8-4FE7-96E3-22D4AE603C7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34" y="5201842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1B7B7ABD-7FF4-416E-82E5-F7D825396BD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Picture 35" descr="Shape, rectangle&#10;&#10;Description automatically generated">
            <a:extLst>
              <a:ext uri="{FF2B5EF4-FFF2-40B4-BE49-F238E27FC236}">
                <a16:creationId xmlns:a16="http://schemas.microsoft.com/office/drawing/2014/main" id="{0E6B17BD-38E6-40E8-81B9-61656C20CE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69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AFBA9081-7D6A-4386-BE99-3B9915CAF34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07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EF4B1B9E-9C34-41AA-BA3F-19A5FC834B1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76" y="5703104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DAFE8E6F-FDE1-40AB-A91E-75B4752808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38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Picture 43" descr="Background pattern&#10;&#10;Description automatically generated">
            <a:extLst>
              <a:ext uri="{FF2B5EF4-FFF2-40B4-BE49-F238E27FC236}">
                <a16:creationId xmlns:a16="http://schemas.microsoft.com/office/drawing/2014/main" id="{6DC76842-022A-455A-913E-9A58E2CB99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64" y="5703104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  <p:pic>
        <p:nvPicPr>
          <p:cNvPr id="5" name="Picture 4" descr="A black background with white text and yellow stars&#10;&#10;Description automatically generated">
            <a:extLst>
              <a:ext uri="{FF2B5EF4-FFF2-40B4-BE49-F238E27FC236}">
                <a16:creationId xmlns:a16="http://schemas.microsoft.com/office/drawing/2014/main" id="{9E2716B7-B9F2-45DB-9777-073DE14175D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12" y="114716"/>
            <a:ext cx="2242632" cy="14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1834-46A7-4729-87E5-523A704ACD68}" type="datetime1">
              <a:rPr lang="en-GB" smtClean="0"/>
              <a:t>22/09/2024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7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08C-906E-43EA-885E-38D7E516C950}" type="datetime1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6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375-5B77-493B-B985-7DE9ED0B3819}" type="datetime1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8E6A3-D10E-BEBC-CDF4-2DC37BE2810D}"/>
              </a:ext>
            </a:extLst>
          </p:cNvPr>
          <p:cNvSpPr txBox="1"/>
          <p:nvPr userDrawn="1"/>
        </p:nvSpPr>
        <p:spPr>
          <a:xfrm>
            <a:off x="4456234" y="6458365"/>
            <a:ext cx="32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C3982"/>
                </a:solidFill>
              </a:rPr>
              <a:t>www.eupraxia-pp.org</a:t>
            </a:r>
          </a:p>
        </p:txBody>
      </p:sp>
    </p:spTree>
    <p:extLst>
      <p:ext uri="{BB962C8B-B14F-4D97-AF65-F5344CB8AC3E}">
        <p14:creationId xmlns:p14="http://schemas.microsoft.com/office/powerpoint/2010/main" val="4637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2C39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56F66-AA74-C0C7-C412-B189A98C9334}"/>
              </a:ext>
            </a:extLst>
          </p:cNvPr>
          <p:cNvSpPr txBox="1"/>
          <p:nvPr userDrawn="1"/>
        </p:nvSpPr>
        <p:spPr>
          <a:xfrm>
            <a:off x="4456234" y="6458365"/>
            <a:ext cx="32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C3982"/>
                </a:solidFill>
              </a:rPr>
              <a:t>www.eupraxia-pp.org</a:t>
            </a:r>
          </a:p>
        </p:txBody>
      </p:sp>
    </p:spTree>
    <p:extLst>
      <p:ext uri="{BB962C8B-B14F-4D97-AF65-F5344CB8AC3E}">
        <p14:creationId xmlns:p14="http://schemas.microsoft.com/office/powerpoint/2010/main" val="297382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A432-0A7F-4C00-891E-203DB036B6DB}" type="datetime1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4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466-3B82-475E-B082-527677DD09F8}" type="datetime1">
              <a:rPr lang="en-GB" smtClean="0"/>
              <a:t>22/09/2024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6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D47-8CAF-40B8-839E-ACD68B3A7126}" type="datetime1">
              <a:rPr lang="en-GB" smtClean="0"/>
              <a:t>22/09/2024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0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0591-3475-4EBB-8016-10D483697907}" type="datetime1">
              <a:rPr lang="en-GB" smtClean="0"/>
              <a:t>22/09/2024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7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7272-7EFB-437A-AE66-D494C00346C2}" type="datetime1">
              <a:rPr lang="en-GB" smtClean="0"/>
              <a:t>22/09/2024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0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27A4-D14A-4CCB-9FE4-240F31646354}" type="datetime1">
              <a:rPr lang="en-GB" smtClean="0"/>
              <a:t>22/09/2024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45F3-8D30-4E47-A23B-88EACEE32C39}" type="datetime1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7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23.png"/><Relationship Id="rId10" Type="http://schemas.openxmlformats.org/officeDocument/2006/relationships/image" Target="../media/image22.emf"/><Relationship Id="rId9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63/5.0201702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1A33-5772-438A-823D-C015E90B0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Attractivity for users in the inertial fusion field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E5BE7-F6D2-4725-85A7-B8FD0022C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1" dirty="0"/>
              <a:t>Leonida A. GIZZI</a:t>
            </a:r>
          </a:p>
          <a:p>
            <a:r>
              <a:rPr lang="en-GB" dirty="0" err="1"/>
              <a:t>Istituto</a:t>
            </a:r>
            <a:r>
              <a:rPr lang="en-GB" dirty="0"/>
              <a:t> Nazionale di </a:t>
            </a:r>
            <a:r>
              <a:rPr lang="en-GB" dirty="0" err="1"/>
              <a:t>Ottica</a:t>
            </a:r>
            <a:r>
              <a:rPr lang="en-GB" dirty="0"/>
              <a:t>, CNR, Pisa, Italy</a:t>
            </a:r>
          </a:p>
        </p:txBody>
      </p:sp>
    </p:spTree>
    <p:extLst>
      <p:ext uri="{BB962C8B-B14F-4D97-AF65-F5344CB8AC3E}">
        <p14:creationId xmlns:p14="http://schemas.microsoft.com/office/powerpoint/2010/main" val="224765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27" y="-262026"/>
            <a:ext cx="7961747" cy="1325563"/>
          </a:xfrm>
        </p:spPr>
        <p:txBody>
          <a:bodyPr/>
          <a:lstStyle/>
          <a:p>
            <a:r>
              <a:rPr lang="en-GB" dirty="0"/>
              <a:t>HED and fusion studies @EUPRAXIA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L.A.Gizzi, EuPRAXIA Annual Meeting, 2024</a:t>
            </a:r>
          </a:p>
        </p:txBody>
      </p:sp>
      <p:pic>
        <p:nvPicPr>
          <p:cNvPr id="5122" name="Picture 2" descr="Fig. 2">
            <a:extLst>
              <a:ext uri="{FF2B5EF4-FFF2-40B4-BE49-F238E27FC236}">
                <a16:creationId xmlns:a16="http://schemas.microsoft.com/office/drawing/2014/main" id="{9CCF6685-C6FC-FA1E-B2B3-92053545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92" y="2115378"/>
            <a:ext cx="4717833" cy="16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CDD56A-9FA7-C1A1-F9BA-9E5C505C35AF}"/>
              </a:ext>
            </a:extLst>
          </p:cNvPr>
          <p:cNvSpPr txBox="1"/>
          <p:nvPr/>
        </p:nvSpPr>
        <p:spPr>
          <a:xfrm>
            <a:off x="2915065" y="1072616"/>
            <a:ext cx="721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First stage: probing HED plasmas with </a:t>
            </a:r>
            <a:r>
              <a:rPr lang="en-GB" sz="2400" b="1" dirty="0" err="1"/>
              <a:t>betatron</a:t>
            </a:r>
            <a:r>
              <a:rPr lang="en-GB" sz="2400" b="1" dirty="0"/>
              <a:t> source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ABBA5-1A93-EE02-E63C-66EB5B2950E9}"/>
              </a:ext>
            </a:extLst>
          </p:cNvPr>
          <p:cNvSpPr txBox="1"/>
          <p:nvPr/>
        </p:nvSpPr>
        <p:spPr>
          <a:xfrm>
            <a:off x="6522720" y="4344015"/>
            <a:ext cx="5342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Mahieu</a:t>
            </a:r>
            <a:r>
              <a:rPr lang="en-GB" sz="1200" dirty="0"/>
              <a:t>, B., Jourdain, N., Ta Phuoc, K. </a:t>
            </a:r>
            <a:r>
              <a:rPr lang="en-GB" sz="1200" i="1" dirty="0"/>
              <a:t>et al.</a:t>
            </a:r>
            <a:r>
              <a:rPr lang="en-GB" sz="1200" dirty="0"/>
              <a:t> Probing warm dense matter using femtosecond X-ray absorption spectroscopy with a laser-produced </a:t>
            </a:r>
            <a:r>
              <a:rPr lang="en-GB" sz="1200" dirty="0" err="1"/>
              <a:t>betatron</a:t>
            </a:r>
            <a:r>
              <a:rPr lang="en-GB" sz="1200" dirty="0"/>
              <a:t> source. </a:t>
            </a:r>
            <a:r>
              <a:rPr lang="en-GB" sz="1200" i="1" dirty="0"/>
              <a:t>Nat </a:t>
            </a:r>
            <a:r>
              <a:rPr lang="en-GB" sz="1200" i="1" dirty="0" err="1"/>
              <a:t>Commun</a:t>
            </a:r>
            <a:r>
              <a:rPr lang="en-GB" sz="1200" dirty="0"/>
              <a:t> </a:t>
            </a:r>
            <a:r>
              <a:rPr lang="en-GB" sz="1200" b="1" dirty="0"/>
              <a:t>9</a:t>
            </a:r>
            <a:r>
              <a:rPr lang="en-GB" sz="1200" dirty="0"/>
              <a:t>, 3276 (2018). https://</a:t>
            </a:r>
            <a:r>
              <a:rPr lang="en-GB" sz="1200" dirty="0" err="1"/>
              <a:t>doi.org</a:t>
            </a:r>
            <a:r>
              <a:rPr lang="en-GB" sz="1200" dirty="0"/>
              <a:t>/10.1038/s41467-018-05791-4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34438-B1B2-CF44-9268-FF9A63C4EAFE}"/>
              </a:ext>
            </a:extLst>
          </p:cNvPr>
          <p:cNvSpPr txBox="1"/>
          <p:nvPr/>
        </p:nvSpPr>
        <p:spPr>
          <a:xfrm>
            <a:off x="1021259" y="5243372"/>
            <a:ext cx="10403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Accessible with moderate beam parameters, but boosted by high repetition rate</a:t>
            </a:r>
          </a:p>
          <a:p>
            <a:r>
              <a:rPr lang="en-GB" sz="2400" b="1" dirty="0"/>
              <a:t>Pump beam available from unused Ti:Sa pump lasers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C6FCBB-3E09-EBE5-4E82-991755CAE433}"/>
              </a:ext>
            </a:extLst>
          </p:cNvPr>
          <p:cNvSpPr txBox="1"/>
          <p:nvPr/>
        </p:nvSpPr>
        <p:spPr>
          <a:xfrm>
            <a:off x="711200" y="2306320"/>
            <a:ext cx="38560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Betatron</a:t>
            </a:r>
            <a:r>
              <a:rPr lang="en-GB" b="1" dirty="0"/>
              <a:t> source can be used for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X-ray absorption spectroscopy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X-ray phase contrast imaging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Investigate ionization dynamics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Map density fluctuations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10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27" y="-262026"/>
            <a:ext cx="7961747" cy="1325563"/>
          </a:xfrm>
        </p:spPr>
        <p:txBody>
          <a:bodyPr/>
          <a:lstStyle/>
          <a:p>
            <a:r>
              <a:rPr lang="en-GB" dirty="0"/>
              <a:t>HED and fusion studies @EUPRAXIA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097714" y="6403320"/>
            <a:ext cx="4114800" cy="365125"/>
          </a:xfrm>
        </p:spPr>
        <p:txBody>
          <a:bodyPr/>
          <a:lstStyle/>
          <a:p>
            <a:pPr algn="l"/>
            <a:r>
              <a:rPr lang="en-GB" dirty="0"/>
              <a:t>L.A.Gizzi, EuPRAXIA Annual Meeting,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DD56A-9FA7-C1A1-F9BA-9E5C505C35AF}"/>
              </a:ext>
            </a:extLst>
          </p:cNvPr>
          <p:cNvSpPr txBox="1"/>
          <p:nvPr/>
        </p:nvSpPr>
        <p:spPr>
          <a:xfrm>
            <a:off x="2369127" y="835213"/>
            <a:ext cx="802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Full case: X-ray FEL to probe HED and Fusion relevant plasmas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5F92CC-1F97-4124-6650-43F30EAE80BD}"/>
              </a:ext>
            </a:extLst>
          </p:cNvPr>
          <p:cNvSpPr txBox="1"/>
          <p:nvPr/>
        </p:nvSpPr>
        <p:spPr>
          <a:xfrm>
            <a:off x="537632" y="1322600"/>
            <a:ext cx="1168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Need of a high energy laser co-located with the X-ray FEL to produce ICF-relevant plasma: specifications of a PUMP laser</a:t>
            </a:r>
          </a:p>
        </p:txBody>
      </p:sp>
      <p:pic>
        <p:nvPicPr>
          <p:cNvPr id="7170" name="Picture 2" descr="EuPRAXIA – EU funds design study for European plasma accelerator – INFN-LNF">
            <a:extLst>
              <a:ext uri="{FF2B5EF4-FFF2-40B4-BE49-F238E27FC236}">
                <a16:creationId xmlns:a16="http://schemas.microsoft.com/office/drawing/2014/main" id="{13487B9F-E3A8-1E01-EBD8-8404067F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14" y="2141241"/>
            <a:ext cx="7569200" cy="40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B635931-23E3-F471-E996-D2DF905DF33B}"/>
              </a:ext>
            </a:extLst>
          </p:cNvPr>
          <p:cNvGrpSpPr/>
          <p:nvPr/>
        </p:nvGrpSpPr>
        <p:grpSpPr>
          <a:xfrm>
            <a:off x="5172050" y="2011867"/>
            <a:ext cx="4358640" cy="2653281"/>
            <a:chOff x="5172050" y="2011867"/>
            <a:chExt cx="4358640" cy="2653281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7D6FBC63-D1F1-5F4E-FB58-5C6D31798220}"/>
                </a:ext>
              </a:extLst>
            </p:cNvPr>
            <p:cNvSpPr/>
            <p:nvPr/>
          </p:nvSpPr>
          <p:spPr>
            <a:xfrm rot="10800000" flipH="1">
              <a:off x="9083650" y="2141241"/>
              <a:ext cx="325120" cy="806867"/>
            </a:xfrm>
            <a:prstGeom prst="cube">
              <a:avLst>
                <a:gd name="adj" fmla="val 3166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90B0FEDD-CBF0-94D1-A847-ABD5877277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2050" y="2431337"/>
              <a:ext cx="3850640" cy="907766"/>
            </a:xfrm>
            <a:prstGeom prst="bentConnector3">
              <a:avLst>
                <a:gd name="adj1" fmla="val 16755"/>
              </a:avLst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A96CDBD2-026F-683C-F362-1F5C4AF657A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487696" y="3622154"/>
              <a:ext cx="1801508" cy="284480"/>
            </a:xfrm>
            <a:prstGeom prst="bentConnector3">
              <a:avLst>
                <a:gd name="adj1" fmla="val 63535"/>
              </a:avLst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509329-D657-2176-5D45-BE9A23334F72}"/>
                </a:ext>
              </a:extLst>
            </p:cNvPr>
            <p:cNvSpPr txBox="1"/>
            <p:nvPr/>
          </p:nvSpPr>
          <p:spPr>
            <a:xfrm>
              <a:off x="6026522" y="2011867"/>
              <a:ext cx="297632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Extra, high-energy pump laser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1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3045B-3F82-D68C-1E0E-7950F2A0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D24A51-A21C-E2CC-3A0D-EDC593C4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80CC8-7069-899F-09B0-8D0E5C62D2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DCBEB-4061-79A1-A4BA-07DE3AE1084D}"/>
              </a:ext>
            </a:extLst>
          </p:cNvPr>
          <p:cNvSpPr txBox="1"/>
          <p:nvPr/>
        </p:nvSpPr>
        <p:spPr>
          <a:xfrm>
            <a:off x="294640" y="1249680"/>
            <a:ext cx="11328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Fusion energy is a strong case with major socio-economic impact and Inertial Fusion Energy is attracting increasing attention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High Energy Density research is a main topic in the portfolio of many physics research infrastructures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X-ray FEL sources are establishing instruments and capabilities for HED and Inertial Fusion research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EuPRAXIA can attract the users of this community with a modest effort and enter this highly developing field.</a:t>
            </a:r>
          </a:p>
        </p:txBody>
      </p:sp>
    </p:spTree>
    <p:extLst>
      <p:ext uri="{BB962C8B-B14F-4D97-AF65-F5344CB8AC3E}">
        <p14:creationId xmlns:p14="http://schemas.microsoft.com/office/powerpoint/2010/main" val="211541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Insert author and occasion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7944" y="1697382"/>
            <a:ext cx="8771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project has received funding from the European Union’s Horizon Europe research and innovation programme under Grant Agreement No. 101079773. It is supported by in-kind contributions by its partners and by additional funding from UK and Switzerland.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7943" y="3620699"/>
            <a:ext cx="917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project has received funding from the European Union´s Horizon Europe research and innovation programme under grant agreement no. 101073480 and the UKRI guarantee funds.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165226"/>
            <a:ext cx="10515600" cy="513802"/>
          </a:xfrm>
        </p:spPr>
        <p:txBody>
          <a:bodyPr/>
          <a:lstStyle/>
          <a:p>
            <a:r>
              <a:rPr lang="en-GB" dirty="0"/>
              <a:t>EuPRAXIA Preparatory Phase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38200" y="2985560"/>
            <a:ext cx="10515600" cy="54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EuPRAXIA Doctoral Network</a:t>
            </a:r>
          </a:p>
          <a:p>
            <a:endParaRPr lang="en-GB" dirty="0"/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0" y="1799047"/>
            <a:ext cx="1087632" cy="720000"/>
          </a:xfrm>
          <a:prstGeom prst="rect">
            <a:avLst/>
          </a:prstGeom>
        </p:spPr>
      </p:pic>
      <p:pic>
        <p:nvPicPr>
          <p:cNvPr id="14" name="Picture 13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0" y="3603364"/>
            <a:ext cx="1087632" cy="72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67943" y="5456238"/>
            <a:ext cx="9173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publication has been made with the co-funding of European Union Next Generation EU.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8200" y="4683939"/>
            <a:ext cx="10515600" cy="54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EuAPS</a:t>
            </a:r>
            <a:endParaRPr lang="en-GB" dirty="0"/>
          </a:p>
          <a:p>
            <a:endParaRPr lang="en-GB" dirty="0"/>
          </a:p>
        </p:txBody>
      </p:sp>
      <p:pic>
        <p:nvPicPr>
          <p:cNvPr id="15" name="Picture 14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0" y="5301743"/>
            <a:ext cx="108763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5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Inertial Fusion Ignition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L.A.Gizzi, EuPRAXIA Annual Meeting, 2024</a:t>
            </a:r>
          </a:p>
        </p:txBody>
      </p:sp>
      <p:pic>
        <p:nvPicPr>
          <p:cNvPr id="39" name="Image 4">
            <a:extLst>
              <a:ext uri="{FF2B5EF4-FFF2-40B4-BE49-F238E27FC236}">
                <a16:creationId xmlns:a16="http://schemas.microsoft.com/office/drawing/2014/main" id="{97028495-2BFF-E288-B2A5-561E21744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1" y="1932118"/>
            <a:ext cx="2977932" cy="291175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DCDD867-8BCA-48CA-8F93-240C08E4C865}"/>
              </a:ext>
            </a:extLst>
          </p:cNvPr>
          <p:cNvGrpSpPr/>
          <p:nvPr/>
        </p:nvGrpSpPr>
        <p:grpSpPr>
          <a:xfrm>
            <a:off x="916091" y="3879993"/>
            <a:ext cx="1947334" cy="647484"/>
            <a:chOff x="611560" y="4744425"/>
            <a:chExt cx="1947334" cy="647484"/>
          </a:xfrm>
        </p:grpSpPr>
        <p:sp>
          <p:nvSpPr>
            <p:cNvPr id="41" name="Freccia giù 21">
              <a:extLst>
                <a:ext uri="{FF2B5EF4-FFF2-40B4-BE49-F238E27FC236}">
                  <a16:creationId xmlns:a16="http://schemas.microsoft.com/office/drawing/2014/main" id="{4E0968AD-C5E8-5D86-40C0-578FD9259BEF}"/>
                </a:ext>
              </a:extLst>
            </p:cNvPr>
            <p:cNvSpPr/>
            <p:nvPr/>
          </p:nvSpPr>
          <p:spPr>
            <a:xfrm>
              <a:off x="1116381" y="5173187"/>
              <a:ext cx="70556" cy="21872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sellaDiTesto 22">
                  <a:extLst>
                    <a:ext uri="{FF2B5EF4-FFF2-40B4-BE49-F238E27FC236}">
                      <a16:creationId xmlns:a16="http://schemas.microsoft.com/office/drawing/2014/main" id="{D67C6615-AD41-1D14-F3D7-F6B3DB03FCAE}"/>
                    </a:ext>
                  </a:extLst>
                </p:cNvPr>
                <p:cNvSpPr txBox="1"/>
                <p:nvPr/>
              </p:nvSpPr>
              <p:spPr>
                <a:xfrm>
                  <a:off x="611560" y="4744425"/>
                  <a:ext cx="194733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National Ignition Campaign (2011-2013) Max fusion output </a:t>
                  </a:r>
                  <a14:m>
                    <m:oMath xmlns:m="http://schemas.openxmlformats.org/officeDocument/2006/math">
                      <m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kJ</a:t>
                  </a:r>
                </a:p>
              </p:txBody>
            </p:sp>
          </mc:Choice>
          <mc:Fallback xmlns="">
            <p:sp>
              <p:nvSpPr>
                <p:cNvPr id="26" name="CasellaDiTesto 22">
                  <a:extLst>
                    <a:ext uri="{FF2B5EF4-FFF2-40B4-BE49-F238E27FC236}">
                      <a16:creationId xmlns:a16="http://schemas.microsoft.com/office/drawing/2014/main" id="{5941B0F0-2A1E-9266-9CA7-70899077D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4744425"/>
                  <a:ext cx="1947334" cy="553998"/>
                </a:xfrm>
                <a:prstGeom prst="rect">
                  <a:avLst/>
                </a:prstGeom>
                <a:blipFill>
                  <a:blip r:embed="rId6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0BC137A-0BA2-5309-B4A4-B3267698F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893" y="4862753"/>
            <a:ext cx="2622701" cy="1344975"/>
          </a:xfrm>
          <a:prstGeom prst="rect">
            <a:avLst/>
          </a:prstGeom>
        </p:spPr>
      </p:pic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B0720DEC-D860-7352-B120-A302ABD9811D}"/>
              </a:ext>
            </a:extLst>
          </p:cNvPr>
          <p:cNvSpPr txBox="1">
            <a:spLocks/>
          </p:cNvSpPr>
          <p:nvPr/>
        </p:nvSpPr>
        <p:spPr>
          <a:xfrm>
            <a:off x="500572" y="1621745"/>
            <a:ext cx="3253345" cy="3375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57150" tIns="28575" rIns="57150" bIns="28575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and difficult way to success</a:t>
            </a:r>
          </a:p>
        </p:txBody>
      </p:sp>
      <p:sp>
        <p:nvSpPr>
          <p:cNvPr id="45" name="Google Shape;101;p2">
            <a:extLst>
              <a:ext uri="{FF2B5EF4-FFF2-40B4-BE49-F238E27FC236}">
                <a16:creationId xmlns:a16="http://schemas.microsoft.com/office/drawing/2014/main" id="{15E2CDBC-01CF-4293-4018-82DB86114D5A}"/>
              </a:ext>
            </a:extLst>
          </p:cNvPr>
          <p:cNvSpPr/>
          <p:nvPr/>
        </p:nvSpPr>
        <p:spPr>
          <a:xfrm>
            <a:off x="500572" y="805774"/>
            <a:ext cx="11498387" cy="61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17" tIns="32450" rIns="64917" bIns="32450" anchor="t" anchorCtr="0">
            <a:spAutoFit/>
          </a:bodyPr>
          <a:lstStyle/>
          <a:p>
            <a:pPr algn="just">
              <a:buClr>
                <a:srgbClr val="0000FF"/>
              </a:buClr>
              <a:buSzPts val="3200"/>
            </a:pP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Calibri"/>
              </a:rPr>
              <a:t>In December 2022, experiments performed at the National Ignition Facility (NIF) in the U.S. have demonstrated a “net energy gain” from an inertial confinement fusion (ICF) experiment</a:t>
            </a:r>
            <a:endParaRPr dirty="0">
              <a:solidFill>
                <a:srgbClr val="0000FF"/>
              </a:solidFill>
              <a:latin typeface="Arial" panose="020B0604020202020204" pitchFamily="34" charset="0"/>
              <a:ea typeface="Geneva" panose="020B050303040404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6" name="Rettangolo 13">
            <a:extLst>
              <a:ext uri="{FF2B5EF4-FFF2-40B4-BE49-F238E27FC236}">
                <a16:creationId xmlns:a16="http://schemas.microsoft.com/office/drawing/2014/main" id="{8EC26BA4-E4B4-B95F-9362-0728C0DD84C2}"/>
              </a:ext>
            </a:extLst>
          </p:cNvPr>
          <p:cNvSpPr/>
          <p:nvPr/>
        </p:nvSpPr>
        <p:spPr>
          <a:xfrm>
            <a:off x="7908396" y="1086752"/>
            <a:ext cx="427599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=  3.15MJ / 2.05 MJ = 1.54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magine 6">
            <a:extLst>
              <a:ext uri="{FF2B5EF4-FFF2-40B4-BE49-F238E27FC236}">
                <a16:creationId xmlns:a16="http://schemas.microsoft.com/office/drawing/2014/main" id="{D95116B9-64EB-558F-73DC-757A3C2F1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354" y="1872073"/>
            <a:ext cx="2775089" cy="370933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7160FF72-022E-24A0-DA3B-A0A97B06DF0D}"/>
              </a:ext>
            </a:extLst>
          </p:cNvPr>
          <p:cNvGrpSpPr/>
          <p:nvPr/>
        </p:nvGrpSpPr>
        <p:grpSpPr>
          <a:xfrm>
            <a:off x="7116017" y="1595732"/>
            <a:ext cx="5068374" cy="4674072"/>
            <a:chOff x="7116017" y="1595732"/>
            <a:chExt cx="5068374" cy="4674072"/>
          </a:xfrm>
        </p:grpSpPr>
        <p:pic>
          <p:nvPicPr>
            <p:cNvPr id="50" name="Image 6">
              <a:extLst>
                <a:ext uri="{FF2B5EF4-FFF2-40B4-BE49-F238E27FC236}">
                  <a16:creationId xmlns:a16="http://schemas.microsoft.com/office/drawing/2014/main" id="{DA6FF093-E632-3F99-4804-3C5B8BA84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16017" y="3822038"/>
              <a:ext cx="1749974" cy="2385690"/>
            </a:xfrm>
            <a:prstGeom prst="rect">
              <a:avLst/>
            </a:prstGeom>
          </p:spPr>
        </p:pic>
        <p:pic>
          <p:nvPicPr>
            <p:cNvPr id="49" name="Image 3">
              <a:extLst>
                <a:ext uri="{FF2B5EF4-FFF2-40B4-BE49-F238E27FC236}">
                  <a16:creationId xmlns:a16="http://schemas.microsoft.com/office/drawing/2014/main" id="{C3E4A11A-D530-7E3D-669E-40AA8DCA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52192" y="3185038"/>
              <a:ext cx="1749973" cy="224743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C02E1D1-7BDB-DEA3-92CA-2F75F8A39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47923" y="2108346"/>
              <a:ext cx="1702256" cy="243086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EEB26EB-49E6-F0D7-2E76-ED60B7EA2455}"/>
                </a:ext>
              </a:extLst>
            </p:cNvPr>
            <p:cNvSpPr txBox="1"/>
            <p:nvPr/>
          </p:nvSpPr>
          <p:spPr>
            <a:xfrm>
              <a:off x="7345987" y="1595732"/>
              <a:ext cx="4402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Major impact of NIF Ignition demonstration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BFB82B-51B1-E5A8-C3FC-EBC224AAEE24}"/>
                </a:ext>
              </a:extLst>
            </p:cNvPr>
            <p:cNvSpPr txBox="1"/>
            <p:nvPr/>
          </p:nvSpPr>
          <p:spPr>
            <a:xfrm>
              <a:off x="8971205" y="5623473"/>
              <a:ext cx="3213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Broad research programmes on IFE being engaged worldwide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5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Inertial Fusion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L.A.Gizzi, EuPRAXIA Annual Meeting, 2024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79DF64-BC82-936F-7DF2-FEF6C62B32C6}"/>
              </a:ext>
            </a:extLst>
          </p:cNvPr>
          <p:cNvGrpSpPr/>
          <p:nvPr/>
        </p:nvGrpSpPr>
        <p:grpSpPr>
          <a:xfrm>
            <a:off x="748955" y="1285659"/>
            <a:ext cx="3202780" cy="1134665"/>
            <a:chOff x="243287" y="801240"/>
            <a:chExt cx="3202780" cy="113466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EA306EF-703C-73D9-B68A-B4A9AB74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87" y="801240"/>
              <a:ext cx="1327547" cy="113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088698B-84C6-E31A-45DF-FB8428B83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7416" y="1193147"/>
              <a:ext cx="2098651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350" dirty="0"/>
                <a:t>Phase 1: laser irradiation</a:t>
              </a:r>
            </a:p>
          </p:txBody>
        </p:sp>
      </p:grpSp>
      <p:grpSp>
        <p:nvGrpSpPr>
          <p:cNvPr id="8" name="Group 15">
            <a:extLst>
              <a:ext uri="{FF2B5EF4-FFF2-40B4-BE49-F238E27FC236}">
                <a16:creationId xmlns:a16="http://schemas.microsoft.com/office/drawing/2014/main" id="{B6A51294-E246-CD08-4727-FB3BC9A5EBFE}"/>
              </a:ext>
            </a:extLst>
          </p:cNvPr>
          <p:cNvGrpSpPr>
            <a:grpSpLocks/>
          </p:cNvGrpSpPr>
          <p:nvPr/>
        </p:nvGrpSpPr>
        <p:grpSpPr bwMode="auto">
          <a:xfrm>
            <a:off x="1712349" y="2113229"/>
            <a:ext cx="3206959" cy="1134665"/>
            <a:chOff x="2556933" y="2287066"/>
            <a:chExt cx="4276641" cy="15134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566C6E-B366-2006-C727-12504B31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933" y="2287066"/>
              <a:ext cx="1913467" cy="15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C8411FB0-4B63-FBDC-9C80-13CF843F6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2961" y="2795343"/>
              <a:ext cx="2580613" cy="4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350" dirty="0"/>
                <a:t>Phase 2: Compression</a:t>
              </a: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49C62C62-54F1-01E2-FE83-2A17D433C3B6}"/>
              </a:ext>
            </a:extLst>
          </p:cNvPr>
          <p:cNvGrpSpPr>
            <a:grpSpLocks/>
          </p:cNvGrpSpPr>
          <p:nvPr/>
        </p:nvGrpSpPr>
        <p:grpSpPr bwMode="auto">
          <a:xfrm>
            <a:off x="2399770" y="3197216"/>
            <a:ext cx="2755731" cy="1134665"/>
            <a:chOff x="4470400" y="3433233"/>
            <a:chExt cx="3674358" cy="1513417"/>
          </a:xfrm>
        </p:grpSpPr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A46A2009-5ADE-14E1-DF7E-D211F0D25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400" y="3433233"/>
              <a:ext cx="1879600" cy="15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7232E61F-A50C-C1B8-8C15-A505F1F07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091" y="3898456"/>
              <a:ext cx="1964667" cy="4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350" dirty="0"/>
                <a:t>Phase 3: Ignition</a:t>
              </a:r>
            </a:p>
          </p:txBody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id="{A53F461A-C996-1744-CEE4-84851F0DB7C8}"/>
              </a:ext>
            </a:extLst>
          </p:cNvPr>
          <p:cNvGrpSpPr>
            <a:grpSpLocks/>
          </p:cNvGrpSpPr>
          <p:nvPr/>
        </p:nvGrpSpPr>
        <p:grpSpPr bwMode="auto">
          <a:xfrm>
            <a:off x="3104610" y="4280446"/>
            <a:ext cx="2470007" cy="1134931"/>
            <a:chOff x="6366933" y="4665650"/>
            <a:chExt cx="3292506" cy="1513417"/>
          </a:xfrm>
        </p:grpSpPr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F0C741B8-9DC9-4EB5-01DC-0319B36A2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933" y="4665650"/>
              <a:ext cx="2006600" cy="15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C1379C03-9517-FC4C-68A8-982EE5191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1713" y="5129599"/>
              <a:ext cx="1707726" cy="4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350" dirty="0"/>
                <a:t>Phase 4: Burn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0D6327B-325A-8D41-8925-76623A199277}"/>
              </a:ext>
            </a:extLst>
          </p:cNvPr>
          <p:cNvSpPr txBox="1"/>
          <p:nvPr/>
        </p:nvSpPr>
        <p:spPr>
          <a:xfrm>
            <a:off x="1721277" y="6013576"/>
            <a:ext cx="983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Needed platform for investigating matter under extreme conditions and High Energy Density plasmas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5239BE-7F21-109B-FA74-6B749C6C549D}"/>
              </a:ext>
            </a:extLst>
          </p:cNvPr>
          <p:cNvSpPr txBox="1"/>
          <p:nvPr/>
        </p:nvSpPr>
        <p:spPr>
          <a:xfrm>
            <a:off x="1852218" y="796172"/>
            <a:ext cx="91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Investigating Underlying Physics of Direct-Drive Inertial Fusion Energy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AB09A-3E15-50DD-4606-C0C6A832DF19}"/>
              </a:ext>
            </a:extLst>
          </p:cNvPr>
          <p:cNvSpPr txBox="1"/>
          <p:nvPr/>
        </p:nvSpPr>
        <p:spPr>
          <a:xfrm>
            <a:off x="5996786" y="1500244"/>
            <a:ext cx="60960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2" lvl="1">
              <a:buSzPct val="45000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Physics issues to be understood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789762" indent="-285750">
              <a:buSzPct val="45000"/>
              <a:buFont typeface="Arial" panose="020B0604020202020204" pitchFamily="34" charset="0"/>
              <a:buChar char="•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Plasma production and characterization</a:t>
            </a:r>
          </a:p>
          <a:p>
            <a:pPr marL="789762" indent="-285750">
              <a:buSzPct val="45000"/>
              <a:buFont typeface="Arial" panose="020B0604020202020204" pitchFamily="34" charset="0"/>
              <a:buChar char="•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Parametric instabilities in implosion-like and shock-ignition-like Laser-Plasma interaction;</a:t>
            </a:r>
          </a:p>
          <a:p>
            <a:pPr marL="1657339" lvl="3" indent="-285750">
              <a:buFont typeface="Wingdings" pitchFamily="2" charset="2"/>
              <a:buChar char="ü"/>
            </a:pP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Stimulated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Brillouin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Scattering (SBS)</a:t>
            </a:r>
          </a:p>
          <a:p>
            <a:pPr marL="1657339" lvl="3" indent="-285750">
              <a:buFont typeface="Wingdings" pitchFamily="2" charset="2"/>
              <a:buChar char="ü"/>
            </a:pP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Stimulated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Raman Scattering (SRS), side SRS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39" lvl="3" indent="-285750">
              <a:buFont typeface="Wingdings" pitchFamily="2" charset="2"/>
              <a:buChar char="ü"/>
            </a:pP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Plasmon </a:t>
            </a: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Decay</a:t>
            </a:r>
            <a:endParaRPr lang="it-IT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39" lvl="3" indent="-285750">
              <a:buFont typeface="Wingdings" pitchFamily="2" charset="2"/>
              <a:buChar char="ü"/>
            </a:pP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</a:t>
            </a: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 Transfer (CBET)</a:t>
            </a:r>
          </a:p>
          <a:p>
            <a:pPr marL="1657339" lvl="3" indent="-285750">
              <a:buFont typeface="Wingdings" pitchFamily="2" charset="2"/>
              <a:buChar char="ü"/>
            </a:pP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Filamentation</a:t>
            </a:r>
            <a:endParaRPr lang="it-IT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39" lvl="3" indent="-285750">
              <a:buFont typeface="Wingdings" pitchFamily="2" charset="2"/>
              <a:buChar char="ü"/>
            </a:pP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Speckles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smoothing</a:t>
            </a:r>
            <a:endParaRPr lang="en-US" sz="12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821499" lvl="3" indent="-317487">
              <a:buSzPct val="45000"/>
              <a:buFont typeface="Wingdings" pitchFamily="2" charset="2"/>
              <a:buChar char="§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Hot electrons generation and their impact</a:t>
            </a:r>
          </a:p>
          <a:p>
            <a:pPr marL="821499" lvl="3" indent="-317487">
              <a:buSzPct val="45000"/>
              <a:buFont typeface="Wingdings" pitchFamily="2" charset="2"/>
              <a:buChar char="§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Acceptable degree of non uniformity in irradiation during compression / ignition phases</a:t>
            </a:r>
          </a:p>
          <a:p>
            <a:pPr marL="821499" lvl="3" indent="-317487">
              <a:buSzPct val="45000"/>
              <a:buFont typeface="Wingdings" pitchFamily="2" charset="2"/>
              <a:buChar char="§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Multiple beam irradiation</a:t>
            </a:r>
          </a:p>
          <a:p>
            <a:pPr marL="821499" lvl="3" indent="-317487">
              <a:buSzPct val="45000"/>
              <a:buFont typeface="Wingdings" pitchFamily="2" charset="2"/>
              <a:buChar char="§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Broadband and Chirped pulse irradiation</a:t>
            </a:r>
          </a:p>
          <a:p>
            <a:pPr marL="821499" lvl="3" indent="-317487">
              <a:buSzPct val="45000"/>
              <a:buFont typeface="Wingdings" pitchFamily="2" charset="2"/>
              <a:buChar char="§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Polar Direct Drive</a:t>
            </a:r>
          </a:p>
          <a:p>
            <a:pPr marL="821499" lvl="3" indent="-317487">
              <a:buSzPct val="45000"/>
              <a:buFont typeface="Wingdings" pitchFamily="2" charset="2"/>
              <a:buChar char="§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Hydrodynamics and Shock generation vs. Laser pulse profile</a:t>
            </a:r>
          </a:p>
          <a:p>
            <a:pPr marL="821499" lvl="3" indent="-317487">
              <a:buSzPct val="45000"/>
              <a:buFont typeface="Wingdings" pitchFamily="2" charset="2"/>
              <a:buChar char="§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Optimization of ablators for IFE targets</a:t>
            </a:r>
          </a:p>
          <a:p>
            <a:pPr marL="821499" lvl="3" indent="-317487">
              <a:buSzPct val="45000"/>
              <a:buFont typeface="Wingdings" pitchFamily="2" charset="2"/>
              <a:buChar char="§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 of foam targets</a:t>
            </a:r>
          </a:p>
          <a:p>
            <a:pPr marL="821499" lvl="3" indent="-317487">
              <a:buSzPct val="45000"/>
              <a:buFont typeface="Wingdings" pitchFamily="2" charset="2"/>
              <a:buChar char="§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Diagnostics development including laser-driven secondary sources</a:t>
            </a:r>
          </a:p>
          <a:p>
            <a:pPr marL="821499" lvl="3" indent="-317487">
              <a:buSzPct val="45000"/>
              <a:buFont typeface="Wingdings" pitchFamily="2" charset="2"/>
              <a:buChar char="§"/>
              <a:tabLst>
                <a:tab pos="546343" algn="l"/>
                <a:tab pos="1094009" algn="l"/>
                <a:tab pos="1640351" algn="l"/>
                <a:tab pos="2188017" algn="l"/>
                <a:tab pos="2735682" algn="l"/>
                <a:tab pos="3282025" algn="l"/>
                <a:tab pos="3829691" algn="l"/>
                <a:tab pos="4377357" algn="l"/>
                <a:tab pos="4923699" algn="l"/>
                <a:tab pos="5471364" algn="l"/>
                <a:tab pos="6019030" algn="l"/>
                <a:tab pos="6565373" algn="l"/>
              </a:tabLst>
            </a:pPr>
            <a:r>
              <a:rPr lang="en-US" sz="1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Comparison with advanced simulations tools (Hydro, PIC)</a:t>
            </a:r>
            <a:r>
              <a:rPr lang="it-IT" sz="1600" dirty="0">
                <a:solidFill>
                  <a:schemeClr val="tx1"/>
                </a:solidFill>
              </a:rPr>
              <a:t>	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701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Mimicking ICF interaction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L.A.Gizzi, EuPRAXIA Annual Meeting, 2024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ttangolo 29">
                <a:extLst>
                  <a:ext uri="{FF2B5EF4-FFF2-40B4-BE49-F238E27FC236}">
                    <a16:creationId xmlns:a16="http://schemas.microsoft.com/office/drawing/2014/main" id="{4A7E7214-F385-4C3B-5BF2-3863F040E511}"/>
                  </a:ext>
                </a:extLst>
              </p:cNvPr>
              <p:cNvSpPr/>
              <p:nvPr/>
            </p:nvSpPr>
            <p:spPr>
              <a:xfrm>
                <a:off x="2303513" y="4812960"/>
                <a:ext cx="7200800" cy="1020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it-IT" sz="1500" i="1">
                          <a:latin typeface="Cambria Math" panose="02040503050406030204" pitchFamily="18" charset="0"/>
                        </a:rPr>
                        <m:t>𝑑𝐼</m:t>
                      </m:r>
                    </m:oMath>
                  </m:oMathPara>
                </a14:m>
                <a:endParaRPr lang="it-IT" sz="1500" dirty="0"/>
              </a:p>
            </p:txBody>
          </p:sp>
        </mc:Choice>
        <mc:Fallback>
          <p:sp>
            <p:nvSpPr>
              <p:cNvPr id="46" name="Rettangolo 29">
                <a:extLst>
                  <a:ext uri="{FF2B5EF4-FFF2-40B4-BE49-F238E27FC236}">
                    <a16:creationId xmlns:a16="http://schemas.microsoft.com/office/drawing/2014/main" id="{4A7E7214-F385-4C3B-5BF2-3863F040E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513" y="4812960"/>
                <a:ext cx="7200800" cy="10201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sellaDiTesto 30">
                <a:extLst>
                  <a:ext uri="{FF2B5EF4-FFF2-40B4-BE49-F238E27FC236}">
                    <a16:creationId xmlns:a16="http://schemas.microsoft.com/office/drawing/2014/main" id="{889704DD-6FA5-16D3-A46B-B1AC6E529311}"/>
                  </a:ext>
                </a:extLst>
              </p:cNvPr>
              <p:cNvSpPr txBox="1"/>
              <p:nvPr/>
            </p:nvSpPr>
            <p:spPr>
              <a:xfrm>
                <a:off x="1107575" y="4878942"/>
                <a:ext cx="10313842" cy="52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333" dirty="0"/>
                  <a:t>In a </a:t>
                </a:r>
                <a:r>
                  <a:rPr lang="it-IT" sz="1333" dirty="0" err="1"/>
                  <a:t>idealized</a:t>
                </a:r>
                <a:r>
                  <a:rPr lang="it-IT" sz="1333" dirty="0"/>
                  <a:t> ICF situation, laser light </a:t>
                </a:r>
                <a:r>
                  <a:rPr lang="it-IT" sz="1333" dirty="0" err="1"/>
                  <a:t>is</a:t>
                </a:r>
                <a:r>
                  <a:rPr lang="it-IT" sz="1333" dirty="0"/>
                  <a:t> </a:t>
                </a:r>
                <a:r>
                  <a:rPr lang="it-IT" sz="1333" dirty="0" err="1"/>
                  <a:t>absorbed</a:t>
                </a:r>
                <a:r>
                  <a:rPr lang="it-IT" sz="1333" dirty="0"/>
                  <a:t> by </a:t>
                </a:r>
                <a:r>
                  <a:rPr lang="it-IT" sz="1333" dirty="0" err="1"/>
                  <a:t>collisional</a:t>
                </a:r>
                <a:r>
                  <a:rPr lang="it-IT" sz="1333" dirty="0"/>
                  <a:t> </a:t>
                </a:r>
                <a:r>
                  <a:rPr lang="it-IT" sz="1333" dirty="0" err="1"/>
                  <a:t>absorption</a:t>
                </a:r>
                <a:r>
                  <a:rPr lang="it-IT" sz="1333" dirty="0"/>
                  <a:t> (inverse Bremsstrahlung) </a:t>
                </a:r>
                <a:r>
                  <a:rPr lang="it-IT" sz="1333" dirty="0" err="1"/>
                  <a:t>near</a:t>
                </a:r>
                <a:r>
                  <a:rPr lang="it-IT" sz="1333" dirty="0"/>
                  <a:t> the </a:t>
                </a:r>
                <a:r>
                  <a:rPr lang="it-IT" sz="1333" dirty="0" err="1"/>
                  <a:t>critical</a:t>
                </a:r>
                <a:r>
                  <a:rPr lang="it-IT" sz="1333" dirty="0"/>
                  <a:t> </a:t>
                </a:r>
                <a:r>
                  <a:rPr lang="it-IT" sz="1333" dirty="0" err="1"/>
                  <a:t>density</a:t>
                </a:r>
                <a:r>
                  <a:rPr lang="it-IT" sz="1333" dirty="0"/>
                  <a:t> </a:t>
                </a:r>
                <a:r>
                  <a:rPr lang="it-IT" sz="1333" dirty="0" err="1"/>
                  <a:t>surface</a:t>
                </a:r>
                <a:r>
                  <a:rPr lang="it-IT" sz="1333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3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333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333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it-IT" sz="13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3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333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1333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  <m:r>
                      <a:rPr lang="it-IT" sz="13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13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333" i="1">
                            <a:latin typeface="Cambria Math" panose="02040503050406030204" pitchFamily="18" charset="0"/>
                          </a:rPr>
                          <m:t>1.1</m:t>
                        </m:r>
                        <m:r>
                          <a:rPr lang="it-IT" sz="13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it-IT" sz="13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3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t-IT" sz="13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it-IT" sz="1333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3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it-IT" sz="13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sz="13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it-IT" sz="13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it-IT" sz="1333" dirty="0"/>
                  <a:t> and </a:t>
                </a:r>
                <a:r>
                  <a:rPr lang="it-IT" sz="1333" dirty="0" err="1"/>
                  <a:t>successively</a:t>
                </a:r>
                <a:r>
                  <a:rPr lang="it-IT" sz="1333" dirty="0"/>
                  <a:t> the energy </a:t>
                </a:r>
                <a:r>
                  <a:rPr lang="it-IT" sz="1333" dirty="0" err="1"/>
                  <a:t>is</a:t>
                </a:r>
                <a:r>
                  <a:rPr lang="it-IT" sz="1333" dirty="0"/>
                  <a:t> </a:t>
                </a:r>
                <a:r>
                  <a:rPr lang="it-IT" sz="1333" dirty="0" err="1"/>
                  <a:t>transported</a:t>
                </a:r>
                <a:r>
                  <a:rPr lang="it-IT" sz="1333" dirty="0"/>
                  <a:t> to the </a:t>
                </a:r>
                <a:r>
                  <a:rPr lang="it-IT" sz="1333" dirty="0" err="1"/>
                  <a:t>ablation</a:t>
                </a:r>
                <a:r>
                  <a:rPr lang="it-IT" sz="1333" dirty="0"/>
                  <a:t> front, </a:t>
                </a:r>
                <a:r>
                  <a:rPr lang="it-IT" sz="1333" dirty="0" err="1"/>
                  <a:t>mainly</a:t>
                </a:r>
                <a:r>
                  <a:rPr lang="it-IT" sz="1333" dirty="0"/>
                  <a:t> via </a:t>
                </a:r>
                <a:r>
                  <a:rPr lang="it-IT" sz="1333" dirty="0" err="1"/>
                  <a:t>thermal</a:t>
                </a:r>
                <a:r>
                  <a:rPr lang="it-IT" sz="1333" dirty="0"/>
                  <a:t> </a:t>
                </a:r>
                <a:r>
                  <a:rPr lang="it-IT" sz="1333" dirty="0" err="1"/>
                  <a:t>electrons</a:t>
                </a:r>
                <a:r>
                  <a:rPr lang="it-IT" sz="1333" dirty="0"/>
                  <a:t> </a:t>
                </a:r>
                <a:r>
                  <a:rPr lang="it-IT" sz="1333" dirty="0" err="1"/>
                  <a:t>through</a:t>
                </a:r>
                <a:r>
                  <a:rPr lang="it-IT" sz="1333" dirty="0"/>
                  <a:t> the </a:t>
                </a:r>
                <a:r>
                  <a:rPr lang="it-IT" sz="1333" dirty="0" err="1"/>
                  <a:t>conduction</a:t>
                </a:r>
                <a:r>
                  <a:rPr lang="it-IT" sz="1333" dirty="0"/>
                  <a:t> zone.</a:t>
                </a:r>
              </a:p>
            </p:txBody>
          </p:sp>
        </mc:Choice>
        <mc:Fallback>
          <p:sp>
            <p:nvSpPr>
              <p:cNvPr id="47" name="CasellaDiTesto 30">
                <a:extLst>
                  <a:ext uri="{FF2B5EF4-FFF2-40B4-BE49-F238E27FC236}">
                    <a16:creationId xmlns:a16="http://schemas.microsoft.com/office/drawing/2014/main" id="{889704DD-6FA5-16D3-A46B-B1AC6E529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75" y="4878942"/>
                <a:ext cx="10313842" cy="527067"/>
              </a:xfrm>
              <a:prstGeom prst="rect">
                <a:avLst/>
              </a:prstGeom>
              <a:blipFill>
                <a:blip r:embed="rId3"/>
                <a:stretch>
                  <a:fillRect l="-123" t="-38095" b="-1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asellaDiTesto 31">
                <a:extLst>
                  <a:ext uri="{FF2B5EF4-FFF2-40B4-BE49-F238E27FC236}">
                    <a16:creationId xmlns:a16="http://schemas.microsoft.com/office/drawing/2014/main" id="{2B9303D1-98D3-9863-5303-4B843F2F5760}"/>
                  </a:ext>
                </a:extLst>
              </p:cNvPr>
              <p:cNvSpPr txBox="1"/>
              <p:nvPr/>
            </p:nvSpPr>
            <p:spPr>
              <a:xfrm>
                <a:off x="6264496" y="5626468"/>
                <a:ext cx="1307474" cy="53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5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5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15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it-IT" sz="15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it-IT" sz="15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1500" i="1">
                              <a:latin typeface="Cambria Math" panose="02040503050406030204" pitchFamily="18" charset="0"/>
                            </a:rPr>
                            <m:t>𝐼𝐵</m:t>
                          </m:r>
                        </m:sub>
                      </m:sSub>
                      <m:sSub>
                        <m:sSubPr>
                          <m:ctrlPr>
                            <a:rPr lang="it-IT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sz="1500" dirty="0"/>
              </a:p>
            </p:txBody>
          </p:sp>
        </mc:Choice>
        <mc:Fallback>
          <p:sp>
            <p:nvSpPr>
              <p:cNvPr id="48" name="CasellaDiTesto 31">
                <a:extLst>
                  <a:ext uri="{FF2B5EF4-FFF2-40B4-BE49-F238E27FC236}">
                    <a16:creationId xmlns:a16="http://schemas.microsoft.com/office/drawing/2014/main" id="{2B9303D1-98D3-9863-5303-4B843F2F5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496" y="5626468"/>
                <a:ext cx="1307474" cy="530594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sellaDiTesto 32">
                <a:extLst>
                  <a:ext uri="{FF2B5EF4-FFF2-40B4-BE49-F238E27FC236}">
                    <a16:creationId xmlns:a16="http://schemas.microsoft.com/office/drawing/2014/main" id="{4A90DEAE-3099-5384-20B1-CEE1F569F165}"/>
                  </a:ext>
                </a:extLst>
              </p:cNvPr>
              <p:cNvSpPr txBox="1"/>
              <p:nvPr/>
            </p:nvSpPr>
            <p:spPr>
              <a:xfrm>
                <a:off x="7949068" y="5598659"/>
                <a:ext cx="2325209" cy="59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3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33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1333" i="1">
                              <a:latin typeface="Cambria Math" panose="02040503050406030204" pitchFamily="18" charset="0"/>
                            </a:rPr>
                            <m:t>𝐼𝐵</m:t>
                          </m:r>
                        </m:sub>
                      </m:sSub>
                      <m:r>
                        <a:rPr lang="it-IT" sz="13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it-IT" sz="13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3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it-IT" sz="13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3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it-IT" sz="1333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3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it-IT" sz="13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3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3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it-IT" sz="13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3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it-IT" sz="13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it-IT" sz="13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3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3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it-IT" sz="1333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it-IT" sz="1333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it-IT" sz="13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3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1333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it-IT" sz="1500" dirty="0"/>
              </a:p>
            </p:txBody>
          </p:sp>
        </mc:Choice>
        <mc:Fallback>
          <p:sp>
            <p:nvSpPr>
              <p:cNvPr id="49" name="CasellaDiTesto 32">
                <a:extLst>
                  <a:ext uri="{FF2B5EF4-FFF2-40B4-BE49-F238E27FC236}">
                    <a16:creationId xmlns:a16="http://schemas.microsoft.com/office/drawing/2014/main" id="{4A90DEAE-3099-5384-20B1-CEE1F569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068" y="5598659"/>
                <a:ext cx="2325209" cy="591380"/>
              </a:xfrm>
              <a:prstGeom prst="rect">
                <a:avLst/>
              </a:prstGeom>
              <a:blipFill>
                <a:blip r:embed="rId5"/>
                <a:stretch>
                  <a:fillRect t="-47917" b="-77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5A379112-C907-76AD-F81F-24E0EAFA62A9}"/>
              </a:ext>
            </a:extLst>
          </p:cNvPr>
          <p:cNvGrpSpPr/>
          <p:nvPr/>
        </p:nvGrpSpPr>
        <p:grpSpPr>
          <a:xfrm>
            <a:off x="5260024" y="856068"/>
            <a:ext cx="6506794" cy="3989883"/>
            <a:chOff x="2602709" y="939484"/>
            <a:chExt cx="5640627" cy="3552764"/>
          </a:xfrm>
        </p:grpSpPr>
        <p:sp>
          <p:nvSpPr>
            <p:cNvPr id="51" name="Rettangolo 17">
              <a:extLst>
                <a:ext uri="{FF2B5EF4-FFF2-40B4-BE49-F238E27FC236}">
                  <a16:creationId xmlns:a16="http://schemas.microsoft.com/office/drawing/2014/main" id="{8D130844-C981-D16C-4638-6FD2C0BEDA20}"/>
                </a:ext>
              </a:extLst>
            </p:cNvPr>
            <p:cNvSpPr/>
            <p:nvPr/>
          </p:nvSpPr>
          <p:spPr>
            <a:xfrm>
              <a:off x="5473288" y="1853464"/>
              <a:ext cx="862672" cy="2400267"/>
            </a:xfrm>
            <a:prstGeom prst="rect">
              <a:avLst/>
            </a:prstGeom>
            <a:solidFill>
              <a:srgbClr val="FEB6B4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00"/>
            </a:p>
          </p:txBody>
        </p:sp>
        <p:pic>
          <p:nvPicPr>
            <p:cNvPr id="52" name="Immagine 25" descr="Immagine che contiene testo, diagramma, schermata, mappa&#10;&#10;Descrizione generata automaticamente">
              <a:extLst>
                <a:ext uri="{FF2B5EF4-FFF2-40B4-BE49-F238E27FC236}">
                  <a16:creationId xmlns:a16="http://schemas.microsoft.com/office/drawing/2014/main" id="{43F22C7E-7967-99D0-B876-BBB8EA8D5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709" y="1067725"/>
              <a:ext cx="5640627" cy="3424523"/>
            </a:xfrm>
            <a:prstGeom prst="rect">
              <a:avLst/>
            </a:prstGeom>
          </p:spPr>
        </p:pic>
        <p:sp>
          <p:nvSpPr>
            <p:cNvPr id="53" name="CasellaDiTesto 26">
              <a:extLst>
                <a:ext uri="{FF2B5EF4-FFF2-40B4-BE49-F238E27FC236}">
                  <a16:creationId xmlns:a16="http://schemas.microsoft.com/office/drawing/2014/main" id="{5099D0F3-8E51-1A31-726C-91ABE7B692AC}"/>
                </a:ext>
              </a:extLst>
            </p:cNvPr>
            <p:cNvSpPr txBox="1"/>
            <p:nvPr/>
          </p:nvSpPr>
          <p:spPr>
            <a:xfrm>
              <a:off x="5149953" y="939484"/>
              <a:ext cx="1509343" cy="27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67" dirty="0" err="1"/>
                <a:t>Conduction</a:t>
              </a:r>
              <a:r>
                <a:rPr lang="it-IT" sz="1167" dirty="0"/>
                <a:t> Zone</a:t>
              </a:r>
            </a:p>
          </p:txBody>
        </p:sp>
        <p:cxnSp>
          <p:nvCxnSpPr>
            <p:cNvPr id="54" name="Connettore 2 28">
              <a:extLst>
                <a:ext uri="{FF2B5EF4-FFF2-40B4-BE49-F238E27FC236}">
                  <a16:creationId xmlns:a16="http://schemas.microsoft.com/office/drawing/2014/main" id="{34F7B687-FB08-685E-4B51-8B8612C92AB6}"/>
                </a:ext>
              </a:extLst>
            </p:cNvPr>
            <p:cNvCxnSpPr/>
            <p:nvPr/>
          </p:nvCxnSpPr>
          <p:spPr>
            <a:xfrm>
              <a:off x="5759495" y="1224177"/>
              <a:ext cx="0" cy="420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sellaDiTesto 33">
                  <a:extLst>
                    <a:ext uri="{FF2B5EF4-FFF2-40B4-BE49-F238E27FC236}">
                      <a16:creationId xmlns:a16="http://schemas.microsoft.com/office/drawing/2014/main" id="{A47DF0AA-CBB9-E103-AA3B-FE899F2124B2}"/>
                    </a:ext>
                  </a:extLst>
                </p:cNvPr>
                <p:cNvSpPr txBox="1"/>
                <p:nvPr/>
              </p:nvSpPr>
              <p:spPr>
                <a:xfrm>
                  <a:off x="4508030" y="1346106"/>
                  <a:ext cx="955711" cy="271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167" i="1">
                          <a:latin typeface="Cambria Math" panose="02040503050406030204" pitchFamily="18" charset="0"/>
                        </a:rPr>
                        <m:t>~10</m:t>
                      </m:r>
                      <m:r>
                        <a:rPr lang="it-IT" sz="1167" i="1" baseline="30000">
                          <a:latin typeface="Cambria Math" panose="02040503050406030204" pitchFamily="18" charset="0"/>
                        </a:rPr>
                        <m:t>22</m:t>
                      </m:r>
                    </m:oMath>
                  </a14:m>
                  <a:r>
                    <a:rPr lang="it-IT" sz="1167" dirty="0"/>
                    <a:t> (cm</a:t>
                  </a:r>
                  <a:r>
                    <a:rPr lang="it-IT" sz="1167" baseline="30000" dirty="0"/>
                    <a:t>-3</a:t>
                  </a:r>
                  <a:r>
                    <a:rPr lang="it-IT" sz="1167" dirty="0"/>
                    <a:t>)</a:t>
                  </a:r>
                  <a:endParaRPr lang="it-IT" sz="1167" baseline="30000" dirty="0"/>
                </a:p>
              </p:txBody>
            </p:sp>
          </mc:Choice>
          <mc:Fallback xmlns="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6CEF1BD7-A59F-686C-77FC-C1AB448E14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030" y="1346106"/>
                  <a:ext cx="955711" cy="271934"/>
                </a:xfrm>
                <a:prstGeom prst="rect">
                  <a:avLst/>
                </a:prstGeom>
                <a:blipFill>
                  <a:blip r:embed="rId8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sellaDiTesto 34">
                  <a:extLst>
                    <a:ext uri="{FF2B5EF4-FFF2-40B4-BE49-F238E27FC236}">
                      <a16:creationId xmlns:a16="http://schemas.microsoft.com/office/drawing/2014/main" id="{C99F938A-8551-C390-8490-CFD79DF055F1}"/>
                    </a:ext>
                  </a:extLst>
                </p:cNvPr>
                <p:cNvSpPr txBox="1"/>
                <p:nvPr/>
              </p:nvSpPr>
              <p:spPr>
                <a:xfrm>
                  <a:off x="6413351" y="1369674"/>
                  <a:ext cx="955711" cy="271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167" i="1">
                          <a:latin typeface="Cambria Math" panose="02040503050406030204" pitchFamily="18" charset="0"/>
                        </a:rPr>
                        <m:t>~10</m:t>
                      </m:r>
                      <m:r>
                        <a:rPr lang="it-IT" sz="1167" i="1" baseline="30000">
                          <a:latin typeface="Cambria Math" panose="02040503050406030204" pitchFamily="18" charset="0"/>
                        </a:rPr>
                        <m:t>24</m:t>
                      </m:r>
                    </m:oMath>
                  </a14:m>
                  <a:r>
                    <a:rPr lang="it-IT" sz="1167" dirty="0"/>
                    <a:t> (cm</a:t>
                  </a:r>
                  <a:r>
                    <a:rPr lang="it-IT" sz="1167" baseline="30000" dirty="0"/>
                    <a:t>-3</a:t>
                  </a:r>
                  <a:r>
                    <a:rPr lang="it-IT" sz="1167" dirty="0"/>
                    <a:t>)</a:t>
                  </a:r>
                  <a:endParaRPr lang="it-IT" sz="1167" baseline="30000" dirty="0"/>
                </a:p>
              </p:txBody>
            </p:sp>
          </mc:Choice>
          <mc:Fallback xmlns="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E7E34ED8-B635-E524-D164-AA5956ACE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351" y="1369674"/>
                  <a:ext cx="955711" cy="271934"/>
                </a:xfrm>
                <a:prstGeom prst="rect">
                  <a:avLst/>
                </a:prstGeom>
                <a:blipFill>
                  <a:blip r:embed="rId9"/>
                  <a:stretch>
                    <a:fillRect t="-4545" b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Figura a mano libera: forma 36">
              <a:extLst>
                <a:ext uri="{FF2B5EF4-FFF2-40B4-BE49-F238E27FC236}">
                  <a16:creationId xmlns:a16="http://schemas.microsoft.com/office/drawing/2014/main" id="{12F425DF-784D-1FE3-9A0A-A950736DC900}"/>
                </a:ext>
              </a:extLst>
            </p:cNvPr>
            <p:cNvSpPr/>
            <p:nvPr/>
          </p:nvSpPr>
          <p:spPr>
            <a:xfrm>
              <a:off x="3929147" y="1987932"/>
              <a:ext cx="3396628" cy="2174819"/>
            </a:xfrm>
            <a:custGeom>
              <a:avLst/>
              <a:gdLst>
                <a:gd name="connsiteX0" fmla="*/ 0 w 4075953"/>
                <a:gd name="connsiteY0" fmla="*/ 2609191 h 2610341"/>
                <a:gd name="connsiteX1" fmla="*/ 203200 w 4075953"/>
                <a:gd name="connsiteY1" fmla="*/ 2609191 h 2610341"/>
                <a:gd name="connsiteX2" fmla="*/ 388471 w 4075953"/>
                <a:gd name="connsiteY2" fmla="*/ 2597238 h 2610341"/>
                <a:gd name="connsiteX3" fmla="*/ 663388 w 4075953"/>
                <a:gd name="connsiteY3" fmla="*/ 2561380 h 2610341"/>
                <a:gd name="connsiteX4" fmla="*/ 920377 w 4075953"/>
                <a:gd name="connsiteY4" fmla="*/ 2501615 h 2610341"/>
                <a:gd name="connsiteX5" fmla="*/ 1195294 w 4075953"/>
                <a:gd name="connsiteY5" fmla="*/ 2411968 h 2610341"/>
                <a:gd name="connsiteX6" fmla="*/ 1452283 w 4075953"/>
                <a:gd name="connsiteY6" fmla="*/ 2268533 h 2610341"/>
                <a:gd name="connsiteX7" fmla="*/ 1661459 w 4075953"/>
                <a:gd name="connsiteY7" fmla="*/ 2095215 h 2610341"/>
                <a:gd name="connsiteX8" fmla="*/ 1852706 w 4075953"/>
                <a:gd name="connsiteY8" fmla="*/ 1856156 h 2610341"/>
                <a:gd name="connsiteX9" fmla="*/ 2061883 w 4075953"/>
                <a:gd name="connsiteY9" fmla="*/ 1485615 h 2610341"/>
                <a:gd name="connsiteX10" fmla="*/ 2366683 w 4075953"/>
                <a:gd name="connsiteY10" fmla="*/ 870038 h 2610341"/>
                <a:gd name="connsiteX11" fmla="*/ 2474259 w 4075953"/>
                <a:gd name="connsiteY11" fmla="*/ 642933 h 2610341"/>
                <a:gd name="connsiteX12" fmla="*/ 2581835 w 4075953"/>
                <a:gd name="connsiteY12" fmla="*/ 415827 h 2610341"/>
                <a:gd name="connsiteX13" fmla="*/ 2731247 w 4075953"/>
                <a:gd name="connsiteY13" fmla="*/ 146885 h 2610341"/>
                <a:gd name="connsiteX14" fmla="*/ 2808941 w 4075953"/>
                <a:gd name="connsiteY14" fmla="*/ 39309 h 2610341"/>
                <a:gd name="connsiteX15" fmla="*/ 2904565 w 4075953"/>
                <a:gd name="connsiteY15" fmla="*/ 3450 h 2610341"/>
                <a:gd name="connsiteX16" fmla="*/ 3048000 w 4075953"/>
                <a:gd name="connsiteY16" fmla="*/ 3450 h 2610341"/>
                <a:gd name="connsiteX17" fmla="*/ 3281083 w 4075953"/>
                <a:gd name="connsiteY17" fmla="*/ 21380 h 2610341"/>
                <a:gd name="connsiteX18" fmla="*/ 3281083 w 4075953"/>
                <a:gd name="connsiteY18" fmla="*/ 33333 h 2610341"/>
                <a:gd name="connsiteX19" fmla="*/ 3322918 w 4075953"/>
                <a:gd name="connsiteY19" fmla="*/ 266415 h 2610341"/>
                <a:gd name="connsiteX20" fmla="*/ 3364753 w 4075953"/>
                <a:gd name="connsiteY20" fmla="*/ 350085 h 2610341"/>
                <a:gd name="connsiteX21" fmla="*/ 3436471 w 4075953"/>
                <a:gd name="connsiteY21" fmla="*/ 397897 h 2610341"/>
                <a:gd name="connsiteX22" fmla="*/ 3585883 w 4075953"/>
                <a:gd name="connsiteY22" fmla="*/ 397897 h 2610341"/>
                <a:gd name="connsiteX23" fmla="*/ 4075953 w 4075953"/>
                <a:gd name="connsiteY23" fmla="*/ 397897 h 2610341"/>
                <a:gd name="connsiteX0" fmla="*/ 0 w 4075953"/>
                <a:gd name="connsiteY0" fmla="*/ 2609191 h 2610341"/>
                <a:gd name="connsiteX1" fmla="*/ 203200 w 4075953"/>
                <a:gd name="connsiteY1" fmla="*/ 2609191 h 2610341"/>
                <a:gd name="connsiteX2" fmla="*/ 388471 w 4075953"/>
                <a:gd name="connsiteY2" fmla="*/ 2597238 h 2610341"/>
                <a:gd name="connsiteX3" fmla="*/ 663388 w 4075953"/>
                <a:gd name="connsiteY3" fmla="*/ 2561380 h 2610341"/>
                <a:gd name="connsiteX4" fmla="*/ 920377 w 4075953"/>
                <a:gd name="connsiteY4" fmla="*/ 2501615 h 2610341"/>
                <a:gd name="connsiteX5" fmla="*/ 1195294 w 4075953"/>
                <a:gd name="connsiteY5" fmla="*/ 2411968 h 2610341"/>
                <a:gd name="connsiteX6" fmla="*/ 1452283 w 4075953"/>
                <a:gd name="connsiteY6" fmla="*/ 2268533 h 2610341"/>
                <a:gd name="connsiteX7" fmla="*/ 1661459 w 4075953"/>
                <a:gd name="connsiteY7" fmla="*/ 2095215 h 2610341"/>
                <a:gd name="connsiteX8" fmla="*/ 1852706 w 4075953"/>
                <a:gd name="connsiteY8" fmla="*/ 1856156 h 2610341"/>
                <a:gd name="connsiteX9" fmla="*/ 2061883 w 4075953"/>
                <a:gd name="connsiteY9" fmla="*/ 1485615 h 2610341"/>
                <a:gd name="connsiteX10" fmla="*/ 2366683 w 4075953"/>
                <a:gd name="connsiteY10" fmla="*/ 870038 h 2610341"/>
                <a:gd name="connsiteX11" fmla="*/ 2474259 w 4075953"/>
                <a:gd name="connsiteY11" fmla="*/ 642933 h 2610341"/>
                <a:gd name="connsiteX12" fmla="*/ 2581835 w 4075953"/>
                <a:gd name="connsiteY12" fmla="*/ 415827 h 2610341"/>
                <a:gd name="connsiteX13" fmla="*/ 2731247 w 4075953"/>
                <a:gd name="connsiteY13" fmla="*/ 146885 h 2610341"/>
                <a:gd name="connsiteX14" fmla="*/ 2808941 w 4075953"/>
                <a:gd name="connsiteY14" fmla="*/ 39309 h 2610341"/>
                <a:gd name="connsiteX15" fmla="*/ 2904565 w 4075953"/>
                <a:gd name="connsiteY15" fmla="*/ 3450 h 2610341"/>
                <a:gd name="connsiteX16" fmla="*/ 3048000 w 4075953"/>
                <a:gd name="connsiteY16" fmla="*/ 3450 h 2610341"/>
                <a:gd name="connsiteX17" fmla="*/ 3281083 w 4075953"/>
                <a:gd name="connsiteY17" fmla="*/ 21380 h 2610341"/>
                <a:gd name="connsiteX18" fmla="*/ 3293036 w 4075953"/>
                <a:gd name="connsiteY18" fmla="*/ 99074 h 2610341"/>
                <a:gd name="connsiteX19" fmla="*/ 3322918 w 4075953"/>
                <a:gd name="connsiteY19" fmla="*/ 266415 h 2610341"/>
                <a:gd name="connsiteX20" fmla="*/ 3364753 w 4075953"/>
                <a:gd name="connsiteY20" fmla="*/ 350085 h 2610341"/>
                <a:gd name="connsiteX21" fmla="*/ 3436471 w 4075953"/>
                <a:gd name="connsiteY21" fmla="*/ 397897 h 2610341"/>
                <a:gd name="connsiteX22" fmla="*/ 3585883 w 4075953"/>
                <a:gd name="connsiteY22" fmla="*/ 397897 h 2610341"/>
                <a:gd name="connsiteX23" fmla="*/ 4075953 w 4075953"/>
                <a:gd name="connsiteY23" fmla="*/ 397897 h 2610341"/>
                <a:gd name="connsiteX0" fmla="*/ 0 w 4075953"/>
                <a:gd name="connsiteY0" fmla="*/ 2608633 h 2609783"/>
                <a:gd name="connsiteX1" fmla="*/ 203200 w 4075953"/>
                <a:gd name="connsiteY1" fmla="*/ 2608633 h 2609783"/>
                <a:gd name="connsiteX2" fmla="*/ 388471 w 4075953"/>
                <a:gd name="connsiteY2" fmla="*/ 2596680 h 2609783"/>
                <a:gd name="connsiteX3" fmla="*/ 663388 w 4075953"/>
                <a:gd name="connsiteY3" fmla="*/ 2560822 h 2609783"/>
                <a:gd name="connsiteX4" fmla="*/ 920377 w 4075953"/>
                <a:gd name="connsiteY4" fmla="*/ 2501057 h 2609783"/>
                <a:gd name="connsiteX5" fmla="*/ 1195294 w 4075953"/>
                <a:gd name="connsiteY5" fmla="*/ 2411410 h 2609783"/>
                <a:gd name="connsiteX6" fmla="*/ 1452283 w 4075953"/>
                <a:gd name="connsiteY6" fmla="*/ 2267975 h 2609783"/>
                <a:gd name="connsiteX7" fmla="*/ 1661459 w 4075953"/>
                <a:gd name="connsiteY7" fmla="*/ 2094657 h 2609783"/>
                <a:gd name="connsiteX8" fmla="*/ 1852706 w 4075953"/>
                <a:gd name="connsiteY8" fmla="*/ 1855598 h 2609783"/>
                <a:gd name="connsiteX9" fmla="*/ 2061883 w 4075953"/>
                <a:gd name="connsiteY9" fmla="*/ 1485057 h 2609783"/>
                <a:gd name="connsiteX10" fmla="*/ 2366683 w 4075953"/>
                <a:gd name="connsiteY10" fmla="*/ 869480 h 2609783"/>
                <a:gd name="connsiteX11" fmla="*/ 2474259 w 4075953"/>
                <a:gd name="connsiteY11" fmla="*/ 642375 h 2609783"/>
                <a:gd name="connsiteX12" fmla="*/ 2581835 w 4075953"/>
                <a:gd name="connsiteY12" fmla="*/ 415269 h 2609783"/>
                <a:gd name="connsiteX13" fmla="*/ 2731247 w 4075953"/>
                <a:gd name="connsiteY13" fmla="*/ 146327 h 2609783"/>
                <a:gd name="connsiteX14" fmla="*/ 2808941 w 4075953"/>
                <a:gd name="connsiteY14" fmla="*/ 38751 h 2609783"/>
                <a:gd name="connsiteX15" fmla="*/ 2904565 w 4075953"/>
                <a:gd name="connsiteY15" fmla="*/ 2892 h 2609783"/>
                <a:gd name="connsiteX16" fmla="*/ 3048000 w 4075953"/>
                <a:gd name="connsiteY16" fmla="*/ 2892 h 2609783"/>
                <a:gd name="connsiteX17" fmla="*/ 3257177 w 4075953"/>
                <a:gd name="connsiteY17" fmla="*/ 8869 h 2609783"/>
                <a:gd name="connsiteX18" fmla="*/ 3293036 w 4075953"/>
                <a:gd name="connsiteY18" fmla="*/ 98516 h 2609783"/>
                <a:gd name="connsiteX19" fmla="*/ 3322918 w 4075953"/>
                <a:gd name="connsiteY19" fmla="*/ 265857 h 2609783"/>
                <a:gd name="connsiteX20" fmla="*/ 3364753 w 4075953"/>
                <a:gd name="connsiteY20" fmla="*/ 349527 h 2609783"/>
                <a:gd name="connsiteX21" fmla="*/ 3436471 w 4075953"/>
                <a:gd name="connsiteY21" fmla="*/ 397339 h 2609783"/>
                <a:gd name="connsiteX22" fmla="*/ 3585883 w 4075953"/>
                <a:gd name="connsiteY22" fmla="*/ 397339 h 2609783"/>
                <a:gd name="connsiteX23" fmla="*/ 4075953 w 4075953"/>
                <a:gd name="connsiteY23" fmla="*/ 397339 h 260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75953" h="2609783">
                  <a:moveTo>
                    <a:pt x="0" y="2608633"/>
                  </a:moveTo>
                  <a:cubicBezTo>
                    <a:pt x="69227" y="2609629"/>
                    <a:pt x="138455" y="2610625"/>
                    <a:pt x="203200" y="2608633"/>
                  </a:cubicBezTo>
                  <a:cubicBezTo>
                    <a:pt x="267945" y="2606641"/>
                    <a:pt x="311773" y="2604648"/>
                    <a:pt x="388471" y="2596680"/>
                  </a:cubicBezTo>
                  <a:cubicBezTo>
                    <a:pt x="465169" y="2588712"/>
                    <a:pt x="574737" y="2576759"/>
                    <a:pt x="663388" y="2560822"/>
                  </a:cubicBezTo>
                  <a:cubicBezTo>
                    <a:pt x="752039" y="2544885"/>
                    <a:pt x="831726" y="2525959"/>
                    <a:pt x="920377" y="2501057"/>
                  </a:cubicBezTo>
                  <a:cubicBezTo>
                    <a:pt x="1009028" y="2476155"/>
                    <a:pt x="1106643" y="2450257"/>
                    <a:pt x="1195294" y="2411410"/>
                  </a:cubicBezTo>
                  <a:cubicBezTo>
                    <a:pt x="1283945" y="2372563"/>
                    <a:pt x="1374589" y="2320767"/>
                    <a:pt x="1452283" y="2267975"/>
                  </a:cubicBezTo>
                  <a:cubicBezTo>
                    <a:pt x="1529977" y="2215183"/>
                    <a:pt x="1594722" y="2163386"/>
                    <a:pt x="1661459" y="2094657"/>
                  </a:cubicBezTo>
                  <a:cubicBezTo>
                    <a:pt x="1728196" y="2025927"/>
                    <a:pt x="1785969" y="1957198"/>
                    <a:pt x="1852706" y="1855598"/>
                  </a:cubicBezTo>
                  <a:cubicBezTo>
                    <a:pt x="1919443" y="1753998"/>
                    <a:pt x="1976220" y="1649410"/>
                    <a:pt x="2061883" y="1485057"/>
                  </a:cubicBezTo>
                  <a:cubicBezTo>
                    <a:pt x="2147546" y="1320704"/>
                    <a:pt x="2297954" y="1009927"/>
                    <a:pt x="2366683" y="869480"/>
                  </a:cubicBezTo>
                  <a:cubicBezTo>
                    <a:pt x="2435412" y="729033"/>
                    <a:pt x="2474259" y="642375"/>
                    <a:pt x="2474259" y="642375"/>
                  </a:cubicBezTo>
                  <a:cubicBezTo>
                    <a:pt x="2510118" y="566673"/>
                    <a:pt x="2539004" y="497943"/>
                    <a:pt x="2581835" y="415269"/>
                  </a:cubicBezTo>
                  <a:cubicBezTo>
                    <a:pt x="2624666" y="332595"/>
                    <a:pt x="2693396" y="209080"/>
                    <a:pt x="2731247" y="146327"/>
                  </a:cubicBezTo>
                  <a:cubicBezTo>
                    <a:pt x="2769098" y="83574"/>
                    <a:pt x="2780055" y="62657"/>
                    <a:pt x="2808941" y="38751"/>
                  </a:cubicBezTo>
                  <a:cubicBezTo>
                    <a:pt x="2837827" y="14845"/>
                    <a:pt x="2864722" y="8868"/>
                    <a:pt x="2904565" y="2892"/>
                  </a:cubicBezTo>
                  <a:cubicBezTo>
                    <a:pt x="2944408" y="-3084"/>
                    <a:pt x="2989231" y="1896"/>
                    <a:pt x="3048000" y="2892"/>
                  </a:cubicBezTo>
                  <a:cubicBezTo>
                    <a:pt x="3106769" y="3888"/>
                    <a:pt x="3216338" y="-7068"/>
                    <a:pt x="3257177" y="8869"/>
                  </a:cubicBezTo>
                  <a:cubicBezTo>
                    <a:pt x="3298016" y="24806"/>
                    <a:pt x="3282079" y="55685"/>
                    <a:pt x="3293036" y="98516"/>
                  </a:cubicBezTo>
                  <a:cubicBezTo>
                    <a:pt x="3303993" y="141347"/>
                    <a:pt x="3310965" y="224022"/>
                    <a:pt x="3322918" y="265857"/>
                  </a:cubicBezTo>
                  <a:cubicBezTo>
                    <a:pt x="3334871" y="307692"/>
                    <a:pt x="3345828" y="327613"/>
                    <a:pt x="3364753" y="349527"/>
                  </a:cubicBezTo>
                  <a:cubicBezTo>
                    <a:pt x="3383678" y="371441"/>
                    <a:pt x="3399616" y="389370"/>
                    <a:pt x="3436471" y="397339"/>
                  </a:cubicBezTo>
                  <a:cubicBezTo>
                    <a:pt x="3473326" y="405308"/>
                    <a:pt x="3585883" y="397339"/>
                    <a:pt x="3585883" y="397339"/>
                  </a:cubicBezTo>
                  <a:lnTo>
                    <a:pt x="4075953" y="397339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00"/>
            </a:p>
          </p:txBody>
        </p:sp>
        <p:sp>
          <p:nvSpPr>
            <p:cNvPr id="58" name="Figura a mano libera: forma 37">
              <a:extLst>
                <a:ext uri="{FF2B5EF4-FFF2-40B4-BE49-F238E27FC236}">
                  <a16:creationId xmlns:a16="http://schemas.microsoft.com/office/drawing/2014/main" id="{427F0335-C28B-0048-5DB3-590D79374C07}"/>
                </a:ext>
              </a:extLst>
            </p:cNvPr>
            <p:cNvSpPr/>
            <p:nvPr/>
          </p:nvSpPr>
          <p:spPr>
            <a:xfrm>
              <a:off x="3575539" y="2016126"/>
              <a:ext cx="3710392" cy="2250255"/>
            </a:xfrm>
            <a:custGeom>
              <a:avLst/>
              <a:gdLst>
                <a:gd name="connsiteX0" fmla="*/ 0 w 4452470"/>
                <a:gd name="connsiteY0" fmla="*/ 238000 h 2700306"/>
                <a:gd name="connsiteX1" fmla="*/ 466164 w 4452470"/>
                <a:gd name="connsiteY1" fmla="*/ 160306 h 2700306"/>
                <a:gd name="connsiteX2" fmla="*/ 836706 w 4452470"/>
                <a:gd name="connsiteY2" fmla="*/ 106518 h 2700306"/>
                <a:gd name="connsiteX3" fmla="*/ 1255059 w 4452470"/>
                <a:gd name="connsiteY3" fmla="*/ 52730 h 2700306"/>
                <a:gd name="connsiteX4" fmla="*/ 1780988 w 4452470"/>
                <a:gd name="connsiteY4" fmla="*/ 4918 h 2700306"/>
                <a:gd name="connsiteX5" fmla="*/ 2127623 w 4452470"/>
                <a:gd name="connsiteY5" fmla="*/ 4918 h 2700306"/>
                <a:gd name="connsiteX6" fmla="*/ 2217270 w 4452470"/>
                <a:gd name="connsiteY6" fmla="*/ 34800 h 2700306"/>
                <a:gd name="connsiteX7" fmla="*/ 2300941 w 4452470"/>
                <a:gd name="connsiteY7" fmla="*/ 118471 h 2700306"/>
                <a:gd name="connsiteX8" fmla="*/ 2420470 w 4452470"/>
                <a:gd name="connsiteY8" fmla="*/ 536824 h 2700306"/>
                <a:gd name="connsiteX9" fmla="*/ 2474259 w 4452470"/>
                <a:gd name="connsiteY9" fmla="*/ 751977 h 2700306"/>
                <a:gd name="connsiteX10" fmla="*/ 2510117 w 4452470"/>
                <a:gd name="connsiteY10" fmla="*/ 961153 h 2700306"/>
                <a:gd name="connsiteX11" fmla="*/ 2540000 w 4452470"/>
                <a:gd name="connsiteY11" fmla="*/ 1200212 h 2700306"/>
                <a:gd name="connsiteX12" fmla="*/ 2593788 w 4452470"/>
                <a:gd name="connsiteY12" fmla="*/ 1570753 h 2700306"/>
                <a:gd name="connsiteX13" fmla="*/ 2623670 w 4452470"/>
                <a:gd name="connsiteY13" fmla="*/ 1738094 h 2700306"/>
                <a:gd name="connsiteX14" fmla="*/ 2695388 w 4452470"/>
                <a:gd name="connsiteY14" fmla="*/ 2018989 h 2700306"/>
                <a:gd name="connsiteX15" fmla="*/ 2779059 w 4452470"/>
                <a:gd name="connsiteY15" fmla="*/ 2204259 h 2700306"/>
                <a:gd name="connsiteX16" fmla="*/ 2814917 w 4452470"/>
                <a:gd name="connsiteY16" fmla="*/ 2281953 h 2700306"/>
                <a:gd name="connsiteX17" fmla="*/ 2958353 w 4452470"/>
                <a:gd name="connsiteY17" fmla="*/ 2389530 h 2700306"/>
                <a:gd name="connsiteX18" fmla="*/ 3059953 w 4452470"/>
                <a:gd name="connsiteY18" fmla="*/ 2395506 h 2700306"/>
                <a:gd name="connsiteX19" fmla="*/ 3275106 w 4452470"/>
                <a:gd name="connsiteY19" fmla="*/ 2389530 h 2700306"/>
                <a:gd name="connsiteX20" fmla="*/ 3376706 w 4452470"/>
                <a:gd name="connsiteY20" fmla="*/ 2425389 h 2700306"/>
                <a:gd name="connsiteX21" fmla="*/ 3490259 w 4452470"/>
                <a:gd name="connsiteY21" fmla="*/ 2538942 h 2700306"/>
                <a:gd name="connsiteX22" fmla="*/ 3633694 w 4452470"/>
                <a:gd name="connsiteY22" fmla="*/ 2610659 h 2700306"/>
                <a:gd name="connsiteX23" fmla="*/ 3962400 w 4452470"/>
                <a:gd name="connsiteY23" fmla="*/ 2646518 h 2700306"/>
                <a:gd name="connsiteX24" fmla="*/ 4201459 w 4452470"/>
                <a:gd name="connsiteY24" fmla="*/ 2664447 h 2700306"/>
                <a:gd name="connsiteX25" fmla="*/ 4452470 w 4452470"/>
                <a:gd name="connsiteY25" fmla="*/ 2700306 h 2700306"/>
                <a:gd name="connsiteX0" fmla="*/ 0 w 4452470"/>
                <a:gd name="connsiteY0" fmla="*/ 238000 h 2700306"/>
                <a:gd name="connsiteX1" fmla="*/ 466164 w 4452470"/>
                <a:gd name="connsiteY1" fmla="*/ 160306 h 2700306"/>
                <a:gd name="connsiteX2" fmla="*/ 836706 w 4452470"/>
                <a:gd name="connsiteY2" fmla="*/ 106518 h 2700306"/>
                <a:gd name="connsiteX3" fmla="*/ 1255059 w 4452470"/>
                <a:gd name="connsiteY3" fmla="*/ 52730 h 2700306"/>
                <a:gd name="connsiteX4" fmla="*/ 1780988 w 4452470"/>
                <a:gd name="connsiteY4" fmla="*/ 4918 h 2700306"/>
                <a:gd name="connsiteX5" fmla="*/ 2127623 w 4452470"/>
                <a:gd name="connsiteY5" fmla="*/ 4918 h 2700306"/>
                <a:gd name="connsiteX6" fmla="*/ 2217270 w 4452470"/>
                <a:gd name="connsiteY6" fmla="*/ 34800 h 2700306"/>
                <a:gd name="connsiteX7" fmla="*/ 2300941 w 4452470"/>
                <a:gd name="connsiteY7" fmla="*/ 172259 h 2700306"/>
                <a:gd name="connsiteX8" fmla="*/ 2420470 w 4452470"/>
                <a:gd name="connsiteY8" fmla="*/ 536824 h 2700306"/>
                <a:gd name="connsiteX9" fmla="*/ 2474259 w 4452470"/>
                <a:gd name="connsiteY9" fmla="*/ 751977 h 2700306"/>
                <a:gd name="connsiteX10" fmla="*/ 2510117 w 4452470"/>
                <a:gd name="connsiteY10" fmla="*/ 961153 h 2700306"/>
                <a:gd name="connsiteX11" fmla="*/ 2540000 w 4452470"/>
                <a:gd name="connsiteY11" fmla="*/ 1200212 h 2700306"/>
                <a:gd name="connsiteX12" fmla="*/ 2593788 w 4452470"/>
                <a:gd name="connsiteY12" fmla="*/ 1570753 h 2700306"/>
                <a:gd name="connsiteX13" fmla="*/ 2623670 w 4452470"/>
                <a:gd name="connsiteY13" fmla="*/ 1738094 h 2700306"/>
                <a:gd name="connsiteX14" fmla="*/ 2695388 w 4452470"/>
                <a:gd name="connsiteY14" fmla="*/ 2018989 h 2700306"/>
                <a:gd name="connsiteX15" fmla="*/ 2779059 w 4452470"/>
                <a:gd name="connsiteY15" fmla="*/ 2204259 h 2700306"/>
                <a:gd name="connsiteX16" fmla="*/ 2814917 w 4452470"/>
                <a:gd name="connsiteY16" fmla="*/ 2281953 h 2700306"/>
                <a:gd name="connsiteX17" fmla="*/ 2958353 w 4452470"/>
                <a:gd name="connsiteY17" fmla="*/ 2389530 h 2700306"/>
                <a:gd name="connsiteX18" fmla="*/ 3059953 w 4452470"/>
                <a:gd name="connsiteY18" fmla="*/ 2395506 h 2700306"/>
                <a:gd name="connsiteX19" fmla="*/ 3275106 w 4452470"/>
                <a:gd name="connsiteY19" fmla="*/ 2389530 h 2700306"/>
                <a:gd name="connsiteX20" fmla="*/ 3376706 w 4452470"/>
                <a:gd name="connsiteY20" fmla="*/ 2425389 h 2700306"/>
                <a:gd name="connsiteX21" fmla="*/ 3490259 w 4452470"/>
                <a:gd name="connsiteY21" fmla="*/ 2538942 h 2700306"/>
                <a:gd name="connsiteX22" fmla="*/ 3633694 w 4452470"/>
                <a:gd name="connsiteY22" fmla="*/ 2610659 h 2700306"/>
                <a:gd name="connsiteX23" fmla="*/ 3962400 w 4452470"/>
                <a:gd name="connsiteY23" fmla="*/ 2646518 h 2700306"/>
                <a:gd name="connsiteX24" fmla="*/ 4201459 w 4452470"/>
                <a:gd name="connsiteY24" fmla="*/ 2664447 h 2700306"/>
                <a:gd name="connsiteX25" fmla="*/ 4452470 w 4452470"/>
                <a:gd name="connsiteY25" fmla="*/ 2700306 h 2700306"/>
                <a:gd name="connsiteX0" fmla="*/ 0 w 4452470"/>
                <a:gd name="connsiteY0" fmla="*/ 238000 h 2700306"/>
                <a:gd name="connsiteX1" fmla="*/ 466164 w 4452470"/>
                <a:gd name="connsiteY1" fmla="*/ 160306 h 2700306"/>
                <a:gd name="connsiteX2" fmla="*/ 836706 w 4452470"/>
                <a:gd name="connsiteY2" fmla="*/ 106518 h 2700306"/>
                <a:gd name="connsiteX3" fmla="*/ 1255059 w 4452470"/>
                <a:gd name="connsiteY3" fmla="*/ 52730 h 2700306"/>
                <a:gd name="connsiteX4" fmla="*/ 1780988 w 4452470"/>
                <a:gd name="connsiteY4" fmla="*/ 4918 h 2700306"/>
                <a:gd name="connsiteX5" fmla="*/ 2127623 w 4452470"/>
                <a:gd name="connsiteY5" fmla="*/ 4918 h 2700306"/>
                <a:gd name="connsiteX6" fmla="*/ 2217270 w 4452470"/>
                <a:gd name="connsiteY6" fmla="*/ 34800 h 2700306"/>
                <a:gd name="connsiteX7" fmla="*/ 2300941 w 4452470"/>
                <a:gd name="connsiteY7" fmla="*/ 172259 h 2700306"/>
                <a:gd name="connsiteX8" fmla="*/ 2420470 w 4452470"/>
                <a:gd name="connsiteY8" fmla="*/ 536824 h 2700306"/>
                <a:gd name="connsiteX9" fmla="*/ 2474259 w 4452470"/>
                <a:gd name="connsiteY9" fmla="*/ 751977 h 2700306"/>
                <a:gd name="connsiteX10" fmla="*/ 2510117 w 4452470"/>
                <a:gd name="connsiteY10" fmla="*/ 961153 h 2700306"/>
                <a:gd name="connsiteX11" fmla="*/ 2540000 w 4452470"/>
                <a:gd name="connsiteY11" fmla="*/ 1200212 h 2700306"/>
                <a:gd name="connsiteX12" fmla="*/ 2593788 w 4452470"/>
                <a:gd name="connsiteY12" fmla="*/ 1570753 h 2700306"/>
                <a:gd name="connsiteX13" fmla="*/ 2623670 w 4452470"/>
                <a:gd name="connsiteY13" fmla="*/ 1738094 h 2700306"/>
                <a:gd name="connsiteX14" fmla="*/ 2695388 w 4452470"/>
                <a:gd name="connsiteY14" fmla="*/ 2018989 h 2700306"/>
                <a:gd name="connsiteX15" fmla="*/ 2779059 w 4452470"/>
                <a:gd name="connsiteY15" fmla="*/ 2204259 h 2700306"/>
                <a:gd name="connsiteX16" fmla="*/ 2814917 w 4452470"/>
                <a:gd name="connsiteY16" fmla="*/ 2281953 h 2700306"/>
                <a:gd name="connsiteX17" fmla="*/ 2958353 w 4452470"/>
                <a:gd name="connsiteY17" fmla="*/ 2389530 h 2700306"/>
                <a:gd name="connsiteX18" fmla="*/ 3059953 w 4452470"/>
                <a:gd name="connsiteY18" fmla="*/ 2395506 h 2700306"/>
                <a:gd name="connsiteX19" fmla="*/ 3269129 w 4452470"/>
                <a:gd name="connsiteY19" fmla="*/ 2401483 h 2700306"/>
                <a:gd name="connsiteX20" fmla="*/ 3376706 w 4452470"/>
                <a:gd name="connsiteY20" fmla="*/ 2425389 h 2700306"/>
                <a:gd name="connsiteX21" fmla="*/ 3490259 w 4452470"/>
                <a:gd name="connsiteY21" fmla="*/ 2538942 h 2700306"/>
                <a:gd name="connsiteX22" fmla="*/ 3633694 w 4452470"/>
                <a:gd name="connsiteY22" fmla="*/ 2610659 h 2700306"/>
                <a:gd name="connsiteX23" fmla="*/ 3962400 w 4452470"/>
                <a:gd name="connsiteY23" fmla="*/ 2646518 h 2700306"/>
                <a:gd name="connsiteX24" fmla="*/ 4201459 w 4452470"/>
                <a:gd name="connsiteY24" fmla="*/ 2664447 h 2700306"/>
                <a:gd name="connsiteX25" fmla="*/ 4452470 w 4452470"/>
                <a:gd name="connsiteY25" fmla="*/ 2700306 h 270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470" h="2700306">
                  <a:moveTo>
                    <a:pt x="0" y="238000"/>
                  </a:moveTo>
                  <a:lnTo>
                    <a:pt x="466164" y="160306"/>
                  </a:lnTo>
                  <a:cubicBezTo>
                    <a:pt x="605615" y="138392"/>
                    <a:pt x="836706" y="106518"/>
                    <a:pt x="836706" y="106518"/>
                  </a:cubicBezTo>
                  <a:cubicBezTo>
                    <a:pt x="968189" y="88589"/>
                    <a:pt x="1097679" y="69663"/>
                    <a:pt x="1255059" y="52730"/>
                  </a:cubicBezTo>
                  <a:cubicBezTo>
                    <a:pt x="1412439" y="35797"/>
                    <a:pt x="1635561" y="12887"/>
                    <a:pt x="1780988" y="4918"/>
                  </a:cubicBezTo>
                  <a:cubicBezTo>
                    <a:pt x="1926415" y="-3051"/>
                    <a:pt x="2054909" y="-62"/>
                    <a:pt x="2127623" y="4918"/>
                  </a:cubicBezTo>
                  <a:cubicBezTo>
                    <a:pt x="2200337" y="9898"/>
                    <a:pt x="2188384" y="6910"/>
                    <a:pt x="2217270" y="34800"/>
                  </a:cubicBezTo>
                  <a:cubicBezTo>
                    <a:pt x="2246156" y="62690"/>
                    <a:pt x="2267074" y="88588"/>
                    <a:pt x="2300941" y="172259"/>
                  </a:cubicBezTo>
                  <a:cubicBezTo>
                    <a:pt x="2334808" y="255930"/>
                    <a:pt x="2391584" y="440204"/>
                    <a:pt x="2420470" y="536824"/>
                  </a:cubicBezTo>
                  <a:cubicBezTo>
                    <a:pt x="2449356" y="633444"/>
                    <a:pt x="2459318" y="681256"/>
                    <a:pt x="2474259" y="751977"/>
                  </a:cubicBezTo>
                  <a:cubicBezTo>
                    <a:pt x="2489200" y="822699"/>
                    <a:pt x="2499160" y="886447"/>
                    <a:pt x="2510117" y="961153"/>
                  </a:cubicBezTo>
                  <a:cubicBezTo>
                    <a:pt x="2521074" y="1035859"/>
                    <a:pt x="2526055" y="1098612"/>
                    <a:pt x="2540000" y="1200212"/>
                  </a:cubicBezTo>
                  <a:cubicBezTo>
                    <a:pt x="2553945" y="1301812"/>
                    <a:pt x="2579843" y="1481106"/>
                    <a:pt x="2593788" y="1570753"/>
                  </a:cubicBezTo>
                  <a:cubicBezTo>
                    <a:pt x="2607733" y="1660400"/>
                    <a:pt x="2606737" y="1663388"/>
                    <a:pt x="2623670" y="1738094"/>
                  </a:cubicBezTo>
                  <a:cubicBezTo>
                    <a:pt x="2640603" y="1812800"/>
                    <a:pt x="2669490" y="1941295"/>
                    <a:pt x="2695388" y="2018989"/>
                  </a:cubicBezTo>
                  <a:cubicBezTo>
                    <a:pt x="2721286" y="2096683"/>
                    <a:pt x="2759138" y="2160432"/>
                    <a:pt x="2779059" y="2204259"/>
                  </a:cubicBezTo>
                  <a:cubicBezTo>
                    <a:pt x="2798980" y="2248086"/>
                    <a:pt x="2785035" y="2251075"/>
                    <a:pt x="2814917" y="2281953"/>
                  </a:cubicBezTo>
                  <a:cubicBezTo>
                    <a:pt x="2844799" y="2312831"/>
                    <a:pt x="2917514" y="2370605"/>
                    <a:pt x="2958353" y="2389530"/>
                  </a:cubicBezTo>
                  <a:cubicBezTo>
                    <a:pt x="2999192" y="2408456"/>
                    <a:pt x="3008157" y="2393514"/>
                    <a:pt x="3059953" y="2395506"/>
                  </a:cubicBezTo>
                  <a:cubicBezTo>
                    <a:pt x="3111749" y="2397498"/>
                    <a:pt x="3216337" y="2396503"/>
                    <a:pt x="3269129" y="2401483"/>
                  </a:cubicBezTo>
                  <a:cubicBezTo>
                    <a:pt x="3321921" y="2406463"/>
                    <a:pt x="3339851" y="2402479"/>
                    <a:pt x="3376706" y="2425389"/>
                  </a:cubicBezTo>
                  <a:cubicBezTo>
                    <a:pt x="3413561" y="2448299"/>
                    <a:pt x="3447428" y="2508064"/>
                    <a:pt x="3490259" y="2538942"/>
                  </a:cubicBezTo>
                  <a:cubicBezTo>
                    <a:pt x="3533090" y="2569820"/>
                    <a:pt x="3555004" y="2592730"/>
                    <a:pt x="3633694" y="2610659"/>
                  </a:cubicBezTo>
                  <a:cubicBezTo>
                    <a:pt x="3712384" y="2628588"/>
                    <a:pt x="3867773" y="2637553"/>
                    <a:pt x="3962400" y="2646518"/>
                  </a:cubicBezTo>
                  <a:cubicBezTo>
                    <a:pt x="4057027" y="2655483"/>
                    <a:pt x="4119781" y="2655482"/>
                    <a:pt x="4201459" y="2664447"/>
                  </a:cubicBezTo>
                  <a:cubicBezTo>
                    <a:pt x="4283137" y="2673412"/>
                    <a:pt x="4367803" y="2686859"/>
                    <a:pt x="4452470" y="27003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03C872-C0F6-F36A-E67C-8C1D00B27B07}"/>
                  </a:ext>
                </a:extLst>
              </p:cNvPr>
              <p:cNvSpPr txBox="1"/>
              <p:nvPr/>
            </p:nvSpPr>
            <p:spPr>
              <a:xfrm>
                <a:off x="1896984" y="5596306"/>
                <a:ext cx="1088311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03C872-C0F6-F36A-E67C-8C1D00B27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84" y="5596306"/>
                <a:ext cx="1088311" cy="524567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045D2B-DA3B-017C-50D2-7FC88AF3F26B}"/>
                  </a:ext>
                </a:extLst>
              </p:cNvPr>
              <p:cNvSpPr txBox="1"/>
              <p:nvPr/>
            </p:nvSpPr>
            <p:spPr>
              <a:xfrm>
                <a:off x="3336781" y="5748657"/>
                <a:ext cx="2576228" cy="328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045D2B-DA3B-017C-50D2-7FC88AF3F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81" y="5748657"/>
                <a:ext cx="2576228" cy="328616"/>
              </a:xfrm>
              <a:prstGeom prst="rect">
                <a:avLst/>
              </a:prstGeom>
              <a:blipFill>
                <a:blip r:embed="rId11"/>
                <a:stretch>
                  <a:fillRect l="-490" t="-92593" b="-148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C2632AA-D408-3F4B-84AD-E7CE389E34BA}"/>
              </a:ext>
            </a:extLst>
          </p:cNvPr>
          <p:cNvGrpSpPr/>
          <p:nvPr/>
        </p:nvGrpSpPr>
        <p:grpSpPr>
          <a:xfrm flipH="1">
            <a:off x="1532760" y="1466291"/>
            <a:ext cx="3053356" cy="3126210"/>
            <a:chOff x="8335338" y="1550150"/>
            <a:chExt cx="3318537" cy="312621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A6A240E-B9E8-61A8-2ADB-CAEB06C035DF}"/>
                </a:ext>
              </a:extLst>
            </p:cNvPr>
            <p:cNvSpPr txBox="1"/>
            <p:nvPr/>
          </p:nvSpPr>
          <p:spPr>
            <a:xfrm>
              <a:off x="8335338" y="1550150"/>
              <a:ext cx="2056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PLANAR GEOMETRY</a:t>
              </a: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6CA1024D-18FE-1BA9-88B6-EBF68772C892}"/>
                </a:ext>
              </a:extLst>
            </p:cNvPr>
            <p:cNvSpPr/>
            <p:nvPr/>
          </p:nvSpPr>
          <p:spPr>
            <a:xfrm>
              <a:off x="8572775" y="2494303"/>
              <a:ext cx="849086" cy="2182057"/>
            </a:xfrm>
            <a:prstGeom prst="cube">
              <a:avLst>
                <a:gd name="adj" fmla="val 91346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an 65">
              <a:extLst>
                <a:ext uri="{FF2B5EF4-FFF2-40B4-BE49-F238E27FC236}">
                  <a16:creationId xmlns:a16="http://schemas.microsoft.com/office/drawing/2014/main" id="{6F585004-3AA5-4FC2-5D68-B3916EB353B6}"/>
                </a:ext>
              </a:extLst>
            </p:cNvPr>
            <p:cNvSpPr/>
            <p:nvPr/>
          </p:nvSpPr>
          <p:spPr>
            <a:xfrm rot="5400000">
              <a:off x="8852236" y="3316725"/>
              <a:ext cx="566057" cy="500743"/>
            </a:xfrm>
            <a:prstGeom prst="can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ight Arrow 66">
              <a:extLst>
                <a:ext uri="{FF2B5EF4-FFF2-40B4-BE49-F238E27FC236}">
                  <a16:creationId xmlns:a16="http://schemas.microsoft.com/office/drawing/2014/main" id="{357D29E9-802F-09E6-6F65-9567D811FC54}"/>
                </a:ext>
              </a:extLst>
            </p:cNvPr>
            <p:cNvSpPr/>
            <p:nvPr/>
          </p:nvSpPr>
          <p:spPr>
            <a:xfrm rot="10800000">
              <a:off x="9226358" y="3291370"/>
              <a:ext cx="2122384" cy="531918"/>
            </a:xfrm>
            <a:prstGeom prst="rightArrow">
              <a:avLst>
                <a:gd name="adj1" fmla="val 50000"/>
                <a:gd name="adj2" fmla="val 126022"/>
              </a:avLst>
            </a:prstGeom>
            <a:solidFill>
              <a:srgbClr val="FF0000"/>
            </a:solidFill>
            <a:ln>
              <a:solidFill>
                <a:srgbClr val="EF3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3B5AE58-0718-741F-709C-C2B022D46AD5}"/>
                </a:ext>
              </a:extLst>
            </p:cNvPr>
            <p:cNvSpPr txBox="1"/>
            <p:nvPr/>
          </p:nvSpPr>
          <p:spPr>
            <a:xfrm>
              <a:off x="10391735" y="3773537"/>
              <a:ext cx="1262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Interaction </a:t>
              </a:r>
            </a:p>
            <a:p>
              <a:r>
                <a:rPr lang="en-GB" dirty="0"/>
                <a:t>Laser</a:t>
              </a:r>
            </a:p>
          </p:txBody>
        </p:sp>
        <p:sp>
          <p:nvSpPr>
            <p:cNvPr id="69" name="Can 68">
              <a:extLst>
                <a:ext uri="{FF2B5EF4-FFF2-40B4-BE49-F238E27FC236}">
                  <a16:creationId xmlns:a16="http://schemas.microsoft.com/office/drawing/2014/main" id="{B5C0578A-AAB7-D1E5-8506-A70DDBA62962}"/>
                </a:ext>
              </a:extLst>
            </p:cNvPr>
            <p:cNvSpPr/>
            <p:nvPr/>
          </p:nvSpPr>
          <p:spPr>
            <a:xfrm rot="5400000">
              <a:off x="10487022" y="2702588"/>
              <a:ext cx="284596" cy="1731988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33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Mimicking ICF interaction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L.A.Gizzi, EuPRAXIA Annual Meeting, 2024</a:t>
            </a:r>
          </a:p>
        </p:txBody>
      </p:sp>
      <p:pic>
        <p:nvPicPr>
          <p:cNvPr id="2" name="Picture 4" descr="https://ars.els-cdn.com/content/image/1-s2.0-S2468080X17300249-gr5_lrg.jpg">
            <a:extLst>
              <a:ext uri="{FF2B5EF4-FFF2-40B4-BE49-F238E27FC236}">
                <a16:creationId xmlns:a16="http://schemas.microsoft.com/office/drawing/2014/main" id="{BAB20E8D-161C-50A1-3019-D313A7D0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3" y="1835697"/>
            <a:ext cx="7426280" cy="363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3476AB39-8995-69F0-56FC-AF148615DB50}"/>
              </a:ext>
            </a:extLst>
          </p:cNvPr>
          <p:cNvSpPr txBox="1"/>
          <p:nvPr/>
        </p:nvSpPr>
        <p:spPr>
          <a:xfrm rot="16200000" flipH="1">
            <a:off x="9590676" y="3346925"/>
            <a:ext cx="489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Froula</a:t>
            </a:r>
            <a:r>
              <a:rPr lang="fr-FR" sz="1400" dirty="0"/>
              <a:t> et al., Plasma Phys. Control. Fusion 54 (2012) 124016</a:t>
            </a:r>
            <a:endParaRPr lang="it-IT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D1ECD-80F8-B190-E87A-2F18828EB507}"/>
              </a:ext>
            </a:extLst>
          </p:cNvPr>
          <p:cNvSpPr txBox="1"/>
          <p:nvPr/>
        </p:nvSpPr>
        <p:spPr>
          <a:xfrm>
            <a:off x="3017520" y="930255"/>
            <a:ext cx="6382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Several open physics issues at different densities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F56B3-1A72-EC64-16A9-FF6C9D015528}"/>
              </a:ext>
            </a:extLst>
          </p:cNvPr>
          <p:cNvSpPr txBox="1"/>
          <p:nvPr/>
        </p:nvSpPr>
        <p:spPr>
          <a:xfrm>
            <a:off x="8313767" y="1959167"/>
            <a:ext cx="352621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Plasma </a:t>
            </a:r>
            <a:r>
              <a:rPr lang="it-IT" sz="1800" dirty="0" err="1"/>
              <a:t>density</a:t>
            </a:r>
            <a:r>
              <a:rPr lang="it-IT" sz="1800" dirty="0"/>
              <a:t> mapping and </a:t>
            </a:r>
            <a:r>
              <a:rPr lang="it-IT" sz="1800" dirty="0" err="1"/>
              <a:t>scalelength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crucial</a:t>
            </a:r>
            <a:r>
              <a:rPr lang="it-IT" sz="1800" dirty="0"/>
              <a:t> for </a:t>
            </a:r>
            <a:r>
              <a:rPr lang="it-IT" sz="1800" dirty="0" err="1"/>
              <a:t>investigating</a:t>
            </a:r>
            <a:r>
              <a:rPr lang="it-IT" sz="1800" dirty="0"/>
              <a:t> LPI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A wide range of plasma </a:t>
            </a:r>
            <a:r>
              <a:rPr lang="it-IT" sz="1800" dirty="0" err="1"/>
              <a:t>conditions</a:t>
            </a:r>
            <a:r>
              <a:rPr lang="it-IT" sz="1800" dirty="0"/>
              <a:t> </a:t>
            </a:r>
            <a:r>
              <a:rPr lang="it-IT" sz="1800" dirty="0" err="1"/>
              <a:t>exists</a:t>
            </a:r>
            <a:r>
              <a:rPr lang="it-IT" sz="1800" dirty="0"/>
              <a:t> in ICF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 err="1"/>
              <a:t>Higher</a:t>
            </a:r>
            <a:r>
              <a:rPr lang="it-IT" sz="1800" dirty="0"/>
              <a:t> </a:t>
            </a:r>
            <a:r>
              <a:rPr lang="it-IT" sz="1800" dirty="0" err="1"/>
              <a:t>densities</a:t>
            </a:r>
            <a:r>
              <a:rPr lang="it-IT" sz="1800" dirty="0"/>
              <a:t>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accessible</a:t>
            </a:r>
            <a:r>
              <a:rPr lang="it-IT" sz="1800" dirty="0"/>
              <a:t> in the optical range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Shock </a:t>
            </a:r>
            <a:r>
              <a:rPr lang="it-IT" dirty="0" err="1"/>
              <a:t>driving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for studies of </a:t>
            </a:r>
            <a:r>
              <a:rPr lang="it-IT" dirty="0" err="1"/>
              <a:t>material</a:t>
            </a:r>
            <a:r>
              <a:rPr lang="it-IT" dirty="0"/>
              <a:t> under </a:t>
            </a:r>
            <a:r>
              <a:rPr lang="it-IT" dirty="0" err="1"/>
              <a:t>extreme</a:t>
            </a:r>
            <a:r>
              <a:rPr lang="it-IT" dirty="0"/>
              <a:t> </a:t>
            </a:r>
            <a:r>
              <a:rPr lang="it-IT" dirty="0" err="1"/>
              <a:t>conditions</a:t>
            </a:r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DE868-C628-73E2-20D6-99FC42F4C9D8}"/>
              </a:ext>
            </a:extLst>
          </p:cNvPr>
          <p:cNvSpPr txBox="1"/>
          <p:nvPr/>
        </p:nvSpPr>
        <p:spPr>
          <a:xfrm>
            <a:off x="1737360" y="5788823"/>
            <a:ext cx="926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Density characterization needed including </a:t>
            </a:r>
            <a:r>
              <a:rPr lang="en-GB" b="1" dirty="0" err="1"/>
              <a:t>scalelength</a:t>
            </a:r>
            <a:r>
              <a:rPr lang="en-GB" b="1" dirty="0"/>
              <a:t>, density fluctuations, temporal evolution</a:t>
            </a:r>
          </a:p>
        </p:txBody>
      </p:sp>
    </p:spTree>
    <p:extLst>
      <p:ext uri="{BB962C8B-B14F-4D97-AF65-F5344CB8AC3E}">
        <p14:creationId xmlns:p14="http://schemas.microsoft.com/office/powerpoint/2010/main" val="48315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Probing full range of plasma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L.A.Gizzi, EuPRAXIA Annual Meeting, 2024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D6327B-325A-8D41-8925-76623A199277}"/>
              </a:ext>
            </a:extLst>
          </p:cNvPr>
          <p:cNvSpPr txBox="1"/>
          <p:nvPr/>
        </p:nvSpPr>
        <p:spPr>
          <a:xfrm>
            <a:off x="1721277" y="6013576"/>
            <a:ext cx="983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Needed platform for investigating matter under extreme conditions and High Energy Density plasmas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5239BE-7F21-109B-FA74-6B749C6C549D}"/>
              </a:ext>
            </a:extLst>
          </p:cNvPr>
          <p:cNvSpPr txBox="1"/>
          <p:nvPr/>
        </p:nvSpPr>
        <p:spPr>
          <a:xfrm>
            <a:off x="1852218" y="796172"/>
            <a:ext cx="917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Investigating Underlying Physics of Direct-Drive Inertial Fusion Energy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ACA747-D0B2-766C-C63A-A4B361BCFF20}"/>
              </a:ext>
            </a:extLst>
          </p:cNvPr>
          <p:cNvGrpSpPr/>
          <p:nvPr/>
        </p:nvGrpSpPr>
        <p:grpSpPr>
          <a:xfrm>
            <a:off x="5358458" y="1706975"/>
            <a:ext cx="3318537" cy="3126210"/>
            <a:chOff x="8335338" y="1550150"/>
            <a:chExt cx="3318537" cy="31262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6A2F4B-47E3-D3AC-FA0B-267A9D0F336F}"/>
                </a:ext>
              </a:extLst>
            </p:cNvPr>
            <p:cNvSpPr txBox="1"/>
            <p:nvPr/>
          </p:nvSpPr>
          <p:spPr>
            <a:xfrm>
              <a:off x="8335338" y="1550150"/>
              <a:ext cx="2056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PLANAR GEOMETRY</a:t>
              </a:r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7F1E36E5-52A6-B0B1-8E85-DC6D4406CB7D}"/>
                </a:ext>
              </a:extLst>
            </p:cNvPr>
            <p:cNvSpPr/>
            <p:nvPr/>
          </p:nvSpPr>
          <p:spPr>
            <a:xfrm>
              <a:off x="8572775" y="2494303"/>
              <a:ext cx="849086" cy="2182057"/>
            </a:xfrm>
            <a:prstGeom prst="cube">
              <a:avLst>
                <a:gd name="adj" fmla="val 91346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CFE0B4F0-5632-B09B-E649-3A9BFC49FECE}"/>
                </a:ext>
              </a:extLst>
            </p:cNvPr>
            <p:cNvSpPr/>
            <p:nvPr/>
          </p:nvSpPr>
          <p:spPr>
            <a:xfrm rot="5400000">
              <a:off x="8852236" y="3316725"/>
              <a:ext cx="566057" cy="500743"/>
            </a:xfrm>
            <a:prstGeom prst="can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EBA3543F-B402-FBDC-0E39-4EC6CD3E3B7F}"/>
                </a:ext>
              </a:extLst>
            </p:cNvPr>
            <p:cNvSpPr/>
            <p:nvPr/>
          </p:nvSpPr>
          <p:spPr>
            <a:xfrm rot="10800000">
              <a:off x="9226358" y="3291370"/>
              <a:ext cx="2122384" cy="531918"/>
            </a:xfrm>
            <a:prstGeom prst="rightArrow">
              <a:avLst>
                <a:gd name="adj1" fmla="val 50000"/>
                <a:gd name="adj2" fmla="val 126022"/>
              </a:avLst>
            </a:prstGeom>
            <a:solidFill>
              <a:srgbClr val="FF0000"/>
            </a:solidFill>
            <a:ln>
              <a:solidFill>
                <a:srgbClr val="EF3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CDBD5F-F2FA-B671-8C98-38CD582E97B4}"/>
                </a:ext>
              </a:extLst>
            </p:cNvPr>
            <p:cNvSpPr txBox="1"/>
            <p:nvPr/>
          </p:nvSpPr>
          <p:spPr>
            <a:xfrm>
              <a:off x="10391735" y="3773537"/>
              <a:ext cx="1262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Interaction </a:t>
              </a:r>
            </a:p>
            <a:p>
              <a:r>
                <a:rPr lang="en-GB" dirty="0"/>
                <a:t>Laser</a:t>
              </a:r>
            </a:p>
          </p:txBody>
        </p:sp>
        <p:sp>
          <p:nvSpPr>
            <p:cNvPr id="20" name="Can 19">
              <a:extLst>
                <a:ext uri="{FF2B5EF4-FFF2-40B4-BE49-F238E27FC236}">
                  <a16:creationId xmlns:a16="http://schemas.microsoft.com/office/drawing/2014/main" id="{E2CDD866-63BA-40E6-484E-FBFD9ACB8856}"/>
                </a:ext>
              </a:extLst>
            </p:cNvPr>
            <p:cNvSpPr/>
            <p:nvPr/>
          </p:nvSpPr>
          <p:spPr>
            <a:xfrm rot="5400000">
              <a:off x="10487022" y="2702588"/>
              <a:ext cx="284596" cy="1731988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5402A7-227C-EB65-0AB1-05E7B2EB591E}"/>
              </a:ext>
            </a:extLst>
          </p:cNvPr>
          <p:cNvGrpSpPr/>
          <p:nvPr/>
        </p:nvGrpSpPr>
        <p:grpSpPr>
          <a:xfrm>
            <a:off x="4104758" y="1706975"/>
            <a:ext cx="4572237" cy="3658603"/>
            <a:chOff x="4104758" y="1706975"/>
            <a:chExt cx="4572237" cy="365860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5F402A-2961-F6ED-33B3-7B0F60EBD044}"/>
                </a:ext>
              </a:extLst>
            </p:cNvPr>
            <p:cNvGrpSpPr/>
            <p:nvPr/>
          </p:nvGrpSpPr>
          <p:grpSpPr>
            <a:xfrm>
              <a:off x="4251721" y="1706975"/>
              <a:ext cx="4425274" cy="3444049"/>
              <a:chOff x="7228601" y="1550150"/>
              <a:chExt cx="4425274" cy="344404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BB77CB-8008-0134-87CC-544383937963}"/>
                  </a:ext>
                </a:extLst>
              </p:cNvPr>
              <p:cNvSpPr txBox="1"/>
              <p:nvPr/>
            </p:nvSpPr>
            <p:spPr>
              <a:xfrm>
                <a:off x="8335338" y="1550150"/>
                <a:ext cx="20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PLANAR GEOMETRY</a:t>
                </a: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72E8DD7A-76D8-82A1-5DFB-7840306E8804}"/>
                  </a:ext>
                </a:extLst>
              </p:cNvPr>
              <p:cNvSpPr/>
              <p:nvPr/>
            </p:nvSpPr>
            <p:spPr>
              <a:xfrm>
                <a:off x="8572775" y="2494303"/>
                <a:ext cx="849086" cy="2182057"/>
              </a:xfrm>
              <a:prstGeom prst="cube">
                <a:avLst>
                  <a:gd name="adj" fmla="val 91346"/>
                </a:avLst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Can 10">
                <a:extLst>
                  <a:ext uri="{FF2B5EF4-FFF2-40B4-BE49-F238E27FC236}">
                    <a16:creationId xmlns:a16="http://schemas.microsoft.com/office/drawing/2014/main" id="{61F4BEDC-C8C9-6B44-553F-5BF3672FDB16}"/>
                  </a:ext>
                </a:extLst>
              </p:cNvPr>
              <p:cNvSpPr/>
              <p:nvPr/>
            </p:nvSpPr>
            <p:spPr>
              <a:xfrm rot="5400000">
                <a:off x="8852236" y="3316725"/>
                <a:ext cx="566057" cy="500743"/>
              </a:xfrm>
              <a:prstGeom prst="can">
                <a:avLst>
                  <a:gd name="adj" fmla="val 5000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ight Arrow 35">
                <a:extLst>
                  <a:ext uri="{FF2B5EF4-FFF2-40B4-BE49-F238E27FC236}">
                    <a16:creationId xmlns:a16="http://schemas.microsoft.com/office/drawing/2014/main" id="{68B0D959-DED3-C306-30EF-998FC9D4FABF}"/>
                  </a:ext>
                </a:extLst>
              </p:cNvPr>
              <p:cNvSpPr/>
              <p:nvPr/>
            </p:nvSpPr>
            <p:spPr>
              <a:xfrm rot="10800000">
                <a:off x="9226358" y="3291370"/>
                <a:ext cx="2122384" cy="531918"/>
              </a:xfrm>
              <a:prstGeom prst="rightArrow">
                <a:avLst>
                  <a:gd name="adj1" fmla="val 50000"/>
                  <a:gd name="adj2" fmla="val 126022"/>
                </a:avLst>
              </a:prstGeom>
              <a:solidFill>
                <a:srgbClr val="FF0000"/>
              </a:solidFill>
              <a:ln>
                <a:solidFill>
                  <a:srgbClr val="EF37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301FD6-66A2-5690-E51A-68029A963508}"/>
                  </a:ext>
                </a:extLst>
              </p:cNvPr>
              <p:cNvSpPr txBox="1"/>
              <p:nvPr/>
            </p:nvSpPr>
            <p:spPr>
              <a:xfrm>
                <a:off x="10391735" y="3773537"/>
                <a:ext cx="1262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Interaction </a:t>
                </a:r>
              </a:p>
              <a:p>
                <a:r>
                  <a:rPr lang="en-GB" dirty="0"/>
                  <a:t>Laser</a:t>
                </a:r>
              </a:p>
            </p:txBody>
          </p:sp>
          <p:sp>
            <p:nvSpPr>
              <p:cNvPr id="14" name="Can 13">
                <a:extLst>
                  <a:ext uri="{FF2B5EF4-FFF2-40B4-BE49-F238E27FC236}">
                    <a16:creationId xmlns:a16="http://schemas.microsoft.com/office/drawing/2014/main" id="{AAAAF868-F509-F664-C4FC-F103286BD16A}"/>
                  </a:ext>
                </a:extLst>
              </p:cNvPr>
              <p:cNvSpPr/>
              <p:nvPr/>
            </p:nvSpPr>
            <p:spPr>
              <a:xfrm rot="5400000">
                <a:off x="10487022" y="2702588"/>
                <a:ext cx="284596" cy="1731988"/>
              </a:xfrm>
              <a:prstGeom prst="can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83C90D0-577B-B101-A0D2-42D5553080E5}"/>
                  </a:ext>
                </a:extLst>
              </p:cNvPr>
              <p:cNvGrpSpPr/>
              <p:nvPr/>
            </p:nvGrpSpPr>
            <p:grpSpPr>
              <a:xfrm rot="21306077">
                <a:off x="7228601" y="2176462"/>
                <a:ext cx="3719149" cy="2817737"/>
                <a:chOff x="7348262" y="2086441"/>
                <a:chExt cx="3719149" cy="2817737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0BBB114-053B-128E-D3EC-5C251319C7EE}"/>
                    </a:ext>
                  </a:extLst>
                </p:cNvPr>
                <p:cNvSpPr/>
                <p:nvPr/>
              </p:nvSpPr>
              <p:spPr>
                <a:xfrm>
                  <a:off x="7833660" y="4106008"/>
                  <a:ext cx="248194" cy="79817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239086C2-8E3B-5EE9-3F66-2DADD4BC6AF4}"/>
                    </a:ext>
                  </a:extLst>
                </p:cNvPr>
                <p:cNvSpPr/>
                <p:nvPr/>
              </p:nvSpPr>
              <p:spPr>
                <a:xfrm rot="19259371">
                  <a:off x="7348262" y="3166979"/>
                  <a:ext cx="3719149" cy="665961"/>
                </a:xfrm>
                <a:prstGeom prst="parallelogram">
                  <a:avLst>
                    <a:gd name="adj" fmla="val 73681"/>
                  </a:avLst>
                </a:prstGeom>
                <a:solidFill>
                  <a:schemeClr val="accent1">
                    <a:alpha val="3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B639184-7906-18C9-CC93-35FAD47DE285}"/>
                    </a:ext>
                  </a:extLst>
                </p:cNvPr>
                <p:cNvSpPr/>
                <p:nvPr/>
              </p:nvSpPr>
              <p:spPr>
                <a:xfrm>
                  <a:off x="10337644" y="2086441"/>
                  <a:ext cx="248194" cy="79817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21FE74-F226-F000-C404-6EBECABC8788}"/>
                </a:ext>
              </a:extLst>
            </p:cNvPr>
            <p:cNvSpPr txBox="1"/>
            <p:nvPr/>
          </p:nvSpPr>
          <p:spPr>
            <a:xfrm>
              <a:off x="4104758" y="4719247"/>
              <a:ext cx="738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Probe</a:t>
              </a:r>
            </a:p>
            <a:p>
              <a:r>
                <a:rPr lang="en-GB" dirty="0"/>
                <a:t>Laser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6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526" y="-262873"/>
            <a:ext cx="7961747" cy="1325563"/>
          </a:xfrm>
        </p:spPr>
        <p:txBody>
          <a:bodyPr/>
          <a:lstStyle/>
          <a:p>
            <a:r>
              <a:rPr lang="en-GB" dirty="0"/>
              <a:t>Probing Wavelength vs Density in Plasmas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L.A.Gizzi, EuPRAXIA Annual Meeting, 2024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46C1B3-7524-77E4-0E56-C6794733E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4458"/>
              </p:ext>
            </p:extLst>
          </p:nvPr>
        </p:nvGraphicFramePr>
        <p:xfrm>
          <a:off x="844857" y="2308142"/>
          <a:ext cx="3703320" cy="240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6561">
                  <a:extLst>
                    <a:ext uri="{9D8B030D-6E8A-4147-A177-3AD203B41FA5}">
                      <a16:colId xmlns:a16="http://schemas.microsoft.com/office/drawing/2014/main" val="2581978842"/>
                    </a:ext>
                  </a:extLst>
                </a:gridCol>
                <a:gridCol w="1796759">
                  <a:extLst>
                    <a:ext uri="{9D8B030D-6E8A-4147-A177-3AD203B41FA5}">
                      <a16:colId xmlns:a16="http://schemas.microsoft.com/office/drawing/2014/main" val="3645660561"/>
                    </a:ext>
                  </a:extLst>
                </a:gridCol>
              </a:tblGrid>
              <a:tr h="51228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Critical Density (cm-3)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Wavelength (nm)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170867"/>
                  </a:ext>
                </a:extLst>
              </a:tr>
              <a:tr h="225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1,00E+19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1" u="none" strike="noStrike" dirty="0">
                          <a:effectLst/>
                        </a:rPr>
                        <a:t>10000</a:t>
                      </a:r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6060221"/>
                  </a:ext>
                </a:extLst>
              </a:tr>
              <a:tr h="2386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1,00E+20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1" u="none" strike="noStrike" dirty="0">
                          <a:effectLst/>
                        </a:rPr>
                        <a:t>3162</a:t>
                      </a:r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8842473"/>
                  </a:ext>
                </a:extLst>
              </a:tr>
              <a:tr h="2386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1,00E+21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1" u="none" strike="noStrike" dirty="0">
                          <a:effectLst/>
                        </a:rPr>
                        <a:t>1000</a:t>
                      </a:r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7635924"/>
                  </a:ext>
                </a:extLst>
              </a:tr>
              <a:tr h="2386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1,00E+22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1" u="none" strike="noStrike" dirty="0">
                          <a:effectLst/>
                        </a:rPr>
                        <a:t>316</a:t>
                      </a:r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277620"/>
                  </a:ext>
                </a:extLst>
              </a:tr>
              <a:tr h="2386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1,00E+23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1" u="none" strike="noStrike" dirty="0">
                          <a:effectLst/>
                        </a:rPr>
                        <a:t>100</a:t>
                      </a:r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679329"/>
                  </a:ext>
                </a:extLst>
              </a:tr>
              <a:tr h="2386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1,00E+24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1" u="none" strike="noStrike" dirty="0">
                          <a:effectLst/>
                        </a:rPr>
                        <a:t>32</a:t>
                      </a:r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932795"/>
                  </a:ext>
                </a:extLst>
              </a:tr>
              <a:tr h="2386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1,00E+25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1" u="none" strike="noStrike" dirty="0">
                          <a:effectLst/>
                        </a:rPr>
                        <a:t>10</a:t>
                      </a:r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091340"/>
                  </a:ext>
                </a:extLst>
              </a:tr>
              <a:tr h="2386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1,00E+26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1200" b="1" u="none" strike="noStrike" dirty="0">
                          <a:effectLst/>
                        </a:rPr>
                        <a:t>3</a:t>
                      </a:r>
                      <a:endParaRPr lang="en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387683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F9BE6C1-BA06-BD00-0621-C317B205287D}"/>
              </a:ext>
            </a:extLst>
          </p:cNvPr>
          <p:cNvSpPr txBox="1"/>
          <p:nvPr/>
        </p:nvSpPr>
        <p:spPr>
          <a:xfrm>
            <a:off x="580697" y="1361761"/>
            <a:ext cx="638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Optical probing can address densities &lt;&lt; </a:t>
            </a:r>
            <a:r>
              <a:rPr lang="en-GB" dirty="0" err="1"/>
              <a:t>n</a:t>
            </a:r>
            <a:r>
              <a:rPr lang="en-GB" baseline="-25000" dirty="0" err="1"/>
              <a:t>c</a:t>
            </a:r>
            <a:r>
              <a:rPr lang="en-GB" sz="1800" dirty="0">
                <a:effectLst/>
                <a:latin typeface="Arial" panose="020B0604020202020204" pitchFamily="34" charset="0"/>
              </a:rPr>
              <a:t> = 1.1 × 10</a:t>
            </a:r>
            <a:r>
              <a:rPr lang="en-GB" sz="1800" baseline="30000" dirty="0">
                <a:effectLst/>
                <a:latin typeface="Arial" panose="020B0604020202020204" pitchFamily="34" charset="0"/>
              </a:rPr>
              <a:t>21 </a:t>
            </a:r>
            <a:r>
              <a:rPr lang="el-GR" sz="1800" dirty="0">
                <a:effectLst/>
                <a:latin typeface="Arial" panose="020B0604020202020204" pitchFamily="34" charset="0"/>
              </a:rPr>
              <a:t>λ</a:t>
            </a:r>
            <a:r>
              <a:rPr lang="en-US" sz="1800" baseline="-25000" dirty="0">
                <a:effectLst/>
                <a:latin typeface="Arial" panose="020B0604020202020204" pitchFamily="34" charset="0"/>
              </a:rPr>
              <a:t>L</a:t>
            </a:r>
            <a:r>
              <a:rPr lang="el-GR" sz="1800" baseline="30000" dirty="0">
                <a:effectLst/>
                <a:latin typeface="Arial" panose="020B0604020202020204" pitchFamily="34" charset="0"/>
              </a:rPr>
              <a:t>−2</a:t>
            </a:r>
            <a:r>
              <a:rPr lang="en-GB" sz="1800" dirty="0">
                <a:effectLst/>
                <a:latin typeface="Arial" panose="020B0604020202020204" pitchFamily="34" charset="0"/>
              </a:rPr>
              <a:t>cm</a:t>
            </a:r>
            <a:r>
              <a:rPr lang="en-GB" sz="1800" baseline="30000" dirty="0">
                <a:effectLst/>
                <a:latin typeface="Arial" panose="020B0604020202020204" pitchFamily="34" charset="0"/>
              </a:rPr>
              <a:t>−3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</a:rPr>
              <a:t>Higher densities require shorter wavelengths</a:t>
            </a:r>
            <a:endParaRPr lang="en-GB" dirty="0"/>
          </a:p>
          <a:p>
            <a:endParaRPr lang="en-GB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65C0DD-2747-8D04-FBBB-7BB994BF9CB1}"/>
              </a:ext>
            </a:extLst>
          </p:cNvPr>
          <p:cNvSpPr txBox="1"/>
          <p:nvPr/>
        </p:nvSpPr>
        <p:spPr>
          <a:xfrm>
            <a:off x="723873" y="4931999"/>
            <a:ext cx="382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Scattering and refraction lead to much shorter optimum wavelength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D0E486-A75D-DDBF-21DD-7820F90F57FC}"/>
              </a:ext>
            </a:extLst>
          </p:cNvPr>
          <p:cNvGrpSpPr/>
          <p:nvPr/>
        </p:nvGrpSpPr>
        <p:grpSpPr>
          <a:xfrm>
            <a:off x="5263510" y="1482298"/>
            <a:ext cx="6591363" cy="4347761"/>
            <a:chOff x="5263510" y="1482298"/>
            <a:chExt cx="6591363" cy="434776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FB7BE4F-E2B7-4C1F-8066-DA9D7C5C56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"/>
            <a:stretch/>
          </p:blipFill>
          <p:spPr bwMode="auto">
            <a:xfrm>
              <a:off x="6161235" y="2468559"/>
              <a:ext cx="2205581" cy="2907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992FF3-CD8B-6936-7B50-8854E9FB530F}"/>
                </a:ext>
              </a:extLst>
            </p:cNvPr>
            <p:cNvSpPr txBox="1"/>
            <p:nvPr/>
          </p:nvSpPr>
          <p:spPr>
            <a:xfrm>
              <a:off x="8507153" y="1952999"/>
              <a:ext cx="33477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/>
                <a:t>Dunn, James et al. “Picosecond 14.7 nm interferometry of high intensity laser-produced plasmas.” Laser and Particle Beams 23 (2005): 9-13.</a:t>
              </a:r>
              <a:endParaRPr lang="en-GB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5410-3DE7-0864-B920-560713424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7153" y="3559847"/>
              <a:ext cx="3044051" cy="227021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42BF34-347E-2849-033D-4A617D1922F1}"/>
                </a:ext>
              </a:extLst>
            </p:cNvPr>
            <p:cNvSpPr txBox="1"/>
            <p:nvPr/>
          </p:nvSpPr>
          <p:spPr>
            <a:xfrm>
              <a:off x="7842470" y="1482298"/>
              <a:ext cx="2558201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Plasma-based X-ray laser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0F845F5C-B91F-2FF9-F3E2-5CCE9821BE2A}"/>
                </a:ext>
              </a:extLst>
            </p:cNvPr>
            <p:cNvSpPr/>
            <p:nvPr/>
          </p:nvSpPr>
          <p:spPr>
            <a:xfrm>
              <a:off x="5263510" y="3244334"/>
              <a:ext cx="629290" cy="8309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F57BAF7-ED40-BC76-3F2D-FC8066C86F9E}"/>
              </a:ext>
            </a:extLst>
          </p:cNvPr>
          <p:cNvSpPr txBox="1"/>
          <p:nvPr/>
        </p:nvSpPr>
        <p:spPr>
          <a:xfrm>
            <a:off x="1412240" y="5984902"/>
            <a:ext cx="965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Fully laser-plasma based platform can be developed, but has limitations in X-ray laser performance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8AFE11-737B-5D84-D8A8-81DD0ABD48E6}"/>
              </a:ext>
            </a:extLst>
          </p:cNvPr>
          <p:cNvSpPr txBox="1"/>
          <p:nvPr/>
        </p:nvSpPr>
        <p:spPr>
          <a:xfrm>
            <a:off x="147954" y="873987"/>
            <a:ext cx="1202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Plasma density characterization and mapping has been developed strongly using interferometry with optical or X-ray probe  </a:t>
            </a:r>
          </a:p>
        </p:txBody>
      </p:sp>
    </p:spTree>
    <p:extLst>
      <p:ext uri="{BB962C8B-B14F-4D97-AF65-F5344CB8AC3E}">
        <p14:creationId xmlns:p14="http://schemas.microsoft.com/office/powerpoint/2010/main" val="9170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HED studies of X-ray laser FEL: XFEL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L.A.Gizzi, EuPRAXIA Annual Meeting, 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A19CCE-BDDC-C190-0E00-9E4EF12DA3CA}"/>
              </a:ext>
            </a:extLst>
          </p:cNvPr>
          <p:cNvGrpSpPr/>
          <p:nvPr/>
        </p:nvGrpSpPr>
        <p:grpSpPr>
          <a:xfrm>
            <a:off x="6482080" y="1922537"/>
            <a:ext cx="5486400" cy="3604254"/>
            <a:chOff x="6253198" y="1414627"/>
            <a:chExt cx="5573157" cy="3604254"/>
          </a:xfrm>
        </p:grpSpPr>
        <p:pic>
          <p:nvPicPr>
            <p:cNvPr id="1026" name="Picture 2" descr="Experimental setup. The target design consists of a 50   μm thick polyimide ablator bonded to a 20   μm thick Sn foil with a   ∼ 1   μm glue layer. Diffraction data from laser shock compressed Sn at an estimated pressure of 85(5) GPa are shown. The 2D diffraction images were generated using the HEXRD diffraction software package.13">
              <a:extLst>
                <a:ext uri="{FF2B5EF4-FFF2-40B4-BE49-F238E27FC236}">
                  <a16:creationId xmlns:a16="http://schemas.microsoft.com/office/drawing/2014/main" id="{65432A52-C888-D55E-708A-AB440D3BF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707" y="2250440"/>
              <a:ext cx="4511040" cy="1873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4C26C5-2E7B-BB0B-FA88-816E83746027}"/>
                </a:ext>
              </a:extLst>
            </p:cNvPr>
            <p:cNvSpPr txBox="1"/>
            <p:nvPr/>
          </p:nvSpPr>
          <p:spPr>
            <a:xfrm>
              <a:off x="6547839" y="4249440"/>
              <a:ext cx="51714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M. G. Gorman et al., Shock compression experiments using the </a:t>
              </a:r>
              <a:r>
                <a:rPr lang="en-GB" sz="1100" dirty="0" err="1"/>
                <a:t>DiPOLE</a:t>
              </a:r>
              <a:r>
                <a:rPr lang="en-GB" sz="1100" dirty="0"/>
                <a:t> 100-X laser on the high energy density instrument at the </a:t>
              </a:r>
              <a:r>
                <a:rPr lang="en-GB" sz="1100" b="1" dirty="0"/>
                <a:t>European x-ray free electron laser</a:t>
              </a:r>
              <a:r>
                <a:rPr lang="en-GB" sz="1100" dirty="0"/>
                <a:t>: Quantitative structural analysis of liquid Sn. </a:t>
              </a:r>
              <a:r>
                <a:rPr lang="en-GB" sz="1100" i="1" dirty="0"/>
                <a:t>J. Appl. Phys.</a:t>
              </a:r>
              <a:r>
                <a:rPr lang="en-GB" sz="1100" dirty="0"/>
                <a:t> 28 April 2024; 135 (16): 165902. </a:t>
              </a:r>
              <a:r>
                <a:rPr lang="en-GB" sz="1100" dirty="0">
                  <a:hlinkClick r:id="rId3"/>
                </a:rPr>
                <a:t>https://doi.org/10.1063/5.0201702</a:t>
              </a:r>
              <a:endParaRPr lang="en-GB" sz="11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171931-4EEC-D4AA-3B8D-6435B9C22E76}"/>
                </a:ext>
              </a:extLst>
            </p:cNvPr>
            <p:cNvSpPr txBox="1"/>
            <p:nvPr/>
          </p:nvSpPr>
          <p:spPr>
            <a:xfrm>
              <a:off x="6253198" y="3200162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Symbol" pitchFamily="2" charset="2"/>
                </a:rPr>
                <a:t>l</a:t>
              </a:r>
              <a:r>
                <a:rPr lang="en-GB" sz="1400" dirty="0"/>
                <a:t>=0.68 </a:t>
              </a:r>
              <a:r>
                <a:rPr lang="en-GB" sz="1400" dirty="0" err="1"/>
                <a:t>Å</a:t>
              </a:r>
              <a:endParaRPr lang="en-GB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535872-2210-67E5-62E4-A5BF0A009AAB}"/>
                </a:ext>
              </a:extLst>
            </p:cNvPr>
            <p:cNvSpPr txBox="1"/>
            <p:nvPr/>
          </p:nvSpPr>
          <p:spPr>
            <a:xfrm>
              <a:off x="7609998" y="1414627"/>
              <a:ext cx="4216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First experiment on X-ray diffraction of laser shocked material: large community </a:t>
              </a:r>
            </a:p>
          </p:txBody>
        </p:sp>
      </p:grpSp>
      <p:pic>
        <p:nvPicPr>
          <p:cNvPr id="3078" name="Picture 6">
            <a:extLst>
              <a:ext uri="{FF2B5EF4-FFF2-40B4-BE49-F238E27FC236}">
                <a16:creationId xmlns:a16="http://schemas.microsoft.com/office/drawing/2014/main" id="{C4ADA3EA-4420-9CEE-84D2-8BBBBBEA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" y="1657907"/>
            <a:ext cx="6812583" cy="45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3778C8-CC60-7791-0DB2-939ABDFF559C}"/>
              </a:ext>
            </a:extLst>
          </p:cNvPr>
          <p:cNvSpPr txBox="1"/>
          <p:nvPr/>
        </p:nvSpPr>
        <p:spPr>
          <a:xfrm>
            <a:off x="1253824" y="943879"/>
            <a:ext cx="102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Coupling high energy lasers with XFEL beamline to investigate extreme states of matter with X-ray probing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DE811-1EB3-372B-0508-4AC6AD1AA90C}"/>
              </a:ext>
            </a:extLst>
          </p:cNvPr>
          <p:cNvSpPr txBox="1"/>
          <p:nvPr/>
        </p:nvSpPr>
        <p:spPr>
          <a:xfrm>
            <a:off x="477520" y="1737871"/>
            <a:ext cx="1637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DIPOLE@XFEL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BFD0DF-3D60-6ED9-304E-7D3F9098300D}"/>
              </a:ext>
            </a:extLst>
          </p:cNvPr>
          <p:cNvSpPr txBox="1"/>
          <p:nvPr/>
        </p:nvSpPr>
        <p:spPr>
          <a:xfrm>
            <a:off x="4525344" y="4430208"/>
            <a:ext cx="157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DIPOLE</a:t>
            </a:r>
            <a:r>
              <a:rPr lang="en-GB" dirty="0"/>
              <a:t>:</a:t>
            </a:r>
          </a:p>
          <a:p>
            <a:r>
              <a:rPr lang="en-GB" dirty="0"/>
              <a:t>70J pulses, ns duration, to drive shock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F46165-B7ED-7AE7-7D4E-343CBC0FF98A}"/>
              </a:ext>
            </a:extLst>
          </p:cNvPr>
          <p:cNvSpPr txBox="1"/>
          <p:nvPr/>
        </p:nvSpPr>
        <p:spPr>
          <a:xfrm>
            <a:off x="3422034" y="6002706"/>
            <a:ext cx="687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 new paradigm to study Extreme Matter States and HED/ICF relevant</a:t>
            </a:r>
          </a:p>
        </p:txBody>
      </p:sp>
    </p:spTree>
    <p:extLst>
      <p:ext uri="{BB962C8B-B14F-4D97-AF65-F5344CB8AC3E}">
        <p14:creationId xmlns:p14="http://schemas.microsoft.com/office/powerpoint/2010/main" val="8557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HED studies with X-ray laser FEL: LCLS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L.A.Gizzi, EuPRAXIA Annual Meeting, 2024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9E94BD-B3CF-2DE5-82E5-9171077ED784}"/>
              </a:ext>
            </a:extLst>
          </p:cNvPr>
          <p:cNvGrpSpPr/>
          <p:nvPr/>
        </p:nvGrpSpPr>
        <p:grpSpPr>
          <a:xfrm>
            <a:off x="784578" y="1164970"/>
            <a:ext cx="5675335" cy="4088729"/>
            <a:chOff x="577863" y="3443549"/>
            <a:chExt cx="5675335" cy="4088729"/>
          </a:xfrm>
        </p:grpSpPr>
        <p:pic>
          <p:nvPicPr>
            <p:cNvPr id="3074" name="Picture 2" descr="MEC-U Image">
              <a:extLst>
                <a:ext uri="{FF2B5EF4-FFF2-40B4-BE49-F238E27FC236}">
                  <a16:creationId xmlns:a16="http://schemas.microsoft.com/office/drawing/2014/main" id="{1F11BCD0-F1B4-4F67-0E20-1636D1225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63" y="4136536"/>
              <a:ext cx="5675335" cy="3395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B6A136-2096-A812-C386-7DD05E345141}"/>
                </a:ext>
              </a:extLst>
            </p:cNvPr>
            <p:cNvSpPr txBox="1"/>
            <p:nvPr/>
          </p:nvSpPr>
          <p:spPr>
            <a:xfrm>
              <a:off x="2327518" y="3443549"/>
              <a:ext cx="3046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MEC Upgrade (MEC-U) @ LCLS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A0D13A-5D17-5248-755E-8CD7AA8BE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585" y="900862"/>
            <a:ext cx="4348871" cy="5276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A15E47-E3EF-BFD8-FB49-9BD302E2C6C1}"/>
              </a:ext>
            </a:extLst>
          </p:cNvPr>
          <p:cNvSpPr txBox="1"/>
          <p:nvPr/>
        </p:nvSpPr>
        <p:spPr>
          <a:xfrm>
            <a:off x="8121369" y="6154795"/>
            <a:ext cx="344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</a:t>
            </a:r>
            <a:r>
              <a:rPr lang="en-GB" sz="1400" dirty="0" err="1"/>
              <a:t>www.osti.gov</a:t>
            </a:r>
            <a:r>
              <a:rPr lang="en-GB" sz="1400" dirty="0"/>
              <a:t>/servlets/purl/1866100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B8153-E19D-65EF-212A-0E89DAABA597}"/>
              </a:ext>
            </a:extLst>
          </p:cNvPr>
          <p:cNvSpPr txBox="1"/>
          <p:nvPr/>
        </p:nvSpPr>
        <p:spPr>
          <a:xfrm>
            <a:off x="208484" y="5134949"/>
            <a:ext cx="7047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“The capabilities and research goals of MEC-U are driven by several DOE-FES strategic goals and will provide a world-leading facility to attract and retain a new generation of plasma and fusion science leaders.”</a:t>
            </a:r>
          </a:p>
        </p:txBody>
      </p:sp>
    </p:spTree>
    <p:extLst>
      <p:ext uri="{BB962C8B-B14F-4D97-AF65-F5344CB8AC3E}">
        <p14:creationId xmlns:p14="http://schemas.microsoft.com/office/powerpoint/2010/main" val="412276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1218</Words>
  <Application>Microsoft Macintosh PowerPoint</Application>
  <PresentationFormat>Widescreen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Narrow</vt:lpstr>
      <vt:lpstr>Cambria Math</vt:lpstr>
      <vt:lpstr>Arial Rounded MT Bold</vt:lpstr>
      <vt:lpstr>Calibri</vt:lpstr>
      <vt:lpstr>Wingdings</vt:lpstr>
      <vt:lpstr>Aptos Narrow</vt:lpstr>
      <vt:lpstr>Calibri Light</vt:lpstr>
      <vt:lpstr>Symbol</vt:lpstr>
      <vt:lpstr>Arial</vt:lpstr>
      <vt:lpstr>Office Theme</vt:lpstr>
      <vt:lpstr>Attractivity for users in the inertial fusion field</vt:lpstr>
      <vt:lpstr>Inertial Fusion Ignition</vt:lpstr>
      <vt:lpstr>Inertial Fusion Case</vt:lpstr>
      <vt:lpstr>Mimicking ICF interaction</vt:lpstr>
      <vt:lpstr>Mimicking ICF interaction</vt:lpstr>
      <vt:lpstr>Probing full range of plasma conditions</vt:lpstr>
      <vt:lpstr>Probing Wavelength vs Density in Plasmas</vt:lpstr>
      <vt:lpstr>HED studies of X-ray laser FEL: XFEL</vt:lpstr>
      <vt:lpstr>HED studies with X-ray laser FEL: LCLS</vt:lpstr>
      <vt:lpstr>HED and fusion studies @EUPRAXIA</vt:lpstr>
      <vt:lpstr>HED and fusion studies @EUPRAXIA</vt:lpstr>
      <vt:lpstr>Conclusions</vt:lpstr>
      <vt:lpstr>Acknowledgements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Welsch, Alexandra (Cockcroft Inst,DL,-)</dc:creator>
  <cp:keywords/>
  <dc:description/>
  <cp:lastModifiedBy>Leo Gizzi</cp:lastModifiedBy>
  <cp:revision>102</cp:revision>
  <dcterms:created xsi:type="dcterms:W3CDTF">2018-02-09T13:41:45Z</dcterms:created>
  <dcterms:modified xsi:type="dcterms:W3CDTF">2024-09-23T09:40:34Z</dcterms:modified>
  <cp:category/>
</cp:coreProperties>
</file>