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6" r:id="rId2"/>
    <p:sldId id="281" r:id="rId3"/>
    <p:sldId id="285" r:id="rId4"/>
    <p:sldId id="291" r:id="rId5"/>
    <p:sldId id="28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186"/>
    <a:srgbClr val="0055A5"/>
    <a:srgbClr val="437AAB"/>
    <a:srgbClr val="A6A6A6"/>
    <a:srgbClr val="DDE9F7"/>
    <a:srgbClr val="385273"/>
    <a:srgbClr val="EF3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2" autoAdjust="0"/>
    <p:restoredTop sz="94621"/>
  </p:normalViewPr>
  <p:slideViewPr>
    <p:cSldViewPr snapToGrid="0">
      <p:cViewPr varScale="1">
        <p:scale>
          <a:sx n="119" d="100"/>
          <a:sy n="119" d="100"/>
        </p:scale>
        <p:origin x="1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Underline that the mandate of this WP is towards the institutional partners. Other (technical) WPs are taking care of interaction with 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28567-BDF5-451C-8737-F40313BC91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2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3604" b="18163"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88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3" y="3153930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39" y="376194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95" y="273553"/>
            <a:ext cx="2788151" cy="1261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29EB28-3979-4E23-B67B-4BD9DC678876}"/>
              </a:ext>
            </a:extLst>
          </p:cNvPr>
          <p:cNvSpPr/>
          <p:nvPr userDrawn="1"/>
        </p:nvSpPr>
        <p:spPr>
          <a:xfrm rot="5400000">
            <a:off x="1734098" y="3620994"/>
            <a:ext cx="115213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74908" y="6288044"/>
            <a:ext cx="330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800">
                <a:solidFill>
                  <a:schemeClr val="bg1"/>
                </a:solidFill>
              </a:rPr>
              <a:t>No. 101079773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D08789-6EA1-4445-B452-85ED00E5C105}"/>
              </a:ext>
            </a:extLst>
          </p:cNvPr>
          <p:cNvGrpSpPr/>
          <p:nvPr userDrawn="1"/>
        </p:nvGrpSpPr>
        <p:grpSpPr>
          <a:xfrm>
            <a:off x="442100" y="5210346"/>
            <a:ext cx="3736126" cy="853744"/>
            <a:chOff x="400753" y="5359778"/>
            <a:chExt cx="3736126" cy="853744"/>
          </a:xfrm>
        </p:grpSpPr>
        <p:pic>
          <p:nvPicPr>
            <p:cNvPr id="16" name="Picture 15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EB353F2C-276C-46A5-BFB4-EDBF3952D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2" y="5359778"/>
              <a:ext cx="539714" cy="360000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B40DA2FC-500E-4637-AD7D-89070242F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53" y="5359778"/>
              <a:ext cx="539895" cy="3600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5B92E49D-42F5-4F3F-87B5-89E4F693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210" y="5359778"/>
              <a:ext cx="539714" cy="360000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">
              <a:extLst>
                <a:ext uri="{FF2B5EF4-FFF2-40B4-BE49-F238E27FC236}">
                  <a16:creationId xmlns:a16="http://schemas.microsoft.com/office/drawing/2014/main" id="{23025C6F-90C7-462A-8C0E-8079D07BC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348" y="5359778"/>
              <a:ext cx="539895" cy="360000"/>
            </a:xfrm>
            <a:prstGeom prst="rect">
              <a:avLst/>
            </a:prstGeom>
          </p:spPr>
        </p:pic>
        <p:pic>
          <p:nvPicPr>
            <p:cNvPr id="30" name="Picture 29" descr="Chart&#10;&#10;Description automatically generated">
              <a:extLst>
                <a:ext uri="{FF2B5EF4-FFF2-40B4-BE49-F238E27FC236}">
                  <a16:creationId xmlns:a16="http://schemas.microsoft.com/office/drawing/2014/main" id="{5EEF9B71-7283-4C50-AF40-4C42338F6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667" y="5359778"/>
              <a:ext cx="539895" cy="360000"/>
            </a:xfrm>
            <a:prstGeom prst="rect">
              <a:avLst/>
            </a:prstGeom>
          </p:spPr>
        </p:pic>
        <p:pic>
          <p:nvPicPr>
            <p:cNvPr id="32" name="Picture 3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4181E05-6FC8-4FE7-96E3-22D4AE603C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984" y="5359778"/>
              <a:ext cx="539895" cy="360000"/>
            </a:xfrm>
            <a:prstGeom prst="rect">
              <a:avLst/>
            </a:prstGeom>
          </p:spPr>
        </p:pic>
        <p:pic>
          <p:nvPicPr>
            <p:cNvPr id="34" name="Picture 3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B7B7ABD-7FF4-416E-82E5-F7D825396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53" y="5853522"/>
              <a:ext cx="539895" cy="360000"/>
            </a:xfrm>
            <a:prstGeom prst="rect">
              <a:avLst/>
            </a:prstGeom>
          </p:spPr>
        </p:pic>
        <p:pic>
          <p:nvPicPr>
            <p:cNvPr id="36" name="Picture 35" descr="Shape, rectangle&#10;&#10;Description automatically generated">
              <a:extLst>
                <a:ext uri="{FF2B5EF4-FFF2-40B4-BE49-F238E27FC236}">
                  <a16:creationId xmlns:a16="http://schemas.microsoft.com/office/drawing/2014/main" id="{0E6B17BD-38E6-40E8-81B9-61656C20C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2" y="5853522"/>
              <a:ext cx="539895" cy="360000"/>
            </a:xfrm>
            <a:prstGeom prst="rect">
              <a:avLst/>
            </a:prstGeom>
          </p:spPr>
        </p:pic>
        <p:pic>
          <p:nvPicPr>
            <p:cNvPr id="38" name="Picture 3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FBA9081-7D6A-4386-BE99-3B9915CAF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710" y="5853522"/>
              <a:ext cx="539895" cy="360000"/>
            </a:xfrm>
            <a:prstGeom prst="rect">
              <a:avLst/>
            </a:prstGeom>
          </p:spPr>
        </p:pic>
        <p:pic>
          <p:nvPicPr>
            <p:cNvPr id="40" name="Picture 3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F4B1B9E-9C34-41AA-BA3F-19A5FC834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029" y="5853522"/>
              <a:ext cx="539714" cy="360000"/>
            </a:xfrm>
            <a:prstGeom prst="rect">
              <a:avLst/>
            </a:prstGeom>
          </p:spPr>
        </p:pic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DAFE8E6F-FDE1-40AB-A91E-75B4752808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391" y="5853522"/>
              <a:ext cx="539895" cy="360000"/>
            </a:xfrm>
            <a:prstGeom prst="rect">
              <a:avLst/>
            </a:prstGeom>
          </p:spPr>
        </p:pic>
        <p:pic>
          <p:nvPicPr>
            <p:cNvPr id="44" name="Picture 43" descr="Background pattern&#10;&#10;Description automatically generated">
              <a:extLst>
                <a:ext uri="{FF2B5EF4-FFF2-40B4-BE49-F238E27FC236}">
                  <a16:creationId xmlns:a16="http://schemas.microsoft.com/office/drawing/2014/main" id="{6DC76842-022A-455A-913E-9A58E2CB9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165" y="5853522"/>
              <a:ext cx="539714" cy="360000"/>
            </a:xfrm>
            <a:prstGeom prst="rect">
              <a:avLst/>
            </a:prstGeom>
          </p:spPr>
        </p:pic>
      </p:grpSp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A08C-906E-43EA-885E-38D7E516C950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6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4375-5B77-493B-B985-7DE9ED0B3819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7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2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89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7145288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 dirty="0"/>
              <a:t>B. Cross and A. Mostacci, EuPRAXIA-PP Kick-off Meeting, 24-25 November 2022, INFN-LNF Frascati (Italy)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939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4637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A432-0A7F-4C00-891E-203DB036B6DB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4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466-3B82-475E-B082-527677DD09F8}" type="datetime1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96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D47-8CAF-40B8-839E-ACD68B3A7126}" type="datetime1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40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0591-3475-4EBB-8016-10D483697907}" type="datetime1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67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7272-7EFB-437A-AE66-D494C00346C2}" type="datetime1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0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27A4-D14A-4CCB-9FE4-240F31646354}" type="datetime1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5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1834-46A7-4729-87E5-523A704ACD68}" type="datetime1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97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45F3-8D30-4E47-A23B-88EACEE32C39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7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1A33-5772-438A-823D-C015E90B0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Membership Extension Strategy WP6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E5BE7-F6D2-4725-85A7-B8FD0022C0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B. </a:t>
            </a:r>
            <a:r>
              <a:rPr lang="en-GB" dirty="0" err="1"/>
              <a:t>Cros</a:t>
            </a:r>
            <a:r>
              <a:rPr lang="en-GB" dirty="0"/>
              <a:t> (CNRS), A. Mostacci (Sapienza)</a:t>
            </a:r>
          </a:p>
          <a:p>
            <a:r>
              <a:rPr lang="en-GB" dirty="0" err="1"/>
              <a:t>EuPRAXIA</a:t>
            </a:r>
            <a:r>
              <a:rPr lang="en-GB" dirty="0"/>
              <a:t>-PP Annual Meeting 2024, 22-28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03732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6B4F15-EEA2-CA49-B9C7-383EAC47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71FFE6-B70B-7A48-94A5-AF57E8F6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WP6 - Membership Extension Strategy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CB145-000C-E949-8ADE-4231B66D94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 dirty="0"/>
              <a:t>B. </a:t>
            </a:r>
            <a:r>
              <a:rPr lang="en-GB" dirty="0" err="1"/>
              <a:t>Cros</a:t>
            </a:r>
            <a:r>
              <a:rPr lang="en-GB" dirty="0"/>
              <a:t> and A. </a:t>
            </a:r>
            <a:r>
              <a:rPr lang="en-GB" dirty="0" err="1"/>
              <a:t>Mostacci</a:t>
            </a:r>
            <a:r>
              <a:rPr lang="en-GB" dirty="0"/>
              <a:t>, </a:t>
            </a:r>
            <a:r>
              <a:rPr lang="en-GB" dirty="0" err="1"/>
              <a:t>EuPRAXIA</a:t>
            </a:r>
            <a:r>
              <a:rPr lang="en-GB" dirty="0"/>
              <a:t>-PP Annual Meeting 2024, La </a:t>
            </a:r>
            <a:r>
              <a:rPr lang="en-GB" dirty="0" err="1"/>
              <a:t>Biodola</a:t>
            </a:r>
            <a:r>
              <a:rPr lang="en-GB" dirty="0"/>
              <a:t> Bay, Portoferraio (Italy)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EA593-F35E-8E44-B467-1306052BF7A3}"/>
              </a:ext>
            </a:extLst>
          </p:cNvPr>
          <p:cNvSpPr txBox="1"/>
          <p:nvPr/>
        </p:nvSpPr>
        <p:spPr>
          <a:xfrm>
            <a:off x="1063275" y="1454866"/>
            <a:ext cx="912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GB" b="1" dirty="0">
                <a:solidFill>
                  <a:srgbClr val="FF0000"/>
                </a:solidFill>
              </a:rPr>
              <a:t>Propose a strategy </a:t>
            </a:r>
            <a:r>
              <a:rPr lang="en-GB" dirty="0"/>
              <a:t>to increase </a:t>
            </a:r>
            <a:r>
              <a:rPr lang="en-GB" dirty="0" err="1"/>
              <a:t>EuPRAXIA</a:t>
            </a:r>
            <a:r>
              <a:rPr lang="en-GB" dirty="0"/>
              <a:t> community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AA0E1-F893-0745-B734-7AC86EFD9FD9}"/>
              </a:ext>
            </a:extLst>
          </p:cNvPr>
          <p:cNvSpPr txBox="1"/>
          <p:nvPr/>
        </p:nvSpPr>
        <p:spPr>
          <a:xfrm>
            <a:off x="1130819" y="3123495"/>
            <a:ext cx="1044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just"/>
            <a:r>
              <a:rPr lang="en-GB" dirty="0"/>
              <a:t>Identify </a:t>
            </a:r>
            <a:r>
              <a:rPr lang="en-GB" b="1" dirty="0">
                <a:solidFill>
                  <a:srgbClr val="FF0000"/>
                </a:solidFill>
              </a:rPr>
              <a:t>potential members</a:t>
            </a:r>
            <a:r>
              <a:rPr lang="en-GB" dirty="0"/>
              <a:t>, e.g. communities, interested in either contributing to the </a:t>
            </a:r>
            <a:r>
              <a:rPr lang="en-GB" b="1" dirty="0">
                <a:solidFill>
                  <a:srgbClr val="FF0000"/>
                </a:solidFill>
              </a:rPr>
              <a:t>development of EuPRAXIA </a:t>
            </a:r>
            <a:r>
              <a:rPr lang="en-GB" dirty="0"/>
              <a:t>accelerator technology or the </a:t>
            </a:r>
            <a:r>
              <a:rPr lang="en-GB" b="1" dirty="0">
                <a:solidFill>
                  <a:srgbClr val="FF0000"/>
                </a:solidFill>
              </a:rPr>
              <a:t>use of particle beams </a:t>
            </a:r>
            <a:r>
              <a:rPr lang="en-GB" dirty="0"/>
              <a:t>delivered by EuPRAXIA facilities. 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0969EDF-2A77-514E-A54E-2813019C3DFF}"/>
              </a:ext>
            </a:extLst>
          </p:cNvPr>
          <p:cNvSpPr/>
          <p:nvPr/>
        </p:nvSpPr>
        <p:spPr>
          <a:xfrm>
            <a:off x="351888" y="1541708"/>
            <a:ext cx="596989" cy="16086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C33E119-8538-2341-8042-964182462115}"/>
              </a:ext>
            </a:extLst>
          </p:cNvPr>
          <p:cNvSpPr/>
          <p:nvPr/>
        </p:nvSpPr>
        <p:spPr>
          <a:xfrm>
            <a:off x="351885" y="3329981"/>
            <a:ext cx="596989" cy="16086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9B5CDA-C638-344C-92AB-C76F030D15CF}"/>
              </a:ext>
            </a:extLst>
          </p:cNvPr>
          <p:cNvSpPr txBox="1"/>
          <p:nvPr/>
        </p:nvSpPr>
        <p:spPr>
          <a:xfrm>
            <a:off x="286500" y="877644"/>
            <a:ext cx="205876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GB" b="1" dirty="0">
                <a:solidFill>
                  <a:srgbClr val="FFFF00"/>
                </a:solidFill>
              </a:rPr>
              <a:t>Mandate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29842-C5AD-0E42-2282-0C83548FCE25}"/>
              </a:ext>
            </a:extLst>
          </p:cNvPr>
          <p:cNvSpPr txBox="1"/>
          <p:nvPr/>
        </p:nvSpPr>
        <p:spPr>
          <a:xfrm>
            <a:off x="4037972" y="5764738"/>
            <a:ext cx="212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Brigitte </a:t>
            </a:r>
            <a:r>
              <a:rPr lang="en-GB" dirty="0" err="1"/>
              <a:t>Cros</a:t>
            </a:r>
            <a:r>
              <a:rPr lang="en-GB" dirty="0"/>
              <a:t> (leader)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78896-DC7C-601C-3015-0F6658F3B054}"/>
              </a:ext>
            </a:extLst>
          </p:cNvPr>
          <p:cNvSpPr txBox="1"/>
          <p:nvPr/>
        </p:nvSpPr>
        <p:spPr>
          <a:xfrm>
            <a:off x="8305172" y="5764738"/>
            <a:ext cx="283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Andrea Mostacci (co-leader)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283C30C5-3C75-B3AD-C083-6D886F628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517" y="5661376"/>
            <a:ext cx="1036902" cy="57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Sapienza University of Rome - EU Agenda">
            <a:extLst>
              <a:ext uri="{FF2B5EF4-FFF2-40B4-BE49-F238E27FC236}">
                <a16:creationId xmlns:a16="http://schemas.microsoft.com/office/drawing/2014/main" id="{1DEF5DB7-5E32-9006-E11B-0CDAD3B5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277" y="5677705"/>
            <a:ext cx="1072499" cy="543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143C01-F8AA-EB2E-1AF0-7615EDB5B063}"/>
              </a:ext>
            </a:extLst>
          </p:cNvPr>
          <p:cNvSpPr txBox="1"/>
          <p:nvPr/>
        </p:nvSpPr>
        <p:spPr>
          <a:xfrm>
            <a:off x="286500" y="5757569"/>
            <a:ext cx="205876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GB" b="1" dirty="0">
                <a:solidFill>
                  <a:srgbClr val="FFFF00"/>
                </a:solidFill>
              </a:rPr>
              <a:t>Involved institutes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80E3047A-AE06-62F0-02C7-69CDDA69898B}"/>
              </a:ext>
            </a:extLst>
          </p:cNvPr>
          <p:cNvSpPr txBox="1"/>
          <p:nvPr/>
        </p:nvSpPr>
        <p:spPr>
          <a:xfrm>
            <a:off x="948874" y="4880022"/>
            <a:ext cx="1072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Organise a workshop </a:t>
            </a:r>
            <a:r>
              <a:rPr lang="en-GB" dirty="0"/>
              <a:t>to imagine the role of Eupraxia outside the current partnership. 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401B6B1-3600-7070-78A5-B1BA639E8229}"/>
              </a:ext>
            </a:extLst>
          </p:cNvPr>
          <p:cNvSpPr/>
          <p:nvPr/>
        </p:nvSpPr>
        <p:spPr>
          <a:xfrm>
            <a:off x="325108" y="4984255"/>
            <a:ext cx="623841" cy="16086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B3D0A9-C31E-1DC6-BB02-E9B1F811B4E7}"/>
              </a:ext>
            </a:extLst>
          </p:cNvPr>
          <p:cNvSpPr txBox="1"/>
          <p:nvPr/>
        </p:nvSpPr>
        <p:spPr>
          <a:xfrm>
            <a:off x="286500" y="4189876"/>
            <a:ext cx="205876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GB" b="1" dirty="0">
                <a:solidFill>
                  <a:srgbClr val="FFFF00"/>
                </a:solidFill>
              </a:rPr>
              <a:t>Next Milestone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94713-A00A-C798-1BD8-AE98F4F58C1B}"/>
              </a:ext>
            </a:extLst>
          </p:cNvPr>
          <p:cNvSpPr txBox="1"/>
          <p:nvPr/>
        </p:nvSpPr>
        <p:spPr>
          <a:xfrm>
            <a:off x="1063275" y="1858055"/>
            <a:ext cx="1072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For example, in the context of European Strategy for Particle Physics (ESPP), </a:t>
            </a:r>
            <a:r>
              <a:rPr lang="en-GB" dirty="0" err="1"/>
              <a:t>EuPRAXIA</a:t>
            </a:r>
            <a:r>
              <a:rPr lang="en-GB" dirty="0"/>
              <a:t> should be involved in the scientific discussion as an example of a plasma-based facility (see </a:t>
            </a:r>
            <a:r>
              <a:rPr lang="en-GB" dirty="0" err="1"/>
              <a:t>Pierluigi’s</a:t>
            </a:r>
            <a:r>
              <a:rPr lang="en-GB" dirty="0"/>
              <a:t> presentation).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1245F3-0819-E3B2-74C7-8CD989C02A42}"/>
              </a:ext>
            </a:extLst>
          </p:cNvPr>
          <p:cNvSpPr txBox="1"/>
          <p:nvPr/>
        </p:nvSpPr>
        <p:spPr>
          <a:xfrm>
            <a:off x="1063275" y="2583001"/>
            <a:ext cx="1072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EU explicit recommendation (see Antonio's presentation).</a:t>
            </a:r>
          </a:p>
        </p:txBody>
      </p:sp>
    </p:spTree>
    <p:extLst>
      <p:ext uri="{BB962C8B-B14F-4D97-AF65-F5344CB8AC3E}">
        <p14:creationId xmlns:p14="http://schemas.microsoft.com/office/powerpoint/2010/main" val="323684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D7DC5-F8FA-674F-8580-DB5036DB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53DD6F-B41D-13D3-38B2-568EB8DD0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80" y="0"/>
            <a:ext cx="4844326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96905D-59B8-F30B-8881-CD7E36251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5" y="-12086"/>
            <a:ext cx="4844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6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D7DC5-F8FA-674F-8580-DB5036DB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1F0CB2-6CA5-7441-8F85-D57C47D1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Outreach Workshop – Friday 27/09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91E201B-E5C5-2398-D571-70C5E88022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7145288" cy="365125"/>
          </a:xfrm>
        </p:spPr>
        <p:txBody>
          <a:bodyPr/>
          <a:lstStyle/>
          <a:p>
            <a:pPr algn="l"/>
            <a:r>
              <a:rPr lang="en-GB" dirty="0"/>
              <a:t>B. </a:t>
            </a:r>
            <a:r>
              <a:rPr lang="en-GB" dirty="0" err="1"/>
              <a:t>Cros</a:t>
            </a:r>
            <a:r>
              <a:rPr lang="en-GB" dirty="0"/>
              <a:t> and A. </a:t>
            </a:r>
            <a:r>
              <a:rPr lang="en-GB" dirty="0" err="1"/>
              <a:t>Mostacci</a:t>
            </a:r>
            <a:r>
              <a:rPr lang="en-GB" dirty="0"/>
              <a:t>, </a:t>
            </a:r>
            <a:r>
              <a:rPr lang="en-GB" dirty="0" err="1"/>
              <a:t>EuPRAXIA</a:t>
            </a:r>
            <a:r>
              <a:rPr lang="en-GB" dirty="0"/>
              <a:t>-PP Annual Meeting 2024, La </a:t>
            </a:r>
            <a:r>
              <a:rPr lang="en-GB" dirty="0" err="1"/>
              <a:t>Biodola</a:t>
            </a:r>
            <a:r>
              <a:rPr lang="en-GB" dirty="0"/>
              <a:t> Bay, Portoferraio (Italy)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53DD6F-B41D-13D3-38B2-568EB8DD0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6" r="7027" b="14735"/>
          <a:stretch/>
        </p:blipFill>
        <p:spPr>
          <a:xfrm>
            <a:off x="3423139" y="791844"/>
            <a:ext cx="8767124" cy="567072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B524E4D-00AF-F3EF-E9D4-DC5C1441D4EA}"/>
              </a:ext>
            </a:extLst>
          </p:cNvPr>
          <p:cNvGrpSpPr/>
          <p:nvPr/>
        </p:nvGrpSpPr>
        <p:grpSpPr>
          <a:xfrm>
            <a:off x="252118" y="944335"/>
            <a:ext cx="3355933" cy="740299"/>
            <a:chOff x="252118" y="944335"/>
            <a:chExt cx="3355933" cy="74029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2BDFCF-94BD-DD43-9183-1D61A2AFA61F}"/>
                </a:ext>
              </a:extLst>
            </p:cNvPr>
            <p:cNvSpPr txBox="1"/>
            <p:nvPr/>
          </p:nvSpPr>
          <p:spPr>
            <a:xfrm>
              <a:off x="252118" y="991319"/>
              <a:ext cx="2103808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GB" b="1" dirty="0">
                  <a:solidFill>
                    <a:srgbClr val="FFFF00"/>
                  </a:solidFill>
                </a:rPr>
                <a:t>Presentation of </a:t>
              </a:r>
              <a:r>
                <a:rPr lang="en-GB" b="1" dirty="0" err="1">
                  <a:solidFill>
                    <a:srgbClr val="FFFF00"/>
                  </a:solidFill>
                </a:rPr>
                <a:t>EuPRAXIA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C5E6E16-2912-6306-3D70-F9D146A32D4C}"/>
                </a:ext>
              </a:extLst>
            </p:cNvPr>
            <p:cNvCxnSpPr/>
            <p:nvPr/>
          </p:nvCxnSpPr>
          <p:spPr>
            <a:xfrm>
              <a:off x="3608051" y="944335"/>
              <a:ext cx="0" cy="74029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ADF2945-0896-7F60-6FAE-2A80C3295D06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>
              <a:off x="2355926" y="1314485"/>
              <a:ext cx="1219612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BBE365-9AF4-E319-763B-551CB95C300C}"/>
              </a:ext>
            </a:extLst>
          </p:cNvPr>
          <p:cNvGrpSpPr/>
          <p:nvPr/>
        </p:nvGrpSpPr>
        <p:grpSpPr>
          <a:xfrm>
            <a:off x="286500" y="1794790"/>
            <a:ext cx="3321551" cy="1630365"/>
            <a:chOff x="286500" y="1794790"/>
            <a:chExt cx="3321551" cy="16303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8DD3F4-7A9B-7343-BD9F-73C1668FE7B8}"/>
                </a:ext>
              </a:extLst>
            </p:cNvPr>
            <p:cNvSpPr txBox="1"/>
            <p:nvPr/>
          </p:nvSpPr>
          <p:spPr>
            <a:xfrm>
              <a:off x="286500" y="2224826"/>
              <a:ext cx="2069425" cy="120032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GB" b="1" dirty="0">
                  <a:solidFill>
                    <a:srgbClr val="FFFF00"/>
                  </a:solidFill>
                </a:rPr>
                <a:t>Potential links in countries not yet represented in </a:t>
              </a:r>
              <a:r>
                <a:rPr lang="en-GB" b="1" dirty="0" err="1">
                  <a:solidFill>
                    <a:srgbClr val="FFFF00"/>
                  </a:solidFill>
                </a:rPr>
                <a:t>EuPRAXIA</a:t>
              </a:r>
              <a:endParaRPr lang="en-GB" b="1" dirty="0">
                <a:solidFill>
                  <a:srgbClr val="FFFF00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9D9D880-6E34-5CE5-58C0-14B3F51961EF}"/>
                </a:ext>
              </a:extLst>
            </p:cNvPr>
            <p:cNvCxnSpPr/>
            <p:nvPr/>
          </p:nvCxnSpPr>
          <p:spPr>
            <a:xfrm>
              <a:off x="3608051" y="1794790"/>
              <a:ext cx="0" cy="158689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02E9AA-8D44-56D5-CB43-771FFBE8684A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 flipV="1">
              <a:off x="2355925" y="2637692"/>
              <a:ext cx="1252126" cy="1872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02604B-AA4D-C92A-6805-756E46D15BFE}"/>
              </a:ext>
            </a:extLst>
          </p:cNvPr>
          <p:cNvGrpSpPr/>
          <p:nvPr/>
        </p:nvGrpSpPr>
        <p:grpSpPr>
          <a:xfrm>
            <a:off x="286499" y="5309398"/>
            <a:ext cx="3342340" cy="969949"/>
            <a:chOff x="286499" y="5309398"/>
            <a:chExt cx="3342340" cy="9699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CF57CD-14DC-204F-92A2-05CCC48C44F1}"/>
                </a:ext>
              </a:extLst>
            </p:cNvPr>
            <p:cNvSpPr txBox="1"/>
            <p:nvPr/>
          </p:nvSpPr>
          <p:spPr>
            <a:xfrm flipH="1">
              <a:off x="286499" y="5633016"/>
              <a:ext cx="2252306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FFFF00"/>
                  </a:solidFill>
                </a:defRPr>
              </a:lvl1pPr>
            </a:lstStyle>
            <a:p>
              <a:pPr algn="l"/>
              <a:r>
                <a:rPr lang="en-GB" dirty="0"/>
                <a:t>Training and young researcher education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F689D7-6E2B-5CEC-4ADF-58B26C3D03E9}"/>
                </a:ext>
              </a:extLst>
            </p:cNvPr>
            <p:cNvCxnSpPr/>
            <p:nvPr/>
          </p:nvCxnSpPr>
          <p:spPr>
            <a:xfrm>
              <a:off x="3628839" y="5309398"/>
              <a:ext cx="0" cy="4596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D39C51-BCB4-3A63-72E1-BE5B1B42A7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4909" y="5531792"/>
              <a:ext cx="1113142" cy="37708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3DAABC-417F-7B58-03EE-A90FEFBF01DE}"/>
              </a:ext>
            </a:extLst>
          </p:cNvPr>
          <p:cNvGrpSpPr/>
          <p:nvPr/>
        </p:nvGrpSpPr>
        <p:grpSpPr>
          <a:xfrm>
            <a:off x="286499" y="3520139"/>
            <a:ext cx="3342340" cy="1442634"/>
            <a:chOff x="286499" y="3520139"/>
            <a:chExt cx="3342340" cy="144263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DA0F60-010C-E844-9A60-6EA177FCF6DF}"/>
                </a:ext>
              </a:extLst>
            </p:cNvPr>
            <p:cNvSpPr txBox="1"/>
            <p:nvPr/>
          </p:nvSpPr>
          <p:spPr>
            <a:xfrm flipH="1">
              <a:off x="286499" y="4135950"/>
              <a:ext cx="2252306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rgbClr val="FFFF00"/>
                  </a:solidFill>
                </a:rPr>
                <a:t>EuPRAXIA</a:t>
              </a:r>
              <a:r>
                <a:rPr lang="en-GB" b="1" dirty="0">
                  <a:solidFill>
                    <a:srgbClr val="FFFF00"/>
                  </a:solidFill>
                </a:rPr>
                <a:t> framework for R&amp;D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9939559-76E8-DEED-549C-71B6D8513455}"/>
                </a:ext>
              </a:extLst>
            </p:cNvPr>
            <p:cNvCxnSpPr/>
            <p:nvPr/>
          </p:nvCxnSpPr>
          <p:spPr>
            <a:xfrm>
              <a:off x="3617116" y="3520139"/>
              <a:ext cx="0" cy="1442634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6C14074-16AC-7B1B-51A4-196593DE1AB2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V="1">
              <a:off x="2538805" y="4220308"/>
              <a:ext cx="1090034" cy="23880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F95BD61-1801-D7B3-FC84-104D0E14B6D6}"/>
              </a:ext>
            </a:extLst>
          </p:cNvPr>
          <p:cNvSpPr/>
          <p:nvPr/>
        </p:nvSpPr>
        <p:spPr>
          <a:xfrm>
            <a:off x="4916062" y="5850091"/>
            <a:ext cx="4884429" cy="45270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070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D7DC5-F8FA-674F-8580-DB5036DB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1F0CB2-6CA5-7441-8F85-D57C47D1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 program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91E201B-E5C5-2398-D571-70C5E88022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7145288" cy="365125"/>
          </a:xfrm>
        </p:spPr>
        <p:txBody>
          <a:bodyPr/>
          <a:lstStyle/>
          <a:p>
            <a:pPr algn="l"/>
            <a:r>
              <a:rPr lang="en-GB" dirty="0"/>
              <a:t>B. </a:t>
            </a:r>
            <a:r>
              <a:rPr lang="en-GB" dirty="0" err="1"/>
              <a:t>Cros</a:t>
            </a:r>
            <a:r>
              <a:rPr lang="en-GB" dirty="0"/>
              <a:t> and A. </a:t>
            </a:r>
            <a:r>
              <a:rPr lang="en-GB" dirty="0" err="1"/>
              <a:t>Mostacci</a:t>
            </a:r>
            <a:r>
              <a:rPr lang="en-GB" dirty="0"/>
              <a:t>, </a:t>
            </a:r>
            <a:r>
              <a:rPr lang="en-GB" dirty="0" err="1"/>
              <a:t>EuPRAXIA</a:t>
            </a:r>
            <a:r>
              <a:rPr lang="en-GB" dirty="0"/>
              <a:t>-PP Annual Meeting 2024, La </a:t>
            </a:r>
            <a:r>
              <a:rPr lang="en-GB" dirty="0" err="1"/>
              <a:t>Biodola</a:t>
            </a:r>
            <a:r>
              <a:rPr lang="en-GB" dirty="0"/>
              <a:t> Bay, Portoferraio (Italy)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5B673A-B37C-966A-AB40-5BDD3B8A5C66}"/>
              </a:ext>
            </a:extLst>
          </p:cNvPr>
          <p:cNvSpPr txBox="1"/>
          <p:nvPr/>
        </p:nvSpPr>
        <p:spPr>
          <a:xfrm>
            <a:off x="281355" y="975385"/>
            <a:ext cx="1157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We asked candidates to host </a:t>
            </a:r>
            <a:r>
              <a:rPr lang="en-GB" dirty="0" err="1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EuPRAXIA</a:t>
            </a:r>
            <a:r>
              <a:rPr lang="en-GB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 sites to present their vision on the linking of </a:t>
            </a:r>
            <a:r>
              <a:rPr lang="en-GB" dirty="0" err="1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EuPRAXIA</a:t>
            </a:r>
            <a:r>
              <a:rPr lang="en-GB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 outside the current partnership, to suggest possible directions and interesting topics.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07AA38-6D91-0A66-14AE-517F8AF889D2}"/>
              </a:ext>
            </a:extLst>
          </p:cNvPr>
          <p:cNvGrpSpPr/>
          <p:nvPr/>
        </p:nvGrpSpPr>
        <p:grpSpPr>
          <a:xfrm>
            <a:off x="1123582" y="1770185"/>
            <a:ext cx="9944836" cy="4692387"/>
            <a:chOff x="1123582" y="1770185"/>
            <a:chExt cx="9944836" cy="46923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DBAB4D-6ACC-2206-D573-189713D1B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582" y="1770185"/>
              <a:ext cx="9944836" cy="469238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BC4FD8-E466-FB76-4704-D910FFAE5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4527" y="4868007"/>
              <a:ext cx="3683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588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292</Words>
  <Application>Microsoft Macintosh PowerPoint</Application>
  <PresentationFormat>Widescreen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Arial Rounded MT Bold</vt:lpstr>
      <vt:lpstr>Calibri</vt:lpstr>
      <vt:lpstr>Calibri Light</vt:lpstr>
      <vt:lpstr>Office Theme</vt:lpstr>
      <vt:lpstr>Membership Extension Strategy WP6</vt:lpstr>
      <vt:lpstr>WP6 - Membership Extension Strategy</vt:lpstr>
      <vt:lpstr>PowerPoint Presentation</vt:lpstr>
      <vt:lpstr>Outreach Workshop – Friday 27/09</vt:lpstr>
      <vt:lpstr>Today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Microsoft Office User</cp:lastModifiedBy>
  <cp:revision>119</cp:revision>
  <dcterms:created xsi:type="dcterms:W3CDTF">2018-02-09T13:41:45Z</dcterms:created>
  <dcterms:modified xsi:type="dcterms:W3CDTF">2024-09-23T14:46:13Z</dcterms:modified>
</cp:coreProperties>
</file>