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3704" r:id="rId3"/>
    <p:sldId id="257" r:id="rId4"/>
    <p:sldId id="1346" r:id="rId5"/>
    <p:sldId id="1347" r:id="rId6"/>
    <p:sldId id="348" r:id="rId7"/>
    <p:sldId id="268" r:id="rId8"/>
    <p:sldId id="627" r:id="rId9"/>
    <p:sldId id="1343" r:id="rId10"/>
    <p:sldId id="480" r:id="rId11"/>
    <p:sldId id="3703" r:id="rId12"/>
    <p:sldId id="270" r:id="rId13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723"/>
    <a:srgbClr val="334186"/>
    <a:srgbClr val="0000CC"/>
    <a:srgbClr val="A6A6A6"/>
    <a:srgbClr val="DDE9F7"/>
    <a:srgbClr val="0055A5"/>
    <a:srgbClr val="437AAB"/>
    <a:srgbClr val="385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22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13940B7A-9A06-42E7-BEE9-7EEA08A63A9F}" type="datetimeFigureOut">
              <a:rPr lang="en-GB" smtClean="0"/>
              <a:pPr/>
              <a:t>24/09/2024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27428567-BDF5-451C-8737-F40313BC91E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62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F73C1-2BD6-684E-AA1B-49165E0DF4B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636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F73C1-2BD6-684E-AA1B-49165E0DF4B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17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D6FE7A-B020-4958-8B6D-27CB296925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6" t="3604" b="18163"/>
          <a:stretch/>
        </p:blipFill>
        <p:spPr>
          <a:xfrm>
            <a:off x="0" y="-294639"/>
            <a:ext cx="12192000" cy="7152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7148D2-B24D-4976-994F-BB66CEEA5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488" y="1939633"/>
            <a:ext cx="7813967" cy="1043854"/>
          </a:xfrm>
        </p:spPr>
        <p:txBody>
          <a:bodyPr anchor="b">
            <a:normAutofit/>
          </a:bodyPr>
          <a:lstStyle>
            <a:lvl1pPr algn="l">
              <a:defRPr sz="48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0B7C0-3837-4386-90FE-545DE779AD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2723" y="3153930"/>
            <a:ext cx="7813967" cy="81294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author / institute</a:t>
            </a:r>
            <a:r>
              <a:rPr lang="en-GB" dirty="0"/>
              <a:t> and occasion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5D55CEB-8871-4376-83C3-EB75954FFB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3939" y="376194"/>
            <a:ext cx="278815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en-US" sz="2400" b="0" i="0" dirty="0">
                <a:solidFill>
                  <a:srgbClr val="3399FF"/>
                </a:solidFill>
                <a:latin typeface="Arial" panose="020B0604020202020204" pitchFamily="34" charset="0"/>
              </a:rPr>
              <a:t>EUROPEAN</a:t>
            </a:r>
          </a:p>
          <a:p>
            <a:r>
              <a:rPr lang="en-GB" altLang="en-US" sz="2400" b="0" i="0" dirty="0">
                <a:solidFill>
                  <a:srgbClr val="33CCFF"/>
                </a:solidFill>
                <a:latin typeface="Arial" panose="020B0604020202020204" pitchFamily="34" charset="0"/>
              </a:rPr>
              <a:t>PLASMA RESEARCH</a:t>
            </a:r>
          </a:p>
          <a:p>
            <a:r>
              <a:rPr lang="en-GB" altLang="en-US" sz="2400" b="0" i="0" dirty="0">
                <a:solidFill>
                  <a:srgbClr val="33CCFF"/>
                </a:solidFill>
                <a:latin typeface="Arial" panose="020B0604020202020204" pitchFamily="34" charset="0"/>
              </a:rPr>
              <a:t>ACCELERATOR WITH</a:t>
            </a:r>
          </a:p>
          <a:p>
            <a:r>
              <a:rPr lang="en-GB" altLang="en-US" sz="2400" b="0" i="0" dirty="0">
                <a:solidFill>
                  <a:schemeClr val="bg1"/>
                </a:solidFill>
                <a:latin typeface="Arial" panose="020B0604020202020204" pitchFamily="34" charset="0"/>
              </a:rPr>
              <a:t>EXCELLENCE IN</a:t>
            </a:r>
          </a:p>
          <a:p>
            <a:r>
              <a:rPr lang="en-GB" altLang="en-US" sz="2400" b="0" i="0" dirty="0">
                <a:solidFill>
                  <a:schemeClr val="bg1"/>
                </a:solidFill>
                <a:latin typeface="Arial" panose="020B0604020202020204" pitchFamily="34" charset="0"/>
              </a:rPr>
              <a:t>APPLICATIONS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FFC2DC-0A79-4704-822E-B607547128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995" y="273553"/>
            <a:ext cx="2788151" cy="12612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29EB28-3979-4E23-B67B-4BD9DC678876}"/>
              </a:ext>
            </a:extLst>
          </p:cNvPr>
          <p:cNvSpPr/>
          <p:nvPr userDrawn="1"/>
        </p:nvSpPr>
        <p:spPr>
          <a:xfrm rot="5400000">
            <a:off x="1734098" y="3620994"/>
            <a:ext cx="1152130" cy="403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E90DE8-3BA8-471E-9749-65A67AA27786}"/>
              </a:ext>
            </a:extLst>
          </p:cNvPr>
          <p:cNvSpPr txBox="1"/>
          <p:nvPr userDrawn="1"/>
        </p:nvSpPr>
        <p:spPr>
          <a:xfrm>
            <a:off x="974908" y="6288044"/>
            <a:ext cx="3309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i="0" dirty="0">
                <a:solidFill>
                  <a:schemeClr val="bg1"/>
                </a:solidFill>
                <a:latin typeface="Arial" panose="020B0604020202020204" pitchFamily="34" charset="0"/>
              </a:rPr>
              <a:t>This project has received funding from the European Union´s Horizon Europe research and innovation programme under grant agreement </a:t>
            </a:r>
          </a:p>
          <a:p>
            <a:r>
              <a:rPr lang="en-GB" sz="800" b="0" i="0" dirty="0">
                <a:solidFill>
                  <a:schemeClr val="bg1"/>
                </a:solidFill>
                <a:latin typeface="Arial" panose="020B0604020202020204" pitchFamily="34" charset="0"/>
              </a:rPr>
              <a:t>No. 101079773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5D08789-6EA1-4445-B452-85ED00E5C105}"/>
              </a:ext>
            </a:extLst>
          </p:cNvPr>
          <p:cNvGrpSpPr/>
          <p:nvPr userDrawn="1"/>
        </p:nvGrpSpPr>
        <p:grpSpPr>
          <a:xfrm>
            <a:off x="442100" y="5210346"/>
            <a:ext cx="3736126" cy="853744"/>
            <a:chOff x="400753" y="5359778"/>
            <a:chExt cx="3736126" cy="853744"/>
          </a:xfrm>
        </p:grpSpPr>
        <p:pic>
          <p:nvPicPr>
            <p:cNvPr id="16" name="Picture 15" descr="Shape, background pattern, rectangle&#10;&#10;Description automatically generated">
              <a:extLst>
                <a:ext uri="{FF2B5EF4-FFF2-40B4-BE49-F238E27FC236}">
                  <a16:creationId xmlns:a16="http://schemas.microsoft.com/office/drawing/2014/main" id="{EB353F2C-276C-46A5-BFB4-EDBF3952D3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072" y="5359778"/>
              <a:ext cx="539714" cy="360000"/>
            </a:xfrm>
            <a:prstGeom prst="rect">
              <a:avLst/>
            </a:prstGeom>
          </p:spPr>
        </p:pic>
        <p:pic>
          <p:nvPicPr>
            <p:cNvPr id="20" name="Picture 19" descr="Shape&#10;&#10;Description automatically generated">
              <a:extLst>
                <a:ext uri="{FF2B5EF4-FFF2-40B4-BE49-F238E27FC236}">
                  <a16:creationId xmlns:a16="http://schemas.microsoft.com/office/drawing/2014/main" id="{B40DA2FC-500E-4637-AD7D-89070242F1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53" y="5359778"/>
              <a:ext cx="539895" cy="360000"/>
            </a:xfrm>
            <a:prstGeom prst="rect">
              <a:avLst/>
            </a:prstGeom>
          </p:spPr>
        </p:pic>
        <p:pic>
          <p:nvPicPr>
            <p:cNvPr id="22" name="Picture 21" descr="Logo, company name&#10;&#10;Description automatically generated">
              <a:extLst>
                <a:ext uri="{FF2B5EF4-FFF2-40B4-BE49-F238E27FC236}">
                  <a16:creationId xmlns:a16="http://schemas.microsoft.com/office/drawing/2014/main" id="{5B92E49D-42F5-4F3F-87B5-89E4F69384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210" y="5359778"/>
              <a:ext cx="539714" cy="360000"/>
            </a:xfrm>
            <a:prstGeom prst="rect">
              <a:avLst/>
            </a:prstGeom>
          </p:spPr>
        </p:pic>
        <p:pic>
          <p:nvPicPr>
            <p:cNvPr id="28" name="Picture 27" descr="Shape&#10;&#10;Description automatically generated">
              <a:extLst>
                <a:ext uri="{FF2B5EF4-FFF2-40B4-BE49-F238E27FC236}">
                  <a16:creationId xmlns:a16="http://schemas.microsoft.com/office/drawing/2014/main" id="{23025C6F-90C7-462A-8C0E-8079D07BC3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8348" y="5359778"/>
              <a:ext cx="539895" cy="360000"/>
            </a:xfrm>
            <a:prstGeom prst="rect">
              <a:avLst/>
            </a:prstGeom>
          </p:spPr>
        </p:pic>
        <p:pic>
          <p:nvPicPr>
            <p:cNvPr id="30" name="Picture 29" descr="Chart&#10;&#10;Description automatically generated">
              <a:extLst>
                <a:ext uri="{FF2B5EF4-FFF2-40B4-BE49-F238E27FC236}">
                  <a16:creationId xmlns:a16="http://schemas.microsoft.com/office/drawing/2014/main" id="{5EEF9B71-7283-4C50-AF40-4C42338F6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7667" y="5359778"/>
              <a:ext cx="539895" cy="360000"/>
            </a:xfrm>
            <a:prstGeom prst="rect">
              <a:avLst/>
            </a:prstGeom>
          </p:spPr>
        </p:pic>
        <p:pic>
          <p:nvPicPr>
            <p:cNvPr id="32" name="Picture 31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54181E05-6FC8-4FE7-96E3-22D4AE603C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984" y="5359778"/>
              <a:ext cx="539895" cy="360000"/>
            </a:xfrm>
            <a:prstGeom prst="rect">
              <a:avLst/>
            </a:prstGeom>
          </p:spPr>
        </p:pic>
        <p:pic>
          <p:nvPicPr>
            <p:cNvPr id="34" name="Picture 3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1B7B7ABD-7FF4-416E-82E5-F7D825396B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53" y="5853522"/>
              <a:ext cx="539895" cy="360000"/>
            </a:xfrm>
            <a:prstGeom prst="rect">
              <a:avLst/>
            </a:prstGeom>
          </p:spPr>
        </p:pic>
        <p:pic>
          <p:nvPicPr>
            <p:cNvPr id="36" name="Picture 35" descr="Shape, rectangle&#10;&#10;Description automatically generated">
              <a:extLst>
                <a:ext uri="{FF2B5EF4-FFF2-40B4-BE49-F238E27FC236}">
                  <a16:creationId xmlns:a16="http://schemas.microsoft.com/office/drawing/2014/main" id="{0E6B17BD-38E6-40E8-81B9-61656C20CE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072" y="5853522"/>
              <a:ext cx="539895" cy="360000"/>
            </a:xfrm>
            <a:prstGeom prst="rect">
              <a:avLst/>
            </a:prstGeom>
          </p:spPr>
        </p:pic>
        <p:pic>
          <p:nvPicPr>
            <p:cNvPr id="38" name="Picture 3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AFBA9081-7D6A-4386-BE99-3B9915CAF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8710" y="5853522"/>
              <a:ext cx="539895" cy="360000"/>
            </a:xfrm>
            <a:prstGeom prst="rect">
              <a:avLst/>
            </a:prstGeom>
          </p:spPr>
        </p:pic>
        <p:pic>
          <p:nvPicPr>
            <p:cNvPr id="40" name="Picture 39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F4B1B9E-9C34-41AA-BA3F-19A5FC834B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029" y="5853522"/>
              <a:ext cx="539714" cy="360000"/>
            </a:xfrm>
            <a:prstGeom prst="rect">
              <a:avLst/>
            </a:prstGeom>
          </p:spPr>
        </p:pic>
        <p:pic>
          <p:nvPicPr>
            <p:cNvPr id="42" name="Picture 41" descr="Logo&#10;&#10;Description automatically generated">
              <a:extLst>
                <a:ext uri="{FF2B5EF4-FFF2-40B4-BE49-F238E27FC236}">
                  <a16:creationId xmlns:a16="http://schemas.microsoft.com/office/drawing/2014/main" id="{DAFE8E6F-FDE1-40AB-A91E-75B4752808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391" y="5853522"/>
              <a:ext cx="539895" cy="360000"/>
            </a:xfrm>
            <a:prstGeom prst="rect">
              <a:avLst/>
            </a:prstGeom>
          </p:spPr>
        </p:pic>
        <p:pic>
          <p:nvPicPr>
            <p:cNvPr id="44" name="Picture 43" descr="Background pattern&#10;&#10;Description automatically generated">
              <a:extLst>
                <a:ext uri="{FF2B5EF4-FFF2-40B4-BE49-F238E27FC236}">
                  <a16:creationId xmlns:a16="http://schemas.microsoft.com/office/drawing/2014/main" id="{6DC76842-022A-455A-913E-9A58E2CB99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7165" y="5853522"/>
              <a:ext cx="539714" cy="360000"/>
            </a:xfrm>
            <a:prstGeom prst="rect">
              <a:avLst/>
            </a:prstGeom>
          </p:spPr>
        </p:pic>
      </p:grpSp>
      <p:pic>
        <p:nvPicPr>
          <p:cNvPr id="47" name="Picture 46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5B2C4CE0-B863-4444-AEEB-8AA58C194D9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00" y="6339528"/>
            <a:ext cx="54381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9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9FF0-0307-4B4D-A505-B6EF11E64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7D9C3-6A3D-4B49-8F69-6DD526721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6D667-E267-4B13-95C1-C3CB82FF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A08C-906E-43EA-885E-38D7E516C950}" type="datetime1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11F9-9D6D-4B00-A3A0-9F8E5E517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3CE0-8238-4AB5-96E8-D7E7DC9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19">
            <a:extLst>
              <a:ext uri="{FF2B5EF4-FFF2-40B4-BE49-F238E27FC236}">
                <a16:creationId xmlns:a16="http://schemas.microsoft.com/office/drawing/2014/main" id="{E9426F2B-C7F1-6C7E-BB6B-61B7437B8D52}"/>
              </a:ext>
            </a:extLst>
          </p:cNvPr>
          <p:cNvSpPr txBox="1">
            <a:spLocks/>
          </p:cNvSpPr>
          <p:nvPr userDrawn="1"/>
        </p:nvSpPr>
        <p:spPr>
          <a:xfrm>
            <a:off x="410544" y="64625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rgbClr val="33418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0" i="0" dirty="0">
                <a:latin typeface="Arial" panose="020B0604020202020204" pitchFamily="34" charset="0"/>
              </a:rPr>
              <a:t>Leo Gizzi &amp; Paul Crump</a:t>
            </a:r>
          </a:p>
        </p:txBody>
      </p:sp>
    </p:spTree>
    <p:extLst>
      <p:ext uri="{BB962C8B-B14F-4D97-AF65-F5344CB8AC3E}">
        <p14:creationId xmlns:p14="http://schemas.microsoft.com/office/powerpoint/2010/main" val="212976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EB73AB-ED98-4653-B7C8-8E9A1CAE8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88A75-0E25-484A-ABB6-91EE48CB6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853A6-59D6-4F0D-867C-E0769B65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4375-5B77-493B-B985-7DE9ED0B3819}" type="datetime1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F17E7-7655-43A1-88B7-88B541B0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C23E5-FBEB-4136-8F33-3D684E5D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19">
            <a:extLst>
              <a:ext uri="{FF2B5EF4-FFF2-40B4-BE49-F238E27FC236}">
                <a16:creationId xmlns:a16="http://schemas.microsoft.com/office/drawing/2014/main" id="{B97EF1F5-998E-3F52-2BB4-C6B40C9206FF}"/>
              </a:ext>
            </a:extLst>
          </p:cNvPr>
          <p:cNvSpPr txBox="1">
            <a:spLocks/>
          </p:cNvSpPr>
          <p:nvPr userDrawn="1"/>
        </p:nvSpPr>
        <p:spPr>
          <a:xfrm>
            <a:off x="410544" y="64625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rgbClr val="33418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0" i="0" dirty="0">
                <a:latin typeface="Arial" panose="020B0604020202020204" pitchFamily="34" charset="0"/>
              </a:rPr>
              <a:t>Leo Gizzi &amp; Paul Crump</a:t>
            </a:r>
          </a:p>
        </p:txBody>
      </p:sp>
    </p:spTree>
    <p:extLst>
      <p:ext uri="{BB962C8B-B14F-4D97-AF65-F5344CB8AC3E}">
        <p14:creationId xmlns:p14="http://schemas.microsoft.com/office/powerpoint/2010/main" val="78697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411757-6C00-4818-AAC7-B952F80424A0}"/>
              </a:ext>
            </a:extLst>
          </p:cNvPr>
          <p:cNvSpPr/>
          <p:nvPr userDrawn="1"/>
        </p:nvSpPr>
        <p:spPr>
          <a:xfrm>
            <a:off x="0" y="6462572"/>
            <a:ext cx="12192000" cy="40156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7453-40FC-4135-9BBF-E2B2967A5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E585B8-9B74-42AB-BF12-E38CF20412A3}"/>
              </a:ext>
            </a:extLst>
          </p:cNvPr>
          <p:cNvSpPr/>
          <p:nvPr userDrawn="1"/>
        </p:nvSpPr>
        <p:spPr>
          <a:xfrm>
            <a:off x="0" y="-20367"/>
            <a:ext cx="12192000" cy="803121"/>
          </a:xfrm>
          <a:prstGeom prst="rect">
            <a:avLst/>
          </a:prstGeom>
          <a:solidFill>
            <a:srgbClr val="D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solidFill>
                <a:srgbClr val="C6D9F1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A59D-C33F-4A72-AE63-A30B8327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1673" y="6480789"/>
            <a:ext cx="2743200" cy="365125"/>
          </a:xfrm>
        </p:spPr>
        <p:txBody>
          <a:bodyPr/>
          <a:lstStyle>
            <a:lvl1pPr>
              <a:defRPr>
                <a:solidFill>
                  <a:srgbClr val="334186"/>
                </a:solidFill>
              </a:defRPr>
            </a:lvl1pPr>
          </a:lstStyle>
          <a:p>
            <a:fld id="{3A3A6714-3D1F-4857-9904-D935B84167F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4E374-2929-425B-AB91-F7DB9C25E8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4" y="83790"/>
            <a:ext cx="1421141" cy="6105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07062F-D1E3-4938-A350-3A6A49BD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-272186"/>
            <a:ext cx="7961747" cy="1325563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rgbClr val="33418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91A38598-CD5E-4EEA-8C9C-B6A45CED4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2"/>
            <a:ext cx="4114800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pPr algn="l"/>
            <a:r>
              <a:rPr lang="en-GB" dirty="0"/>
              <a:t>Leo Gizzi &amp; Paul Crump</a:t>
            </a:r>
          </a:p>
        </p:txBody>
      </p:sp>
      <p:pic>
        <p:nvPicPr>
          <p:cNvPr id="13" name="Picture 12" descr="A blue background with yellow stars&#10;&#10;Description automatically generated with low confidence">
            <a:extLst>
              <a:ext uri="{FF2B5EF4-FFF2-40B4-BE49-F238E27FC236}">
                <a16:creationId xmlns:a16="http://schemas.microsoft.com/office/drawing/2014/main" id="{973C7385-2199-42AF-B848-1AA17D566D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939" y="52479"/>
            <a:ext cx="670727" cy="4440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017754-B362-4B90-AFAB-3C5BE07D2499}"/>
              </a:ext>
            </a:extLst>
          </p:cNvPr>
          <p:cNvSpPr txBox="1"/>
          <p:nvPr userDrawn="1"/>
        </p:nvSpPr>
        <p:spPr>
          <a:xfrm>
            <a:off x="11171767" y="506633"/>
            <a:ext cx="800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b="0" i="0" dirty="0">
                <a:solidFill>
                  <a:srgbClr val="0055A5"/>
                </a:solidFill>
                <a:latin typeface="Arial" panose="020B0604020202020204" pitchFamily="34" charset="0"/>
              </a:rPr>
              <a:t>Funded by 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4637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B3ECE-38C0-41C5-B5FD-FE7542F4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F0D06-D3A0-4DE6-8CC0-4A4DB982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DBD5B-7B49-4589-B594-DC9A90BE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EA432-0A7F-4C00-891E-203DB036B6DB}" type="datetime1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5FAE6-1818-45F4-AEC4-DBBFF2AE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A27FB-CC42-4806-BF2F-FE72E1D4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19">
            <a:extLst>
              <a:ext uri="{FF2B5EF4-FFF2-40B4-BE49-F238E27FC236}">
                <a16:creationId xmlns:a16="http://schemas.microsoft.com/office/drawing/2014/main" id="{FFBDD129-2727-156C-69F1-601BE6D5D2DC}"/>
              </a:ext>
            </a:extLst>
          </p:cNvPr>
          <p:cNvSpPr txBox="1">
            <a:spLocks/>
          </p:cNvSpPr>
          <p:nvPr userDrawn="1"/>
        </p:nvSpPr>
        <p:spPr>
          <a:xfrm>
            <a:off x="410544" y="64625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rgbClr val="33418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0" i="0" dirty="0">
                <a:latin typeface="Arial" panose="020B0604020202020204" pitchFamily="34" charset="0"/>
              </a:rPr>
              <a:t>Leo Gizzi &amp; Paul Crump</a:t>
            </a:r>
          </a:p>
        </p:txBody>
      </p:sp>
    </p:spTree>
    <p:extLst>
      <p:ext uri="{BB962C8B-B14F-4D97-AF65-F5344CB8AC3E}">
        <p14:creationId xmlns:p14="http://schemas.microsoft.com/office/powerpoint/2010/main" val="141964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CA7D-A958-4D83-BD37-67554F18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B50BF-F605-4DE5-B849-F548979E3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1190D-8B24-4D0B-AB84-0487BA62C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4D7AB-43E4-4907-8B55-0CABC49F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466-3B82-475E-B082-527677DD09F8}" type="datetime1">
              <a:rPr lang="en-GB" smtClean="0"/>
              <a:t>24/09/2024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D668E-A853-4EB6-A108-544CE1BE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DDB9E-69C7-425F-BA2E-AB92B143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19">
            <a:extLst>
              <a:ext uri="{FF2B5EF4-FFF2-40B4-BE49-F238E27FC236}">
                <a16:creationId xmlns:a16="http://schemas.microsoft.com/office/drawing/2014/main" id="{AEC9EACD-A148-5A4A-E0C2-AE6D9264D67C}"/>
              </a:ext>
            </a:extLst>
          </p:cNvPr>
          <p:cNvSpPr txBox="1">
            <a:spLocks/>
          </p:cNvSpPr>
          <p:nvPr userDrawn="1"/>
        </p:nvSpPr>
        <p:spPr>
          <a:xfrm>
            <a:off x="410544" y="64625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rgbClr val="33418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0" i="0" dirty="0">
                <a:latin typeface="Arial" panose="020B0604020202020204" pitchFamily="34" charset="0"/>
              </a:rPr>
              <a:t>Leo Gizzi &amp; Paul Crump</a:t>
            </a:r>
          </a:p>
        </p:txBody>
      </p:sp>
    </p:spTree>
    <p:extLst>
      <p:ext uri="{BB962C8B-B14F-4D97-AF65-F5344CB8AC3E}">
        <p14:creationId xmlns:p14="http://schemas.microsoft.com/office/powerpoint/2010/main" val="389296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9C7D-0F9D-47A1-9DB8-D9220749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01449B-6526-4DB3-A7E1-BCFE694AB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C8AFD-55B9-4DEF-9594-32D67BF89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4B171-114D-4EB3-B2F6-76B341C17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5E9F9-8F3C-4A54-9D9D-4866E84F5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F391B-4A5B-44FF-9112-4C72FEEE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2D47-8CAF-40B8-839E-ACD68B3A7126}" type="datetime1">
              <a:rPr lang="en-GB" smtClean="0"/>
              <a:t>24/09/2024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32BDC6-EF28-4639-A57D-93A951DEB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C620B-A49F-4FC3-9CDE-D3A099B3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19">
            <a:extLst>
              <a:ext uri="{FF2B5EF4-FFF2-40B4-BE49-F238E27FC236}">
                <a16:creationId xmlns:a16="http://schemas.microsoft.com/office/drawing/2014/main" id="{2CDA1CFB-2A44-9076-5B8B-3D4BC4F1E46A}"/>
              </a:ext>
            </a:extLst>
          </p:cNvPr>
          <p:cNvSpPr txBox="1">
            <a:spLocks/>
          </p:cNvSpPr>
          <p:nvPr userDrawn="1"/>
        </p:nvSpPr>
        <p:spPr>
          <a:xfrm>
            <a:off x="410544" y="64625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rgbClr val="33418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0" i="0" dirty="0">
                <a:latin typeface="Arial" panose="020B0604020202020204" pitchFamily="34" charset="0"/>
              </a:rPr>
              <a:t>Leo Gizzi &amp; Paul Crump</a:t>
            </a:r>
          </a:p>
        </p:txBody>
      </p:sp>
    </p:spTree>
    <p:extLst>
      <p:ext uri="{BB962C8B-B14F-4D97-AF65-F5344CB8AC3E}">
        <p14:creationId xmlns:p14="http://schemas.microsoft.com/office/powerpoint/2010/main" val="191240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FE39-874E-4CD5-9BD9-668C5962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816B5-48BD-495C-97CE-D4EC4A72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0591-3475-4EBB-8016-10D483697907}" type="datetime1">
              <a:rPr lang="en-GB" smtClean="0"/>
              <a:t>24/09/2024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5F970-D40B-41CC-905B-66E452A4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39323-00DD-40F7-BE76-2E6C1106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19">
            <a:extLst>
              <a:ext uri="{FF2B5EF4-FFF2-40B4-BE49-F238E27FC236}">
                <a16:creationId xmlns:a16="http://schemas.microsoft.com/office/drawing/2014/main" id="{01717619-DA69-AA84-D158-BE415D663954}"/>
              </a:ext>
            </a:extLst>
          </p:cNvPr>
          <p:cNvSpPr txBox="1">
            <a:spLocks/>
          </p:cNvSpPr>
          <p:nvPr userDrawn="1"/>
        </p:nvSpPr>
        <p:spPr>
          <a:xfrm>
            <a:off x="410544" y="64625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rgbClr val="33418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0" i="0" dirty="0">
                <a:latin typeface="Arial" panose="020B0604020202020204" pitchFamily="34" charset="0"/>
              </a:rPr>
              <a:t>Leo Gizzi &amp; Paul Crump</a:t>
            </a:r>
          </a:p>
        </p:txBody>
      </p:sp>
    </p:spTree>
    <p:extLst>
      <p:ext uri="{BB962C8B-B14F-4D97-AF65-F5344CB8AC3E}">
        <p14:creationId xmlns:p14="http://schemas.microsoft.com/office/powerpoint/2010/main" val="350367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E74BC5-C71B-4911-8D4D-48BF1DDF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7272-7EFB-437A-AE66-D494C00346C2}" type="datetime1">
              <a:rPr lang="en-GB" smtClean="0"/>
              <a:t>24/09/2024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89837-F55F-4D94-96C6-FDC14111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EE0A9-FF88-435A-A5BA-C04A4A20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19">
            <a:extLst>
              <a:ext uri="{FF2B5EF4-FFF2-40B4-BE49-F238E27FC236}">
                <a16:creationId xmlns:a16="http://schemas.microsoft.com/office/drawing/2014/main" id="{0B1D205E-0EFF-C148-8356-FD960B71173A}"/>
              </a:ext>
            </a:extLst>
          </p:cNvPr>
          <p:cNvSpPr txBox="1">
            <a:spLocks/>
          </p:cNvSpPr>
          <p:nvPr userDrawn="1"/>
        </p:nvSpPr>
        <p:spPr>
          <a:xfrm>
            <a:off x="410544" y="64625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rgbClr val="33418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0" i="0" dirty="0">
                <a:latin typeface="Arial" panose="020B0604020202020204" pitchFamily="34" charset="0"/>
              </a:rPr>
              <a:t>Leo Gizzi &amp; Paul Crump</a:t>
            </a:r>
          </a:p>
        </p:txBody>
      </p:sp>
    </p:spTree>
    <p:extLst>
      <p:ext uri="{BB962C8B-B14F-4D97-AF65-F5344CB8AC3E}">
        <p14:creationId xmlns:p14="http://schemas.microsoft.com/office/powerpoint/2010/main" val="297510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F680-0DF0-4DB9-84FC-E03D1D17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A6C4-45FE-4F28-9E5D-C22C4EAB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9418E-6DFD-433F-B449-1AC315412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E703E-50D6-4624-ADC0-1F454A4F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27A4-D14A-4CCB-9FE4-240F31646354}" type="datetime1">
              <a:rPr lang="en-GB" smtClean="0"/>
              <a:t>24/09/2024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04868-D742-42C8-B758-8015CC939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04860-41DB-4D59-92DE-2D5DCEB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19">
            <a:extLst>
              <a:ext uri="{FF2B5EF4-FFF2-40B4-BE49-F238E27FC236}">
                <a16:creationId xmlns:a16="http://schemas.microsoft.com/office/drawing/2014/main" id="{F103F9BF-296D-68B0-211C-3D151B42D4C0}"/>
              </a:ext>
            </a:extLst>
          </p:cNvPr>
          <p:cNvSpPr txBox="1">
            <a:spLocks/>
          </p:cNvSpPr>
          <p:nvPr userDrawn="1"/>
        </p:nvSpPr>
        <p:spPr>
          <a:xfrm>
            <a:off x="410544" y="64625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rgbClr val="33418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0" i="0" dirty="0">
                <a:latin typeface="Arial" panose="020B0604020202020204" pitchFamily="34" charset="0"/>
              </a:rPr>
              <a:t>Leo Gizzi &amp; Paul Crump</a:t>
            </a:r>
          </a:p>
        </p:txBody>
      </p:sp>
    </p:spTree>
    <p:extLst>
      <p:ext uri="{BB962C8B-B14F-4D97-AF65-F5344CB8AC3E}">
        <p14:creationId xmlns:p14="http://schemas.microsoft.com/office/powerpoint/2010/main" val="366195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056A-5A1D-46F6-8C0E-C94D64AB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0A7AD-34E1-479D-96D9-41D73D2BC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CF396-5BDA-493A-BE14-6970B2A6A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49718-E11B-4798-B557-8535A42A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1834-46A7-4729-87E5-523A704ACD68}" type="datetime1">
              <a:rPr lang="en-GB" smtClean="0"/>
              <a:t>24/09/2024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2643F-AD2D-4880-8FAA-CCFBD436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author and occasion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3E56F-CB65-40EB-80C3-54432223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19">
            <a:extLst>
              <a:ext uri="{FF2B5EF4-FFF2-40B4-BE49-F238E27FC236}">
                <a16:creationId xmlns:a16="http://schemas.microsoft.com/office/drawing/2014/main" id="{2369B171-06D7-ED99-4139-388D916DA1E5}"/>
              </a:ext>
            </a:extLst>
          </p:cNvPr>
          <p:cNvSpPr txBox="1">
            <a:spLocks/>
          </p:cNvSpPr>
          <p:nvPr userDrawn="1"/>
        </p:nvSpPr>
        <p:spPr>
          <a:xfrm>
            <a:off x="410544" y="64625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rgbClr val="33418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0" i="0" dirty="0">
                <a:latin typeface="Arial" panose="020B0604020202020204" pitchFamily="34" charset="0"/>
              </a:rPr>
              <a:t>Leo Gizzi &amp; Paul Crump</a:t>
            </a:r>
          </a:p>
        </p:txBody>
      </p:sp>
    </p:spTree>
    <p:extLst>
      <p:ext uri="{BB962C8B-B14F-4D97-AF65-F5344CB8AC3E}">
        <p14:creationId xmlns:p14="http://schemas.microsoft.com/office/powerpoint/2010/main" val="297597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46E843-1B05-4977-8104-1DC6A86D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577BB-E99E-4876-8CC0-1A7F4D259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D2D1D-E502-44D4-87BD-F17605908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585C45F3-8D30-4E47-A23B-88EACEE32C39}" type="datetime1">
              <a:rPr lang="en-GB" smtClean="0"/>
              <a:pPr/>
              <a:t>24/09/2024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72751-5C8B-42ED-AFFA-8B417E0C7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Insert author and occasion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9079B-8063-4254-9FF2-FCFA3D1E1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A3A6714-3D1F-4857-9904-D935B84167F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17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7.png"/><Relationship Id="rId5" Type="http://schemas.openxmlformats.org/officeDocument/2006/relationships/image" Target="../media/image28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8/1367-2630/abcc6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1A33-5772-438A-823D-C015E90B0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4734" y="2385146"/>
            <a:ext cx="6838598" cy="1043854"/>
          </a:xfrm>
        </p:spPr>
        <p:txBody>
          <a:bodyPr>
            <a:noAutofit/>
          </a:bodyPr>
          <a:lstStyle/>
          <a:p>
            <a:r>
              <a:rPr lang="en-GB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WP12 – Laser Technology and Liaison to Industry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E5BE7-F6D2-4725-85A7-B8FD0022C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4734" y="3707957"/>
            <a:ext cx="5781028" cy="1083335"/>
          </a:xfrm>
        </p:spPr>
        <p:txBody>
          <a:bodyPr>
            <a:normAutofit fontScale="92500"/>
          </a:bodyPr>
          <a:lstStyle/>
          <a:p>
            <a:r>
              <a:rPr lang="en-GB" dirty="0"/>
              <a:t>Leonida Antonio GIZZI/ CNR-INO, Pisa, Italy</a:t>
            </a:r>
          </a:p>
          <a:p>
            <a:r>
              <a:rPr lang="en-GB" dirty="0"/>
              <a:t>Paul CRUMP/ FBH Berlin, Germany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06807" y="4884093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</a:rPr>
              <a:t>September 24th, 2024</a:t>
            </a:r>
          </a:p>
        </p:txBody>
      </p:sp>
    </p:spTree>
    <p:extLst>
      <p:ext uri="{BB962C8B-B14F-4D97-AF65-F5344CB8AC3E}">
        <p14:creationId xmlns:p14="http://schemas.microsoft.com/office/powerpoint/2010/main" val="224765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19">
            <a:extLst>
              <a:ext uri="{FF2B5EF4-FFF2-40B4-BE49-F238E27FC236}">
                <a16:creationId xmlns:a16="http://schemas.microsoft.com/office/drawing/2014/main" id="{37BE500D-EBA6-464F-B1BD-0A3B829FC179}"/>
              </a:ext>
            </a:extLst>
          </p:cNvPr>
          <p:cNvSpPr/>
          <p:nvPr/>
        </p:nvSpPr>
        <p:spPr>
          <a:xfrm>
            <a:off x="4322713" y="4004143"/>
            <a:ext cx="131997" cy="3791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8910F4A8-C2AA-1C41-A689-62B7213576D9}"/>
              </a:ext>
            </a:extLst>
          </p:cNvPr>
          <p:cNvSpPr/>
          <p:nvPr/>
        </p:nvSpPr>
        <p:spPr>
          <a:xfrm>
            <a:off x="3546231" y="3085067"/>
            <a:ext cx="131997" cy="3791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351DDBBE-2818-8B43-B81D-D46818C71F36}"/>
              </a:ext>
            </a:extLst>
          </p:cNvPr>
          <p:cNvSpPr/>
          <p:nvPr/>
        </p:nvSpPr>
        <p:spPr>
          <a:xfrm>
            <a:off x="2110154" y="2188388"/>
            <a:ext cx="131997" cy="3791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151" y="154164"/>
            <a:ext cx="8282949" cy="419017"/>
          </a:xfrm>
        </p:spPr>
        <p:txBody>
          <a:bodyPr>
            <a:noAutofit/>
          </a:bodyPr>
          <a:lstStyle/>
          <a:p>
            <a:r>
              <a:rPr lang="en-GB" sz="3200" dirty="0"/>
              <a:t>F</a:t>
            </a:r>
            <a:r>
              <a:rPr lang="en-GB" sz="3200" dirty="0">
                <a:latin typeface="Arial" panose="020B0604020202020204" pitchFamily="34" charset="0"/>
              </a:rPr>
              <a:t>unded Laser development in </a:t>
            </a:r>
            <a:r>
              <a:rPr lang="en-GB" sz="3200" i="1" dirty="0">
                <a:latin typeface="Arial" panose="020B0604020202020204" pitchFamily="34" charset="0"/>
              </a:rPr>
              <a:t>PACRI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10203" y="6492875"/>
            <a:ext cx="1657400" cy="365125"/>
          </a:xfrm>
        </p:spPr>
        <p:txBody>
          <a:bodyPr/>
          <a:lstStyle>
            <a:lvl1pPr>
              <a:defRPr sz="1200">
                <a:solidFill>
                  <a:schemeClr val="accent5"/>
                </a:solidFill>
              </a:defRPr>
            </a:lvl1pPr>
          </a:lstStyle>
          <a:p>
            <a:fld id="{F7A1A58B-7BA1-7E42-8231-6D1CB1C760B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236709-8433-6251-14C6-6DDBAB3F215C}"/>
              </a:ext>
            </a:extLst>
          </p:cNvPr>
          <p:cNvSpPr txBox="1"/>
          <p:nvPr/>
        </p:nvSpPr>
        <p:spPr>
          <a:xfrm>
            <a:off x="1562821" y="859881"/>
            <a:ext cx="933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</a:rPr>
              <a:t>Scaleup of collaborative TDR development of EuPRAXIA Laser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1C00E0-313D-FF18-7FA9-CD057A5BB9E6}"/>
              </a:ext>
            </a:extLst>
          </p:cNvPr>
          <p:cNvSpPr txBox="1"/>
          <p:nvPr/>
        </p:nvSpPr>
        <p:spPr>
          <a:xfrm>
            <a:off x="382201" y="1652013"/>
            <a:ext cx="357922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High repetition rate High power </a:t>
            </a:r>
            <a:r>
              <a:rPr lang="en-GB" sz="180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Ti:Sa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amplifier module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062DBF-E5C1-7FCF-49B3-45BD70044FE4}"/>
              </a:ext>
            </a:extLst>
          </p:cNvPr>
          <p:cNvSpPr txBox="1"/>
          <p:nvPr/>
        </p:nvSpPr>
        <p:spPr>
          <a:xfrm>
            <a:off x="8164241" y="5234710"/>
            <a:ext cx="376210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i="0" u="none" strike="noStrike" dirty="0">
                <a:effectLst/>
                <a:latin typeface="Arial" panose="020B0604020202020204" pitchFamily="34" charset="0"/>
              </a:rPr>
              <a:t>Efficient kHz </a:t>
            </a:r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laser driver modules for plasma acceleration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6DA0AD-2B2B-0B71-22A8-CB42C1DA5B1D}"/>
              </a:ext>
            </a:extLst>
          </p:cNvPr>
          <p:cNvSpPr txBox="1"/>
          <p:nvPr/>
        </p:nvSpPr>
        <p:spPr>
          <a:xfrm>
            <a:off x="1524124" y="2567565"/>
            <a:ext cx="37185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High repetition rate pump sources for  laser drivers</a:t>
            </a:r>
            <a:endParaRPr lang="en-IT" dirty="0"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5E8FD4-3430-1236-C165-852601C67246}"/>
              </a:ext>
            </a:extLst>
          </p:cNvPr>
          <p:cNvSpPr txBox="1"/>
          <p:nvPr/>
        </p:nvSpPr>
        <p:spPr>
          <a:xfrm>
            <a:off x="2479895" y="3467221"/>
            <a:ext cx="318878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Prototype of High average power optical compressor</a:t>
            </a:r>
            <a:endParaRPr lang="en-IT" dirty="0"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150966-F35C-7291-C74F-0F493980A827}"/>
              </a:ext>
            </a:extLst>
          </p:cNvPr>
          <p:cNvSpPr txBox="1"/>
          <p:nvPr/>
        </p:nvSpPr>
        <p:spPr>
          <a:xfrm>
            <a:off x="3696895" y="4390883"/>
            <a:ext cx="413657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Laser driver System Architecture, transport and engineering</a:t>
            </a:r>
            <a:endParaRPr lang="en-IT" dirty="0"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429234-EF3C-1D45-9464-FEE08A335D5D}"/>
              </a:ext>
            </a:extLst>
          </p:cNvPr>
          <p:cNvSpPr txBox="1"/>
          <p:nvPr/>
        </p:nvSpPr>
        <p:spPr>
          <a:xfrm>
            <a:off x="6803662" y="1349905"/>
            <a:ext cx="5330305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</a:rPr>
              <a:t>EuPRAXIA laser driver (100 Hz) and </a:t>
            </a:r>
            <a:r>
              <a:rPr lang="it-IT" sz="1400" dirty="0" err="1">
                <a:latin typeface="Arial" panose="020B0604020202020204" pitchFamily="34" charset="0"/>
              </a:rPr>
              <a:t>longer</a:t>
            </a:r>
            <a:r>
              <a:rPr lang="it-IT" sz="1400" dirty="0">
                <a:latin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</a:rPr>
              <a:t>term</a:t>
            </a:r>
            <a:r>
              <a:rPr lang="it-IT" sz="1400" dirty="0">
                <a:latin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</a:rPr>
              <a:t>options</a:t>
            </a:r>
            <a:r>
              <a:rPr lang="it-IT" sz="1400" dirty="0">
                <a:latin typeface="Arial" panose="020B0604020202020204" pitchFamily="34" charset="0"/>
              </a:rPr>
              <a:t> (1 kHz)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937634-8420-2442-8049-038C3F9E0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778" y="4135930"/>
            <a:ext cx="2582566" cy="1086001"/>
          </a:xfrm>
          <a:prstGeom prst="rect">
            <a:avLst/>
          </a:prstGeom>
        </p:spPr>
      </p:pic>
      <p:pic>
        <p:nvPicPr>
          <p:cNvPr id="1026" name="Picture 2" descr="https://lh7-us.googleusercontent.com/bgbzCMwIoFdE2Z8Y2j_vx98s3zNEn_pS_-SoxXNvzyvzfnRUr2qqbiuTPiHIHaowmrWWSluMu-SmHBw-K5WQDIktQ5c_ReDU1ylT6zuJl0HunPx-jlT92ivTfe_Ysm-Ynk-hM6oFlhJlUfrovdfbecY">
            <a:extLst>
              <a:ext uri="{FF2B5EF4-FFF2-40B4-BE49-F238E27FC236}">
                <a16:creationId xmlns:a16="http://schemas.microsoft.com/office/drawing/2014/main" id="{E4171580-0732-C44F-BBFB-C534F7E1E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1"/>
          <a:stretch/>
        </p:blipFill>
        <p:spPr bwMode="auto">
          <a:xfrm>
            <a:off x="7369597" y="1749517"/>
            <a:ext cx="3829898" cy="222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F30B6A7-2558-BD4B-8F7E-4C6A3B896C6A}"/>
              </a:ext>
            </a:extLst>
          </p:cNvPr>
          <p:cNvSpPr txBox="1"/>
          <p:nvPr/>
        </p:nvSpPr>
        <p:spPr>
          <a:xfrm>
            <a:off x="3968067" y="1762362"/>
            <a:ext cx="1565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PACRI WP10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25580C-684B-A84D-86C8-0F70AFADF753}"/>
              </a:ext>
            </a:extLst>
          </p:cNvPr>
          <p:cNvSpPr txBox="1"/>
          <p:nvPr/>
        </p:nvSpPr>
        <p:spPr>
          <a:xfrm>
            <a:off x="5302663" y="2710484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PACRI WP12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5DFA48-B94F-DB42-87EB-EC6976410E52}"/>
              </a:ext>
            </a:extLst>
          </p:cNvPr>
          <p:cNvSpPr txBox="1"/>
          <p:nvPr/>
        </p:nvSpPr>
        <p:spPr>
          <a:xfrm>
            <a:off x="5718635" y="3568561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PACRI WP13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57E69F-EEFC-0E48-B8E8-41FCE425A044}"/>
              </a:ext>
            </a:extLst>
          </p:cNvPr>
          <p:cNvSpPr txBox="1"/>
          <p:nvPr/>
        </p:nvSpPr>
        <p:spPr>
          <a:xfrm>
            <a:off x="7806196" y="4311619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PACRI WP14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95F65E-F3C6-E348-BC37-1D7D84F08166}"/>
              </a:ext>
            </a:extLst>
          </p:cNvPr>
          <p:cNvSpPr txBox="1"/>
          <p:nvPr/>
        </p:nvSpPr>
        <p:spPr>
          <a:xfrm>
            <a:off x="6501061" y="5373209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PACRI WP11</a:t>
            </a:r>
          </a:p>
        </p:txBody>
      </p:sp>
      <p:sp>
        <p:nvSpPr>
          <p:cNvPr id="7" name="Footer Placeholder 19">
            <a:extLst>
              <a:ext uri="{FF2B5EF4-FFF2-40B4-BE49-F238E27FC236}">
                <a16:creationId xmlns:a16="http://schemas.microsoft.com/office/drawing/2014/main" id="{EC6BB86D-1515-3975-5A11-09D6BECA8F5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2"/>
            <a:ext cx="4114800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pPr algn="l"/>
            <a:r>
              <a:rPr lang="en-GB" dirty="0"/>
              <a:t>Leo Gizzi &amp; Paul Crump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1B09C36-76FF-1985-69E2-862D97ADF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73" y="4200139"/>
            <a:ext cx="1286712" cy="365596"/>
          </a:xfrm>
          <a:prstGeom prst="rect">
            <a:avLst/>
          </a:prstGeom>
        </p:spPr>
      </p:pic>
      <p:pic>
        <p:nvPicPr>
          <p:cNvPr id="32" name="Picture 4" descr="Club Laser &amp; Procédés -">
            <a:extLst>
              <a:ext uri="{FF2B5EF4-FFF2-40B4-BE49-F238E27FC236}">
                <a16:creationId xmlns:a16="http://schemas.microsoft.com/office/drawing/2014/main" id="{92CD3B7C-C7B1-20E1-DDF5-F6FBCD203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45" y="3774716"/>
            <a:ext cx="1175128" cy="3655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entral Laser Facility (CLF) - Harwell Campus">
            <a:extLst>
              <a:ext uri="{FF2B5EF4-FFF2-40B4-BE49-F238E27FC236}">
                <a16:creationId xmlns:a16="http://schemas.microsoft.com/office/drawing/2014/main" id="{D4B7F0C6-A741-EECB-42E9-2797426BB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" t="10491" r="4406" b="11949"/>
          <a:stretch/>
        </p:blipFill>
        <p:spPr bwMode="auto">
          <a:xfrm>
            <a:off x="104557" y="4606204"/>
            <a:ext cx="1602659" cy="58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Ferdinand-Braun-Institut, Leibniz-Institut für Höchstfrequenztechnik (FBH)  - Technology Park Berlin Adlershof">
            <a:extLst>
              <a:ext uri="{FF2B5EF4-FFF2-40B4-BE49-F238E27FC236}">
                <a16:creationId xmlns:a16="http://schemas.microsoft.com/office/drawing/2014/main" id="{DCF34DAA-F8E8-B156-C8B4-A167BFC2D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44" y="5264370"/>
            <a:ext cx="886472" cy="5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ELI ERIC | Home">
            <a:extLst>
              <a:ext uri="{FF2B5EF4-FFF2-40B4-BE49-F238E27FC236}">
                <a16:creationId xmlns:a16="http://schemas.microsoft.com/office/drawing/2014/main" id="{F3B6EF76-D599-CE35-2F01-E27DF7C4E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8" y="5778471"/>
            <a:ext cx="1229032" cy="58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46AFD663-5166-685C-0594-DAECEFB66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26" y="4803841"/>
            <a:ext cx="1093034" cy="57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>
            <a:extLst>
              <a:ext uri="{FF2B5EF4-FFF2-40B4-BE49-F238E27FC236}">
                <a16:creationId xmlns:a16="http://schemas.microsoft.com/office/drawing/2014/main" id="{A6E7EEBC-4AC4-BD17-1773-89B41888F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481" y="5388147"/>
            <a:ext cx="1443444" cy="42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SEDOPTICA">
            <a:extLst>
              <a:ext uri="{FF2B5EF4-FFF2-40B4-BE49-F238E27FC236}">
                <a16:creationId xmlns:a16="http://schemas.microsoft.com/office/drawing/2014/main" id="{DDDCCECF-DAB2-9B42-4B33-CD538B157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 t="25378" b="25406"/>
          <a:stretch/>
        </p:blipFill>
        <p:spPr bwMode="auto">
          <a:xfrm>
            <a:off x="1825937" y="5826618"/>
            <a:ext cx="1278193" cy="50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517EBEE-58FC-E966-5760-9385A8AE91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850" y="3321580"/>
            <a:ext cx="1181042" cy="3791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79321F-3AFF-F546-2BB4-4A75175D7FC8}"/>
              </a:ext>
            </a:extLst>
          </p:cNvPr>
          <p:cNvSpPr txBox="1"/>
          <p:nvPr/>
        </p:nvSpPr>
        <p:spPr>
          <a:xfrm>
            <a:off x="3329390" y="6035530"/>
            <a:ext cx="423064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Project PACRI to start on March 1</a:t>
            </a:r>
            <a:r>
              <a:rPr lang="en-GB" b="1" baseline="30000" dirty="0">
                <a:solidFill>
                  <a:schemeClr val="bg1">
                    <a:lumMod val="95000"/>
                  </a:schemeClr>
                </a:solidFill>
              </a:rPr>
              <a:t>st</a:t>
            </a:r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, 2025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0EC183-33EC-5D17-FFA9-1DD4A22AAA9A}"/>
              </a:ext>
            </a:extLst>
          </p:cNvPr>
          <p:cNvSpPr txBox="1"/>
          <p:nvPr/>
        </p:nvSpPr>
        <p:spPr>
          <a:xfrm>
            <a:off x="7562335" y="6032370"/>
            <a:ext cx="44843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PACRI Overview tomorrow by Gerardo </a:t>
            </a:r>
            <a:r>
              <a:rPr lang="en-GB" dirty="0" err="1"/>
              <a:t>D’Auria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799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4DFF3E-EECA-4251-B0CB-285CB4234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003" y="1573197"/>
            <a:ext cx="10817994" cy="4351338"/>
          </a:xfrm>
        </p:spPr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en-US" b="1" dirty="0"/>
              <a:t>D12.1 Report on structures to be funded from national/bilateral/</a:t>
            </a:r>
            <a:r>
              <a:rPr lang="en-US" b="1" dirty="0" err="1"/>
              <a:t>european</a:t>
            </a:r>
            <a:r>
              <a:rPr lang="en-US" b="1" dirty="0"/>
              <a:t> level for laser technology (M12) </a:t>
            </a:r>
            <a:r>
              <a:rPr lang="en-US" sz="4400" b="1" dirty="0">
                <a:solidFill>
                  <a:schemeClr val="accent6"/>
                </a:solidFill>
              </a:rPr>
              <a:t>√</a:t>
            </a:r>
            <a:endParaRPr lang="en-US" b="1" dirty="0">
              <a:solidFill>
                <a:schemeClr val="accent6"/>
              </a:solidFill>
            </a:endParaRPr>
          </a:p>
          <a:p>
            <a:pPr>
              <a:spcBef>
                <a:spcPts val="3600"/>
              </a:spcBef>
            </a:pPr>
            <a:r>
              <a:rPr lang="en-US" b="1" dirty="0"/>
              <a:t>D12.2 Report on technical results achieved in the field of Lasers (</a:t>
            </a:r>
            <a:r>
              <a:rPr lang="en-US" b="1" dirty="0">
                <a:solidFill>
                  <a:srgbClr val="C00000"/>
                </a:solidFill>
              </a:rPr>
              <a:t>M24</a:t>
            </a:r>
            <a:r>
              <a:rPr lang="en-US" b="1" dirty="0"/>
              <a:t>)</a:t>
            </a:r>
          </a:p>
          <a:p>
            <a:pPr lvl="1">
              <a:spcBef>
                <a:spcPts val="600"/>
              </a:spcBef>
            </a:pPr>
            <a:r>
              <a:rPr lang="en-US" u="sng" dirty="0"/>
              <a:t>PACRI/EUAPS/IPHOQS preparation serving as knowledge base for this report</a:t>
            </a:r>
          </a:p>
          <a:p>
            <a:pPr>
              <a:spcBef>
                <a:spcPts val="3600"/>
              </a:spcBef>
            </a:pPr>
            <a:r>
              <a:rPr lang="en-US" b="1" dirty="0"/>
              <a:t>D12.3 TRL Report and maturity assessment on the development of Lasers (M42)</a:t>
            </a:r>
          </a:p>
          <a:p>
            <a:pPr lvl="1">
              <a:spcBef>
                <a:spcPts val="600"/>
              </a:spcBef>
            </a:pPr>
            <a:r>
              <a:rPr lang="en-US" u="sng" dirty="0"/>
              <a:t>Based on technical development -&gt; PACRI + other initiatives</a:t>
            </a:r>
            <a:endParaRPr lang="en-GB" u="sng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Deliverables of WP12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Footer Placeholder 19">
            <a:extLst>
              <a:ext uri="{FF2B5EF4-FFF2-40B4-BE49-F238E27FC236}">
                <a16:creationId xmlns:a16="http://schemas.microsoft.com/office/drawing/2014/main" id="{8238A77F-8D71-A9D4-C058-B855BD6173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2"/>
            <a:ext cx="4114800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pPr algn="l"/>
            <a:r>
              <a:rPr lang="en-GB" dirty="0"/>
              <a:t>Leo Gizzi &amp; Paul Crump</a:t>
            </a:r>
          </a:p>
        </p:txBody>
      </p:sp>
    </p:spTree>
    <p:extLst>
      <p:ext uri="{BB962C8B-B14F-4D97-AF65-F5344CB8AC3E}">
        <p14:creationId xmlns:p14="http://schemas.microsoft.com/office/powerpoint/2010/main" val="501766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4DFF3E-EECA-4251-B0CB-285CB4234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44" y="1349583"/>
            <a:ext cx="11226399" cy="4351338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pPr>
              <a:spcBef>
                <a:spcPts val="3400"/>
              </a:spcBef>
            </a:pPr>
            <a:r>
              <a:rPr lang="en-US" sz="3500" b="1" dirty="0"/>
              <a:t>M25 Definition of criteria for down-selection of core industrial tech for the laser design (M12) </a:t>
            </a:r>
            <a:r>
              <a:rPr lang="en-US" sz="4300" b="1" dirty="0">
                <a:solidFill>
                  <a:srgbClr val="00B050"/>
                </a:solidFill>
              </a:rPr>
              <a:t>√</a:t>
            </a:r>
            <a:endParaRPr lang="en-US" b="1" dirty="0">
              <a:solidFill>
                <a:srgbClr val="00B050"/>
              </a:solidFill>
            </a:endParaRPr>
          </a:p>
          <a:p>
            <a:pPr>
              <a:spcBef>
                <a:spcPts val="4600"/>
              </a:spcBef>
            </a:pPr>
            <a:r>
              <a:rPr lang="en-US" sz="3500" b="1" dirty="0"/>
              <a:t>M26 Update of concepts for EuPRAXIA, systems status report (</a:t>
            </a:r>
            <a:r>
              <a:rPr lang="en-US" sz="3500" b="1" dirty="0">
                <a:solidFill>
                  <a:srgbClr val="C00000"/>
                </a:solidFill>
              </a:rPr>
              <a:t>M24</a:t>
            </a:r>
            <a:r>
              <a:rPr lang="en-US" sz="3500" b="1" dirty="0"/>
              <a:t>)</a:t>
            </a:r>
          </a:p>
          <a:p>
            <a:pPr lvl="1">
              <a:spcBef>
                <a:spcPts val="1000"/>
              </a:spcBef>
            </a:pPr>
            <a:r>
              <a:rPr lang="en-US" u="sng" dirty="0"/>
              <a:t>Included in PACRI – cooperation with 2</a:t>
            </a:r>
            <a:r>
              <a:rPr lang="en-US" u="sng" baseline="30000" dirty="0"/>
              <a:t>nd</a:t>
            </a:r>
            <a:r>
              <a:rPr lang="en-US" u="sng" dirty="0"/>
              <a:t> Site candidates and dedicated technical work</a:t>
            </a:r>
          </a:p>
          <a:p>
            <a:pPr>
              <a:spcBef>
                <a:spcPts val="4000"/>
              </a:spcBef>
            </a:pPr>
            <a:r>
              <a:rPr lang="en-US" sz="3800" b="1" dirty="0"/>
              <a:t>M27 Design and project of transport beamlines focusing on the preservation of beam parameters (M30)</a:t>
            </a:r>
          </a:p>
          <a:p>
            <a:pPr lvl="1"/>
            <a:r>
              <a:rPr lang="en-US" u="sng" dirty="0"/>
              <a:t>Included in PACRI – cooperation with 2</a:t>
            </a:r>
            <a:r>
              <a:rPr lang="en-US" u="sng" baseline="30000" dirty="0"/>
              <a:t>nd</a:t>
            </a:r>
            <a:r>
              <a:rPr lang="en-US" u="sng" dirty="0"/>
              <a:t> Site candidates </a:t>
            </a:r>
            <a:r>
              <a:rPr lang="en-GB" u="sng" dirty="0"/>
              <a:t>and dedicated technical work</a:t>
            </a:r>
            <a:endParaRPr lang="en-US" u="sng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Milestones of WP12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 dirty="0"/>
              <a:t>Leo Gizzi &amp; Paul Crump</a:t>
            </a:r>
          </a:p>
        </p:txBody>
      </p:sp>
    </p:spTree>
    <p:extLst>
      <p:ext uri="{BB962C8B-B14F-4D97-AF65-F5344CB8AC3E}">
        <p14:creationId xmlns:p14="http://schemas.microsoft.com/office/powerpoint/2010/main" val="146211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WP12 presentations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AD0C7-5E00-4708-B044-120893627F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en-GB" dirty="0"/>
              <a:t>Leo Gizzi &amp; Paul Crump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F1934D-E58E-404C-022B-790BC4B95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07" y="1670086"/>
            <a:ext cx="11033564" cy="373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1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</a:rPr>
              <a:t>Preparatory Phase - WP12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857600" y="997372"/>
            <a:ext cx="6289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Main Objective of WP12 / duration 48m :</a:t>
            </a:r>
          </a:p>
          <a:p>
            <a:r>
              <a:rPr lang="en-GB" b="1" dirty="0">
                <a:effectLst/>
                <a:latin typeface="Arial" panose="020B0604020202020204" pitchFamily="34" charset="0"/>
              </a:rPr>
              <a:t>This is the Laser Technology R&amp;D WP, dealing with all aspects required to target and address laser needs for EuPRAXIA</a:t>
            </a:r>
            <a:endParaRPr lang="en-US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4569" y="2277871"/>
            <a:ext cx="61114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</a:rPr>
              <a:t>As one of the TECHNICAL WPs of PP, WP12 should:</a:t>
            </a:r>
          </a:p>
          <a:p>
            <a:r>
              <a:rPr lang="en-GB" dirty="0">
                <a:effectLst/>
                <a:latin typeface="Arial" panose="020B0604020202020204" pitchFamily="34" charset="0"/>
              </a:rPr>
              <a:t>- </a:t>
            </a:r>
            <a:r>
              <a:rPr lang="en-GB" b="1" dirty="0">
                <a:effectLst/>
                <a:latin typeface="Arial" panose="020B0604020202020204" pitchFamily="34" charset="0"/>
              </a:rPr>
              <a:t>Make progress towards the technical design </a:t>
            </a:r>
            <a:r>
              <a:rPr lang="en-GB" dirty="0">
                <a:effectLst/>
                <a:latin typeface="Arial" panose="020B0604020202020204" pitchFamily="34" charset="0"/>
              </a:rPr>
              <a:t>of the laser-driver for the 2nd laser-driven site</a:t>
            </a:r>
            <a:r>
              <a:rPr lang="en-US" dirty="0">
                <a:latin typeface="Arial" panose="020B0604020202020204" pitchFamily="34" charset="0"/>
              </a:rPr>
              <a:t>;</a:t>
            </a:r>
          </a:p>
          <a:p>
            <a:r>
              <a:rPr lang="en-US" sz="2000" dirty="0">
                <a:latin typeface="Arial" panose="020B0604020202020204" pitchFamily="34" charset="0"/>
              </a:rPr>
              <a:t>- </a:t>
            </a:r>
            <a:r>
              <a:rPr lang="en-GB" b="1" dirty="0">
                <a:effectLst/>
                <a:latin typeface="Arial" panose="020B0604020202020204" pitchFamily="34" charset="0"/>
              </a:rPr>
              <a:t>strengthen the role of industry </a:t>
            </a:r>
            <a:r>
              <a:rPr lang="en-GB" dirty="0">
                <a:effectLst/>
                <a:latin typeface="Arial" panose="020B0604020202020204" pitchFamily="34" charset="0"/>
              </a:rPr>
              <a:t>to enable the delivery of a robust laser-driver to enable reliable and affordable operation;</a:t>
            </a:r>
            <a:endParaRPr lang="en-US" sz="2400" dirty="0">
              <a:latin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8B788C1-2703-49E8-0FC6-11ED7563669D}"/>
              </a:ext>
            </a:extLst>
          </p:cNvPr>
          <p:cNvGrpSpPr/>
          <p:nvPr/>
        </p:nvGrpSpPr>
        <p:grpSpPr>
          <a:xfrm>
            <a:off x="6231835" y="4422619"/>
            <a:ext cx="5226121" cy="1791258"/>
            <a:chOff x="6075804" y="3831946"/>
            <a:chExt cx="5682343" cy="19476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D8DB2E4-FDBB-FB9B-9516-3B66C9605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75804" y="3831946"/>
              <a:ext cx="5682343" cy="194762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643E49-74FC-4609-24EF-E14D6D4543B0}"/>
                </a:ext>
              </a:extLst>
            </p:cNvPr>
            <p:cNvSpPr/>
            <p:nvPr/>
          </p:nvSpPr>
          <p:spPr>
            <a:xfrm>
              <a:off x="7500257" y="4483462"/>
              <a:ext cx="4257890" cy="224324"/>
            </a:xfrm>
            <a:prstGeom prst="rect">
              <a:avLst/>
            </a:prstGeom>
            <a:solidFill>
              <a:srgbClr val="FFFF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>
                <a:latin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BC390BD-4A14-34B4-7BB4-17131705CFFD}"/>
                </a:ext>
              </a:extLst>
            </p:cNvPr>
            <p:cNvSpPr/>
            <p:nvPr/>
          </p:nvSpPr>
          <p:spPr>
            <a:xfrm>
              <a:off x="7500257" y="5082668"/>
              <a:ext cx="1502229" cy="224324"/>
            </a:xfrm>
            <a:prstGeom prst="rect">
              <a:avLst/>
            </a:prstGeom>
            <a:solidFill>
              <a:srgbClr val="FFFF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>
                <a:latin typeface="Arial" panose="020B060402020202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5158ADC-7507-DCD5-9CAF-4BA38BDB0901}"/>
              </a:ext>
            </a:extLst>
          </p:cNvPr>
          <p:cNvSpPr txBox="1"/>
          <p:nvPr/>
        </p:nvSpPr>
        <p:spPr>
          <a:xfrm>
            <a:off x="410544" y="1150101"/>
            <a:ext cx="4766897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</a:rPr>
              <a:t>Technical WP‘s Main Goals</a:t>
            </a:r>
          </a:p>
          <a:p>
            <a:pPr lvl="1"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</a:rPr>
              <a:t>Update of CDR concepts </a:t>
            </a:r>
            <a:r>
              <a:rPr lang="en-US" sz="2000" dirty="0">
                <a:latin typeface="Arial" panose="020B0604020202020204" pitchFamily="34" charset="0"/>
              </a:rPr>
              <a:t>and parameters, towards technical design (full technical design requires more funding)</a:t>
            </a:r>
          </a:p>
          <a:p>
            <a:pPr lvl="1"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</a:rPr>
              <a:t>Specify in detail Excellence Centers and their required funding</a:t>
            </a:r>
            <a:r>
              <a:rPr lang="en-US" sz="2000" dirty="0">
                <a:latin typeface="Arial" panose="020B0604020202020204" pitchFamily="34" charset="0"/>
              </a:rPr>
              <a:t>: TDR related R&amp;D, prototyping, contributions to construction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</a:rPr>
              <a:t>Help in defining funding applications for various agencies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B20044-124A-F4AE-89DE-6523CE739710}"/>
              </a:ext>
            </a:extLst>
          </p:cNvPr>
          <p:cNvSpPr txBox="1"/>
          <p:nvPr/>
        </p:nvSpPr>
        <p:spPr>
          <a:xfrm>
            <a:off x="8484892" y="4081479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latin typeface="Arial" panose="020B0604020202020204" pitchFamily="34" charset="0"/>
              </a:rPr>
              <a:t>Effort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EFBBC-03BA-B647-BC45-F62969317081}"/>
              </a:ext>
            </a:extLst>
          </p:cNvPr>
          <p:cNvSpPr txBox="1"/>
          <p:nvPr/>
        </p:nvSpPr>
        <p:spPr>
          <a:xfrm>
            <a:off x="397425" y="5471460"/>
            <a:ext cx="5562741" cy="61555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200" b="1" dirty="0" err="1">
                <a:latin typeface="Arial" panose="020B0604020202020204" pitchFamily="34" charset="0"/>
              </a:rPr>
              <a:t>Amplitude</a:t>
            </a:r>
            <a:r>
              <a:rPr lang="it-IT" sz="1200" b="1" dirty="0">
                <a:latin typeface="Arial" panose="020B0604020202020204" pitchFamily="34" charset="0"/>
              </a:rPr>
              <a:t> (</a:t>
            </a:r>
            <a:r>
              <a:rPr lang="it-IT" sz="1200" b="1" dirty="0" err="1">
                <a:latin typeface="Arial" panose="020B0604020202020204" pitchFamily="34" charset="0"/>
              </a:rPr>
              <a:t>F</a:t>
            </a:r>
            <a:r>
              <a:rPr lang="it-IT" sz="1200" b="1" dirty="0">
                <a:latin typeface="Arial" panose="020B0604020202020204" pitchFamily="34" charset="0"/>
              </a:rPr>
              <a:t>) – New partner (</a:t>
            </a:r>
            <a:r>
              <a:rPr lang="it-IT" sz="1200" b="1" dirty="0" err="1">
                <a:latin typeface="Arial" panose="020B0604020202020204" pitchFamily="34" charset="0"/>
              </a:rPr>
              <a:t>Contact</a:t>
            </a:r>
            <a:r>
              <a:rPr lang="it-IT" sz="1200" b="1" dirty="0">
                <a:latin typeface="Arial" panose="020B0604020202020204" pitchFamily="34" charset="0"/>
              </a:rPr>
              <a:t> A. </a:t>
            </a:r>
            <a:r>
              <a:rPr lang="it-IT" sz="1200" b="1" dirty="0" err="1">
                <a:latin typeface="Arial" panose="020B0604020202020204" pitchFamily="34" charset="0"/>
              </a:rPr>
              <a:t>Curjaud</a:t>
            </a:r>
            <a:r>
              <a:rPr lang="it-IT" sz="1200" b="1" dirty="0">
                <a:latin typeface="Arial" panose="020B0604020202020204" pitchFamily="34" charset="0"/>
              </a:rPr>
              <a:t>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1200" b="1" dirty="0">
                <a:latin typeface="Arial" panose="020B0604020202020204" pitchFamily="34" charset="0"/>
              </a:rPr>
              <a:t>Université Côte d'Azur, </a:t>
            </a:r>
            <a:r>
              <a:rPr lang="it-IT" sz="1200" b="1" dirty="0" err="1">
                <a:latin typeface="Arial" panose="020B0604020202020204" pitchFamily="34" charset="0"/>
              </a:rPr>
              <a:t>Nice</a:t>
            </a:r>
            <a:r>
              <a:rPr lang="it-IT" sz="1200" b="1" dirty="0">
                <a:latin typeface="Arial" panose="020B0604020202020204" pitchFamily="34" charset="0"/>
              </a:rPr>
              <a:t> (</a:t>
            </a:r>
            <a:r>
              <a:rPr lang="it-IT" sz="1200" b="1" dirty="0" err="1">
                <a:latin typeface="Arial" panose="020B0604020202020204" pitchFamily="34" charset="0"/>
              </a:rPr>
              <a:t>F</a:t>
            </a:r>
            <a:r>
              <a:rPr lang="it-IT" sz="1200" b="1" dirty="0">
                <a:latin typeface="Arial" panose="020B0604020202020204" pitchFamily="34" charset="0"/>
              </a:rPr>
              <a:t>) – New </a:t>
            </a:r>
            <a:r>
              <a:rPr lang="it-IT" sz="1200" b="1" dirty="0" err="1">
                <a:latin typeface="Arial" panose="020B0604020202020204" pitchFamily="34" charset="0"/>
              </a:rPr>
              <a:t>observer</a:t>
            </a:r>
            <a:r>
              <a:rPr lang="it-IT" sz="1200" b="1" dirty="0">
                <a:latin typeface="Arial" panose="020B0604020202020204" pitchFamily="34" charset="0"/>
              </a:rPr>
              <a:t> (</a:t>
            </a:r>
            <a:r>
              <a:rPr lang="it-IT" sz="1200" b="1" dirty="0" err="1">
                <a:latin typeface="Arial" panose="020B0604020202020204" pitchFamily="34" charset="0"/>
              </a:rPr>
              <a:t>Contact</a:t>
            </a:r>
            <a:r>
              <a:rPr lang="it-IT" sz="1200" b="1" dirty="0">
                <a:latin typeface="Arial" panose="020B0604020202020204" pitchFamily="34" charset="0"/>
              </a:rPr>
              <a:t> G. </a:t>
            </a:r>
            <a:r>
              <a:rPr lang="it-IT" sz="1200" b="1" dirty="0" err="1">
                <a:latin typeface="Arial" panose="020B0604020202020204" pitchFamily="34" charset="0"/>
              </a:rPr>
              <a:t>Cheriaux</a:t>
            </a:r>
            <a:r>
              <a:rPr lang="it-IT" sz="1200" b="1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" name="Footer Placeholder 19">
            <a:extLst>
              <a:ext uri="{FF2B5EF4-FFF2-40B4-BE49-F238E27FC236}">
                <a16:creationId xmlns:a16="http://schemas.microsoft.com/office/drawing/2014/main" id="{195F5FA4-6BF2-1787-A6B7-7B668737178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2"/>
            <a:ext cx="4114800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pPr algn="l"/>
            <a:r>
              <a:rPr lang="en-GB" dirty="0"/>
              <a:t>Leo Gizzi &amp; Paul Crump</a:t>
            </a:r>
          </a:p>
        </p:txBody>
      </p:sp>
    </p:spTree>
    <p:extLst>
      <p:ext uri="{BB962C8B-B14F-4D97-AF65-F5344CB8AC3E}">
        <p14:creationId xmlns:p14="http://schemas.microsoft.com/office/powerpoint/2010/main" val="269331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</a:rPr>
              <a:t>Preparatory Phase - WP12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876AA5-6878-5D52-9F77-26F4AD5CC3AA}"/>
              </a:ext>
            </a:extLst>
          </p:cNvPr>
          <p:cNvSpPr txBox="1"/>
          <p:nvPr/>
        </p:nvSpPr>
        <p:spPr>
          <a:xfrm>
            <a:off x="4688921" y="1053377"/>
            <a:ext cx="3007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4000" dirty="0">
                <a:latin typeface="Arial" panose="020B0604020202020204" pitchFamily="34" charset="0"/>
              </a:rPr>
              <a:t>Deliverables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F939F1A-6351-D636-D6C2-B169BD67D708}"/>
              </a:ext>
            </a:extLst>
          </p:cNvPr>
          <p:cNvGrpSpPr/>
          <p:nvPr/>
        </p:nvGrpSpPr>
        <p:grpSpPr>
          <a:xfrm>
            <a:off x="173696" y="2060907"/>
            <a:ext cx="11920330" cy="3394135"/>
            <a:chOff x="642257" y="1918094"/>
            <a:chExt cx="10972800" cy="339413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79EF6B8-16A9-A68B-0862-CFB566009265}"/>
                </a:ext>
              </a:extLst>
            </p:cNvPr>
            <p:cNvGrpSpPr/>
            <p:nvPr/>
          </p:nvGrpSpPr>
          <p:grpSpPr>
            <a:xfrm>
              <a:off x="642257" y="2378941"/>
              <a:ext cx="10972800" cy="2933288"/>
              <a:chOff x="1711031" y="2584172"/>
              <a:chExt cx="8908078" cy="1689656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80BEE48-72B7-27DB-173D-28620F3896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45713"/>
              <a:stretch/>
            </p:blipFill>
            <p:spPr>
              <a:xfrm>
                <a:off x="1711031" y="2584172"/>
                <a:ext cx="6257312" cy="1689656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3A152D0-FB2F-E1E2-8ACF-4493856637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7309" r="10816"/>
              <a:stretch/>
            </p:blipFill>
            <p:spPr>
              <a:xfrm>
                <a:off x="6945087" y="2584172"/>
                <a:ext cx="3674022" cy="1689656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5136B8A-18A2-46C4-A31A-5D073478D4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91641"/>
              <a:stretch/>
            </p:blipFill>
            <p:spPr>
              <a:xfrm>
                <a:off x="9655629" y="2584172"/>
                <a:ext cx="963479" cy="1689656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6124C9-B8D1-28DA-E20D-B4D9FC4ACD5F}"/>
                </a:ext>
              </a:extLst>
            </p:cNvPr>
            <p:cNvSpPr txBox="1"/>
            <p:nvPr/>
          </p:nvSpPr>
          <p:spPr>
            <a:xfrm>
              <a:off x="652888" y="1963852"/>
              <a:ext cx="807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pc="-120" dirty="0">
                  <a:latin typeface="Arial" panose="020B0604020202020204" pitchFamily="34" charset="0"/>
                </a:rPr>
                <a:t>Del. No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58AF8D-14B4-68C9-E035-90F333A74645}"/>
                </a:ext>
              </a:extLst>
            </p:cNvPr>
            <p:cNvSpPr/>
            <p:nvPr/>
          </p:nvSpPr>
          <p:spPr>
            <a:xfrm>
              <a:off x="685800" y="1918094"/>
              <a:ext cx="10874828" cy="49350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>
                <a:latin typeface="Arial" panose="020B0604020202020204" pitchFamily="34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52A469F-F881-7F08-4E3F-95F5F28B851B}"/>
                </a:ext>
              </a:extLst>
            </p:cNvPr>
            <p:cNvCxnSpPr/>
            <p:nvPr/>
          </p:nvCxnSpPr>
          <p:spPr>
            <a:xfrm>
              <a:off x="10493577" y="1918094"/>
              <a:ext cx="0" cy="50863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B376797-B198-BBED-2F88-4228EAEE2007}"/>
                </a:ext>
              </a:extLst>
            </p:cNvPr>
            <p:cNvCxnSpPr/>
            <p:nvPr/>
          </p:nvCxnSpPr>
          <p:spPr>
            <a:xfrm>
              <a:off x="9372348" y="1918094"/>
              <a:ext cx="0" cy="50863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5CC45C8-AFF7-E13E-812F-5CE799F80436}"/>
                </a:ext>
              </a:extLst>
            </p:cNvPr>
            <p:cNvCxnSpPr/>
            <p:nvPr/>
          </p:nvCxnSpPr>
          <p:spPr>
            <a:xfrm>
              <a:off x="7162545" y="1918094"/>
              <a:ext cx="0" cy="50863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0E588DA-8FA7-C538-749C-00C7A8E09796}"/>
                </a:ext>
              </a:extLst>
            </p:cNvPr>
            <p:cNvCxnSpPr/>
            <p:nvPr/>
          </p:nvCxnSpPr>
          <p:spPr>
            <a:xfrm>
              <a:off x="6182830" y="1918094"/>
              <a:ext cx="0" cy="50863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57EB55E-3886-3095-25C8-9075FE6424C6}"/>
                </a:ext>
              </a:extLst>
            </p:cNvPr>
            <p:cNvCxnSpPr/>
            <p:nvPr/>
          </p:nvCxnSpPr>
          <p:spPr>
            <a:xfrm>
              <a:off x="5301087" y="1918094"/>
              <a:ext cx="0" cy="50863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2A28329-29EF-6491-9037-84B9BDCD871E}"/>
                </a:ext>
              </a:extLst>
            </p:cNvPr>
            <p:cNvCxnSpPr/>
            <p:nvPr/>
          </p:nvCxnSpPr>
          <p:spPr>
            <a:xfrm>
              <a:off x="1752344" y="1918094"/>
              <a:ext cx="0" cy="50863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50F201-4E2A-2C3A-25BF-7F70D058B829}"/>
                </a:ext>
              </a:extLst>
            </p:cNvPr>
            <p:cNvSpPr txBox="1"/>
            <p:nvPr/>
          </p:nvSpPr>
          <p:spPr>
            <a:xfrm>
              <a:off x="1826174" y="1963852"/>
              <a:ext cx="1631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pc="-120" dirty="0">
                  <a:latin typeface="Arial" panose="020B0604020202020204" pitchFamily="34" charset="0"/>
                  <a:cs typeface="Arial" panose="020B0604020202020204" pitchFamily="34" charset="0"/>
                </a:rPr>
                <a:t>Deliverable Name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0E0401B-8D5D-1A15-2B9B-80468B672B1C}"/>
                </a:ext>
              </a:extLst>
            </p:cNvPr>
            <p:cNvSpPr txBox="1"/>
            <p:nvPr/>
          </p:nvSpPr>
          <p:spPr>
            <a:xfrm>
              <a:off x="5266110" y="1963852"/>
              <a:ext cx="85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pc="-120" dirty="0">
                  <a:latin typeface="Arial" panose="020B0604020202020204" pitchFamily="34" charset="0"/>
                  <a:cs typeface="Arial" panose="020B0604020202020204" pitchFamily="34" charset="0"/>
                </a:rPr>
                <a:t>WP  no.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AEB5CB-9D76-08E7-F6AF-3E318DAC1760}"/>
                </a:ext>
              </a:extLst>
            </p:cNvPr>
            <p:cNvSpPr txBox="1"/>
            <p:nvPr/>
          </p:nvSpPr>
          <p:spPr>
            <a:xfrm>
              <a:off x="6128594" y="1963852"/>
              <a:ext cx="1064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pc="-120" dirty="0">
                  <a:latin typeface="Arial" panose="020B0604020202020204" pitchFamily="34" charset="0"/>
                  <a:cs typeface="Arial" panose="020B0604020202020204" pitchFamily="34" charset="0"/>
                </a:rPr>
                <a:t>Beneficiary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20C4F6-31B8-9799-D92C-54DB0E3B0A1F}"/>
                </a:ext>
              </a:extLst>
            </p:cNvPr>
            <p:cNvSpPr txBox="1"/>
            <p:nvPr/>
          </p:nvSpPr>
          <p:spPr>
            <a:xfrm>
              <a:off x="7294279" y="1976211"/>
              <a:ext cx="573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pc="-120" dirty="0">
                  <a:latin typeface="Arial" panose="020B0604020202020204" pitchFamily="34" charset="0"/>
                  <a:cs typeface="Arial" panose="020B0604020202020204" pitchFamily="34" charset="0"/>
                </a:rPr>
                <a:t>Type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F1034BF-B776-90C1-4608-4F5C7C3E17E0}"/>
                </a:ext>
              </a:extLst>
            </p:cNvPr>
            <p:cNvSpPr txBox="1"/>
            <p:nvPr/>
          </p:nvSpPr>
          <p:spPr>
            <a:xfrm>
              <a:off x="9372099" y="1976211"/>
              <a:ext cx="9821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pc="-120" dirty="0">
                  <a:latin typeface="Arial" panose="020B0604020202020204" pitchFamily="34" charset="0"/>
                  <a:cs typeface="Arial" panose="020B0604020202020204" pitchFamily="34" charset="0"/>
                </a:rPr>
                <a:t>Diss. level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736094F-1B2D-7F29-6DF6-76F994EA0ABD}"/>
                </a:ext>
              </a:extLst>
            </p:cNvPr>
            <p:cNvSpPr txBox="1"/>
            <p:nvPr/>
          </p:nvSpPr>
          <p:spPr>
            <a:xfrm>
              <a:off x="10460612" y="1963852"/>
              <a:ext cx="10813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pc="-120" dirty="0">
                  <a:latin typeface="Arial" panose="020B0604020202020204" pitchFamily="34" charset="0"/>
                  <a:cs typeface="Arial" panose="020B0604020202020204" pitchFamily="34" charset="0"/>
                </a:rPr>
                <a:t>Due month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D00086F-F2AD-433A-5D31-B3BEDAF3986C}"/>
                </a:ext>
              </a:extLst>
            </p:cNvPr>
            <p:cNvSpPr txBox="1"/>
            <p:nvPr/>
          </p:nvSpPr>
          <p:spPr>
            <a:xfrm>
              <a:off x="737911" y="1963852"/>
              <a:ext cx="743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pc="-120" dirty="0">
                  <a:latin typeface="Arial" panose="020B0604020202020204" pitchFamily="34" charset="0"/>
                  <a:cs typeface="Arial" panose="020B0604020202020204" pitchFamily="34" charset="0"/>
                </a:rPr>
                <a:t>Del no.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3D961077-D201-A44B-A48A-804915D60F0D}"/>
              </a:ext>
            </a:extLst>
          </p:cNvPr>
          <p:cNvSpPr/>
          <p:nvPr/>
        </p:nvSpPr>
        <p:spPr>
          <a:xfrm>
            <a:off x="410543" y="3023691"/>
            <a:ext cx="430929" cy="43092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4F64906-77C4-D545-B613-33F40EB63DCA}"/>
              </a:ext>
            </a:extLst>
          </p:cNvPr>
          <p:cNvSpPr/>
          <p:nvPr/>
        </p:nvSpPr>
        <p:spPr>
          <a:xfrm>
            <a:off x="399323" y="4073662"/>
            <a:ext cx="430929" cy="43092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5" name="Footer Placeholder 19">
            <a:extLst>
              <a:ext uri="{FF2B5EF4-FFF2-40B4-BE49-F238E27FC236}">
                <a16:creationId xmlns:a16="http://schemas.microsoft.com/office/drawing/2014/main" id="{5119BFF8-CFC7-FE33-6C4B-297434286E2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2"/>
            <a:ext cx="4114800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pPr algn="l"/>
            <a:r>
              <a:rPr lang="en-GB" dirty="0"/>
              <a:t>Leo Gizzi &amp; Paul Crump</a:t>
            </a:r>
          </a:p>
        </p:txBody>
      </p:sp>
    </p:spTree>
    <p:extLst>
      <p:ext uri="{BB962C8B-B14F-4D97-AF65-F5344CB8AC3E}">
        <p14:creationId xmlns:p14="http://schemas.microsoft.com/office/powerpoint/2010/main" val="58430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</a:rPr>
              <a:t>Preparatory Phase - WP12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876AA5-6878-5D52-9F77-26F4AD5CC3AA}"/>
              </a:ext>
            </a:extLst>
          </p:cNvPr>
          <p:cNvSpPr txBox="1"/>
          <p:nvPr/>
        </p:nvSpPr>
        <p:spPr>
          <a:xfrm>
            <a:off x="4688921" y="1053377"/>
            <a:ext cx="2637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4000" dirty="0">
                <a:latin typeface="Arial" panose="020B0604020202020204" pitchFamily="34" charset="0"/>
              </a:rPr>
              <a:t>Milestones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34F09D-F750-DC12-65C7-42CBF02663EB}"/>
              </a:ext>
            </a:extLst>
          </p:cNvPr>
          <p:cNvGrpSpPr/>
          <p:nvPr/>
        </p:nvGrpSpPr>
        <p:grpSpPr>
          <a:xfrm>
            <a:off x="192744" y="2055949"/>
            <a:ext cx="11999256" cy="3419565"/>
            <a:chOff x="1499029" y="2469606"/>
            <a:chExt cx="9270471" cy="224245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4BE6D0B-44B8-6726-76F3-68106FDA9B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4155" r="15557"/>
            <a:stretch/>
          </p:blipFill>
          <p:spPr>
            <a:xfrm>
              <a:off x="5768655" y="2910795"/>
              <a:ext cx="4707261" cy="180126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E25079C-C2B9-C7EC-B171-EB1B345113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671" r="15691"/>
            <a:stretch/>
          </p:blipFill>
          <p:spPr>
            <a:xfrm>
              <a:off x="5710697" y="2469606"/>
              <a:ext cx="4707261" cy="52108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A3864EA-7BC6-ED49-D0E8-68AC17CAF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8313"/>
            <a:stretch/>
          </p:blipFill>
          <p:spPr>
            <a:xfrm>
              <a:off x="1499029" y="2910795"/>
              <a:ext cx="6039091" cy="180126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F08AF8-7834-FE78-178D-7A2BA7E996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671"/>
            <a:stretch/>
          </p:blipFill>
          <p:spPr>
            <a:xfrm>
              <a:off x="1541469" y="2469606"/>
              <a:ext cx="6524845" cy="52108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287535C-71FF-E452-87E3-AA8E0BA349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0374"/>
            <a:stretch/>
          </p:blipFill>
          <p:spPr>
            <a:xfrm>
              <a:off x="9644742" y="2910795"/>
              <a:ext cx="1124758" cy="180126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D1C9C86-C36F-2266-F653-0196022002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9475"/>
            <a:stretch/>
          </p:blipFill>
          <p:spPr>
            <a:xfrm>
              <a:off x="9492104" y="2469606"/>
              <a:ext cx="1219201" cy="521083"/>
            </a:xfrm>
            <a:prstGeom prst="rect">
              <a:avLst/>
            </a:prstGeom>
          </p:spPr>
        </p:pic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B4E768AF-2B27-2045-91BE-4597078440F1}"/>
              </a:ext>
            </a:extLst>
          </p:cNvPr>
          <p:cNvSpPr/>
          <p:nvPr/>
        </p:nvSpPr>
        <p:spPr>
          <a:xfrm>
            <a:off x="724693" y="2991657"/>
            <a:ext cx="430929" cy="43092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BE9987B-E9F8-5D4D-8D08-CAA3FB1EBEC8}"/>
              </a:ext>
            </a:extLst>
          </p:cNvPr>
          <p:cNvSpPr/>
          <p:nvPr/>
        </p:nvSpPr>
        <p:spPr>
          <a:xfrm>
            <a:off x="724693" y="3802656"/>
            <a:ext cx="430929" cy="43092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5" name="Footer Placeholder 19">
            <a:extLst>
              <a:ext uri="{FF2B5EF4-FFF2-40B4-BE49-F238E27FC236}">
                <a16:creationId xmlns:a16="http://schemas.microsoft.com/office/drawing/2014/main" id="{DD098D6E-082D-DBE2-033C-A161396651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2"/>
            <a:ext cx="4114800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pPr algn="l"/>
            <a:r>
              <a:rPr lang="en-GB" dirty="0"/>
              <a:t>Leo Gizzi &amp; Paul Crump</a:t>
            </a:r>
          </a:p>
        </p:txBody>
      </p:sp>
    </p:spTree>
    <p:extLst>
      <p:ext uri="{BB962C8B-B14F-4D97-AF65-F5344CB8AC3E}">
        <p14:creationId xmlns:p14="http://schemas.microsoft.com/office/powerpoint/2010/main" val="311727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816" y="0"/>
            <a:ext cx="10862997" cy="7407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Design study path for EuPRAXIA Laser-driver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548" y="936667"/>
            <a:ext cx="10945216" cy="4704523"/>
          </a:xfrm>
        </p:spPr>
        <p:txBody>
          <a:bodyPr>
            <a:noAutofit/>
          </a:bodyPr>
          <a:lstStyle/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2" indent="-171442">
              <a:buFont typeface="Arial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Baseline: proven technology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based on </a:t>
            </a:r>
            <a:r>
              <a:rPr lang="en-GB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Ti:Sa technology, pumped by diode-pumped lasers</a:t>
            </a:r>
          </a:p>
          <a:p>
            <a:pPr marL="628619" lvl="1" indent="-171442">
              <a:buFont typeface="Arial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Strong R&amp;D effort in place (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HAPLS@ELI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now entering into USER operation)</a:t>
            </a:r>
          </a:p>
          <a:p>
            <a:pPr marL="628619" lvl="1" indent="-171442">
              <a:buFont typeface="Arial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≈ 3-5 years to go to first industrial LWFA demonstrator [1]</a:t>
            </a:r>
          </a:p>
          <a:p>
            <a:pPr marL="457200" lvl="1" indent="0">
              <a:buNone/>
            </a:pP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Fully diode pumped with Direct Chirped Pulse Amplification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with lasing media pumped directly by diodes is ideal for higher efficiency and higher rep-rate; 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several materials under consideration, Yb:CaF2,  Tm:YLF, Tm:Lu2O3 (Pisa) </a:t>
            </a:r>
            <a:r>
              <a:rPr lang="mr-IN" sz="1800" dirty="0">
                <a:latin typeface="Arial" panose="020B0604020202020204" pitchFamily="34" charset="0"/>
              </a:rPr>
              <a:t>…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Available ps kW thin disk lasers using plasma modulation (Oxford [2]) spectral broadening &amp;post compression [3]</a:t>
            </a:r>
          </a:p>
          <a:p>
            <a:pPr lvl="1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OPCPA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optical parametric amplification within large-aperture (LBO) crystals;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ELI-Beamlines facility, L2 DUHA (100 TW, 2 to 5 J between 20, 50, 100 Hz)</a:t>
            </a:r>
          </a:p>
          <a:p>
            <a:pPr lvl="1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1690" y="5816243"/>
            <a:ext cx="6925539" cy="64632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marL="304792" indent="-304792">
              <a:buFont typeface="+mj-lt"/>
              <a:buAutoNum type="arabicPeriod"/>
            </a:pP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L.A Gizzi, </a:t>
            </a:r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. Mathieu, P. Mason,  </a:t>
            </a:r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Rajeev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900" i="1" dirty="0">
                <a:latin typeface="Arial" panose="020B0604020202020204" pitchFamily="34" charset="0"/>
                <a:cs typeface="Arial" panose="020B0604020202020204" pitchFamily="34" charset="0"/>
              </a:rPr>
              <a:t>Laser drivers for Plasma Accelerators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Félicie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 Albert et al, </a:t>
            </a:r>
            <a:r>
              <a:rPr lang="it-IT" sz="900" i="1" dirty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it-IT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roadmap</a:t>
            </a:r>
            <a:r>
              <a:rPr lang="it-IT" sz="900" i="1" dirty="0">
                <a:latin typeface="Arial" panose="020B0604020202020204" pitchFamily="34" charset="0"/>
                <a:cs typeface="Arial" panose="020B0604020202020204" pitchFamily="34" charset="0"/>
              </a:rPr>
              <a:t> on plasma </a:t>
            </a:r>
            <a:r>
              <a:rPr lang="it-IT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accelerators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,  2021 New </a:t>
            </a:r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900" dirty="0" err="1">
                <a:latin typeface="Arial" panose="020B0604020202020204" pitchFamily="34" charset="0"/>
                <a:cs typeface="Arial" panose="020B0604020202020204" pitchFamily="34" charset="0"/>
              </a:rPr>
              <a:t>Phys</a:t>
            </a:r>
            <a:r>
              <a:rPr lang="it-IT" sz="900" dirty="0">
                <a:latin typeface="Arial" panose="020B0604020202020204" pitchFamily="34" charset="0"/>
                <a:cs typeface="Arial" panose="020B0604020202020204" pitchFamily="34" charset="0"/>
              </a:rPr>
              <a:t>. 23 031101, </a:t>
            </a:r>
            <a:r>
              <a:rPr lang="mr-IN" sz="900" dirty="0">
                <a:latin typeface="Arial" panose="020B0604020202020204" pitchFamily="34" charset="0"/>
                <a:hlinkClick r:id="rId3"/>
              </a:rPr>
              <a:t>https://doi.org/10.1088/1367-2630/abcc62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04792" indent="-304792">
              <a:buFont typeface="+mj-lt"/>
              <a:buAutoNum type="arabicPeriod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O.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Jakobsson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S. M. Hooker and R. Walczak, PRL, 2021</a:t>
            </a:r>
          </a:p>
          <a:p>
            <a:pPr marL="304792" indent="-304792">
              <a:buFont typeface="+mj-lt"/>
              <a:buAutoNum type="arabicPeriod"/>
            </a:pP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</a:rPr>
              <a:t>A.L. </a:t>
            </a:r>
            <a:r>
              <a:rPr lang="en-GB" sz="900" dirty="0" err="1">
                <a:solidFill>
                  <a:srgbClr val="000000"/>
                </a:solidFill>
                <a:latin typeface="Arial" panose="020B0604020202020204" pitchFamily="34" charset="0"/>
              </a:rPr>
              <a:t>Viotti</a:t>
            </a: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</a:rPr>
              <a:t> et al., Optica 9, 197-216 (2022).</a:t>
            </a:r>
            <a:endParaRPr lang="en-US" sz="900" dirty="0">
              <a:latin typeface="Arial" panose="020B0604020202020204" pitchFamily="34" charset="0"/>
            </a:endParaRPr>
          </a:p>
        </p:txBody>
      </p:sp>
      <p:sp>
        <p:nvSpPr>
          <p:cNvPr id="5" name="Footer Placeholder 19">
            <a:extLst>
              <a:ext uri="{FF2B5EF4-FFF2-40B4-BE49-F238E27FC236}">
                <a16:creationId xmlns:a16="http://schemas.microsoft.com/office/drawing/2014/main" id="{DAEFD868-FD2B-E1F6-13C9-43E8AF242F1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2"/>
            <a:ext cx="4114800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pPr algn="l"/>
            <a:r>
              <a:rPr lang="en-GB" dirty="0"/>
              <a:t>Leo Gizzi &amp; Paul Crump</a:t>
            </a:r>
          </a:p>
        </p:txBody>
      </p:sp>
    </p:spTree>
    <p:extLst>
      <p:ext uri="{BB962C8B-B14F-4D97-AF65-F5344CB8AC3E}">
        <p14:creationId xmlns:p14="http://schemas.microsoft.com/office/powerpoint/2010/main" val="42259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AB4805-E0D6-4C72-8189-D0F671E3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127" y="-272186"/>
            <a:ext cx="8732545" cy="1325563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rial" panose="020B0604020202020204" pitchFamily="34" charset="0"/>
              </a:rPr>
              <a:t>EuPRAXIA Laser: </a:t>
            </a:r>
            <a:r>
              <a:rPr lang="en-GB" sz="2800" dirty="0" err="1">
                <a:latin typeface="Arial" panose="020B0604020202020204" pitchFamily="34" charset="0"/>
              </a:rPr>
              <a:t>Ti:SA</a:t>
            </a:r>
            <a:r>
              <a:rPr lang="en-GB" sz="2800" dirty="0">
                <a:latin typeface="Arial" panose="020B0604020202020204" pitchFamily="34" charset="0"/>
              </a:rPr>
              <a:t> modular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7AB29-16B1-4D8E-90A0-A0495ECC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A6714-3D1F-4857-9904-D935B84167F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2" name="CasellaDiTesto 6">
            <a:extLst>
              <a:ext uri="{FF2B5EF4-FFF2-40B4-BE49-F238E27FC236}">
                <a16:creationId xmlns:a16="http://schemas.microsoft.com/office/drawing/2014/main" id="{A4FF909E-C639-321C-0834-255EBFA43A2D}"/>
              </a:ext>
            </a:extLst>
          </p:cNvPr>
          <p:cNvSpPr txBox="1"/>
          <p:nvPr/>
        </p:nvSpPr>
        <p:spPr>
          <a:xfrm>
            <a:off x="2037989" y="5199467"/>
            <a:ext cx="83529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latin typeface="Arial" panose="020B0604020202020204" pitchFamily="34" charset="0"/>
              </a:rPr>
              <a:t>Three </a:t>
            </a:r>
            <a:r>
              <a:rPr lang="it-IT" sz="1500" dirty="0" err="1">
                <a:latin typeface="Arial" panose="020B0604020202020204" pitchFamily="34" charset="0"/>
              </a:rPr>
              <a:t>main</a:t>
            </a:r>
            <a:r>
              <a:rPr lang="it-IT" sz="1500" dirty="0">
                <a:latin typeface="Arial" panose="020B0604020202020204" pitchFamily="34" charset="0"/>
              </a:rPr>
              <a:t> </a:t>
            </a:r>
            <a:r>
              <a:rPr lang="it-IT" sz="1500" dirty="0" err="1">
                <a:latin typeface="Arial" panose="020B0604020202020204" pitchFamily="34" charset="0"/>
              </a:rPr>
              <a:t>modules</a:t>
            </a:r>
            <a:r>
              <a:rPr lang="it-IT" sz="1500" dirty="0">
                <a:latin typeface="Arial" panose="020B0604020202020204" pitchFamily="34" charset="0"/>
              </a:rPr>
              <a:t>: LASER1, LASER2, LASER3</a:t>
            </a:r>
          </a:p>
          <a:p>
            <a:r>
              <a:rPr lang="it-IT" sz="1500" dirty="0">
                <a:latin typeface="Arial" panose="020B0604020202020204" pitchFamily="34" charset="0"/>
              </a:rPr>
              <a:t>LASER1: stand-alone </a:t>
            </a:r>
            <a:r>
              <a:rPr lang="it-IT" sz="1500" dirty="0" err="1">
                <a:latin typeface="Arial" panose="020B0604020202020204" pitchFamily="34" charset="0"/>
              </a:rPr>
              <a:t>for</a:t>
            </a:r>
            <a:r>
              <a:rPr lang="it-IT" sz="1500" dirty="0">
                <a:latin typeface="Arial" panose="020B0604020202020204" pitchFamily="34" charset="0"/>
              </a:rPr>
              <a:t> LPI 150 </a:t>
            </a:r>
            <a:r>
              <a:rPr lang="it-IT" sz="1500" dirty="0" err="1">
                <a:latin typeface="Arial" panose="020B0604020202020204" pitchFamily="34" charset="0"/>
              </a:rPr>
              <a:t>MeV</a:t>
            </a:r>
            <a:endParaRPr lang="it-IT" sz="1500" dirty="0">
              <a:latin typeface="Arial" panose="020B0604020202020204" pitchFamily="34" charset="0"/>
            </a:endParaRPr>
          </a:p>
          <a:p>
            <a:r>
              <a:rPr lang="it-IT" sz="1500" dirty="0">
                <a:latin typeface="Arial" panose="020B0604020202020204" pitchFamily="34" charset="0"/>
              </a:rPr>
              <a:t>LASER2: output stage </a:t>
            </a:r>
            <a:r>
              <a:rPr lang="it-IT" sz="1500" dirty="0" err="1">
                <a:latin typeface="Arial" panose="020B0604020202020204" pitchFamily="34" charset="0"/>
              </a:rPr>
              <a:t>for</a:t>
            </a:r>
            <a:r>
              <a:rPr lang="it-IT" sz="1500" dirty="0">
                <a:latin typeface="Arial" panose="020B0604020202020204" pitchFamily="34" charset="0"/>
              </a:rPr>
              <a:t> LPI 1 </a:t>
            </a:r>
            <a:r>
              <a:rPr lang="it-IT" sz="1500" dirty="0" err="1">
                <a:latin typeface="Arial" panose="020B0604020202020204" pitchFamily="34" charset="0"/>
              </a:rPr>
              <a:t>GeV</a:t>
            </a:r>
            <a:r>
              <a:rPr lang="it-IT" sz="1500" dirty="0">
                <a:latin typeface="Arial" panose="020B0604020202020204" pitchFamily="34" charset="0"/>
              </a:rPr>
              <a:t>, </a:t>
            </a:r>
            <a:r>
              <a:rPr lang="it-IT" sz="1500" dirty="0" err="1">
                <a:latin typeface="Arial" panose="020B0604020202020204" pitchFamily="34" charset="0"/>
              </a:rPr>
              <a:t>second</a:t>
            </a:r>
            <a:r>
              <a:rPr lang="it-IT" sz="1500" dirty="0">
                <a:latin typeface="Arial" panose="020B0604020202020204" pitchFamily="34" charset="0"/>
              </a:rPr>
              <a:t> stage </a:t>
            </a:r>
            <a:r>
              <a:rPr lang="it-IT" sz="1500" dirty="0" err="1">
                <a:latin typeface="Arial" panose="020B0604020202020204" pitchFamily="34" charset="0"/>
              </a:rPr>
              <a:t>for</a:t>
            </a:r>
            <a:r>
              <a:rPr lang="it-IT" sz="1500" dirty="0">
                <a:latin typeface="Arial" panose="020B0604020202020204" pitchFamily="34" charset="0"/>
              </a:rPr>
              <a:t> LPA 5GeV</a:t>
            </a:r>
          </a:p>
          <a:p>
            <a:r>
              <a:rPr lang="it-IT" sz="1500" dirty="0">
                <a:latin typeface="Arial" panose="020B0604020202020204" pitchFamily="34" charset="0"/>
              </a:rPr>
              <a:t>LASER3: high </a:t>
            </a:r>
            <a:r>
              <a:rPr lang="it-IT" sz="1500" dirty="0" err="1">
                <a:latin typeface="Arial" panose="020B0604020202020204" pitchFamily="34" charset="0"/>
              </a:rPr>
              <a:t>energy</a:t>
            </a:r>
            <a:r>
              <a:rPr lang="it-IT" sz="1500" dirty="0">
                <a:latin typeface="Arial" panose="020B0604020202020204" pitchFamily="34" charset="0"/>
              </a:rPr>
              <a:t> stage </a:t>
            </a:r>
            <a:r>
              <a:rPr lang="it-IT" sz="1500" dirty="0" err="1">
                <a:latin typeface="Arial" panose="020B0604020202020204" pitchFamily="34" charset="0"/>
              </a:rPr>
              <a:t>for</a:t>
            </a:r>
            <a:r>
              <a:rPr lang="it-IT" sz="1500" dirty="0">
                <a:latin typeface="Arial" panose="020B0604020202020204" pitchFamily="34" charset="0"/>
              </a:rPr>
              <a:t> LPA 5GeV</a:t>
            </a:r>
          </a:p>
          <a:p>
            <a:r>
              <a:rPr lang="it-IT" sz="1500" dirty="0" err="1">
                <a:latin typeface="Arial" panose="020B0604020202020204" pitchFamily="34" charset="0"/>
              </a:rPr>
              <a:t>Two</a:t>
            </a:r>
            <a:r>
              <a:rPr lang="it-IT" sz="1500" dirty="0">
                <a:latin typeface="Arial" panose="020B0604020202020204" pitchFamily="34" charset="0"/>
              </a:rPr>
              <a:t> </a:t>
            </a:r>
            <a:r>
              <a:rPr lang="it-IT" sz="1500" dirty="0" err="1">
                <a:latin typeface="Arial" panose="020B0604020202020204" pitchFamily="34" charset="0"/>
              </a:rPr>
              <a:t>levels</a:t>
            </a:r>
            <a:r>
              <a:rPr lang="it-IT" sz="1500" dirty="0">
                <a:latin typeface="Arial" panose="020B0604020202020204" pitchFamily="34" charset="0"/>
              </a:rPr>
              <a:t> </a:t>
            </a:r>
            <a:r>
              <a:rPr lang="it-IT" sz="1500" dirty="0" err="1">
                <a:latin typeface="Arial" panose="020B0604020202020204" pitchFamily="34" charset="0"/>
              </a:rPr>
              <a:t>of</a:t>
            </a:r>
            <a:r>
              <a:rPr lang="it-IT" sz="1500" dirty="0">
                <a:latin typeface="Arial" panose="020B0604020202020204" pitchFamily="34" charset="0"/>
              </a:rPr>
              <a:t>  performance : P0 and P1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3AD7536-B344-1D54-F8FD-A82A01CEC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989" y="1175250"/>
            <a:ext cx="20136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</a:rPr>
              <a:t>LPI 150 MeV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513D1ECA-012C-C4BC-5F53-C086F9723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797" y="1861176"/>
            <a:ext cx="350099" cy="137185"/>
          </a:xfrm>
          <a:prstGeom prst="rightArrow">
            <a:avLst>
              <a:gd name="adj1" fmla="val 50000"/>
              <a:gd name="adj2" fmla="val 7802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500" dirty="0">
              <a:latin typeface="Arial" panose="020B060402020202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F01DE984-238A-DAF4-3C15-CC8F617AD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660" y="1473740"/>
            <a:ext cx="7273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200" dirty="0">
                <a:latin typeface="Arial" panose="020B0604020202020204" pitchFamily="34" charset="0"/>
              </a:rPr>
              <a:t>From the </a:t>
            </a:r>
          </a:p>
          <a:p>
            <a:r>
              <a:rPr lang="it-IT" sz="1200" dirty="0">
                <a:latin typeface="Arial" panose="020B0604020202020204" pitchFamily="34" charset="0"/>
              </a:rPr>
              <a:t>front end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4CC3104-38C0-CC1A-DF5F-133D39D29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337" y="1588313"/>
            <a:ext cx="1845412" cy="646331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1200" u="sng" dirty="0">
                <a:latin typeface="Arial" panose="020B0604020202020204" pitchFamily="34" charset="0"/>
              </a:rPr>
              <a:t>LASER1</a:t>
            </a:r>
          </a:p>
          <a:p>
            <a:pPr algn="ctr"/>
            <a:r>
              <a:rPr lang="it-IT" sz="1200" dirty="0" err="1">
                <a:latin typeface="Arial" panose="020B0604020202020204" pitchFamily="34" charset="0"/>
              </a:rPr>
              <a:t>E</a:t>
            </a:r>
            <a:r>
              <a:rPr lang="it-IT" sz="1200" baseline="-25000" dirty="0" err="1">
                <a:latin typeface="Arial" panose="020B0604020202020204" pitchFamily="34" charset="0"/>
              </a:rPr>
              <a:t>out</a:t>
            </a:r>
            <a:r>
              <a:rPr lang="it-IT" sz="1200" baseline="-25000" dirty="0">
                <a:latin typeface="Arial" panose="020B0604020202020204" pitchFamily="34" charset="0"/>
              </a:rPr>
              <a:t> </a:t>
            </a:r>
            <a:r>
              <a:rPr lang="it-IT" sz="1200" dirty="0">
                <a:latin typeface="Arial" panose="020B0604020202020204" pitchFamily="34" charset="0"/>
              </a:rPr>
              <a:t>8.8 J (P0) / 12.5 J (P1)</a:t>
            </a: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13E778D1-A685-D8DB-CA59-183B35F03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221" y="1679306"/>
            <a:ext cx="399408" cy="342209"/>
          </a:xfrm>
          <a:prstGeom prst="rightArrow">
            <a:avLst>
              <a:gd name="adj1" fmla="val 50000"/>
              <a:gd name="adj2" fmla="val 3568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500" dirty="0">
              <a:latin typeface="Arial" panose="020B060402020202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6F5EFC29-2C37-2E55-780B-65B114CE2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9038" y="1519148"/>
            <a:ext cx="12570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1600" dirty="0" err="1">
                <a:latin typeface="Arial" panose="020B0604020202020204" pitchFamily="34" charset="0"/>
              </a:rPr>
              <a:t>To</a:t>
            </a:r>
            <a:r>
              <a:rPr lang="it-IT" sz="1600" dirty="0">
                <a:latin typeface="Arial" panose="020B0604020202020204" pitchFamily="34" charset="0"/>
              </a:rPr>
              <a:t> the </a:t>
            </a:r>
          </a:p>
          <a:p>
            <a:pPr algn="ctr"/>
            <a:r>
              <a:rPr lang="it-IT" sz="1600" dirty="0" err="1">
                <a:latin typeface="Arial" panose="020B0604020202020204" pitchFamily="34" charset="0"/>
              </a:rPr>
              <a:t>compressor</a:t>
            </a:r>
            <a:endParaRPr lang="it-IT" sz="1600" dirty="0">
              <a:latin typeface="Arial" panose="020B060402020202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FED2CDFE-612B-1999-23A6-4EE665BFB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8264" y="2557088"/>
            <a:ext cx="15087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</a:rPr>
              <a:t>LPI 1GeV</a:t>
            </a: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55555B35-5933-ADC7-41E7-2A7A15525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724" y="3143469"/>
            <a:ext cx="350099" cy="137185"/>
          </a:xfrm>
          <a:prstGeom prst="rightArrow">
            <a:avLst>
              <a:gd name="adj1" fmla="val 50000"/>
              <a:gd name="adj2" fmla="val 7802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500" dirty="0">
              <a:latin typeface="Arial" panose="020B0604020202020204" pitchFamily="34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AAEB4A31-94CC-8FD8-92CD-EB50FA39A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8165" y="2977687"/>
            <a:ext cx="2013065" cy="646331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1200" u="sng" dirty="0">
                <a:latin typeface="Arial" panose="020B0604020202020204" pitchFamily="34" charset="0"/>
              </a:rPr>
              <a:t>LASER2</a:t>
            </a:r>
          </a:p>
          <a:p>
            <a:pPr algn="ctr"/>
            <a:r>
              <a:rPr lang="it-IT" sz="1200" dirty="0" err="1">
                <a:latin typeface="Arial" panose="020B0604020202020204" pitchFamily="34" charset="0"/>
              </a:rPr>
              <a:t>E</a:t>
            </a:r>
            <a:r>
              <a:rPr lang="it-IT" sz="1200" baseline="-25000" dirty="0" err="1">
                <a:latin typeface="Arial" panose="020B0604020202020204" pitchFamily="34" charset="0"/>
              </a:rPr>
              <a:t>out</a:t>
            </a:r>
            <a:r>
              <a:rPr lang="it-IT" sz="1200" dirty="0">
                <a:latin typeface="Arial" panose="020B0604020202020204" pitchFamily="34" charset="0"/>
              </a:rPr>
              <a:t> 18.8 J (P0) / 37.5 J (P1)</a:t>
            </a:r>
          </a:p>
        </p:txBody>
      </p:sp>
      <p:sp>
        <p:nvSpPr>
          <p:cNvPr id="14" name="AutoShape 12">
            <a:extLst>
              <a:ext uri="{FF2B5EF4-FFF2-40B4-BE49-F238E27FC236}">
                <a16:creationId xmlns:a16="http://schemas.microsoft.com/office/drawing/2014/main" id="{56F5AFC7-8FB1-DF28-4977-1949F7734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3236" y="2923110"/>
            <a:ext cx="399408" cy="58039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500" dirty="0">
              <a:latin typeface="Arial" panose="020B0604020202020204" pitchFamily="34" charset="0"/>
            </a:endParaRP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E7800922-99D9-8C45-430E-B22F91D3B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405" y="3071461"/>
            <a:ext cx="198471" cy="34220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500" dirty="0">
              <a:latin typeface="Arial" panose="020B0604020202020204" pitchFamily="34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EA6D0ECC-96F2-A39A-16E6-F865155D7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8835" y="3935557"/>
            <a:ext cx="15985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</a:rPr>
              <a:t>LPA 5GeV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0D8E4F64-6012-E780-4E03-E5267F084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337" y="4367605"/>
            <a:ext cx="1844180" cy="646331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1200" u="sng" dirty="0">
                <a:latin typeface="Arial" panose="020B0604020202020204" pitchFamily="34" charset="0"/>
              </a:rPr>
              <a:t>LASER1</a:t>
            </a:r>
          </a:p>
          <a:p>
            <a:pPr algn="ctr"/>
            <a:r>
              <a:rPr lang="it-IT" sz="1200" dirty="0" err="1">
                <a:latin typeface="Arial" panose="020B0604020202020204" pitchFamily="34" charset="0"/>
              </a:rPr>
              <a:t>E</a:t>
            </a:r>
            <a:r>
              <a:rPr lang="it-IT" sz="1200" baseline="-25000" dirty="0" err="1">
                <a:latin typeface="Arial" panose="020B0604020202020204" pitchFamily="34" charset="0"/>
              </a:rPr>
              <a:t>out</a:t>
            </a:r>
            <a:r>
              <a:rPr lang="it-IT" sz="1200" baseline="-25000" dirty="0">
                <a:latin typeface="Arial" panose="020B0604020202020204" pitchFamily="34" charset="0"/>
              </a:rPr>
              <a:t> </a:t>
            </a:r>
            <a:r>
              <a:rPr lang="it-IT" sz="1200" dirty="0">
                <a:latin typeface="Arial" panose="020B0604020202020204" pitchFamily="34" charset="0"/>
              </a:rPr>
              <a:t>8.8 J (P0) / 12.5 J (P1)</a:t>
            </a:r>
          </a:p>
        </p:txBody>
      </p:sp>
      <p:sp>
        <p:nvSpPr>
          <p:cNvPr id="19" name="AutoShape 16">
            <a:extLst>
              <a:ext uri="{FF2B5EF4-FFF2-40B4-BE49-F238E27FC236}">
                <a16:creationId xmlns:a16="http://schemas.microsoft.com/office/drawing/2014/main" id="{48A558F4-DA3D-BC0E-ACD0-D6BBCD392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960" y="4568296"/>
            <a:ext cx="350099" cy="137185"/>
          </a:xfrm>
          <a:prstGeom prst="rightArrow">
            <a:avLst>
              <a:gd name="adj1" fmla="val 50000"/>
              <a:gd name="adj2" fmla="val 7802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500" dirty="0">
              <a:latin typeface="Arial" panose="020B0604020202020204" pitchFamily="34" charset="0"/>
            </a:endParaRP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CDB8101-AAFA-40FE-01A5-B841DA612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876" y="4369725"/>
            <a:ext cx="2013065" cy="646331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1200" u="sng" dirty="0">
                <a:latin typeface="Arial" panose="020B0604020202020204" pitchFamily="34" charset="0"/>
              </a:rPr>
              <a:t>LASER2</a:t>
            </a:r>
          </a:p>
          <a:p>
            <a:pPr algn="ctr"/>
            <a:r>
              <a:rPr lang="it-IT" sz="1200" dirty="0" err="1">
                <a:latin typeface="Arial" panose="020B0604020202020204" pitchFamily="34" charset="0"/>
              </a:rPr>
              <a:t>E</a:t>
            </a:r>
            <a:r>
              <a:rPr lang="it-IT" sz="1200" baseline="-25000" dirty="0" err="1">
                <a:latin typeface="Arial" panose="020B0604020202020204" pitchFamily="34" charset="0"/>
              </a:rPr>
              <a:t>out</a:t>
            </a:r>
            <a:r>
              <a:rPr lang="it-IT" sz="1200" baseline="-25000" dirty="0">
                <a:latin typeface="Arial" panose="020B0604020202020204" pitchFamily="34" charset="0"/>
              </a:rPr>
              <a:t> </a:t>
            </a:r>
            <a:r>
              <a:rPr lang="it-IT" sz="1200" dirty="0">
                <a:latin typeface="Arial" panose="020B0604020202020204" pitchFamily="34" charset="0"/>
              </a:rPr>
              <a:t>18.8 J (P0) / 37.5 J (P1)</a:t>
            </a:r>
          </a:p>
        </p:txBody>
      </p:sp>
      <p:sp>
        <p:nvSpPr>
          <p:cNvPr id="21" name="AutoShape 18">
            <a:extLst>
              <a:ext uri="{FF2B5EF4-FFF2-40B4-BE49-F238E27FC236}">
                <a16:creationId xmlns:a16="http://schemas.microsoft.com/office/drawing/2014/main" id="{A4EDBE44-8207-AFB6-0488-04734AAB2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1249" y="4367604"/>
            <a:ext cx="399408" cy="504056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500" dirty="0">
              <a:latin typeface="Arial" panose="020B0604020202020204" pitchFamily="34" charset="0"/>
            </a:endParaRPr>
          </a:p>
        </p:txBody>
      </p:sp>
      <p:sp>
        <p:nvSpPr>
          <p:cNvPr id="22" name="AutoShape 19">
            <a:extLst>
              <a:ext uri="{FF2B5EF4-FFF2-40B4-BE49-F238E27FC236}">
                <a16:creationId xmlns:a16="http://schemas.microsoft.com/office/drawing/2014/main" id="{5C80AB5A-FB8F-B689-B635-341A9A8B5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9171" y="4457445"/>
            <a:ext cx="198471" cy="34220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500" dirty="0">
              <a:latin typeface="Arial" panose="020B0604020202020204" pitchFamily="34" charset="0"/>
            </a:endParaRP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40C50F23-BBCD-E398-FB6A-E45BE477E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803" y="4384799"/>
            <a:ext cx="1956359" cy="646331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1200" u="sng" dirty="0">
                <a:latin typeface="Arial" panose="020B0604020202020204" pitchFamily="34" charset="0"/>
              </a:rPr>
              <a:t>LASER3</a:t>
            </a:r>
          </a:p>
          <a:p>
            <a:pPr algn="ctr"/>
            <a:r>
              <a:rPr lang="it-IT" sz="1200" dirty="0" err="1">
                <a:latin typeface="Arial" panose="020B0604020202020204" pitchFamily="34" charset="0"/>
              </a:rPr>
              <a:t>E</a:t>
            </a:r>
            <a:r>
              <a:rPr lang="it-IT" sz="1200" baseline="-25000" dirty="0" err="1">
                <a:latin typeface="Arial" panose="020B0604020202020204" pitchFamily="34" charset="0"/>
              </a:rPr>
              <a:t>out</a:t>
            </a:r>
            <a:r>
              <a:rPr lang="it-IT" sz="1200" baseline="-25000" dirty="0">
                <a:latin typeface="Arial" panose="020B0604020202020204" pitchFamily="34" charset="0"/>
              </a:rPr>
              <a:t> </a:t>
            </a:r>
            <a:r>
              <a:rPr lang="it-IT" sz="1200" dirty="0">
                <a:latin typeface="Arial" panose="020B0604020202020204" pitchFamily="34" charset="0"/>
              </a:rPr>
              <a:t> 62.5 J (P0) / 125 J (P1)</a:t>
            </a:r>
          </a:p>
        </p:txBody>
      </p:sp>
      <p:sp>
        <p:nvSpPr>
          <p:cNvPr id="24" name="AutoShape 21">
            <a:extLst>
              <a:ext uri="{FF2B5EF4-FFF2-40B4-BE49-F238E27FC236}">
                <a16:creationId xmlns:a16="http://schemas.microsoft.com/office/drawing/2014/main" id="{64EFEDE6-EDCC-E2FE-27F6-B2C63B676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0980" y="4321485"/>
            <a:ext cx="399408" cy="622185"/>
          </a:xfrm>
          <a:prstGeom prst="rightArrow">
            <a:avLst>
              <a:gd name="adj1" fmla="val 74593"/>
              <a:gd name="adj2" fmla="val 4197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1500" dirty="0">
              <a:latin typeface="Arial" panose="020B0604020202020204" pitchFamily="34" charset="0"/>
            </a:endParaRP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1589C67E-1DF4-FA08-9613-EB72E6DE8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337" y="2989747"/>
            <a:ext cx="1845412" cy="646331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1200" u="sng" dirty="0">
                <a:latin typeface="Arial" panose="020B0604020202020204" pitchFamily="34" charset="0"/>
              </a:rPr>
              <a:t>LASER1</a:t>
            </a:r>
          </a:p>
          <a:p>
            <a:pPr algn="ctr"/>
            <a:r>
              <a:rPr lang="it-IT" sz="1200" dirty="0" err="1">
                <a:latin typeface="Arial" panose="020B0604020202020204" pitchFamily="34" charset="0"/>
              </a:rPr>
              <a:t>E</a:t>
            </a:r>
            <a:r>
              <a:rPr lang="it-IT" sz="1200" baseline="-25000" dirty="0" err="1">
                <a:latin typeface="Arial" panose="020B0604020202020204" pitchFamily="34" charset="0"/>
              </a:rPr>
              <a:t>out</a:t>
            </a:r>
            <a:r>
              <a:rPr lang="it-IT" sz="1200" baseline="-25000" dirty="0">
                <a:latin typeface="Arial" panose="020B0604020202020204" pitchFamily="34" charset="0"/>
              </a:rPr>
              <a:t> </a:t>
            </a:r>
            <a:r>
              <a:rPr lang="it-IT" sz="1200" dirty="0">
                <a:latin typeface="Arial" panose="020B0604020202020204" pitchFamily="34" charset="0"/>
              </a:rPr>
              <a:t>8.8 J (P0) / 12.5 J (P1</a:t>
            </a: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5CF37819-4414-A312-E3E4-0D51025FC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2639412"/>
            <a:ext cx="7273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200" dirty="0" err="1">
                <a:latin typeface="Arial" panose="020B0604020202020204" pitchFamily="34" charset="0"/>
              </a:rPr>
              <a:t>From</a:t>
            </a:r>
            <a:r>
              <a:rPr lang="it-IT" sz="1200" dirty="0">
                <a:latin typeface="Arial" panose="020B0604020202020204" pitchFamily="34" charset="0"/>
              </a:rPr>
              <a:t> the </a:t>
            </a:r>
          </a:p>
          <a:p>
            <a:r>
              <a:rPr lang="it-IT" sz="1200" dirty="0" err="1">
                <a:latin typeface="Arial" panose="020B0604020202020204" pitchFamily="34" charset="0"/>
              </a:rPr>
              <a:t>front</a:t>
            </a:r>
            <a:r>
              <a:rPr lang="it-IT" sz="1200" dirty="0">
                <a:latin typeface="Arial" panose="020B0604020202020204" pitchFamily="34" charset="0"/>
              </a:rPr>
              <a:t> end</a:t>
            </a:r>
          </a:p>
        </p:txBody>
      </p:sp>
      <p:sp>
        <p:nvSpPr>
          <p:cNvPr id="36" name="Text Box 24">
            <a:extLst>
              <a:ext uri="{FF2B5EF4-FFF2-40B4-BE49-F238E27FC236}">
                <a16:creationId xmlns:a16="http://schemas.microsoft.com/office/drawing/2014/main" id="{A4AB89BF-B7B5-C647-800E-F056DDDF9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660" y="4151580"/>
            <a:ext cx="7273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200" dirty="0">
                <a:latin typeface="Arial" panose="020B0604020202020204" pitchFamily="34" charset="0"/>
              </a:rPr>
              <a:t>From the </a:t>
            </a:r>
          </a:p>
          <a:p>
            <a:r>
              <a:rPr lang="it-IT" sz="1200" dirty="0">
                <a:latin typeface="Arial" panose="020B0604020202020204" pitchFamily="34" charset="0"/>
              </a:rPr>
              <a:t>front end</a:t>
            </a:r>
          </a:p>
        </p:txBody>
      </p:sp>
      <p:sp>
        <p:nvSpPr>
          <p:cNvPr id="37" name="Text Box 25">
            <a:extLst>
              <a:ext uri="{FF2B5EF4-FFF2-40B4-BE49-F238E27FC236}">
                <a16:creationId xmlns:a16="http://schemas.microsoft.com/office/drawing/2014/main" id="{5E75C2B3-CB2F-9697-719B-2F1504133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9435" y="2977687"/>
            <a:ext cx="12570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1600" dirty="0" err="1">
                <a:latin typeface="Arial" panose="020B0604020202020204" pitchFamily="34" charset="0"/>
              </a:rPr>
              <a:t>To</a:t>
            </a:r>
            <a:r>
              <a:rPr lang="it-IT" sz="1600" dirty="0">
                <a:latin typeface="Arial" panose="020B0604020202020204" pitchFamily="34" charset="0"/>
              </a:rPr>
              <a:t> the </a:t>
            </a:r>
          </a:p>
          <a:p>
            <a:pPr algn="ctr"/>
            <a:r>
              <a:rPr lang="it-IT" sz="1600" dirty="0" err="1">
                <a:latin typeface="Arial" panose="020B0604020202020204" pitchFamily="34" charset="0"/>
              </a:rPr>
              <a:t>compressor</a:t>
            </a:r>
            <a:endParaRPr lang="it-IT" sz="1600" dirty="0">
              <a:latin typeface="Arial" panose="020B0604020202020204" pitchFamily="34" charset="0"/>
            </a:endParaRPr>
          </a:p>
        </p:txBody>
      </p:sp>
      <p:sp>
        <p:nvSpPr>
          <p:cNvPr id="38" name="Text Box 26">
            <a:extLst>
              <a:ext uri="{FF2B5EF4-FFF2-40B4-BE49-F238E27FC236}">
                <a16:creationId xmlns:a16="http://schemas.microsoft.com/office/drawing/2014/main" id="{1D10A674-1F8A-84C1-59BC-A9669E1E1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3255" y="4344500"/>
            <a:ext cx="12570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t-IT" sz="1600" dirty="0" err="1">
                <a:latin typeface="Arial" panose="020B0604020202020204" pitchFamily="34" charset="0"/>
              </a:rPr>
              <a:t>To</a:t>
            </a:r>
            <a:r>
              <a:rPr lang="it-IT" sz="1600" dirty="0">
                <a:latin typeface="Arial" panose="020B0604020202020204" pitchFamily="34" charset="0"/>
              </a:rPr>
              <a:t> the </a:t>
            </a:r>
          </a:p>
          <a:p>
            <a:pPr algn="ctr"/>
            <a:r>
              <a:rPr lang="it-IT" sz="1600" dirty="0" err="1">
                <a:latin typeface="Arial" panose="020B0604020202020204" pitchFamily="34" charset="0"/>
              </a:rPr>
              <a:t>compressor</a:t>
            </a:r>
            <a:endParaRPr lang="it-IT" sz="1600" dirty="0">
              <a:latin typeface="Arial" panose="020B0604020202020204" pitchFamily="34" charset="0"/>
            </a:endParaRPr>
          </a:p>
        </p:txBody>
      </p:sp>
      <p:sp>
        <p:nvSpPr>
          <p:cNvPr id="39" name="Rettangolo 31">
            <a:extLst>
              <a:ext uri="{FF2B5EF4-FFF2-40B4-BE49-F238E27FC236}">
                <a16:creationId xmlns:a16="http://schemas.microsoft.com/office/drawing/2014/main" id="{11DC8D9D-99FD-A45E-0EBB-9BC8E478AF8D}"/>
              </a:ext>
            </a:extLst>
          </p:cNvPr>
          <p:cNvSpPr/>
          <p:nvPr/>
        </p:nvSpPr>
        <p:spPr>
          <a:xfrm>
            <a:off x="1854358" y="2231569"/>
            <a:ext cx="20072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100" dirty="0" err="1">
                <a:latin typeface="Arial" panose="020B0604020202020204" pitchFamily="34" charset="0"/>
              </a:rPr>
              <a:t>E</a:t>
            </a:r>
            <a:r>
              <a:rPr lang="it-IT" sz="1100" baseline="-25000" dirty="0" err="1">
                <a:latin typeface="Arial" panose="020B0604020202020204" pitchFamily="34" charset="0"/>
              </a:rPr>
              <a:t>pump</a:t>
            </a:r>
            <a:r>
              <a:rPr lang="it-IT" sz="1100" dirty="0">
                <a:latin typeface="Arial" panose="020B0604020202020204" pitchFamily="34" charset="0"/>
              </a:rPr>
              <a:t>: 19.2J (P0)/ 25.7 </a:t>
            </a:r>
            <a:r>
              <a:rPr lang="it-IT" sz="1100" dirty="0" err="1">
                <a:latin typeface="Arial" panose="020B0604020202020204" pitchFamily="34" charset="0"/>
              </a:rPr>
              <a:t>J</a:t>
            </a:r>
            <a:r>
              <a:rPr lang="it-IT" sz="1100" dirty="0">
                <a:latin typeface="Arial" panose="020B0604020202020204" pitchFamily="34" charset="0"/>
              </a:rPr>
              <a:t> (P1)</a:t>
            </a:r>
          </a:p>
        </p:txBody>
      </p:sp>
      <p:sp>
        <p:nvSpPr>
          <p:cNvPr id="40" name="Rettangolo 32">
            <a:extLst>
              <a:ext uri="{FF2B5EF4-FFF2-40B4-BE49-F238E27FC236}">
                <a16:creationId xmlns:a16="http://schemas.microsoft.com/office/drawing/2014/main" id="{52849EA4-13F2-D9EC-680A-0CA51F1C472A}"/>
              </a:ext>
            </a:extLst>
          </p:cNvPr>
          <p:cNvSpPr/>
          <p:nvPr/>
        </p:nvSpPr>
        <p:spPr>
          <a:xfrm>
            <a:off x="3966698" y="3610592"/>
            <a:ext cx="20072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100" dirty="0" err="1">
                <a:latin typeface="Arial" panose="020B0604020202020204" pitchFamily="34" charset="0"/>
              </a:rPr>
              <a:t>E</a:t>
            </a:r>
            <a:r>
              <a:rPr lang="it-IT" sz="1100" baseline="-25000" dirty="0" err="1">
                <a:latin typeface="Arial" panose="020B0604020202020204" pitchFamily="34" charset="0"/>
              </a:rPr>
              <a:t>pump</a:t>
            </a:r>
            <a:r>
              <a:rPr lang="it-IT" sz="1100" dirty="0">
                <a:latin typeface="Arial" panose="020B0604020202020204" pitchFamily="34" charset="0"/>
              </a:rPr>
              <a:t>: 37.2J (P0)/ 65.2 </a:t>
            </a:r>
            <a:r>
              <a:rPr lang="it-IT" sz="1100" dirty="0" err="1">
                <a:latin typeface="Arial" panose="020B0604020202020204" pitchFamily="34" charset="0"/>
              </a:rPr>
              <a:t>J</a:t>
            </a:r>
            <a:r>
              <a:rPr lang="it-IT" sz="1100" dirty="0">
                <a:latin typeface="Arial" panose="020B0604020202020204" pitchFamily="34" charset="0"/>
              </a:rPr>
              <a:t> (P1)</a:t>
            </a:r>
          </a:p>
        </p:txBody>
      </p:sp>
      <p:sp>
        <p:nvSpPr>
          <p:cNvPr id="41" name="Rettangolo 33">
            <a:extLst>
              <a:ext uri="{FF2B5EF4-FFF2-40B4-BE49-F238E27FC236}">
                <a16:creationId xmlns:a16="http://schemas.microsoft.com/office/drawing/2014/main" id="{9E8C60B4-4BDB-0472-7658-3DD3A2F9E074}"/>
              </a:ext>
            </a:extLst>
          </p:cNvPr>
          <p:cNvSpPr/>
          <p:nvPr/>
        </p:nvSpPr>
        <p:spPr>
          <a:xfrm>
            <a:off x="6399213" y="5009719"/>
            <a:ext cx="19303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100" dirty="0" err="1">
                <a:latin typeface="Arial" panose="020B0604020202020204" pitchFamily="34" charset="0"/>
              </a:rPr>
              <a:t>E</a:t>
            </a:r>
            <a:r>
              <a:rPr lang="it-IT" sz="1100" baseline="-25000" dirty="0" err="1">
                <a:latin typeface="Arial" panose="020B0604020202020204" pitchFamily="34" charset="0"/>
              </a:rPr>
              <a:t>pump</a:t>
            </a:r>
            <a:r>
              <a:rPr lang="it-IT" sz="1100" dirty="0">
                <a:latin typeface="Arial" panose="020B0604020202020204" pitchFamily="34" charset="0"/>
              </a:rPr>
              <a:t>: 105J (P0)/ 197 J (P1)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DF62FCB-3530-D339-C7C9-5AD344621CF8}"/>
              </a:ext>
            </a:extLst>
          </p:cNvPr>
          <p:cNvSpPr txBox="1"/>
          <p:nvPr/>
        </p:nvSpPr>
        <p:spPr>
          <a:xfrm>
            <a:off x="1999598" y="778777"/>
            <a:ext cx="842971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33" dirty="0">
                <a:latin typeface="Arial" panose="020B0604020202020204" pitchFamily="34" charset="0"/>
              </a:rPr>
              <a:t>Foreseen I/O energy and pump requirements</a:t>
            </a:r>
            <a:endParaRPr lang="en-IT" sz="2400" dirty="0">
              <a:latin typeface="Arial" panose="020B0604020202020204" pitchFamily="34" charset="0"/>
            </a:endParaRPr>
          </a:p>
        </p:txBody>
      </p:sp>
      <p:sp>
        <p:nvSpPr>
          <p:cNvPr id="18" name="Footer Placeholder 19">
            <a:extLst>
              <a:ext uri="{FF2B5EF4-FFF2-40B4-BE49-F238E27FC236}">
                <a16:creationId xmlns:a16="http://schemas.microsoft.com/office/drawing/2014/main" id="{0726E95B-FE41-5251-B0AA-4A9F46CA149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2"/>
            <a:ext cx="4114800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pPr algn="l"/>
            <a:r>
              <a:rPr lang="en-GB" dirty="0"/>
              <a:t>Leo Gizzi &amp; Paul Crump</a:t>
            </a:r>
          </a:p>
        </p:txBody>
      </p:sp>
    </p:spTree>
    <p:extLst>
      <p:ext uri="{BB962C8B-B14F-4D97-AF65-F5344CB8AC3E}">
        <p14:creationId xmlns:p14="http://schemas.microsoft.com/office/powerpoint/2010/main" val="124270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21833" y="127900"/>
            <a:ext cx="8271573" cy="620690"/>
          </a:xfrm>
          <a:prstGeom prst="rect">
            <a:avLst/>
          </a:prstGeom>
        </p:spPr>
        <p:txBody>
          <a:bodyPr vert="horz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rgbClr val="334186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dirty="0">
                <a:latin typeface="Arial" panose="020B0604020202020204" pitchFamily="34" charset="0"/>
              </a:rPr>
              <a:t>Underpinning EuPRAXIA Laser TDR</a:t>
            </a:r>
          </a:p>
        </p:txBody>
      </p:sp>
      <p:sp>
        <p:nvSpPr>
          <p:cNvPr id="4" name="Footer Placeholder 19">
            <a:extLst>
              <a:ext uri="{FF2B5EF4-FFF2-40B4-BE49-F238E27FC236}">
                <a16:creationId xmlns:a16="http://schemas.microsoft.com/office/drawing/2014/main" id="{21C15411-785D-8A42-C200-121FB42C392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2"/>
            <a:ext cx="4114800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pPr algn="l"/>
            <a:r>
              <a:rPr lang="en-GB" dirty="0"/>
              <a:t>Leo Gizzi &amp; Paul Crump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F6C0960-DC2D-599B-B610-EBB2B19FA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830" y="1641376"/>
            <a:ext cx="8532340" cy="3935713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72A8450-6F59-1E95-C622-EC2CFD9446F3}"/>
              </a:ext>
            </a:extLst>
          </p:cNvPr>
          <p:cNvSpPr txBox="1"/>
          <p:nvPr/>
        </p:nvSpPr>
        <p:spPr>
          <a:xfrm>
            <a:off x="771346" y="1018402"/>
            <a:ext cx="11172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Key development areas identified for the baseline EuPRAXIA laser driver configuration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533774B-9521-D53E-1D96-BE0F8505E8B1}"/>
              </a:ext>
            </a:extLst>
          </p:cNvPr>
          <p:cNvSpPr txBox="1"/>
          <p:nvPr/>
        </p:nvSpPr>
        <p:spPr>
          <a:xfrm>
            <a:off x="1579489" y="5839598"/>
            <a:ext cx="9295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Partially funded by ongoing (EUAPS, IPHOQS) and new (PACRI) projects.</a:t>
            </a:r>
          </a:p>
        </p:txBody>
      </p:sp>
    </p:spTree>
    <p:extLst>
      <p:ext uri="{BB962C8B-B14F-4D97-AF65-F5344CB8AC3E}">
        <p14:creationId xmlns:p14="http://schemas.microsoft.com/office/powerpoint/2010/main" val="415514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01526671-54B5-0849-B9DC-48D21B1B4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827" y="5035122"/>
            <a:ext cx="705870" cy="40062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E69005A-F2FD-EC46-8077-18CDFF917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145" y="3594628"/>
            <a:ext cx="705870" cy="40062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21833" y="127900"/>
            <a:ext cx="8271573" cy="620690"/>
          </a:xfrm>
          <a:prstGeom prst="rect">
            <a:avLst/>
          </a:prstGeom>
        </p:spPr>
        <p:txBody>
          <a:bodyPr vert="horz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rgbClr val="334186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2400" dirty="0">
                <a:latin typeface="Arial" panose="020B0604020202020204" pitchFamily="34" charset="0"/>
              </a:rPr>
              <a:t>TDR: EuPRAXIA Ti:Sa front-end development </a:t>
            </a:r>
            <a:r>
              <a:rPr lang="en-US" sz="2400" i="1" dirty="0">
                <a:latin typeface="Arial" panose="020B0604020202020204" pitchFamily="34" charset="0"/>
              </a:rPr>
              <a:t>funded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7AB5AD90-7467-66BC-988D-13561727FBB6}"/>
              </a:ext>
            </a:extLst>
          </p:cNvPr>
          <p:cNvCxnSpPr>
            <a:cxnSpLocks/>
          </p:cNvCxnSpPr>
          <p:nvPr/>
        </p:nvCxnSpPr>
        <p:spPr>
          <a:xfrm>
            <a:off x="6955948" y="2338108"/>
            <a:ext cx="0" cy="3112926"/>
          </a:xfrm>
          <a:prstGeom prst="straightConnector1">
            <a:avLst/>
          </a:prstGeom>
          <a:ln w="666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71000F7-8B41-1BA6-2E9A-515FEFA8D9EE}"/>
              </a:ext>
            </a:extLst>
          </p:cNvPr>
          <p:cNvSpPr/>
          <p:nvPr/>
        </p:nvSpPr>
        <p:spPr>
          <a:xfrm>
            <a:off x="6308382" y="1794516"/>
            <a:ext cx="1296144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latin typeface="Arial" panose="020B0604020202020204" pitchFamily="34" charset="0"/>
              </a:rPr>
              <a:t>XPW </a:t>
            </a:r>
          </a:p>
          <a:p>
            <a:pPr algn="ctr"/>
            <a:r>
              <a:rPr lang="en-IT" dirty="0">
                <a:latin typeface="Arial" panose="020B0604020202020204" pitchFamily="34" charset="0"/>
              </a:rPr>
              <a:t>front-end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E0E0403-B3AF-3C91-C8D5-B3600082397F}"/>
              </a:ext>
            </a:extLst>
          </p:cNvPr>
          <p:cNvSpPr/>
          <p:nvPr/>
        </p:nvSpPr>
        <p:spPr>
          <a:xfrm>
            <a:off x="6308382" y="2694668"/>
            <a:ext cx="1296144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latin typeface="Arial" panose="020B0604020202020204" pitchFamily="34" charset="0"/>
              </a:rPr>
              <a:t>Stretcher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827346A-4345-E988-1555-BAC0C717C205}"/>
              </a:ext>
            </a:extLst>
          </p:cNvPr>
          <p:cNvSpPr/>
          <p:nvPr/>
        </p:nvSpPr>
        <p:spPr>
          <a:xfrm>
            <a:off x="6308382" y="3636191"/>
            <a:ext cx="1296144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>
                <a:latin typeface="Arial" panose="020B0604020202020204" pitchFamily="34" charset="0"/>
              </a:rPr>
              <a:t>Preamplifier</a:t>
            </a:r>
          </a:p>
          <a:p>
            <a:pPr algn="ctr"/>
            <a:r>
              <a:rPr lang="en-GB" sz="1050" dirty="0" err="1">
                <a:latin typeface="Arial" panose="020B0604020202020204" pitchFamily="34" charset="0"/>
              </a:rPr>
              <a:t>Ti:SA</a:t>
            </a:r>
            <a:r>
              <a:rPr lang="en-GB" sz="1050" dirty="0">
                <a:latin typeface="Arial" panose="020B0604020202020204" pitchFamily="34" charset="0"/>
              </a:rPr>
              <a:t> m</a:t>
            </a:r>
            <a:r>
              <a:rPr lang="en-IT" sz="1050" dirty="0">
                <a:latin typeface="Arial" panose="020B0604020202020204" pitchFamily="34" charset="0"/>
              </a:rPr>
              <a:t>utipass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6DD4ABCE-AB83-F423-2EAF-74180D43D30E}"/>
              </a:ext>
            </a:extLst>
          </p:cNvPr>
          <p:cNvSpPr/>
          <p:nvPr/>
        </p:nvSpPr>
        <p:spPr>
          <a:xfrm>
            <a:off x="8938194" y="4057402"/>
            <a:ext cx="129614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latin typeface="Arial" panose="020B0604020202020204" pitchFamily="34" charset="0"/>
              </a:rPr>
              <a:t>DPSSL pump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2AD1BF-BC88-E364-27CD-FAABF17F6D8A}"/>
              </a:ext>
            </a:extLst>
          </p:cNvPr>
          <p:cNvSpPr txBox="1"/>
          <p:nvPr/>
        </p:nvSpPr>
        <p:spPr>
          <a:xfrm>
            <a:off x="7916390" y="48541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 dirty="0"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E41151-EC43-F8A5-59B7-C2E163FE2EA0}"/>
              </a:ext>
            </a:extLst>
          </p:cNvPr>
          <p:cNvSpPr txBox="1"/>
          <p:nvPr/>
        </p:nvSpPr>
        <p:spPr>
          <a:xfrm>
            <a:off x="5413322" y="5481935"/>
            <a:ext cx="332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latin typeface="Arial" panose="020B0604020202020204" pitchFamily="34" charset="0"/>
              </a:rPr>
              <a:t>Joule scale / 100 Hz / &gt; 100 W</a:t>
            </a:r>
          </a:p>
        </p:txBody>
      </p: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7C660CC8-A0E5-30AA-0B94-C52BBA4A1D60}"/>
              </a:ext>
            </a:extLst>
          </p:cNvPr>
          <p:cNvCxnSpPr>
            <a:cxnSpLocks/>
            <a:stCxn id="14" idx="1"/>
            <a:endCxn id="12" idx="3"/>
          </p:cNvCxnSpPr>
          <p:nvPr/>
        </p:nvCxnSpPr>
        <p:spPr>
          <a:xfrm rot="10800000">
            <a:off x="7604526" y="3960228"/>
            <a:ext cx="1333668" cy="421211"/>
          </a:xfrm>
          <a:prstGeom prst="bentConnector3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6CE0B39C-59DB-B895-307E-E1E41841AD83}"/>
              </a:ext>
            </a:extLst>
          </p:cNvPr>
          <p:cNvCxnSpPr>
            <a:cxnSpLocks/>
            <a:stCxn id="14" idx="1"/>
          </p:cNvCxnSpPr>
          <p:nvPr/>
        </p:nvCxnSpPr>
        <p:spPr>
          <a:xfrm rot="10800000" flipV="1">
            <a:off x="7924456" y="4381438"/>
            <a:ext cx="1013738" cy="529056"/>
          </a:xfrm>
          <a:prstGeom prst="bentConnector3">
            <a:avLst>
              <a:gd name="adj1" fmla="val 50000"/>
            </a:avLst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Bent Up Arrow 31">
            <a:extLst>
              <a:ext uri="{FF2B5EF4-FFF2-40B4-BE49-F238E27FC236}">
                <a16:creationId xmlns:a16="http://schemas.microsoft.com/office/drawing/2014/main" id="{1B0D6D30-C8F6-617A-FD84-078C2205B916}"/>
              </a:ext>
            </a:extLst>
          </p:cNvPr>
          <p:cNvSpPr/>
          <p:nvPr/>
        </p:nvSpPr>
        <p:spPr>
          <a:xfrm rot="5400000" flipV="1">
            <a:off x="5979948" y="4550411"/>
            <a:ext cx="288032" cy="1740029"/>
          </a:xfrm>
          <a:prstGeom prst="bentUpArrow">
            <a:avLst>
              <a:gd name="adj1" fmla="val 38581"/>
              <a:gd name="adj2" fmla="val 38387"/>
              <a:gd name="adj3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>
              <a:latin typeface="Arial" panose="020B0604020202020204" pitchFamily="34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6631F29-C82A-8DA0-7213-9BE769B08124}"/>
              </a:ext>
            </a:extLst>
          </p:cNvPr>
          <p:cNvSpPr/>
          <p:nvPr/>
        </p:nvSpPr>
        <p:spPr>
          <a:xfrm>
            <a:off x="3282776" y="4381438"/>
            <a:ext cx="1967656" cy="14312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latin typeface="Arial" panose="020B0604020202020204" pitchFamily="34" charset="0"/>
              </a:rPr>
              <a:t>High average power Compressor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FAC3CB4-A1CC-5A4C-FC0D-BAF3DE3FF42D}"/>
              </a:ext>
            </a:extLst>
          </p:cNvPr>
          <p:cNvSpPr/>
          <p:nvPr/>
        </p:nvSpPr>
        <p:spPr>
          <a:xfrm>
            <a:off x="5972626" y="4633465"/>
            <a:ext cx="1967656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latin typeface="Arial" panose="020B0604020202020204" pitchFamily="34" charset="0"/>
              </a:rPr>
              <a:t>DISK amplifiers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09B62BF-1342-AEA0-5A7B-6212433F98FB}"/>
              </a:ext>
            </a:extLst>
          </p:cNvPr>
          <p:cNvCxnSpPr>
            <a:stCxn id="34" idx="0"/>
          </p:cNvCxnSpPr>
          <p:nvPr/>
        </p:nvCxnSpPr>
        <p:spPr>
          <a:xfrm flipV="1">
            <a:off x="4266604" y="4057402"/>
            <a:ext cx="0" cy="324036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624CD28E-52B2-2D7A-977A-5A5E9689D633}"/>
              </a:ext>
            </a:extLst>
          </p:cNvPr>
          <p:cNvSpPr/>
          <p:nvPr/>
        </p:nvSpPr>
        <p:spPr>
          <a:xfrm>
            <a:off x="3282776" y="3410308"/>
            <a:ext cx="1967656" cy="64807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600" dirty="0">
                <a:latin typeface="Arial" panose="020B0604020202020204" pitchFamily="34" charset="0"/>
              </a:rPr>
              <a:t>High averge power</a:t>
            </a:r>
          </a:p>
          <a:p>
            <a:pPr algn="ctr"/>
            <a:r>
              <a:rPr lang="en-IT" sz="1600" dirty="0">
                <a:latin typeface="Arial" panose="020B0604020202020204" pitchFamily="34" charset="0"/>
              </a:rPr>
              <a:t>transport to target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A16A949-506F-4A48-C1DF-BFF10BF91CC6}"/>
              </a:ext>
            </a:extLst>
          </p:cNvPr>
          <p:cNvCxnSpPr/>
          <p:nvPr/>
        </p:nvCxnSpPr>
        <p:spPr>
          <a:xfrm flipV="1">
            <a:off x="4266604" y="3085783"/>
            <a:ext cx="0" cy="324036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86195EA-6D2D-8932-8EB6-93E567713B23}"/>
              </a:ext>
            </a:extLst>
          </p:cNvPr>
          <p:cNvSpPr/>
          <p:nvPr/>
        </p:nvSpPr>
        <p:spPr>
          <a:xfrm>
            <a:off x="3282776" y="2438689"/>
            <a:ext cx="1967656" cy="64807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>
                <a:latin typeface="Arial" panose="020B0604020202020204" pitchFamily="34" charset="0"/>
              </a:rPr>
              <a:t>High repetition rate target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B634018-803F-7383-C8A7-F6D4FD553EC4}"/>
              </a:ext>
            </a:extLst>
          </p:cNvPr>
          <p:cNvCxnSpPr>
            <a:stCxn id="44" idx="1"/>
          </p:cNvCxnSpPr>
          <p:nvPr/>
        </p:nvCxnSpPr>
        <p:spPr>
          <a:xfrm flipH="1" flipV="1">
            <a:off x="2961530" y="2756129"/>
            <a:ext cx="321246" cy="65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46">
            <a:extLst>
              <a:ext uri="{FF2B5EF4-FFF2-40B4-BE49-F238E27FC236}">
                <a16:creationId xmlns:a16="http://schemas.microsoft.com/office/drawing/2014/main" id="{EF0CB347-8EFB-D462-5757-CE2E33D72F3F}"/>
              </a:ext>
            </a:extLst>
          </p:cNvPr>
          <p:cNvSpPr/>
          <p:nvPr/>
        </p:nvSpPr>
        <p:spPr>
          <a:xfrm>
            <a:off x="2456155" y="1589680"/>
            <a:ext cx="6664847" cy="1385951"/>
          </a:xfrm>
          <a:custGeom>
            <a:avLst/>
            <a:gdLst>
              <a:gd name="connsiteX0" fmla="*/ 0 w 6466901"/>
              <a:gd name="connsiteY0" fmla="*/ 352539 h 1189821"/>
              <a:gd name="connsiteX1" fmla="*/ 0 w 6466901"/>
              <a:gd name="connsiteY1" fmla="*/ 0 h 1189821"/>
              <a:gd name="connsiteX2" fmla="*/ 6466901 w 6466901"/>
              <a:gd name="connsiteY2" fmla="*/ 0 h 1189821"/>
              <a:gd name="connsiteX3" fmla="*/ 6466901 w 6466901"/>
              <a:gd name="connsiteY3" fmla="*/ 1189821 h 1189821"/>
              <a:gd name="connsiteX4" fmla="*/ 5585552 w 6466901"/>
              <a:gd name="connsiteY4" fmla="*/ 1189821 h 1189821"/>
              <a:gd name="connsiteX5" fmla="*/ 5585552 w 6466901"/>
              <a:gd name="connsiteY5" fmla="*/ 1189821 h 1189821"/>
              <a:gd name="connsiteX0" fmla="*/ 11017 w 6466901"/>
              <a:gd name="connsiteY0" fmla="*/ 629014 h 1189821"/>
              <a:gd name="connsiteX1" fmla="*/ 0 w 6466901"/>
              <a:gd name="connsiteY1" fmla="*/ 0 h 1189821"/>
              <a:gd name="connsiteX2" fmla="*/ 6466901 w 6466901"/>
              <a:gd name="connsiteY2" fmla="*/ 0 h 1189821"/>
              <a:gd name="connsiteX3" fmla="*/ 6466901 w 6466901"/>
              <a:gd name="connsiteY3" fmla="*/ 1189821 h 1189821"/>
              <a:gd name="connsiteX4" fmla="*/ 5585552 w 6466901"/>
              <a:gd name="connsiteY4" fmla="*/ 1189821 h 1189821"/>
              <a:gd name="connsiteX5" fmla="*/ 5585552 w 6466901"/>
              <a:gd name="connsiteY5" fmla="*/ 1189821 h 1189821"/>
              <a:gd name="connsiteX0" fmla="*/ 11017 w 6466901"/>
              <a:gd name="connsiteY0" fmla="*/ 629014 h 1199355"/>
              <a:gd name="connsiteX1" fmla="*/ 0 w 6466901"/>
              <a:gd name="connsiteY1" fmla="*/ 0 h 1199355"/>
              <a:gd name="connsiteX2" fmla="*/ 6466901 w 6466901"/>
              <a:gd name="connsiteY2" fmla="*/ 0 h 1199355"/>
              <a:gd name="connsiteX3" fmla="*/ 6466901 w 6466901"/>
              <a:gd name="connsiteY3" fmla="*/ 1189821 h 1199355"/>
              <a:gd name="connsiteX4" fmla="*/ 5585552 w 6466901"/>
              <a:gd name="connsiteY4" fmla="*/ 1189821 h 1199355"/>
              <a:gd name="connsiteX5" fmla="*/ 5001658 w 6466901"/>
              <a:gd name="connsiteY5" fmla="*/ 1199355 h 119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6901" h="1199355">
                <a:moveTo>
                  <a:pt x="11017" y="629014"/>
                </a:moveTo>
                <a:lnTo>
                  <a:pt x="0" y="0"/>
                </a:lnTo>
                <a:lnTo>
                  <a:pt x="6466901" y="0"/>
                </a:lnTo>
                <a:lnTo>
                  <a:pt x="6466901" y="1189821"/>
                </a:lnTo>
                <a:lnTo>
                  <a:pt x="5585552" y="1189821"/>
                </a:lnTo>
                <a:lnTo>
                  <a:pt x="5001658" y="1199355"/>
                </a:lnTo>
              </a:path>
            </a:pathLst>
          </a:custGeom>
          <a:noFill/>
          <a:ln w="5715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>
              <a:latin typeface="Arial" panose="020B0604020202020204" pitchFamily="34" charset="0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9D75BFF-70AB-2AAD-3CCF-DFD1D373E824}"/>
              </a:ext>
            </a:extLst>
          </p:cNvPr>
          <p:cNvSpPr/>
          <p:nvPr/>
        </p:nvSpPr>
        <p:spPr>
          <a:xfrm>
            <a:off x="1977197" y="2197280"/>
            <a:ext cx="1040818" cy="113089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400" dirty="0">
                <a:latin typeface="Arial" panose="020B0604020202020204" pitchFamily="34" charset="0"/>
              </a:rPr>
              <a:t>HRR Data collection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2DFC174-4989-CA57-2F5D-19C055C8A2B1}"/>
              </a:ext>
            </a:extLst>
          </p:cNvPr>
          <p:cNvSpPr txBox="1"/>
          <p:nvPr/>
        </p:nvSpPr>
        <p:spPr>
          <a:xfrm>
            <a:off x="9174699" y="1945693"/>
            <a:ext cx="1119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>
                <a:latin typeface="Arial" panose="020B0604020202020204" pitchFamily="34" charset="0"/>
              </a:rPr>
              <a:t>Laser driver stability</a:t>
            </a:r>
          </a:p>
          <a:p>
            <a:r>
              <a:rPr lang="en-IT" dirty="0">
                <a:latin typeface="Arial" panose="020B0604020202020204" pitchFamily="34" charset="0"/>
              </a:rPr>
              <a:t>control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B4AA9B-78EA-A820-FA7B-B82659659EC8}"/>
              </a:ext>
            </a:extLst>
          </p:cNvPr>
          <p:cNvSpPr txBox="1"/>
          <p:nvPr/>
        </p:nvSpPr>
        <p:spPr>
          <a:xfrm>
            <a:off x="510396" y="949049"/>
            <a:ext cx="11541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>
                <a:latin typeface="Arial" panose="020B0604020202020204" pitchFamily="34" charset="0"/>
              </a:rPr>
              <a:t>100 Hz operation at Joule level pulse energy is outstanding and a unique opportunity to address HAP issues  </a:t>
            </a:r>
          </a:p>
        </p:txBody>
      </p:sp>
      <p:pic>
        <p:nvPicPr>
          <p:cNvPr id="54" name="Immagine 11">
            <a:extLst>
              <a:ext uri="{FF2B5EF4-FFF2-40B4-BE49-F238E27FC236}">
                <a16:creationId xmlns:a16="http://schemas.microsoft.com/office/drawing/2014/main" id="{6DD75397-6486-1EF1-2BCF-6C31F9F86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2501" y="5851267"/>
            <a:ext cx="573756" cy="573756"/>
          </a:xfrm>
          <a:prstGeom prst="rect">
            <a:avLst/>
          </a:prstGeom>
        </p:spPr>
      </p:pic>
      <p:pic>
        <p:nvPicPr>
          <p:cNvPr id="55" name="Picture 1">
            <a:extLst>
              <a:ext uri="{FF2B5EF4-FFF2-40B4-BE49-F238E27FC236}">
                <a16:creationId xmlns:a16="http://schemas.microsoft.com/office/drawing/2014/main" id="{17706429-C1E6-A24D-507E-A1F89578F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3406" y="6452166"/>
            <a:ext cx="1558163" cy="40583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10AA6E9-3059-9430-480B-DE6C04CEF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1" y="3879202"/>
            <a:ext cx="1481234" cy="767879"/>
          </a:xfrm>
          <a:prstGeom prst="rect">
            <a:avLst/>
          </a:prstGeom>
        </p:spPr>
      </p:pic>
      <p:sp>
        <p:nvSpPr>
          <p:cNvPr id="3" name="Footer Placeholder 19">
            <a:extLst>
              <a:ext uri="{FF2B5EF4-FFF2-40B4-BE49-F238E27FC236}">
                <a16:creationId xmlns:a16="http://schemas.microsoft.com/office/drawing/2014/main" id="{49EE010E-6440-38EC-3426-9E949A6D939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544" y="6462572"/>
            <a:ext cx="4114800" cy="365125"/>
          </a:xfrm>
        </p:spPr>
        <p:txBody>
          <a:bodyPr/>
          <a:lstStyle>
            <a:lvl1pPr>
              <a:defRPr i="1">
                <a:solidFill>
                  <a:srgbClr val="334186"/>
                </a:solidFill>
              </a:defRPr>
            </a:lvl1pPr>
          </a:lstStyle>
          <a:p>
            <a:pPr algn="l"/>
            <a:r>
              <a:rPr lang="en-GB" dirty="0"/>
              <a:t>Leo Gizzi &amp; Paul Crump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A1873D-3614-83DA-5A26-44B7B73488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3153" y="3473776"/>
            <a:ext cx="1333662" cy="378936"/>
          </a:xfrm>
          <a:prstGeom prst="rect">
            <a:avLst/>
          </a:prstGeom>
        </p:spPr>
      </p:pic>
      <p:pic>
        <p:nvPicPr>
          <p:cNvPr id="8" name="Picture 4" descr="Club Laser &amp; Procédés -">
            <a:extLst>
              <a:ext uri="{FF2B5EF4-FFF2-40B4-BE49-F238E27FC236}">
                <a16:creationId xmlns:a16="http://schemas.microsoft.com/office/drawing/2014/main" id="{8B715BF0-F0B1-AAA4-6BE8-CEBD6D521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014" y="1771855"/>
            <a:ext cx="1412513" cy="4394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812A471-E399-6B4A-9E2F-3EFB805C9C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822" y="5305795"/>
            <a:ext cx="1497042" cy="4680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1D45F2-E859-30BA-FE40-55293C3F7D98}"/>
              </a:ext>
            </a:extLst>
          </p:cNvPr>
          <p:cNvSpPr txBox="1"/>
          <p:nvPr/>
        </p:nvSpPr>
        <p:spPr>
          <a:xfrm>
            <a:off x="4266604" y="6071162"/>
            <a:ext cx="412324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Procurement and preparation in progress</a:t>
            </a:r>
          </a:p>
        </p:txBody>
      </p:sp>
    </p:spTree>
    <p:extLst>
      <p:ext uri="{BB962C8B-B14F-4D97-AF65-F5344CB8AC3E}">
        <p14:creationId xmlns:p14="http://schemas.microsoft.com/office/powerpoint/2010/main" val="1514605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1081</Words>
  <Application>Microsoft Macintosh PowerPoint</Application>
  <PresentationFormat>Widescreen</PresentationFormat>
  <Paragraphs>151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Office Theme</vt:lpstr>
      <vt:lpstr>WP12 – Laser Technology and Liaison to Industry</vt:lpstr>
      <vt:lpstr>WP12 presentations today</vt:lpstr>
      <vt:lpstr>Preparatory Phase - WP12</vt:lpstr>
      <vt:lpstr>Preparatory Phase - WP12</vt:lpstr>
      <vt:lpstr>Preparatory Phase - WP12</vt:lpstr>
      <vt:lpstr>Design study path for EuPRAXIA Laser-driver </vt:lpstr>
      <vt:lpstr>EuPRAXIA Laser: Ti:SA modular architecture</vt:lpstr>
      <vt:lpstr>PowerPoint Presentation</vt:lpstr>
      <vt:lpstr>PowerPoint Presentation</vt:lpstr>
      <vt:lpstr>Funded Laser development in PACRI</vt:lpstr>
      <vt:lpstr>Deliverables of WP12</vt:lpstr>
      <vt:lpstr>Milestones of WP12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Welsch, Alexandra (Cockcroft Inst,DL,-)</dc:creator>
  <cp:keywords/>
  <dc:description/>
  <cp:lastModifiedBy>Leo Gizzi</cp:lastModifiedBy>
  <cp:revision>252</cp:revision>
  <cp:lastPrinted>2022-11-21T11:42:26Z</cp:lastPrinted>
  <dcterms:created xsi:type="dcterms:W3CDTF">2018-02-09T13:41:45Z</dcterms:created>
  <dcterms:modified xsi:type="dcterms:W3CDTF">2024-09-24T10:39:34Z</dcterms:modified>
  <cp:category/>
</cp:coreProperties>
</file>