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8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  <p:sldMasterId id="2147483865" r:id="rId2"/>
    <p:sldMasterId id="2147483906" r:id="rId3"/>
    <p:sldMasterId id="2147484041" r:id="rId4"/>
    <p:sldMasterId id="2147484148" r:id="rId5"/>
    <p:sldMasterId id="2147484161" r:id="rId6"/>
    <p:sldMasterId id="2147484193" r:id="rId7"/>
    <p:sldMasterId id="2147484204" r:id="rId8"/>
    <p:sldMasterId id="2147484240" r:id="rId9"/>
    <p:sldMasterId id="2147484276" r:id="rId10"/>
    <p:sldMasterId id="2147484305" r:id="rId11"/>
    <p:sldMasterId id="2147484318" r:id="rId12"/>
    <p:sldMasterId id="2147484331" r:id="rId13"/>
    <p:sldMasterId id="2147484356" r:id="rId14"/>
    <p:sldMasterId id="2147484368" r:id="rId15"/>
    <p:sldMasterId id="2147484392" r:id="rId16"/>
    <p:sldMasterId id="2147484404" r:id="rId17"/>
    <p:sldMasterId id="2147484416" r:id="rId18"/>
    <p:sldMasterId id="2147484421" r:id="rId19"/>
  </p:sldMasterIdLst>
  <p:notesMasterIdLst>
    <p:notesMasterId r:id="rId53"/>
  </p:notesMasterIdLst>
  <p:handoutMasterIdLst>
    <p:handoutMasterId r:id="rId54"/>
  </p:handoutMasterIdLst>
  <p:sldIdLst>
    <p:sldId id="4262" r:id="rId20"/>
    <p:sldId id="4274" r:id="rId21"/>
    <p:sldId id="3518" r:id="rId22"/>
    <p:sldId id="4284" r:id="rId23"/>
    <p:sldId id="3841" r:id="rId24"/>
    <p:sldId id="3678" r:id="rId25"/>
    <p:sldId id="3767" r:id="rId26"/>
    <p:sldId id="3734" r:id="rId27"/>
    <p:sldId id="3728" r:id="rId28"/>
    <p:sldId id="3702" r:id="rId29"/>
    <p:sldId id="3827" r:id="rId30"/>
    <p:sldId id="3785" r:id="rId31"/>
    <p:sldId id="3786" r:id="rId32"/>
    <p:sldId id="3747" r:id="rId33"/>
    <p:sldId id="3789" r:id="rId34"/>
    <p:sldId id="4276" r:id="rId35"/>
    <p:sldId id="3869" r:id="rId36"/>
    <p:sldId id="3865" r:id="rId37"/>
    <p:sldId id="3868" r:id="rId38"/>
    <p:sldId id="4265" r:id="rId39"/>
    <p:sldId id="397" r:id="rId40"/>
    <p:sldId id="4267" r:id="rId41"/>
    <p:sldId id="4288" r:id="rId42"/>
    <p:sldId id="4260" r:id="rId43"/>
    <p:sldId id="3934" r:id="rId44"/>
    <p:sldId id="733" r:id="rId45"/>
    <p:sldId id="3519" r:id="rId46"/>
    <p:sldId id="348" r:id="rId47"/>
    <p:sldId id="4302" r:id="rId48"/>
    <p:sldId id="1703" r:id="rId49"/>
    <p:sldId id="3743" r:id="rId50"/>
    <p:sldId id="3387" r:id="rId51"/>
    <p:sldId id="3822" r:id="rId52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2E3C88"/>
    <a:srgbClr val="ED9E0B"/>
    <a:srgbClr val="4B568B"/>
    <a:srgbClr val="FCAF18"/>
    <a:srgbClr val="A5A5A5"/>
    <a:srgbClr val="A6A6A6"/>
    <a:srgbClr val="ED7D31"/>
    <a:srgbClr val="FFC000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150" autoAdjust="0"/>
    <p:restoredTop sz="91083" autoAdjust="0"/>
  </p:normalViewPr>
  <p:slideViewPr>
    <p:cSldViewPr snapToGrid="0">
      <p:cViewPr varScale="1">
        <p:scale>
          <a:sx n="120" d="100"/>
          <a:sy n="120" d="100"/>
        </p:scale>
        <p:origin x="936" y="184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16" y="1296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9/22/24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4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7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5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3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3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FE206-2F0A-0C4E-83CC-7B53E61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71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3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FE206-2F0A-0C4E-83CC-7B53E61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88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63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53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Massimo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3.JPG"/><Relationship Id="rId16" Type="http://schemas.openxmlformats.org/officeDocument/2006/relationships/image" Target="../media/image24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jpg"/><Relationship Id="rId10" Type="http://schemas.openxmlformats.org/officeDocument/2006/relationships/image" Target="../media/image57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3.JPG"/><Relationship Id="rId16" Type="http://schemas.openxmlformats.org/officeDocument/2006/relationships/image" Target="../media/image74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8.jpe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73.jpeg"/><Relationship Id="rId10" Type="http://schemas.openxmlformats.org/officeDocument/2006/relationships/image" Target="../media/image70.png"/><Relationship Id="rId4" Type="http://schemas.openxmlformats.org/officeDocument/2006/relationships/image" Target="../media/image67.jpe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6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9.png"/><Relationship Id="rId4" Type="http://schemas.openxmlformats.org/officeDocument/2006/relationships/image" Target="../media/image3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jpeg"/><Relationship Id="rId16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6" Type="http://schemas.openxmlformats.org/officeDocument/2006/relationships/image" Target="../media/image2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70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2501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Carsten P Welsch, EuPRAXIA-DN School in Rome, 24 April 2024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8421681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2170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700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2879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3289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3550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5991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538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39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R. Assmann - DN Kickoff - 16 Jan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8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65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089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929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6612859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6650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0398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4801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991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673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805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22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384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084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819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ERICE_2023: Plasma Accelerators   | Ralph Assmann | 31 Jul 2023</a:t>
            </a:r>
          </a:p>
          <a:p>
            <a:r>
              <a:rPr lang="en-GB" noProof="0"/>
              <a:t>
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46677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40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0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929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1746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1074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5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1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7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0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2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5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79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0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2230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4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4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7042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559" indent="0">
              <a:buNone/>
              <a:defRPr sz="2000" b="1"/>
            </a:lvl2pPr>
            <a:lvl3pPr marL="905101" indent="0">
              <a:buNone/>
              <a:defRPr sz="1800" b="1"/>
            </a:lvl3pPr>
            <a:lvl4pPr marL="1357691" indent="0">
              <a:buNone/>
              <a:defRPr sz="1600" b="1"/>
            </a:lvl4pPr>
            <a:lvl5pPr marL="1810243" indent="0">
              <a:buNone/>
              <a:defRPr sz="1600" b="1"/>
            </a:lvl5pPr>
            <a:lvl6pPr marL="2262846" indent="0">
              <a:buNone/>
              <a:defRPr sz="1600" b="1"/>
            </a:lvl6pPr>
            <a:lvl7pPr marL="2715376" indent="0">
              <a:buNone/>
              <a:defRPr sz="1600" b="1"/>
            </a:lvl7pPr>
            <a:lvl8pPr marL="3167929" indent="0">
              <a:buNone/>
              <a:defRPr sz="1600" b="1"/>
            </a:lvl8pPr>
            <a:lvl9pPr marL="36204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559" indent="0">
              <a:buNone/>
              <a:defRPr sz="2000" b="1"/>
            </a:lvl2pPr>
            <a:lvl3pPr marL="905101" indent="0">
              <a:buNone/>
              <a:defRPr sz="1800" b="1"/>
            </a:lvl3pPr>
            <a:lvl4pPr marL="1357691" indent="0">
              <a:buNone/>
              <a:defRPr sz="1600" b="1"/>
            </a:lvl4pPr>
            <a:lvl5pPr marL="1810243" indent="0">
              <a:buNone/>
              <a:defRPr sz="1600" b="1"/>
            </a:lvl5pPr>
            <a:lvl6pPr marL="2262846" indent="0">
              <a:buNone/>
              <a:defRPr sz="1600" b="1"/>
            </a:lvl6pPr>
            <a:lvl7pPr marL="2715376" indent="0">
              <a:buNone/>
              <a:defRPr sz="1600" b="1"/>
            </a:lvl7pPr>
            <a:lvl8pPr marL="3167929" indent="0">
              <a:buNone/>
              <a:defRPr sz="1600" b="1"/>
            </a:lvl8pPr>
            <a:lvl9pPr marL="36204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6889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2617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90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68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559" indent="0">
              <a:buNone/>
              <a:defRPr sz="1200"/>
            </a:lvl2pPr>
            <a:lvl3pPr marL="905101" indent="0">
              <a:buNone/>
              <a:defRPr sz="1000"/>
            </a:lvl3pPr>
            <a:lvl4pPr marL="1357691" indent="0">
              <a:buNone/>
              <a:defRPr sz="900"/>
            </a:lvl4pPr>
            <a:lvl5pPr marL="1810243" indent="0">
              <a:buNone/>
              <a:defRPr sz="900"/>
            </a:lvl5pPr>
            <a:lvl6pPr marL="2262846" indent="0">
              <a:buNone/>
              <a:defRPr sz="900"/>
            </a:lvl6pPr>
            <a:lvl7pPr marL="2715376" indent="0">
              <a:buNone/>
              <a:defRPr sz="900"/>
            </a:lvl7pPr>
            <a:lvl8pPr marL="3167929" indent="0">
              <a:buNone/>
              <a:defRPr sz="900"/>
            </a:lvl8pPr>
            <a:lvl9pPr marL="36204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1159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559" indent="0">
              <a:buNone/>
              <a:defRPr sz="2800"/>
            </a:lvl2pPr>
            <a:lvl3pPr marL="905101" indent="0">
              <a:buNone/>
              <a:defRPr sz="2400"/>
            </a:lvl3pPr>
            <a:lvl4pPr marL="1357691" indent="0">
              <a:buNone/>
              <a:defRPr sz="2000"/>
            </a:lvl4pPr>
            <a:lvl5pPr marL="1810243" indent="0">
              <a:buNone/>
              <a:defRPr sz="2000"/>
            </a:lvl5pPr>
            <a:lvl6pPr marL="2262846" indent="0">
              <a:buNone/>
              <a:defRPr sz="2000"/>
            </a:lvl6pPr>
            <a:lvl7pPr marL="2715376" indent="0">
              <a:buNone/>
              <a:defRPr sz="2000"/>
            </a:lvl7pPr>
            <a:lvl8pPr marL="3167929" indent="0">
              <a:buNone/>
              <a:defRPr sz="2000"/>
            </a:lvl8pPr>
            <a:lvl9pPr marL="3620487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559" indent="0">
              <a:buNone/>
              <a:defRPr sz="1200"/>
            </a:lvl2pPr>
            <a:lvl3pPr marL="905101" indent="0">
              <a:buNone/>
              <a:defRPr sz="1000"/>
            </a:lvl3pPr>
            <a:lvl4pPr marL="1357691" indent="0">
              <a:buNone/>
              <a:defRPr sz="900"/>
            </a:lvl4pPr>
            <a:lvl5pPr marL="1810243" indent="0">
              <a:buNone/>
              <a:defRPr sz="900"/>
            </a:lvl5pPr>
            <a:lvl6pPr marL="2262846" indent="0">
              <a:buNone/>
              <a:defRPr sz="900"/>
            </a:lvl6pPr>
            <a:lvl7pPr marL="2715376" indent="0">
              <a:buNone/>
              <a:defRPr sz="900"/>
            </a:lvl7pPr>
            <a:lvl8pPr marL="3167929" indent="0">
              <a:buNone/>
              <a:defRPr sz="900"/>
            </a:lvl8pPr>
            <a:lvl9pPr marL="36204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583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8561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848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848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290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1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0760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4151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86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8356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5024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3" indent="0">
              <a:buNone/>
              <a:defRPr sz="2000" b="1"/>
            </a:lvl2pPr>
            <a:lvl3pPr marL="912455" indent="0">
              <a:buNone/>
              <a:defRPr sz="1800" b="1"/>
            </a:lvl3pPr>
            <a:lvl4pPr marL="1368686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6" indent="0">
              <a:buNone/>
              <a:defRPr sz="1600" b="1"/>
            </a:lvl6pPr>
            <a:lvl7pPr marL="2737378" indent="0">
              <a:buNone/>
              <a:defRPr sz="1600" b="1"/>
            </a:lvl7pPr>
            <a:lvl8pPr marL="3193591" indent="0">
              <a:buNone/>
              <a:defRPr sz="1600" b="1"/>
            </a:lvl8pPr>
            <a:lvl9pPr marL="36498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3" indent="0">
              <a:buNone/>
              <a:defRPr sz="2000" b="1"/>
            </a:lvl2pPr>
            <a:lvl3pPr marL="912455" indent="0">
              <a:buNone/>
              <a:defRPr sz="1800" b="1"/>
            </a:lvl3pPr>
            <a:lvl4pPr marL="1368686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6" indent="0">
              <a:buNone/>
              <a:defRPr sz="1600" b="1"/>
            </a:lvl6pPr>
            <a:lvl7pPr marL="2737378" indent="0">
              <a:buNone/>
              <a:defRPr sz="1600" b="1"/>
            </a:lvl7pPr>
            <a:lvl8pPr marL="3193591" indent="0">
              <a:buNone/>
              <a:defRPr sz="1600" b="1"/>
            </a:lvl8pPr>
            <a:lvl9pPr marL="36498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6503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040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1312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48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3" indent="0">
              <a:buNone/>
              <a:defRPr sz="1200"/>
            </a:lvl2pPr>
            <a:lvl3pPr marL="912455" indent="0">
              <a:buNone/>
              <a:defRPr sz="1000"/>
            </a:lvl3pPr>
            <a:lvl4pPr marL="1368686" indent="0">
              <a:buNone/>
              <a:defRPr sz="900"/>
            </a:lvl4pPr>
            <a:lvl5pPr marL="1824907" indent="0">
              <a:buNone/>
              <a:defRPr sz="900"/>
            </a:lvl5pPr>
            <a:lvl6pPr marL="2281136" indent="0">
              <a:buNone/>
              <a:defRPr sz="900"/>
            </a:lvl6pPr>
            <a:lvl7pPr marL="2737378" indent="0">
              <a:buNone/>
              <a:defRPr sz="900"/>
            </a:lvl7pPr>
            <a:lvl8pPr marL="3193591" indent="0">
              <a:buNone/>
              <a:defRPr sz="900"/>
            </a:lvl8pPr>
            <a:lvl9pPr marL="36498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798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3" indent="0">
              <a:buNone/>
              <a:defRPr sz="2800"/>
            </a:lvl2pPr>
            <a:lvl3pPr marL="912455" indent="0">
              <a:buNone/>
              <a:defRPr sz="2400"/>
            </a:lvl3pPr>
            <a:lvl4pPr marL="1368686" indent="0">
              <a:buNone/>
              <a:defRPr sz="2000"/>
            </a:lvl4pPr>
            <a:lvl5pPr marL="1824907" indent="0">
              <a:buNone/>
              <a:defRPr sz="2000"/>
            </a:lvl5pPr>
            <a:lvl6pPr marL="2281136" indent="0">
              <a:buNone/>
              <a:defRPr sz="2000"/>
            </a:lvl6pPr>
            <a:lvl7pPr marL="2737378" indent="0">
              <a:buNone/>
              <a:defRPr sz="2000"/>
            </a:lvl7pPr>
            <a:lvl8pPr marL="3193591" indent="0">
              <a:buNone/>
              <a:defRPr sz="2000"/>
            </a:lvl8pPr>
            <a:lvl9pPr marL="36498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3" indent="0">
              <a:buNone/>
              <a:defRPr sz="1200"/>
            </a:lvl2pPr>
            <a:lvl3pPr marL="912455" indent="0">
              <a:buNone/>
              <a:defRPr sz="1000"/>
            </a:lvl3pPr>
            <a:lvl4pPr marL="1368686" indent="0">
              <a:buNone/>
              <a:defRPr sz="900"/>
            </a:lvl4pPr>
            <a:lvl5pPr marL="1824907" indent="0">
              <a:buNone/>
              <a:defRPr sz="900"/>
            </a:lvl5pPr>
            <a:lvl6pPr marL="2281136" indent="0">
              <a:buNone/>
              <a:defRPr sz="900"/>
            </a:lvl6pPr>
            <a:lvl7pPr marL="2737378" indent="0">
              <a:buNone/>
              <a:defRPr sz="900"/>
            </a:lvl7pPr>
            <a:lvl8pPr marL="3193591" indent="0">
              <a:buNone/>
              <a:defRPr sz="900"/>
            </a:lvl8pPr>
            <a:lvl9pPr marL="36498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3308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8353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64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64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5608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1" y="1310759"/>
            <a:ext cx="12202759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8"/>
            <a:ext cx="3795445" cy="2414431"/>
          </a:xfrm>
        </p:spPr>
        <p:txBody>
          <a:bodyPr anchor="b">
            <a:normAutofit/>
          </a:bodyPr>
          <a:lstStyle>
            <a:lvl1pPr algn="l">
              <a:defRPr sz="3375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M. Ferrario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1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50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1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1146324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7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21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9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18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17295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8"/>
            <a:ext cx="4925603" cy="2414431"/>
          </a:xfrm>
        </p:spPr>
        <p:txBody>
          <a:bodyPr anchor="b">
            <a:normAutofit/>
          </a:bodyPr>
          <a:lstStyle>
            <a:lvl1pPr algn="l">
              <a:defRPr sz="3375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3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259251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0477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9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18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1758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038646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321785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8"/>
            <a:ext cx="6172200" cy="484132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13377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8"/>
            <a:ext cx="6172200" cy="484132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691746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153112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335637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5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939479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 b="0" i="0" dirty="0">
                <a:solidFill>
                  <a:srgbClr val="3399FF"/>
                </a:solidFill>
                <a:latin typeface="Arial" panose="020B0604020202020204" pitchFamily="34" charset="0"/>
              </a:rPr>
              <a:t>EUROPEAN</a:t>
            </a:r>
          </a:p>
          <a:p>
            <a:r>
              <a:rPr lang="en-GB" altLang="en-US" sz="2400" b="0" i="0" dirty="0">
                <a:solidFill>
                  <a:srgbClr val="33CCFF"/>
                </a:solidFill>
                <a:latin typeface="Arial" panose="020B0604020202020204" pitchFamily="34" charset="0"/>
              </a:rPr>
              <a:t>PLASMA RESEARCH</a:t>
            </a:r>
          </a:p>
          <a:p>
            <a:r>
              <a:rPr lang="en-GB" altLang="en-US" sz="2400" b="0" i="0" dirty="0">
                <a:solidFill>
                  <a:srgbClr val="33CCFF"/>
                </a:solidFill>
                <a:latin typeface="Arial" panose="020B0604020202020204" pitchFamily="34" charset="0"/>
              </a:rPr>
              <a:t>ACCELERATOR WITH</a:t>
            </a:r>
          </a:p>
          <a:p>
            <a:r>
              <a:rPr lang="en-GB" altLang="en-US" sz="2400" b="0" i="0" dirty="0">
                <a:solidFill>
                  <a:schemeClr val="bg1"/>
                </a:solidFill>
                <a:latin typeface="Arial" panose="020B0604020202020204" pitchFamily="34" charset="0"/>
              </a:rPr>
              <a:t>EXCELLENCE IN</a:t>
            </a:r>
          </a:p>
          <a:p>
            <a:r>
              <a:rPr lang="en-GB" altLang="en-US" sz="2400" b="0" i="0" dirty="0">
                <a:solidFill>
                  <a:schemeClr val="bg1"/>
                </a:solidFill>
                <a:latin typeface="Arial" panose="020B0604020202020204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latin typeface="Arial" panose="020B0604020202020204" pitchFamily="34" charset="0"/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b="0" i="0" dirty="0">
                <a:solidFill>
                  <a:schemeClr val="bg1"/>
                </a:solidFill>
                <a:latin typeface="Arial" panose="020B0604020202020204" pitchFamily="34" charset="0"/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0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solidFill>
                <a:srgbClr val="C6D9F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Leo Gizzi &amp; Paul Crump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0" i="0" dirty="0">
                <a:solidFill>
                  <a:srgbClr val="0055A5"/>
                </a:solidFill>
                <a:latin typeface="Arial" panose="020B060402020202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3807771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FFBDD129-2727-156C-69F1-601BE6D5D2DC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39686459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19">
            <a:extLst>
              <a:ext uri="{FF2B5EF4-FFF2-40B4-BE49-F238E27FC236}">
                <a16:creationId xmlns:a16="http://schemas.microsoft.com/office/drawing/2014/main" id="{AEC9EACD-A148-5A4A-E0C2-AE6D9264D67C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15734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22/09/2024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19">
            <a:extLst>
              <a:ext uri="{FF2B5EF4-FFF2-40B4-BE49-F238E27FC236}">
                <a16:creationId xmlns:a16="http://schemas.microsoft.com/office/drawing/2014/main" id="{2CDA1CFB-2A44-9076-5B8B-3D4BC4F1E46A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25802045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19">
            <a:extLst>
              <a:ext uri="{FF2B5EF4-FFF2-40B4-BE49-F238E27FC236}">
                <a16:creationId xmlns:a16="http://schemas.microsoft.com/office/drawing/2014/main" id="{01717619-DA69-AA84-D158-BE415D663954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41945182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22/09/2024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0B1D205E-0EFF-C148-8356-FD960B71173A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39599494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19">
            <a:extLst>
              <a:ext uri="{FF2B5EF4-FFF2-40B4-BE49-F238E27FC236}">
                <a16:creationId xmlns:a16="http://schemas.microsoft.com/office/drawing/2014/main" id="{F103F9BF-296D-68B0-211C-3D151B42D4C0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28084638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19">
            <a:extLst>
              <a:ext uri="{FF2B5EF4-FFF2-40B4-BE49-F238E27FC236}">
                <a16:creationId xmlns:a16="http://schemas.microsoft.com/office/drawing/2014/main" id="{2369B171-06D7-ED99-4139-388D916DA1E5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30828398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E9426F2B-C7F1-6C7E-BB6B-61B7437B8D52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41738128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B97EF1F5-998E-3F52-2BB4-C6B40C9206FF}"/>
              </a:ext>
            </a:extLst>
          </p:cNvPr>
          <p:cNvSpPr txBox="1">
            <a:spLocks/>
          </p:cNvSpPr>
          <p:nvPr userDrawn="1"/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i="0" dirty="0">
                <a:latin typeface="Arial" panose="020B0604020202020204" pitchFamily="34" charset="0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33791892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M. Ferrario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5984637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64417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69879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398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368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08638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352695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723524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758409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520830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386000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22/09/24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856788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40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9" y="1043747"/>
            <a:ext cx="11560013" cy="5185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845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5229974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EuPRAXIA ESFRI Hearing, 15/04/2021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2257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EuPRAXIA ESFRI Hearing, 15/04/2021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060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3040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High Precision X-Ray Measurements 2023 – F. Villa – The EuPRAXIA@SPARC_LAB project              </a:t>
            </a:r>
            <a:r>
              <a:rPr lang="en-US" sz="1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.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2C3882"/>
                </a:solidFill>
              </a:rPr>
              <a:t>a</a:t>
            </a:r>
            <a:r>
              <a:rPr lang="en-IT" sz="1100" dirty="0">
                <a:solidFill>
                  <a:srgbClr val="2C3882"/>
                </a:solidFill>
              </a:rPr>
              <a:t>t </a:t>
            </a:r>
            <a:r>
              <a:rPr lang="en-IT" sz="1100" dirty="0">
                <a:solidFill>
                  <a:srgbClr val="FCAF18"/>
                </a:solidFill>
              </a:rPr>
              <a:t>S</a:t>
            </a:r>
            <a:r>
              <a:rPr lang="en-IT" sz="1100" dirty="0">
                <a:solidFill>
                  <a:srgbClr val="2C3882"/>
                </a:solidFill>
              </a:rPr>
              <a:t>PARC_</a:t>
            </a:r>
            <a:r>
              <a:rPr lang="en-IT" sz="1100" dirty="0">
                <a:solidFill>
                  <a:srgbClr val="FCAF18"/>
                </a:solidFill>
              </a:rPr>
              <a:t>L</a:t>
            </a:r>
            <a:r>
              <a:rPr lang="en-IT" sz="1100" dirty="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19310231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252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9888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537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600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820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02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886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899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6714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3900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2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</p:spTree>
    <p:extLst>
      <p:ext uri="{BB962C8B-B14F-4D97-AF65-F5344CB8AC3E}">
        <p14:creationId xmlns:p14="http://schemas.microsoft.com/office/powerpoint/2010/main" val="3995137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6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70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68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150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866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89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26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2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5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7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3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8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3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309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9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44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9949"/>
            <a:ext cx="10363200" cy="1362075"/>
          </a:xfrm>
        </p:spPr>
        <p:txBody>
          <a:bodyPr anchor="t"/>
          <a:lstStyle>
            <a:lvl1pPr algn="l">
              <a:defRPr sz="4533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5177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537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553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0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88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06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23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41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818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36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6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26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7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58" indent="0">
              <a:buNone/>
              <a:defRPr sz="2267" b="1"/>
            </a:lvl2pPr>
            <a:lvl3pPr marL="1035371" indent="0">
              <a:buNone/>
              <a:defRPr sz="2000" b="1"/>
            </a:lvl3pPr>
            <a:lvl4pPr marL="1553081" indent="0">
              <a:buNone/>
              <a:defRPr sz="1867" b="1"/>
            </a:lvl4pPr>
            <a:lvl5pPr marL="2070732" indent="0">
              <a:buNone/>
              <a:defRPr sz="1867" b="1"/>
            </a:lvl5pPr>
            <a:lvl6pPr marL="2588498" indent="0">
              <a:buNone/>
              <a:defRPr sz="1867" b="1"/>
            </a:lvl6pPr>
            <a:lvl7pPr marL="3106169" indent="0">
              <a:buNone/>
              <a:defRPr sz="1867" b="1"/>
            </a:lvl7pPr>
            <a:lvl8pPr marL="3623807" indent="0">
              <a:buNone/>
              <a:defRPr sz="1867" b="1"/>
            </a:lvl8pPr>
            <a:lvl9pPr marL="414147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6" y="1535113"/>
            <a:ext cx="5389033" cy="639763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58" indent="0">
              <a:buNone/>
              <a:defRPr sz="2267" b="1"/>
            </a:lvl2pPr>
            <a:lvl3pPr marL="1035371" indent="0">
              <a:buNone/>
              <a:defRPr sz="2000" b="1"/>
            </a:lvl3pPr>
            <a:lvl4pPr marL="1553081" indent="0">
              <a:buNone/>
              <a:defRPr sz="1867" b="1"/>
            </a:lvl4pPr>
            <a:lvl5pPr marL="2070732" indent="0">
              <a:buNone/>
              <a:defRPr sz="1867" b="1"/>
            </a:lvl5pPr>
            <a:lvl6pPr marL="2588498" indent="0">
              <a:buNone/>
              <a:defRPr sz="1867" b="1"/>
            </a:lvl6pPr>
            <a:lvl7pPr marL="3106169" indent="0">
              <a:buNone/>
              <a:defRPr sz="1867" b="1"/>
            </a:lvl7pPr>
            <a:lvl8pPr marL="3623807" indent="0">
              <a:buNone/>
              <a:defRPr sz="1867" b="1"/>
            </a:lvl8pPr>
            <a:lvl9pPr marL="414147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6" y="2174875"/>
            <a:ext cx="5389033" cy="3951288"/>
          </a:xfrm>
        </p:spPr>
        <p:txBody>
          <a:bodyPr/>
          <a:lstStyle>
            <a:lvl1pPr>
              <a:defRPr sz="2667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950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505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955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6202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7758" indent="0">
              <a:buNone/>
              <a:defRPr sz="1333"/>
            </a:lvl2pPr>
            <a:lvl3pPr marL="1035371" indent="0">
              <a:buNone/>
              <a:defRPr sz="1200"/>
            </a:lvl3pPr>
            <a:lvl4pPr marL="1553081" indent="0">
              <a:buNone/>
              <a:defRPr sz="1067"/>
            </a:lvl4pPr>
            <a:lvl5pPr marL="2070732" indent="0">
              <a:buNone/>
              <a:defRPr sz="1067"/>
            </a:lvl5pPr>
            <a:lvl6pPr marL="2588498" indent="0">
              <a:buNone/>
              <a:defRPr sz="1067"/>
            </a:lvl6pPr>
            <a:lvl7pPr marL="3106169" indent="0">
              <a:buNone/>
              <a:defRPr sz="1067"/>
            </a:lvl7pPr>
            <a:lvl8pPr marL="3623807" indent="0">
              <a:buNone/>
              <a:defRPr sz="1067"/>
            </a:lvl8pPr>
            <a:lvl9pPr marL="414147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502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267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7758" indent="0">
              <a:buNone/>
              <a:defRPr sz="3200"/>
            </a:lvl2pPr>
            <a:lvl3pPr marL="1035371" indent="0">
              <a:buNone/>
              <a:defRPr sz="2667"/>
            </a:lvl3pPr>
            <a:lvl4pPr marL="1553081" indent="0">
              <a:buNone/>
              <a:defRPr sz="2267"/>
            </a:lvl4pPr>
            <a:lvl5pPr marL="2070732" indent="0">
              <a:buNone/>
              <a:defRPr sz="2267"/>
            </a:lvl5pPr>
            <a:lvl6pPr marL="2588498" indent="0">
              <a:buNone/>
              <a:defRPr sz="2267"/>
            </a:lvl6pPr>
            <a:lvl7pPr marL="3106169" indent="0">
              <a:buNone/>
              <a:defRPr sz="2267"/>
            </a:lvl7pPr>
            <a:lvl8pPr marL="3623807" indent="0">
              <a:buNone/>
              <a:defRPr sz="2267"/>
            </a:lvl8pPr>
            <a:lvl9pPr marL="4141472" indent="0">
              <a:buNone/>
              <a:defRPr sz="2267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17758" indent="0">
              <a:buNone/>
              <a:defRPr sz="1333"/>
            </a:lvl2pPr>
            <a:lvl3pPr marL="1035371" indent="0">
              <a:buNone/>
              <a:defRPr sz="1200"/>
            </a:lvl3pPr>
            <a:lvl4pPr marL="1553081" indent="0">
              <a:buNone/>
              <a:defRPr sz="1067"/>
            </a:lvl4pPr>
            <a:lvl5pPr marL="2070732" indent="0">
              <a:buNone/>
              <a:defRPr sz="1067"/>
            </a:lvl5pPr>
            <a:lvl6pPr marL="2588498" indent="0">
              <a:buNone/>
              <a:defRPr sz="1067"/>
            </a:lvl6pPr>
            <a:lvl7pPr marL="3106169" indent="0">
              <a:buNone/>
              <a:defRPr sz="1067"/>
            </a:lvl7pPr>
            <a:lvl8pPr marL="3623807" indent="0">
              <a:buNone/>
              <a:defRPr sz="1067"/>
            </a:lvl8pPr>
            <a:lvl9pPr marL="414147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104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780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68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68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544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26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EAAC 2023 - EuPRAXIA-PP   | Ralph Assmann | 19 Sep 2023 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163189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317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57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03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443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697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230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907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81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78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413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44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5BE2-2DDE-CE27-8D59-EE0DCA4E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9C9E-BFA7-39F1-F849-8CF8F6A1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7B95-79F8-4494-94EF-E653C1D257A6}" type="datetimeFigureOut">
              <a:rPr lang="en-GB" smtClean="0"/>
              <a:t>22/09/2024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91E71-97B2-3E11-B577-34E0D546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D1FBB-CF3F-26B4-7532-8449C599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2251F-A18D-48EF-83F9-5C3488139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89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15055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9" descr="Grafi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3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5" cy="45109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13335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Page 00"/>
          <p:cNvSpPr txBox="1"/>
          <p:nvPr/>
        </p:nvSpPr>
        <p:spPr>
          <a:xfrm>
            <a:off x="10680563" y="6597691"/>
            <a:ext cx="1016592" cy="123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91440" lvl="3" indent="514350" algn="r" defTabSz="914400">
              <a:buClr>
                <a:srgbClr val="929292"/>
              </a:buClr>
              <a:buFont typeface="Arial"/>
              <a:defRPr sz="34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800" b="1"/>
              <a:t>Page </a:t>
            </a:r>
            <a:r>
              <a:rPr sz="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00 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3208" y="6602261"/>
            <a:ext cx="119330" cy="117703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defRPr sz="800">
                <a:solidFill>
                  <a:srgbClr val="9D9D9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|  Jens Osterhoff  |  MBI Berlin  |  October 12, 2022"/>
          <p:cNvSpPr txBox="1"/>
          <p:nvPr/>
        </p:nvSpPr>
        <p:spPr>
          <a:xfrm>
            <a:off x="132486" y="6554674"/>
            <a:ext cx="3157596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pPr marL="91440" lvl="3" indent="514350" defTabSz="914400">
              <a:buClr>
                <a:srgbClr val="929292"/>
              </a:buClr>
              <a:buFont typeface="Arial"/>
              <a:defRPr sz="34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800"/>
              <a:t>|  </a:t>
            </a:r>
            <a:r>
              <a:rPr sz="800" b="1"/>
              <a:t>Jens Osterhoff  </a:t>
            </a:r>
            <a:r>
              <a:rPr sz="800"/>
              <a:t>|  MBI Berlin  |  October 12, 2022</a:t>
            </a:r>
          </a:p>
        </p:txBody>
      </p:sp>
    </p:spTree>
    <p:extLst>
      <p:ext uri="{BB962C8B-B14F-4D97-AF65-F5344CB8AC3E}">
        <p14:creationId xmlns:p14="http://schemas.microsoft.com/office/powerpoint/2010/main" val="72205569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438327-12E8-B682-3F8C-27A46418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E73E-8A82-4E4A-B7AB-3F6F47BE81AD}" type="datetimeFigureOut">
              <a:rPr lang="en-US" smtClean="0"/>
              <a:t>9/22/24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70C9E-EC5F-A313-634F-1E957456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67E0C-B78D-89E3-9112-30CC566B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DEFC-A9B6-A946-AD65-4AEC1EAD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16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231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3" y="1997806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3" y="4275445"/>
            <a:ext cx="7402857" cy="378211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3" y="3547178"/>
            <a:ext cx="7402857" cy="533111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5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3" y="625844"/>
            <a:ext cx="9346347" cy="297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8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1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8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8" y="5768339"/>
            <a:ext cx="5031133" cy="5279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99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R. </a:t>
            </a:r>
            <a:r>
              <a:rPr lang="en-US" dirty="0" err="1"/>
              <a:t>Assmann</a:t>
            </a:r>
            <a:r>
              <a:rPr lang="en-US" dirty="0"/>
              <a:t> &amp; M. Ferrario – </a:t>
            </a:r>
            <a:r>
              <a:rPr lang="en-US" dirty="0" err="1"/>
              <a:t>iFAST</a:t>
            </a:r>
            <a:r>
              <a:rPr lang="en-US" dirty="0"/>
              <a:t> WP6 – Closing of EAAC 2023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7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6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8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3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2"/>
            <a:ext cx="6172200" cy="5128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49" y="457200"/>
            <a:ext cx="6175051" cy="511683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5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9"/>
            <a:ext cx="6629333" cy="195263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6"/>
            <a:ext cx="10067512" cy="5619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1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3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3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6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4"/>
            <a:ext cx="1440160" cy="8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2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3" y="1997806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3" y="4275445"/>
            <a:ext cx="7402857" cy="378211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3" y="3547178"/>
            <a:ext cx="7402857" cy="533111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8" y="5419085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5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3" y="625844"/>
            <a:ext cx="9346347" cy="297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61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64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- 13 Oct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830172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66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31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507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05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94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91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36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515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74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- 13 Oct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975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66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779A4D7-972E-A742-8D9F-E802DA14EE82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293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F305EA3-BAEC-E74B-AF47-4EF2EF48722C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411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132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3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0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6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A899CBB-965B-C141-A456-A85D27DB2AC0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30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41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41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50AC122-A59D-0845-A91C-61DBBE32ED21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08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6E01931-85A4-2B4B-86F6-884EAF673122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694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26FBE88-DEA1-7F45-8FEB-16DA1F72441D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21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2CBBC61-90A0-5D46-B3F6-7A8D33C69720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064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9" y="2794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3D81109-3F26-8347-98DF-B491F3D7F004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197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2064" indent="0">
              <a:buNone/>
              <a:defRPr sz="2800"/>
            </a:lvl2pPr>
            <a:lvl3pPr marL="904089" indent="0">
              <a:buNone/>
              <a:defRPr sz="2400"/>
            </a:lvl3pPr>
            <a:lvl4pPr marL="1356181" indent="0">
              <a:buNone/>
              <a:defRPr sz="2000"/>
            </a:lvl4pPr>
            <a:lvl5pPr marL="1808238" indent="0">
              <a:buNone/>
              <a:defRPr sz="2000"/>
            </a:lvl5pPr>
            <a:lvl6pPr marL="2260311" indent="0">
              <a:buNone/>
              <a:defRPr sz="2000"/>
            </a:lvl6pPr>
            <a:lvl7pPr marL="2712344" indent="0">
              <a:buNone/>
              <a:defRPr sz="2000"/>
            </a:lvl7pPr>
            <a:lvl8pPr marL="3164400" indent="0">
              <a:buNone/>
              <a:defRPr sz="2000"/>
            </a:lvl8pPr>
            <a:lvl9pPr marL="36164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9D08907-B575-E54F-A572-6BF33E2E32F1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871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5B2E757-6677-684E-994C-F37DFDF9F875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043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8101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8101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CB42EB6-F47C-034F-AEAC-33F5843836DB}" type="datetimeFigureOut">
              <a:rPr lang="en-US"/>
              <a:pPr>
                <a:defRPr/>
              </a:pPr>
              <a:t>9/22/24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63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1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12702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84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3388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86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5492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292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3" indent="0">
              <a:buNone/>
              <a:defRPr sz="2000" b="1"/>
            </a:lvl2pPr>
            <a:lvl3pPr marL="912455" indent="0">
              <a:buNone/>
              <a:defRPr sz="1800" b="1"/>
            </a:lvl3pPr>
            <a:lvl4pPr marL="1368686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6" indent="0">
              <a:buNone/>
              <a:defRPr sz="1600" b="1"/>
            </a:lvl6pPr>
            <a:lvl7pPr marL="2737378" indent="0">
              <a:buNone/>
              <a:defRPr sz="1600" b="1"/>
            </a:lvl7pPr>
            <a:lvl8pPr marL="3193591" indent="0">
              <a:buNone/>
              <a:defRPr sz="1600" b="1"/>
            </a:lvl8pPr>
            <a:lvl9pPr marL="36498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3" indent="0">
              <a:buNone/>
              <a:defRPr sz="2000" b="1"/>
            </a:lvl2pPr>
            <a:lvl3pPr marL="912455" indent="0">
              <a:buNone/>
              <a:defRPr sz="1800" b="1"/>
            </a:lvl3pPr>
            <a:lvl4pPr marL="1368686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6" indent="0">
              <a:buNone/>
              <a:defRPr sz="1600" b="1"/>
            </a:lvl6pPr>
            <a:lvl7pPr marL="2737378" indent="0">
              <a:buNone/>
              <a:defRPr sz="1600" b="1"/>
            </a:lvl7pPr>
            <a:lvl8pPr marL="3193591" indent="0">
              <a:buNone/>
              <a:defRPr sz="1600" b="1"/>
            </a:lvl8pPr>
            <a:lvl9pPr marL="36498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9427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3794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639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48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3" indent="0">
              <a:buNone/>
              <a:defRPr sz="1200"/>
            </a:lvl2pPr>
            <a:lvl3pPr marL="912455" indent="0">
              <a:buNone/>
              <a:defRPr sz="1000"/>
            </a:lvl3pPr>
            <a:lvl4pPr marL="1368686" indent="0">
              <a:buNone/>
              <a:defRPr sz="900"/>
            </a:lvl4pPr>
            <a:lvl5pPr marL="1824907" indent="0">
              <a:buNone/>
              <a:defRPr sz="900"/>
            </a:lvl5pPr>
            <a:lvl6pPr marL="2281136" indent="0">
              <a:buNone/>
              <a:defRPr sz="900"/>
            </a:lvl6pPr>
            <a:lvl7pPr marL="2737378" indent="0">
              <a:buNone/>
              <a:defRPr sz="900"/>
            </a:lvl7pPr>
            <a:lvl8pPr marL="3193591" indent="0">
              <a:buNone/>
              <a:defRPr sz="900"/>
            </a:lvl8pPr>
            <a:lvl9pPr marL="36498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806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3" indent="0">
              <a:buNone/>
              <a:defRPr sz="2800"/>
            </a:lvl2pPr>
            <a:lvl3pPr marL="912455" indent="0">
              <a:buNone/>
              <a:defRPr sz="2400"/>
            </a:lvl3pPr>
            <a:lvl4pPr marL="1368686" indent="0">
              <a:buNone/>
              <a:defRPr sz="2000"/>
            </a:lvl4pPr>
            <a:lvl5pPr marL="1824907" indent="0">
              <a:buNone/>
              <a:defRPr sz="2000"/>
            </a:lvl5pPr>
            <a:lvl6pPr marL="2281136" indent="0">
              <a:buNone/>
              <a:defRPr sz="2000"/>
            </a:lvl6pPr>
            <a:lvl7pPr marL="2737378" indent="0">
              <a:buNone/>
              <a:defRPr sz="2000"/>
            </a:lvl7pPr>
            <a:lvl8pPr marL="3193591" indent="0">
              <a:buNone/>
              <a:defRPr sz="2000"/>
            </a:lvl8pPr>
            <a:lvl9pPr marL="36498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3" indent="0">
              <a:buNone/>
              <a:defRPr sz="1200"/>
            </a:lvl2pPr>
            <a:lvl3pPr marL="912455" indent="0">
              <a:buNone/>
              <a:defRPr sz="1000"/>
            </a:lvl3pPr>
            <a:lvl4pPr marL="1368686" indent="0">
              <a:buNone/>
              <a:defRPr sz="900"/>
            </a:lvl4pPr>
            <a:lvl5pPr marL="1824907" indent="0">
              <a:buNone/>
              <a:defRPr sz="900"/>
            </a:lvl5pPr>
            <a:lvl6pPr marL="2281136" indent="0">
              <a:buNone/>
              <a:defRPr sz="900"/>
            </a:lvl6pPr>
            <a:lvl7pPr marL="2737378" indent="0">
              <a:buNone/>
              <a:defRPr sz="900"/>
            </a:lvl7pPr>
            <a:lvl8pPr marL="3193591" indent="0">
              <a:buNone/>
              <a:defRPr sz="900"/>
            </a:lvl8pPr>
            <a:lvl9pPr marL="36498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3276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187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64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64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485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50.jp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63.jp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65.jp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64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63.jp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image" Target="../media/image65.jpg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64.jp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18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47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3" tIns="45623" rIns="91243" bIns="4562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5"/>
            <a:ext cx="10972800" cy="4525963"/>
          </a:xfrm>
          <a:prstGeom prst="rect">
            <a:avLst/>
          </a:prstGeom>
        </p:spPr>
        <p:txBody>
          <a:bodyPr vert="horz" lIns="91243" tIns="45623" rIns="91243" bIns="456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8113"/>
            <a:ext cx="2844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13649"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8113"/>
            <a:ext cx="3860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8113"/>
            <a:ext cx="2844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13649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9124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6" indent="-342176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5" indent="-285149" algn="l" defTabSz="9124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1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95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30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1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78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14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30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3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55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86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07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36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78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91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18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C5D44C6E-A6F9-C3E3-DBA9-88B0B8C55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544" y="646257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40870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ERICE_2023: Plasma Accelerators   | Ralph Assmann | 31 Jul 2023</a:t>
            </a:r>
          </a:p>
          <a:p>
            <a:r>
              <a:rPr lang="en-GB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21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0500" tIns="45252" rIns="90500" bIns="4525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411"/>
            <a:ext cx="10972800" cy="4525963"/>
          </a:xfrm>
          <a:prstGeom prst="rect">
            <a:avLst/>
          </a:prstGeom>
        </p:spPr>
        <p:txBody>
          <a:bodyPr vert="horz" lIns="90500" tIns="45252" rIns="90500" bIns="452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60194"/>
            <a:ext cx="2844800" cy="365125"/>
          </a:xfrm>
          <a:prstGeom prst="rect">
            <a:avLst/>
          </a:prstGeom>
        </p:spPr>
        <p:txBody>
          <a:bodyPr vert="horz" lIns="90500" tIns="45252" rIns="90500" bIns="4525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524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06524"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60194"/>
            <a:ext cx="3860800" cy="365125"/>
          </a:xfrm>
          <a:prstGeom prst="rect">
            <a:avLst/>
          </a:prstGeom>
        </p:spPr>
        <p:txBody>
          <a:bodyPr vert="horz" lIns="90500" tIns="45252" rIns="90500" bIns="4525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524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60194"/>
            <a:ext cx="2844800" cy="365125"/>
          </a:xfrm>
          <a:prstGeom prst="rect">
            <a:avLst/>
          </a:prstGeom>
        </p:spPr>
        <p:txBody>
          <a:bodyPr vert="horz" lIns="90500" tIns="45252" rIns="90500" bIns="4525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524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06524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</p:sldLayoutIdLst>
  <p:txStyles>
    <p:titleStyle>
      <a:lvl1pPr algn="ctr" defTabSz="90510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448" indent="-339448" algn="l" defTabSz="905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388" indent="-282908" algn="l" defTabSz="9051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422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980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541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079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649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215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6772" indent="-226245" algn="l" defTabSz="905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59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101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691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243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846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376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929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487" algn="l" defTabSz="905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43" tIns="45623" rIns="91243" bIns="4562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45"/>
            <a:ext cx="10972800" cy="4525963"/>
          </a:xfrm>
          <a:prstGeom prst="rect">
            <a:avLst/>
          </a:prstGeom>
        </p:spPr>
        <p:txBody>
          <a:bodyPr vert="horz" lIns="91243" tIns="45623" rIns="91243" bIns="456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8113"/>
            <a:ext cx="2844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13649"/>
              <a:t>22/09/24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8113"/>
            <a:ext cx="3860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8113"/>
            <a:ext cx="2844800" cy="365125"/>
          </a:xfrm>
          <a:prstGeom prst="rect">
            <a:avLst/>
          </a:prstGeom>
        </p:spPr>
        <p:txBody>
          <a:bodyPr vert="horz" lIns="91243" tIns="45623" rIns="91243" bIns="4562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9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pPr defTabSz="913649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7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defTabSz="9124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6" indent="-342176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5" indent="-285149" algn="l" defTabSz="9124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1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95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30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1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78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14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30" indent="-228110" algn="l" defTabSz="9124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3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55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86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07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36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78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91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18" algn="l" defTabSz="912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05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05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05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A335200D-479D-E141-B148-22693E0B7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69" y="226362"/>
            <a:ext cx="1276543" cy="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it-IT" sz="21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1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35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it-IT" sz="12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85C45F3-8D30-4E47-A23B-88EACEE32C39}" type="datetime1">
              <a:rPr lang="en-GB" smtClean="0"/>
              <a:pPr/>
              <a:t>22/09/2024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82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A335200D-479D-E141-B148-22693E0B7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68" y="226360"/>
            <a:ext cx="1276542" cy="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EuPRAXIA ESFRI Hearing, 15/04/2021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5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EuAPS Kickoff - 28 Feb 2023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29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9/22/24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EuAPS </a:t>
            </a:r>
            <a:r>
              <a:rPr lang="en-GB" dirty="0" err="1"/>
              <a:t>Kickoff</a:t>
            </a:r>
            <a:r>
              <a:rPr lang="en-GB" dirty="0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9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7650" tIns="38825" rIns="77650" bIns="3882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6"/>
            <a:ext cx="10972800" cy="4525963"/>
          </a:xfrm>
          <a:prstGeom prst="rect">
            <a:avLst/>
          </a:prstGeom>
        </p:spPr>
        <p:txBody>
          <a:bodyPr vert="horz" lIns="77650" tIns="38825" rIns="77650" bIns="388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9400"/>
            <a:ext cx="2844800" cy="365125"/>
          </a:xfrm>
          <a:prstGeom prst="rect">
            <a:avLst/>
          </a:prstGeom>
        </p:spPr>
        <p:txBody>
          <a:bodyPr vert="horz" lIns="77650" tIns="38825" rIns="77650" bIns="38825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22/09/24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9400"/>
            <a:ext cx="3860800" cy="365125"/>
          </a:xfrm>
          <a:prstGeom prst="rect">
            <a:avLst/>
          </a:prstGeom>
        </p:spPr>
        <p:txBody>
          <a:bodyPr vert="horz" lIns="77650" tIns="38825" rIns="77650" bIns="38825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9400"/>
            <a:ext cx="2844800" cy="365125"/>
          </a:xfrm>
          <a:prstGeom prst="rect">
            <a:avLst/>
          </a:prstGeom>
        </p:spPr>
        <p:txBody>
          <a:bodyPr vert="horz" lIns="77650" tIns="38825" rIns="77650" bIns="3882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defTabSz="1035371" rtl="0" eaLnBrk="1" latinLnBrk="0" hangingPunct="1"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298" indent="-38829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1318" indent="-323563" algn="l" defTabSz="1035371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248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811907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29622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»"/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47215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64984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82702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00355" indent="-258878" algn="l" defTabSz="1035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758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371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3081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0732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8498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6169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3807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1472" algn="l" defTabSz="103537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69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5">
            <a:extLst>
              <a:ext uri="{FF2B5EF4-FFF2-40B4-BE49-F238E27FC236}">
                <a16:creationId xmlns:a16="http://schemas.microsoft.com/office/drawing/2014/main" id="{30A36664-3BDF-3446-0694-EE66A05A9464}"/>
              </a:ext>
            </a:extLst>
          </p:cNvPr>
          <p:cNvGrpSpPr/>
          <p:nvPr userDrawn="1"/>
        </p:nvGrpSpPr>
        <p:grpSpPr>
          <a:xfrm>
            <a:off x="-22578" y="-73530"/>
            <a:ext cx="12271022" cy="1479957"/>
            <a:chOff x="0" y="-139189"/>
            <a:chExt cx="12192000" cy="1479957"/>
          </a:xfrm>
        </p:grpSpPr>
        <p:sp>
          <p:nvSpPr>
            <p:cNvPr id="5" name="Rechteck: abgerundete Ecken 7">
              <a:extLst>
                <a:ext uri="{FF2B5EF4-FFF2-40B4-BE49-F238E27FC236}">
                  <a16:creationId xmlns:a16="http://schemas.microsoft.com/office/drawing/2014/main" id="{048CF9FD-DC86-3819-CA51-771D9F4C99AC}"/>
                </a:ext>
              </a:extLst>
            </p:cNvPr>
            <p:cNvSpPr/>
            <p:nvPr/>
          </p:nvSpPr>
          <p:spPr>
            <a:xfrm>
              <a:off x="0" y="-139189"/>
              <a:ext cx="12192000" cy="1479957"/>
            </a:xfrm>
            <a:prstGeom prst="roundRect">
              <a:avLst>
                <a:gd name="adj" fmla="val 6923"/>
              </a:avLst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8" name="Grafik 9">
              <a:extLst>
                <a:ext uri="{FF2B5EF4-FFF2-40B4-BE49-F238E27FC236}">
                  <a16:creationId xmlns:a16="http://schemas.microsoft.com/office/drawing/2014/main" id="{45F993EC-A808-1113-C3F6-D30D1E413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9742" y="-91226"/>
              <a:ext cx="2662258" cy="1431994"/>
            </a:xfrm>
            <a:prstGeom prst="roundRect">
              <a:avLst>
                <a:gd name="adj" fmla="val 8031"/>
              </a:avLst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427E4B2-AC28-443E-BE04-5CD55098A90B}" type="slidenum">
              <a:rPr lang="de-DE" sz="1000" b="1" smtClean="0"/>
              <a:pPr algn="r"/>
              <a:t>‹#›</a:t>
            </a:fld>
            <a:endParaRPr lang="de-DE" sz="10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6BAE03-8DE8-4C55-80CD-31B50F5D37F6}"/>
              </a:ext>
            </a:extLst>
          </p:cNvPr>
          <p:cNvSpPr txBox="1">
            <a:spLocks/>
          </p:cNvSpPr>
          <p:nvPr userDrawn="1"/>
        </p:nvSpPr>
        <p:spPr>
          <a:xfrm>
            <a:off x="407987" y="6580799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Update on ESPP Roadmap – EAAC 2003 -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Wim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Leemans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Rajeev Pattathil</a:t>
            </a:r>
          </a:p>
        </p:txBody>
      </p:sp>
    </p:spTree>
    <p:extLst>
      <p:ext uri="{BB962C8B-B14F-4D97-AF65-F5344CB8AC3E}">
        <p14:creationId xmlns:p14="http://schemas.microsoft.com/office/powerpoint/2010/main" val="407428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4" r:id="rId2"/>
    <p:sldLayoutId id="2147484165" r:id="rId3"/>
    <p:sldLayoutId id="2147484166" r:id="rId4"/>
    <p:sldLayoutId id="2147484167" r:id="rId5"/>
    <p:sldLayoutId id="2147484168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R. Assmann &amp; M. Ferrario – iFAST WP6 – Opening of EAAC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- 13 Oct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3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062" y="274588"/>
            <a:ext cx="109716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393" tIns="45197" rIns="90393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062" y="1600864"/>
            <a:ext cx="10971609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393" tIns="45197" rIns="90393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209" y="6363185"/>
            <a:ext cx="2844105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l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B77227C-E1A5-C94E-A11B-A53C0F90F113}" type="datetimeFigureOut">
              <a:rPr lang="en-US">
                <a:sym typeface="American Typewriter" charset="0"/>
              </a:rPr>
              <a:pPr>
                <a:defRPr/>
              </a:pPr>
              <a:t>9/22/24</a:t>
            </a:fld>
            <a:endParaRPr lang="en-US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859" y="6363185"/>
            <a:ext cx="3860601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ct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10" y="6363185"/>
            <a:ext cx="2844105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1D6A0A6-D210-6A49-8CDA-5719406FFBD4}" type="slidenum">
              <a:rPr lang="en-US">
                <a:sym typeface="American Typewriter" charset="0"/>
              </a:rPr>
              <a:pPr>
                <a:defRPr/>
              </a:pPr>
              <a:t>‹#›</a:t>
            </a:fld>
            <a:endParaRPr lang="en-US"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defTabSz="4514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1783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3568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53575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71424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8846" indent="-33884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3920" indent="-28147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29062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81581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34085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8629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369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42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501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89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8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238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31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34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40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4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950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slideLayout" Target="../slideLayouts/slideLayout148.xml"/><Relationship Id="rId7" Type="http://schemas.openxmlformats.org/officeDocument/2006/relationships/image" Target="../media/image1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367-2630/abcc6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eupraxia-project.eu/" TargetMode="External"/><Relationship Id="rId1" Type="http://schemas.openxmlformats.org/officeDocument/2006/relationships/slideLayout" Target="../slideLayouts/slideLayout100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0.xml"/><Relationship Id="rId6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31.png"/><Relationship Id="rId9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4.png"/><Relationship Id="rId7" Type="http://schemas.openxmlformats.org/officeDocument/2006/relationships/image" Target="../media/image136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0052" y="1853870"/>
            <a:ext cx="8509478" cy="1043854"/>
          </a:xfrm>
        </p:spPr>
        <p:txBody>
          <a:bodyPr>
            <a:noAutofit/>
          </a:bodyPr>
          <a:lstStyle/>
          <a:p>
            <a:r>
              <a:rPr lang="en-GB" sz="3600" dirty="0"/>
              <a:t>EuPRAXIA status (II)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0053" y="2972151"/>
            <a:ext cx="7813967" cy="1324427"/>
          </a:xfrm>
        </p:spPr>
        <p:txBody>
          <a:bodyPr>
            <a:noAutofit/>
          </a:bodyPr>
          <a:lstStyle/>
          <a:p>
            <a:r>
              <a:rPr lang="en-GB" dirty="0"/>
              <a:t>Massimo Ferrario (INFN-LNF) </a:t>
            </a:r>
          </a:p>
          <a:p>
            <a:r>
              <a:rPr lang="en-GB" dirty="0">
                <a:solidFill>
                  <a:schemeClr val="bg1"/>
                </a:solidFill>
              </a:rPr>
              <a:t>on behalf of the EuPRAXIA Collaboration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/>
              <a:t>EuPRAXIA_PP</a:t>
            </a:r>
            <a:r>
              <a:rPr lang="en-GB" dirty="0"/>
              <a:t> Annual Meeting, September 22</a:t>
            </a:r>
          </a:p>
        </p:txBody>
      </p:sp>
    </p:spTree>
    <p:extLst>
      <p:ext uri="{BB962C8B-B14F-4D97-AF65-F5344CB8AC3E}">
        <p14:creationId xmlns:p14="http://schemas.microsoft.com/office/powerpoint/2010/main" val="294275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1" y="-272186"/>
            <a:ext cx="9421091" cy="1325563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+mn-lt"/>
              </a:rPr>
              <a:t>Headquarter and Site 1: </a:t>
            </a:r>
            <a:r>
              <a:rPr lang="de-DE" sz="3600" dirty="0" err="1">
                <a:latin typeface="+mn-lt"/>
              </a:rPr>
              <a:t>EuPRAXIA@SPARC_LAB</a:t>
            </a:r>
            <a:endParaRPr lang="de-DE" sz="36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951"/>
            <a:ext cx="8812693" cy="48891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Frascati`s future facility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130 M€ invest funding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Beam-driven plasma accelerator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Europe`s most compact and most southern FEL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world`s most compact RF accelerator (X band with CERN)</a:t>
            </a: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3E7B26D1-B8BE-186E-83BD-B42CF7A9C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b="13118"/>
          <a:stretch/>
        </p:blipFill>
        <p:spPr>
          <a:xfrm>
            <a:off x="4031760" y="4664260"/>
            <a:ext cx="8060826" cy="21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1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7957" y="116647"/>
            <a:ext cx="8773899" cy="645386"/>
          </a:xfrm>
          <a:prstGeom prst="rect">
            <a:avLst/>
          </a:prstGeom>
          <a:noFill/>
        </p:spPr>
        <p:txBody>
          <a:bodyPr wrap="square" lIns="90500" tIns="45252" rIns="90500" bIns="45252" rtlCol="0">
            <a:spAutoFit/>
          </a:bodyPr>
          <a:lstStyle/>
          <a:p>
            <a:pPr marL="0" marR="0" lvl="0" indent="0" algn="ctr" defTabSz="906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2225" y="1164800"/>
            <a:ext cx="10785367" cy="5348840"/>
            <a:chOff x="125855" y="1270002"/>
            <a:chExt cx="9656320" cy="4420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55" y="1270002"/>
              <a:ext cx="9656320" cy="442052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572854" y="2908300"/>
              <a:ext cx="467783" cy="952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847" y="2590800"/>
              <a:ext cx="1789975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RF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power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modules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49652" y="2317750"/>
              <a:ext cx="619125" cy="14287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842503" y="2060848"/>
              <a:ext cx="297325" cy="1024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2635" y="1948419"/>
              <a:ext cx="1251720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1 GeV LINAC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5846" y="4831318"/>
              <a:ext cx="1568956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Beam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areas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27660" y="4221088"/>
              <a:ext cx="144017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H="1" flipV="1">
              <a:off x="6283863" y="3358236"/>
              <a:ext cx="226461" cy="147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718425" y="2317750"/>
              <a:ext cx="732456" cy="11493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311824" y="3467100"/>
              <a:ext cx="1950718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FEL user area @4nm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756" y="1628800"/>
              <a:ext cx="111543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Undulators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5612" y="2348880"/>
              <a:ext cx="1479974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Plasma </a:t>
              </a: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699668" y="2708920"/>
              <a:ext cx="225318" cy="64807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19548" y="5229200"/>
              <a:ext cx="1273305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0.5 PW Laser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43884" y="2926186"/>
              <a:ext cx="144016" cy="18722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3684" y="4222330"/>
              <a:ext cx="1170660" cy="534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Secondary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  <a:p>
              <a:pPr marL="0" marR="0" lvl="0" indent="0" algn="ctr" defTabSz="45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Sources</a:t>
              </a: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5419748" y="3790282"/>
              <a:ext cx="28856" cy="53698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9797541">
            <a:off x="5613794" y="3789368"/>
            <a:ext cx="335175" cy="1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177A29-E716-210C-88D4-9CBBA62BD128}"/>
              </a:ext>
            </a:extLst>
          </p:cNvPr>
          <p:cNvGrpSpPr/>
          <p:nvPr/>
        </p:nvGrpSpPr>
        <p:grpSpPr>
          <a:xfrm>
            <a:off x="288099" y="5577104"/>
            <a:ext cx="9027266" cy="740360"/>
            <a:chOff x="0" y="5555437"/>
            <a:chExt cx="9027266" cy="74036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D73EBF1F-E547-D45C-043B-2451BDAFA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F1F658-0294-06D5-21CD-2A971D026D56}"/>
                </a:ext>
              </a:extLst>
            </p:cNvPr>
            <p:cNvSpPr/>
            <p:nvPr/>
          </p:nvSpPr>
          <p:spPr>
            <a:xfrm>
              <a:off x="624879" y="5590426"/>
              <a:ext cx="936104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E07E7A-6113-5E06-629F-2BB552F86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583B3A-93CB-5B6A-6425-B98DD93BC686}"/>
                </a:ext>
              </a:extLst>
            </p:cNvPr>
            <p:cNvSpPr txBox="1"/>
            <p:nvPr/>
          </p:nvSpPr>
          <p:spPr>
            <a:xfrm>
              <a:off x="765617" y="5926766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10 m</a:t>
              </a: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High Quality Electron Beams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NFN003">
            <a:extLst>
              <a:ext uri="{FF2B5EF4-FFF2-40B4-BE49-F238E27FC236}">
                <a16:creationId xmlns:a16="http://schemas.microsoft.com/office/drawing/2014/main" id="{8E3D1D14-B4FA-9809-DC58-24E1B0DC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875846"/>
            <a:ext cx="691318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34C73-2B07-5B85-CD11-1EACF1F5FCC8}"/>
              </a:ext>
            </a:extLst>
          </p:cNvPr>
          <p:cNvGrpSpPr/>
          <p:nvPr/>
        </p:nvGrpSpPr>
        <p:grpSpPr>
          <a:xfrm>
            <a:off x="7710996" y="891433"/>
            <a:ext cx="4393935" cy="1955132"/>
            <a:chOff x="1468372" y="2996952"/>
            <a:chExt cx="6969257" cy="31487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98CAD-B096-3FE0-E908-F5DA0AAD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8372" y="2996952"/>
              <a:ext cx="6969257" cy="314876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CE1ED-F15A-BF1E-219D-F2C82D72D3C6}"/>
                </a:ext>
              </a:extLst>
            </p:cNvPr>
            <p:cNvSpPr/>
            <p:nvPr/>
          </p:nvSpPr>
          <p:spPr>
            <a:xfrm>
              <a:off x="2648744" y="4653136"/>
              <a:ext cx="4536504" cy="28803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</p:grpSp>
      <p:pic>
        <p:nvPicPr>
          <p:cNvPr id="20" name="150d10w_VEL_BUNCH">
            <a:hlinkClick r:id="" action="ppaction://media"/>
            <a:extLst>
              <a:ext uri="{FF2B5EF4-FFF2-40B4-BE49-F238E27FC236}">
                <a16:creationId xmlns:a16="http://schemas.microsoft.com/office/drawing/2014/main" id="{0F9DE011-DBF4-3B95-03AF-B1935C9C3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0559" y="3097704"/>
            <a:ext cx="4194810" cy="3110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4A6D6-389D-0FB3-6D62-6FFD645708B3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E.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Chiadroni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World`s Most Compact RF </a:t>
            </a:r>
            <a:r>
              <a:rPr lang="en-US" sz="3600" dirty="0" err="1">
                <a:latin typeface="+mn-lt"/>
              </a:rPr>
              <a:t>Linac</a:t>
            </a:r>
            <a:r>
              <a:rPr lang="en-US" sz="3600" dirty="0">
                <a:latin typeface="+mn-lt"/>
              </a:rPr>
              <a:t>: X Band 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EC43D98-4272-A2E0-0A28-F3025F43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5" y="1036048"/>
            <a:ext cx="8549640" cy="4519919"/>
          </a:xfrm>
          <a:prstGeom prst="rect">
            <a:avLst/>
          </a:prstGeom>
        </p:spPr>
      </p:pic>
      <p:pic>
        <p:nvPicPr>
          <p:cNvPr id="20" name="Picture 19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D904AE50-DA86-541E-A1E3-FF1A0099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63" b="29808"/>
          <a:stretch/>
        </p:blipFill>
        <p:spPr>
          <a:xfrm>
            <a:off x="8665625" y="2141484"/>
            <a:ext cx="3525399" cy="2339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B3CD6-7C5F-394A-6A0E-331DF3E7E427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D.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Alesini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E3001D74-1C0A-6133-67B5-7568BC91B4C4}"/>
              </a:ext>
            </a:extLst>
          </p:cNvPr>
          <p:cNvGrpSpPr/>
          <p:nvPr/>
        </p:nvGrpSpPr>
        <p:grpSpPr>
          <a:xfrm>
            <a:off x="1585968" y="5684947"/>
            <a:ext cx="9027266" cy="688896"/>
            <a:chOff x="0" y="5555437"/>
            <a:chExt cx="9027266" cy="68889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57DCF5BD-0DC6-CD67-1963-1F33C0C54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B5D45F-9840-FCE7-6A87-97147F372A19}"/>
                </a:ext>
              </a:extLst>
            </p:cNvPr>
            <p:cNvSpPr/>
            <p:nvPr/>
          </p:nvSpPr>
          <p:spPr>
            <a:xfrm>
              <a:off x="1454446" y="5666841"/>
              <a:ext cx="1794130" cy="210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A7A936-88A4-B98A-20CF-F206502E4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1F6F54-8F43-5663-6B21-735EDBC60C74}"/>
                </a:ext>
              </a:extLst>
            </p:cNvPr>
            <p:cNvSpPr txBox="1"/>
            <p:nvPr/>
          </p:nvSpPr>
          <p:spPr>
            <a:xfrm>
              <a:off x="2024197" y="5860864"/>
              <a:ext cx="654627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55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30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Plasma Module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41C51B8-67D4-D5F5-F246-6A2DEF39D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94" y="1012768"/>
            <a:ext cx="9876612" cy="459262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17AC7D-3397-9125-F93B-EB42D4410E3B}"/>
              </a:ext>
            </a:extLst>
          </p:cNvPr>
          <p:cNvSpPr txBox="1"/>
          <p:nvPr/>
        </p:nvSpPr>
        <p:spPr>
          <a:xfrm>
            <a:off x="228862" y="6426816"/>
            <a:ext cx="35049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A.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Biagioni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Pompili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19128DBB-2D24-B762-64AF-73FD959309D3}"/>
              </a:ext>
            </a:extLst>
          </p:cNvPr>
          <p:cNvGrpSpPr/>
          <p:nvPr/>
        </p:nvGrpSpPr>
        <p:grpSpPr>
          <a:xfrm>
            <a:off x="1582364" y="5682155"/>
            <a:ext cx="9027266" cy="690924"/>
            <a:chOff x="0" y="5553409"/>
            <a:chExt cx="9027266" cy="690924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CBBBD5FB-B70C-3496-D7C8-F5DE7B190A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3A6E6FF-699E-CC0F-540F-171B8BEE994C}"/>
                </a:ext>
              </a:extLst>
            </p:cNvPr>
            <p:cNvSpPr/>
            <p:nvPr/>
          </p:nvSpPr>
          <p:spPr>
            <a:xfrm>
              <a:off x="3248576" y="5553409"/>
              <a:ext cx="936104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1" name="Straight Arrow Connector 8">
              <a:extLst>
                <a:ext uri="{FF2B5EF4-FFF2-40B4-BE49-F238E27FC236}">
                  <a16:creationId xmlns:a16="http://schemas.microsoft.com/office/drawing/2014/main" id="{FE4E3A8F-5134-BBC9-5174-DEA99DF51B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E9CF90-44C4-68E6-7E42-8F002D8817AB}"/>
              </a:ext>
            </a:extLst>
          </p:cNvPr>
          <p:cNvSpPr txBox="1"/>
          <p:nvPr/>
        </p:nvSpPr>
        <p:spPr>
          <a:xfrm>
            <a:off x="5089465" y="6036508"/>
            <a:ext cx="713049" cy="369031"/>
          </a:xfrm>
          <a:prstGeom prst="rect">
            <a:avLst/>
          </a:prstGeom>
          <a:noFill/>
        </p:spPr>
        <p:txBody>
          <a:bodyPr wrap="none" lIns="91139" tIns="45571" rIns="91139" bIns="45571" rtlCol="0">
            <a:spAutoFit/>
          </a:bodyPr>
          <a:lstStyle/>
          <a:p>
            <a:pPr marL="0" marR="0" lvl="0" indent="0" algn="l" defTabSz="9136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3.5 m</a:t>
            </a:r>
          </a:p>
        </p:txBody>
      </p:sp>
    </p:spTree>
    <p:extLst>
      <p:ext uri="{BB962C8B-B14F-4D97-AF65-F5344CB8AC3E}">
        <p14:creationId xmlns:p14="http://schemas.microsoft.com/office/powerpoint/2010/main" val="77046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Radiation Generation: FEL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BCF3E0-01AC-6406-3628-C9DB7E3A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29" y="919802"/>
            <a:ext cx="9773231" cy="4746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FDDFB-39D5-311D-637A-41C595668729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L.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Giannessi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4B2E783A-CDF0-9FAA-A947-52403F483608}"/>
              </a:ext>
            </a:extLst>
          </p:cNvPr>
          <p:cNvGrpSpPr/>
          <p:nvPr/>
        </p:nvGrpSpPr>
        <p:grpSpPr>
          <a:xfrm>
            <a:off x="1753911" y="5712226"/>
            <a:ext cx="9027266" cy="758584"/>
            <a:chOff x="0" y="5555437"/>
            <a:chExt cx="9027266" cy="758584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AC3FBAE6-8C00-1BDC-11C5-7DE28ADC9B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55B19D40-9521-9530-B610-D18C843C5F8F}"/>
                </a:ext>
              </a:extLst>
            </p:cNvPr>
            <p:cNvSpPr/>
            <p:nvPr/>
          </p:nvSpPr>
          <p:spPr>
            <a:xfrm>
              <a:off x="3914322" y="5591752"/>
              <a:ext cx="2023394" cy="369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D17117F-B062-55EF-BBE3-11568A710D4C}"/>
                </a:ext>
              </a:extLst>
            </p:cNvPr>
            <p:cNvCxnSpPr>
              <a:cxnSpLocks/>
            </p:cNvCxnSpPr>
            <p:nvPr/>
          </p:nvCxnSpPr>
          <p:spPr>
            <a:xfrm>
              <a:off x="3914322" y="5643311"/>
              <a:ext cx="202339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EF1F92-4249-45BD-4800-277295947BDC}"/>
                </a:ext>
              </a:extLst>
            </p:cNvPr>
            <p:cNvSpPr txBox="1"/>
            <p:nvPr/>
          </p:nvSpPr>
          <p:spPr>
            <a:xfrm>
              <a:off x="4513633" y="5944990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40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42021B-5D44-F4F5-D46A-F04C6B89CA83}"/>
              </a:ext>
            </a:extLst>
          </p:cNvPr>
          <p:cNvSpPr txBox="1"/>
          <p:nvPr/>
        </p:nvSpPr>
        <p:spPr>
          <a:xfrm>
            <a:off x="2016802" y="5064075"/>
            <a:ext cx="8050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50-100</a:t>
            </a:r>
          </a:p>
        </p:txBody>
      </p:sp>
    </p:spTree>
    <p:extLst>
      <p:ext uri="{BB962C8B-B14F-4D97-AF65-F5344CB8AC3E}">
        <p14:creationId xmlns:p14="http://schemas.microsoft.com/office/powerpoint/2010/main" val="66064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F0D1C3-557A-1954-5659-65DFB83B3A3E}"/>
              </a:ext>
            </a:extLst>
          </p:cNvPr>
          <p:cNvGrpSpPr/>
          <p:nvPr/>
        </p:nvGrpSpPr>
        <p:grpSpPr>
          <a:xfrm>
            <a:off x="8111157" y="1030118"/>
            <a:ext cx="3513128" cy="5692268"/>
            <a:chOff x="7083799" y="1106318"/>
            <a:chExt cx="3513128" cy="5692268"/>
          </a:xfrm>
          <a:solidFill>
            <a:schemeClr val="bg1"/>
          </a:solidFill>
        </p:grpSpPr>
        <p:sp>
          <p:nvSpPr>
            <p:cNvPr id="10" name="Shape 144">
              <a:extLst>
                <a:ext uri="{FF2B5EF4-FFF2-40B4-BE49-F238E27FC236}">
                  <a16:creationId xmlns:a16="http://schemas.microsoft.com/office/drawing/2014/main" id="{77FABE12-7C1E-D84D-9EBC-E26ACF603A76}"/>
                </a:ext>
              </a:extLst>
            </p:cNvPr>
            <p:cNvSpPr/>
            <p:nvPr/>
          </p:nvSpPr>
          <p:spPr>
            <a:xfrm>
              <a:off x="7083799" y="1106318"/>
              <a:ext cx="3513128" cy="114933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09" tIns="35709" rIns="35709" bIns="35709" anchor="ctr">
              <a:spAutoFit/>
            </a:bodyPr>
            <a:lstStyle/>
            <a:p>
              <a:pPr marL="0" marR="0" lvl="0" indent="0" algn="just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 the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Energy region between Oxygen and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Carbon K-edge 2.34 nm – 4.4 nm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(530 eV -280 eV)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w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ater is almost transparent to radiation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while nitrogen and carbon are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absorbing (and scattering)</a:t>
              </a:r>
            </a:p>
          </p:txBody>
        </p:sp>
        <p:sp>
          <p:nvSpPr>
            <p:cNvPr id="12" name="Shape 145">
              <a:extLst>
                <a:ext uri="{FF2B5EF4-FFF2-40B4-BE49-F238E27FC236}">
                  <a16:creationId xmlns:a16="http://schemas.microsoft.com/office/drawing/2014/main" id="{175BAD0E-94B0-C94D-9A97-0332965B26E9}"/>
                </a:ext>
              </a:extLst>
            </p:cNvPr>
            <p:cNvSpPr/>
            <p:nvPr/>
          </p:nvSpPr>
          <p:spPr>
            <a:xfrm>
              <a:off x="7328344" y="5335763"/>
              <a:ext cx="3024026" cy="1143001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09" tIns="35709" rIns="35709" bIns="35709" anchor="ctr">
              <a:spAutoFit/>
            </a:bodyPr>
            <a:lstStyle/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Coherent Imaging of biological samples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protein clusters, VIRUSES and cells 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living in their native state 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Possibility to study dynamics</a:t>
              </a:r>
            </a:p>
            <a:p>
              <a:pPr marL="0" marR="0" lvl="0" indent="0" algn="ctr" defTabSz="3213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~10 </a:t>
              </a:r>
              <a:r>
                <a:rPr kumimoji="0" sz="1400" b="1" i="0" u="none" strike="noStrike" kern="0" cap="none" spc="0" normalizeH="0" baseline="31999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11 </a:t>
              </a: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3C8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photons/pulse needed</a:t>
              </a:r>
            </a:p>
          </p:txBody>
        </p:sp>
        <p:pic>
          <p:nvPicPr>
            <p:cNvPr id="13" name="pasted-image.pdf">
              <a:extLst>
                <a:ext uri="{FF2B5EF4-FFF2-40B4-BE49-F238E27FC236}">
                  <a16:creationId xmlns:a16="http://schemas.microsoft.com/office/drawing/2014/main" id="{2BB0FF3D-7334-EE43-880B-8A95BB3C261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05430" y="2458089"/>
              <a:ext cx="2869855" cy="2832682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14" name="pasted-image.pdf">
              <a:extLst>
                <a:ext uri="{FF2B5EF4-FFF2-40B4-BE49-F238E27FC236}">
                  <a16:creationId xmlns:a16="http://schemas.microsoft.com/office/drawing/2014/main" id="{9708739D-B2F8-E248-85E6-F842C588A46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793356" y="6548554"/>
              <a:ext cx="2482454" cy="250032"/>
            </a:xfrm>
            <a:prstGeom prst="rect">
              <a:avLst/>
            </a:prstGeom>
            <a:grpFill/>
            <a:ln w="12700">
              <a:miter lim="400000"/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A93097-47F0-BC47-8C3F-9E52ABDB2698}"/>
              </a:ext>
            </a:extLst>
          </p:cNvPr>
          <p:cNvSpPr txBox="1"/>
          <p:nvPr/>
        </p:nvSpPr>
        <p:spPr>
          <a:xfrm>
            <a:off x="1707527" y="59023"/>
            <a:ext cx="8773898" cy="64541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90528" tIns="45266" rIns="90528" bIns="45266" rtlCol="0">
            <a:spAutoFit/>
          </a:bodyPr>
          <a:lstStyle/>
          <a:p>
            <a:pPr marL="0" marR="0" lvl="0" indent="0" algn="ctr" defTabSz="906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</a:rPr>
              <a:t>Expected SASE FEL performances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2E3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FEF235-251B-4C2D-FC98-87B86751979C}"/>
              </a:ext>
            </a:extLst>
          </p:cNvPr>
          <p:cNvGraphicFramePr>
            <a:graphicFrameLocks noGrp="1"/>
          </p:cNvGraphicFramePr>
          <p:nvPr/>
        </p:nvGraphicFramePr>
        <p:xfrm>
          <a:off x="80225" y="1030118"/>
          <a:ext cx="3946787" cy="32111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9815">
                  <a:extLst>
                    <a:ext uri="{9D8B030D-6E8A-4147-A177-3AD203B41FA5}">
                      <a16:colId xmlns:a16="http://schemas.microsoft.com/office/drawing/2014/main" val="1901370329"/>
                    </a:ext>
                  </a:extLst>
                </a:gridCol>
                <a:gridCol w="843754">
                  <a:extLst>
                    <a:ext uri="{9D8B030D-6E8A-4147-A177-3AD203B41FA5}">
                      <a16:colId xmlns:a16="http://schemas.microsoft.com/office/drawing/2014/main" val="4004218190"/>
                    </a:ext>
                  </a:extLst>
                </a:gridCol>
                <a:gridCol w="736609">
                  <a:extLst>
                    <a:ext uri="{9D8B030D-6E8A-4147-A177-3AD203B41FA5}">
                      <a16:colId xmlns:a16="http://schemas.microsoft.com/office/drawing/2014/main" val="1507939733"/>
                    </a:ext>
                  </a:extLst>
                </a:gridCol>
                <a:gridCol w="736609">
                  <a:extLst>
                    <a:ext uri="{9D8B030D-6E8A-4147-A177-3AD203B41FA5}">
                      <a16:colId xmlns:a16="http://schemas.microsoft.com/office/drawing/2014/main" val="497764226"/>
                    </a:ext>
                  </a:extLst>
                </a:gridCol>
              </a:tblGrid>
              <a:tr h="456627">
                <a:tc>
                  <a:txBody>
                    <a:bodyPr/>
                    <a:lstStyle/>
                    <a:p>
                      <a:r>
                        <a:rPr lang="it-IT" sz="1300" dirty="0" err="1"/>
                        <a:t>Parameter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Unit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PWFA</a:t>
                      </a:r>
                      <a:endParaRPr lang="it-IT" sz="13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Full</a:t>
                      </a:r>
                    </a:p>
                    <a:p>
                      <a:pPr algn="ctr"/>
                      <a:r>
                        <a:rPr lang="it-IT" sz="1300" b="0" dirty="0"/>
                        <a:t> X-band</a:t>
                      </a:r>
                      <a:endParaRPr lang="it-IT" sz="13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601605214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Electron Energy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GeV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1-</a:t>
                      </a:r>
                      <a:r>
                        <a:rPr lang="it-IT" sz="13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1.2</a:t>
                      </a:r>
                      <a:endParaRPr lang="it-IT" sz="13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809715565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Bunch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Charge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pC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30-</a:t>
                      </a:r>
                      <a:r>
                        <a:rPr lang="it-IT" sz="13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50</a:t>
                      </a:r>
                      <a:endParaRPr lang="it-IT" sz="13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200-</a:t>
                      </a:r>
                      <a:r>
                        <a:rPr lang="it-IT" sz="13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500</a:t>
                      </a:r>
                      <a:endParaRPr lang="it-IT" sz="13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99300087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Peak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Current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kA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1-2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1-2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953275653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RMS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%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rgbClr val="FF0000"/>
                          </a:solidFill>
                        </a:rPr>
                        <a:t>0.1</a:t>
                      </a:r>
                      <a:endParaRPr lang="it-IT" sz="1300" b="1" i="0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0.1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50373084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RMS </a:t>
                      </a:r>
                      <a:r>
                        <a:rPr lang="it-IT" sz="1300" dirty="0" err="1"/>
                        <a:t>Bunch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Length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/>
                        <a:t>𝜇m</a:t>
                      </a:r>
                      <a:endParaRPr lang="it-IT" sz="13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6-3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24-20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044836462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/>
                        <a:t>RMS </a:t>
                      </a:r>
                      <a:r>
                        <a:rPr lang="it-IT" sz="1300" dirty="0" err="1"/>
                        <a:t>norm</a:t>
                      </a:r>
                      <a:r>
                        <a:rPr lang="it-IT" sz="1300" dirty="0"/>
                        <a:t>. </a:t>
                      </a:r>
                      <a:r>
                        <a:rPr lang="it-IT" sz="1300" dirty="0" err="1"/>
                        <a:t>Emittance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𝜇m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1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300" kern="12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it-IT" sz="13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356821359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Slice</a:t>
                      </a:r>
                      <a:r>
                        <a:rPr lang="it-IT" sz="1300" dirty="0"/>
                        <a:t>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%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>
                          <a:solidFill>
                            <a:schemeClr val="tx1"/>
                          </a:solidFill>
                        </a:rPr>
                        <a:t>≤0.05</a:t>
                      </a:r>
                      <a:endParaRPr lang="it-IT" sz="13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300" b="0" dirty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it-IT" sz="1300" kern="1200" dirty="0">
                          <a:solidFill>
                            <a:schemeClr val="dk1"/>
                          </a:solidFill>
                        </a:rPr>
                        <a:t>0.05</a:t>
                      </a:r>
                      <a:endParaRPr lang="it-IT" sz="13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39493017"/>
                  </a:ext>
                </a:extLst>
              </a:tr>
              <a:tr h="343277">
                <a:tc>
                  <a:txBody>
                    <a:bodyPr/>
                    <a:lstStyle/>
                    <a:p>
                      <a:r>
                        <a:rPr lang="it-IT" sz="1300" dirty="0" err="1"/>
                        <a:t>Slice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norm</a:t>
                      </a:r>
                      <a:r>
                        <a:rPr lang="it-IT" sz="1300" dirty="0"/>
                        <a:t> </a:t>
                      </a:r>
                      <a:r>
                        <a:rPr lang="it-IT" sz="1300" dirty="0" err="1"/>
                        <a:t>Emittance</a:t>
                      </a:r>
                      <a:endParaRPr lang="it-IT" sz="1300" dirty="0"/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mm-</a:t>
                      </a:r>
                      <a:r>
                        <a:rPr lang="it-IT" sz="1300" dirty="0" err="1"/>
                        <a:t>mrad</a:t>
                      </a:r>
                      <a:endParaRPr lang="it-IT" sz="13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0" dirty="0"/>
                        <a:t>0.5</a:t>
                      </a:r>
                      <a:endParaRPr lang="it-IT" sz="13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300" kern="1200" dirty="0">
                          <a:solidFill>
                            <a:schemeClr val="dk1"/>
                          </a:solidFill>
                        </a:rPr>
                        <a:t>0.5</a:t>
                      </a:r>
                      <a:endParaRPr lang="it-IT" sz="13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5541232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616241A-7990-5DFF-CF3E-02CD8A6E11D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70424" y="2541829"/>
              <a:ext cx="3894566" cy="342146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44846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980620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</a:tblGrid>
                  <a:tr h="456627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Parameter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Unit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PWFA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300" b="0" dirty="0"/>
                            <a:t>X-band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456627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Radiation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Wavelength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nm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3-4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446552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Photons</a:t>
                          </a:r>
                          <a:r>
                            <a:rPr lang="it-IT" sz="1300" dirty="0"/>
                            <a:t> per </a:t>
                          </a:r>
                          <a:r>
                            <a:rPr lang="it-IT" sz="1300" dirty="0" err="1"/>
                            <a:t>Pulse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3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0.1- 0.25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1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429199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Bandwith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%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0.5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456627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Undulator</a:t>
                          </a:r>
                          <a:r>
                            <a:rPr lang="it-IT" sz="1300" dirty="0"/>
                            <a:t> Area </a:t>
                          </a:r>
                          <a:r>
                            <a:rPr lang="it-IT" sz="1300" dirty="0" err="1"/>
                            <a:t>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30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  <a:tr h="429199">
                    <a:tc>
                      <a:txBody>
                        <a:bodyPr/>
                        <a:lstStyle/>
                        <a:p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3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300" b="0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2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2117344927"/>
                      </a:ext>
                    </a:extLst>
                  </a:tr>
                  <a:tr h="654921">
                    <a:tc>
                      <a:txBody>
                        <a:bodyPr/>
                        <a:lstStyle/>
                        <a:p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it-IT" sz="13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it-IT" sz="13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300" b="0" dirty="0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it-IT" sz="1300" b="0" dirty="0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3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𝑚𝑚</m:t>
                                            </m:r>
                                          </m:e>
                                          <m:sup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it-IT" sz="13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𝑚𝑟𝑎𝑑</m:t>
                                            </m:r>
                                          </m:e>
                                          <m:sup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>
                                          <a:rPr lang="it-IT" sz="1300" b="0" dirty="0" smtClean="0">
                                            <a:latin typeface="Cambria Math" panose="02040503050406030204" pitchFamily="18" charset="0"/>
                                          </a:rPr>
                                          <m:t>𝑏𝑤</m:t>
                                        </m:r>
                                        <m:d>
                                          <m:dPr>
                                            <m:ctrlPr>
                                              <a:rPr lang="it-IT" sz="13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3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0.1%</m:t>
                                            </m:r>
                                          </m:e>
                                        </m:d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it-IT" sz="13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it-IT" sz="13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  <m:r>
                                <a:rPr lang="it-IT" sz="13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×</m:t>
                              </m:r>
                              <m:sSup>
                                <m:sSupPr>
                                  <m:ctrlPr>
                                    <a:rPr lang="it-IT" sz="13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300" b="1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sz="13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</m:t>
                                  </m:r>
                                </m:sup>
                              </m:sSup>
                            </m:oMath>
                          </a14:m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3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 ×</m:t>
                                </m:r>
                                <m:sSup>
                                  <m:sSupPr>
                                    <m:ctrlPr>
                                      <a:rPr lang="it-IT" sz="13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3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3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7570555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616241A-7990-5DFF-CF3E-02CD8A6E11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1406669"/>
                  </p:ext>
                </p:extLst>
              </p:nvPr>
            </p:nvGraphicFramePr>
            <p:xfrm>
              <a:off x="4270424" y="2541829"/>
              <a:ext cx="3894566" cy="3421468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44846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980620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83455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</a:tblGrid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Parameter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Unit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PWFA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300" b="0" dirty="0"/>
                            <a:t>X-band</a:t>
                          </a:r>
                          <a:endParaRPr lang="it-IT" sz="13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Radiation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Wavelength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nm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3-4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Photons</a:t>
                          </a:r>
                          <a:r>
                            <a:rPr lang="it-IT" sz="1300" dirty="0"/>
                            <a:t> per </a:t>
                          </a:r>
                          <a:r>
                            <a:rPr lang="it-IT" sz="1300" dirty="0" err="1"/>
                            <a:t>Pulse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128571" t="-202703" r="-175325" b="-4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0.1- 0.25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1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Photon</a:t>
                          </a:r>
                          <a:r>
                            <a:rPr lang="it-IT" sz="1300" dirty="0"/>
                            <a:t> </a:t>
                          </a:r>
                          <a:r>
                            <a:rPr lang="it-IT" sz="1300" dirty="0" err="1"/>
                            <a:t>Bandwith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%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dirty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endParaRPr lang="it-IT" sz="13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0.5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464940">
                    <a:tc>
                      <a:txBody>
                        <a:bodyPr/>
                        <a:lstStyle/>
                        <a:p>
                          <a:r>
                            <a:rPr lang="it-IT" sz="1300" dirty="0" err="1"/>
                            <a:t>Undulator</a:t>
                          </a:r>
                          <a:r>
                            <a:rPr lang="it-IT" sz="1300" dirty="0"/>
                            <a:t> Area </a:t>
                          </a:r>
                          <a:r>
                            <a:rPr lang="it-IT" sz="1300" dirty="0" err="1"/>
                            <a:t>Length</a:t>
                          </a:r>
                          <a:endParaRPr lang="it-IT" sz="1300" dirty="0"/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dirty="0"/>
                            <a:t>m</a:t>
                          </a:r>
                          <a:endParaRPr lang="it-IT" sz="13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30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  <a:tr h="429199">
                    <a:tc>
                      <a:txBody>
                        <a:bodyPr/>
                        <a:lstStyle/>
                        <a:p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128571" t="-544118" r="-175325" b="-16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300" b="0" dirty="0"/>
                            <a:t>2</a:t>
                          </a:r>
                          <a:endParaRPr lang="it-IT" sz="13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/>
                    </a:tc>
                    <a:extLst>
                      <a:ext uri="{0D108BD9-81ED-4DB2-BD59-A6C34878D82A}">
                        <a16:rowId xmlns:a16="http://schemas.microsoft.com/office/drawing/2014/main" val="2117344927"/>
                      </a:ext>
                    </a:extLst>
                  </a:tr>
                  <a:tr h="667569">
                    <a:tc>
                      <a:txBody>
                        <a:bodyPr/>
                        <a:lstStyle/>
                        <a:p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3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3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3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2455" marR="62455" marT="34350" marB="34350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128571" t="-413208" r="-175325" b="-7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266667" t="-413208" r="-104545" b="-7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marL="62455" marR="62455" marT="34350" marB="34350">
                        <a:blipFill>
                          <a:blip r:embed="rId5"/>
                          <a:stretch>
                            <a:fillRect l="-366667" t="-413208" r="-4545" b="-75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70555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808192-5B55-987D-5A8F-2580CB03B659}"/>
              </a:ext>
            </a:extLst>
          </p:cNvPr>
          <p:cNvSpPr txBox="1"/>
          <p:nvPr/>
        </p:nvSpPr>
        <p:spPr>
          <a:xfrm>
            <a:off x="228861" y="6426816"/>
            <a:ext cx="38519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C.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Vaccarezza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/L.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Giannessi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3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AQUA beamline scientific case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E02431-2809-A56A-4C4B-7C7D1FA5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709" y="3577324"/>
            <a:ext cx="2122665" cy="177183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2808904-1CCF-9417-AB81-8994B258D417}"/>
              </a:ext>
            </a:extLst>
          </p:cNvPr>
          <p:cNvSpPr txBox="1">
            <a:spLocks noChangeArrowheads="1"/>
          </p:cNvSpPr>
          <p:nvPr/>
        </p:nvSpPr>
        <p:spPr>
          <a:xfrm>
            <a:off x="535630" y="198854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Coherent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X-ray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4FDB87-1F6A-F167-EC51-C65673C62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9071" y="1289025"/>
            <a:ext cx="1751662" cy="1748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90CE95-615B-B412-110E-F12847B0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59" y="4916147"/>
            <a:ext cx="4956296" cy="117468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1028324-5EE8-857E-71AE-B3A00E17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59" y="2573718"/>
            <a:ext cx="2023441" cy="1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1EC890BC-C7AE-A01B-F5C9-329C761FC70F}"/>
              </a:ext>
            </a:extLst>
          </p:cNvPr>
          <p:cNvSpPr txBox="1">
            <a:spLocks noChangeArrowheads="1"/>
          </p:cNvSpPr>
          <p:nvPr/>
        </p:nvSpPr>
        <p:spPr>
          <a:xfrm>
            <a:off x="8226483" y="1699214"/>
            <a:ext cx="4066446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(Large) Viruses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Organelles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Bacteria/Cells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Metals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Semiconductors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Superconductors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Magnetic materials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Organic molecules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27F7364-B140-E7EE-8636-32BB6C785C41}"/>
              </a:ext>
            </a:extLst>
          </p:cNvPr>
          <p:cNvSpPr/>
          <p:nvPr/>
        </p:nvSpPr>
        <p:spPr>
          <a:xfrm>
            <a:off x="535630" y="866868"/>
            <a:ext cx="98675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typology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61447BDF-036C-6CF2-F99C-1B3642608EB4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F. Stellato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F2B3BC5-7E95-C87C-783F-0FB76C87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59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ARIA beamline scientific case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61447BDF-036C-6CF2-F99C-1B3642608EB4}"/>
              </a:ext>
            </a:extLst>
          </p:cNvPr>
          <p:cNvSpPr txBox="1"/>
          <p:nvPr/>
        </p:nvSpPr>
        <p:spPr>
          <a:xfrm>
            <a:off x="228862" y="6426816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F. Stellato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19F140E-35C7-C60C-1083-9FBC80CF4CDC}"/>
              </a:ext>
            </a:extLst>
          </p:cNvPr>
          <p:cNvSpPr txBox="1">
            <a:spLocks noChangeArrowheads="1"/>
          </p:cNvSpPr>
          <p:nvPr/>
        </p:nvSpPr>
        <p:spPr>
          <a:xfrm>
            <a:off x="222680" y="170483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Photoelectron Circular</a:t>
            </a:r>
            <a:b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Dichroism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C3F37C-82D2-EA3A-C548-F6231970B2D5}"/>
              </a:ext>
            </a:extLst>
          </p:cNvPr>
          <p:cNvSpPr txBox="1"/>
          <p:nvPr/>
        </p:nvSpPr>
        <p:spPr>
          <a:xfrm>
            <a:off x="7996288" y="1305309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(ablation &amp; deposition)</a:t>
            </a:r>
            <a:endParaRPr kumimoji="0" lang="en-US" altLang="it-IT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222B148-BCFC-6163-6078-C505C553EBCF}"/>
              </a:ext>
            </a:extLst>
          </p:cNvPr>
          <p:cNvSpPr/>
          <p:nvPr/>
        </p:nvSpPr>
        <p:spPr>
          <a:xfrm>
            <a:off x="222680" y="947143"/>
            <a:ext cx="1019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typology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samples (and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1DDC50-28FB-DEA9-9688-746CF75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b="6339"/>
          <a:stretch/>
        </p:blipFill>
        <p:spPr>
          <a:xfrm>
            <a:off x="4165041" y="2443588"/>
            <a:ext cx="1740973" cy="1754463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1A093B-7B90-86D6-5986-A9E29211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226DCC-E2A4-7B5D-A724-821F663D7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499" y="1542806"/>
            <a:ext cx="2498501" cy="79766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118B434-C244-2091-8A7F-2FA9084E6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933" y="4852370"/>
            <a:ext cx="1287887" cy="17185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8ACE19-DCFD-7B53-9221-0F1CD100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83193"/>
            <a:ext cx="1821776" cy="9842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17619AF-CD15-52CA-400D-1E06C831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930" y="4828703"/>
            <a:ext cx="2673042" cy="18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78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.png">
            <a:extLst>
              <a:ext uri="{FF2B5EF4-FFF2-40B4-BE49-F238E27FC236}">
                <a16:creationId xmlns:a16="http://schemas.microsoft.com/office/drawing/2014/main" id="{18301459-00D8-7A2F-BCB0-935D43E0287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2077656"/>
            <a:ext cx="3877957" cy="4087576"/>
          </a:xfrm>
          <a:prstGeom prst="rect">
            <a:avLst/>
          </a:prstGeom>
          <a:ln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22CE25-6D2E-59FD-639C-991540CD4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73" y="2453941"/>
            <a:ext cx="7772400" cy="3663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252C2-9E30-85EA-02CE-AA5C2A898CE5}"/>
              </a:ext>
            </a:extLst>
          </p:cNvPr>
          <p:cNvSpPr txBox="1"/>
          <p:nvPr/>
        </p:nvSpPr>
        <p:spPr>
          <a:xfrm>
            <a:off x="4271058" y="3617159"/>
            <a:ext cx="2164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Cianchi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(Uni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ToV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3AFB9-FCDB-DE33-A488-5298F2684F2B}"/>
              </a:ext>
            </a:extLst>
          </p:cNvPr>
          <p:cNvSpPr txBox="1"/>
          <p:nvPr/>
        </p:nvSpPr>
        <p:spPr>
          <a:xfrm>
            <a:off x="6766602" y="3617159"/>
            <a:ext cx="238882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Cirrone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(INFN-LNS)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AFA7C-CD1C-7D12-F6E0-7D620BA3B66A}"/>
              </a:ext>
            </a:extLst>
          </p:cNvPr>
          <p:cNvSpPr txBox="1"/>
          <p:nvPr/>
        </p:nvSpPr>
        <p:spPr>
          <a:xfrm>
            <a:off x="9486508" y="3633166"/>
            <a:ext cx="2164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Labate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(CNR-INO)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FE77B-5880-7672-E33A-088C5A64619F}"/>
              </a:ext>
            </a:extLst>
          </p:cNvPr>
          <p:cNvSpPr txBox="1"/>
          <p:nvPr/>
        </p:nvSpPr>
        <p:spPr>
          <a:xfrm>
            <a:off x="-1" y="1219383"/>
            <a:ext cx="11389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highlight>
                  <a:srgbClr val="ED9E0B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EuAPS: EuPRAXIA Advance Photon Sources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 Investigator: M. Ferrario,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- Infrastructure Manager: C.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Bortolin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- Management and Dissemination: A.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5BA093-6EAC-4D91-7377-E86E2C214287}"/>
              </a:ext>
            </a:extLst>
          </p:cNvPr>
          <p:cNvSpPr/>
          <p:nvPr/>
        </p:nvSpPr>
        <p:spPr>
          <a:xfrm>
            <a:off x="1023618" y="3061739"/>
            <a:ext cx="156137" cy="156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56A24-7ED9-9374-85A1-BA5882651683}"/>
              </a:ext>
            </a:extLst>
          </p:cNvPr>
          <p:cNvSpPr/>
          <p:nvPr/>
        </p:nvSpPr>
        <p:spPr>
          <a:xfrm>
            <a:off x="2399841" y="4520093"/>
            <a:ext cx="173011" cy="1448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B44E5-ED5D-C024-CC8C-9C77DCA3746B}"/>
              </a:ext>
            </a:extLst>
          </p:cNvPr>
          <p:cNvSpPr txBox="1"/>
          <p:nvPr/>
        </p:nvSpPr>
        <p:spPr>
          <a:xfrm>
            <a:off x="148421" y="6428821"/>
            <a:ext cx="61519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Ferrario et al. INFN-23-12-LNF (2023) 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B3DDE-BAC8-776D-C00C-AE6AAA4D8DE4}"/>
              </a:ext>
            </a:extLst>
          </p:cNvPr>
          <p:cNvSpPr txBox="1"/>
          <p:nvPr/>
        </p:nvSpPr>
        <p:spPr>
          <a:xfrm>
            <a:off x="1179755" y="2985918"/>
            <a:ext cx="1202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Milano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B8AD9-C8A6-36DF-8689-426B1EAF6C8B}"/>
              </a:ext>
            </a:extLst>
          </p:cNvPr>
          <p:cNvSpPr txBox="1"/>
          <p:nvPr/>
        </p:nvSpPr>
        <p:spPr>
          <a:xfrm>
            <a:off x="2572852" y="4438289"/>
            <a:ext cx="1202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Potenza</a:t>
            </a:r>
          </a:p>
        </p:txBody>
      </p:sp>
    </p:spTree>
    <p:extLst>
      <p:ext uri="{BB962C8B-B14F-4D97-AF65-F5344CB8AC3E}">
        <p14:creationId xmlns:p14="http://schemas.microsoft.com/office/powerpoint/2010/main" val="345185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09D42F-8A77-108F-3F9A-8F975E154C8A}"/>
              </a:ext>
            </a:extLst>
          </p:cNvPr>
          <p:cNvGrpSpPr/>
          <p:nvPr/>
        </p:nvGrpSpPr>
        <p:grpSpPr>
          <a:xfrm>
            <a:off x="307041" y="1092819"/>
            <a:ext cx="6288259" cy="2152357"/>
            <a:chOff x="1617568" y="1523375"/>
            <a:chExt cx="6288259" cy="21523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79002D0-5EB6-50D0-3F83-401EC477B6A4}"/>
                </a:ext>
              </a:extLst>
            </p:cNvPr>
            <p:cNvSpPr/>
            <p:nvPr/>
          </p:nvSpPr>
          <p:spPr>
            <a:xfrm>
              <a:off x="1617568" y="1523375"/>
              <a:ext cx="6288259" cy="2152357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Building a facility with very high field plasma accelerators, driven by lasers or beams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– 100 GV/m accelerating field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Shrink down the facility size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00FF00"/>
                  </a:highlight>
                  <a:uLnTx/>
                  <a:uFillTx/>
                  <a:latin typeface="Calibri"/>
                  <a:ea typeface="+mn-ea"/>
                  <a:cs typeface="+mn-cs"/>
                </a:rPr>
                <a:t>Improve Sustainability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00C443D-4AA0-D68F-E330-5FFE7E19BA28}"/>
                </a:ext>
              </a:extLst>
            </p:cNvPr>
            <p:cNvSpPr txBox="1"/>
            <p:nvPr/>
          </p:nvSpPr>
          <p:spPr>
            <a:xfrm>
              <a:off x="1998784" y="2178131"/>
              <a:ext cx="3798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889DBC-9183-9BEF-AAE2-306D4A82AD70}"/>
              </a:ext>
            </a:extLst>
          </p:cNvPr>
          <p:cNvGrpSpPr/>
          <p:nvPr/>
        </p:nvGrpSpPr>
        <p:grpSpPr>
          <a:xfrm>
            <a:off x="1169773" y="3429000"/>
            <a:ext cx="6288259" cy="2152357"/>
            <a:chOff x="4286176" y="3551824"/>
            <a:chExt cx="6288259" cy="215235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CFC6D9-E9E2-A6F8-E928-C4737F28DCD7}"/>
                </a:ext>
              </a:extLst>
            </p:cNvPr>
            <p:cNvSpPr/>
            <p:nvPr/>
          </p:nvSpPr>
          <p:spPr>
            <a:xfrm>
              <a:off x="4286176" y="3551824"/>
              <a:ext cx="6288259" cy="21523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Producing particles and photons to support several urgent and timely science cases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Drive short wavelength FEL</a:t>
              </a:r>
            </a:p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00FFFF"/>
                  </a:highlight>
                  <a:uLnTx/>
                  <a:uFillTx/>
                  <a:latin typeface="Calibri"/>
                  <a:ea typeface="+mn-ea"/>
                  <a:cs typeface="+mn-cs"/>
                </a:rPr>
                <a:t>Pave the way for future Linear Colliders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7C5B402-68E9-1496-B465-A1C3F2526DF1}"/>
                </a:ext>
              </a:extLst>
            </p:cNvPr>
            <p:cNvSpPr txBox="1"/>
            <p:nvPr/>
          </p:nvSpPr>
          <p:spPr>
            <a:xfrm>
              <a:off x="4666370" y="4165120"/>
              <a:ext cx="3798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58F5FB40-CC53-830A-9E6B-DD2E176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A New European High-Tech User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62427-4610-36EE-54F8-69D5B31D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890" y="1021700"/>
            <a:ext cx="3995272" cy="5152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25D92-A4C5-D97E-C26E-73D154D3B874}"/>
              </a:ext>
            </a:extLst>
          </p:cNvPr>
          <p:cNvSpPr txBox="1"/>
          <p:nvPr/>
        </p:nvSpPr>
        <p:spPr>
          <a:xfrm>
            <a:off x="307041" y="5956029"/>
            <a:ext cx="609858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www.eupraxia-facility.org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23154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20E63C-5D03-88AE-656E-276AA5BCC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2774" y="1355620"/>
            <a:ext cx="7819522" cy="7416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3B5B071-C192-09F4-C58B-0A963F5EB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690" y="1977023"/>
            <a:ext cx="6423471" cy="4146873"/>
          </a:xfrm>
          <a:prstGeom prst="rect">
            <a:avLst/>
          </a:prstGeom>
        </p:spPr>
      </p:pic>
      <p:graphicFrame>
        <p:nvGraphicFramePr>
          <p:cNvPr id="34" name="Table 35">
            <a:extLst>
              <a:ext uri="{FF2B5EF4-FFF2-40B4-BE49-F238E27FC236}">
                <a16:creationId xmlns:a16="http://schemas.microsoft.com/office/drawing/2014/main" id="{701B9113-7B28-CA4E-9523-C7FCB103DD69}"/>
              </a:ext>
            </a:extLst>
          </p:cNvPr>
          <p:cNvGraphicFramePr>
            <a:graphicFrameLocks noGrp="1"/>
          </p:cNvGraphicFramePr>
          <p:nvPr/>
        </p:nvGraphicFramePr>
        <p:xfrm>
          <a:off x="3995518" y="1977023"/>
          <a:ext cx="2719643" cy="1112520"/>
        </p:xfrm>
        <a:graphic>
          <a:graphicData uri="http://schemas.openxmlformats.org/drawingml/2006/table">
            <a:tbl>
              <a:tblPr firstRow="1" bandRow="1"/>
              <a:tblGrid>
                <a:gridCol w="1947101">
                  <a:extLst>
                    <a:ext uri="{9D8B030D-6E8A-4147-A177-3AD203B41FA5}">
                      <a16:colId xmlns:a16="http://schemas.microsoft.com/office/drawing/2014/main" val="3206934216"/>
                    </a:ext>
                  </a:extLst>
                </a:gridCol>
                <a:gridCol w="772542">
                  <a:extLst>
                    <a:ext uri="{9D8B030D-6E8A-4147-A177-3AD203B41FA5}">
                      <a16:colId xmlns:a16="http://schemas.microsoft.com/office/drawing/2014/main" val="3420237909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 b="0">
                          <a:solidFill>
                            <a:schemeClr val="tx1"/>
                          </a:solidFill>
                        </a:rPr>
                        <a:t>Electron beam Energy [MeV]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 b="0">
                          <a:solidFill>
                            <a:schemeClr val="tx1"/>
                          </a:solidFill>
                        </a:rPr>
                        <a:t>50-800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217669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/>
                        <a:t>Plasma Density [cm</a:t>
                      </a:r>
                      <a:r>
                        <a:rPr lang="en-IT" sz="1200" baseline="30000"/>
                        <a:t>-3</a:t>
                      </a:r>
                      <a:r>
                        <a:rPr lang="en-IT" sz="1200"/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/>
                        <a:t>10</a:t>
                      </a:r>
                      <a:r>
                        <a:rPr lang="en-IT" sz="1200" baseline="30000"/>
                        <a:t>17</a:t>
                      </a:r>
                      <a:r>
                        <a:rPr lang="en-IT" sz="1200"/>
                        <a:t> - 10</a:t>
                      </a:r>
                      <a:r>
                        <a:rPr lang="en-IT" sz="1200" baseline="30000"/>
                        <a:t>19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9915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/>
                        <a:t>Photon Critical Energy [keV]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/>
                        <a:t>1 - 10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87801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IT" sz="1200"/>
                        <a:t>Nuber of Photons/pulse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tc>
                  <a:txBody>
                    <a:bodyPr/>
                    <a:lstStyle>
                      <a:lvl1pPr marL="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20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04089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5618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08238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60311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1234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64400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16464" algn="l" defTabSz="45206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IT" sz="1200"/>
                        <a:t>10</a:t>
                      </a:r>
                      <a:r>
                        <a:rPr lang="en-IT" sz="1200" baseline="30000"/>
                        <a:t>6</a:t>
                      </a:r>
                      <a:r>
                        <a:rPr lang="en-IT" sz="1200"/>
                        <a:t> – 10</a:t>
                      </a:r>
                      <a:r>
                        <a:rPr lang="en-IT" sz="1200" baseline="30000"/>
                        <a:t>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58410"/>
                  </a:ext>
                </a:extLst>
              </a:tr>
            </a:tbl>
          </a:graphicData>
        </a:graphic>
      </p:graphicFrame>
      <p:pic>
        <p:nvPicPr>
          <p:cNvPr id="2" name="lwfa-movie-140646.mp4">
            <a:hlinkClick r:id="" action="ppaction://media"/>
            <a:extLst>
              <a:ext uri="{FF2B5EF4-FFF2-40B4-BE49-F238E27FC236}">
                <a16:creationId xmlns:a16="http://schemas.microsoft.com/office/drawing/2014/main" id="{9077B77F-9A45-C719-196C-4E35C29CB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0259" y="2329941"/>
            <a:ext cx="4838953" cy="2903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A86D6-6D48-CE58-C24D-76E01DE481C8}"/>
              </a:ext>
            </a:extLst>
          </p:cNvPr>
          <p:cNvSpPr txBox="1"/>
          <p:nvPr/>
        </p:nvSpPr>
        <p:spPr>
          <a:xfrm>
            <a:off x="8074270" y="5233312"/>
            <a:ext cx="3548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Vieira, R. Fonseca/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/IST Lisbon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 descr="Laser1">
            <a:extLst>
              <a:ext uri="{FF2B5EF4-FFF2-40B4-BE49-F238E27FC236}">
                <a16:creationId xmlns:a16="http://schemas.microsoft.com/office/drawing/2014/main" id="{6D8B9377-205C-4FF5-9104-B91A1745FE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76" y="3228021"/>
            <a:ext cx="834503" cy="83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5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15126" y="69312"/>
            <a:ext cx="7961747" cy="649762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Towards EuPRAXIA Laser Specs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11E0C-BBD6-E791-7B57-C4F3CECC3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r="4093"/>
          <a:stretch/>
        </p:blipFill>
        <p:spPr>
          <a:xfrm>
            <a:off x="4618958" y="2464759"/>
            <a:ext cx="6853639" cy="39463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23ABAF-701C-3392-8E75-329511910750}"/>
              </a:ext>
            </a:extLst>
          </p:cNvPr>
          <p:cNvSpPr txBox="1"/>
          <p:nvPr/>
        </p:nvSpPr>
        <p:spPr>
          <a:xfrm>
            <a:off x="9361114" y="987559"/>
            <a:ext cx="2592288" cy="1446935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EuPRAXIA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PW class,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Hz repetition rate,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multi kW average power,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diode pumped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</a:t>
            </a: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1201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ull thermal load 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37EAA-B49B-1340-6A40-A3F07301833B}"/>
              </a:ext>
            </a:extLst>
          </p:cNvPr>
          <p:cNvSpPr txBox="1"/>
          <p:nvPr/>
        </p:nvSpPr>
        <p:spPr>
          <a:xfrm>
            <a:off x="12037849" y="43723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E4552-9DC7-0037-329D-A5D19D0F7218}"/>
              </a:ext>
            </a:extLst>
          </p:cNvPr>
          <p:cNvSpPr txBox="1"/>
          <p:nvPr/>
        </p:nvSpPr>
        <p:spPr>
          <a:xfrm>
            <a:off x="5050329" y="3387035"/>
            <a:ext cx="2995448" cy="1446935"/>
          </a:xfrm>
          <a:prstGeom prst="rect">
            <a:avLst/>
          </a:prstGeom>
          <a:solidFill>
            <a:schemeClr val="accent5">
              <a:lumMod val="75000"/>
              <a:alpha val="56230"/>
            </a:schemeClr>
          </a:solidFill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EuAPS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TW peak power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Hz repetition rate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W average power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Diode pumped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Thermal load effects</a:t>
            </a:r>
            <a:endParaRPr kumimoji="0" lang="en-IT" sz="14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748F0-B472-473D-1957-5DEF77FF9C9C}"/>
              </a:ext>
            </a:extLst>
          </p:cNvPr>
          <p:cNvSpPr txBox="1"/>
          <p:nvPr/>
        </p:nvSpPr>
        <p:spPr>
          <a:xfrm>
            <a:off x="719403" y="4833970"/>
            <a:ext cx="3475501" cy="1446935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CURRENT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PW class,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Hz repetition rate,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≈10 W average power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flashlamp pumped 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en-IT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 thermal load transport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0EB95-ED6C-299A-513D-85E6D6E96505}"/>
              </a:ext>
            </a:extLst>
          </p:cNvPr>
          <p:cNvSpPr txBox="1"/>
          <p:nvPr/>
        </p:nvSpPr>
        <p:spPr>
          <a:xfrm>
            <a:off x="126251" y="1172624"/>
            <a:ext cx="939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Eupraxia laser development is aimed at delivering more efficient, kW class PW laser driver for plasma acceleration at &gt;100 Hz rate</a:t>
            </a:r>
          </a:p>
        </p:txBody>
      </p:sp>
      <p:pic>
        <p:nvPicPr>
          <p:cNvPr id="7" name="Immagine 11">
            <a:extLst>
              <a:ext uri="{FF2B5EF4-FFF2-40B4-BE49-F238E27FC236}">
                <a16:creationId xmlns:a16="http://schemas.microsoft.com/office/drawing/2014/main" id="{3C93C6A2-1813-5966-A8D5-DD40B5D5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501" y="5851267"/>
            <a:ext cx="573756" cy="57375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83C0971-BB66-05F4-B1CB-4AEDA2E3C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406" y="6452166"/>
            <a:ext cx="1558163" cy="405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63150A-50B9-181C-A8FF-62F632C87BD7}"/>
              </a:ext>
            </a:extLst>
          </p:cNvPr>
          <p:cNvGrpSpPr/>
          <p:nvPr/>
        </p:nvGrpSpPr>
        <p:grpSpPr>
          <a:xfrm>
            <a:off x="853303" y="2188686"/>
            <a:ext cx="3429456" cy="1871147"/>
            <a:chOff x="853303" y="2188686"/>
            <a:chExt cx="3429456" cy="18711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A0B4F7-A055-CB09-493B-5C3207E52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303" y="2188686"/>
              <a:ext cx="3231995" cy="18021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BD0CB-AB19-DDA9-0E68-4DC78A8CB85E}"/>
                </a:ext>
              </a:extLst>
            </p:cNvPr>
            <p:cNvSpPr txBox="1"/>
            <p:nvPr/>
          </p:nvSpPr>
          <p:spPr>
            <a:xfrm>
              <a:off x="3944205" y="3598168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</a:t>
              </a:r>
              <a:endPara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A5C06A00-D997-13FE-E0CD-BC7EDFB68B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Leo Gizzi &amp; Paul Crump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7D433-80C3-CB28-D869-379CA534B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357" y="4793749"/>
            <a:ext cx="2301240" cy="509291"/>
          </a:xfrm>
          <a:prstGeom prst="rect">
            <a:avLst/>
          </a:prstGeom>
        </p:spPr>
      </p:pic>
      <p:pic>
        <p:nvPicPr>
          <p:cNvPr id="1028" name="Picture 4" descr="Club Laser &amp; Procédés -">
            <a:extLst>
              <a:ext uri="{FF2B5EF4-FFF2-40B4-BE49-F238E27FC236}">
                <a16:creationId xmlns:a16="http://schemas.microsoft.com/office/drawing/2014/main" id="{B7365B39-8CE2-94C6-BB1B-FEAA1077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62" y="5557437"/>
            <a:ext cx="1719789" cy="5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2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4203FE-4362-15A4-6181-88CEB0C1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97" y="856429"/>
            <a:ext cx="11913584" cy="1435661"/>
          </a:xfrm>
        </p:spPr>
        <p:txBody>
          <a:bodyPr>
            <a:noAutofit/>
          </a:bodyPr>
          <a:lstStyle/>
          <a:p>
            <a:pPr algn="just"/>
            <a:r>
              <a:rPr lang="en-GB" sz="1800" b="1" dirty="0">
                <a:solidFill>
                  <a:srgbClr val="243F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HORIZON-INFRA-2024-TECH-01-01: R&amp;D for the next generation of scientific instrumentation, tools, methods, solutions for RI upgrade</a:t>
            </a:r>
          </a:p>
          <a:p>
            <a:pPr algn="just"/>
            <a:endParaRPr lang="en-GB" sz="1800" b="1" dirty="0">
              <a:solidFill>
                <a:srgbClr val="243F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GB" sz="1800" b="1" dirty="0">
                <a:solidFill>
                  <a:srgbClr val="243F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Dead line 12 March 2024</a:t>
            </a:r>
          </a:p>
          <a:p>
            <a:pPr algn="just"/>
            <a:endParaRPr lang="en-GB" sz="1800" b="1" dirty="0">
              <a:solidFill>
                <a:srgbClr val="243F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GB" sz="1800" b="1" dirty="0">
                <a:solidFill>
                  <a:srgbClr val="243F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Target Budget ~10 </a:t>
            </a:r>
            <a:r>
              <a:rPr lang="en-GB" sz="1800" b="1" dirty="0" err="1">
                <a:solidFill>
                  <a:srgbClr val="243F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MEuro</a:t>
            </a:r>
            <a:endParaRPr lang="en-GB" sz="1800" b="1" dirty="0">
              <a:solidFill>
                <a:srgbClr val="243F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0EAB75-7203-D031-2AD6-AB640A3F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0"/>
            <a:ext cx="7961747" cy="856429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NEXT STEP: PACRI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863F035A-CEBB-8860-E87B-BB9F3072D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978581"/>
              </p:ext>
            </p:extLst>
          </p:nvPr>
        </p:nvGraphicFramePr>
        <p:xfrm>
          <a:off x="3497652" y="1845289"/>
          <a:ext cx="5783853" cy="4432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#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71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Partner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71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Acronym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71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45" dirty="0">
                          <a:latin typeface="Arial"/>
                          <a:cs typeface="Arial"/>
                        </a:rPr>
                        <a:t>Elettra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Sincrotrone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Trieste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60" dirty="0">
                          <a:latin typeface="Arial"/>
                          <a:cs typeface="Arial"/>
                        </a:rPr>
                        <a:t>SCpA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(Coordinator)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ST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70" dirty="0">
                          <a:latin typeface="Arial"/>
                          <a:cs typeface="Arial"/>
                        </a:rPr>
                        <a:t>European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Organization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Nuclear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Research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CERN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Istituto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Nazionale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Fisica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Nucleare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INFN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45" dirty="0">
                          <a:latin typeface="Arial"/>
                          <a:cs typeface="Arial"/>
                        </a:rPr>
                        <a:t>University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Liverpool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ULIV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80" dirty="0">
                          <a:latin typeface="Arial"/>
                          <a:cs typeface="Arial"/>
                        </a:rPr>
                        <a:t>Thales-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MIS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Th-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MIS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Scandinova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5" dirty="0">
                          <a:latin typeface="Arial"/>
                          <a:cs typeface="Arial"/>
                        </a:rPr>
                        <a:t>Systems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AB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SCND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45" dirty="0">
                          <a:latin typeface="Arial"/>
                          <a:cs typeface="Arial"/>
                        </a:rPr>
                        <a:t>VDL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4" dirty="0">
                          <a:latin typeface="Arial"/>
                          <a:cs typeface="Arial"/>
                        </a:rPr>
                        <a:t>ETG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0" dirty="0">
                          <a:latin typeface="Arial"/>
                          <a:cs typeface="Arial"/>
                        </a:rPr>
                        <a:t>Technology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Development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BV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VDL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COMEB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COMEB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40" dirty="0">
                          <a:latin typeface="Arial"/>
                          <a:cs typeface="Arial"/>
                        </a:rPr>
                        <a:t>United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Kingdom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5" dirty="0">
                          <a:latin typeface="Arial"/>
                          <a:cs typeface="Arial"/>
                        </a:rPr>
                        <a:t>Research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Innovation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UKRI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863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70" dirty="0">
                          <a:latin typeface="Arial"/>
                          <a:cs typeface="Arial"/>
                        </a:rPr>
                        <a:t>Consiglio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Nazionale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delle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Ricerche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CNR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65" dirty="0">
                          <a:latin typeface="Arial"/>
                          <a:cs typeface="Arial"/>
                        </a:rPr>
                        <a:t>Extreme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Light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Infrastructure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ERIC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20" dirty="0">
                          <a:latin typeface="Arial"/>
                          <a:cs typeface="Arial"/>
                        </a:rPr>
                        <a:t>ELI-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ERIC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6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National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Recherche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Scientifique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CNRS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CNRS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90" dirty="0">
                          <a:latin typeface="Arial"/>
                          <a:cs typeface="Arial"/>
                        </a:rPr>
                        <a:t>Thales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80" dirty="0">
                          <a:latin typeface="Arial"/>
                          <a:cs typeface="Arial"/>
                        </a:rPr>
                        <a:t>LAS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France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SAS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Th-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LAS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Amplitude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604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Amplitude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60" dirty="0">
                          <a:latin typeface="Arial"/>
                          <a:cs typeface="Arial"/>
                        </a:rPr>
                        <a:t>Centro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10" dirty="0">
                          <a:latin typeface="Arial"/>
                          <a:cs typeface="Arial"/>
                        </a:rPr>
                        <a:t>LÁSERES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Pulsados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CLPU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257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65" dirty="0">
                          <a:latin typeface="Arial"/>
                          <a:cs typeface="Arial"/>
                        </a:rPr>
                        <a:t>Ferdinand-</a:t>
                      </a:r>
                      <a:r>
                        <a:rPr sz="900" spc="-75" dirty="0">
                          <a:latin typeface="Arial"/>
                          <a:cs typeface="Arial"/>
                        </a:rPr>
                        <a:t>Braun-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Institut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0" dirty="0">
                          <a:latin typeface="Arial"/>
                          <a:cs typeface="Arial"/>
                        </a:rPr>
                        <a:t>gGmbH,</a:t>
                      </a:r>
                      <a:r>
                        <a:rPr sz="9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Leibniz-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Institut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für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Hoechstfrequenztechnik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FBH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257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Associacao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instituto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superior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0" dirty="0">
                          <a:latin typeface="Arial"/>
                          <a:cs typeface="Arial"/>
                        </a:rPr>
                        <a:t>Tecnico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para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Investigacao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Desenvolvimento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IST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9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Università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degli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Studi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10" dirty="0">
                          <a:latin typeface="Arial"/>
                          <a:cs typeface="Arial"/>
                        </a:rPr>
                        <a:t>Roma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3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Sapienza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USAP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19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Heinrich-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Heine-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Universitaet</a:t>
                      </a:r>
                      <a:r>
                        <a:rPr sz="900" spc="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Duesseldorf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UDUS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4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75" dirty="0">
                          <a:latin typeface="Arial"/>
                          <a:cs typeface="Arial"/>
                        </a:rPr>
                        <a:t>Deutsches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Elektronen-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Synchrotron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DESY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DESY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9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Chancellor,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Masters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85" dirty="0">
                          <a:latin typeface="Arial"/>
                          <a:cs typeface="Arial"/>
                        </a:rPr>
                        <a:t>Scholars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Univ.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Oxford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UOX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60" dirty="0">
                          <a:latin typeface="Arial"/>
                          <a:cs typeface="Arial"/>
                        </a:rPr>
                        <a:t>Ludwig-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Maximilians-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Universitaet</a:t>
                      </a:r>
                      <a:r>
                        <a:rPr sz="9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Muenchen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LMU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60" dirty="0">
                          <a:latin typeface="Arial"/>
                          <a:cs typeface="Arial"/>
                        </a:rPr>
                        <a:t>GSI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Helmholtz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latin typeface="Arial"/>
                          <a:cs typeface="Arial"/>
                        </a:rPr>
                        <a:t>Centre</a:t>
                      </a:r>
                      <a:r>
                        <a:rPr sz="9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0" dirty="0">
                          <a:latin typeface="Arial"/>
                          <a:cs typeface="Arial"/>
                        </a:rPr>
                        <a:t>Heavy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Ion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Research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GSI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50" dirty="0">
                          <a:latin typeface="Arial"/>
                          <a:cs typeface="Arial"/>
                        </a:rPr>
                        <a:t>Università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degli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Studi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14" dirty="0">
                          <a:latin typeface="Arial"/>
                          <a:cs typeface="Arial"/>
                        </a:rPr>
                        <a:t>Roma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95" dirty="0">
                          <a:latin typeface="Arial"/>
                          <a:cs typeface="Arial"/>
                        </a:rPr>
                        <a:t>Tor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Vergata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UTOR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SourceLAB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SourceLAB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145"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85" dirty="0">
                          <a:latin typeface="Arial"/>
                          <a:cs typeface="Arial"/>
                        </a:rPr>
                        <a:t>Paul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0" dirty="0">
                          <a:latin typeface="Arial"/>
                          <a:cs typeface="Arial"/>
                        </a:rPr>
                        <a:t>Scherrer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Institut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(Associated</a:t>
                      </a:r>
                      <a:r>
                        <a:rPr sz="900" b="1" spc="-4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partner)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PSI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6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91015F-2FBD-3D42-1785-7A79950971A1}"/>
              </a:ext>
            </a:extLst>
          </p:cNvPr>
          <p:cNvGraphicFramePr>
            <a:graphicFrameLocks noGrp="1"/>
          </p:cNvGraphicFramePr>
          <p:nvPr/>
        </p:nvGraphicFramePr>
        <p:xfrm>
          <a:off x="7736509" y="1847390"/>
          <a:ext cx="4076079" cy="4376681"/>
        </p:xfrm>
        <a:graphic>
          <a:graphicData uri="http://schemas.openxmlformats.org/drawingml/2006/table">
            <a:tbl>
              <a:tblPr/>
              <a:tblGrid>
                <a:gridCol w="470515">
                  <a:extLst>
                    <a:ext uri="{9D8B030D-6E8A-4147-A177-3AD203B41FA5}">
                      <a16:colId xmlns:a16="http://schemas.microsoft.com/office/drawing/2014/main" val="1137983457"/>
                    </a:ext>
                  </a:extLst>
                </a:gridCol>
                <a:gridCol w="2810478">
                  <a:extLst>
                    <a:ext uri="{9D8B030D-6E8A-4147-A177-3AD203B41FA5}">
                      <a16:colId xmlns:a16="http://schemas.microsoft.com/office/drawing/2014/main" val="32904696"/>
                    </a:ext>
                  </a:extLst>
                </a:gridCol>
                <a:gridCol w="795086">
                  <a:extLst>
                    <a:ext uri="{9D8B030D-6E8A-4147-A177-3AD203B41FA5}">
                      <a16:colId xmlns:a16="http://schemas.microsoft.com/office/drawing/2014/main" val="1537694739"/>
                    </a:ext>
                  </a:extLst>
                </a:gridCol>
              </a:tblGrid>
              <a:tr h="749807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 No.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Package Title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 Partic. Short Name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705067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Coordination and project management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ELETTRA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834762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and industrial exploitation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ULIV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044165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IT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 accelerator theory and simulations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IST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99811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repetition rate plasma structures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797549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 acceleration diagnostics and instrumentation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320725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IT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efficiency RF generator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Thales-MIS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5453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repetition rate modulator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Scandinova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89957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X-band RF Pulse Compressor (BOC)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50136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tests and validation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70826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IT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repetition rate high power 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Ti:Sa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amplifier module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UKRI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44941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Efficient kHz laser driver modules for plasma acceleration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0892"/>
                  </a:ext>
                </a:extLst>
              </a:tr>
              <a:tr h="208963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High-rep rate pump sources for laser drivers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ELI-ERIC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175215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Prototype of high average power optical compressor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Thales-LAS</a:t>
                      </a:r>
                      <a:endParaRPr lang="en-GB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02884"/>
                  </a:ext>
                </a:extLst>
              </a:tr>
              <a:tr h="344174"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IT" sz="150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Laser Driver System 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Architecture,transport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engineering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CNRS</a:t>
                      </a:r>
                      <a:endParaRPr lang="en-GB" sz="1500" dirty="0">
                        <a:effectLst/>
                      </a:endParaRP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902373"/>
                  </a:ext>
                </a:extLst>
              </a:tr>
            </a:tbl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12C971F7-CB29-F41C-F834-5DBDE312BE99}"/>
              </a:ext>
            </a:extLst>
          </p:cNvPr>
          <p:cNvSpPr txBox="1"/>
          <p:nvPr/>
        </p:nvSpPr>
        <p:spPr>
          <a:xfrm>
            <a:off x="558138" y="3637212"/>
            <a:ext cx="21075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25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Members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5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8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Associated</a:t>
            </a:r>
            <a:r>
              <a:rPr sz="18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partner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5424C0-230B-2DD1-B06B-EB087679BCA0}"/>
              </a:ext>
            </a:extLst>
          </p:cNvPr>
          <p:cNvSpPr txBox="1"/>
          <p:nvPr/>
        </p:nvSpPr>
        <p:spPr>
          <a:xfrm>
            <a:off x="112890" y="4870546"/>
            <a:ext cx="3217332" cy="816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1600" dirty="0">
                <a:solidFill>
                  <a:srgbClr val="4472C4"/>
                </a:solidFill>
                <a:latin typeface="Arial"/>
                <a:cs typeface="Arial"/>
              </a:rPr>
              <a:t>19</a:t>
            </a:r>
            <a:r>
              <a:rPr sz="1600" spc="-4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72C4"/>
                </a:solidFill>
                <a:latin typeface="Arial"/>
                <a:cs typeface="Arial"/>
              </a:rPr>
              <a:t>Universities</a:t>
            </a:r>
            <a:r>
              <a:rPr sz="1600" spc="-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4472C4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4472C4"/>
                </a:solidFill>
                <a:latin typeface="Arial"/>
                <a:cs typeface="Arial"/>
              </a:rPr>
              <a:t>Scientific</a:t>
            </a:r>
            <a:r>
              <a:rPr sz="1600" spc="-1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4472C4"/>
                </a:solidFill>
                <a:latin typeface="Arial"/>
                <a:cs typeface="Arial"/>
              </a:rPr>
              <a:t>Labs.</a:t>
            </a:r>
            <a:endParaRPr sz="1600" dirty="0">
              <a:solidFill>
                <a:srgbClr val="4472C4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600" spc="-50" dirty="0">
                <a:solidFill>
                  <a:srgbClr val="4472C4"/>
                </a:solidFill>
                <a:latin typeface="Arial"/>
                <a:cs typeface="Arial"/>
              </a:rPr>
              <a:t>+</a:t>
            </a:r>
            <a:endParaRPr sz="1600" dirty="0">
              <a:solidFill>
                <a:srgbClr val="4472C4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4472C4"/>
                </a:solidFill>
                <a:latin typeface="Arial"/>
                <a:cs typeface="Arial"/>
              </a:rPr>
              <a:t>7 </a:t>
            </a:r>
            <a:r>
              <a:rPr sz="1600" spc="-10" dirty="0">
                <a:solidFill>
                  <a:srgbClr val="4472C4"/>
                </a:solidFill>
                <a:latin typeface="Arial"/>
                <a:cs typeface="Arial"/>
              </a:rPr>
              <a:t>Industries</a:t>
            </a:r>
            <a:endParaRPr sz="1600" dirty="0">
              <a:solidFill>
                <a:srgbClr val="4472C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246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01235-9AC9-3611-4EB4-242BD07D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EuPRAXIA@SPARC_LAB</a:t>
            </a:r>
            <a:r>
              <a:rPr lang="en-US" dirty="0"/>
              <a:t> baseline updating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3C174-AD65-26CB-314D-7AE6FB15B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65"/>
          <a:stretch/>
        </p:blipFill>
        <p:spPr>
          <a:xfrm>
            <a:off x="923468" y="1053377"/>
            <a:ext cx="10345064" cy="50966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27B409-E109-C252-A00F-431F95294824}"/>
              </a:ext>
            </a:extLst>
          </p:cNvPr>
          <p:cNvCxnSpPr/>
          <p:nvPr/>
        </p:nvCxnSpPr>
        <p:spPr>
          <a:xfrm>
            <a:off x="5018049" y="1053377"/>
            <a:ext cx="0" cy="4845618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81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088C490-48C3-9B44-FCD2-E67C8047FA57}"/>
              </a:ext>
            </a:extLst>
          </p:cNvPr>
          <p:cNvSpPr txBox="1"/>
          <p:nvPr/>
        </p:nvSpPr>
        <p:spPr>
          <a:xfrm>
            <a:off x="195661" y="252127"/>
            <a:ext cx="1188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ESPP Roadmap Update – Plasma Accelerators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F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77D54B22-DBC0-7953-A189-717BB9FE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23"/>
          <a:stretch/>
        </p:blipFill>
        <p:spPr>
          <a:xfrm>
            <a:off x="0" y="1547445"/>
            <a:ext cx="12192000" cy="54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6305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6198C1A-0479-09C2-DFEB-56F4DBDF6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" b="-42"/>
          <a:stretch/>
        </p:blipFill>
        <p:spPr>
          <a:xfrm>
            <a:off x="8617966" y="925033"/>
            <a:ext cx="3130466" cy="411614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A649BD6-A0E2-4DF7-DC90-4316EF14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10" y="968313"/>
            <a:ext cx="7061791" cy="5254636"/>
          </a:xfrm>
        </p:spPr>
        <p:txBody>
          <a:bodyPr>
            <a:noAutofit/>
          </a:bodyPr>
          <a:lstStyle/>
          <a:p>
            <a:r>
              <a:rPr lang="de-DE" sz="2400" dirty="0"/>
              <a:t>Plasma </a:t>
            </a:r>
            <a:r>
              <a:rPr lang="de-DE" sz="2400" dirty="0" err="1"/>
              <a:t>accelerators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advanced</a:t>
            </a:r>
            <a:r>
              <a:rPr lang="de-DE" sz="2400" dirty="0"/>
              <a:t> </a:t>
            </a:r>
            <a:r>
              <a:rPr lang="de-DE" sz="2400" dirty="0" err="1"/>
              <a:t>considerably</a:t>
            </a:r>
            <a:r>
              <a:rPr lang="de-DE" sz="2400" dirty="0"/>
              <a:t> in beam </a:t>
            </a:r>
            <a:r>
              <a:rPr lang="de-DE" sz="2400" dirty="0" err="1"/>
              <a:t>quality</a:t>
            </a:r>
            <a:r>
              <a:rPr lang="de-DE" sz="2400" dirty="0"/>
              <a:t>, </a:t>
            </a:r>
            <a:r>
              <a:rPr lang="de-DE" sz="2400" b="1" dirty="0" err="1"/>
              <a:t>achieving</a:t>
            </a:r>
            <a:r>
              <a:rPr lang="de-DE" sz="2400" b="1" dirty="0"/>
              <a:t> FEL </a:t>
            </a:r>
            <a:r>
              <a:rPr lang="de-DE" sz="2400" b="1" dirty="0" err="1"/>
              <a:t>lasing</a:t>
            </a:r>
            <a:r>
              <a:rPr lang="de-DE" sz="2400" dirty="0"/>
              <a:t>.</a:t>
            </a:r>
          </a:p>
          <a:p>
            <a:r>
              <a:rPr lang="de-DE" sz="2400" dirty="0"/>
              <a:t>EuPRAXIA </a:t>
            </a:r>
            <a:r>
              <a:rPr lang="de-DE" sz="2400" dirty="0" err="1"/>
              <a:t>is</a:t>
            </a:r>
            <a:r>
              <a:rPr lang="de-DE" sz="2400" dirty="0"/>
              <a:t> a design and an ESFRI </a:t>
            </a:r>
            <a:r>
              <a:rPr lang="de-DE" sz="2400" dirty="0" err="1"/>
              <a:t>project</a:t>
            </a:r>
            <a:r>
              <a:rPr lang="de-DE" sz="2400" dirty="0"/>
              <a:t> for a </a:t>
            </a:r>
            <a:r>
              <a:rPr lang="de-DE" sz="2400" dirty="0" err="1"/>
              <a:t>distributed</a:t>
            </a:r>
            <a:r>
              <a:rPr lang="de-DE" sz="2400" dirty="0"/>
              <a:t> European Research Infrastructure, </a:t>
            </a:r>
            <a:r>
              <a:rPr lang="de-DE" sz="2400" b="1" dirty="0" err="1"/>
              <a:t>building</a:t>
            </a:r>
            <a:r>
              <a:rPr lang="de-DE" sz="2400" b="1" dirty="0"/>
              <a:t> </a:t>
            </a:r>
            <a:r>
              <a:rPr lang="de-DE" sz="2400" b="1" dirty="0" err="1"/>
              <a:t>two</a:t>
            </a:r>
            <a:r>
              <a:rPr lang="de-DE" sz="2400" b="1" dirty="0"/>
              <a:t> plasma-</a:t>
            </a:r>
            <a:r>
              <a:rPr lang="de-DE" sz="2400" b="1" dirty="0" err="1"/>
              <a:t>driven</a:t>
            </a:r>
            <a:r>
              <a:rPr lang="de-DE" sz="2400" b="1" dirty="0"/>
              <a:t> </a:t>
            </a:r>
            <a:r>
              <a:rPr lang="de-DE" sz="2400" b="1" dirty="0" err="1"/>
              <a:t>FEL´s</a:t>
            </a:r>
            <a:r>
              <a:rPr lang="de-DE" sz="2400" b="1" dirty="0"/>
              <a:t> in Europe</a:t>
            </a:r>
            <a:r>
              <a:rPr lang="de-DE" sz="2400" dirty="0"/>
              <a:t>. </a:t>
            </a:r>
          </a:p>
          <a:p>
            <a:r>
              <a:rPr lang="de-DE" sz="2400" dirty="0"/>
              <a:t>EuPRAXIA FEL </a:t>
            </a:r>
            <a:r>
              <a:rPr lang="de-DE" sz="2400" dirty="0" err="1"/>
              <a:t>site</a:t>
            </a:r>
            <a:r>
              <a:rPr lang="de-DE" sz="2400" dirty="0"/>
              <a:t> in Frascati LNF-INFN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sufficiently</a:t>
            </a:r>
            <a:r>
              <a:rPr lang="de-DE" sz="2400" dirty="0"/>
              <a:t> </a:t>
            </a:r>
            <a:r>
              <a:rPr lang="de-DE" sz="2400" dirty="0" err="1"/>
              <a:t>funded</a:t>
            </a:r>
            <a:r>
              <a:rPr lang="de-DE" sz="2400" dirty="0"/>
              <a:t> for </a:t>
            </a:r>
            <a:r>
              <a:rPr lang="de-DE" sz="2400" b="1" dirty="0" err="1"/>
              <a:t>first</a:t>
            </a:r>
            <a:r>
              <a:rPr lang="de-DE" sz="2400" b="1" dirty="0"/>
              <a:t> FEL </a:t>
            </a:r>
            <a:r>
              <a:rPr lang="de-DE" sz="2400" b="1" dirty="0" err="1"/>
              <a:t>user</a:t>
            </a:r>
            <a:r>
              <a:rPr lang="de-DE" sz="2400" b="1" dirty="0"/>
              <a:t> </a:t>
            </a:r>
            <a:r>
              <a:rPr lang="de-DE" sz="2400" b="1" dirty="0" err="1"/>
              <a:t>operation</a:t>
            </a:r>
            <a:r>
              <a:rPr lang="de-DE" sz="2400" b="1" dirty="0"/>
              <a:t> in 2029</a:t>
            </a:r>
            <a:r>
              <a:rPr lang="de-DE" sz="2400" dirty="0"/>
              <a:t>.</a:t>
            </a:r>
          </a:p>
          <a:p>
            <a:r>
              <a:rPr lang="de-DE" sz="2400" dirty="0"/>
              <a:t>Second EuPRAXIA FEL </a:t>
            </a:r>
            <a:r>
              <a:rPr lang="de-DE" sz="2400" dirty="0" err="1"/>
              <a:t>site</a:t>
            </a:r>
            <a:r>
              <a:rPr lang="de-DE" sz="2400" dirty="0"/>
              <a:t> will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selected</a:t>
            </a:r>
            <a:r>
              <a:rPr lang="de-DE" sz="2400" dirty="0"/>
              <a:t> in </a:t>
            </a:r>
            <a:r>
              <a:rPr lang="de-DE" sz="2400" dirty="0" err="1"/>
              <a:t>next</a:t>
            </a:r>
            <a:r>
              <a:rPr lang="de-DE" sz="2400" dirty="0"/>
              <a:t> </a:t>
            </a:r>
            <a:r>
              <a:rPr lang="de-DE" sz="2400" dirty="0" err="1"/>
              <a:t>months</a:t>
            </a:r>
            <a:r>
              <a:rPr lang="de-DE" sz="2400" dirty="0"/>
              <a:t>, </a:t>
            </a:r>
            <a:r>
              <a:rPr lang="de-DE" sz="2400" dirty="0" err="1"/>
              <a:t>among</a:t>
            </a:r>
            <a:r>
              <a:rPr lang="de-DE" sz="2400" dirty="0"/>
              <a:t> </a:t>
            </a:r>
            <a:r>
              <a:rPr lang="de-DE" sz="2400" b="1" dirty="0"/>
              <a:t>4 </a:t>
            </a:r>
            <a:r>
              <a:rPr lang="de-DE" sz="2400" b="1" dirty="0" err="1"/>
              <a:t>excellent</a:t>
            </a:r>
            <a:r>
              <a:rPr lang="de-DE" sz="2400" b="1" dirty="0"/>
              <a:t> </a:t>
            </a:r>
            <a:r>
              <a:rPr lang="de-DE" sz="2400" b="1" dirty="0" err="1"/>
              <a:t>candidate</a:t>
            </a:r>
            <a:r>
              <a:rPr lang="de-DE" sz="2400" b="1" dirty="0"/>
              <a:t> </a:t>
            </a:r>
            <a:r>
              <a:rPr lang="de-DE" sz="2400" b="1" dirty="0" err="1"/>
              <a:t>sites</a:t>
            </a:r>
            <a:r>
              <a:rPr lang="de-DE" sz="2400" dirty="0"/>
              <a:t>.</a:t>
            </a:r>
          </a:p>
          <a:p>
            <a:r>
              <a:rPr lang="de-DE" sz="2400" dirty="0"/>
              <a:t>Concept </a:t>
            </a:r>
            <a:r>
              <a:rPr lang="de-DE" sz="2400" dirty="0" err="1"/>
              <a:t>today</a:t>
            </a:r>
            <a:r>
              <a:rPr lang="de-DE" sz="2400" dirty="0"/>
              <a:t> </a:t>
            </a:r>
            <a:r>
              <a:rPr lang="de-DE" sz="2400" b="1" dirty="0" err="1"/>
              <a:t>works</a:t>
            </a:r>
            <a:r>
              <a:rPr lang="de-DE" sz="2400" b="1" dirty="0"/>
              <a:t> in design and in </a:t>
            </a:r>
            <a:r>
              <a:rPr lang="de-DE" sz="2400" b="1" dirty="0" err="1"/>
              <a:t>reality</a:t>
            </a:r>
            <a:r>
              <a:rPr lang="de-DE" sz="2400" dirty="0"/>
              <a:t>. </a:t>
            </a:r>
            <a:r>
              <a:rPr lang="de-DE" sz="2400" dirty="0" err="1"/>
              <a:t>Expect</a:t>
            </a:r>
            <a:r>
              <a:rPr lang="de-DE" sz="2400" dirty="0"/>
              <a:t> (solvable) </a:t>
            </a:r>
            <a:r>
              <a:rPr lang="de-DE" sz="2400" dirty="0" err="1"/>
              <a:t>problems</a:t>
            </a:r>
            <a:r>
              <a:rPr lang="de-DE" sz="2400" dirty="0"/>
              <a:t> in </a:t>
            </a:r>
            <a:r>
              <a:rPr lang="de-DE" sz="2400" dirty="0" err="1"/>
              <a:t>stability</a:t>
            </a:r>
            <a:r>
              <a:rPr lang="de-DE" sz="2400" dirty="0"/>
              <a:t> for </a:t>
            </a:r>
            <a:r>
              <a:rPr lang="de-DE" sz="2400" b="1" dirty="0"/>
              <a:t>24/7 </a:t>
            </a:r>
            <a:r>
              <a:rPr lang="de-DE" sz="2400" b="1" dirty="0" err="1"/>
              <a:t>user</a:t>
            </a:r>
            <a:r>
              <a:rPr lang="de-DE" sz="2400" b="1" dirty="0"/>
              <a:t> </a:t>
            </a:r>
            <a:r>
              <a:rPr lang="de-DE" sz="2400" b="1" dirty="0" err="1"/>
              <a:t>operation</a:t>
            </a:r>
            <a:r>
              <a:rPr lang="de-DE" sz="2400" dirty="0"/>
              <a:t>. Facility </a:t>
            </a:r>
            <a:r>
              <a:rPr lang="de-DE" sz="2400" dirty="0" err="1"/>
              <a:t>needed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demonstrate</a:t>
            </a:r>
            <a:r>
              <a:rPr lang="de-DE" sz="2400" dirty="0"/>
              <a:t>!</a:t>
            </a:r>
          </a:p>
          <a:p>
            <a:r>
              <a:rPr lang="de-DE" sz="2400" dirty="0">
                <a:solidFill>
                  <a:srgbClr val="FF0000"/>
                </a:solidFill>
              </a:rPr>
              <a:t>Additional </a:t>
            </a:r>
            <a:r>
              <a:rPr lang="de-DE" sz="2400" dirty="0" err="1">
                <a:solidFill>
                  <a:srgbClr val="FF0000"/>
                </a:solidFill>
              </a:rPr>
              <a:t>fund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raising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is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continuosly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going</a:t>
            </a:r>
            <a:r>
              <a:rPr lang="de-DE" sz="2400" dirty="0">
                <a:solidFill>
                  <a:srgbClr val="FF0000"/>
                </a:solidFill>
              </a:rPr>
              <a:t> 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496381-AADB-32DD-9CB1-938B642F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Conclusions</a:t>
            </a:r>
            <a:endParaRPr lang="de-DE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A332E9-96E1-BA6F-BBE5-63A9A19CD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7" b="32587"/>
          <a:stretch/>
        </p:blipFill>
        <p:spPr>
          <a:xfrm rot="230101">
            <a:off x="7606929" y="2173148"/>
            <a:ext cx="4323686" cy="399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57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sma_cre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405" y="-1591399"/>
            <a:ext cx="13016362" cy="10040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8F02F-185B-8129-67E5-D19EA8AFD0BD}"/>
              </a:ext>
            </a:extLst>
          </p:cNvPr>
          <p:cNvSpPr txBox="1"/>
          <p:nvPr/>
        </p:nvSpPr>
        <p:spPr>
          <a:xfrm>
            <a:off x="1609347" y="4421286"/>
            <a:ext cx="8973305" cy="632406"/>
          </a:xfrm>
          <a:prstGeom prst="rect">
            <a:avLst/>
          </a:prstGeom>
          <a:noFill/>
        </p:spPr>
        <p:txBody>
          <a:bodyPr wrap="square" lIns="77650" tIns="38825" rIns="77650" bIns="3882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Thank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64858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37593-8CE5-11F1-A00D-6A42572D8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98" y="1136302"/>
            <a:ext cx="9404604" cy="5217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6874FA-270B-B6E4-7AD3-0D4D81A679C2}"/>
              </a:ext>
            </a:extLst>
          </p:cNvPr>
          <p:cNvSpPr txBox="1"/>
          <p:nvPr/>
        </p:nvSpPr>
        <p:spPr>
          <a:xfrm>
            <a:off x="1677957" y="116647"/>
            <a:ext cx="8773899" cy="645386"/>
          </a:xfrm>
          <a:prstGeom prst="rect">
            <a:avLst/>
          </a:prstGeom>
          <a:noFill/>
        </p:spPr>
        <p:txBody>
          <a:bodyPr wrap="square" lIns="90500" tIns="45252" rIns="90500" bIns="45252" rtlCol="0">
            <a:spAutoFit/>
          </a:bodyPr>
          <a:lstStyle/>
          <a:p>
            <a:pPr marL="0" marR="0" lvl="0" indent="0" algn="ctr" defTabSz="906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 Organization</a:t>
            </a:r>
          </a:p>
        </p:txBody>
      </p:sp>
    </p:spTree>
    <p:extLst>
      <p:ext uri="{BB962C8B-B14F-4D97-AF65-F5344CB8AC3E}">
        <p14:creationId xmlns:p14="http://schemas.microsoft.com/office/powerpoint/2010/main" val="406947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816" y="0"/>
            <a:ext cx="10862997" cy="7407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WP12 Design study path for EuPRAXIA Laser-driver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48" y="936667"/>
            <a:ext cx="10945216" cy="4704523"/>
          </a:xfrm>
        </p:spPr>
        <p:txBody>
          <a:bodyPr>
            <a:noAutofit/>
          </a:bodyPr>
          <a:lstStyle/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2" indent="-171442">
              <a:buFont typeface="Arial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Baseline: proven technology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GB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Ti:Sa technology, pumped by diode-pumped lasers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Strong R&amp;D effort in place 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HAPLS@ELI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entering into USER operation)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≈ 3-5 years to go to first industrial LWFA demonstrator [1]</a:t>
            </a:r>
          </a:p>
          <a:p>
            <a:pPr marL="457200" lvl="1" indent="0">
              <a:buNone/>
            </a:pP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Fully diode pumped with Direct Chirped Pulse Amplification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with lasing media pumped directly by diodes is ideal for higher efficiency and higher rep-rate; 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several materials under consideration, Yb:CaF2,  Tm:YLF,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Tm:Lu2O3 (Pisa)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r-IN" sz="1800" dirty="0">
                <a:latin typeface="Arial" panose="020B0604020202020204" pitchFamily="34" charset="0"/>
              </a:rPr>
              <a:t>…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PENELOPE (Jena) 150 J, 1 Hz, at 1030 nm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Available ps kW thin disk lasers using plasma modulation (Oxford [2]) </a:t>
            </a:r>
          </a:p>
          <a:p>
            <a:pPr lvl="1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OPCPA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optical parametric amplification within large-aperture (LBO) crystals;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ELI-Beamlines facility, L2 DUHA (100 TW, 2 to 5 J between 20, 50, 100 Hz)</a:t>
            </a:r>
          </a:p>
          <a:p>
            <a:pPr lvl="1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91690" y="5921333"/>
            <a:ext cx="6925539" cy="50782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304792" marR="0" lvl="0" indent="-30479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L.A Gizzi,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Mathieu, P. Mason, 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Rajeev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drivers for Plasma Accelerators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Félicie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Albert et al, 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roadmap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plasma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accelerators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2021 New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23 031101, </a:t>
            </a:r>
            <a:r>
              <a:rPr kumimoji="0" lang="mr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angal" panose="02040503050203030202" pitchFamily="18" charset="0"/>
                <a:hlinkClick r:id="rId3"/>
              </a:rPr>
              <a:t>https://doi.org/10.1088/1367-2630/abcc62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</a:p>
          <a:p>
            <a:pPr marL="304792" marR="0" lvl="0" indent="-30479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Jakobsson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 M. Hooker and R.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Walczak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PRL,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4C2EF-4B91-92D8-D580-33ED8BFA700C}"/>
              </a:ext>
            </a:extLst>
          </p:cNvPr>
          <p:cNvSpPr txBox="1"/>
          <p:nvPr/>
        </p:nvSpPr>
        <p:spPr>
          <a:xfrm>
            <a:off x="7929268" y="5302164"/>
            <a:ext cx="3962545" cy="276999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Partially a</a:t>
            </a:r>
            <a:r>
              <a:rPr kumimoji="0" lang="en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ddressed by new/pending proposal </a:t>
            </a:r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DAEFD868-FD2B-E1F6-13C9-43E8AF242F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Leo Gizzi &amp; Paul Crump</a:t>
            </a:r>
          </a:p>
        </p:txBody>
      </p:sp>
    </p:spTree>
    <p:extLst>
      <p:ext uri="{BB962C8B-B14F-4D97-AF65-F5344CB8AC3E}">
        <p14:creationId xmlns:p14="http://schemas.microsoft.com/office/powerpoint/2010/main" val="422598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del of a building&#10;&#10;Description automatically generated">
            <a:extLst>
              <a:ext uri="{FF2B5EF4-FFF2-40B4-BE49-F238E27FC236}">
                <a16:creationId xmlns:a16="http://schemas.microsoft.com/office/drawing/2014/main" id="{3C15F1E0-1376-F95F-9A3F-FB11BE7F8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7496" r="-2044" b="11984"/>
          <a:stretch/>
        </p:blipFill>
        <p:spPr>
          <a:xfrm>
            <a:off x="568978" y="924786"/>
            <a:ext cx="11379570" cy="5497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4BC9D-A922-3175-072F-30DA9E5349FC}"/>
              </a:ext>
            </a:extLst>
          </p:cNvPr>
          <p:cNvSpPr txBox="1"/>
          <p:nvPr/>
        </p:nvSpPr>
        <p:spPr>
          <a:xfrm>
            <a:off x="1677957" y="116647"/>
            <a:ext cx="8773899" cy="645386"/>
          </a:xfrm>
          <a:prstGeom prst="rect">
            <a:avLst/>
          </a:prstGeom>
          <a:noFill/>
        </p:spPr>
        <p:txBody>
          <a:bodyPr wrap="square" lIns="90500" tIns="45252" rIns="90500" bIns="45252" rtlCol="0">
            <a:spAutoFit/>
          </a:bodyPr>
          <a:lstStyle/>
          <a:p>
            <a:pPr marL="0" marR="0" lvl="0" indent="0" algn="ctr" defTabSz="906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CC08D-5299-017D-823B-55EB50A2B470}"/>
              </a:ext>
            </a:extLst>
          </p:cNvPr>
          <p:cNvSpPr txBox="1"/>
          <p:nvPr/>
        </p:nvSpPr>
        <p:spPr>
          <a:xfrm>
            <a:off x="12918558" y="4465674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81798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72186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The EuPRAXIA CDR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54FCAE5-FBF9-4843-91B6-CBE6AC91153C}"/>
              </a:ext>
            </a:extLst>
          </p:cNvPr>
          <p:cNvSpPr txBox="1">
            <a:spLocks/>
          </p:cNvSpPr>
          <p:nvPr/>
        </p:nvSpPr>
        <p:spPr>
          <a:xfrm>
            <a:off x="659756" y="842469"/>
            <a:ext cx="7685957" cy="5546219"/>
          </a:xfrm>
          <a:prstGeom prst="rect">
            <a:avLst/>
          </a:prstGeom>
        </p:spPr>
        <p:txBody>
          <a:bodyPr lIns="91438" tIns="45719" rIns="91438" bIns="45719"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First ever design of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plasma accelerator facility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Conceptual Design Report for a distributed research infrastructure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EU Horizon2020 program. Completed by 16+25 institutes.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Challenges addressed by EuPRAXIA since 2015: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Can plasma accelerators produce usable electron beams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?</a:t>
            </a:r>
          </a:p>
          <a:p>
            <a:pPr marL="685718" marR="0" lvl="1" indent="-228573" algn="l" defTabSz="914286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what can we use those beams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we increase the beam energy towards HEP and collider usages?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Next phase consortium: 	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&gt; 50 institutes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</a:t>
            </a: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Preparatory Phase project: 	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2022 – 2026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(approved)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/>
            </a:endParaRPr>
          </a:p>
          <a:p>
            <a:pPr marL="228573" marR="0" lvl="0" indent="-228573" algn="l" defTabSz="91428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Start of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 operation: 	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2029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FB874-D206-4783-9D14-E1CA93C9BAC3}"/>
              </a:ext>
            </a:extLst>
          </p:cNvPr>
          <p:cNvSpPr/>
          <p:nvPr/>
        </p:nvSpPr>
        <p:spPr>
          <a:xfrm>
            <a:off x="8302195" y="915818"/>
            <a:ext cx="3352260" cy="369330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marL="0" marR="0" lvl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http://www.eupraxia-project.eu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578A0D0E-9364-CE46-B32B-570D8AD39A55}"/>
              </a:ext>
            </a:extLst>
          </p:cNvPr>
          <p:cNvGrpSpPr/>
          <p:nvPr/>
        </p:nvGrpSpPr>
        <p:grpSpPr>
          <a:xfrm>
            <a:off x="7721600" y="1355522"/>
            <a:ext cx="4301942" cy="4999411"/>
            <a:chOff x="7721600" y="1355522"/>
            <a:chExt cx="4301942" cy="4999411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677943A8-A92F-1946-A65C-3237298D2FF3}"/>
                </a:ext>
              </a:extLst>
            </p:cNvPr>
            <p:cNvSpPr/>
            <p:nvPr/>
          </p:nvSpPr>
          <p:spPr>
            <a:xfrm>
              <a:off x="7721600" y="6016381"/>
              <a:ext cx="4301942" cy="338552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600+ page CDR,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240 scientists contributed</a:t>
              </a:r>
            </a:p>
          </p:txBody>
        </p:sp>
        <p:pic>
          <p:nvPicPr>
            <p:cNvPr id="15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736B283-8172-C845-9DE4-D0B87B317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4406" y="1355522"/>
              <a:ext cx="3107838" cy="4520111"/>
            </a:xfrm>
            <a:prstGeom prst="rect">
              <a:avLst/>
            </a:prstGeom>
          </p:spPr>
        </p:pic>
      </p:grpSp>
      <p:sp>
        <p:nvSpPr>
          <p:cNvPr id="4" name="Footer Placeholder 19">
            <a:extLst>
              <a:ext uri="{FF2B5EF4-FFF2-40B4-BE49-F238E27FC236}">
                <a16:creationId xmlns:a16="http://schemas.microsoft.com/office/drawing/2014/main" id="{A4C04B77-E578-D89A-0465-D306EE0AD6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515840"/>
            <a:ext cx="6194442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rgbClr val="33418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Carsten P Welsch, EuPRAXIA-DN School in Rome, 24 April 2024</a:t>
            </a:r>
          </a:p>
        </p:txBody>
      </p:sp>
    </p:spTree>
    <p:extLst>
      <p:ext uri="{BB962C8B-B14F-4D97-AF65-F5344CB8AC3E}">
        <p14:creationId xmlns:p14="http://schemas.microsoft.com/office/powerpoint/2010/main" val="123554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CB96D1-F787-AC41-A769-1629BF47E393}"/>
              </a:ext>
            </a:extLst>
          </p:cNvPr>
          <p:cNvSpPr/>
          <p:nvPr/>
        </p:nvSpPr>
        <p:spPr>
          <a:xfrm>
            <a:off x="65021" y="5050021"/>
            <a:ext cx="8795950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 laser advance (industry)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push rate from 1/min to 100 Hz. 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Ultra-compact source of hard X rays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exposing from various directions simultaneously is possible in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C874B-5B0F-6F4F-8DB7-FD947FD1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A6CDB-215D-7C4F-97C3-F225A77A34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718749-394D-3D44-8A35-59887B66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Betatron X Rays: Compact Medical Imaging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0E071C-CD01-5B45-BC9E-E149C1EA6E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715" y="1876972"/>
            <a:ext cx="3103167" cy="29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E4D78396-714C-C64E-8454-61CEDF8743BF}"/>
              </a:ext>
            </a:extLst>
          </p:cNvPr>
          <p:cNvSpPr/>
          <p:nvPr/>
        </p:nvSpPr>
        <p:spPr bwMode="auto">
          <a:xfrm>
            <a:off x="3218985" y="2554424"/>
            <a:ext cx="1334442" cy="523761"/>
          </a:xfrm>
          <a:prstGeom prst="leftArrow">
            <a:avLst/>
          </a:prstGeom>
          <a:solidFill>
            <a:srgbClr val="6466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D399D0-62E5-FB43-A893-17DCFB4EF43D}"/>
              </a:ext>
            </a:extLst>
          </p:cNvPr>
          <p:cNvGrpSpPr/>
          <p:nvPr/>
        </p:nvGrpSpPr>
        <p:grpSpPr>
          <a:xfrm>
            <a:off x="4239021" y="1585465"/>
            <a:ext cx="4732915" cy="4059151"/>
            <a:chOff x="3797036" y="1395933"/>
            <a:chExt cx="5124481" cy="4394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53C9D6-943A-6A47-A2B1-1EA7633F0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7036" y="1395933"/>
              <a:ext cx="5124481" cy="4394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917138-EABD-0347-A2F4-1D023D2C863A}"/>
                </a:ext>
              </a:extLst>
            </p:cNvPr>
            <p:cNvSpPr txBox="1"/>
            <p:nvPr/>
          </p:nvSpPr>
          <p:spPr>
            <a:xfrm>
              <a:off x="3937805" y="3116380"/>
              <a:ext cx="2139747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EuPRAXIA technology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C5E272-F6E6-1848-9BD9-D8FE8E1970A9}"/>
                </a:ext>
              </a:extLst>
            </p:cNvPr>
            <p:cNvSpPr txBox="1"/>
            <p:nvPr/>
          </p:nvSpPr>
          <p:spPr>
            <a:xfrm>
              <a:off x="6743857" y="3116380"/>
              <a:ext cx="132733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m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CT Scanner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658951-76AE-0644-9AB7-481459452CF3}"/>
                </a:ext>
              </a:extLst>
            </p:cNvPr>
            <p:cNvSpPr txBox="1"/>
            <p:nvPr/>
          </p:nvSpPr>
          <p:spPr>
            <a:xfrm>
              <a:off x="4006327" y="5311449"/>
              <a:ext cx="2002702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Macro-photography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08EEE2-3465-6D4A-9987-1B7F2FEE4340}"/>
                </a:ext>
              </a:extLst>
            </p:cNvPr>
            <p:cNvSpPr txBox="1"/>
            <p:nvPr/>
          </p:nvSpPr>
          <p:spPr>
            <a:xfrm>
              <a:off x="6458937" y="5311449"/>
              <a:ext cx="189717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Symbol" charset="2"/>
                </a:rPr>
                <a:t>Radioactive source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1B5F34-B8E6-E745-914C-16293756E545}"/>
              </a:ext>
            </a:extLst>
          </p:cNvPr>
          <p:cNvSpPr txBox="1"/>
          <p:nvPr/>
        </p:nvSpPr>
        <p:spPr>
          <a:xfrm>
            <a:off x="122680" y="1127369"/>
            <a:ext cx="85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J.M. Cole et al, “Laser-wakefield accelerators as hard x-ray sources for 3D medical imaging of human bone”. Nature Scientific Reports 5, 13244 (2015)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7DA31-A446-CA46-9D5F-65211EB011BB}"/>
              </a:ext>
            </a:extLst>
          </p:cNvPr>
          <p:cNvSpPr txBox="1"/>
          <p:nvPr/>
        </p:nvSpPr>
        <p:spPr>
          <a:xfrm>
            <a:off x="2730771" y="4125706"/>
            <a:ext cx="1334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tomography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human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bone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203C31A-E486-E241-9D12-5F2C6503239B}"/>
              </a:ext>
            </a:extLst>
          </p:cNvPr>
          <p:cNvSpPr/>
          <p:nvPr/>
        </p:nvSpPr>
        <p:spPr>
          <a:xfrm>
            <a:off x="259911" y="1873534"/>
            <a:ext cx="6219294" cy="2933063"/>
          </a:xfrm>
          <a:custGeom>
            <a:avLst/>
            <a:gdLst>
              <a:gd name="connsiteX0" fmla="*/ 6180015 w 6193108"/>
              <a:gd name="connsiteY0" fmla="*/ 117846 h 3037815"/>
              <a:gd name="connsiteX1" fmla="*/ 13093 w 6193108"/>
              <a:gd name="connsiteY1" fmla="*/ 0 h 3037815"/>
              <a:gd name="connsiteX2" fmla="*/ 0 w 6193108"/>
              <a:gd name="connsiteY2" fmla="*/ 2985439 h 3037815"/>
              <a:gd name="connsiteX3" fmla="*/ 3731577 w 6193108"/>
              <a:gd name="connsiteY3" fmla="*/ 3037815 h 3037815"/>
              <a:gd name="connsiteX4" fmla="*/ 3705390 w 6193108"/>
              <a:gd name="connsiteY4" fmla="*/ 1872446 h 3037815"/>
              <a:gd name="connsiteX5" fmla="*/ 6193108 w 6193108"/>
              <a:gd name="connsiteY5" fmla="*/ 1859352 h 3037815"/>
              <a:gd name="connsiteX6" fmla="*/ 6180015 w 6193108"/>
              <a:gd name="connsiteY6" fmla="*/ 117846 h 3037815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201 w 6219294"/>
              <a:gd name="connsiteY0" fmla="*/ 0 h 2919969"/>
              <a:gd name="connsiteX1" fmla="*/ 0 w 6219294"/>
              <a:gd name="connsiteY1" fmla="*/ 0 h 2919969"/>
              <a:gd name="connsiteX2" fmla="*/ 26186 w 6219294"/>
              <a:gd name="connsiteY2" fmla="*/ 2867593 h 2919969"/>
              <a:gd name="connsiteX3" fmla="*/ 3757763 w 6219294"/>
              <a:gd name="connsiteY3" fmla="*/ 2919969 h 2919969"/>
              <a:gd name="connsiteX4" fmla="*/ 3731576 w 6219294"/>
              <a:gd name="connsiteY4" fmla="*/ 1754600 h 2919969"/>
              <a:gd name="connsiteX5" fmla="*/ 6219294 w 6219294"/>
              <a:gd name="connsiteY5" fmla="*/ 1741506 h 2919969"/>
              <a:gd name="connsiteX6" fmla="*/ 6206201 w 6219294"/>
              <a:gd name="connsiteY6" fmla="*/ 0 h 2919969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31576 w 6219294"/>
              <a:gd name="connsiteY4" fmla="*/ 1754600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70855 w 6219294"/>
              <a:gd name="connsiteY4" fmla="*/ 1741506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9294" h="2933063">
                <a:moveTo>
                  <a:pt x="6206201" y="0"/>
                </a:moveTo>
                <a:lnTo>
                  <a:pt x="0" y="0"/>
                </a:lnTo>
                <a:cubicBezTo>
                  <a:pt x="21823" y="2893781"/>
                  <a:pt x="30550" y="1937917"/>
                  <a:pt x="26186" y="2933063"/>
                </a:cubicBezTo>
                <a:lnTo>
                  <a:pt x="3757763" y="2919969"/>
                </a:lnTo>
                <a:lnTo>
                  <a:pt x="3770855" y="1741506"/>
                </a:lnTo>
                <a:lnTo>
                  <a:pt x="6219294" y="1741506"/>
                </a:lnTo>
                <a:cubicBezTo>
                  <a:pt x="6214930" y="1161004"/>
                  <a:pt x="6210565" y="580502"/>
                  <a:pt x="6206201" y="0"/>
                </a:cubicBezTo>
                <a:close/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15012-B3F6-AD41-8ED1-391B1B547A24}"/>
              </a:ext>
            </a:extLst>
          </p:cNvPr>
          <p:cNvSpPr txBox="1"/>
          <p:nvPr/>
        </p:nvSpPr>
        <p:spPr>
          <a:xfrm>
            <a:off x="9024498" y="1237759"/>
            <a:ext cx="3024650" cy="2323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&amp; Technology Background</a:t>
            </a:r>
            <a:r>
              <a:rPr kumimoji="0" lang="en-DE" sz="1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EuPRAXIA accelerator 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emission volume for betatron X rays.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Quasi-pointlike </a:t>
            </a: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emission of X rays.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Sharper image from base optical principle.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demonstrated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published</a:t>
            </a: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but takes a few hours for one image.</a:t>
            </a:r>
          </a:p>
          <a:p>
            <a:pPr marL="342900" marR="0" lvl="0" indent="-34290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Advancing flux rate with EuPRAXIA laser by factor &gt; 1,000!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F958C-AE13-C041-A9A9-FBE9C10479DD}"/>
              </a:ext>
            </a:extLst>
          </p:cNvPr>
          <p:cNvSpPr txBox="1"/>
          <p:nvPr/>
        </p:nvSpPr>
        <p:spPr>
          <a:xfrm>
            <a:off x="9007719" y="3881069"/>
            <a:ext cx="3024651" cy="2539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Added value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Sharper images with outstanding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contrast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smaller features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early detection of cancer at micron-scale – calcification)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advance in EuPRAXIA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imaging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following moving organs during surgery)</a:t>
            </a:r>
          </a:p>
        </p:txBody>
      </p:sp>
    </p:spTree>
    <p:extLst>
      <p:ext uri="{BB962C8B-B14F-4D97-AF65-F5344CB8AC3E}">
        <p14:creationId xmlns:p14="http://schemas.microsoft.com/office/powerpoint/2010/main" val="311118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8A480-975A-D65E-973B-7F686FD7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1" y="1213107"/>
            <a:ext cx="11720905" cy="552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30822E-7767-D79C-BA6F-C3FDEBA9BDBF}"/>
                  </a:ext>
                </a:extLst>
              </p:cNvPr>
              <p:cNvSpPr txBox="1"/>
              <p:nvPr/>
            </p:nvSpPr>
            <p:spPr>
              <a:xfrm>
                <a:off x="5272645" y="2856657"/>
                <a:ext cx="1074910" cy="2680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kumimoji="0" lang="en-IT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sub>
                      </m:sSub>
                      <m:r>
                        <a:rPr kumimoji="0" lang="en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</m:rad>
                      <m:sSub>
                        <m:sSubPr>
                          <m:ctrlP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0" lang="en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30822E-7767-D79C-BA6F-C3FDEBA9B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645" y="2856657"/>
                <a:ext cx="1074910" cy="268022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790B737-A7FB-2F32-E5F5-700257CB0526}"/>
              </a:ext>
            </a:extLst>
          </p:cNvPr>
          <p:cNvGrpSpPr/>
          <p:nvPr/>
        </p:nvGrpSpPr>
        <p:grpSpPr>
          <a:xfrm>
            <a:off x="8776491" y="3375400"/>
            <a:ext cx="2939215" cy="1715142"/>
            <a:chOff x="8277728" y="2305978"/>
            <a:chExt cx="2939215" cy="17151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18B0D1-9F2B-A5BB-B2D9-3B7438731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7728" y="2305978"/>
              <a:ext cx="2939215" cy="458805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11">
                  <a:extLst>
                    <a:ext uri="{FF2B5EF4-FFF2-40B4-BE49-F238E27FC236}">
                      <a16:creationId xmlns:a16="http://schemas.microsoft.com/office/drawing/2014/main" id="{C47B2BD1-AAE8-4E99-D084-CF90180B33E6}"/>
                    </a:ext>
                  </a:extLst>
                </p:cNvPr>
                <p:cNvSpPr txBox="1"/>
                <p:nvPr/>
              </p:nvSpPr>
              <p:spPr>
                <a:xfrm>
                  <a:off x="9996994" y="3000893"/>
                  <a:ext cx="1219949" cy="30174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sub>
                        </m:sSub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it-IT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sub>
                        </m:sSub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sub>
                        </m:sSub>
                      </m:oMath>
                    </m:oMathPara>
                  </a14:m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CasellaDiTesto 11">
                  <a:extLst>
                    <a:ext uri="{FF2B5EF4-FFF2-40B4-BE49-F238E27FC236}">
                      <a16:creationId xmlns:a16="http://schemas.microsoft.com/office/drawing/2014/main" id="{67CFF530-C7CE-7BCC-1982-A23B924C8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6994" y="3000893"/>
                  <a:ext cx="1219949" cy="301749"/>
                </a:xfrm>
                <a:prstGeom prst="rect">
                  <a:avLst/>
                </a:prstGeom>
                <a:blipFill>
                  <a:blip r:embed="rId6"/>
                  <a:stretch>
                    <a:fillRect l="-3000" b="-14815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12">
                  <a:extLst>
                    <a:ext uri="{FF2B5EF4-FFF2-40B4-BE49-F238E27FC236}">
                      <a16:creationId xmlns:a16="http://schemas.microsoft.com/office/drawing/2014/main" id="{EF7783C1-8D8E-6DA2-9C6D-2ECAB5AA0B13}"/>
                    </a:ext>
                  </a:extLst>
                </p:cNvPr>
                <p:cNvSpPr txBox="1"/>
                <p:nvPr/>
              </p:nvSpPr>
              <p:spPr>
                <a:xfrm>
                  <a:off x="10228660" y="3544066"/>
                  <a:ext cx="988283" cy="4770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𝛽</m:t>
                            </m:r>
                          </m:sub>
                          <m:sup/>
                        </m:sSubSup>
                        <m:r>
                          <a:rPr kumimoji="0" lang="it-IT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kumimoji="0" lang="it-IT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it-IT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it-IT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kumimoji="0" lang="it-IT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it-IT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CasellaDiTesto 12">
                  <a:extLst>
                    <a:ext uri="{FF2B5EF4-FFF2-40B4-BE49-F238E27FC236}">
                      <a16:creationId xmlns:a16="http://schemas.microsoft.com/office/drawing/2014/main" id="{5A6D0D9E-BB2A-1B52-7885-A293CB890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8660" y="3544066"/>
                  <a:ext cx="988283" cy="477054"/>
                </a:xfrm>
                <a:prstGeom prst="rect">
                  <a:avLst/>
                </a:prstGeom>
                <a:blipFill>
                  <a:blip r:embed="rId7"/>
                  <a:stretch>
                    <a:fillRect l="-2532" r="-1266" b="-1025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8DF93-CAC1-D079-14A8-2D1AD4781692}"/>
              </a:ext>
            </a:extLst>
          </p:cNvPr>
          <p:cNvGrpSpPr/>
          <p:nvPr/>
        </p:nvGrpSpPr>
        <p:grpSpPr>
          <a:xfrm>
            <a:off x="298667" y="2023495"/>
            <a:ext cx="4532153" cy="3903423"/>
            <a:chOff x="298667" y="1702219"/>
            <a:chExt cx="4532153" cy="39034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0EC224-5312-CEEC-2518-0653FFC510D0}"/>
                </a:ext>
              </a:extLst>
            </p:cNvPr>
            <p:cNvGrpSpPr/>
            <p:nvPr/>
          </p:nvGrpSpPr>
          <p:grpSpPr>
            <a:xfrm>
              <a:off x="298667" y="1702219"/>
              <a:ext cx="4532153" cy="3903423"/>
              <a:chOff x="298667" y="1702219"/>
              <a:chExt cx="4532153" cy="390342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89E7DE-C4AF-4CF8-C1DC-0D3609F36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667" y="1702219"/>
                <a:ext cx="4085582" cy="390342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sellaDiTesto 9">
                    <a:extLst>
                      <a:ext uri="{FF2B5EF4-FFF2-40B4-BE49-F238E27FC236}">
                        <a16:creationId xmlns:a16="http://schemas.microsoft.com/office/drawing/2014/main" id="{95284165-52F9-1536-94BF-1870D263D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=3</m:t>
                          </m:r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</m:oMath>
                      </m:oMathPara>
                    </a14:m>
                    <a:endPara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" name="CasellaDiTesto 9">
                    <a:extLst>
                      <a:ext uri="{FF2B5EF4-FFF2-40B4-BE49-F238E27FC236}">
                        <a16:creationId xmlns:a16="http://schemas.microsoft.com/office/drawing/2014/main" id="{25D40CC8-3182-181E-251F-F772A8EE1A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53" r="-2105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sellaDiTesto 9">
                    <a:extLst>
                      <a:ext uri="{FF2B5EF4-FFF2-40B4-BE49-F238E27FC236}">
                        <a16:creationId xmlns:a16="http://schemas.microsoft.com/office/drawing/2014/main" id="{B54275DB-6E33-B1EA-5A98-98375BA5C02F}"/>
                      </a:ext>
                    </a:extLst>
                  </p:cNvPr>
                  <p:cNvSpPr txBox="1"/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𝑝h</m:t>
                              </m:r>
                            </m:sub>
                          </m:sSub>
                          <m:r>
                            <a:rPr kumimoji="0" lang="it-IT" sz="1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sub>
                          </m:sSub>
                        </m:oMath>
                      </m:oMathPara>
                    </a14:m>
                    <a:endParaRPr kumimoji="0" lang="it-IT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" name="CasellaDiTesto 9">
                    <a:extLst>
                      <a:ext uri="{FF2B5EF4-FFF2-40B4-BE49-F238E27FC236}">
                        <a16:creationId xmlns:a16="http://schemas.microsoft.com/office/drawing/2014/main" id="{44588B80-F262-92D7-2851-E20F096E41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226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F061CE-F331-8AC4-57CC-BB57120C2E93}"/>
                </a:ext>
              </a:extLst>
            </p:cNvPr>
            <p:cNvSpPr txBox="1"/>
            <p:nvPr/>
          </p:nvSpPr>
          <p:spPr>
            <a:xfrm>
              <a:off x="381792" y="1983179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&lt;1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B8EE0F-301F-AD77-4943-EF2D7139F404}"/>
                </a:ext>
              </a:extLst>
            </p:cNvPr>
            <p:cNvSpPr txBox="1"/>
            <p:nvPr/>
          </p:nvSpPr>
          <p:spPr>
            <a:xfrm>
              <a:off x="381792" y="2746347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BC9053-868E-605A-7551-4E98F32F85C0}"/>
                </a:ext>
              </a:extLst>
            </p:cNvPr>
            <p:cNvSpPr txBox="1"/>
            <p:nvPr/>
          </p:nvSpPr>
          <p:spPr>
            <a:xfrm>
              <a:off x="381792" y="3876708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&gt;&gt;1</a:t>
              </a:r>
            </a:p>
          </p:txBody>
        </p:sp>
      </p:grp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9550A4D-E444-AB1E-7384-DA08B23E3C9E}"/>
              </a:ext>
            </a:extLst>
          </p:cNvPr>
          <p:cNvSpPr txBox="1">
            <a:spLocks/>
          </p:cNvSpPr>
          <p:nvPr/>
        </p:nvSpPr>
        <p:spPr>
          <a:xfrm>
            <a:off x="206052" y="6560585"/>
            <a:ext cx="4699229" cy="2853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EuAPS Kick-off Meeting Roma , 28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2023, INFN Head quarter</a:t>
            </a:r>
          </a:p>
        </p:txBody>
      </p:sp>
    </p:spTree>
    <p:extLst>
      <p:ext uri="{BB962C8B-B14F-4D97-AF65-F5344CB8AC3E}">
        <p14:creationId xmlns:p14="http://schemas.microsoft.com/office/powerpoint/2010/main" val="274330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842" t="24605" r="11513" b="3463"/>
          <a:stretch/>
        </p:blipFill>
        <p:spPr>
          <a:xfrm>
            <a:off x="0" y="1"/>
            <a:ext cx="12192000" cy="6981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850" y="118617"/>
            <a:ext cx="11964407" cy="65854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103533" tIns="51767" rIns="103533" bIns="51767" rtlCol="0"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  <a:sym typeface="American Typewriter" charset="0"/>
              </a:rPr>
              <a:t>Principle of plasma acceleration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9652C-76FE-D586-8489-73FBA94714DD}"/>
              </a:ext>
            </a:extLst>
          </p:cNvPr>
          <p:cNvSpPr txBox="1"/>
          <p:nvPr/>
        </p:nvSpPr>
        <p:spPr>
          <a:xfrm>
            <a:off x="9641213" y="6184236"/>
            <a:ext cx="2209312" cy="384567"/>
          </a:xfrm>
          <a:prstGeom prst="rect">
            <a:avLst/>
          </a:prstGeom>
          <a:noFill/>
        </p:spPr>
        <p:txBody>
          <a:bodyPr wrap="square" lIns="91288" tIns="45644" rIns="91288" bIns="45644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of BELLA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C02A39-31D0-5D52-CE0E-1099E3FF5F3C}"/>
              </a:ext>
            </a:extLst>
          </p:cNvPr>
          <p:cNvGrpSpPr/>
          <p:nvPr/>
        </p:nvGrpSpPr>
        <p:grpSpPr>
          <a:xfrm>
            <a:off x="769696" y="1322880"/>
            <a:ext cx="10652607" cy="5232583"/>
            <a:chOff x="837533" y="1268762"/>
            <a:chExt cx="10652607" cy="5232582"/>
          </a:xfrm>
        </p:grpSpPr>
        <p:grpSp>
          <p:nvGrpSpPr>
            <p:cNvPr id="2" name="Group 1"/>
            <p:cNvGrpSpPr/>
            <p:nvPr/>
          </p:nvGrpSpPr>
          <p:grpSpPr>
            <a:xfrm>
              <a:off x="837533" y="1268762"/>
              <a:ext cx="10652607" cy="5232582"/>
              <a:chOff x="628149" y="951571"/>
              <a:chExt cx="7989455" cy="392443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l="1143" t="25123"/>
              <a:stretch/>
            </p:blipFill>
            <p:spPr>
              <a:xfrm>
                <a:off x="628149" y="951571"/>
                <a:ext cx="7989455" cy="3924436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444208" y="3291830"/>
                <a:ext cx="2160240" cy="1569507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</p:spPr>
            <p:txBody>
              <a:bodyPr wrap="square" lIns="121717" tIns="60859" rIns="121717" bIns="60859" rtlCol="0">
                <a:spAutoFit/>
              </a:bodyPr>
              <a:lstStyle/>
              <a:p>
                <a:pPr marL="0" marR="0" lvl="0" indent="0" algn="ctr" defTabSz="12168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Laser Wakefield Accelerator (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LWFA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): </a:t>
                </a:r>
              </a:p>
              <a:p>
                <a:pPr marL="0" marR="0" lvl="0" indent="0" algn="ctr" defTabSz="12168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Drive beam = laser beam</a:t>
                </a:r>
              </a:p>
              <a:p>
                <a:pPr marL="0" marR="0" lvl="0" indent="0" algn="ctr" defTabSz="12168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merican Typewriter" charset="0"/>
                  <a:ea typeface="ヒラギノ明朝 Pro W3" charset="0"/>
                  <a:cs typeface="+mn-cs"/>
                  <a:sym typeface="American Typewriter" charset="0"/>
                </a:endParaRPr>
              </a:p>
              <a:p>
                <a:pPr marL="0" marR="0" lvl="0" indent="0" algn="ctr" defTabSz="12168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Plasma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WakeField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 Accelerator (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PWFA</a:t>
                </a: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):</a:t>
                </a:r>
              </a:p>
              <a:p>
                <a:pPr marL="0" marR="0" lvl="0" indent="0" algn="ctr" defTabSz="12168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Drive beam = high energy electron or proton beam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65688C-4091-7ECB-543F-AA964E33235E}"/>
                </a:ext>
              </a:extLst>
            </p:cNvPr>
            <p:cNvSpPr txBox="1"/>
            <p:nvPr/>
          </p:nvSpPr>
          <p:spPr>
            <a:xfrm>
              <a:off x="837533" y="6097219"/>
              <a:ext cx="2209312" cy="384567"/>
            </a:xfrm>
            <a:prstGeom prst="rect">
              <a:avLst/>
            </a:prstGeom>
            <a:noFill/>
          </p:spPr>
          <p:txBody>
            <a:bodyPr wrap="square" lIns="91288" tIns="45644" rIns="91288" bIns="45644" rtlCol="0">
              <a:spAutoFit/>
            </a:bodyPr>
            <a:lstStyle/>
            <a:p>
              <a:pPr marL="0" marR="0" lvl="0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Courtesy Sci. Am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42618" y="1322880"/>
            <a:ext cx="8513233" cy="1305984"/>
            <a:chOff x="2547921" y="857244"/>
            <a:chExt cx="6384925" cy="979488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2547921" y="873119"/>
            <a:ext cx="3984625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7000" imgH="203200" progId="Equation.3">
                    <p:embed/>
                  </p:oleObj>
                </mc:Choice>
                <mc:Fallback>
                  <p:oleObj name="Equation" r:id="rId4" imgW="1397000" imgH="203200" progId="Equation.3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47921" y="873119"/>
                          <a:ext cx="3984625" cy="57943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7380271" y="857244"/>
            <a:ext cx="1552575" cy="979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900" imgH="457200" progId="Equation.3">
                    <p:embed/>
                  </p:oleObj>
                </mc:Choice>
                <mc:Fallback>
                  <p:oleObj name="Equation" r:id="rId6" imgW="723900" imgH="457200" progId="Equation.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80271" y="857244"/>
                          <a:ext cx="1552575" cy="9794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1CC7D4-58DB-782C-075B-AFC87173CB51}"/>
              </a:ext>
            </a:extLst>
          </p:cNvPr>
          <p:cNvGrpSpPr/>
          <p:nvPr/>
        </p:nvGrpSpPr>
        <p:grpSpPr>
          <a:xfrm>
            <a:off x="1703512" y="5829462"/>
            <a:ext cx="6113339" cy="646331"/>
            <a:chOff x="179512" y="4371950"/>
            <a:chExt cx="6113338" cy="5936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8C7C28-5B0A-C692-A2F4-715DF5D82E41}"/>
                </a:ext>
              </a:extLst>
            </p:cNvPr>
            <p:cNvSpPr/>
            <p:nvPr/>
          </p:nvSpPr>
          <p:spPr>
            <a:xfrm>
              <a:off x="179512" y="4371950"/>
              <a:ext cx="2877150" cy="59367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merican Typewriter" charset="0"/>
                  <a:ea typeface="ヒラギノ明朝 Pro W3" charset="0"/>
                  <a:cs typeface="ヒラギノ明朝 Pro W3" charset="0"/>
                  <a:sym typeface="American Typewriter" charset="0"/>
                </a:rPr>
                <a:t>Break-Down Limit? </a:t>
              </a:r>
            </a:p>
            <a:p>
              <a:pPr marL="285744" marR="0" lvl="0" indent="-285744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charset="0"/>
                <a:buChar char="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merican Typewriter" charset="0"/>
                  <a:ea typeface="ヒラギノ明朝 Pro W3" charset="0"/>
                  <a:cs typeface="ヒラギノ明朝 Pro W3" charset="0"/>
                  <a:sym typeface="American Typewriter" charset="0"/>
                </a:rPr>
                <a:t>Wave-Breaking field:</a:t>
              </a: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994ED9F9-880C-8937-4F0E-52CB204645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3250" y="4425874"/>
            <a:ext cx="3149600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78000" imgH="304800" progId="Equation.3">
                    <p:embed/>
                  </p:oleObj>
                </mc:Choice>
                <mc:Fallback>
                  <p:oleObj name="Equation" r:id="rId8" imgW="1778000" imgH="304800" progId="Equation.3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994ED9F9-880C-8937-4F0E-52CB204645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43250" y="4425874"/>
                          <a:ext cx="3149600" cy="53975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376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>
            <a:extLst>
              <a:ext uri="{FF2B5EF4-FFF2-40B4-BE49-F238E27FC236}">
                <a16:creationId xmlns:a16="http://schemas.microsoft.com/office/drawing/2014/main" id="{FF9BBC69-9CF8-9066-959F-4F78BB2E3659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334186"/>
                </a:solidFill>
                <a:latin typeface="Calibri"/>
                <a:cs typeface="Calibri"/>
              </a:rPr>
              <a:t>Distributed Research Infrastructure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9F6D9D1B-404C-8FA6-6257-EB269DAC4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66" y="983145"/>
            <a:ext cx="9226260" cy="52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asma_accelerator_2018_Massimo_Ferrario_CMYK_05_T-Shirt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4342" r="3540" b="24342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CA2F1-8216-BCCC-DC06-21F90359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42" y="1180705"/>
            <a:ext cx="4921099" cy="2595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F56F1-7405-5CF3-BF0E-B1647FE2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09" y="1156619"/>
            <a:ext cx="4826049" cy="255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817D8-F8A4-340C-BEDD-64C0DDE96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42" y="3937503"/>
            <a:ext cx="4826049" cy="2554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597C1-FC46-8FEE-7237-3A4329F20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108" y="3935735"/>
            <a:ext cx="4826049" cy="2556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85E0C-0571-1E05-8991-34795119A6F5}"/>
              </a:ext>
            </a:extLst>
          </p:cNvPr>
          <p:cNvSpPr txBox="1"/>
          <p:nvPr/>
        </p:nvSpPr>
        <p:spPr>
          <a:xfrm>
            <a:off x="715842" y="236996"/>
            <a:ext cx="10760315" cy="5354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lIns="103533" tIns="51767" rIns="103533" bIns="51767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</a:rPr>
              <a:t>Basic beam  quality achieved in pilot FEL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  <a:sym typeface="American Typewriter" charset="0"/>
              </a:rPr>
              <a:t> experiments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ヒラギノ明朝 Pro W3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61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3DB18B-3CE7-D4FE-2751-06559DCD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60" y="-256946"/>
            <a:ext cx="941832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Intense R&amp;D Program on critical components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4CC498-726F-F866-E577-906C666E3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5" y="1649321"/>
            <a:ext cx="7484909" cy="406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907A6B6D-29A8-B980-5A94-190BC61D5FD9}"/>
              </a:ext>
            </a:extLst>
          </p:cNvPr>
          <p:cNvSpPr txBox="1"/>
          <p:nvPr/>
        </p:nvSpPr>
        <p:spPr>
          <a:xfrm>
            <a:off x="298375" y="790094"/>
            <a:ext cx="3888613" cy="571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Electrons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(0.1-5 GeV, 30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pC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 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Positrons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(0.5-10 MeV, 10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</a:rPr>
              <a:t>6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Positrons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(GeV source)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Lasers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(100 J, 50 fs, 10-100 Hz)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X-band RF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Linac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(60 MV/m , up to 400 Hz)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Plasma Targets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Betatron X rays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(1-10 keV, 10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57175" indent="-257175" defTabSz="342900">
              <a:spcAft>
                <a:spcPts val="45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FEL light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(0.2-36 nm, 10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</a:rPr>
              <a:t>9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-10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</a:rPr>
              <a:t>13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44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47736DD2-A63A-8F84-F9D3-BCA463FB1A84}"/>
              </a:ext>
            </a:extLst>
          </p:cNvPr>
          <p:cNvSpPr txBox="1"/>
          <p:nvPr/>
        </p:nvSpPr>
        <p:spPr>
          <a:xfrm>
            <a:off x="207132" y="1209478"/>
            <a:ext cx="11777735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B568B"/>
                </a:solidFill>
                <a:latin typeface="Calibri" panose="020F0502020204030204"/>
              </a:rPr>
              <a:t>The EuPRAXIA Consortium today: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54 institutes </a:t>
            </a:r>
            <a:r>
              <a:rPr lang="en-US" sz="28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from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18 countries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plus CERN </a:t>
            </a:r>
          </a:p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Included in the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ESFRI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Road Map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00C43A-6DBC-0AE8-73C2-5D08C966E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016" y="2171725"/>
            <a:ext cx="5247851" cy="392123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69DF937-BAE5-4020-127C-6DE1429D9B1F}"/>
              </a:ext>
            </a:extLst>
          </p:cNvPr>
          <p:cNvSpPr txBox="1">
            <a:spLocks/>
          </p:cNvSpPr>
          <p:nvPr/>
        </p:nvSpPr>
        <p:spPr>
          <a:xfrm>
            <a:off x="1744393" y="-28440"/>
            <a:ext cx="952382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25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  <a:cs typeface="Calibri"/>
              </a:rPr>
              <a:t>Wide International Collaboration</a:t>
            </a:r>
          </a:p>
        </p:txBody>
      </p:sp>
      <p:sp>
        <p:nvSpPr>
          <p:cNvPr id="5" name="Textfeld 11">
            <a:extLst>
              <a:ext uri="{FF2B5EF4-FFF2-40B4-BE49-F238E27FC236}">
                <a16:creationId xmlns:a16="http://schemas.microsoft.com/office/drawing/2014/main" id="{E1CD3C5D-4F52-9102-6160-B0E997DFB6CB}"/>
              </a:ext>
            </a:extLst>
          </p:cNvPr>
          <p:cNvSpPr txBox="1"/>
          <p:nvPr/>
        </p:nvSpPr>
        <p:spPr>
          <a:xfrm>
            <a:off x="207132" y="2456488"/>
            <a:ext cx="6256731" cy="4116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B568B"/>
                </a:solidFill>
                <a:latin typeface="Calibri" panose="020F0502020204030204"/>
              </a:rPr>
              <a:t>Efficient fund raising:</a:t>
            </a:r>
          </a:p>
          <a:p>
            <a:pPr marL="339329" lvl="1" indent="-198835" defTabSz="685800">
              <a:spcAft>
                <a:spcPts val="900"/>
              </a:spcAft>
              <a:buFont typeface="Symbol" pitchFamily="2" charset="2"/>
              <a:buChar char="-"/>
            </a:pPr>
            <a:r>
              <a:rPr 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Preparatory Phase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consortium (funding EU, UK, Switzerland, in-kind)</a:t>
            </a:r>
          </a:p>
          <a:p>
            <a:pPr marL="339329" lvl="1" indent="-198835" defTabSz="685800">
              <a:spcAft>
                <a:spcPts val="900"/>
              </a:spcAft>
              <a:buFont typeface="Symbol" pitchFamily="2" charset="2"/>
              <a:buChar char="-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Doctoral Network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(funding EU, UK, in-kind)</a:t>
            </a:r>
          </a:p>
          <a:p>
            <a:pPr marL="339329" lvl="1" indent="-198835" defTabSz="685800">
              <a:spcAft>
                <a:spcPts val="900"/>
              </a:spcAft>
              <a:buFont typeface="Symbol" pitchFamily="2" charset="2"/>
              <a:buChar char="-"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EuPRAXIA@SPARC_LAB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(Italy, in-kind)</a:t>
            </a:r>
          </a:p>
          <a:p>
            <a:pPr marL="339329" lvl="1" indent="-198835" defTabSz="685800">
              <a:spcAft>
                <a:spcPts val="900"/>
              </a:spcAft>
              <a:buFont typeface="Symbol" pitchFamily="2" charset="2"/>
              <a:buChar char="-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EuAPS Project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(Next Generation EU)</a:t>
            </a:r>
          </a:p>
          <a:p>
            <a:pPr marL="339329" lvl="1" indent="-198835" defTabSz="685800">
              <a:spcAft>
                <a:spcPts val="900"/>
              </a:spcAft>
              <a:buFont typeface="Symbol" pitchFamily="2" charset="2"/>
              <a:buChar char="-"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/>
              </a:rPr>
              <a:t>What Next? =&gt; PACRI !</a:t>
            </a:r>
          </a:p>
        </p:txBody>
      </p:sp>
    </p:spTree>
    <p:extLst>
      <p:ext uri="{BB962C8B-B14F-4D97-AF65-F5344CB8AC3E}">
        <p14:creationId xmlns:p14="http://schemas.microsoft.com/office/powerpoint/2010/main" val="3727850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A33E4-7FFB-48F8-B091-9BF140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574897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+mn-lt"/>
              </a:rPr>
              <a:t>Phased Implementation of Construction Sites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BDA025-3BCF-44C6-8D48-285279DD5A3E}"/>
              </a:ext>
            </a:extLst>
          </p:cNvPr>
          <p:cNvGrpSpPr/>
          <p:nvPr/>
        </p:nvGrpSpPr>
        <p:grpSpPr>
          <a:xfrm>
            <a:off x="5548393" y="1014131"/>
            <a:ext cx="6440450" cy="2581215"/>
            <a:chOff x="542178" y="962642"/>
            <a:chExt cx="6440450" cy="25812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4462BA-6CFF-4079-8FFB-20F37274B820}"/>
                </a:ext>
              </a:extLst>
            </p:cNvPr>
            <p:cNvGrpSpPr/>
            <p:nvPr/>
          </p:nvGrpSpPr>
          <p:grpSpPr>
            <a:xfrm>
              <a:off x="542178" y="962642"/>
              <a:ext cx="6440450" cy="2581215"/>
              <a:chOff x="3248505" y="921685"/>
              <a:chExt cx="6440450" cy="258121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A914E0-3239-4719-9EAD-BFA0FEE7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465" y="2169092"/>
                <a:ext cx="2868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A582B86-2264-49B0-AB7B-4B538BCC3805}"/>
                  </a:ext>
                </a:extLst>
              </p:cNvPr>
              <p:cNvSpPr/>
              <p:nvPr/>
            </p:nvSpPr>
            <p:spPr>
              <a:xfrm>
                <a:off x="8240433" y="102669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D2125-2E8D-4B8F-81A5-BFE5A0401399}"/>
                  </a:ext>
                </a:extLst>
              </p:cNvPr>
              <p:cNvSpPr/>
              <p:nvPr/>
            </p:nvSpPr>
            <p:spPr>
              <a:xfrm>
                <a:off x="3322988" y="1995356"/>
                <a:ext cx="640487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9FD0C2-3958-46EC-B04C-72FDB62115CB}"/>
                  </a:ext>
                </a:extLst>
              </p:cNvPr>
              <p:cNvSpPr txBox="1"/>
              <p:nvPr/>
            </p:nvSpPr>
            <p:spPr>
              <a:xfrm>
                <a:off x="3309379" y="1949820"/>
                <a:ext cx="6394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792BB9-E0B4-4FD7-8880-6B3EBCC35A80}"/>
                  </a:ext>
                </a:extLst>
              </p:cNvPr>
              <p:cNvSpPr/>
              <p:nvPr/>
            </p:nvSpPr>
            <p:spPr>
              <a:xfrm>
                <a:off x="4152526" y="1995356"/>
                <a:ext cx="857319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3B8ADB-829C-49D0-82F8-D4D6EED1BE8D}"/>
                  </a:ext>
                </a:extLst>
              </p:cNvPr>
              <p:cNvSpPr/>
              <p:nvPr/>
            </p:nvSpPr>
            <p:spPr>
              <a:xfrm>
                <a:off x="5394150" y="1483324"/>
                <a:ext cx="896320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47061-9FDF-4A5C-8B87-4296C8E73D9F}"/>
                  </a:ext>
                </a:extLst>
              </p:cNvPr>
              <p:cNvSpPr/>
              <p:nvPr/>
            </p:nvSpPr>
            <p:spPr>
              <a:xfrm>
                <a:off x="5385212" y="2692793"/>
                <a:ext cx="905257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F695BC-39C0-42B7-B8AE-744284BC47EF}"/>
                  </a:ext>
                </a:extLst>
              </p:cNvPr>
              <p:cNvSpPr/>
              <p:nvPr/>
            </p:nvSpPr>
            <p:spPr>
              <a:xfrm>
                <a:off x="6796881" y="2692793"/>
                <a:ext cx="947362" cy="3474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4DB718-0B94-4E3C-B1BB-7AC7F79DDA4E}"/>
                  </a:ext>
                </a:extLst>
              </p:cNvPr>
              <p:cNvSpPr/>
              <p:nvPr/>
            </p:nvSpPr>
            <p:spPr>
              <a:xfrm>
                <a:off x="8236791" y="24649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83B1623-618D-4AD6-A038-75EF16BF06B4}"/>
                  </a:ext>
                </a:extLst>
              </p:cNvPr>
              <p:cNvSpPr/>
              <p:nvPr/>
            </p:nvSpPr>
            <p:spPr>
              <a:xfrm>
                <a:off x="7226858" y="1819474"/>
                <a:ext cx="1378199" cy="57821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916649-7A60-49A9-9DE7-2DE701C19328}"/>
                  </a:ext>
                </a:extLst>
              </p:cNvPr>
              <p:cNvSpPr/>
              <p:nvPr/>
            </p:nvSpPr>
            <p:spPr>
              <a:xfrm>
                <a:off x="6580159" y="1192737"/>
                <a:ext cx="717876" cy="34747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88E644-A426-4D40-A96B-256FDAB7D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7060"/>
                <a:ext cx="2405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72D7801-63E2-4C73-BBFD-DB8247CDD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2866529"/>
                <a:ext cx="2405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BCD0C-52E4-40A7-8632-30A43A60A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120" y="2169092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841BC2-6FB2-4317-9E8D-9C70D6B21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5131"/>
                <a:ext cx="0" cy="123033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B052D-4C0A-497C-BAB4-9A51D23C8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2063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3A64A91-2CBB-48C2-8056-C32CFA625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2108582"/>
                <a:ext cx="8260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243D18-EC4E-4D0B-BDB5-55AA984D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0117" y="1664639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F949BE-D6F1-4D45-BA17-C4FA4DA6E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0" cy="74211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DA0F8E9-6AAF-49E1-A3A4-2B333E6E1F8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286407" y="2866529"/>
                <a:ext cx="5104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5E7D81-558F-4DA0-AF7A-939A1CA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2745327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B5DBB-25B1-42D6-87AE-CD8F452DD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3002951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C067EF-AD74-46D8-8258-9D20F93DD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842" y="2108582"/>
                <a:ext cx="9157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84AF36A-87DF-4577-B431-8944AA480311}"/>
                  </a:ext>
                </a:extLst>
              </p:cNvPr>
              <p:cNvCxnSpPr>
                <a:cxnSpLocks/>
                <a:stCxn id="124" idx="3"/>
                <a:endCxn id="15" idx="1"/>
              </p:cNvCxnSpPr>
              <p:nvPr/>
            </p:nvCxnSpPr>
            <p:spPr>
              <a:xfrm flipV="1">
                <a:off x="8049410" y="1196586"/>
                <a:ext cx="191023" cy="16201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647795-4DCE-40C5-8D5D-BE53C14F7162}"/>
                  </a:ext>
                </a:extLst>
              </p:cNvPr>
              <p:cNvSpPr txBox="1"/>
              <p:nvPr/>
            </p:nvSpPr>
            <p:spPr>
              <a:xfrm>
                <a:off x="4156457" y="1941536"/>
                <a:ext cx="8806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Accelerator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057A2D-78B0-411C-9E74-EA5ECC2B1A8A}"/>
                  </a:ext>
                </a:extLst>
              </p:cNvPr>
              <p:cNvSpPr txBox="1"/>
              <p:nvPr/>
            </p:nvSpPr>
            <p:spPr>
              <a:xfrm>
                <a:off x="5358424" y="1435439"/>
                <a:ext cx="10123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362092-9478-4B02-86A6-B3AECE8181ED}"/>
                  </a:ext>
                </a:extLst>
              </p:cNvPr>
              <p:cNvSpPr txBox="1"/>
              <p:nvPr/>
            </p:nvSpPr>
            <p:spPr>
              <a:xfrm>
                <a:off x="5305477" y="2651085"/>
                <a:ext cx="1057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90B210-1BE3-4057-A9DC-E112B0DBCBCA}"/>
                  </a:ext>
                </a:extLst>
              </p:cNvPr>
              <p:cNvSpPr txBox="1"/>
              <p:nvPr/>
            </p:nvSpPr>
            <p:spPr>
              <a:xfrm>
                <a:off x="6797379" y="2662369"/>
                <a:ext cx="967367" cy="4308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Conversion &amp; conditioning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B0A71F-3113-4516-942C-80B922CDCDD7}"/>
                  </a:ext>
                </a:extLst>
              </p:cNvPr>
              <p:cNvSpPr txBox="1"/>
              <p:nvPr/>
            </p:nvSpPr>
            <p:spPr>
              <a:xfrm>
                <a:off x="6566253" y="1230658"/>
                <a:ext cx="7769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BE6945-8E79-4801-A1A9-BBEE06E1F423}"/>
                  </a:ext>
                </a:extLst>
              </p:cNvPr>
              <p:cNvSpPr txBox="1"/>
              <p:nvPr/>
            </p:nvSpPr>
            <p:spPr>
              <a:xfrm>
                <a:off x="8226865" y="108194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70E722C-B05D-4815-A6F3-299659E29A4C}"/>
                  </a:ext>
                </a:extLst>
              </p:cNvPr>
              <p:cNvSpPr txBox="1"/>
              <p:nvPr/>
            </p:nvSpPr>
            <p:spPr>
              <a:xfrm>
                <a:off x="7280377" y="1890534"/>
                <a:ext cx="1230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ICS X-ray source user area (BU3)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697C7B-8180-409D-8FC0-B102559F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22" y="3079389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5CF625-40EA-44CB-A566-6A024230B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3312859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AFB3D1E-89B2-4346-BE90-51627747E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2825673"/>
                <a:ext cx="48354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27E345-5240-4045-B447-5810BD97CD0D}"/>
                  </a:ext>
                </a:extLst>
              </p:cNvPr>
              <p:cNvSpPr txBox="1"/>
              <p:nvPr/>
            </p:nvSpPr>
            <p:spPr>
              <a:xfrm>
                <a:off x="3620080" y="2694894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laser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420191-22AA-4F96-9BBC-A21BE850C1AC}"/>
                  </a:ext>
                </a:extLst>
              </p:cNvPr>
              <p:cNvSpPr txBox="1"/>
              <p:nvPr/>
            </p:nvSpPr>
            <p:spPr>
              <a:xfrm>
                <a:off x="3756759" y="2941115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4282C5-1257-4398-9C7B-055B421D8BBD}"/>
                  </a:ext>
                </a:extLst>
              </p:cNvPr>
              <p:cNvSpPr txBox="1"/>
              <p:nvPr/>
            </p:nvSpPr>
            <p:spPr>
              <a:xfrm>
                <a:off x="3770045" y="3184472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611816-4BF3-451A-AAEE-F8FF3CE64ECA}"/>
                  </a:ext>
                </a:extLst>
              </p:cNvPr>
              <p:cNvSpPr txBox="1"/>
              <p:nvPr/>
            </p:nvSpPr>
            <p:spPr>
              <a:xfrm>
                <a:off x="8199018" y="2424992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HEP detector test user area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57F789A-B3E2-4BE3-9780-2B75D69CF219}"/>
                  </a:ext>
                </a:extLst>
              </p:cNvPr>
              <p:cNvSpPr txBox="1"/>
              <p:nvPr/>
            </p:nvSpPr>
            <p:spPr>
              <a:xfrm>
                <a:off x="5324003" y="921685"/>
                <a:ext cx="251294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BB-A: 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Radiation sources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DC6627-C4D8-4B01-AD7A-1F1FE35E7F16}"/>
                  </a:ext>
                </a:extLst>
              </p:cNvPr>
              <p:cNvSpPr txBox="1"/>
              <p:nvPr/>
            </p:nvSpPr>
            <p:spPr>
              <a:xfrm>
                <a:off x="4854922" y="3210512"/>
                <a:ext cx="4488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GeV-class positrons &amp; HEP detector test stand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66DD5B9-9543-4DA2-ADAD-3A64BD529655}"/>
                  </a:ext>
                </a:extLst>
              </p:cNvPr>
              <p:cNvSpPr/>
              <p:nvPr/>
            </p:nvSpPr>
            <p:spPr>
              <a:xfrm>
                <a:off x="8240433" y="139876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CA7DF70-FDD9-4C8A-9FAC-2249B575F415}"/>
                  </a:ext>
                </a:extLst>
              </p:cNvPr>
              <p:cNvSpPr txBox="1"/>
              <p:nvPr/>
            </p:nvSpPr>
            <p:spPr>
              <a:xfrm>
                <a:off x="8215752" y="145401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57B0078-C1F8-4FD8-8704-2D79BBDE4F00}"/>
                  </a:ext>
                </a:extLst>
              </p:cNvPr>
              <p:cNvCxnSpPr>
                <a:cxnSpLocks/>
                <a:stCxn id="124" idx="3"/>
                <a:endCxn id="90" idx="1"/>
              </p:cNvCxnSpPr>
              <p:nvPr/>
            </p:nvCxnSpPr>
            <p:spPr>
              <a:xfrm>
                <a:off x="8049410" y="1358605"/>
                <a:ext cx="191023" cy="21004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33CFF40-6874-45B8-9B62-0A7B931E6452}"/>
                  </a:ext>
                </a:extLst>
              </p:cNvPr>
              <p:cNvSpPr/>
              <p:nvPr/>
            </p:nvSpPr>
            <p:spPr>
              <a:xfrm>
                <a:off x="8236792" y="287531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CBB7BAD-7A05-42A5-8BE3-B6BBE1EE6487}"/>
                  </a:ext>
                </a:extLst>
              </p:cNvPr>
              <p:cNvSpPr txBox="1"/>
              <p:nvPr/>
            </p:nvSpPr>
            <p:spPr>
              <a:xfrm>
                <a:off x="8221677" y="285120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GeV-class positron user area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113B973-A0E0-4058-A931-6AD07A223E1A}"/>
                  </a:ext>
                </a:extLst>
              </p:cNvPr>
              <p:cNvSpPr txBox="1"/>
              <p:nvPr/>
            </p:nvSpPr>
            <p:spPr>
              <a:xfrm>
                <a:off x="3251372" y="928828"/>
                <a:ext cx="1690032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INFN (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Italy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beam-driven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1CF83C-E601-4AEC-9516-262901D9DBAE}"/>
                  </a:ext>
                </a:extLst>
              </p:cNvPr>
              <p:cNvSpPr/>
              <p:nvPr/>
            </p:nvSpPr>
            <p:spPr>
              <a:xfrm>
                <a:off x="3248505" y="933407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40CAF9-C69B-4B62-8A2E-32E7A9317637}"/>
                </a:ext>
              </a:extLst>
            </p:cNvPr>
            <p:cNvSpPr/>
            <p:nvPr/>
          </p:nvSpPr>
          <p:spPr>
            <a:xfrm>
              <a:off x="4616560" y="123083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0470D7-BE46-46D2-AE37-0335C723C7BC}"/>
                </a:ext>
              </a:extLst>
            </p:cNvPr>
            <p:cNvSpPr txBox="1"/>
            <p:nvPr/>
          </p:nvSpPr>
          <p:spPr>
            <a:xfrm>
              <a:off x="4552954" y="1268757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1CA48CB-FA35-4EA6-A52F-CB13E2CC96CC}"/>
              </a:ext>
            </a:extLst>
          </p:cNvPr>
          <p:cNvGrpSpPr/>
          <p:nvPr/>
        </p:nvGrpSpPr>
        <p:grpSpPr>
          <a:xfrm>
            <a:off x="5548393" y="3634779"/>
            <a:ext cx="6440450" cy="2578362"/>
            <a:chOff x="5548393" y="3634779"/>
            <a:chExt cx="6440450" cy="257836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EF76D5-22B1-40E4-B8A8-D9BED3978200}"/>
                </a:ext>
              </a:extLst>
            </p:cNvPr>
            <p:cNvGrpSpPr/>
            <p:nvPr/>
          </p:nvGrpSpPr>
          <p:grpSpPr>
            <a:xfrm>
              <a:off x="5548393" y="3634779"/>
              <a:ext cx="6440450" cy="2578362"/>
              <a:chOff x="3239144" y="3628580"/>
              <a:chExt cx="6440450" cy="25783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90048D2-DC19-4011-8784-6E492CB0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5528" y="5792143"/>
                <a:ext cx="126466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A76407-2395-4976-8655-274A19DB6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716" y="4936568"/>
                <a:ext cx="61747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C5038-29CF-428B-B518-802B412C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24" y="4174244"/>
                <a:ext cx="8137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1EC3919-2F33-4425-9E16-0C4B7EF008ED}"/>
                  </a:ext>
                </a:extLst>
              </p:cNvPr>
              <p:cNvSpPr/>
              <p:nvPr/>
            </p:nvSpPr>
            <p:spPr>
              <a:xfrm>
                <a:off x="4007783" y="3988900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DCAED86-76CD-4782-9746-4005D572D3C8}"/>
                  </a:ext>
                </a:extLst>
              </p:cNvPr>
              <p:cNvSpPr/>
              <p:nvPr/>
            </p:nvSpPr>
            <p:spPr>
              <a:xfrm>
                <a:off x="8222604" y="454216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D3EC1-EB24-4AF5-8569-83E8BD217CF3}"/>
                  </a:ext>
                </a:extLst>
              </p:cNvPr>
              <p:cNvSpPr/>
              <p:nvPr/>
            </p:nvSpPr>
            <p:spPr>
              <a:xfrm>
                <a:off x="8222605" y="49525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EF5A86-BC7F-40A0-B9FE-411278308F28}"/>
                  </a:ext>
                </a:extLst>
              </p:cNvPr>
              <p:cNvSpPr/>
              <p:nvPr/>
            </p:nvSpPr>
            <p:spPr>
              <a:xfrm>
                <a:off x="3239144" y="3649525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62370B-0D8F-4F4C-A87F-7E3368ACA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855" y="4153063"/>
                <a:ext cx="0" cy="12051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E0802D-1857-4D25-B2AD-203580B4B2D1}"/>
                  </a:ext>
                </a:extLst>
              </p:cNvPr>
              <p:cNvSpPr/>
              <p:nvPr/>
            </p:nvSpPr>
            <p:spPr>
              <a:xfrm>
                <a:off x="3996097" y="4725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3E3DD-E2D2-49BA-B8DC-F4E4F6C3D2F7}"/>
                  </a:ext>
                </a:extLst>
              </p:cNvPr>
              <p:cNvSpPr/>
              <p:nvPr/>
            </p:nvSpPr>
            <p:spPr>
              <a:xfrm>
                <a:off x="5320193" y="4734363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A5436C-5DA2-4FD6-B810-7E86BD87D9DB}"/>
                  </a:ext>
                </a:extLst>
              </p:cNvPr>
              <p:cNvSpPr/>
              <p:nvPr/>
            </p:nvSpPr>
            <p:spPr>
              <a:xfrm>
                <a:off x="5320193" y="5554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BA0E04-7D78-4992-BF77-B76B4FD18B96}"/>
                  </a:ext>
                </a:extLst>
              </p:cNvPr>
              <p:cNvSpPr/>
              <p:nvPr/>
            </p:nvSpPr>
            <p:spPr>
              <a:xfrm>
                <a:off x="3348909" y="5749269"/>
                <a:ext cx="1042416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7027F56-CC33-466B-9D70-2CAF1797DEE6}"/>
                  </a:ext>
                </a:extLst>
              </p:cNvPr>
              <p:cNvSpPr/>
              <p:nvPr/>
            </p:nvSpPr>
            <p:spPr>
              <a:xfrm>
                <a:off x="5781582" y="3881456"/>
                <a:ext cx="1651255" cy="603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0C32AC-B2B6-4727-80C7-AF2A1BF8E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162636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077DE9-88A0-441B-964F-4DF541EC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908099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63990A-3EA4-4ED2-9083-407663BFA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0" cy="806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F549ABB-F524-4D7B-9D7E-FA7243D2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2157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689E5D2-D5CE-4767-95B7-6E5685A2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08" y="5632498"/>
                <a:ext cx="13393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94122E-D311-47A0-8694-C51DF276241B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 flipV="1">
                <a:off x="6362609" y="5723133"/>
                <a:ext cx="177959" cy="500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5DA447-DB76-46DD-B469-2FD5F75D2FC3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V="1">
                <a:off x="7985670" y="5567002"/>
                <a:ext cx="216513" cy="16677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D6190-2F74-4B7C-9FB5-C7EABA6A9F7D}"/>
                  </a:ext>
                </a:extLst>
              </p:cNvPr>
              <p:cNvSpPr txBox="1"/>
              <p:nvPr/>
            </p:nvSpPr>
            <p:spPr>
              <a:xfrm>
                <a:off x="3935644" y="4024177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2553A3B-F347-4138-A86B-F1D9EE6E5276}"/>
                  </a:ext>
                </a:extLst>
              </p:cNvPr>
              <p:cNvSpPr txBox="1"/>
              <p:nvPr/>
            </p:nvSpPr>
            <p:spPr>
              <a:xfrm>
                <a:off x="3915837" y="4768733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744A7E-E591-4732-8D08-A92DD3367C32}"/>
                  </a:ext>
                </a:extLst>
              </p:cNvPr>
              <p:cNvSpPr txBox="1"/>
              <p:nvPr/>
            </p:nvSpPr>
            <p:spPr>
              <a:xfrm>
                <a:off x="5390315" y="4692655"/>
                <a:ext cx="8935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EFDD4F-2BD9-4B82-AB95-EF33998CBBE4}"/>
                  </a:ext>
                </a:extLst>
              </p:cNvPr>
              <p:cNvSpPr txBox="1"/>
              <p:nvPr/>
            </p:nvSpPr>
            <p:spPr>
              <a:xfrm>
                <a:off x="5239933" y="5501488"/>
                <a:ext cx="11948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37B753-4563-4A1A-B82E-0C7CE4B4F215}"/>
                  </a:ext>
                </a:extLst>
              </p:cNvPr>
              <p:cNvSpPr txBox="1"/>
              <p:nvPr/>
            </p:nvSpPr>
            <p:spPr>
              <a:xfrm>
                <a:off x="3282874" y="5793506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1AF78D-7E68-4777-A86D-662AF8BD7315}"/>
                  </a:ext>
                </a:extLst>
              </p:cNvPr>
              <p:cNvGrpSpPr/>
              <p:nvPr/>
            </p:nvGrpSpPr>
            <p:grpSpPr>
              <a:xfrm>
                <a:off x="6573428" y="4692656"/>
                <a:ext cx="1194815" cy="430887"/>
                <a:chOff x="4222369" y="2011452"/>
                <a:chExt cx="1194815" cy="43088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3A67F2F-FAFF-42E0-942A-E0A2960ED603}"/>
                    </a:ext>
                  </a:extLst>
                </p:cNvPr>
                <p:cNvSpPr/>
                <p:nvPr/>
              </p:nvSpPr>
              <p:spPr>
                <a:xfrm>
                  <a:off x="4246370" y="2044623"/>
                  <a:ext cx="1146814" cy="34747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719DFBB-E389-4FA5-B795-DB929792DF40}"/>
                    </a:ext>
                  </a:extLst>
                </p:cNvPr>
                <p:cNvSpPr txBox="1"/>
                <p:nvPr/>
              </p:nvSpPr>
              <p:spPr>
                <a:xfrm>
                  <a:off x="4222369" y="2011452"/>
                  <a:ext cx="1194815" cy="43088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Conversion &amp; conditioning</a:t>
                  </a:r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68AC94-74CC-4CE5-BEEE-ECC6940D952B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flipV="1">
                <a:off x="6348512" y="4908100"/>
                <a:ext cx="224916" cy="426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DD6FA7-DEF6-4268-8BED-336A9BF94A65}"/>
                  </a:ext>
                </a:extLst>
              </p:cNvPr>
              <p:cNvSpPr txBox="1"/>
              <p:nvPr/>
            </p:nvSpPr>
            <p:spPr>
              <a:xfrm>
                <a:off x="5735902" y="3937620"/>
                <a:ext cx="1754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Life-science &amp; materials X-ray imaging user area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262E24-AFD3-4769-B627-EA4EEC007D3F}"/>
                  </a:ext>
                </a:extLst>
              </p:cNvPr>
              <p:cNvSpPr/>
              <p:nvPr/>
            </p:nvSpPr>
            <p:spPr>
              <a:xfrm>
                <a:off x="3348909" y="5336392"/>
                <a:ext cx="1042416" cy="347472"/>
              </a:xfrm>
              <a:prstGeom prst="rect">
                <a:avLst/>
              </a:prstGeom>
              <a:solidFill>
                <a:srgbClr val="EF3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1096AB-7D98-4988-B8F8-82D0D8146447}"/>
                  </a:ext>
                </a:extLst>
              </p:cNvPr>
              <p:cNvSpPr txBox="1"/>
              <p:nvPr/>
            </p:nvSpPr>
            <p:spPr>
              <a:xfrm>
                <a:off x="3282874" y="5358205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00612E-FBCA-4961-86AA-3DB1EEC1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8243" y="5030343"/>
                <a:ext cx="459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6E13E97-F852-42B8-9CCF-7A6BF0F8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3197" y="4825803"/>
                <a:ext cx="4545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28C736A-2467-4760-9776-E29A9406F9DE}"/>
                  </a:ext>
                </a:extLst>
              </p:cNvPr>
              <p:cNvSpPr txBox="1"/>
              <p:nvPr/>
            </p:nvSpPr>
            <p:spPr>
              <a:xfrm>
                <a:off x="7989562" y="3643278"/>
                <a:ext cx="1690032" cy="4616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laser-driven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plasma accelerators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C0FAF06-7642-4E92-8543-BFE056CE9EB8}"/>
                  </a:ext>
                </a:extLst>
              </p:cNvPr>
              <p:cNvSpPr txBox="1"/>
              <p:nvPr/>
            </p:nvSpPr>
            <p:spPr>
              <a:xfrm>
                <a:off x="6096000" y="5914554"/>
                <a:ext cx="156957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LB-A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FEL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3930287-4237-4134-A636-9F9372F4951D}"/>
                  </a:ext>
                </a:extLst>
              </p:cNvPr>
              <p:cNvSpPr txBox="1"/>
              <p:nvPr/>
            </p:nvSpPr>
            <p:spPr>
              <a:xfrm>
                <a:off x="3717226" y="4449751"/>
                <a:ext cx="43308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LB-B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Positron beam source &amp; table-top test beam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DA91DFA-6F47-44E8-8781-6AE8799B5B92}"/>
                  </a:ext>
                </a:extLst>
              </p:cNvPr>
              <p:cNvSpPr txBox="1"/>
              <p:nvPr/>
            </p:nvSpPr>
            <p:spPr>
              <a:xfrm>
                <a:off x="3401223" y="3628580"/>
                <a:ext cx="422743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LB-C</a:t>
                </a:r>
                <a:r>
                  <a:rPr kumimoji="0" lang="en-GB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X-ray imaging – life sciences &amp; materials  </a:t>
                </a:r>
                <a:endParaRPr kumimoji="0" lang="x-none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746ACDE-F1C0-40EB-9FF2-830702F38CE9}"/>
                  </a:ext>
                </a:extLst>
              </p:cNvPr>
              <p:cNvSpPr/>
              <p:nvPr/>
            </p:nvSpPr>
            <p:spPr>
              <a:xfrm>
                <a:off x="8215751" y="538094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908F30-E8C1-42C0-9F57-F7A5E20BEF4F}"/>
                  </a:ext>
                </a:extLst>
              </p:cNvPr>
              <p:cNvSpPr txBox="1"/>
              <p:nvPr/>
            </p:nvSpPr>
            <p:spPr>
              <a:xfrm>
                <a:off x="8202183" y="543619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55A0948-DD2D-48A0-906C-93248896B3E9}"/>
                  </a:ext>
                </a:extLst>
              </p:cNvPr>
              <p:cNvSpPr/>
              <p:nvPr/>
            </p:nvSpPr>
            <p:spPr>
              <a:xfrm>
                <a:off x="8215751" y="575301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4A09E4-05F4-45B7-A034-E603E3B863E0}"/>
                  </a:ext>
                </a:extLst>
              </p:cNvPr>
              <p:cNvSpPr txBox="1"/>
              <p:nvPr/>
            </p:nvSpPr>
            <p:spPr>
              <a:xfrm>
                <a:off x="8191070" y="580826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E5D8F63-C6D3-4902-8A8B-C1BE422E30E9}"/>
                  </a:ext>
                </a:extLst>
              </p:cNvPr>
              <p:cNvCxnSpPr>
                <a:cxnSpLocks/>
                <a:endCxn id="105" idx="1"/>
              </p:cNvCxnSpPr>
              <p:nvPr/>
            </p:nvCxnSpPr>
            <p:spPr>
              <a:xfrm>
                <a:off x="7985671" y="5728135"/>
                <a:ext cx="205399" cy="21093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55039B-02B6-423E-B786-EDA4693C5F07}"/>
                  </a:ext>
                </a:extLst>
              </p:cNvPr>
              <p:cNvSpPr txBox="1"/>
              <p:nvPr/>
            </p:nvSpPr>
            <p:spPr>
              <a:xfrm>
                <a:off x="8173941" y="451398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Table-top test beam user area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87B2DE-DEC2-4CB4-9F66-04F57E68E33A}"/>
                  </a:ext>
                </a:extLst>
              </p:cNvPr>
              <p:cNvSpPr txBox="1"/>
              <p:nvPr/>
            </p:nvSpPr>
            <p:spPr>
              <a:xfrm>
                <a:off x="8168950" y="4917244"/>
                <a:ext cx="1487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Ultracompact positron source user area</a:t>
                </a:r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F52564-7D9B-4A7C-9770-31F59C43E182}"/>
                </a:ext>
              </a:extLst>
            </p:cNvPr>
            <p:cNvSpPr/>
            <p:nvPr/>
          </p:nvSpPr>
          <p:spPr>
            <a:xfrm>
              <a:off x="8863723" y="556060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1AFFAB-8E9C-4850-832A-324419DE19E8}"/>
                </a:ext>
              </a:extLst>
            </p:cNvPr>
            <p:cNvSpPr txBox="1"/>
            <p:nvPr/>
          </p:nvSpPr>
          <p:spPr>
            <a:xfrm>
              <a:off x="8849817" y="5598527"/>
              <a:ext cx="776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3F37798-CF3A-422A-AE21-516156A2EA26}"/>
                </a:ext>
              </a:extLst>
            </p:cNvPr>
            <p:cNvSpPr/>
            <p:nvPr/>
          </p:nvSpPr>
          <p:spPr>
            <a:xfrm>
              <a:off x="9606451" y="5557748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3815F-196F-4B1F-93D2-D8DF8847DC56}"/>
                </a:ext>
              </a:extLst>
            </p:cNvPr>
            <p:cNvSpPr txBox="1"/>
            <p:nvPr/>
          </p:nvSpPr>
          <p:spPr>
            <a:xfrm>
              <a:off x="9542845" y="5595669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8CE89D2C-2B08-4DD3-8872-FA9F25353161}"/>
              </a:ext>
            </a:extLst>
          </p:cNvPr>
          <p:cNvGraphicFramePr>
            <a:graphicFrameLocks noGrp="1"/>
          </p:cNvGraphicFramePr>
          <p:nvPr/>
        </p:nvGraphicFramePr>
        <p:xfrm>
          <a:off x="281947" y="1016196"/>
          <a:ext cx="4814960" cy="425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96">
                  <a:extLst>
                    <a:ext uri="{9D8B030D-6E8A-4147-A177-3AD203B41FA5}">
                      <a16:colId xmlns:a16="http://schemas.microsoft.com/office/drawing/2014/main" val="177172139"/>
                    </a:ext>
                  </a:extLst>
                </a:gridCol>
                <a:gridCol w="2025112">
                  <a:extLst>
                    <a:ext uri="{9D8B030D-6E8A-4147-A177-3AD203B41FA5}">
                      <a16:colId xmlns:a16="http://schemas.microsoft.com/office/drawing/2014/main" val="710687218"/>
                    </a:ext>
                  </a:extLst>
                </a:gridCol>
                <a:gridCol w="1952652">
                  <a:extLst>
                    <a:ext uri="{9D8B030D-6E8A-4147-A177-3AD203B41FA5}">
                      <a16:colId xmlns:a16="http://schemas.microsoft.com/office/drawing/2014/main" val="2839128756"/>
                    </a:ext>
                  </a:extLst>
                </a:gridCol>
              </a:tblGrid>
              <a:tr h="404172">
                <a:tc>
                  <a:txBody>
                    <a:bodyPr/>
                    <a:lstStyle/>
                    <a:p>
                      <a:endParaRPr lang="x-none" sz="1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Laser-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Beam-</a:t>
                      </a:r>
                      <a:r>
                        <a:rPr lang="de-DE" sz="1600" dirty="0" err="1"/>
                        <a:t>driven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60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/>
                        <a:t>Phase 1 </a:t>
                      </a:r>
                      <a:endParaRPr lang="x-none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Ultracompact positron source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FEL beamline to 1 GeV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 dirty="0"/>
                        <a:t>GeV-class positrons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positron user area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4281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X-ray imaging beamline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Table-top test beams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 dirty="0"/>
                        <a:t>ICS source</a:t>
                      </a:r>
                      <a:r>
                        <a:rPr lang="en-GB" sz="1400" u="none" dirty="0"/>
                        <a:t> </a:t>
                      </a:r>
                      <a:r>
                        <a:rPr lang="en-GB" sz="1400" dirty="0"/>
                        <a:t>beamline + user area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HEP detector tests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35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x-none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High-field physics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Medical imaging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03169"/>
                  </a:ext>
                </a:extLst>
              </a:tr>
            </a:tbl>
          </a:graphicData>
        </a:graphic>
      </p:graphicFrame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A365DC8D-A6C9-456E-A2B8-79C9D48C5C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82599" y="6480788"/>
            <a:ext cx="5780763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Assmann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5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7BE5-6AE5-69AB-37E9-7F800E54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16" y="957043"/>
            <a:ext cx="11670967" cy="52902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Managerial WP`s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Outreach</a:t>
            </a:r>
            <a:r>
              <a:rPr lang="en-US" dirty="0"/>
              <a:t> to public, users, EU decision makers and industry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Define</a:t>
            </a:r>
            <a:r>
              <a:rPr lang="en-US" dirty="0"/>
              <a:t> legal model (how is EuPRAXIA governed?), financial model, rules, user services and membership extension for full implementation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Works with </a:t>
            </a:r>
            <a:r>
              <a:rPr lang="en-US" b="1" dirty="0"/>
              <a:t>project bodies and funding agencies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Board of Financial Sponsors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472C4"/>
                </a:solidFill>
              </a:rPr>
              <a:t>Technical WP‘s :</a:t>
            </a:r>
          </a:p>
          <a:p>
            <a:pPr lvl="1">
              <a:spcAft>
                <a:spcPts val="600"/>
              </a:spcAft>
            </a:pPr>
            <a:r>
              <a:rPr lang="en-US" b="1" dirty="0"/>
              <a:t>Update of CDR </a:t>
            </a:r>
            <a:r>
              <a:rPr lang="en-US" dirty="0"/>
              <a:t>concepts and parameters, towards technical design (full technical design requires more funding)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Specify in detail </a:t>
            </a:r>
            <a:r>
              <a:rPr lang="en-US" b="1" dirty="0"/>
              <a:t>Excellence Centers and their required funding</a:t>
            </a:r>
            <a:r>
              <a:rPr lang="en-US" dirty="0"/>
              <a:t>: TDR related R&amp;D, prototyping, contributions to construction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Help in defining funding applications for various agencies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Output defined in </a:t>
            </a:r>
            <a:r>
              <a:rPr lang="en-US" sz="2400" b="1" dirty="0"/>
              <a:t>milestones &amp; deliverables </a:t>
            </a:r>
            <a:r>
              <a:rPr lang="en-US" sz="2400" dirty="0"/>
              <a:t>with dates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53957E-5B25-2E5B-8261-28BC4BAA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Preparatory Phase Main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E1F5B9-2395-5128-F41A-B01B4DAE8E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448327" cy="395428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EAAC 2023 - EuPRAXIA-PP   | Ralph Assmann | 19 Sep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1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A9BD55-2826-C8C2-8D05-60748CC4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103" y="-329019"/>
            <a:ext cx="9196875" cy="1325563"/>
          </a:xfrm>
        </p:spPr>
        <p:txBody>
          <a:bodyPr>
            <a:normAutofit/>
          </a:bodyPr>
          <a:lstStyle/>
          <a:p>
            <a:r>
              <a:rPr lang="de-DE" sz="2800" dirty="0" err="1">
                <a:latin typeface="+mn-lt"/>
              </a:rPr>
              <a:t>EuPRAXIA_PP</a:t>
            </a:r>
            <a:r>
              <a:rPr lang="de-DE" sz="2800" dirty="0">
                <a:latin typeface="+mn-lt"/>
              </a:rPr>
              <a:t> Project </a:t>
            </a:r>
            <a:r>
              <a:rPr lang="de-DE" sz="2800" dirty="0" err="1">
                <a:latin typeface="+mn-lt"/>
              </a:rPr>
              <a:t>Coordinator</a:t>
            </a:r>
            <a:r>
              <a:rPr lang="de-DE" sz="2800" dirty="0">
                <a:latin typeface="+mn-lt"/>
              </a:rPr>
              <a:t>: Pierluigi Campana (INFN)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928CB-9107-464E-7500-DEDAC825C89F}"/>
              </a:ext>
            </a:extLst>
          </p:cNvPr>
          <p:cNvSpPr txBox="1"/>
          <p:nvPr/>
        </p:nvSpPr>
        <p:spPr>
          <a:xfrm>
            <a:off x="2138229" y="859304"/>
            <a:ext cx="3094287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Coordination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&amp; Project Management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P. Campana,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Ferrario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WP2 - Dissemination and Public Relations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C. Welsch, U Liverpool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Bertellii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WP3 -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Organization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Rules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Specka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CNRS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Ghigo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WP4 - Financial &amp; Legal Model.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Economic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Impact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Falone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WP5 - User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Strategy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Services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Stellato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Tor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Vergata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Principi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ELETTRA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WP6 - Membership Extension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Strategy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B. Cros, CNRS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Mostacci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Sapienza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F91E18-7E23-EAE8-2CD8-6C3C511CF7C0}"/>
              </a:ext>
            </a:extLst>
          </p:cNvPr>
          <p:cNvSpPr txBox="1"/>
          <p:nvPr/>
        </p:nvSpPr>
        <p:spPr>
          <a:xfrm>
            <a:off x="5436049" y="830213"/>
            <a:ext cx="34422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WP7 - E-Needs and Data Policy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Fonseca, IST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Pioli, INFN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WP8 - Theory &amp; Simulation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Vieria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IST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Vincenti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CEA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WP9  - RF, Magnets &amp;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Beamline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Components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Antipov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DESY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Nguyen, ENEA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WP10 - Plasma Components &amp; Systems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Cassou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R. </a:t>
            </a:r>
            <a:r>
              <a:rPr lang="en-GB" sz="1400" dirty="0" err="1">
                <a:solidFill>
                  <a:srgbClr val="000000"/>
                </a:solidFill>
                <a:latin typeface="Helvetica" pitchFamily="2" charset="0"/>
              </a:rPr>
              <a:t>Shalloo</a:t>
            </a:r>
            <a:r>
              <a:rPr lang="de-DE" sz="1400" dirty="0">
                <a:solidFill>
                  <a:srgbClr val="000000"/>
                </a:solidFill>
                <a:latin typeface="Helvetica" pitchFamily="2" charset="0"/>
              </a:rPr>
              <a:t>, DESY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WP11 -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Applications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Sarri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Belfast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Chiadroni,U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Sapienza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WP12 - Laser Technology, Liaison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Industry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Gizzi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CNR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Crump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FBH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B080D5-C0EA-54F6-EFD1-877E382708B5}"/>
              </a:ext>
            </a:extLst>
          </p:cNvPr>
          <p:cNvSpPr txBox="1"/>
          <p:nvPr/>
        </p:nvSpPr>
        <p:spPr>
          <a:xfrm>
            <a:off x="8687714" y="843660"/>
            <a:ext cx="344225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WP13 -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Diagnostics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Cianchi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U Tor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Vergata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Ischebeck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EPFL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WP14 - Transformative Innovation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Paths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B. Hidding, U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Dusseldorf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S. Karsch, LMU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WP15 - TDR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EuPRAXIA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@SPARC-lab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Vaccarezza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Pompili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INFN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WP16 - TDR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EuPRAXIA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Site 2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Molodozhentsev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ELI-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Beamlines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Pattahil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STFC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AFB973-2AA4-B0B2-733A-EA081AA95172}"/>
              </a:ext>
            </a:extLst>
          </p:cNvPr>
          <p:cNvSpPr txBox="1"/>
          <p:nvPr/>
        </p:nvSpPr>
        <p:spPr>
          <a:xfrm>
            <a:off x="2080869" y="5820716"/>
            <a:ext cx="3120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E220D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WP’s on coordination &amp; implementation as ESFRI RI (organization, legal model, financing, users)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9EF04AD-5BAC-4FDF-41BA-910B07DF7F61}"/>
              </a:ext>
            </a:extLst>
          </p:cNvPr>
          <p:cNvSpPr txBox="1"/>
          <p:nvPr/>
        </p:nvSpPr>
        <p:spPr>
          <a:xfrm>
            <a:off x="6991055" y="5820716"/>
            <a:ext cx="3896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WPs on technical implementation and sites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E67F90-46CB-5732-AE0E-AB8DA49BE9F0}"/>
              </a:ext>
            </a:extLst>
          </p:cNvPr>
          <p:cNvSpPr/>
          <p:nvPr/>
        </p:nvSpPr>
        <p:spPr>
          <a:xfrm>
            <a:off x="2080868" y="830213"/>
            <a:ext cx="3120078" cy="492019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9F0BC3-E583-DD2F-34FA-45CB34E8F236}"/>
              </a:ext>
            </a:extLst>
          </p:cNvPr>
          <p:cNvSpPr/>
          <p:nvPr/>
        </p:nvSpPr>
        <p:spPr>
          <a:xfrm>
            <a:off x="5342783" y="839426"/>
            <a:ext cx="6701764" cy="49109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C7B66-7A80-1A1C-A6FB-ABC7B898A7B2}"/>
              </a:ext>
            </a:extLst>
          </p:cNvPr>
          <p:cNvSpPr/>
          <p:nvPr/>
        </p:nvSpPr>
        <p:spPr>
          <a:xfrm>
            <a:off x="0" y="830213"/>
            <a:ext cx="1723000" cy="49201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E939DBF0-BF69-3BE7-8F6E-EDEA366FFEC6}"/>
              </a:ext>
            </a:extLst>
          </p:cNvPr>
          <p:cNvCxnSpPr>
            <a:cxnSpLocks/>
          </p:cNvCxnSpPr>
          <p:nvPr/>
        </p:nvCxnSpPr>
        <p:spPr>
          <a:xfrm flipV="1">
            <a:off x="1551664" y="830213"/>
            <a:ext cx="529204" cy="11998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FEE52BE7-B5DE-D596-8C75-63C1F2AD1832}"/>
              </a:ext>
            </a:extLst>
          </p:cNvPr>
          <p:cNvCxnSpPr>
            <a:cxnSpLocks/>
          </p:cNvCxnSpPr>
          <p:nvPr/>
        </p:nvCxnSpPr>
        <p:spPr>
          <a:xfrm>
            <a:off x="1563250" y="2563912"/>
            <a:ext cx="517618" cy="318649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8AC0BE8-4B9A-2A98-0857-72B2EB56B030}"/>
              </a:ext>
            </a:extLst>
          </p:cNvPr>
          <p:cNvSpPr txBox="1"/>
          <p:nvPr/>
        </p:nvSpPr>
        <p:spPr>
          <a:xfrm>
            <a:off x="185615" y="965591"/>
            <a:ext cx="13317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Coll.</a:t>
            </a:r>
            <a:r>
              <a:rPr lang="de-DE" sz="14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Board</a:t>
            </a:r>
          </a:p>
          <a:p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Ferrario 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2AA2C-673E-69CA-92B0-682B72769F5F}"/>
              </a:ext>
            </a:extLst>
          </p:cNvPr>
          <p:cNvSpPr txBox="1"/>
          <p:nvPr/>
        </p:nvSpPr>
        <p:spPr>
          <a:xfrm>
            <a:off x="185615" y="2040692"/>
            <a:ext cx="1331788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Steering</a:t>
            </a:r>
          </a:p>
          <a:p>
            <a:pPr algn="ctr"/>
            <a:r>
              <a:rPr lang="de-DE" sz="1400" b="1" dirty="0">
                <a:solidFill>
                  <a:srgbClr val="000000"/>
                </a:solidFill>
                <a:latin typeface="Helvetica" pitchFamily="2" charset="0"/>
              </a:rPr>
              <a:t>Committee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04157-EA4E-DAA0-F0A1-876424B7000F}"/>
              </a:ext>
            </a:extLst>
          </p:cNvPr>
          <p:cNvSpPr txBox="1"/>
          <p:nvPr/>
        </p:nvSpPr>
        <p:spPr>
          <a:xfrm>
            <a:off x="174102" y="3139211"/>
            <a:ext cx="1331788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Scientific and Technical Advisory 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63B83-AC5C-9EDB-2590-721FCCE7346E}"/>
              </a:ext>
            </a:extLst>
          </p:cNvPr>
          <p:cNvSpPr txBox="1"/>
          <p:nvPr/>
        </p:nvSpPr>
        <p:spPr>
          <a:xfrm>
            <a:off x="185615" y="4884061"/>
            <a:ext cx="133178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Board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Financial Sponsors</a:t>
            </a:r>
          </a:p>
        </p:txBody>
      </p:sp>
    </p:spTree>
    <p:extLst>
      <p:ext uri="{BB962C8B-B14F-4D97-AF65-F5344CB8AC3E}">
        <p14:creationId xmlns:p14="http://schemas.microsoft.com/office/powerpoint/2010/main" val="4213307438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91288" tIns="45644" rIns="91288" bIns="45644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SY_PowerPoint_16x9_de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0325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7" id="{0B7018F8-3E54-854F-825C-861CB9C985FD}" vid="{23A3D491-2AA3-9D47-8EDD-038F8881785E}"/>
    </a:ext>
  </a:extLst>
</a:theme>
</file>

<file path=ppt/theme/theme7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13673</TotalTime>
  <Words>2753</Words>
  <Application>Microsoft Macintosh PowerPoint</Application>
  <PresentationFormat>Widescreen</PresentationFormat>
  <Paragraphs>557</Paragraphs>
  <Slides>33</Slides>
  <Notes>9</Notes>
  <HiddenSlides>1</HiddenSlides>
  <MMClips>3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6" baseType="lpstr">
      <vt:lpstr>American Typewriter</vt:lpstr>
      <vt:lpstr>Arial</vt:lpstr>
      <vt:lpstr>Arial Narrow</vt:lpstr>
      <vt:lpstr>Arial Rounded MT Bold</vt:lpstr>
      <vt:lpstr>Calibri</vt:lpstr>
      <vt:lpstr>Calibri </vt:lpstr>
      <vt:lpstr>Calibri Light</vt:lpstr>
      <vt:lpstr>Cambria Math</vt:lpstr>
      <vt:lpstr>Corbel</vt:lpstr>
      <vt:lpstr>Helvetica</vt:lpstr>
      <vt:lpstr>Helvetica Neue Light</vt:lpstr>
      <vt:lpstr>Helvetica Neue Medium</vt:lpstr>
      <vt:lpstr>Montserrat</vt:lpstr>
      <vt:lpstr>Montserrat ExtraBold</vt:lpstr>
      <vt:lpstr>Montserrat SemiBold</vt:lpstr>
      <vt:lpstr>Open Sans Semibold</vt:lpstr>
      <vt:lpstr>Roboto Slab</vt:lpstr>
      <vt:lpstr>Symbol</vt:lpstr>
      <vt:lpstr>Times New Roman</vt:lpstr>
      <vt:lpstr>Titillium</vt:lpstr>
      <vt:lpstr>Titillium Bd</vt:lpstr>
      <vt:lpstr>Wingdings</vt:lpstr>
      <vt:lpstr>ヒラギノ明朝 Pro W3</vt:lpstr>
      <vt:lpstr>5_Office Theme</vt:lpstr>
      <vt:lpstr>2_Tema di Office</vt:lpstr>
      <vt:lpstr>10_Office Theme</vt:lpstr>
      <vt:lpstr>27_Office Theme</vt:lpstr>
      <vt:lpstr>3_Office Theme</vt:lpstr>
      <vt:lpstr>DESY_PowerPoint_16x9_de</vt:lpstr>
      <vt:lpstr>I.FAST Custom Slides</vt:lpstr>
      <vt:lpstr>7_Office Theme</vt:lpstr>
      <vt:lpstr>37_Office Theme</vt:lpstr>
      <vt:lpstr>28_Office Theme</vt:lpstr>
      <vt:lpstr>Office Theme</vt:lpstr>
      <vt:lpstr>1_Office Theme</vt:lpstr>
      <vt:lpstr>42_Office Theme</vt:lpstr>
      <vt:lpstr>26_Office Theme</vt:lpstr>
      <vt:lpstr>4_Tema di Office</vt:lpstr>
      <vt:lpstr>2_Office Theme</vt:lpstr>
      <vt:lpstr>1_Tema di Office</vt:lpstr>
      <vt:lpstr>4_Office Theme</vt:lpstr>
      <vt:lpstr>6_Office Theme</vt:lpstr>
      <vt:lpstr>Equation</vt:lpstr>
      <vt:lpstr>EuPRAXIA status (II)</vt:lpstr>
      <vt:lpstr>A New European High-Tech User Facility</vt:lpstr>
      <vt:lpstr>The EuPRAXIA CDR</vt:lpstr>
      <vt:lpstr>PowerPoint Presentation</vt:lpstr>
      <vt:lpstr>Intense R&amp;D Program on critical components</vt:lpstr>
      <vt:lpstr>PowerPoint Presentation</vt:lpstr>
      <vt:lpstr>Phased Implementation of Construction Sites</vt:lpstr>
      <vt:lpstr>Preparatory Phase Main Goals</vt:lpstr>
      <vt:lpstr>EuPRAXIA_PP Project Coordinator: Pierluigi Campana (INFN)</vt:lpstr>
      <vt:lpstr>Headquarter and Site 1: EuPRAXIA@SPARC_LAB</vt:lpstr>
      <vt:lpstr>PowerPoint Presentation</vt:lpstr>
      <vt:lpstr>High Quality Electron Beams</vt:lpstr>
      <vt:lpstr>World`s Most Compact RF Linac: X Band </vt:lpstr>
      <vt:lpstr>Plasma Module</vt:lpstr>
      <vt:lpstr>Radiation Generation: FEL</vt:lpstr>
      <vt:lpstr>PowerPoint Presentation</vt:lpstr>
      <vt:lpstr>AQUA beamline scientific case</vt:lpstr>
      <vt:lpstr>ARIA beamline scientific case</vt:lpstr>
      <vt:lpstr>PowerPoint Presentation</vt:lpstr>
      <vt:lpstr>PowerPoint Presentation</vt:lpstr>
      <vt:lpstr>Towards EuPRAXIA Laser Specs</vt:lpstr>
      <vt:lpstr>NEXT STEP: PACRI</vt:lpstr>
      <vt:lpstr>EuPRAXIA@SPARC_LAB baseline updating</vt:lpstr>
      <vt:lpstr>PowerPoint Presentation</vt:lpstr>
      <vt:lpstr>Conclusions</vt:lpstr>
      <vt:lpstr>PowerPoint Presentation</vt:lpstr>
      <vt:lpstr>PowerPoint Presentation</vt:lpstr>
      <vt:lpstr>WP12 Design study path for EuPRAXIA Laser-driver </vt:lpstr>
      <vt:lpstr>PowerPoint Presentation</vt:lpstr>
      <vt:lpstr>Betatron X Rays: Compact Medical Imaging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Massimo Ferrario</cp:lastModifiedBy>
  <cp:revision>3195</cp:revision>
  <cp:lastPrinted>2023-10-02T10:54:51Z</cp:lastPrinted>
  <dcterms:created xsi:type="dcterms:W3CDTF">2018-02-09T13:41:45Z</dcterms:created>
  <dcterms:modified xsi:type="dcterms:W3CDTF">2024-09-22T21:12:50Z</dcterms:modified>
</cp:coreProperties>
</file>