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notesMasterIdLst>
    <p:notesMasterId r:id="rId18"/>
  </p:notesMasterIdLst>
  <p:sldIdLst>
    <p:sldId id="3690" r:id="rId2"/>
    <p:sldId id="4134" r:id="rId3"/>
    <p:sldId id="4114" r:id="rId4"/>
    <p:sldId id="4135" r:id="rId5"/>
    <p:sldId id="4136" r:id="rId6"/>
    <p:sldId id="4137" r:id="rId7"/>
    <p:sldId id="4138" r:id="rId8"/>
    <p:sldId id="4139" r:id="rId9"/>
    <p:sldId id="4142" r:id="rId10"/>
    <p:sldId id="4118" r:id="rId11"/>
    <p:sldId id="4119" r:id="rId12"/>
    <p:sldId id="4125" r:id="rId13"/>
    <p:sldId id="4141" r:id="rId14"/>
    <p:sldId id="4120" r:id="rId15"/>
    <p:sldId id="4128" r:id="rId16"/>
    <p:sldId id="4140" r:id="rId1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San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San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San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San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San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56"/>
    <a:srgbClr val="002850"/>
    <a:srgbClr val="023278"/>
    <a:srgbClr val="002846"/>
    <a:srgbClr val="062090"/>
    <a:srgbClr val="002855"/>
    <a:srgbClr val="B2B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89834"/>
  </p:normalViewPr>
  <p:slideViewPr>
    <p:cSldViewPr>
      <p:cViewPr varScale="1">
        <p:scale>
          <a:sx n="124" d="100"/>
          <a:sy n="124" d="100"/>
        </p:scale>
        <p:origin x="176" y="3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65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5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5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65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7ED125B-962C-454B-8FBE-2442BF1811D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884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D125B-962C-454B-8FBE-2442BF1811D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939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D125B-962C-454B-8FBE-2442BF1811D0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474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D125B-962C-454B-8FBE-2442BF1811D0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73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D125B-962C-454B-8FBE-2442BF1811D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030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61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D125B-962C-454B-8FBE-2442BF1811D0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22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D125B-962C-454B-8FBE-2442BF1811D0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673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555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4846929"/>
            <a:ext cx="9144000" cy="30117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15275"/>
            <a:ext cx="9144000" cy="60234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0114" y="4857441"/>
            <a:ext cx="2057400" cy="273844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" y="48332"/>
            <a:ext cx="1065856" cy="4579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346" y="-204139"/>
            <a:ext cx="5971310" cy="99417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625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69" y="38701"/>
            <a:ext cx="503045" cy="3330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8494589" y="379316"/>
            <a:ext cx="6000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650418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67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52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0878" y="4869657"/>
            <a:ext cx="20574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7CCAFB-FC91-4AE2-968D-A31471285D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Footer Placeholder 19">
            <a:extLst>
              <a:ext uri="{FF2B5EF4-FFF2-40B4-BE49-F238E27FC236}">
                <a16:creationId xmlns:a16="http://schemas.microsoft.com/office/drawing/2014/main" id="{EF8EAFB3-6014-B5DA-A6D6-5C1041705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722" y="4830297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1200" i="1">
                <a:solidFill>
                  <a:srgbClr val="334186"/>
                </a:solidFill>
              </a:defRPr>
            </a:lvl1pPr>
          </a:lstStyle>
          <a:p>
            <a:r>
              <a:rPr lang="en-GB" dirty="0"/>
              <a:t>Rajeev Pattathil – EAAC -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371810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20979"/>
            <a:ext cx="9144000" cy="5364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617" y="1454725"/>
            <a:ext cx="5860475" cy="78289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24543" y="2365448"/>
            <a:ext cx="5860475" cy="609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FFC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20455" y="282146"/>
            <a:ext cx="20911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997" y="205165"/>
            <a:ext cx="2091113" cy="9459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731182" y="4716033"/>
            <a:ext cx="248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600">
                <a:solidFill>
                  <a:schemeClr val="bg1"/>
                </a:solidFill>
              </a:rPr>
              <a:t>No. 101079773</a:t>
            </a:r>
          </a:p>
        </p:txBody>
      </p: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75" y="4754646"/>
            <a:ext cx="407862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03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47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78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230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25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8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82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484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0390F9-C31D-E066-3D53-70D5A801C5CB}"/>
              </a:ext>
            </a:extLst>
          </p:cNvPr>
          <p:cNvSpPr/>
          <p:nvPr userDrawn="1"/>
        </p:nvSpPr>
        <p:spPr>
          <a:xfrm>
            <a:off x="0" y="4846929"/>
            <a:ext cx="9144000" cy="30117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1050" dirty="0">
                <a:solidFill>
                  <a:srgbClr val="002D56"/>
                </a:solidFill>
              </a:rPr>
              <a:t>Rajeev Pattathil EuPRAXIA PP - 2024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4CB033-D300-D839-D9C6-85D00FC49535}"/>
              </a:ext>
            </a:extLst>
          </p:cNvPr>
          <p:cNvSpPr/>
          <p:nvPr userDrawn="1"/>
        </p:nvSpPr>
        <p:spPr>
          <a:xfrm>
            <a:off x="0" y="-15275"/>
            <a:ext cx="9144000" cy="60234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6F57E5-D242-85F2-200B-2EA7D5FA91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53" y="0"/>
            <a:ext cx="1065856" cy="457935"/>
          </a:xfrm>
          <a:prstGeom prst="rect">
            <a:avLst/>
          </a:prstGeom>
        </p:spPr>
      </p:pic>
      <p:pic>
        <p:nvPicPr>
          <p:cNvPr id="11" name="Picture 10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700E0B06-E1B6-ED32-596C-F85D1251613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30" y="48691"/>
            <a:ext cx="503045" cy="3330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05D5F1-56B1-C588-4FC9-652BD4E0BA62}"/>
              </a:ext>
            </a:extLst>
          </p:cNvPr>
          <p:cNvSpPr txBox="1"/>
          <p:nvPr userDrawn="1"/>
        </p:nvSpPr>
        <p:spPr>
          <a:xfrm>
            <a:off x="8460432" y="389306"/>
            <a:ext cx="654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 dirty="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0878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D72844-F332-F4D8-D640-28CBD59A7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-1" r="-1033" b="24040"/>
          <a:stretch/>
        </p:blipFill>
        <p:spPr>
          <a:xfrm>
            <a:off x="32281" y="16965"/>
            <a:ext cx="547062" cy="5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5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55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58.jpeg"/><Relationship Id="rId3" Type="http://schemas.openxmlformats.org/officeDocument/2006/relationships/image" Target="../media/image5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7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1.jpeg"/><Relationship Id="rId21" Type="http://schemas.openxmlformats.org/officeDocument/2006/relationships/image" Target="../media/image78.pn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11" Type="http://schemas.openxmlformats.org/officeDocument/2006/relationships/image" Target="../media/image68.png"/><Relationship Id="rId5" Type="http://schemas.microsoft.com/office/2007/relationships/hdphoto" Target="../media/hdphoto2.wdp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8391" y="3014756"/>
            <a:ext cx="3641168" cy="609708"/>
          </a:xfrm>
        </p:spPr>
        <p:txBody>
          <a:bodyPr>
            <a:noAutofit/>
          </a:bodyPr>
          <a:lstStyle/>
          <a:p>
            <a:r>
              <a:rPr lang="en-GB" b="1" dirty="0"/>
              <a:t>Rajeev Pattathil</a:t>
            </a:r>
            <a:endParaRPr lang="en-GB" dirty="0"/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5F287F-D1B3-EF14-D2F7-B68177E97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7382" y="1189403"/>
            <a:ext cx="5860475" cy="1687517"/>
          </a:xfrm>
        </p:spPr>
        <p:txBody>
          <a:bodyPr>
            <a:normAutofit/>
          </a:bodyPr>
          <a:lstStyle/>
          <a:p>
            <a:r>
              <a:rPr lang="en-US" dirty="0"/>
              <a:t>Incorporating</a:t>
            </a:r>
            <a:br>
              <a:rPr lang="en-US" dirty="0"/>
            </a:br>
            <a:r>
              <a:rPr lang="en-US" dirty="0"/>
              <a:t>EuPRAXIA into EPAC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AD0328-C24A-1F90-D165-ED061EDC68F6}"/>
              </a:ext>
            </a:extLst>
          </p:cNvPr>
          <p:cNvGrpSpPr/>
          <p:nvPr/>
        </p:nvGrpSpPr>
        <p:grpSpPr>
          <a:xfrm>
            <a:off x="1215850" y="1127070"/>
            <a:ext cx="2487287" cy="2673434"/>
            <a:chOff x="6156176" y="444935"/>
            <a:chExt cx="2904615" cy="3024188"/>
          </a:xfrm>
        </p:grpSpPr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BE792F63-51DA-425A-1B5D-4089F7B0C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219" y="444935"/>
              <a:ext cx="2046207" cy="302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http://www.adams-institute.ac.uk/sites/jai.physics.ox.ac.uk/themes/micrositetheme/logo.png">
              <a:extLst>
                <a:ext uri="{FF2B5EF4-FFF2-40B4-BE49-F238E27FC236}">
                  <a16:creationId xmlns:a16="http://schemas.microsoft.com/office/drawing/2014/main" id="{9D2EDB3E-662E-A2CC-3548-9FFD41506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623" y="2429967"/>
              <a:ext cx="834874" cy="260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0" descr="top_logo">
              <a:extLst>
                <a:ext uri="{FF2B5EF4-FFF2-40B4-BE49-F238E27FC236}">
                  <a16:creationId xmlns:a16="http://schemas.microsoft.com/office/drawing/2014/main" id="{3C8A9A01-7F6D-6F40-AA0E-0B4FC31B6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4899" y="2243407"/>
              <a:ext cx="632235" cy="318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 result for lancaster university logo">
              <a:extLst>
                <a:ext uri="{FF2B5EF4-FFF2-40B4-BE49-F238E27FC236}">
                  <a16:creationId xmlns:a16="http://schemas.microsoft.com/office/drawing/2014/main" id="{02D22342-70C6-1F66-7DD2-CD6FE6B95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163" y="1933055"/>
              <a:ext cx="827670" cy="25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 descr="Image result for york university logo">
              <a:extLst>
                <a:ext uri="{FF2B5EF4-FFF2-40B4-BE49-F238E27FC236}">
                  <a16:creationId xmlns:a16="http://schemas.microsoft.com/office/drawing/2014/main" id="{0451E2C6-E00A-77C0-FF41-3C3BB2290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085" y="1545115"/>
              <a:ext cx="876303" cy="383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FFF6FFB-4FF7-8572-EF6F-BD9128F7B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1143" y="1821468"/>
              <a:ext cx="879005" cy="339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160735" indent="-160735" defTabSz="685800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altLang="de-DE" sz="788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0000000000000" pitchFamily="34" charset="0"/>
              </a:endParaRPr>
            </a:p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US" altLang="de-DE" sz="788" b="1" dirty="0">
                  <a:solidFill>
                    <a:srgbClr val="ED7D3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500000000000000" pitchFamily="34" charset="0"/>
                </a:rPr>
                <a:t>PWASC</a:t>
              </a:r>
            </a:p>
            <a:p>
              <a:pPr marL="160735" indent="-160735" defTabSz="685800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altLang="de-DE" sz="788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0000000000000" pitchFamily="34" charset="0"/>
              </a:endParaRPr>
            </a:p>
          </p:txBody>
        </p:sp>
        <p:pic>
          <p:nvPicPr>
            <p:cNvPr id="14" name="Picture 8" descr="Image result for university of liverpool logo">
              <a:extLst>
                <a:ext uri="{FF2B5EF4-FFF2-40B4-BE49-F238E27FC236}">
                  <a16:creationId xmlns:a16="http://schemas.microsoft.com/office/drawing/2014/main" id="{F8F4BE75-0C6A-AB58-7FEF-A2F8AF82B8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036796"/>
              <a:ext cx="1212234" cy="47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 descr="Image result for university of manchester logo">
              <a:extLst>
                <a:ext uri="{FF2B5EF4-FFF2-40B4-BE49-F238E27FC236}">
                  <a16:creationId xmlns:a16="http://schemas.microsoft.com/office/drawing/2014/main" id="{C9CFBBC5-19E7-5731-161E-B9A1D172D2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135" y="1886851"/>
              <a:ext cx="789843" cy="322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 descr="Image result for university college london logo">
              <a:extLst>
                <a:ext uri="{FF2B5EF4-FFF2-40B4-BE49-F238E27FC236}">
                  <a16:creationId xmlns:a16="http://schemas.microsoft.com/office/drawing/2014/main" id="{9D03B736-625C-16E6-AD63-C567136A5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616" y="2706320"/>
              <a:ext cx="770029" cy="218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8FA83E86-D2D8-3DA0-B05A-03CF1C0A3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2727" y="1241737"/>
              <a:ext cx="692577" cy="379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D3F8C71C-3CC1-8568-5D89-062A7807A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253" y="2706320"/>
              <a:ext cx="928538" cy="23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3C026C39-240D-CCCC-D2A2-674795CFB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304" y="2559861"/>
              <a:ext cx="679067" cy="51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D8DCFDED-411E-CD64-50E7-68D2EFB89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9558" y="1204251"/>
              <a:ext cx="1234750" cy="52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A0B14FE-4C7B-37B9-2092-8C6AC7D28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126" y="1635780"/>
              <a:ext cx="788943" cy="275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935DD6-E4B2-6D8A-CA42-C6BD7063E76A}"/>
              </a:ext>
            </a:extLst>
          </p:cNvPr>
          <p:cNvGrpSpPr/>
          <p:nvPr/>
        </p:nvGrpSpPr>
        <p:grpSpPr>
          <a:xfrm>
            <a:off x="331575" y="3907760"/>
            <a:ext cx="2802095" cy="640308"/>
            <a:chOff x="400753" y="5359778"/>
            <a:chExt cx="3736126" cy="853744"/>
          </a:xfrm>
        </p:grpSpPr>
        <p:pic>
          <p:nvPicPr>
            <p:cNvPr id="24" name="Picture 23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D372944E-8596-9031-75F0-002011326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5" name="Picture 24" descr="Shape&#10;&#10;Description automatically generated">
              <a:extLst>
                <a:ext uri="{FF2B5EF4-FFF2-40B4-BE49-F238E27FC236}">
                  <a16:creationId xmlns:a16="http://schemas.microsoft.com/office/drawing/2014/main" id="{D7D4C9FA-2427-EBCB-CD05-DDCE28D2A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6" name="Picture 25" descr="Logo, company name&#10;&#10;Description automatically generated">
              <a:extLst>
                <a:ext uri="{FF2B5EF4-FFF2-40B4-BE49-F238E27FC236}">
                  <a16:creationId xmlns:a16="http://schemas.microsoft.com/office/drawing/2014/main" id="{41E09B76-5224-C8DA-E9E8-81DB7F745D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7" name="Picture 26" descr="Shape&#10;&#10;Description automatically generated">
              <a:extLst>
                <a:ext uri="{FF2B5EF4-FFF2-40B4-BE49-F238E27FC236}">
                  <a16:creationId xmlns:a16="http://schemas.microsoft.com/office/drawing/2014/main" id="{DEBD096D-9E0C-A422-7AA3-3B4FA8F281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28" name="Picture 27" descr="Chart&#10;&#10;Description automatically generated">
              <a:extLst>
                <a:ext uri="{FF2B5EF4-FFF2-40B4-BE49-F238E27FC236}">
                  <a16:creationId xmlns:a16="http://schemas.microsoft.com/office/drawing/2014/main" id="{232F7AB5-7A2E-93C7-CA32-02CD99CF00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29" name="Picture 2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04AB007-4C20-C694-A9D2-4EA8022B76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5BF524AB-E121-B01D-A880-D7133F059D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1" name="Picture 30" descr="Shape, rectangle&#10;&#10;Description automatically generated">
              <a:extLst>
                <a:ext uri="{FF2B5EF4-FFF2-40B4-BE49-F238E27FC236}">
                  <a16:creationId xmlns:a16="http://schemas.microsoft.com/office/drawing/2014/main" id="{CE49D529-7FC0-F409-DBA8-459E9318C8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2CC60B9-B053-0A94-6B25-97E3AA2F12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33" name="Picture 3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839DC858-D162-EE99-E10B-98EB009A6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34" name="Picture 33" descr="Logo&#10;&#10;Description automatically generated">
              <a:extLst>
                <a:ext uri="{FF2B5EF4-FFF2-40B4-BE49-F238E27FC236}">
                  <a16:creationId xmlns:a16="http://schemas.microsoft.com/office/drawing/2014/main" id="{FAC61626-E12B-B46D-3CB1-55AEBD19A0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35" name="Picture 34" descr="Background pattern&#10;&#10;Description automatically generated">
              <a:extLst>
                <a:ext uri="{FF2B5EF4-FFF2-40B4-BE49-F238E27FC236}">
                  <a16:creationId xmlns:a16="http://schemas.microsoft.com/office/drawing/2014/main" id="{6F549145-AF54-ECBE-744A-90074A66F1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D6342CC-B6FC-2AFB-96BB-D137A68093A4}"/>
              </a:ext>
            </a:extLst>
          </p:cNvPr>
          <p:cNvSpPr txBox="1"/>
          <p:nvPr/>
        </p:nvSpPr>
        <p:spPr>
          <a:xfrm>
            <a:off x="6444208" y="1127070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Preparatory Phase</a:t>
            </a:r>
          </a:p>
        </p:txBody>
      </p:sp>
    </p:spTree>
    <p:extLst>
      <p:ext uri="{BB962C8B-B14F-4D97-AF65-F5344CB8AC3E}">
        <p14:creationId xmlns:p14="http://schemas.microsoft.com/office/powerpoint/2010/main" val="3518362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3A0A76E-C3EF-8BB6-6A5A-62260B822867}"/>
              </a:ext>
            </a:extLst>
          </p:cNvPr>
          <p:cNvSpPr/>
          <p:nvPr/>
        </p:nvSpPr>
        <p:spPr>
          <a:xfrm>
            <a:off x="206389" y="3848052"/>
            <a:ext cx="5033611" cy="8302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B0F39C9-DD07-2E98-958C-870F733CA46A}"/>
              </a:ext>
            </a:extLst>
          </p:cNvPr>
          <p:cNvCxnSpPr>
            <a:cxnSpLocks/>
          </p:cNvCxnSpPr>
          <p:nvPr/>
        </p:nvCxnSpPr>
        <p:spPr>
          <a:xfrm flipH="1">
            <a:off x="2698184" y="3336801"/>
            <a:ext cx="14794" cy="3180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CC6C4C-1589-CC9D-B06E-680FBB1A7242}"/>
              </a:ext>
            </a:extLst>
          </p:cNvPr>
          <p:cNvCxnSpPr>
            <a:cxnSpLocks/>
          </p:cNvCxnSpPr>
          <p:nvPr/>
        </p:nvCxnSpPr>
        <p:spPr>
          <a:xfrm flipV="1">
            <a:off x="3563888" y="3097144"/>
            <a:ext cx="0" cy="2551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6603E01-CEA7-46FA-A539-B5467E61173A}"/>
              </a:ext>
            </a:extLst>
          </p:cNvPr>
          <p:cNvSpPr txBox="1"/>
          <p:nvPr/>
        </p:nvSpPr>
        <p:spPr>
          <a:xfrm>
            <a:off x="5300494" y="529592"/>
            <a:ext cx="38435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C00000"/>
                </a:solidFill>
              </a:rPr>
              <a:t>Option 1 – Extending EA1</a:t>
            </a:r>
            <a:endParaRPr lang="en-US" sz="1400" dirty="0"/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EA1 is 40m long – but only ~ 20 m after the plasma source for FEL 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~5m gain length - &gt; 20m to get saturation for 1GeV beam (XUV wavelengths – not x-ray). This doesn’t leave any room for FEL user area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Need extension for 5GeV cases as well as user area</a:t>
            </a:r>
          </a:p>
          <a:p>
            <a:pPr>
              <a:spcAft>
                <a:spcPts val="600"/>
              </a:spcAft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5207D-44E7-2D40-2DF2-DED6CA63E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95" y="996243"/>
            <a:ext cx="5048405" cy="235607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D9637B-73B1-F97E-03EE-BB9C77549C04}"/>
              </a:ext>
            </a:extLst>
          </p:cNvPr>
          <p:cNvSpPr/>
          <p:nvPr/>
        </p:nvSpPr>
        <p:spPr>
          <a:xfrm>
            <a:off x="206389" y="3352323"/>
            <a:ext cx="5033611" cy="4477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50"/>
              </a:spcBef>
            </a:pP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for a second  beamline. Building extended further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DA256AA-89BA-6AA5-6A36-36E0B0E5C41F}"/>
              </a:ext>
            </a:extLst>
          </p:cNvPr>
          <p:cNvSpPr txBox="1"/>
          <p:nvPr/>
        </p:nvSpPr>
        <p:spPr>
          <a:xfrm>
            <a:off x="5287128" y="2674625"/>
            <a:ext cx="397027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Pros: 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Can use EPAC PW laser for higher energies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Can host multiple phases – good for future-proofing; 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Cons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Capital investment (for building) can be high ~ 20-30M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Construction can be disruptive </a:t>
            </a:r>
          </a:p>
          <a:p>
            <a:pPr>
              <a:spcAft>
                <a:spcPts val="600"/>
              </a:spcAft>
            </a:pPr>
            <a:endParaRPr lang="en-US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7ADA43-E186-A252-88F3-E65D56CA6792}"/>
              </a:ext>
            </a:extLst>
          </p:cNvPr>
          <p:cNvSpPr txBox="1"/>
          <p:nvPr/>
        </p:nvSpPr>
        <p:spPr>
          <a:xfrm>
            <a:off x="206389" y="3993326"/>
            <a:ext cx="44454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1GeV FEL with user area: &gt;100m (EuPRAXIA CDR)</a:t>
            </a:r>
          </a:p>
          <a:p>
            <a:r>
              <a:rPr lang="en-US" sz="1400" dirty="0"/>
              <a:t> Upgradable to 5GeV in Phase 2</a:t>
            </a:r>
          </a:p>
          <a:p>
            <a:endParaRPr lang="en-US" sz="1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6BF36-5047-3C1F-B447-3199DA9B95C2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2546739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@ EPAC: Options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292436A-27CE-93C1-09D0-187164E89D8F}"/>
              </a:ext>
            </a:extLst>
          </p:cNvPr>
          <p:cNvSpPr/>
          <p:nvPr/>
        </p:nvSpPr>
        <p:spPr>
          <a:xfrm>
            <a:off x="5300494" y="3800081"/>
            <a:ext cx="3555945" cy="1075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49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7103C155-0FF9-9A94-2E7D-3F2A15886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482" y="1684280"/>
            <a:ext cx="3413461" cy="225863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170B83-FBB4-B95D-ED9D-05BB913B6083}"/>
              </a:ext>
            </a:extLst>
          </p:cNvPr>
          <p:cNvSpPr/>
          <p:nvPr/>
        </p:nvSpPr>
        <p:spPr>
          <a:xfrm rot="1249185">
            <a:off x="8055" y="3262122"/>
            <a:ext cx="3925549" cy="4939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  <a:alpha val="72359"/>
                </a:schemeClr>
              </a:gs>
              <a:gs pos="98000">
                <a:schemeClr val="bg1"/>
              </a:gs>
            </a:gsLst>
            <a:lin ang="10800000" scaled="1"/>
            <a:tileRect/>
          </a:gra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DFC38F-57A8-5726-2CB4-2045E410E003}"/>
              </a:ext>
            </a:extLst>
          </p:cNvPr>
          <p:cNvSpPr/>
          <p:nvPr/>
        </p:nvSpPr>
        <p:spPr>
          <a:xfrm rot="1440153">
            <a:off x="570905" y="933133"/>
            <a:ext cx="1591680" cy="190091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9000">
                <a:schemeClr val="accent1">
                  <a:tint val="44500"/>
                  <a:satMod val="160000"/>
                  <a:alpha val="72359"/>
                </a:schemeClr>
              </a:gs>
              <a:gs pos="98000">
                <a:schemeClr val="bg1"/>
              </a:gs>
            </a:gsLst>
            <a:lin ang="10800000" scaled="1"/>
            <a:tileRect/>
          </a:gra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F1D64D-35CB-446A-3345-6BB73E6063F9}"/>
              </a:ext>
            </a:extLst>
          </p:cNvPr>
          <p:cNvSpPr txBox="1"/>
          <p:nvPr/>
        </p:nvSpPr>
        <p:spPr>
          <a:xfrm>
            <a:off x="230658" y="3694927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150m-200m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0963767-33CC-184A-83AD-6C34A06AE3E8}"/>
              </a:ext>
            </a:extLst>
          </p:cNvPr>
          <p:cNvCxnSpPr>
            <a:cxnSpLocks/>
          </p:cNvCxnSpPr>
          <p:nvPr/>
        </p:nvCxnSpPr>
        <p:spPr>
          <a:xfrm>
            <a:off x="48431" y="3260218"/>
            <a:ext cx="3521246" cy="13100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846608-A730-947D-D559-BD39CFD7EF93}"/>
              </a:ext>
            </a:extLst>
          </p:cNvPr>
          <p:cNvSpPr txBox="1"/>
          <p:nvPr/>
        </p:nvSpPr>
        <p:spPr>
          <a:xfrm>
            <a:off x="-26359" y="691591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&gt;200m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F720A3-A040-09C0-60E1-AB7F1337C6C3}"/>
              </a:ext>
            </a:extLst>
          </p:cNvPr>
          <p:cNvCxnSpPr>
            <a:cxnSpLocks/>
          </p:cNvCxnSpPr>
          <p:nvPr/>
        </p:nvCxnSpPr>
        <p:spPr>
          <a:xfrm flipH="1">
            <a:off x="162922" y="411510"/>
            <a:ext cx="882502" cy="19456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8EABB39-A36B-CC03-242B-CCD185CA79A1}"/>
              </a:ext>
            </a:extLst>
          </p:cNvPr>
          <p:cNvSpPr txBox="1"/>
          <p:nvPr/>
        </p:nvSpPr>
        <p:spPr>
          <a:xfrm>
            <a:off x="5025485" y="691920"/>
            <a:ext cx="4250091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C00000"/>
                </a:solidFill>
              </a:rPr>
              <a:t>Option 2 – Building an Annex</a:t>
            </a:r>
            <a:endParaRPr lang="en-US" sz="1400" dirty="0"/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Surrounding areas are green/brown fields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Earmarked for “large science” – so extendable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More expensive but gives flexibility for future-proofing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Building works and beamline construction can go in parallel with operation of EPAC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C889F5B-935A-CE41-4699-3C2BD7517EBA}"/>
              </a:ext>
            </a:extLst>
          </p:cNvPr>
          <p:cNvSpPr/>
          <p:nvPr/>
        </p:nvSpPr>
        <p:spPr>
          <a:xfrm>
            <a:off x="39577" y="4353772"/>
            <a:ext cx="5033611" cy="49856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8674B-5B88-C8E9-AE2D-1EC1ABA18CFF}"/>
              </a:ext>
            </a:extLst>
          </p:cNvPr>
          <p:cNvSpPr txBox="1"/>
          <p:nvPr/>
        </p:nvSpPr>
        <p:spPr>
          <a:xfrm>
            <a:off x="206389" y="4374374"/>
            <a:ext cx="44454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1GeV FEL with user area: &gt;100m (EuPRAXIA CDR)</a:t>
            </a:r>
          </a:p>
          <a:p>
            <a:r>
              <a:rPr lang="en-US" sz="1400" dirty="0"/>
              <a:t> Upgradable to 5GeV in Phase 2</a:t>
            </a:r>
          </a:p>
          <a:p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560B11-6420-ED24-41B4-DBA4424FE2C0}"/>
              </a:ext>
            </a:extLst>
          </p:cNvPr>
          <p:cNvSpPr txBox="1"/>
          <p:nvPr/>
        </p:nvSpPr>
        <p:spPr>
          <a:xfrm>
            <a:off x="5250774" y="2931190"/>
            <a:ext cx="396928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Pros: 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Multiple beamlines, full flexibility, futureproofing 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Cons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Significant capital investment required 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(~60M - 80M)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DFF5EB5-3ACF-ADB4-C9D9-53E061D20065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2546739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@ EPAC: Options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E02F0B6-2F87-53CF-F380-CE25F49516AC}"/>
              </a:ext>
            </a:extLst>
          </p:cNvPr>
          <p:cNvSpPr/>
          <p:nvPr/>
        </p:nvSpPr>
        <p:spPr>
          <a:xfrm>
            <a:off x="5209800" y="3795887"/>
            <a:ext cx="3646639" cy="8280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54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A560CAB-DFA1-4620-51BD-23FF151D6BF3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2546739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@ EPAC?</a:t>
            </a: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2E9D8CB-115D-AB6C-76CC-25F9DBB36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591628"/>
            <a:ext cx="1608563" cy="2124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1B927A07-FC5D-825B-BD05-A495DE5F1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97" y="2591629"/>
            <a:ext cx="1751542" cy="21403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C8B9FA-61E0-36D2-022E-D4E18DA31046}"/>
              </a:ext>
            </a:extLst>
          </p:cNvPr>
          <p:cNvGrpSpPr/>
          <p:nvPr/>
        </p:nvGrpSpPr>
        <p:grpSpPr>
          <a:xfrm>
            <a:off x="7797801" y="2821459"/>
            <a:ext cx="1346199" cy="1680698"/>
            <a:chOff x="6156176" y="444935"/>
            <a:chExt cx="2904615" cy="30241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D185D2-8C77-BE4A-E3D8-E965C64B9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219" y="444935"/>
              <a:ext cx="2046207" cy="302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3" descr="http://www.adams-institute.ac.uk/sites/jai.physics.ox.ac.uk/themes/micrositetheme/logo.png">
              <a:extLst>
                <a:ext uri="{FF2B5EF4-FFF2-40B4-BE49-F238E27FC236}">
                  <a16:creationId xmlns:a16="http://schemas.microsoft.com/office/drawing/2014/main" id="{0F8D0500-CCEE-7A2C-D3A4-00E55DF75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623" y="2429967"/>
              <a:ext cx="834874" cy="260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0" descr="top_logo">
              <a:extLst>
                <a:ext uri="{FF2B5EF4-FFF2-40B4-BE49-F238E27FC236}">
                  <a16:creationId xmlns:a16="http://schemas.microsoft.com/office/drawing/2014/main" id="{F3B012E4-A173-1D83-4885-26EBE6968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4899" y="2243407"/>
              <a:ext cx="632235" cy="318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Image result for lancaster university logo">
              <a:extLst>
                <a:ext uri="{FF2B5EF4-FFF2-40B4-BE49-F238E27FC236}">
                  <a16:creationId xmlns:a16="http://schemas.microsoft.com/office/drawing/2014/main" id="{4AEA8BEC-2ADB-F678-582D-03E642228E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163" y="1933055"/>
              <a:ext cx="827670" cy="25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 descr="Image result for york university logo">
              <a:extLst>
                <a:ext uri="{FF2B5EF4-FFF2-40B4-BE49-F238E27FC236}">
                  <a16:creationId xmlns:a16="http://schemas.microsoft.com/office/drawing/2014/main" id="{13F84CA4-259D-D84B-6D1F-0B4789B2C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085" y="1545115"/>
              <a:ext cx="876303" cy="383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9E82EEE-5C6E-8B80-D233-A36B98563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1143" y="1821468"/>
              <a:ext cx="879005" cy="339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160735" indent="-160735" defTabSz="685800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altLang="de-DE" sz="525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0000000000000" pitchFamily="34" charset="0"/>
              </a:endParaRPr>
            </a:p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US" altLang="de-DE" sz="525" b="1" dirty="0">
                  <a:solidFill>
                    <a:srgbClr val="ED7D31">
                      <a:lumMod val="7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500000000000000" pitchFamily="34" charset="0"/>
                </a:rPr>
                <a:t>PWASC</a:t>
              </a:r>
            </a:p>
            <a:p>
              <a:pPr marL="160735" indent="-160735" defTabSz="685800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endParaRPr lang="en-US" altLang="de-DE" sz="525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0000000000000" pitchFamily="34" charset="0"/>
              </a:endParaRPr>
            </a:p>
          </p:txBody>
        </p:sp>
        <p:pic>
          <p:nvPicPr>
            <p:cNvPr id="14" name="Picture 8" descr="Image result for university of liverpool logo">
              <a:extLst>
                <a:ext uri="{FF2B5EF4-FFF2-40B4-BE49-F238E27FC236}">
                  <a16:creationId xmlns:a16="http://schemas.microsoft.com/office/drawing/2014/main" id="{CC23AC32-5441-1409-B134-C30B8C591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036796"/>
              <a:ext cx="1212234" cy="47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" descr="Image result for university of manchester logo">
              <a:extLst>
                <a:ext uri="{FF2B5EF4-FFF2-40B4-BE49-F238E27FC236}">
                  <a16:creationId xmlns:a16="http://schemas.microsoft.com/office/drawing/2014/main" id="{697FDDDA-FCDE-2C13-3F5E-32CAA1795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135" y="1886851"/>
              <a:ext cx="789843" cy="322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4" descr="Image result for university college london logo">
              <a:extLst>
                <a:ext uri="{FF2B5EF4-FFF2-40B4-BE49-F238E27FC236}">
                  <a16:creationId xmlns:a16="http://schemas.microsoft.com/office/drawing/2014/main" id="{0ACDD439-77F5-861F-8D6F-CED345958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616" y="2706320"/>
              <a:ext cx="770029" cy="218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8871047C-8B37-FC1A-F537-5CB46172A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2727" y="1241737"/>
              <a:ext cx="692577" cy="379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823F0CA4-4D92-A890-8EF4-97DB9D6B5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253" y="2706320"/>
              <a:ext cx="928538" cy="23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F61CB128-8240-4905-08FC-66D9824BE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304" y="2559861"/>
              <a:ext cx="679067" cy="51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3F8A422C-0C44-44B0-887C-9586406D3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9558" y="1204251"/>
              <a:ext cx="1234750" cy="52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194AD31-E4A7-89F7-09A0-29B062F72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126" y="1635780"/>
              <a:ext cx="788943" cy="275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BC8C7A74-05AF-1F7F-5DE9-E23CEC33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29098"/>
            <a:ext cx="4572000" cy="283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EE6E5F-6D6E-FF95-8F8A-87F387518F3E}"/>
              </a:ext>
            </a:extLst>
          </p:cNvPr>
          <p:cNvSpPr txBox="1"/>
          <p:nvPr/>
        </p:nvSpPr>
        <p:spPr>
          <a:xfrm>
            <a:off x="-1251" y="726664"/>
            <a:ext cx="4572000" cy="4004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297" indent="-22859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EPAC’s strategy  and timescales align with EuPRAXIA well</a:t>
            </a:r>
          </a:p>
          <a:p>
            <a:pPr marL="214297" indent="-22859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Additional space for future laser and experimental areas </a:t>
            </a:r>
            <a:r>
              <a:rPr lang="en-GB" sz="1400" dirty="0">
                <a:latin typeface="+mn-lt"/>
                <a:cs typeface="Arial" panose="020B0604020202020204" pitchFamily="34" charset="0"/>
              </a:rPr>
              <a:t>(</a:t>
            </a:r>
            <a:r>
              <a:rPr lang="en-GB" sz="1400" dirty="0" err="1">
                <a:latin typeface="+mn-lt"/>
                <a:cs typeface="Arial" panose="020B0604020202020204" pitchFamily="34" charset="0"/>
              </a:rPr>
              <a:t>eg.</a:t>
            </a:r>
            <a:r>
              <a:rPr lang="en-GB" sz="1400" dirty="0">
                <a:latin typeface="+mn-lt"/>
                <a:cs typeface="Arial" panose="020B0604020202020204" pitchFamily="34" charset="0"/>
              </a:rPr>
              <a:t> a 100Hz system under development, which can be the main driver for 1GeV FEL beamline)</a:t>
            </a:r>
          </a:p>
          <a:p>
            <a:pPr marL="214297" indent="-22859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  <a:cs typeface="Arial" panose="020B0604020202020204" pitchFamily="34" charset="0"/>
              </a:rPr>
              <a:t>Has the </a:t>
            </a:r>
            <a:r>
              <a:rPr lang="en-GB" sz="1400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capacity to </a:t>
            </a:r>
            <a:r>
              <a:rPr lang="en-GB" sz="1400" dirty="0">
                <a:solidFill>
                  <a:srgbClr val="C00000"/>
                </a:solidFill>
                <a:latin typeface="+mn-lt"/>
              </a:rPr>
              <a:t>expand</a:t>
            </a:r>
            <a:r>
              <a:rPr lang="en-GB" sz="1400" dirty="0">
                <a:latin typeface="+mn-lt"/>
              </a:rPr>
              <a:t> the EPAC building to house the additional beamlines</a:t>
            </a:r>
          </a:p>
          <a:p>
            <a:pPr marL="214297" indent="-22859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Has an </a:t>
            </a:r>
            <a:r>
              <a:rPr lang="en-GB" sz="1400" dirty="0">
                <a:solidFill>
                  <a:srgbClr val="C00000"/>
                </a:solidFill>
                <a:latin typeface="+mn-lt"/>
              </a:rPr>
              <a:t>upgrade path to 5GeV and 10GeV </a:t>
            </a:r>
            <a:r>
              <a:rPr lang="en-GB" sz="1400" dirty="0">
                <a:latin typeface="+mn-lt"/>
              </a:rPr>
              <a:t>with the EPAC PW laser</a:t>
            </a:r>
          </a:p>
          <a:p>
            <a:pPr marL="214297" indent="-22859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C00000"/>
                </a:solidFill>
                <a:latin typeface="+mn-lt"/>
              </a:rPr>
              <a:t>Strong expertise </a:t>
            </a:r>
            <a:r>
              <a:rPr lang="en-GB" sz="1400" dirty="0">
                <a:latin typeface="+mn-lt"/>
              </a:rPr>
              <a:t>within STFC (lasers, accelerators, detectors, </a:t>
            </a:r>
            <a:r>
              <a:rPr lang="en-GB" sz="1400" dirty="0" err="1">
                <a:latin typeface="+mn-lt"/>
              </a:rPr>
              <a:t>targetry</a:t>
            </a:r>
            <a:r>
              <a:rPr lang="en-GB" sz="1400" dirty="0">
                <a:latin typeface="+mn-lt"/>
              </a:rPr>
              <a:t>, data…) and the academic community (plasma accelerators)</a:t>
            </a:r>
          </a:p>
          <a:p>
            <a:pPr marL="214297" indent="-22859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Applications-oriented program and </a:t>
            </a:r>
            <a:r>
              <a:rPr lang="en-GB" sz="1400" dirty="0">
                <a:solidFill>
                  <a:srgbClr val="C00000"/>
                </a:solidFill>
                <a:latin typeface="+mn-lt"/>
              </a:rPr>
              <a:t>industry links</a:t>
            </a:r>
          </a:p>
          <a:p>
            <a:pPr marL="214297" indent="-22859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STFC has </a:t>
            </a:r>
            <a:r>
              <a:rPr lang="en-GB" sz="1400" dirty="0">
                <a:solidFill>
                  <a:srgbClr val="C00000"/>
                </a:solidFill>
                <a:latin typeface="+mn-lt"/>
              </a:rPr>
              <a:t>long history </a:t>
            </a:r>
            <a:r>
              <a:rPr lang="en-GB" sz="1400" dirty="0">
                <a:latin typeface="+mn-lt"/>
              </a:rPr>
              <a:t>and all the infrastructures required to run a successful </a:t>
            </a:r>
            <a:r>
              <a:rPr lang="en-GB" sz="1400" dirty="0">
                <a:solidFill>
                  <a:srgbClr val="C00000"/>
                </a:solidFill>
                <a:latin typeface="+mn-lt"/>
              </a:rPr>
              <a:t>user programme</a:t>
            </a:r>
          </a:p>
          <a:p>
            <a:pPr marL="214297" indent="-22859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STFC’s </a:t>
            </a:r>
            <a:r>
              <a:rPr lang="en-GB" sz="1400" dirty="0">
                <a:solidFill>
                  <a:srgbClr val="C00000"/>
                </a:solidFill>
                <a:latin typeface="+mn-lt"/>
              </a:rPr>
              <a:t>Accelerator Strategy </a:t>
            </a:r>
            <a:r>
              <a:rPr lang="en-GB" sz="1400" dirty="0">
                <a:latin typeface="+mn-lt"/>
              </a:rPr>
              <a:t>now includes development of plasma accelerators</a:t>
            </a:r>
          </a:p>
          <a:p>
            <a:pPr marL="214297" indent="-228594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8001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AB8576-1E65-912C-E67B-3D154FA69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CCAFB-FC91-4AE2-968D-A31471285D20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81EB4-B417-7642-4442-A58ECEDCD7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t="15170" r="10969" b="8203"/>
          <a:stretch/>
        </p:blipFill>
        <p:spPr>
          <a:xfrm>
            <a:off x="-9114" y="582245"/>
            <a:ext cx="9153114" cy="453368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1ED001-19C4-356D-DEE0-E585C838BFA4}"/>
              </a:ext>
            </a:extLst>
          </p:cNvPr>
          <p:cNvCxnSpPr/>
          <p:nvPr/>
        </p:nvCxnSpPr>
        <p:spPr>
          <a:xfrm>
            <a:off x="4842030" y="2841780"/>
            <a:ext cx="324036" cy="21602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">
            <a:extLst>
              <a:ext uri="{FF2B5EF4-FFF2-40B4-BE49-F238E27FC236}">
                <a16:creationId xmlns:a16="http://schemas.microsoft.com/office/drawing/2014/main" id="{8DE71F11-1234-B9B0-2FBC-E21ED61C7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7" y="3636310"/>
            <a:ext cx="2505814" cy="30008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</a:rPr>
              <a:t>ISIS neutron &amp; muon source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FF3E2929-5627-325F-B316-8BA6FFE48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046" y="842203"/>
            <a:ext cx="1241822" cy="5078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</a:rPr>
              <a:t>DIAMOND synchrotron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D431C91-9CCA-4238-8CEF-94001DB87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2746" y="1021672"/>
            <a:ext cx="1243013" cy="5078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</a:rPr>
              <a:t>Scientific Computing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4CBEDC-133E-C5BB-DAF0-A4F4AFB0A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72" y="1461919"/>
            <a:ext cx="1239442" cy="30008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</a:rPr>
              <a:t>MRC Harwell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E09C85-8023-5977-AE95-97DBACFF7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588" y="2571751"/>
            <a:ext cx="1241822" cy="5078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</a:rPr>
              <a:t>CLF – Vulcan and Gemini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38E46CC5-19B8-4140-5083-C08580DB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033" y="2294751"/>
            <a:ext cx="1243013" cy="30008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</a:rPr>
              <a:t>Technology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DDB69EAA-140E-F771-0B42-2C7155CB6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954" y="1600032"/>
            <a:ext cx="1416224" cy="5078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</a:rPr>
              <a:t>RFI-bioimaging</a:t>
            </a:r>
          </a:p>
        </p:txBody>
      </p:sp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F00D913A-E823-7E6C-83D6-E044F1698AB0}"/>
              </a:ext>
            </a:extLst>
          </p:cNvPr>
          <p:cNvSpPr/>
          <p:nvPr/>
        </p:nvSpPr>
        <p:spPr>
          <a:xfrm rot="10800000">
            <a:off x="48328" y="3913726"/>
            <a:ext cx="628205" cy="277415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E1561404-EF5C-D00D-FA8F-972EB523A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820" y="1019959"/>
            <a:ext cx="1416224" cy="30008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prstClr val="white"/>
                </a:solidFill>
              </a:rPr>
              <a:t>RAL Space</a:t>
            </a:r>
          </a:p>
        </p:txBody>
      </p:sp>
      <p:sp>
        <p:nvSpPr>
          <p:cNvPr id="17" name="Doughnut 16">
            <a:extLst>
              <a:ext uri="{FF2B5EF4-FFF2-40B4-BE49-F238E27FC236}">
                <a16:creationId xmlns:a16="http://schemas.microsoft.com/office/drawing/2014/main" id="{DBED0C18-C5E5-8B9F-1C0A-1EEBDCD84D0F}"/>
              </a:ext>
            </a:extLst>
          </p:cNvPr>
          <p:cNvSpPr/>
          <p:nvPr/>
        </p:nvSpPr>
        <p:spPr>
          <a:xfrm>
            <a:off x="3235190" y="2381095"/>
            <a:ext cx="2894147" cy="2734836"/>
          </a:xfrm>
          <a:prstGeom prst="donut">
            <a:avLst>
              <a:gd name="adj" fmla="val 1916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A0E4DC-534D-8200-C738-74A4B4C27259}"/>
              </a:ext>
            </a:extLst>
          </p:cNvPr>
          <p:cNvSpPr txBox="1"/>
          <p:nvPr/>
        </p:nvSpPr>
        <p:spPr>
          <a:xfrm>
            <a:off x="4068343" y="4443643"/>
            <a:ext cx="1805835" cy="553998"/>
          </a:xfrm>
          <a:prstGeom prst="rect">
            <a:avLst/>
          </a:prstGeom>
          <a:solidFill>
            <a:srgbClr val="00B050">
              <a:alpha val="66000"/>
            </a:srgbClr>
          </a:solidFill>
          <a:effectLst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000000"/>
                </a:solidFill>
                <a:latin typeface="Calibri Light" panose="020F0302020204030204"/>
                <a:cs typeface="Helvetica Neue"/>
              </a:rPr>
              <a:t>EPAC building during construction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3B8620-7857-ED9B-92E9-C65ABA2B4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52813"/>
            <a:ext cx="3114675" cy="323850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ACF2F42-9A0E-5B50-6520-B6C63433258D}"/>
              </a:ext>
            </a:extLst>
          </p:cNvPr>
          <p:cNvSpPr/>
          <p:nvPr/>
        </p:nvSpPr>
        <p:spPr>
          <a:xfrm>
            <a:off x="5946984" y="3612060"/>
            <a:ext cx="3148690" cy="1351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Campus-wide solutions for common developments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Access to cutting-edge technology: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accelerator, detectors, imaging, ML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Solutions for Data management and Infrastructure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FE91235-C313-D01E-3B1A-A7CD22D18A12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6803094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@ EPAC:  synergies of the campus</a:t>
            </a:r>
          </a:p>
        </p:txBody>
      </p:sp>
    </p:spTree>
    <p:extLst>
      <p:ext uri="{BB962C8B-B14F-4D97-AF65-F5344CB8AC3E}">
        <p14:creationId xmlns:p14="http://schemas.microsoft.com/office/powerpoint/2010/main" val="2526282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19A796B-0D1A-5CBA-D78B-2D10A0A96174}"/>
              </a:ext>
            </a:extLst>
          </p:cNvPr>
          <p:cNvSpPr txBox="1"/>
          <p:nvPr/>
        </p:nvSpPr>
        <p:spPr>
          <a:xfrm>
            <a:off x="19712" y="753972"/>
            <a:ext cx="426750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 dirty="0"/>
              <a:t>UK CoE will focus of the design and delivery of 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Applications Beamlines in Sites 1 &amp; 2</a:t>
            </a:r>
          </a:p>
          <a:p>
            <a:endParaRPr lang="is-IS" sz="1400" dirty="0"/>
          </a:p>
          <a:p>
            <a:pPr algn="l"/>
            <a:r>
              <a:rPr lang="is-IS" sz="1400" dirty="0"/>
              <a:t>The UK University Centers, Accelerator Institutes and the CLF  are leaders in the underpinning science and technology</a:t>
            </a:r>
          </a:p>
          <a:p>
            <a:pPr algn="l"/>
            <a:endParaRPr lang="is-IS" sz="1400" dirty="0"/>
          </a:p>
          <a:p>
            <a:pPr algn="l"/>
            <a:r>
              <a:rPr lang="is-IS" sz="1400" dirty="0"/>
              <a:t>The UK PWASC coordinates activities in this area in the UK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E3CBB-5A81-6380-4E86-395836F07D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193" y="888326"/>
            <a:ext cx="3029607" cy="2124641"/>
          </a:xfrm>
          <a:prstGeom prst="rect">
            <a:avLst/>
          </a:prstGeom>
        </p:spPr>
      </p:pic>
      <p:pic>
        <p:nvPicPr>
          <p:cNvPr id="8" name="Picture 7" descr="Media,887633,smxx-2000x431.jpg">
            <a:extLst>
              <a:ext uri="{FF2B5EF4-FFF2-40B4-BE49-F238E27FC236}">
                <a16:creationId xmlns:a16="http://schemas.microsoft.com/office/drawing/2014/main" id="{FAAB8302-84D1-4EE9-8350-1036B13C2B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396" y="3707048"/>
            <a:ext cx="4862605" cy="1384982"/>
          </a:xfrm>
          <a:prstGeom prst="rect">
            <a:avLst/>
          </a:prstGeom>
        </p:spPr>
      </p:pic>
      <p:pic>
        <p:nvPicPr>
          <p:cNvPr id="11" name="Picture 10" descr="36204.jpg">
            <a:extLst>
              <a:ext uri="{FF2B5EF4-FFF2-40B4-BE49-F238E27FC236}">
                <a16:creationId xmlns:a16="http://schemas.microsoft.com/office/drawing/2014/main" id="{59A8971A-F3D8-26AF-722B-D9724D7B03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82266">
            <a:off x="6297024" y="2300667"/>
            <a:ext cx="2690196" cy="1860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58514D-504F-3402-ADBC-C3C7EECEC209}"/>
              </a:ext>
            </a:extLst>
          </p:cNvPr>
          <p:cNvSpPr txBox="1"/>
          <p:nvPr/>
        </p:nvSpPr>
        <p:spPr>
          <a:xfrm>
            <a:off x="6704669" y="2859850"/>
            <a:ext cx="2150639" cy="375481"/>
          </a:xfrm>
          <a:prstGeom prst="rect">
            <a:avLst/>
          </a:prstGeom>
          <a:noFill/>
        </p:spPr>
        <p:txBody>
          <a:bodyPr wrap="square" lIns="97529" tIns="48765" rIns="97529" bIns="48765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Imperial College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A1AFF-3B2E-5B54-6786-7DDCDB764F2A}"/>
              </a:ext>
            </a:extLst>
          </p:cNvPr>
          <p:cNvSpPr txBox="1"/>
          <p:nvPr/>
        </p:nvSpPr>
        <p:spPr>
          <a:xfrm>
            <a:off x="6903519" y="964228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CLARA- FEL prototype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207061-D562-6EDC-BFF6-0A216020E8A1}"/>
              </a:ext>
            </a:extLst>
          </p:cNvPr>
          <p:cNvSpPr txBox="1"/>
          <p:nvPr/>
        </p:nvSpPr>
        <p:spPr>
          <a:xfrm>
            <a:off x="6216427" y="4427011"/>
            <a:ext cx="2745373" cy="529370"/>
          </a:xfrm>
          <a:prstGeom prst="rect">
            <a:avLst/>
          </a:prstGeom>
          <a:noFill/>
        </p:spPr>
        <p:txBody>
          <a:bodyPr wrap="square" lIns="97529" tIns="48765" rIns="97529" bIns="48765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100Hz, 10TW system, Taranis and Taranis-X @ QUB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0C01D5-5102-FA9E-F625-82A36E9A0661}"/>
              </a:ext>
            </a:extLst>
          </p:cNvPr>
          <p:cNvSpPr txBox="1"/>
          <p:nvPr/>
        </p:nvSpPr>
        <p:spPr>
          <a:xfrm>
            <a:off x="4569602" y="2460250"/>
            <a:ext cx="2150639" cy="375481"/>
          </a:xfrm>
          <a:prstGeom prst="rect">
            <a:avLst/>
          </a:prstGeom>
          <a:noFill/>
        </p:spPr>
        <p:txBody>
          <a:bodyPr wrap="square" lIns="97529" tIns="48765" rIns="97529" bIns="48765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Oxford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2A46A7-1629-8B3D-AA7B-203A3293B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3229" y="878159"/>
            <a:ext cx="2360403" cy="188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sc00151.jpg">
            <a:extLst>
              <a:ext uri="{FF2B5EF4-FFF2-40B4-BE49-F238E27FC236}">
                <a16:creationId xmlns:a16="http://schemas.microsoft.com/office/drawing/2014/main" id="{DDEF3646-B133-2210-2DB0-D9C2A46F72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61">
            <a:off x="4402013" y="2400883"/>
            <a:ext cx="2197608" cy="13144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121345-9D75-5098-831F-C1114D59AE36}"/>
              </a:ext>
            </a:extLst>
          </p:cNvPr>
          <p:cNvSpPr txBox="1"/>
          <p:nvPr/>
        </p:nvSpPr>
        <p:spPr>
          <a:xfrm>
            <a:off x="4534750" y="2582233"/>
            <a:ext cx="47375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Oxford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F6D469-2519-D36B-7D3A-7BF33B24177B}"/>
              </a:ext>
            </a:extLst>
          </p:cNvPr>
          <p:cNvSpPr txBox="1"/>
          <p:nvPr/>
        </p:nvSpPr>
        <p:spPr>
          <a:xfrm>
            <a:off x="4442747" y="1000944"/>
            <a:ext cx="750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SCAPA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6BC760-DB77-CF19-2F6C-C9E3437D75FD}"/>
              </a:ext>
            </a:extLst>
          </p:cNvPr>
          <p:cNvGrpSpPr/>
          <p:nvPr/>
        </p:nvGrpSpPr>
        <p:grpSpPr>
          <a:xfrm>
            <a:off x="5373160" y="290356"/>
            <a:ext cx="1815518" cy="1831001"/>
            <a:chOff x="6156176" y="444935"/>
            <a:chExt cx="2904615" cy="3024188"/>
          </a:xfrm>
        </p:grpSpPr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969B0B55-CE1A-696B-2978-5F950A24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219" y="444935"/>
              <a:ext cx="2046207" cy="302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3" descr="http://www.adams-institute.ac.uk/sites/jai.physics.ox.ac.uk/themes/micrositetheme/logo.png">
              <a:extLst>
                <a:ext uri="{FF2B5EF4-FFF2-40B4-BE49-F238E27FC236}">
                  <a16:creationId xmlns:a16="http://schemas.microsoft.com/office/drawing/2014/main" id="{9F28A682-02EB-5E91-4583-082BFBE92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4623" y="2429967"/>
              <a:ext cx="834874" cy="260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0" descr="top_logo">
              <a:extLst>
                <a:ext uri="{FF2B5EF4-FFF2-40B4-BE49-F238E27FC236}">
                  <a16:creationId xmlns:a16="http://schemas.microsoft.com/office/drawing/2014/main" id="{1B3C7E1D-7C0F-AB77-2E0D-D14FAE405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4899" y="2243407"/>
              <a:ext cx="632235" cy="318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Image result for lancaster university logo">
              <a:extLst>
                <a:ext uri="{FF2B5EF4-FFF2-40B4-BE49-F238E27FC236}">
                  <a16:creationId xmlns:a16="http://schemas.microsoft.com/office/drawing/2014/main" id="{7A42BA04-0992-3E94-7F85-EF7A6E6B2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3163" y="1933055"/>
              <a:ext cx="827670" cy="25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 descr="Image result for york university logo">
              <a:extLst>
                <a:ext uri="{FF2B5EF4-FFF2-40B4-BE49-F238E27FC236}">
                  <a16:creationId xmlns:a16="http://schemas.microsoft.com/office/drawing/2014/main" id="{78A92FB3-9A68-DA14-FA29-B6209652BA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085" y="1545115"/>
              <a:ext cx="876303" cy="383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11">
              <a:extLst>
                <a:ext uri="{FF2B5EF4-FFF2-40B4-BE49-F238E27FC236}">
                  <a16:creationId xmlns:a16="http://schemas.microsoft.com/office/drawing/2014/main" id="{4BB497ED-8B0B-9E3A-7309-91946A19B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1143" y="1821468"/>
              <a:ext cx="879005" cy="339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160731" indent="-160731" eaLnBrk="1" hangingPunct="1">
                <a:spcBef>
                  <a:spcPct val="0"/>
                </a:spcBef>
                <a:defRPr/>
              </a:pPr>
              <a:endParaRPr lang="en-US" altLang="de-DE" sz="788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0000000000000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de-DE" sz="788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anose="020B0500000000000000" pitchFamily="34" charset="0"/>
                </a:rPr>
                <a:t>PWASC</a:t>
              </a:r>
            </a:p>
            <a:p>
              <a:pPr marL="160731" indent="-160731" eaLnBrk="1" hangingPunct="1">
                <a:spcBef>
                  <a:spcPct val="0"/>
                </a:spcBef>
                <a:defRPr/>
              </a:pPr>
              <a:endParaRPr lang="en-US" altLang="de-DE" sz="788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500000000000000" pitchFamily="34" charset="0"/>
              </a:endParaRPr>
            </a:p>
          </p:txBody>
        </p:sp>
        <p:pic>
          <p:nvPicPr>
            <p:cNvPr id="27" name="Picture 8" descr="Image result for university of liverpool logo">
              <a:extLst>
                <a:ext uri="{FF2B5EF4-FFF2-40B4-BE49-F238E27FC236}">
                  <a16:creationId xmlns:a16="http://schemas.microsoft.com/office/drawing/2014/main" id="{8C5325DA-7356-19EE-BB1A-2BADB4134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036796"/>
              <a:ext cx="1212234" cy="478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0" descr="Image result for university of manchester logo">
              <a:extLst>
                <a:ext uri="{FF2B5EF4-FFF2-40B4-BE49-F238E27FC236}">
                  <a16:creationId xmlns:a16="http://schemas.microsoft.com/office/drawing/2014/main" id="{0D5A6C80-F2C3-AFE8-EC55-1848A9DE3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135" y="1886851"/>
              <a:ext cx="789843" cy="322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4" descr="Image result for university college london logo">
              <a:extLst>
                <a:ext uri="{FF2B5EF4-FFF2-40B4-BE49-F238E27FC236}">
                  <a16:creationId xmlns:a16="http://schemas.microsoft.com/office/drawing/2014/main" id="{62F833FB-5393-3ECB-2684-94C8A06430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616" y="2706320"/>
              <a:ext cx="770029" cy="218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A3A449BC-5610-D30E-FD73-D506DCC34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2727" y="1241737"/>
              <a:ext cx="692577" cy="379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">
              <a:extLst>
                <a:ext uri="{FF2B5EF4-FFF2-40B4-BE49-F238E27FC236}">
                  <a16:creationId xmlns:a16="http://schemas.microsoft.com/office/drawing/2014/main" id="{34852104-8D7F-9E3D-9EEA-713DC4DA4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2253" y="2706320"/>
              <a:ext cx="928538" cy="236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">
              <a:extLst>
                <a:ext uri="{FF2B5EF4-FFF2-40B4-BE49-F238E27FC236}">
                  <a16:creationId xmlns:a16="http://schemas.microsoft.com/office/drawing/2014/main" id="{2ADCB0A6-68C0-4CF9-8EFC-055A1AD7A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304" y="2559861"/>
              <a:ext cx="679067" cy="516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">
              <a:extLst>
                <a:ext uri="{FF2B5EF4-FFF2-40B4-BE49-F238E27FC236}">
                  <a16:creationId xmlns:a16="http://schemas.microsoft.com/office/drawing/2014/main" id="{9B1F7F5B-E821-FA26-614E-636D335A8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9558" y="1204251"/>
              <a:ext cx="1234750" cy="52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36B146B4-0B1A-5D01-FD93-282E2440E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126" y="1635780"/>
              <a:ext cx="788943" cy="275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60A4B14-6EEB-4051-B928-0068CAADA998}"/>
              </a:ext>
            </a:extLst>
          </p:cNvPr>
          <p:cNvSpPr/>
          <p:nvPr/>
        </p:nvSpPr>
        <p:spPr>
          <a:xfrm>
            <a:off x="46527" y="3013633"/>
            <a:ext cx="4155192" cy="14690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FF0000"/>
                </a:solidFill>
              </a:rPr>
              <a:t>Given the level of management required PWASC recommended that this done via STFC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Since supply to Site 1 is also needed, </a:t>
            </a:r>
            <a:r>
              <a:rPr lang="en-US" sz="1600" dirty="0" err="1">
                <a:solidFill>
                  <a:srgbClr val="FF0000"/>
                </a:solidFill>
              </a:rPr>
              <a:t>ASTeC</a:t>
            </a:r>
            <a:r>
              <a:rPr lang="en-US" sz="1600" dirty="0">
                <a:solidFill>
                  <a:srgbClr val="FF0000"/>
                </a:solidFill>
              </a:rPr>
              <a:t> is chosen as the nodal point for the UK Excellence Centre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0BBB83-7C75-4720-4BAD-143268D4C8E7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6803094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The UK Centre of Excellence</a:t>
            </a:r>
          </a:p>
        </p:txBody>
      </p:sp>
    </p:spTree>
    <p:extLst>
      <p:ext uri="{BB962C8B-B14F-4D97-AF65-F5344CB8AC3E}">
        <p14:creationId xmlns:p14="http://schemas.microsoft.com/office/powerpoint/2010/main" val="335119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2A1BBA0-9EF1-1E94-DCC4-7A5FBD050E1D}"/>
              </a:ext>
            </a:extLst>
          </p:cNvPr>
          <p:cNvSpPr/>
          <p:nvPr/>
        </p:nvSpPr>
        <p:spPr>
          <a:xfrm>
            <a:off x="4374055" y="3355885"/>
            <a:ext cx="3540296" cy="38744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271BC49-F248-143E-206F-2EA6EEE34B16}"/>
              </a:ext>
            </a:extLst>
          </p:cNvPr>
          <p:cNvSpPr/>
          <p:nvPr/>
        </p:nvSpPr>
        <p:spPr>
          <a:xfrm>
            <a:off x="4374054" y="4493626"/>
            <a:ext cx="3540296" cy="38744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D572F9E-5DFF-5B71-AB0A-B3DB18922FD3}"/>
              </a:ext>
            </a:extLst>
          </p:cNvPr>
          <p:cNvSpPr/>
          <p:nvPr/>
        </p:nvSpPr>
        <p:spPr>
          <a:xfrm>
            <a:off x="4374054" y="3768857"/>
            <a:ext cx="3540296" cy="6746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542ABE2-1AD7-DB39-4FE2-8C3966693C79}"/>
              </a:ext>
            </a:extLst>
          </p:cNvPr>
          <p:cNvSpPr/>
          <p:nvPr/>
        </p:nvSpPr>
        <p:spPr>
          <a:xfrm>
            <a:off x="4376029" y="2628649"/>
            <a:ext cx="3540296" cy="69202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5FCA378-9BC7-BE34-728B-4DEAD49814DD}"/>
              </a:ext>
            </a:extLst>
          </p:cNvPr>
          <p:cNvSpPr/>
          <p:nvPr/>
        </p:nvSpPr>
        <p:spPr>
          <a:xfrm>
            <a:off x="4376029" y="2098025"/>
            <a:ext cx="3540296" cy="49288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7F8F49C-36ED-B4E9-EEEB-8C36B350E129}"/>
              </a:ext>
            </a:extLst>
          </p:cNvPr>
          <p:cNvSpPr/>
          <p:nvPr/>
        </p:nvSpPr>
        <p:spPr>
          <a:xfrm>
            <a:off x="4376029" y="1672839"/>
            <a:ext cx="3540296" cy="3874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3295B39-2E66-4B0B-E9A1-5041C51B2327}"/>
              </a:ext>
            </a:extLst>
          </p:cNvPr>
          <p:cNvSpPr/>
          <p:nvPr/>
        </p:nvSpPr>
        <p:spPr>
          <a:xfrm>
            <a:off x="4376029" y="824208"/>
            <a:ext cx="3540296" cy="8486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graphicFrame>
        <p:nvGraphicFramePr>
          <p:cNvPr id="29" name="Table 5">
            <a:extLst>
              <a:ext uri="{FF2B5EF4-FFF2-40B4-BE49-F238E27FC236}">
                <a16:creationId xmlns:a16="http://schemas.microsoft.com/office/drawing/2014/main" id="{D4210B7E-AA4D-D8D9-F819-3B6DA75B4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64227"/>
              </p:ext>
            </p:extLst>
          </p:nvPr>
        </p:nvGraphicFramePr>
        <p:xfrm>
          <a:off x="68887" y="1153263"/>
          <a:ext cx="4258512" cy="306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512">
                  <a:extLst>
                    <a:ext uri="{9D8B030D-6E8A-4147-A177-3AD203B41FA5}">
                      <a16:colId xmlns:a16="http://schemas.microsoft.com/office/drawing/2014/main" val="3298105582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r>
                        <a:rPr lang="en-US" sz="1000" dirty="0"/>
                        <a:t>Internally developed</a:t>
                      </a:r>
                      <a:r>
                        <a:rPr lang="en-US" sz="1000"/>
                        <a:t>/coordinated </a:t>
                      </a:r>
                      <a:r>
                        <a:rPr lang="en-US" sz="1000" dirty="0"/>
                        <a:t>key components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533876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Building design and construction with radiological modeling (CLF)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55725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EPAC 10Hz, 30J system, 100Hz – few 100TW system (CLF)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582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Laser beam transport (CLF)</a:t>
                      </a:r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6523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Plasma accelerator (UK </a:t>
                      </a:r>
                      <a:r>
                        <a:rPr lang="en-US" sz="1000" dirty="0" err="1"/>
                        <a:t>CoE</a:t>
                      </a:r>
                      <a:r>
                        <a:rPr lang="en-US" sz="1000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1254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FEL  beamline, undulators (</a:t>
                      </a:r>
                      <a:r>
                        <a:rPr lang="en-US" sz="1000" dirty="0" err="1"/>
                        <a:t>UKCoE</a:t>
                      </a:r>
                      <a:r>
                        <a:rPr lang="en-US" sz="1000" dirty="0"/>
                        <a:t>/</a:t>
                      </a:r>
                      <a:r>
                        <a:rPr lang="en-US" sz="1000" dirty="0" err="1"/>
                        <a:t>ASTeC</a:t>
                      </a:r>
                      <a:r>
                        <a:rPr lang="en-US" sz="1000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266791"/>
                  </a:ext>
                </a:extLst>
              </a:tr>
              <a:tr h="385451">
                <a:tc>
                  <a:txBody>
                    <a:bodyPr/>
                    <a:lstStyle/>
                    <a:p>
                      <a:r>
                        <a:rPr lang="en-US" sz="1000" dirty="0"/>
                        <a:t>User areas (UK </a:t>
                      </a:r>
                      <a:r>
                        <a:rPr lang="en-US" sz="1000" dirty="0" err="1"/>
                        <a:t>CoE</a:t>
                      </a:r>
                      <a:r>
                        <a:rPr lang="en-US" sz="1000" dirty="0"/>
                        <a:t>)</a:t>
                      </a: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339875"/>
                  </a:ext>
                </a:extLst>
              </a:tr>
              <a:tr h="533732">
                <a:tc>
                  <a:txBody>
                    <a:bodyPr/>
                    <a:lstStyle/>
                    <a:p>
                      <a:r>
                        <a:rPr lang="en-US" sz="1000" dirty="0" err="1"/>
                        <a:t>Betatron</a:t>
                      </a:r>
                      <a:r>
                        <a:rPr lang="en-US" sz="1000" dirty="0"/>
                        <a:t> beamline (UK </a:t>
                      </a:r>
                      <a:r>
                        <a:rPr lang="en-US" sz="1000" dirty="0" err="1"/>
                        <a:t>CoE</a:t>
                      </a:r>
                      <a:r>
                        <a:rPr lang="en-US" sz="1000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629503"/>
                  </a:ext>
                </a:extLst>
              </a:tr>
              <a:tr h="533732">
                <a:tc>
                  <a:txBody>
                    <a:bodyPr/>
                    <a:lstStyle/>
                    <a:p>
                      <a:r>
                        <a:rPr lang="en-US" sz="1000" dirty="0"/>
                        <a:t>Positron beamline (UK </a:t>
                      </a:r>
                      <a:r>
                        <a:rPr lang="en-US" sz="1000" dirty="0" err="1"/>
                        <a:t>CoE</a:t>
                      </a:r>
                      <a:r>
                        <a:rPr lang="en-US" sz="1000" dirty="0"/>
                        <a:t>)</a:t>
                      </a: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5545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A234EEAC-BF7E-DF0B-83AF-242089F81576}"/>
              </a:ext>
            </a:extLst>
          </p:cNvPr>
          <p:cNvSpPr txBox="1"/>
          <p:nvPr/>
        </p:nvSpPr>
        <p:spPr>
          <a:xfrm>
            <a:off x="4061638" y="893743"/>
            <a:ext cx="395794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Prototypes of amplifier head, solutions for heat management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Test compressors with gratings with appropriate damage thresholds and heat management solutions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Solutions for wavefront and pointing corrections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Plasma accelerator components, Diagnostics, Gas flow control, feedback systems, plasma lens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Inputs to end-to-end FEL simulations with laser-driven electrons, undulator design, electron beam transport, photon beamline, diagnostics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Input to design of user stations, rigs, diagnostics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Physics simulations of LWFA and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optimisation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of secondary sources for various applications, diagnostics</a:t>
            </a: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Advanced Accelerator schemes (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eg.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 Trojan Horse)</a:t>
            </a:r>
            <a:br>
              <a:rPr lang="en-US" sz="1200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FBD056-5B2A-D400-41DB-EC5AF6E7A467}"/>
              </a:ext>
            </a:extLst>
          </p:cNvPr>
          <p:cNvSpPr txBox="1"/>
          <p:nvPr/>
        </p:nvSpPr>
        <p:spPr>
          <a:xfrm>
            <a:off x="8039506" y="895280"/>
            <a:ext cx="1214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France, Germany, Italy..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891B22-191D-E4CA-C608-9DDC5386850A}"/>
              </a:ext>
            </a:extLst>
          </p:cNvPr>
          <p:cNvSpPr txBox="1"/>
          <p:nvPr/>
        </p:nvSpPr>
        <p:spPr>
          <a:xfrm>
            <a:off x="8082716" y="1671568"/>
            <a:ext cx="1077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France Germany, …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3CAE8A7-116B-56BA-5EB6-2CDA02EA6156}"/>
              </a:ext>
            </a:extLst>
          </p:cNvPr>
          <p:cNvCxnSpPr>
            <a:cxnSpLocks/>
          </p:cNvCxnSpPr>
          <p:nvPr/>
        </p:nvCxnSpPr>
        <p:spPr>
          <a:xfrm>
            <a:off x="7977896" y="736723"/>
            <a:ext cx="41683" cy="4132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7613DEF-1F09-F300-BF81-0469BE2C8C5F}"/>
              </a:ext>
            </a:extLst>
          </p:cNvPr>
          <p:cNvSpPr txBox="1"/>
          <p:nvPr/>
        </p:nvSpPr>
        <p:spPr>
          <a:xfrm>
            <a:off x="8081149" y="2171660"/>
            <a:ext cx="1214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France, Germany, Italy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48B306-534F-E92F-F0B2-847AE01FEE82}"/>
              </a:ext>
            </a:extLst>
          </p:cNvPr>
          <p:cNvSpPr txBox="1"/>
          <p:nvPr/>
        </p:nvSpPr>
        <p:spPr>
          <a:xfrm>
            <a:off x="8082716" y="3841973"/>
            <a:ext cx="1077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prstClr val="black"/>
                </a:solidFill>
                <a:latin typeface="Calibri" panose="020F0502020204030204"/>
              </a:rPr>
              <a:t>Germany,France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/ Portugal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042FDB-1A95-FAAD-1D2F-DABF91ADDD7F}"/>
              </a:ext>
            </a:extLst>
          </p:cNvPr>
          <p:cNvSpPr txBox="1"/>
          <p:nvPr/>
        </p:nvSpPr>
        <p:spPr>
          <a:xfrm>
            <a:off x="8081149" y="4493627"/>
            <a:ext cx="28885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Germany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C5128A-BDE9-93FD-6D60-767DC2C4E4EC}"/>
              </a:ext>
            </a:extLst>
          </p:cNvPr>
          <p:cNvSpPr txBox="1"/>
          <p:nvPr/>
        </p:nvSpPr>
        <p:spPr>
          <a:xfrm>
            <a:off x="8081150" y="2685531"/>
            <a:ext cx="1214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France, Germany, Switzerland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29F545-CBEA-DB0F-F0A3-2E65127D9DC3}"/>
              </a:ext>
            </a:extLst>
          </p:cNvPr>
          <p:cNvSpPr txBox="1"/>
          <p:nvPr/>
        </p:nvSpPr>
        <p:spPr>
          <a:xfrm>
            <a:off x="8081150" y="3309677"/>
            <a:ext cx="1214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Germany, Italy, Switzerland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66B0549D-C617-0588-A0E9-A49332D51BF6}"/>
              </a:ext>
            </a:extLst>
          </p:cNvPr>
          <p:cNvSpPr txBox="1">
            <a:spLocks/>
          </p:cNvSpPr>
          <p:nvPr/>
        </p:nvSpPr>
        <p:spPr>
          <a:xfrm>
            <a:off x="1729345" y="-236562"/>
            <a:ext cx="6833419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@EPAC: community contributions and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1974722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DFF5EB5-3ACF-ADB4-C9D9-53E061D20065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3521428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@ EPAC: our perspective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0E107C-19D8-DFF2-CDF2-C1C3C5D149D3}"/>
              </a:ext>
            </a:extLst>
          </p:cNvPr>
          <p:cNvSpPr txBox="1"/>
          <p:nvPr/>
        </p:nvSpPr>
        <p:spPr>
          <a:xfrm>
            <a:off x="20762" y="483518"/>
            <a:ext cx="491127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A very strong interest in the community to contribute to/host EuPRAXIA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STFC, UK Accelerator Institutes and the academic community possess a significant expertise critical for EuPRAXIA’s success: UK </a:t>
            </a:r>
            <a:r>
              <a:rPr lang="en-US" sz="1600" dirty="0" err="1">
                <a:latin typeface="+mn-lt"/>
              </a:rPr>
              <a:t>CoE</a:t>
            </a:r>
            <a:endParaRPr lang="en-US" sz="1600" dirty="0">
              <a:latin typeface="+mn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Possible to have access slots in EPAC/University centers via existing channels/additional grant funding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Some key questions/concerns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Capital costs and source(s) (host + consortium?)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Operational funding and source(s) (host + consortium?)</a:t>
            </a:r>
          </a:p>
          <a:p>
            <a:pPr lvl="1"/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F9B937B-30AC-F0D9-9435-FD329524C13B}"/>
              </a:ext>
            </a:extLst>
          </p:cNvPr>
          <p:cNvSpPr/>
          <p:nvPr/>
        </p:nvSpPr>
        <p:spPr>
          <a:xfrm>
            <a:off x="20762" y="3900528"/>
            <a:ext cx="4758944" cy="7920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tx1"/>
                </a:solidFill>
              </a:rPr>
              <a:t>External funding (capital and/or operational) would be necessary for the business case for hosting a European Infrastructure in the UK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566AC51-59E2-4A2C-021D-8A5B3EC57F36}"/>
              </a:ext>
            </a:extLst>
          </p:cNvPr>
          <p:cNvSpPr/>
          <p:nvPr/>
        </p:nvSpPr>
        <p:spPr>
          <a:xfrm>
            <a:off x="5004048" y="627534"/>
            <a:ext cx="4032448" cy="216024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Long history of running world-class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Very strong expertise on HPL and plasma accelerator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Strong user community and University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Campus expertise on detectors/</a:t>
            </a:r>
            <a:r>
              <a:rPr lang="en-GB" sz="1400" dirty="0" err="1">
                <a:solidFill>
                  <a:schemeClr val="bg1"/>
                </a:solidFill>
              </a:rPr>
              <a:t>targetry</a:t>
            </a:r>
            <a:r>
              <a:rPr lang="en-GB" sz="1400" dirty="0">
                <a:solidFill>
                  <a:schemeClr val="bg1"/>
                </a:solidFill>
              </a:rPr>
              <a:t>/data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Strong links with industrial community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7C9F6BB-C745-2872-FA7F-60BAB6D64EDD}"/>
              </a:ext>
            </a:extLst>
          </p:cNvPr>
          <p:cNvSpPr/>
          <p:nvPr/>
        </p:nvSpPr>
        <p:spPr>
          <a:xfrm>
            <a:off x="5004048" y="3075806"/>
            <a:ext cx="4032448" cy="175275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Governance and funding arrangements need discussions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Initial funding requirements (for optimised options) are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*Requires* external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/>
                </a:solidFill>
              </a:rPr>
              <a:t>Lower cost options would involve sharing of ”beam time”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86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5354AA-1210-F48A-2B17-F445D705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CCAFB-FC91-4AE2-968D-A31471285D20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36B8B-D5CD-8017-0A57-730E1513C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79" y="627535"/>
            <a:ext cx="5652119" cy="42399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5A9D35-6FE4-CD34-74F5-00C35A8B465F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6803094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@ EPAC – site visit: February 2024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4B73AB2-A271-CF4A-E984-14C72295E3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/>
          <a:stretch/>
        </p:blipFill>
        <p:spPr>
          <a:xfrm>
            <a:off x="1" y="627534"/>
            <a:ext cx="2800132" cy="45159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E073FE-2736-6637-829D-4664743973F2}"/>
              </a:ext>
            </a:extLst>
          </p:cNvPr>
          <p:cNvSpPr txBox="1"/>
          <p:nvPr/>
        </p:nvSpPr>
        <p:spPr>
          <a:xfrm>
            <a:off x="3493479" y="4192799"/>
            <a:ext cx="5705226" cy="6463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Discussions on both technical aspects and funding/governance models</a:t>
            </a:r>
          </a:p>
        </p:txBody>
      </p:sp>
    </p:spTree>
    <p:extLst>
      <p:ext uri="{BB962C8B-B14F-4D97-AF65-F5344CB8AC3E}">
        <p14:creationId xmlns:p14="http://schemas.microsoft.com/office/powerpoint/2010/main" val="3940574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AECD44-8F62-A16E-49E5-7481370915B2}"/>
              </a:ext>
            </a:extLst>
          </p:cNvPr>
          <p:cNvSpPr/>
          <p:nvPr/>
        </p:nvSpPr>
        <p:spPr>
          <a:xfrm>
            <a:off x="683568" y="0"/>
            <a:ext cx="7776864" cy="555526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AE759B8-FA6F-5DB3-1CC0-4AC83E0AE61B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5794982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100J pump laser system being commissioned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C712F6-A8B8-8A43-3E89-1C704FD06A31}"/>
              </a:ext>
            </a:extLst>
          </p:cNvPr>
          <p:cNvSpPr txBox="1"/>
          <p:nvPr/>
        </p:nvSpPr>
        <p:spPr>
          <a:xfrm>
            <a:off x="231652" y="757610"/>
            <a:ext cx="5132435" cy="3131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01D3E"/>
                </a:solidFill>
                <a:latin typeface="Calibri"/>
              </a:rPr>
              <a:t>Progress has been good across all subsystems : Front End , 10J amplifier  and Hundred Joule (HJ) Amplifier</a:t>
            </a:r>
          </a:p>
          <a:p>
            <a:pPr marL="214313" indent="-214313" defTabSz="685800" fontAlgn="auto">
              <a:spcBef>
                <a:spcPts val="45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201D3E"/>
                </a:solidFill>
                <a:latin typeface="Calibri"/>
              </a:rPr>
              <a:t> </a:t>
            </a:r>
            <a:r>
              <a:rPr lang="en-GB" sz="1600" b="1" dirty="0">
                <a:solidFill>
                  <a:srgbClr val="07B089"/>
                </a:solidFill>
                <a:latin typeface="Calibri"/>
              </a:rPr>
              <a:t>Highlight is the </a:t>
            </a:r>
            <a:r>
              <a:rPr lang="en-GB" sz="1600" b="1" i="1" dirty="0">
                <a:solidFill>
                  <a:srgbClr val="07B089"/>
                </a:solidFill>
                <a:latin typeface="Calibri"/>
              </a:rPr>
              <a:t>‘completion’ </a:t>
            </a:r>
            <a:r>
              <a:rPr lang="en-GB" sz="1600" b="1" dirty="0">
                <a:solidFill>
                  <a:srgbClr val="07B089"/>
                </a:solidFill>
                <a:latin typeface="Calibri"/>
              </a:rPr>
              <a:t>of the Site Acceptance test for the 100J amplifier Diodes </a:t>
            </a:r>
          </a:p>
          <a:p>
            <a:pPr marL="214313" indent="-214313" defTabSz="685800" fontAlgn="auto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01D3E"/>
                </a:solidFill>
                <a:latin typeface="Calibri"/>
              </a:rPr>
              <a:t>Front End beam (both CW and pulsed) has been aligned</a:t>
            </a:r>
          </a:p>
          <a:p>
            <a:pPr marL="214313" indent="-214313" defTabSz="685800" fontAlgn="auto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01D3E"/>
                </a:solidFill>
                <a:latin typeface="Calibri"/>
              </a:rPr>
              <a:t>The 10J and 100J amplifiers are aligned, the  debris shields have been installed and passed safety inspections</a:t>
            </a:r>
          </a:p>
          <a:p>
            <a:pPr marL="214313" indent="-214313" defTabSz="685800" fontAlgn="auto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01D3E"/>
                </a:solidFill>
                <a:latin typeface="Calibri"/>
              </a:rPr>
              <a:t>The beam transport line between  the 10J and 100J has been aligned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201D3E"/>
              </a:solidFill>
              <a:latin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C494F9-9F81-48FA-64C0-C09BBCFC8318}"/>
              </a:ext>
            </a:extLst>
          </p:cNvPr>
          <p:cNvGrpSpPr/>
          <p:nvPr/>
        </p:nvGrpSpPr>
        <p:grpSpPr>
          <a:xfrm>
            <a:off x="6084168" y="843558"/>
            <a:ext cx="2828179" cy="3862223"/>
            <a:chOff x="8221872" y="1422680"/>
            <a:chExt cx="2960050" cy="4631878"/>
          </a:xfrm>
        </p:grpSpPr>
        <p:pic>
          <p:nvPicPr>
            <p:cNvPr id="19" name="Picture 18" descr="A large machine in a factory&#10;&#10;Description automatically generated">
              <a:extLst>
                <a:ext uri="{FF2B5EF4-FFF2-40B4-BE49-F238E27FC236}">
                  <a16:creationId xmlns:a16="http://schemas.microsoft.com/office/drawing/2014/main" id="{39406A78-866F-6092-42A0-C2A09807B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1873" y="3834521"/>
              <a:ext cx="2960049" cy="2220037"/>
            </a:xfrm>
            <a:prstGeom prst="rect">
              <a:avLst/>
            </a:prstGeom>
          </p:spPr>
        </p:pic>
        <p:pic>
          <p:nvPicPr>
            <p:cNvPr id="20" name="Picture 19" descr="A large machine in a factory&#10;&#10;Description automatically generated">
              <a:extLst>
                <a:ext uri="{FF2B5EF4-FFF2-40B4-BE49-F238E27FC236}">
                  <a16:creationId xmlns:a16="http://schemas.microsoft.com/office/drawing/2014/main" id="{F349D4C8-FB0D-555C-4397-821A4B4D6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21872" y="1422680"/>
              <a:ext cx="2960050" cy="22200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127CE9-53CA-BECF-5D20-463A73B5E5B9}"/>
                </a:ext>
              </a:extLst>
            </p:cNvPr>
            <p:cNvSpPr txBox="1"/>
            <p:nvPr/>
          </p:nvSpPr>
          <p:spPr>
            <a:xfrm>
              <a:off x="8221872" y="3528094"/>
              <a:ext cx="2960049" cy="4001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dirty="0">
                  <a:solidFill>
                    <a:srgbClr val="201D3E">
                      <a:lumMod val="50000"/>
                      <a:lumOff val="50000"/>
                    </a:srgbClr>
                  </a:solidFill>
                  <a:latin typeface="Calibri"/>
                </a:rPr>
                <a:t>EPAC 100 J amplifier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885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AECD44-8F62-A16E-49E5-7481370915B2}"/>
              </a:ext>
            </a:extLst>
          </p:cNvPr>
          <p:cNvSpPr/>
          <p:nvPr/>
        </p:nvSpPr>
        <p:spPr>
          <a:xfrm>
            <a:off x="683568" y="0"/>
            <a:ext cx="7776864" cy="555526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AE759B8-FA6F-5DB3-1CC0-4AC83E0AE61B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5794982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OPCPA front-end being commissioned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802488-1455-FD9C-8617-8B234A74A86F}"/>
              </a:ext>
            </a:extLst>
          </p:cNvPr>
          <p:cNvGrpSpPr/>
          <p:nvPr/>
        </p:nvGrpSpPr>
        <p:grpSpPr>
          <a:xfrm>
            <a:off x="4964905" y="673978"/>
            <a:ext cx="4179095" cy="2500417"/>
            <a:chOff x="5047241" y="2283870"/>
            <a:chExt cx="5572126" cy="33338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DA7391E-5524-A3D6-420B-C8AA7CF00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7023" r="6889" b="14903"/>
            <a:stretch/>
          </p:blipFill>
          <p:spPr bwMode="auto">
            <a:xfrm>
              <a:off x="5047242" y="2560869"/>
              <a:ext cx="5572125" cy="30568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3A0E83-D1B2-22DF-758F-2B0D92E66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94" t="9808" r="26700" b="52979"/>
            <a:stretch/>
          </p:blipFill>
          <p:spPr>
            <a:xfrm>
              <a:off x="9179809" y="4390727"/>
              <a:ext cx="1439558" cy="122703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6521467-AEA0-6648-CE81-41A01C8EF719}"/>
                </a:ext>
              </a:extLst>
            </p:cNvPr>
            <p:cNvSpPr txBox="1"/>
            <p:nvPr/>
          </p:nvSpPr>
          <p:spPr>
            <a:xfrm>
              <a:off x="5047241" y="2283870"/>
              <a:ext cx="5572125" cy="3077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srgbClr val="201D3E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CLF </a:t>
              </a:r>
              <a:r>
                <a:rPr lang="en-GB" sz="900" dirty="0">
                  <a:solidFill>
                    <a:srgbClr val="201D3E">
                      <a:lumMod val="50000"/>
                      <a:lumOff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NG-CEO ns-pump installation team (June 2024)</a:t>
              </a:r>
              <a:endParaRPr lang="en-GB" sz="900" dirty="0">
                <a:solidFill>
                  <a:srgbClr val="201D3E">
                    <a:lumMod val="50000"/>
                    <a:lumOff val="50000"/>
                  </a:srgbClr>
                </a:solidFill>
                <a:latin typeface="Calibri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69370E-08F2-F303-5808-DFB1F0C6B270}"/>
              </a:ext>
            </a:extLst>
          </p:cNvPr>
          <p:cNvSpPr txBox="1"/>
          <p:nvPr/>
        </p:nvSpPr>
        <p:spPr>
          <a:xfrm>
            <a:off x="303963" y="673978"/>
            <a:ext cx="441205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01D3E"/>
                </a:solidFill>
                <a:latin typeface="Calibri"/>
              </a:rPr>
              <a:t>Progress has been good across all subsystems: picosecond  preamplifier, nanosecond amplifier  and temporary stretcher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600" dirty="0">
              <a:solidFill>
                <a:srgbClr val="201D3E"/>
              </a:solidFill>
              <a:latin typeface="Calibri"/>
            </a:endParaRPr>
          </a:p>
          <a:p>
            <a:pPr marL="285750" indent="-2857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01D3E"/>
                </a:solidFill>
                <a:latin typeface="Calibri"/>
              </a:rPr>
              <a:t> </a:t>
            </a:r>
            <a:r>
              <a:rPr lang="en-GB" sz="1600" b="1" dirty="0">
                <a:solidFill>
                  <a:srgbClr val="07B089"/>
                </a:solidFill>
                <a:latin typeface="Calibri"/>
              </a:rPr>
              <a:t>Highlight is the </a:t>
            </a:r>
            <a:r>
              <a:rPr lang="en-GB" sz="1600" b="1" i="1" dirty="0">
                <a:solidFill>
                  <a:srgbClr val="07B089"/>
                </a:solidFill>
                <a:latin typeface="Calibri"/>
              </a:rPr>
              <a:t>‘completion’ </a:t>
            </a:r>
            <a:r>
              <a:rPr lang="en-GB" sz="1600" b="1" dirty="0">
                <a:solidFill>
                  <a:srgbClr val="07B089"/>
                </a:solidFill>
                <a:latin typeface="Calibri"/>
              </a:rPr>
              <a:t>of the Site Acceptance Test for the ns amplifier pump laser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600" b="1" dirty="0">
              <a:solidFill>
                <a:srgbClr val="07B089"/>
              </a:solidFill>
              <a:latin typeface="Calibri"/>
            </a:endParaRPr>
          </a:p>
          <a:p>
            <a:pPr marL="285750" indent="-2857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Calibri"/>
              </a:rPr>
              <a:t>We have amplified pulses from the </a:t>
            </a:r>
            <a:r>
              <a:rPr lang="en-GB" sz="1600" dirty="0" err="1">
                <a:solidFill>
                  <a:srgbClr val="000000"/>
                </a:solidFill>
                <a:latin typeface="Calibri"/>
              </a:rPr>
              <a:t>ps</a:t>
            </a:r>
            <a:r>
              <a:rPr lang="en-GB" sz="1600" dirty="0">
                <a:solidFill>
                  <a:srgbClr val="000000"/>
                </a:solidFill>
                <a:latin typeface="Calibri"/>
              </a:rPr>
              <a:t> amplifier, and started to get gain in the ns amplifier </a:t>
            </a:r>
          </a:p>
          <a:p>
            <a:pPr marL="285750" indent="-28575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02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AECD44-8F62-A16E-49E5-7481370915B2}"/>
              </a:ext>
            </a:extLst>
          </p:cNvPr>
          <p:cNvSpPr/>
          <p:nvPr/>
        </p:nvSpPr>
        <p:spPr>
          <a:xfrm>
            <a:off x="683568" y="0"/>
            <a:ext cx="7776864" cy="555526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AE759B8-FA6F-5DB3-1CC0-4AC83E0AE61B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5794982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Main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Ti:Sapphire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Amplifier being installed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2A80C3-797F-9E60-D7A7-01F0E6D87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718" y="745055"/>
            <a:ext cx="4107279" cy="3182292"/>
          </a:xfrm>
          <a:solidFill>
            <a:srgbClr val="FFFFFF"/>
          </a:solidFill>
        </p:spPr>
        <p:txBody>
          <a:bodyPr/>
          <a:lstStyle/>
          <a:p>
            <a:endParaRPr lang="en-GB" sz="165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350" b="1" dirty="0">
                <a:solidFill>
                  <a:schemeClr val="accent1">
                    <a:lumMod val="75000"/>
                  </a:schemeClr>
                </a:solidFill>
              </a:rPr>
              <a:t>Highlight –Commissioning started in June and majority of opto-mechanics &amp; optics installed</a:t>
            </a:r>
          </a:p>
          <a:p>
            <a:r>
              <a:rPr lang="en-GB" sz="1350" dirty="0"/>
              <a:t>Laboratory configured for laser operations (interlock &amp; controlled access) </a:t>
            </a:r>
          </a:p>
          <a:p>
            <a:r>
              <a:rPr lang="en-GB" sz="1350" dirty="0"/>
              <a:t>Beam alignment commenced with low power CW lasers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1350" dirty="0">
              <a:solidFill>
                <a:srgbClr val="00308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350" dirty="0">
              <a:solidFill>
                <a:srgbClr val="003088"/>
              </a:solidFill>
            </a:endParaRPr>
          </a:p>
          <a:p>
            <a:pPr lvl="1"/>
            <a:endParaRPr lang="en-GB" sz="1350" dirty="0"/>
          </a:p>
          <a:p>
            <a:pPr>
              <a:buFont typeface="Wingdings" panose="05000000000000000000" pitchFamily="2" charset="2"/>
              <a:buChar char="Ø"/>
            </a:pPr>
            <a:endParaRPr lang="en-GB" sz="1350" dirty="0">
              <a:solidFill>
                <a:srgbClr val="003088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GB" sz="1350" dirty="0">
              <a:solidFill>
                <a:srgbClr val="003088"/>
              </a:solidFill>
            </a:endParaRPr>
          </a:p>
          <a:p>
            <a:pPr marL="0" indent="0">
              <a:buNone/>
            </a:pPr>
            <a:endParaRPr lang="en-GB" sz="1650" dirty="0"/>
          </a:p>
          <a:p>
            <a:endParaRPr lang="en-GB" sz="1650" dirty="0"/>
          </a:p>
          <a:p>
            <a:pPr lvl="1"/>
            <a:endParaRPr lang="en-GB" sz="1350" dirty="0"/>
          </a:p>
          <a:p>
            <a:pPr lvl="1"/>
            <a:endParaRPr lang="en-GB" sz="1350" dirty="0"/>
          </a:p>
          <a:p>
            <a:endParaRPr lang="en-GB" sz="1500" dirty="0"/>
          </a:p>
          <a:p>
            <a:endParaRPr lang="en-GB" sz="15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290570-BEB5-32A1-0FEA-2EAB370379D5}"/>
              </a:ext>
            </a:extLst>
          </p:cNvPr>
          <p:cNvSpPr txBox="1">
            <a:spLocks/>
          </p:cNvSpPr>
          <p:nvPr/>
        </p:nvSpPr>
        <p:spPr>
          <a:xfrm>
            <a:off x="3505912" y="1670509"/>
            <a:ext cx="3978223" cy="296658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en-GB" sz="1350" dirty="0">
              <a:solidFill>
                <a:srgbClr val="201D3E"/>
              </a:solidFill>
              <a:latin typeface="Calibri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en-GB" sz="1350" dirty="0">
              <a:solidFill>
                <a:srgbClr val="201D3E"/>
              </a:solidFill>
              <a:latin typeface="Calibri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en-GB" sz="1350" dirty="0">
              <a:solidFill>
                <a:srgbClr val="201D3E"/>
              </a:solidFill>
              <a:latin typeface="Calibri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en-GB" sz="1350" dirty="0">
              <a:solidFill>
                <a:srgbClr val="201D3E"/>
              </a:solidFill>
              <a:latin typeface="Calibri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en-GB" sz="1350" dirty="0">
              <a:solidFill>
                <a:srgbClr val="201D3E"/>
              </a:solidFill>
              <a:latin typeface="Calibri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en-GB" sz="1350" dirty="0">
              <a:solidFill>
                <a:srgbClr val="201D3E"/>
              </a:solidFill>
              <a:latin typeface="Calibri"/>
            </a:endParaRPr>
          </a:p>
          <a:p>
            <a:pPr marL="514350" lvl="1" indent="-171450" defTabSz="685800" fontAlgn="auto">
              <a:spcBef>
                <a:spcPts val="375"/>
              </a:spcBef>
              <a:spcAft>
                <a:spcPts val="0"/>
              </a:spcAft>
            </a:pPr>
            <a:endParaRPr lang="en-GB" sz="1350" dirty="0">
              <a:solidFill>
                <a:srgbClr val="201D3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FDA331-87E7-A9A1-B547-EBEB5F161C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" r="4363" b="11648"/>
          <a:stretch/>
        </p:blipFill>
        <p:spPr>
          <a:xfrm rot="10800000">
            <a:off x="69380" y="3182813"/>
            <a:ext cx="1474806" cy="13892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621893-EE97-7449-B32C-46F3E05BBD6C}"/>
              </a:ext>
            </a:extLst>
          </p:cNvPr>
          <p:cNvSpPr txBox="1"/>
          <p:nvPr/>
        </p:nvSpPr>
        <p:spPr>
          <a:xfrm>
            <a:off x="3697793" y="1266491"/>
            <a:ext cx="9721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b="1" dirty="0">
                <a:solidFill>
                  <a:srgbClr val="247BE1">
                    <a:lumMod val="20000"/>
                    <a:lumOff val="80000"/>
                  </a:srgbClr>
                </a:solidFill>
                <a:latin typeface="Calibri"/>
              </a:rPr>
              <a:t>EPAC crystal #3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0108EC-391D-916F-F015-E3FEBB88F4C2}"/>
              </a:ext>
            </a:extLst>
          </p:cNvPr>
          <p:cNvGrpSpPr/>
          <p:nvPr/>
        </p:nvGrpSpPr>
        <p:grpSpPr>
          <a:xfrm>
            <a:off x="69380" y="863288"/>
            <a:ext cx="4766897" cy="2304884"/>
            <a:chOff x="4955511" y="3774793"/>
            <a:chExt cx="6355862" cy="30731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98CEB84-9354-3C62-A18E-C372FC8623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67" b="800"/>
            <a:stretch/>
          </p:blipFill>
          <p:spPr>
            <a:xfrm>
              <a:off x="4955511" y="3774793"/>
              <a:ext cx="4801842" cy="3073179"/>
            </a:xfrm>
            <a:prstGeom prst="rect">
              <a:avLst/>
            </a:prstGeom>
            <a:ln w="19050">
              <a:solidFill>
                <a:srgbClr val="000000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814697-2FB8-15DF-DA47-44F146578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2" t="19551" r="16748" b="12228"/>
            <a:stretch/>
          </p:blipFill>
          <p:spPr>
            <a:xfrm rot="5400000">
              <a:off x="9536715" y="4416527"/>
              <a:ext cx="2123143" cy="1426173"/>
            </a:xfrm>
            <a:prstGeom prst="rect">
              <a:avLst/>
            </a:prstGeom>
            <a:ln w="19050">
              <a:solidFill>
                <a:srgbClr val="000000"/>
              </a:solidFill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DABC689-CE58-BA87-9FD8-D0F14246F54A}"/>
              </a:ext>
            </a:extLst>
          </p:cNvPr>
          <p:cNvSpPr txBox="1"/>
          <p:nvPr/>
        </p:nvSpPr>
        <p:spPr>
          <a:xfrm>
            <a:off x="3728615" y="2687636"/>
            <a:ext cx="1069630" cy="507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srgbClr val="201D3E">
                    <a:lumMod val="50000"/>
                    <a:lumOff val="50000"/>
                  </a:srgbClr>
                </a:solidFill>
                <a:latin typeface="Calibri"/>
              </a:rPr>
              <a:t>Amplifier head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EB797F-B96A-87A7-48F4-54FFF27F2037}"/>
              </a:ext>
            </a:extLst>
          </p:cNvPr>
          <p:cNvSpPr txBox="1"/>
          <p:nvPr/>
        </p:nvSpPr>
        <p:spPr>
          <a:xfrm>
            <a:off x="1797698" y="3273850"/>
            <a:ext cx="1268296" cy="3000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 err="1">
                <a:solidFill>
                  <a:srgbClr val="201D3E">
                    <a:lumMod val="50000"/>
                    <a:lumOff val="50000"/>
                  </a:srgbClr>
                </a:solidFill>
                <a:latin typeface="Calibri"/>
              </a:rPr>
              <a:t>Ti:Sa</a:t>
            </a:r>
            <a:r>
              <a:rPr lang="en-GB" sz="1350" dirty="0">
                <a:solidFill>
                  <a:srgbClr val="201D3E">
                    <a:lumMod val="50000"/>
                    <a:lumOff val="50000"/>
                  </a:srgbClr>
                </a:solidFill>
                <a:latin typeface="Calibri"/>
              </a:rPr>
              <a:t>  amplifier </a:t>
            </a:r>
          </a:p>
        </p:txBody>
      </p:sp>
    </p:spTree>
    <p:extLst>
      <p:ext uri="{BB962C8B-B14F-4D97-AF65-F5344CB8AC3E}">
        <p14:creationId xmlns:p14="http://schemas.microsoft.com/office/powerpoint/2010/main" val="2111330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AECD44-8F62-A16E-49E5-7481370915B2}"/>
              </a:ext>
            </a:extLst>
          </p:cNvPr>
          <p:cNvSpPr/>
          <p:nvPr/>
        </p:nvSpPr>
        <p:spPr>
          <a:xfrm>
            <a:off x="683568" y="-72481"/>
            <a:ext cx="7776864" cy="628007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AE759B8-FA6F-5DB3-1CC0-4AC83E0AE61B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5794982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Compressor chambers installed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C67248-6AC2-2530-834F-E8096FF4F878}"/>
              </a:ext>
            </a:extLst>
          </p:cNvPr>
          <p:cNvSpPr txBox="1"/>
          <p:nvPr/>
        </p:nvSpPr>
        <p:spPr>
          <a:xfrm>
            <a:off x="255599" y="803284"/>
            <a:ext cx="8536073" cy="173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Aim: Compression to 30fs, 30J @ 10Hz.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4-grating design @ Littrow (10° out-of-plane angle).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300x300 mm</a:t>
            </a:r>
            <a:r>
              <a:rPr lang="en-GB" altLang="en-US" sz="12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GB" alt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(G1&amp;G4), 760x300 mm</a:t>
            </a:r>
            <a:r>
              <a:rPr lang="en-GB" altLang="en-US" sz="12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GB" alt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(G2&amp;G3)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Peak fluence @ 1 PW = 80 </a:t>
            </a:r>
            <a:r>
              <a:rPr lang="en-GB" alt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mJ</a:t>
            </a:r>
            <a:r>
              <a:rPr lang="en-GB" altLang="en-US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/cm² (30 fs)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Phase #1 use </a:t>
            </a: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gold gratings 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@ 1480 line/mm for 1 Hz.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Phase #2 use </a:t>
            </a:r>
            <a:r>
              <a:rPr lang="en-GB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multi-layer dielectric gratings 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10 Hz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201D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71486" lvl="1" indent="-228594" defTabSz="914378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altLang="en-US" sz="1200" dirty="0">
              <a:solidFill>
                <a:srgbClr val="2E2C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E1D2DC-A092-7C67-B1B1-22770C89ED85}"/>
              </a:ext>
            </a:extLst>
          </p:cNvPr>
          <p:cNvGrpSpPr/>
          <p:nvPr/>
        </p:nvGrpSpPr>
        <p:grpSpPr>
          <a:xfrm>
            <a:off x="5420657" y="609464"/>
            <a:ext cx="3167063" cy="2101297"/>
            <a:chOff x="7392145" y="3799526"/>
            <a:chExt cx="4536504" cy="3009900"/>
          </a:xfrm>
        </p:grpSpPr>
        <p:pic>
          <p:nvPicPr>
            <p:cNvPr id="13" name="Picture 12" descr="A picture containing different, miller&#10;&#10;Description automatically generated">
              <a:extLst>
                <a:ext uri="{FF2B5EF4-FFF2-40B4-BE49-F238E27FC236}">
                  <a16:creationId xmlns:a16="http://schemas.microsoft.com/office/drawing/2014/main" id="{63B2B5F9-BCA3-375B-7228-DA387C76F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" t="3410" r="3019"/>
            <a:stretch/>
          </p:blipFill>
          <p:spPr bwMode="auto">
            <a:xfrm>
              <a:off x="7392145" y="3799526"/>
              <a:ext cx="4536504" cy="30099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Rectangle: Rounded Corners 5">
              <a:extLst>
                <a:ext uri="{FF2B5EF4-FFF2-40B4-BE49-F238E27FC236}">
                  <a16:creationId xmlns:a16="http://schemas.microsoft.com/office/drawing/2014/main" id="{3874188A-A7A8-849A-4F06-584A10BD6E8B}"/>
                </a:ext>
              </a:extLst>
            </p:cNvPr>
            <p:cNvSpPr/>
            <p:nvPr/>
          </p:nvSpPr>
          <p:spPr>
            <a:xfrm>
              <a:off x="7608168" y="4869160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7000" rIns="0" bIns="27000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>
                  <a:solidFill>
                    <a:srgbClr val="201D3E"/>
                  </a:solidFill>
                  <a:latin typeface="Calibri"/>
                </a:rPr>
                <a:t>G3</a:t>
              </a:r>
            </a:p>
          </p:txBody>
        </p:sp>
        <p:sp>
          <p:nvSpPr>
            <p:cNvPr id="15" name="Rectangle: Rounded Corners 6">
              <a:extLst>
                <a:ext uri="{FF2B5EF4-FFF2-40B4-BE49-F238E27FC236}">
                  <a16:creationId xmlns:a16="http://schemas.microsoft.com/office/drawing/2014/main" id="{419362C5-36BC-83EA-A1F4-C5A7053BA20A}"/>
                </a:ext>
              </a:extLst>
            </p:cNvPr>
            <p:cNvSpPr/>
            <p:nvPr/>
          </p:nvSpPr>
          <p:spPr>
            <a:xfrm>
              <a:off x="7608168" y="5589240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7000" rIns="0" bIns="27000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>
                  <a:solidFill>
                    <a:srgbClr val="201D3E"/>
                  </a:solidFill>
                  <a:latin typeface="Calibri"/>
                </a:rPr>
                <a:t>M1</a:t>
              </a:r>
            </a:p>
          </p:txBody>
        </p:sp>
        <p:sp>
          <p:nvSpPr>
            <p:cNvPr id="20" name="Rectangle: Rounded Corners 7">
              <a:extLst>
                <a:ext uri="{FF2B5EF4-FFF2-40B4-BE49-F238E27FC236}">
                  <a16:creationId xmlns:a16="http://schemas.microsoft.com/office/drawing/2014/main" id="{5A9133D2-6702-B5EA-8350-01F339DD842D}"/>
                </a:ext>
              </a:extLst>
            </p:cNvPr>
            <p:cNvSpPr/>
            <p:nvPr/>
          </p:nvSpPr>
          <p:spPr>
            <a:xfrm>
              <a:off x="8057383" y="6032246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7000" rIns="0" bIns="27000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>
                  <a:solidFill>
                    <a:srgbClr val="201D3E"/>
                  </a:solidFill>
                  <a:latin typeface="Calibri"/>
                </a:rPr>
                <a:t>G4</a:t>
              </a:r>
            </a:p>
          </p:txBody>
        </p:sp>
        <p:sp>
          <p:nvSpPr>
            <p:cNvPr id="21" name="Rectangle: Rounded Corners 8">
              <a:extLst>
                <a:ext uri="{FF2B5EF4-FFF2-40B4-BE49-F238E27FC236}">
                  <a16:creationId xmlns:a16="http://schemas.microsoft.com/office/drawing/2014/main" id="{B4D8851C-B0FC-0C42-B4A5-A4AB234EF618}"/>
                </a:ext>
              </a:extLst>
            </p:cNvPr>
            <p:cNvSpPr/>
            <p:nvPr/>
          </p:nvSpPr>
          <p:spPr>
            <a:xfrm>
              <a:off x="9700045" y="6292719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7000" rIns="0" bIns="27000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>
                  <a:solidFill>
                    <a:srgbClr val="201D3E"/>
                  </a:solidFill>
                  <a:latin typeface="Calibri"/>
                </a:rPr>
                <a:t>G1</a:t>
              </a:r>
            </a:p>
          </p:txBody>
        </p:sp>
        <p:sp>
          <p:nvSpPr>
            <p:cNvPr id="22" name="Rectangle: Rounded Corners 9">
              <a:extLst>
                <a:ext uri="{FF2B5EF4-FFF2-40B4-BE49-F238E27FC236}">
                  <a16:creationId xmlns:a16="http://schemas.microsoft.com/office/drawing/2014/main" id="{C9D48A48-CCF9-D0DF-3989-41B1EAB56B92}"/>
                </a:ext>
              </a:extLst>
            </p:cNvPr>
            <p:cNvSpPr/>
            <p:nvPr/>
          </p:nvSpPr>
          <p:spPr>
            <a:xfrm>
              <a:off x="10858170" y="5085184"/>
              <a:ext cx="360040" cy="216024"/>
            </a:xfrm>
            <a:prstGeom prst="roundRect">
              <a:avLst/>
            </a:prstGeom>
            <a:solidFill>
              <a:srgbClr val="07B0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7000" rIns="0" bIns="27000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>
                  <a:solidFill>
                    <a:srgbClr val="201D3E"/>
                  </a:solidFill>
                  <a:latin typeface="Calibri"/>
                </a:rPr>
                <a:t>G2</a:t>
              </a:r>
            </a:p>
          </p:txBody>
        </p:sp>
        <p:sp>
          <p:nvSpPr>
            <p:cNvPr id="23" name="Rectangle: Rounded Corners 10">
              <a:extLst>
                <a:ext uri="{FF2B5EF4-FFF2-40B4-BE49-F238E27FC236}">
                  <a16:creationId xmlns:a16="http://schemas.microsoft.com/office/drawing/2014/main" id="{8DA6617A-4BBE-6681-DF46-065653288A1B}"/>
                </a:ext>
              </a:extLst>
            </p:cNvPr>
            <p:cNvSpPr/>
            <p:nvPr/>
          </p:nvSpPr>
          <p:spPr>
            <a:xfrm>
              <a:off x="11038190" y="6058783"/>
              <a:ext cx="466055" cy="3600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7000" rIns="0" bIns="27000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>
                  <a:solidFill>
                    <a:srgbClr val="FFFFFF"/>
                  </a:solidFill>
                  <a:latin typeface="Calibri"/>
                </a:rPr>
                <a:t>50 J In</a:t>
              </a:r>
            </a:p>
          </p:txBody>
        </p:sp>
        <p:sp>
          <p:nvSpPr>
            <p:cNvPr id="24" name="Rectangle: Rounded Corners 19">
              <a:extLst>
                <a:ext uri="{FF2B5EF4-FFF2-40B4-BE49-F238E27FC236}">
                  <a16:creationId xmlns:a16="http://schemas.microsoft.com/office/drawing/2014/main" id="{6DC25FB4-2176-691A-AC4D-C0F8DD5BD9F6}"/>
                </a:ext>
              </a:extLst>
            </p:cNvPr>
            <p:cNvSpPr/>
            <p:nvPr/>
          </p:nvSpPr>
          <p:spPr>
            <a:xfrm>
              <a:off x="8597742" y="4509120"/>
              <a:ext cx="466055" cy="36004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27000" rIns="0" bIns="27000"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>
                  <a:solidFill>
                    <a:srgbClr val="FFFFFF"/>
                  </a:solidFill>
                  <a:latin typeface="Calibri"/>
                </a:rPr>
                <a:t>30 J Out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7B5BB83-42F7-7B07-AE85-0E1085D3E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92" r="2682"/>
          <a:stretch/>
        </p:blipFill>
        <p:spPr>
          <a:xfrm rot="5400000">
            <a:off x="2975438" y="2635480"/>
            <a:ext cx="2082495" cy="13525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F9A24A-955F-4035-5DA9-858A10AF6C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9" t="37573" r="13281" b="25269"/>
          <a:stretch/>
        </p:blipFill>
        <p:spPr>
          <a:xfrm>
            <a:off x="5043455" y="2641326"/>
            <a:ext cx="3748217" cy="14722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DD3ACC5-FDC1-467C-8E87-78C2D9503BBC}"/>
              </a:ext>
            </a:extLst>
          </p:cNvPr>
          <p:cNvSpPr txBox="1"/>
          <p:nvPr/>
        </p:nvSpPr>
        <p:spPr>
          <a:xfrm>
            <a:off x="4971081" y="4176245"/>
            <a:ext cx="43534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Chambers installed April 2024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350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Grating installation scheduled Spring 2025.</a:t>
            </a:r>
            <a:endParaRPr lang="en-GB" sz="1350" dirty="0">
              <a:solidFill>
                <a:srgbClr val="201D3E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68CEAE7-6236-6E05-754C-7F151976F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13" y="2306614"/>
            <a:ext cx="2591096" cy="19433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D442C16-FEFF-8125-009A-BC2DDB107B9E}"/>
              </a:ext>
            </a:extLst>
          </p:cNvPr>
          <p:cNvSpPr txBox="1"/>
          <p:nvPr/>
        </p:nvSpPr>
        <p:spPr>
          <a:xfrm>
            <a:off x="61266" y="4261313"/>
            <a:ext cx="457097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i="1" baseline="30000" dirty="0">
                <a:solidFill>
                  <a:srgbClr val="2222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1</a:t>
            </a:r>
            <a:r>
              <a:rPr lang="en-GB" sz="1050" i="1" dirty="0">
                <a:solidFill>
                  <a:srgbClr val="2222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V. Aleksandrov et al., CLEO/Europe-EQEC 2023</a:t>
            </a:r>
            <a:endParaRPr lang="en-GB" sz="1050" dirty="0">
              <a:solidFill>
                <a:srgbClr val="201D3E"/>
              </a:solidFill>
              <a:latin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F01460-12B8-BB5B-2F60-AA0EF15937C7}"/>
              </a:ext>
            </a:extLst>
          </p:cNvPr>
          <p:cNvSpPr txBox="1"/>
          <p:nvPr/>
        </p:nvSpPr>
        <p:spPr>
          <a:xfrm>
            <a:off x="556280" y="2141828"/>
            <a:ext cx="248822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Modelled Optimum Compression</a:t>
            </a:r>
          </a:p>
        </p:txBody>
      </p:sp>
    </p:spTree>
    <p:extLst>
      <p:ext uri="{BB962C8B-B14F-4D97-AF65-F5344CB8AC3E}">
        <p14:creationId xmlns:p14="http://schemas.microsoft.com/office/powerpoint/2010/main" val="47307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AECD44-8F62-A16E-49E5-7481370915B2}"/>
              </a:ext>
            </a:extLst>
          </p:cNvPr>
          <p:cNvSpPr/>
          <p:nvPr/>
        </p:nvSpPr>
        <p:spPr>
          <a:xfrm>
            <a:off x="683568" y="-10058"/>
            <a:ext cx="7776864" cy="565584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AE759B8-FA6F-5DB3-1CC0-4AC83E0AE61B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5794982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Beam transport installation underway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7E5F04-1E1C-A819-75A4-583545BDA3A8}"/>
              </a:ext>
            </a:extLst>
          </p:cNvPr>
          <p:cNvSpPr txBox="1"/>
          <p:nvPr/>
        </p:nvSpPr>
        <p:spPr>
          <a:xfrm>
            <a:off x="61525" y="808061"/>
            <a:ext cx="3884075" cy="3113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350" b="1" dirty="0">
                <a:solidFill>
                  <a:srgbClr val="69BF49">
                    <a:lumMod val="75000"/>
                  </a:srgbClr>
                </a:solidFill>
                <a:latin typeface="Calibri"/>
              </a:rPr>
              <a:t>Highlight -good progress being made on the beam transport. It is complex - spans across 3 floors with multiple chambers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GB" sz="1350" b="1" dirty="0">
                <a:solidFill>
                  <a:srgbClr val="201D3E"/>
                </a:solidFill>
                <a:latin typeface="Calibri"/>
              </a:rPr>
              <a:t>Double mirror chambers (EA1 &amp; EA2)</a:t>
            </a:r>
            <a:r>
              <a:rPr lang="en-GB" sz="1350" dirty="0">
                <a:solidFill>
                  <a:srgbClr val="201D3E"/>
                </a:solidFill>
                <a:latin typeface="Calibri"/>
              </a:rPr>
              <a:t> – In manufacture – expected delivery in October 2024. Support frames installed in August.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GB" sz="1350" b="1" dirty="0">
                <a:solidFill>
                  <a:srgbClr val="201D3E"/>
                </a:solidFill>
                <a:latin typeface="Calibri"/>
              </a:rPr>
              <a:t>Beam line mirrors </a:t>
            </a:r>
            <a:r>
              <a:rPr lang="en-GB" sz="1350" dirty="0">
                <a:solidFill>
                  <a:srgbClr val="201D3E"/>
                </a:solidFill>
                <a:latin typeface="Calibri"/>
              </a:rPr>
              <a:t>– Orders placed for final polishing and coating of 16 380 x 270 mm mirrors. Expected by April 2025.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GB" sz="1350" b="1" dirty="0">
                <a:solidFill>
                  <a:srgbClr val="201D3E"/>
                </a:solidFill>
                <a:latin typeface="Calibri"/>
              </a:rPr>
              <a:t>EA1 Switchyard Chamber </a:t>
            </a:r>
            <a:r>
              <a:rPr lang="en-GB" sz="1350" dirty="0">
                <a:solidFill>
                  <a:srgbClr val="201D3E"/>
                </a:solidFill>
                <a:latin typeface="Calibri"/>
              </a:rPr>
              <a:t>– In manufacture – expected delivery in November 2024</a:t>
            </a:r>
          </a:p>
          <a:p>
            <a:pPr defTabSz="685800" fontAlgn="auto">
              <a:spcBef>
                <a:spcPts val="0"/>
              </a:spcBef>
              <a:spcAft>
                <a:spcPts val="450"/>
              </a:spcAft>
            </a:pPr>
            <a:endParaRPr lang="en-GB" sz="1350" dirty="0">
              <a:solidFill>
                <a:srgbClr val="201D3E"/>
              </a:solidFill>
              <a:latin typeface="Calibri"/>
            </a:endParaRPr>
          </a:p>
          <a:p>
            <a:pPr defTabSz="685800" fontAlgn="auto">
              <a:spcBef>
                <a:spcPts val="0"/>
              </a:spcBef>
              <a:spcAft>
                <a:spcPts val="450"/>
              </a:spcAft>
            </a:pPr>
            <a:endParaRPr lang="en-GB" sz="1350" dirty="0">
              <a:solidFill>
                <a:srgbClr val="201D3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FDBDD-A83C-E362-4F87-9A8E7346ECC0}"/>
              </a:ext>
            </a:extLst>
          </p:cNvPr>
          <p:cNvSpPr txBox="1"/>
          <p:nvPr/>
        </p:nvSpPr>
        <p:spPr>
          <a:xfrm>
            <a:off x="1101094" y="5644036"/>
            <a:ext cx="1323953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788" b="1" dirty="0">
                <a:solidFill>
                  <a:srgbClr val="201D3E"/>
                </a:solidFill>
                <a:latin typeface="Calibri"/>
              </a:rPr>
              <a:t>Double mirror chambers </a:t>
            </a:r>
            <a:endParaRPr lang="en-GB" sz="788" dirty="0">
              <a:solidFill>
                <a:srgbClr val="201D3E"/>
              </a:solidFill>
              <a:latin typeface="Calibri"/>
            </a:endParaRPr>
          </a:p>
        </p:txBody>
      </p:sp>
      <p:pic>
        <p:nvPicPr>
          <p:cNvPr id="42" name="Picture 41" descr="A blue and grey metal object in a room&#10;&#10;Description automatically generated with medium confidence">
            <a:extLst>
              <a:ext uri="{FF2B5EF4-FFF2-40B4-BE49-F238E27FC236}">
                <a16:creationId xmlns:a16="http://schemas.microsoft.com/office/drawing/2014/main" id="{4B347822-1630-CABE-E367-D8E129528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9235"/>
          <a:stretch/>
        </p:blipFill>
        <p:spPr>
          <a:xfrm>
            <a:off x="3906962" y="1926097"/>
            <a:ext cx="1751117" cy="13511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087E7D7-6979-E31E-AAE2-15FBF2220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635" y="3457059"/>
            <a:ext cx="1871959" cy="128279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367B46C-17D5-27A0-9F15-CD3E86ABE005}"/>
              </a:ext>
            </a:extLst>
          </p:cNvPr>
          <p:cNvSpPr txBox="1"/>
          <p:nvPr/>
        </p:nvSpPr>
        <p:spPr>
          <a:xfrm>
            <a:off x="3913635" y="3250936"/>
            <a:ext cx="1610493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>
              <a:defRPr sz="1050" b="1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BF28BC">
                    <a:lumMod val="75000"/>
                  </a:srgbClr>
                </a:solidFill>
                <a:latin typeface="Calibri"/>
              </a:rPr>
              <a:t>Support frame in position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3705A5-ADF0-62D7-EBC1-2F3AB6C93110}"/>
              </a:ext>
            </a:extLst>
          </p:cNvPr>
          <p:cNvSpPr txBox="1"/>
          <p:nvPr/>
        </p:nvSpPr>
        <p:spPr>
          <a:xfrm>
            <a:off x="3924672" y="4698415"/>
            <a:ext cx="2567144" cy="21358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>
              <a:defRPr sz="1050" b="1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788" dirty="0">
                <a:solidFill>
                  <a:srgbClr val="BF28BC">
                    <a:lumMod val="75000"/>
                  </a:srgbClr>
                </a:solidFill>
                <a:latin typeface="Calibri"/>
              </a:rPr>
              <a:t>EA1 Double Turning Chamber nearing completion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8789EB0-A88A-B9B0-BD05-95D411608C70}"/>
              </a:ext>
            </a:extLst>
          </p:cNvPr>
          <p:cNvSpPr txBox="1"/>
          <p:nvPr/>
        </p:nvSpPr>
        <p:spPr>
          <a:xfrm>
            <a:off x="6459260" y="3250936"/>
            <a:ext cx="2600088" cy="2308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>
            <a:defPPr>
              <a:defRPr lang="en-US"/>
            </a:defPPr>
            <a:lvl1pPr>
              <a:defRPr sz="1050" b="1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BF28BC">
                    <a:lumMod val="75000"/>
                  </a:srgbClr>
                </a:solidFill>
                <a:latin typeface="Calibri"/>
              </a:rPr>
              <a:t>Riser layout – Highlighted sections installed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B9B85FA-B749-7012-4436-6A541ECE3839}"/>
              </a:ext>
            </a:extLst>
          </p:cNvPr>
          <p:cNvGrpSpPr/>
          <p:nvPr/>
        </p:nvGrpSpPr>
        <p:grpSpPr>
          <a:xfrm>
            <a:off x="5792268" y="605344"/>
            <a:ext cx="3324832" cy="3478574"/>
            <a:chOff x="4207918" y="208895"/>
            <a:chExt cx="3927566" cy="4226309"/>
          </a:xfrm>
        </p:grpSpPr>
        <p:pic>
          <p:nvPicPr>
            <p:cNvPr id="48" name="Picture 47" descr="A metal pipes and a metal railing&#10;&#10;Description automatically generated with medium confidence">
              <a:extLst>
                <a:ext uri="{FF2B5EF4-FFF2-40B4-BE49-F238E27FC236}">
                  <a16:creationId xmlns:a16="http://schemas.microsoft.com/office/drawing/2014/main" id="{28E53190-C3C8-FD74-3FD7-98587EB97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0590" y="212197"/>
              <a:ext cx="2378190" cy="178364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3CCB0E7-C89C-BD78-3D57-25C2F50737E8}"/>
                </a:ext>
              </a:extLst>
            </p:cNvPr>
            <p:cNvSpPr txBox="1"/>
            <p:nvPr/>
          </p:nvSpPr>
          <p:spPr>
            <a:xfrm>
              <a:off x="4207918" y="1969899"/>
              <a:ext cx="854379" cy="1046440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>
              <a:defPPr>
                <a:defRPr lang="en-US"/>
              </a:defPPr>
              <a:lvl1pPr>
                <a:defRPr sz="1050" b="1"/>
              </a:lvl1pPr>
            </a:lstStyle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900" dirty="0">
                  <a:solidFill>
                    <a:srgbClr val="BF28BC">
                      <a:lumMod val="75000"/>
                    </a:srgbClr>
                  </a:solidFill>
                  <a:latin typeface="Calibri"/>
                </a:rPr>
                <a:t>Riser pipework – Ground floor corridor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4ABBE3C-D454-E85C-A48C-E1D6612217E6}"/>
                </a:ext>
              </a:extLst>
            </p:cNvPr>
            <p:cNvSpPr txBox="1"/>
            <p:nvPr/>
          </p:nvSpPr>
          <p:spPr>
            <a:xfrm>
              <a:off x="5062297" y="4127428"/>
              <a:ext cx="2617872" cy="307776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>
              <a:defPPr>
                <a:defRPr lang="en-US"/>
              </a:defPPr>
              <a:lvl1pPr>
                <a:defRPr sz="1050" b="1"/>
              </a:lvl1pPr>
            </a:lstStyle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900" dirty="0">
                  <a:solidFill>
                    <a:srgbClr val="BF28BC">
                      <a:lumMod val="75000"/>
                    </a:srgbClr>
                  </a:solidFill>
                  <a:latin typeface="Calibri"/>
                </a:rPr>
                <a:t>EA1 BL1 Riser turning chamber – Pit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932E356-6E46-5B6C-3123-C5D7F271A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7770" y="2072814"/>
              <a:ext cx="1550827" cy="2067769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02D91C1-82C4-AAC4-F61D-AA5D1814853E}"/>
                </a:ext>
              </a:extLst>
            </p:cNvPr>
            <p:cNvGrpSpPr/>
            <p:nvPr/>
          </p:nvGrpSpPr>
          <p:grpSpPr>
            <a:xfrm>
              <a:off x="6665075" y="208895"/>
              <a:ext cx="1470409" cy="2852752"/>
              <a:chOff x="5422652" y="1516019"/>
              <a:chExt cx="1470409" cy="2852752"/>
            </a:xfrm>
          </p:grpSpPr>
          <p:pic>
            <p:nvPicPr>
              <p:cNvPr id="53" name="Picture 52" descr="A large metal pipes in a room&#10;&#10;Description automatically generated">
                <a:extLst>
                  <a:ext uri="{FF2B5EF4-FFF2-40B4-BE49-F238E27FC236}">
                    <a16:creationId xmlns:a16="http://schemas.microsoft.com/office/drawing/2014/main" id="{164318D5-A178-84BF-AED8-3E30447362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5" t="16155" r="10297" b="13484"/>
              <a:stretch/>
            </p:blipFill>
            <p:spPr>
              <a:xfrm rot="5400000">
                <a:off x="4955997" y="1996049"/>
                <a:ext cx="2398261" cy="1438202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C1ED176-24D2-4227-3A12-D9BB10B996AB}"/>
                  </a:ext>
                </a:extLst>
              </p:cNvPr>
              <p:cNvSpPr txBox="1"/>
              <p:nvPr/>
            </p:nvSpPr>
            <p:spPr>
              <a:xfrm>
                <a:off x="5422652" y="3876328"/>
                <a:ext cx="1470409" cy="492443"/>
              </a:xfrm>
              <a:prstGeom prst="rect">
                <a:avLst/>
              </a:prstGeom>
              <a:noFill/>
            </p:spPr>
            <p:txBody>
              <a:bodyPr wrap="square" lIns="0">
                <a:spAutoFit/>
              </a:bodyPr>
              <a:lstStyle>
                <a:defPPr>
                  <a:defRPr lang="en-US"/>
                </a:defPPr>
                <a:lvl1pPr>
                  <a:defRPr sz="1050" b="1"/>
                </a:lvl1pPr>
              </a:lstStyle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900" dirty="0">
                    <a:solidFill>
                      <a:srgbClr val="BF28BC">
                        <a:lumMod val="75000"/>
                      </a:srgbClr>
                    </a:solidFill>
                    <a:latin typeface="Calibri"/>
                  </a:rPr>
                  <a:t>Riser pipework – Plant room 9</a:t>
                </a:r>
              </a:p>
            </p:txBody>
          </p:sp>
        </p:grpSp>
      </p:grpSp>
      <p:pic>
        <p:nvPicPr>
          <p:cNvPr id="55" name="Picture 54" descr="A large metal box with round holes&#10;&#10;Description automatically generated">
            <a:extLst>
              <a:ext uri="{FF2B5EF4-FFF2-40B4-BE49-F238E27FC236}">
                <a16:creationId xmlns:a16="http://schemas.microsoft.com/office/drawing/2014/main" id="{B40B15B8-5658-1E82-C082-E6C6FDE58E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8581" r="12534" b="14658"/>
          <a:stretch/>
        </p:blipFill>
        <p:spPr>
          <a:xfrm>
            <a:off x="3906962" y="605344"/>
            <a:ext cx="2092245" cy="111697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986C4C3-F1F9-08AA-E63E-9E3EC21BDA7C}"/>
              </a:ext>
            </a:extLst>
          </p:cNvPr>
          <p:cNvSpPr txBox="1"/>
          <p:nvPr/>
        </p:nvSpPr>
        <p:spPr>
          <a:xfrm>
            <a:off x="3848314" y="1746252"/>
            <a:ext cx="20313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900" b="1" dirty="0">
                <a:solidFill>
                  <a:srgbClr val="BF28BC">
                    <a:lumMod val="75000"/>
                  </a:srgbClr>
                </a:solidFill>
                <a:latin typeface="Calibri"/>
              </a:rPr>
              <a:t>EA1 Switchyard Chamber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ED0F581-3CAE-D1F2-F80A-71E6BBD5E197}"/>
              </a:ext>
            </a:extLst>
          </p:cNvPr>
          <p:cNvSpPr txBox="1"/>
          <p:nvPr/>
        </p:nvSpPr>
        <p:spPr>
          <a:xfrm>
            <a:off x="222187" y="3552401"/>
            <a:ext cx="3197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Active beam pointing stabilisation schemes being developed</a:t>
            </a:r>
          </a:p>
        </p:txBody>
      </p:sp>
    </p:spTree>
    <p:extLst>
      <p:ext uri="{BB962C8B-B14F-4D97-AF65-F5344CB8AC3E}">
        <p14:creationId xmlns:p14="http://schemas.microsoft.com/office/powerpoint/2010/main" val="38089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AECD44-8F62-A16E-49E5-7481370915B2}"/>
              </a:ext>
            </a:extLst>
          </p:cNvPr>
          <p:cNvSpPr/>
          <p:nvPr/>
        </p:nvSpPr>
        <p:spPr>
          <a:xfrm>
            <a:off x="683568" y="-72481"/>
            <a:ext cx="7776864" cy="628007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AE759B8-FA6F-5DB3-1CC0-4AC83E0AE61B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5794982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LWFA area progressing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FDBDD-A83C-E362-4F87-9A8E7346ECC0}"/>
              </a:ext>
            </a:extLst>
          </p:cNvPr>
          <p:cNvSpPr txBox="1"/>
          <p:nvPr/>
        </p:nvSpPr>
        <p:spPr>
          <a:xfrm>
            <a:off x="1101094" y="5644036"/>
            <a:ext cx="1323953" cy="213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788" b="1" dirty="0">
                <a:solidFill>
                  <a:srgbClr val="201D3E"/>
                </a:solidFill>
                <a:latin typeface="Calibri"/>
              </a:rPr>
              <a:t>Double mirror chambers </a:t>
            </a:r>
            <a:endParaRPr lang="en-GB" sz="788" dirty="0">
              <a:solidFill>
                <a:srgbClr val="201D3E"/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6D46CE-5E1C-6F24-9652-19C0960312A6}"/>
              </a:ext>
            </a:extLst>
          </p:cNvPr>
          <p:cNvSpPr/>
          <p:nvPr/>
        </p:nvSpPr>
        <p:spPr>
          <a:xfrm>
            <a:off x="22271" y="719607"/>
            <a:ext cx="5416148" cy="220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defTabSz="685800"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en-GB" sz="1350" b="1" dirty="0">
                <a:solidFill>
                  <a:srgbClr val="07B08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granite blocks in place apart from that of Target chamber</a:t>
            </a:r>
          </a:p>
          <a:p>
            <a:pPr marL="257175" indent="-257175" defTabSz="685800">
              <a:spcBef>
                <a:spcPts val="0"/>
              </a:spcBef>
              <a:spcAft>
                <a:spcPts val="450"/>
              </a:spcAft>
              <a:buFont typeface="Wingdings" panose="05000000000000000000" pitchFamily="2" charset="2"/>
              <a:buChar char="Ø"/>
              <a:defRPr/>
            </a:pPr>
            <a:r>
              <a:rPr lang="en-GB" sz="1350" b="1" dirty="0">
                <a:solidFill>
                  <a:srgbClr val="07B08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 chamber close to completion</a:t>
            </a:r>
          </a:p>
          <a:p>
            <a:pPr marL="257175" indent="-257175" defTabSz="68580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now prepared for granite delivery next week</a:t>
            </a:r>
          </a:p>
          <a:p>
            <a:pPr marL="257175" indent="-257175" defTabSz="68580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optics on order – parabola expected Dec 2024</a:t>
            </a:r>
          </a:p>
          <a:p>
            <a:pPr marL="257175" indent="-257175" defTabSz="68580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quadrupole magnets being assembled at DL</a:t>
            </a:r>
          </a:p>
          <a:p>
            <a:pPr marL="257175" indent="-257175" defTabSz="68580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jet slot nozzles are being tested – initial applications</a:t>
            </a:r>
          </a:p>
          <a:p>
            <a:pPr marL="257175" indent="-257175" defTabSz="68580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srgbClr val="201D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move to HOFI later</a:t>
            </a:r>
          </a:p>
          <a:p>
            <a:pPr marL="257175" indent="-257175" defTabSz="68580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GB" sz="1350" dirty="0">
              <a:solidFill>
                <a:srgbClr val="201D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large room with a few people&#10;&#10;Description automatically generated with medium confidence">
            <a:extLst>
              <a:ext uri="{FF2B5EF4-FFF2-40B4-BE49-F238E27FC236}">
                <a16:creationId xmlns:a16="http://schemas.microsoft.com/office/drawing/2014/main" id="{97D9E67D-68C0-EFC6-81ED-143D2CDA0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57" b="3032"/>
          <a:stretch/>
        </p:blipFill>
        <p:spPr>
          <a:xfrm rot="5400000">
            <a:off x="5143072" y="1152738"/>
            <a:ext cx="4572238" cy="3377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649723-4D7D-5FA8-2B85-242C3089D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220" y="2827077"/>
            <a:ext cx="1687336" cy="16482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34036F-4877-F956-F705-FDF90AE84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3" y="2827077"/>
            <a:ext cx="1569110" cy="149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090E27-0CAE-5BE8-0E1E-DA003A93D284}"/>
              </a:ext>
            </a:extLst>
          </p:cNvPr>
          <p:cNvSpPr txBox="1"/>
          <p:nvPr/>
        </p:nvSpPr>
        <p:spPr>
          <a:xfrm>
            <a:off x="127934" y="4317373"/>
            <a:ext cx="1841271" cy="276999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100 mm gas jet nozzle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E3270-BEDC-7932-36BC-E40F5281CD63}"/>
              </a:ext>
            </a:extLst>
          </p:cNvPr>
          <p:cNvSpPr txBox="1"/>
          <p:nvPr/>
        </p:nvSpPr>
        <p:spPr>
          <a:xfrm>
            <a:off x="5740282" y="4873850"/>
            <a:ext cx="2742674" cy="276999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EA1 – two weeks ago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7033B1-8481-0E4C-4DE2-CC43BA4C2FA4}"/>
              </a:ext>
            </a:extLst>
          </p:cNvPr>
          <p:cNvSpPr txBox="1"/>
          <p:nvPr/>
        </p:nvSpPr>
        <p:spPr>
          <a:xfrm>
            <a:off x="2086530" y="4475279"/>
            <a:ext cx="1388618" cy="276999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PMQ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261F89-DF56-D7D4-4EA1-B5A3BCA37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97" y="2635538"/>
            <a:ext cx="1444000" cy="1925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420678-2BFC-D7F7-EFC7-614F020228CF}"/>
              </a:ext>
            </a:extLst>
          </p:cNvPr>
          <p:cNvSpPr txBox="1"/>
          <p:nvPr/>
        </p:nvSpPr>
        <p:spPr>
          <a:xfrm>
            <a:off x="3964216" y="4533266"/>
            <a:ext cx="1841271" cy="276999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Focusing chamber</a:t>
            </a:r>
          </a:p>
        </p:txBody>
      </p:sp>
    </p:spTree>
    <p:extLst>
      <p:ext uri="{BB962C8B-B14F-4D97-AF65-F5344CB8AC3E}">
        <p14:creationId xmlns:p14="http://schemas.microsoft.com/office/powerpoint/2010/main" val="2665208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3A0A76E-C3EF-8BB6-6A5A-62260B822867}"/>
              </a:ext>
            </a:extLst>
          </p:cNvPr>
          <p:cNvSpPr/>
          <p:nvPr/>
        </p:nvSpPr>
        <p:spPr>
          <a:xfrm>
            <a:off x="206389" y="3848052"/>
            <a:ext cx="5033611" cy="8302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B0F39C9-DD07-2E98-958C-870F733CA46A}"/>
              </a:ext>
            </a:extLst>
          </p:cNvPr>
          <p:cNvCxnSpPr>
            <a:cxnSpLocks/>
          </p:cNvCxnSpPr>
          <p:nvPr/>
        </p:nvCxnSpPr>
        <p:spPr>
          <a:xfrm flipH="1">
            <a:off x="2698184" y="3336801"/>
            <a:ext cx="14794" cy="3180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5CC6C4C-1589-CC9D-B06E-680FBB1A7242}"/>
              </a:ext>
            </a:extLst>
          </p:cNvPr>
          <p:cNvCxnSpPr>
            <a:cxnSpLocks/>
          </p:cNvCxnSpPr>
          <p:nvPr/>
        </p:nvCxnSpPr>
        <p:spPr>
          <a:xfrm flipV="1">
            <a:off x="3563888" y="3097144"/>
            <a:ext cx="0" cy="2551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355207D-44E7-2D40-2DF2-DED6CA63E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95" y="996243"/>
            <a:ext cx="5048405" cy="235607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D9637B-73B1-F97E-03EE-BB9C77549C04}"/>
              </a:ext>
            </a:extLst>
          </p:cNvPr>
          <p:cNvSpPr/>
          <p:nvPr/>
        </p:nvSpPr>
        <p:spPr>
          <a:xfrm>
            <a:off x="206389" y="3352323"/>
            <a:ext cx="5033611" cy="44775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50"/>
              </a:spcBef>
            </a:pPr>
            <a:r>
              <a:rPr lang="en-GB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for a second  beamline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7ADA43-E186-A252-88F3-E65D56CA6792}"/>
              </a:ext>
            </a:extLst>
          </p:cNvPr>
          <p:cNvSpPr txBox="1"/>
          <p:nvPr/>
        </p:nvSpPr>
        <p:spPr>
          <a:xfrm>
            <a:off x="206389" y="3993326"/>
            <a:ext cx="44454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trike="sngStrike" dirty="0"/>
              <a:t>1GeV FEL with user area: &gt;100m (EuPRAXIA CDR)</a:t>
            </a:r>
          </a:p>
          <a:p>
            <a:r>
              <a:rPr lang="en-US" sz="1400" strike="sngStrike" dirty="0"/>
              <a:t> Upgradable to 5GeV in Phase 2</a:t>
            </a:r>
          </a:p>
          <a:p>
            <a:endParaRPr lang="en-US" sz="1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1B6BF36-5047-3C1F-B447-3199DA9B95C2}"/>
              </a:ext>
            </a:extLst>
          </p:cNvPr>
          <p:cNvSpPr txBox="1">
            <a:spLocks/>
          </p:cNvSpPr>
          <p:nvPr/>
        </p:nvSpPr>
        <p:spPr>
          <a:xfrm>
            <a:off x="1729346" y="-236562"/>
            <a:ext cx="2546739" cy="994172"/>
          </a:xfrm>
          <a:prstGeom prst="rect">
            <a:avLst/>
          </a:prstGeo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378" fontAlgn="auto"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@ EPAC: Options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7A28A3-E5BE-01D4-6E83-E72CEA7E9EF1}"/>
              </a:ext>
            </a:extLst>
          </p:cNvPr>
          <p:cNvSpPr txBox="1"/>
          <p:nvPr/>
        </p:nvSpPr>
        <p:spPr>
          <a:xfrm>
            <a:off x="5209800" y="547906"/>
            <a:ext cx="4036682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rgbClr val="C00000"/>
                </a:solidFill>
              </a:rPr>
              <a:t>Option 0 – Existing EA1</a:t>
            </a:r>
            <a:endParaRPr lang="en-US" sz="1400" dirty="0"/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Get  the few-100TW @100Hz beam into the second beamline in EA1 </a:t>
            </a:r>
            <a:r>
              <a:rPr lang="en-US" sz="1400" dirty="0">
                <a:solidFill>
                  <a:srgbClr val="C00000"/>
                </a:solidFill>
              </a:rPr>
              <a:t>(internal + PACRI)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1GeV beam in the first 5 – 8 m of the area (by middle of the source area)</a:t>
            </a: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~5m gain length - &gt; 20m to get saturation for 1GeV beam (XUV wavelengths – not x-ray) - </a:t>
            </a:r>
            <a:r>
              <a:rPr lang="en-US" sz="1400" dirty="0" err="1">
                <a:solidFill>
                  <a:srgbClr val="C00000"/>
                </a:solidFill>
              </a:rPr>
              <a:t>ASTeC</a:t>
            </a:r>
            <a:endParaRPr lang="en-US" sz="1400" dirty="0">
              <a:solidFill>
                <a:srgbClr val="C00000"/>
              </a:solidFill>
            </a:endParaRPr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The last 8-10m can be  the FEL user area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Pros: 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Capital investment needed might be minimal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Cons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Will interfere with EA1 operations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Limited to 1GeV (phase 1)</a:t>
            </a:r>
          </a:p>
          <a:p>
            <a:pPr>
              <a:spcAft>
                <a:spcPts val="600"/>
              </a:spcAft>
            </a:pPr>
            <a:endParaRPr lang="en-US" sz="1400" dirty="0"/>
          </a:p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7998DD1-31BE-F74A-A6F2-962F8650B9EB}"/>
              </a:ext>
            </a:extLst>
          </p:cNvPr>
          <p:cNvSpPr/>
          <p:nvPr/>
        </p:nvSpPr>
        <p:spPr>
          <a:xfrm>
            <a:off x="5240000" y="3867894"/>
            <a:ext cx="3616439" cy="8302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348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17286</TotalTime>
  <Words>1555</Words>
  <Application>Microsoft Macintosh PowerPoint</Application>
  <PresentationFormat>On-screen Show (16:9)</PresentationFormat>
  <Paragraphs>235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Narrow</vt:lpstr>
      <vt:lpstr>Arial Rounded MT Bold</vt:lpstr>
      <vt:lpstr>Calibri</vt:lpstr>
      <vt:lpstr>Calibri Light</vt:lpstr>
      <vt:lpstr>Helvetica</vt:lpstr>
      <vt:lpstr>Lucida Sans</vt:lpstr>
      <vt:lpstr>Wingdings</vt:lpstr>
      <vt:lpstr>Office Theme</vt:lpstr>
      <vt:lpstr>Incorporating EuPRAXIA into EPAC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EPAC - A New, Advanced Facility for Applications of Laser-driven Accelerators</dc:title>
  <dc:creator>Pattathil, Rajeev (STFC,RAL,CLF)</dc:creator>
  <cp:lastModifiedBy>Pattathil, Rajeev (STFC,RAL,CLF)</cp:lastModifiedBy>
  <cp:revision>15</cp:revision>
  <dcterms:created xsi:type="dcterms:W3CDTF">2021-01-14T22:38:31Z</dcterms:created>
  <dcterms:modified xsi:type="dcterms:W3CDTF">2024-09-25T11:35:16Z</dcterms:modified>
</cp:coreProperties>
</file>