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C3982"/>
    <a:srgbClr val="A6A6A6"/>
    <a:srgbClr val="DDE9F7"/>
    <a:srgbClr val="0055A5"/>
    <a:srgbClr val="437AAB"/>
    <a:srgbClr val="385273"/>
    <a:srgbClr val="EF3723"/>
    <a:srgbClr val="334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8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0B7A-9A06-42E7-BEE9-7EEA08A63A9F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28567-BDF5-451C-8737-F40313BC9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62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D6FE7A-B020-4958-8B6D-27CB29692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94639"/>
            <a:ext cx="12192000" cy="7152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148D2-B24D-4976-994F-BB66CEEA5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488" y="1939633"/>
            <a:ext cx="7813967" cy="1043854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0B7C0-3837-4386-90FE-545DE779AD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23" y="3153930"/>
            <a:ext cx="7813967" cy="81294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author / institute</a:t>
            </a:r>
            <a:r>
              <a:rPr lang="en-GB" dirty="0"/>
              <a:t> and occasion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5D55CEB-8871-4376-83C3-EB75954FFB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3939" y="376194"/>
            <a:ext cx="278815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>
                <a:solidFill>
                  <a:srgbClr val="3399FF"/>
                </a:solidFill>
                <a:latin typeface="Arial Narrow" pitchFamily="34" charset="0"/>
              </a:rPr>
              <a:t>EUROPEAN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PLASMA RESEARCH</a:t>
            </a:r>
          </a:p>
          <a:p>
            <a:r>
              <a:rPr lang="en-GB" altLang="en-US" sz="2400">
                <a:solidFill>
                  <a:srgbClr val="33CCFF"/>
                </a:solidFill>
                <a:latin typeface="Arial Narrow" pitchFamily="34" charset="0"/>
              </a:rPr>
              <a:t>ACCELERATOR WITH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EXCELLENCE IN</a:t>
            </a:r>
          </a:p>
          <a:p>
            <a:r>
              <a:rPr lang="en-GB" altLang="en-US" sz="2400">
                <a:solidFill>
                  <a:schemeClr val="bg1"/>
                </a:solidFill>
                <a:latin typeface="Arial Narrow" pitchFamily="34" charset="0"/>
              </a:rPr>
              <a:t>APPLICATIONS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29EB28-3979-4E23-B67B-4BD9DC678876}"/>
              </a:ext>
            </a:extLst>
          </p:cNvPr>
          <p:cNvSpPr/>
          <p:nvPr userDrawn="1"/>
        </p:nvSpPr>
        <p:spPr>
          <a:xfrm rot="5400000">
            <a:off x="1713092" y="3642000"/>
            <a:ext cx="1152130" cy="3990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90DE8-3BA8-471E-9749-65A67AA27786}"/>
              </a:ext>
            </a:extLst>
          </p:cNvPr>
          <p:cNvSpPr txBox="1"/>
          <p:nvPr userDrawn="1"/>
        </p:nvSpPr>
        <p:spPr>
          <a:xfrm>
            <a:off x="974908" y="6288044"/>
            <a:ext cx="330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This project has received funding from the European Union´s Horizon Europe research and innovation programme under grant agreement </a:t>
            </a:r>
          </a:p>
          <a:p>
            <a:r>
              <a:rPr lang="en-GB" sz="800" dirty="0">
                <a:solidFill>
                  <a:schemeClr val="bg1"/>
                </a:solidFill>
              </a:rPr>
              <a:t>No. 101079773</a:t>
            </a:r>
          </a:p>
        </p:txBody>
      </p:sp>
      <p:pic>
        <p:nvPicPr>
          <p:cNvPr id="16" name="Picture 15" descr="Shape, background pattern, rectangle&#10;&#10;Description automatically generated">
            <a:extLst>
              <a:ext uri="{FF2B5EF4-FFF2-40B4-BE49-F238E27FC236}">
                <a16:creationId xmlns:a16="http://schemas.microsoft.com/office/drawing/2014/main" id="{EB353F2C-276C-46A5-BFB4-EDBF3952D3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619" y="5201842"/>
            <a:ext cx="539714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B40DA2FC-500E-4637-AD7D-89070242F1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00" y="5204384"/>
            <a:ext cx="539895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5B92E49D-42F5-4F3F-87B5-89E4F69384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764" y="5201842"/>
            <a:ext cx="539714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23025C6F-90C7-462A-8C0E-8079D07BC39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62" y="5204384"/>
            <a:ext cx="539895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30" name="Picture 29" descr="Chart&#10;&#10;Description automatically generated">
            <a:extLst>
              <a:ext uri="{FF2B5EF4-FFF2-40B4-BE49-F238E27FC236}">
                <a16:creationId xmlns:a16="http://schemas.microsoft.com/office/drawing/2014/main" id="{5EEF9B71-7283-4C50-AF40-4C42338F61F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910" y="5204384"/>
            <a:ext cx="539895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32" name="Picture 31" descr="A picture containing diagram&#10;&#10;Description automatically generated">
            <a:extLst>
              <a:ext uri="{FF2B5EF4-FFF2-40B4-BE49-F238E27FC236}">
                <a16:creationId xmlns:a16="http://schemas.microsoft.com/office/drawing/2014/main" id="{54181E05-6FC8-4FE7-96E3-22D4AE603C7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434" y="5201842"/>
            <a:ext cx="539895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34" name="Picture 33" descr="A picture containing logo&#10;&#10;Description automatically generated">
            <a:extLst>
              <a:ext uri="{FF2B5EF4-FFF2-40B4-BE49-F238E27FC236}">
                <a16:creationId xmlns:a16="http://schemas.microsoft.com/office/drawing/2014/main" id="{1B7B7ABD-7FF4-416E-82E5-F7D825396BD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00" y="5703104"/>
            <a:ext cx="539895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36" name="Picture 35" descr="Shape, rectangle&#10;&#10;Description automatically generated">
            <a:extLst>
              <a:ext uri="{FF2B5EF4-FFF2-40B4-BE49-F238E27FC236}">
                <a16:creationId xmlns:a16="http://schemas.microsoft.com/office/drawing/2014/main" id="{0E6B17BD-38E6-40E8-81B9-61656C20CEC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69" y="5703104"/>
            <a:ext cx="539895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38" name="Picture 37" descr="A picture containing logo&#10;&#10;Description automatically generated">
            <a:extLst>
              <a:ext uri="{FF2B5EF4-FFF2-40B4-BE49-F238E27FC236}">
                <a16:creationId xmlns:a16="http://schemas.microsoft.com/office/drawing/2014/main" id="{AFBA9081-7D6A-4386-BE99-3B9915CAF34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2607" y="5703104"/>
            <a:ext cx="539895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40" name="Picture 39" descr="A picture containing shape&#10;&#10;Description automatically generated">
            <a:extLst>
              <a:ext uri="{FF2B5EF4-FFF2-40B4-BE49-F238E27FC236}">
                <a16:creationId xmlns:a16="http://schemas.microsoft.com/office/drawing/2014/main" id="{EF4B1B9E-9C34-41AA-BA3F-19A5FC834B1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776" y="5703104"/>
            <a:ext cx="539714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DAFE8E6F-FDE1-40AB-A91E-75B4752808C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438" y="5703104"/>
            <a:ext cx="539895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44" name="Picture 43" descr="Background pattern&#10;&#10;Description automatically generated">
            <a:extLst>
              <a:ext uri="{FF2B5EF4-FFF2-40B4-BE49-F238E27FC236}">
                <a16:creationId xmlns:a16="http://schemas.microsoft.com/office/drawing/2014/main" id="{6DC76842-022A-455A-913E-9A58E2CB996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764" y="5703104"/>
            <a:ext cx="539714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47" name="Picture 46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5B2C4CE0-B863-4444-AEEB-8AA58C194D9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00" y="6339528"/>
            <a:ext cx="543816" cy="360000"/>
          </a:xfrm>
          <a:prstGeom prst="rect">
            <a:avLst/>
          </a:prstGeom>
        </p:spPr>
      </p:pic>
      <p:pic>
        <p:nvPicPr>
          <p:cNvPr id="5" name="Picture 4" descr="A black background with white text and yellow stars&#10;&#10;Description automatically generated">
            <a:extLst>
              <a:ext uri="{FF2B5EF4-FFF2-40B4-BE49-F238E27FC236}">
                <a16:creationId xmlns:a16="http://schemas.microsoft.com/office/drawing/2014/main" id="{9E2716B7-B9F2-45DB-9777-073DE14175D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9912" y="114716"/>
            <a:ext cx="2242632" cy="141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9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056A-5A1D-46F6-8C0E-C94D64A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0A7AD-34E1-479D-96D9-41D73D2BC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CF396-5BDA-493A-BE14-6970B2A6A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49718-E11B-4798-B557-8535A42A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1834-46A7-4729-87E5-523A704ACD68}" type="datetime1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2643F-AD2D-4880-8FAA-CCFBD436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3E56F-CB65-40EB-80C3-54432223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97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9FF0-0307-4B4D-A505-B6EF11E6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7D9C3-6A3D-4B49-8F69-6DD526721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6D667-E267-4B13-95C1-C3CB82FF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A08C-906E-43EA-885E-38D7E516C950}" type="datetime1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11F9-9D6D-4B00-A3A0-9F8E5E51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3CE0-8238-4AB5-96E8-D7E7DC9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765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B73AB-ED98-4653-B7C8-8E9A1CAE8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88A75-0E25-484A-ABB6-91EE48CB6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853A6-59D6-4F0D-867C-E0769B65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4375-5B77-493B-B985-7DE9ED0B3819}" type="datetime1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F17E7-7655-43A1-88B7-88B541B0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C23E5-FBEB-4136-8F33-3D684E5D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97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411757-6C00-4818-AAC7-B952F80424A0}"/>
              </a:ext>
            </a:extLst>
          </p:cNvPr>
          <p:cNvSpPr/>
          <p:nvPr userDrawn="1"/>
        </p:nvSpPr>
        <p:spPr>
          <a:xfrm>
            <a:off x="0" y="6462572"/>
            <a:ext cx="12192000" cy="40156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7453-40FC-4135-9BBF-E2B2967A5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585B8-9B74-42AB-BF12-E38CF20412A3}"/>
              </a:ext>
            </a:extLst>
          </p:cNvPr>
          <p:cNvSpPr/>
          <p:nvPr userDrawn="1"/>
        </p:nvSpPr>
        <p:spPr>
          <a:xfrm>
            <a:off x="0" y="-20367"/>
            <a:ext cx="12192000" cy="80312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6D9F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A59D-C33F-4A72-AE63-A30B8327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673" y="6480789"/>
            <a:ext cx="2743200" cy="365125"/>
          </a:xfr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3A3A6714-3D1F-4857-9904-D935B84167F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4E374-2929-425B-AB91-F7DB9C25E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44" y="83790"/>
            <a:ext cx="1421141" cy="610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7062F-D1E3-4938-A350-3A6A49BD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-272186"/>
            <a:ext cx="7961747" cy="1325563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rgbClr val="33418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1A38598-CD5E-4EEA-8C9C-B6A45CED4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2"/>
            <a:ext cx="4114800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pPr algn="l"/>
            <a:r>
              <a:rPr lang="en-GB" dirty="0"/>
              <a:t>G. </a:t>
            </a:r>
            <a:r>
              <a:rPr lang="en-GB" dirty="0" err="1"/>
              <a:t>Gatti</a:t>
            </a:r>
            <a:r>
              <a:rPr lang="en-GB" dirty="0"/>
              <a:t>      </a:t>
            </a:r>
            <a:r>
              <a:rPr lang="en-GB" dirty="0" err="1"/>
              <a:t>EuPRAXIA_PP</a:t>
            </a:r>
            <a:r>
              <a:rPr lang="en-GB" dirty="0"/>
              <a:t> Annual Meeting 2024</a:t>
            </a:r>
          </a:p>
        </p:txBody>
      </p:sp>
      <p:pic>
        <p:nvPicPr>
          <p:cNvPr id="13" name="Picture 12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973C7385-2199-42AF-B848-1AA17D566D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4939" y="52479"/>
            <a:ext cx="670727" cy="4440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017754-B362-4B90-AFAB-3C5BE07D2499}"/>
              </a:ext>
            </a:extLst>
          </p:cNvPr>
          <p:cNvSpPr txBox="1"/>
          <p:nvPr userDrawn="1"/>
        </p:nvSpPr>
        <p:spPr>
          <a:xfrm>
            <a:off x="11171767" y="506633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>
                <a:solidFill>
                  <a:srgbClr val="0055A5"/>
                </a:solidFill>
                <a:latin typeface="Arial Rounded MT Bold" panose="020F0704030504030204" pitchFamily="34" charset="0"/>
              </a:rPr>
              <a:t>Funded by the European Union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8E6A3-D10E-BEBC-CDF4-2DC37BE2810D}"/>
              </a:ext>
            </a:extLst>
          </p:cNvPr>
          <p:cNvSpPr txBox="1"/>
          <p:nvPr userDrawn="1"/>
        </p:nvSpPr>
        <p:spPr>
          <a:xfrm>
            <a:off x="4456234" y="6458365"/>
            <a:ext cx="327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2C3982"/>
                </a:solidFill>
              </a:rPr>
              <a:t>www.eupraxia-pp.org</a:t>
            </a:r>
          </a:p>
        </p:txBody>
      </p:sp>
    </p:spTree>
    <p:extLst>
      <p:ext uri="{BB962C8B-B14F-4D97-AF65-F5344CB8AC3E}">
        <p14:creationId xmlns:p14="http://schemas.microsoft.com/office/powerpoint/2010/main" val="4637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2C39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411757-6C00-4818-AAC7-B952F80424A0}"/>
              </a:ext>
            </a:extLst>
          </p:cNvPr>
          <p:cNvSpPr/>
          <p:nvPr userDrawn="1"/>
        </p:nvSpPr>
        <p:spPr>
          <a:xfrm>
            <a:off x="0" y="6462572"/>
            <a:ext cx="12192000" cy="40156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7453-40FC-4135-9BBF-E2B2967A5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  <a:lvl2pPr>
              <a:defRPr>
                <a:solidFill>
                  <a:srgbClr val="FFC000"/>
                </a:solidFill>
              </a:defRPr>
            </a:lvl2pPr>
            <a:lvl3pPr>
              <a:defRPr>
                <a:solidFill>
                  <a:srgbClr val="FFC000"/>
                </a:solidFill>
              </a:defRPr>
            </a:lvl3pPr>
            <a:lvl4pPr>
              <a:defRPr>
                <a:solidFill>
                  <a:srgbClr val="FFC000"/>
                </a:solidFill>
              </a:defRPr>
            </a:lvl4pPr>
            <a:lvl5pPr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585B8-9B74-42AB-BF12-E38CF20412A3}"/>
              </a:ext>
            </a:extLst>
          </p:cNvPr>
          <p:cNvSpPr/>
          <p:nvPr userDrawn="1"/>
        </p:nvSpPr>
        <p:spPr>
          <a:xfrm>
            <a:off x="0" y="-20367"/>
            <a:ext cx="12192000" cy="80312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6D9F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A59D-C33F-4A72-AE63-A30B8327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673" y="6480789"/>
            <a:ext cx="2743200" cy="365125"/>
          </a:xfr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3A3A6714-3D1F-4857-9904-D935B84167F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4E374-2929-425B-AB91-F7DB9C25E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44" y="83790"/>
            <a:ext cx="1421141" cy="610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7062F-D1E3-4938-A350-3A6A49BD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-272186"/>
            <a:ext cx="7961747" cy="1325563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rgbClr val="33418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1A38598-CD5E-4EEA-8C9C-B6A45CED4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2"/>
            <a:ext cx="4114800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pPr algn="l"/>
            <a:r>
              <a:rPr lang="en-GB"/>
              <a:t>Insert author and occasion</a:t>
            </a:r>
          </a:p>
        </p:txBody>
      </p:sp>
      <p:pic>
        <p:nvPicPr>
          <p:cNvPr id="13" name="Picture 12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973C7385-2199-42AF-B848-1AA17D566D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4939" y="52479"/>
            <a:ext cx="670727" cy="4440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017754-B362-4B90-AFAB-3C5BE07D2499}"/>
              </a:ext>
            </a:extLst>
          </p:cNvPr>
          <p:cNvSpPr txBox="1"/>
          <p:nvPr userDrawn="1"/>
        </p:nvSpPr>
        <p:spPr>
          <a:xfrm>
            <a:off x="11171767" y="506633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>
                <a:solidFill>
                  <a:srgbClr val="0055A5"/>
                </a:solidFill>
                <a:latin typeface="Arial Rounded MT Bold" panose="020F0704030504030204" pitchFamily="34" charset="0"/>
              </a:rPr>
              <a:t>Funded by the European Union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F56F66-AA74-C0C7-C412-B189A98C9334}"/>
              </a:ext>
            </a:extLst>
          </p:cNvPr>
          <p:cNvSpPr txBox="1"/>
          <p:nvPr userDrawn="1"/>
        </p:nvSpPr>
        <p:spPr>
          <a:xfrm>
            <a:off x="4456234" y="6458365"/>
            <a:ext cx="327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2C3982"/>
                </a:solidFill>
              </a:rPr>
              <a:t>www.eupraxia-pp.org</a:t>
            </a:r>
          </a:p>
        </p:txBody>
      </p:sp>
    </p:spTree>
    <p:extLst>
      <p:ext uri="{BB962C8B-B14F-4D97-AF65-F5344CB8AC3E}">
        <p14:creationId xmlns:p14="http://schemas.microsoft.com/office/powerpoint/2010/main" val="297382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3ECE-38C0-41C5-B5FD-FE7542F4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F0D06-D3A0-4DE6-8CC0-4A4DB982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DBD5B-7B49-4589-B594-DC9A90BE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err="1"/>
              <a:t>ggatti@clpu.es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5FAE6-1818-45F4-AEC4-DBBFF2AE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G. </a:t>
            </a:r>
            <a:r>
              <a:rPr lang="en-GB" dirty="0" err="1"/>
              <a:t>Gatti</a:t>
            </a:r>
            <a:r>
              <a:rPr lang="en-GB" dirty="0"/>
              <a:t>      </a:t>
            </a:r>
            <a:r>
              <a:rPr lang="en-GB" dirty="0" err="1"/>
              <a:t>EuPRAXIA_PP</a:t>
            </a:r>
            <a:r>
              <a:rPr lang="en-GB" dirty="0"/>
              <a:t> Annual Meeting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A27FB-CC42-4806-BF2F-FE72E1D4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64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CA7D-A958-4D83-BD37-67554F18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50BF-F605-4DE5-B849-F548979E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1190D-8B24-4D0B-AB84-0487BA62C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4D7AB-43E4-4907-8B55-0CABC49F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466-3B82-475E-B082-527677DD09F8}" type="datetime1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D668E-A853-4EB6-A108-544CE1BE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DDB9E-69C7-425F-BA2E-AB92B143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96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9C7D-0F9D-47A1-9DB8-D9220749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1449B-6526-4DB3-A7E1-BCFE694AB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C8AFD-55B9-4DEF-9594-32D67BF89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4B171-114D-4EB3-B2F6-76B341C17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5E9F9-8F3C-4A54-9D9D-4866E84F5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F391B-4A5B-44FF-9112-4C72FEEE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2D47-8CAF-40B8-839E-ACD68B3A7126}" type="datetime1">
              <a:rPr lang="en-GB" smtClean="0"/>
              <a:t>23/09/2024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2BDC6-EF28-4639-A57D-93A951DE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C620B-A49F-4FC3-9CDE-D3A099B3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40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E39-874E-4CD5-9BD9-668C5962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816B5-48BD-495C-97CE-D4EC4A72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0591-3475-4EBB-8016-10D483697907}" type="datetime1">
              <a:rPr lang="en-GB" smtClean="0"/>
              <a:t>23/09/2024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5F970-D40B-41CC-905B-66E452A4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39323-00DD-40F7-BE76-2E6C1106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67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74BC5-C71B-4911-8D4D-48BF1DDF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7272-7EFB-437A-AE66-D494C00346C2}" type="datetime1">
              <a:rPr lang="en-GB" smtClean="0"/>
              <a:t>23/09/2024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89837-F55F-4D94-96C6-FDC14111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EE0A9-FF88-435A-A5BA-C04A4A20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10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F680-0DF0-4DB9-84FC-E03D1D17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A6C4-45FE-4F28-9E5D-C22C4EAB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9418E-6DFD-433F-B449-1AC315412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E703E-50D6-4624-ADC0-1F454A4F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27A4-D14A-4CCB-9FE4-240F31646354}" type="datetime1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04868-D742-42C8-B758-8015CC93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04860-41DB-4D59-92DE-2D5DCEB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95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6E843-1B05-4977-8104-1DC6A86D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577BB-E99E-4876-8CC0-1A7F4D259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D2D1D-E502-44D4-87BD-F17605908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err="1"/>
              <a:t>ggatti@clpu.es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2751-5C8B-42ED-AFFA-8B417E0C7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GB" dirty="0"/>
              <a:t>            G. </a:t>
            </a:r>
            <a:r>
              <a:rPr lang="en-GB" dirty="0" err="1"/>
              <a:t>Gatti</a:t>
            </a:r>
            <a:r>
              <a:rPr lang="en-GB" dirty="0"/>
              <a:t>      </a:t>
            </a:r>
            <a:r>
              <a:rPr lang="en-GB" dirty="0" err="1"/>
              <a:t>EuPRAXIA_PP</a:t>
            </a:r>
            <a:r>
              <a:rPr lang="en-GB" dirty="0"/>
              <a:t> Annual Meeting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079B-8063-4254-9FF2-FCFA3D1E1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17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1A33-5772-438A-823D-C015E90B01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E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2nd SITE</a:t>
            </a:r>
            <a:br>
              <a:rPr lang="en-E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for CLPU</a:t>
            </a:r>
            <a:br>
              <a:rPr lang="en-E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E5BE7-F6D2-4725-85A7-B8FD0022C0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G. </a:t>
            </a:r>
            <a:r>
              <a:rPr lang="en-GB" dirty="0" err="1"/>
              <a:t>Gatti</a:t>
            </a:r>
            <a:r>
              <a:rPr lang="en-GB" dirty="0"/>
              <a:t>/Centro de </a:t>
            </a:r>
            <a:r>
              <a:rPr lang="en-GB" dirty="0" err="1"/>
              <a:t>Láseres</a:t>
            </a:r>
            <a:r>
              <a:rPr lang="en-GB" dirty="0"/>
              <a:t> </a:t>
            </a:r>
            <a:r>
              <a:rPr lang="en-GB" dirty="0" err="1"/>
              <a:t>Pulsados</a:t>
            </a:r>
            <a:r>
              <a:rPr lang="en-GB" dirty="0"/>
              <a:t> - CLPU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65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EEAFD0-329B-CED9-B947-44FECE46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983CA-8079-F843-AD0A-DF03DE0DD60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G. Gatti      EuPRAXIA_PP Annual Meeting 2024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F33910-73C8-A32B-3C35-BB66DB13C7C2}"/>
              </a:ext>
            </a:extLst>
          </p:cNvPr>
          <p:cNvSpPr txBox="1"/>
          <p:nvPr/>
        </p:nvSpPr>
        <p:spPr>
          <a:xfrm>
            <a:off x="8651629" y="6531428"/>
            <a:ext cx="1436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200" i="1" dirty="0">
                <a:solidFill>
                  <a:srgbClr val="334186"/>
                </a:solidFill>
              </a:rPr>
              <a:t>ggatti@clpu.es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1252453-A96E-68DC-AC31-FFAE083BCBF9}"/>
              </a:ext>
            </a:extLst>
          </p:cNvPr>
          <p:cNvSpPr txBox="1">
            <a:spLocks/>
          </p:cNvSpPr>
          <p:nvPr/>
        </p:nvSpPr>
        <p:spPr>
          <a:xfrm>
            <a:off x="3539079" y="168219"/>
            <a:ext cx="5113842" cy="479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Development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of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2 𝜇m </a:t>
            </a: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lasers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pSp>
        <p:nvGrpSpPr>
          <p:cNvPr id="8" name="Grupo 4">
            <a:extLst>
              <a:ext uri="{FF2B5EF4-FFF2-40B4-BE49-F238E27FC236}">
                <a16:creationId xmlns:a16="http://schemas.microsoft.com/office/drawing/2014/main" id="{2956438D-67E3-E3A2-E31C-BD919C8AA00C}"/>
              </a:ext>
            </a:extLst>
          </p:cNvPr>
          <p:cNvGrpSpPr/>
          <p:nvPr/>
        </p:nvGrpSpPr>
        <p:grpSpPr>
          <a:xfrm>
            <a:off x="1847992" y="3410787"/>
            <a:ext cx="8560031" cy="2767380"/>
            <a:chOff x="-825006" y="1928850"/>
            <a:chExt cx="11201625" cy="3773654"/>
          </a:xfrm>
        </p:grpSpPr>
        <p:sp>
          <p:nvSpPr>
            <p:cNvPr id="9" name="Google Shape;117;p3">
              <a:extLst>
                <a:ext uri="{FF2B5EF4-FFF2-40B4-BE49-F238E27FC236}">
                  <a16:creationId xmlns:a16="http://schemas.microsoft.com/office/drawing/2014/main" id="{025EDBE8-E1E4-C82C-970B-89380111D9D1}"/>
                </a:ext>
              </a:extLst>
            </p:cNvPr>
            <p:cNvSpPr/>
            <p:nvPr/>
          </p:nvSpPr>
          <p:spPr>
            <a:xfrm>
              <a:off x="-825006" y="1928850"/>
              <a:ext cx="6219900" cy="3000300"/>
            </a:xfrm>
            <a:prstGeom prst="rect">
              <a:avLst/>
            </a:prstGeom>
            <a:noFill/>
            <a:ln w="9525" cap="flat" cmpd="sng">
              <a:solidFill>
                <a:srgbClr val="2B142D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" name="Google Shape;119;p3">
              <a:extLst>
                <a:ext uri="{FF2B5EF4-FFF2-40B4-BE49-F238E27FC236}">
                  <a16:creationId xmlns:a16="http://schemas.microsoft.com/office/drawing/2014/main" id="{F7F5E463-C945-0C2A-9591-B30E6A5D5833}"/>
                </a:ext>
              </a:extLst>
            </p:cNvPr>
            <p:cNvSpPr/>
            <p:nvPr/>
          </p:nvSpPr>
          <p:spPr>
            <a:xfrm>
              <a:off x="5471019" y="1928850"/>
              <a:ext cx="4905600" cy="3000300"/>
            </a:xfrm>
            <a:prstGeom prst="rect">
              <a:avLst/>
            </a:prstGeom>
            <a:noFill/>
            <a:ln w="9525" cap="flat" cmpd="sng">
              <a:solidFill>
                <a:srgbClr val="2B142D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" name="Google Shape;98;p3">
              <a:extLst>
                <a:ext uri="{FF2B5EF4-FFF2-40B4-BE49-F238E27FC236}">
                  <a16:creationId xmlns:a16="http://schemas.microsoft.com/office/drawing/2014/main" id="{4D720186-39ED-9E2F-4203-269D67F33D40}"/>
                </a:ext>
              </a:extLst>
            </p:cNvPr>
            <p:cNvSpPr/>
            <p:nvPr/>
          </p:nvSpPr>
          <p:spPr>
            <a:xfrm>
              <a:off x="-580473" y="2471948"/>
              <a:ext cx="1097280" cy="914400"/>
            </a:xfrm>
            <a:prstGeom prst="rect">
              <a:avLst/>
            </a:prstGeom>
            <a:solidFill>
              <a:srgbClr val="330F42"/>
            </a:solidFill>
            <a:ln w="12700" cap="flat" cmpd="sng">
              <a:solidFill>
                <a:srgbClr val="AC5B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Oscilllator</a:t>
              </a:r>
              <a:r>
                <a:rPr kumimoji="0" lang="es-E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(1 </a:t>
              </a:r>
              <a:r>
                <a:rPr kumimoji="0" lang="es-ES" sz="1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um</a:t>
              </a:r>
              <a:r>
                <a:rPr kumimoji="0" lang="es-E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)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99;p3">
              <a:extLst>
                <a:ext uri="{FF2B5EF4-FFF2-40B4-BE49-F238E27FC236}">
                  <a16:creationId xmlns:a16="http://schemas.microsoft.com/office/drawing/2014/main" id="{EAA469EA-5520-23CA-C1A0-34455CF25CE1}"/>
                </a:ext>
              </a:extLst>
            </p:cNvPr>
            <p:cNvSpPr/>
            <p:nvPr/>
          </p:nvSpPr>
          <p:spPr>
            <a:xfrm>
              <a:off x="757876" y="2471948"/>
              <a:ext cx="1022465" cy="914400"/>
            </a:xfrm>
            <a:prstGeom prst="rect">
              <a:avLst/>
            </a:prstGeom>
            <a:solidFill>
              <a:srgbClr val="330F42"/>
            </a:solidFill>
            <a:ln w="12700" cap="flat" cmpd="sng">
              <a:solidFill>
                <a:srgbClr val="AC5B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Stretcher</a:t>
              </a:r>
              <a:r>
                <a:rPr kumimoji="0" lang="es-E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1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00;p3">
              <a:extLst>
                <a:ext uri="{FF2B5EF4-FFF2-40B4-BE49-F238E27FC236}">
                  <a16:creationId xmlns:a16="http://schemas.microsoft.com/office/drawing/2014/main" id="{8072598D-2A84-0485-94AC-9F0441A584D6}"/>
                </a:ext>
              </a:extLst>
            </p:cNvPr>
            <p:cNvSpPr/>
            <p:nvPr/>
          </p:nvSpPr>
          <p:spPr>
            <a:xfrm>
              <a:off x="3617454" y="2471948"/>
              <a:ext cx="914400" cy="914400"/>
            </a:xfrm>
            <a:prstGeom prst="rect">
              <a:avLst/>
            </a:prstGeom>
            <a:solidFill>
              <a:srgbClr val="666699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OPA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01;p3">
              <a:extLst>
                <a:ext uri="{FF2B5EF4-FFF2-40B4-BE49-F238E27FC236}">
                  <a16:creationId xmlns:a16="http://schemas.microsoft.com/office/drawing/2014/main" id="{108CB2E8-2551-0E20-91A5-2CF88CC06901}"/>
                </a:ext>
              </a:extLst>
            </p:cNvPr>
            <p:cNvSpPr/>
            <p:nvPr/>
          </p:nvSpPr>
          <p:spPr>
            <a:xfrm>
              <a:off x="2514631" y="3785359"/>
              <a:ext cx="994757" cy="914400"/>
            </a:xfrm>
            <a:prstGeom prst="rect">
              <a:avLst/>
            </a:prstGeom>
            <a:solidFill>
              <a:srgbClr val="A3A101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Pump</a:t>
              </a:r>
              <a:r>
                <a:rPr kumimoji="0" lang="es-E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(</a:t>
              </a:r>
              <a:r>
                <a:rPr kumimoji="0" lang="es-ES" sz="1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Yb:YAG</a:t>
              </a:r>
              <a:r>
                <a:rPr kumimoji="0" lang="es-E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)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02;p3">
              <a:extLst>
                <a:ext uri="{FF2B5EF4-FFF2-40B4-BE49-F238E27FC236}">
                  <a16:creationId xmlns:a16="http://schemas.microsoft.com/office/drawing/2014/main" id="{8E457218-A631-754D-3A58-EDBE24C68261}"/>
                </a:ext>
              </a:extLst>
            </p:cNvPr>
            <p:cNvSpPr/>
            <p:nvPr/>
          </p:nvSpPr>
          <p:spPr>
            <a:xfrm>
              <a:off x="2021410" y="2471948"/>
              <a:ext cx="1221971" cy="914400"/>
            </a:xfrm>
            <a:prstGeom prst="rect">
              <a:avLst/>
            </a:prstGeom>
            <a:solidFill>
              <a:srgbClr val="999966"/>
            </a:solidFill>
            <a:ln w="12700" cap="flat" cmpd="sng">
              <a:solidFill>
                <a:srgbClr val="BA8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2 </a:t>
              </a:r>
              <a:r>
                <a:rPr kumimoji="0" lang="es-ES" sz="1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um</a:t>
              </a:r>
              <a:r>
                <a:rPr kumimoji="0" lang="es-E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</a:t>
              </a:r>
              <a:r>
                <a:rPr kumimoji="0" lang="es-ES" sz="1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upconversion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03;p3">
              <a:extLst>
                <a:ext uri="{FF2B5EF4-FFF2-40B4-BE49-F238E27FC236}">
                  <a16:creationId xmlns:a16="http://schemas.microsoft.com/office/drawing/2014/main" id="{A3A88500-4E8C-6B37-C29C-9B590DBEBD20}"/>
                </a:ext>
              </a:extLst>
            </p:cNvPr>
            <p:cNvSpPr/>
            <p:nvPr/>
          </p:nvSpPr>
          <p:spPr>
            <a:xfrm>
              <a:off x="4905927" y="2471948"/>
              <a:ext cx="1147156" cy="914400"/>
            </a:xfrm>
            <a:prstGeom prst="rect">
              <a:avLst/>
            </a:prstGeom>
            <a:solidFill>
              <a:srgbClr val="663366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Stretcher</a:t>
              </a:r>
              <a:r>
                <a:rPr kumimoji="0" lang="es-E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2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04;p3">
              <a:extLst>
                <a:ext uri="{FF2B5EF4-FFF2-40B4-BE49-F238E27FC236}">
                  <a16:creationId xmlns:a16="http://schemas.microsoft.com/office/drawing/2014/main" id="{A882361A-95A8-51D5-053C-587A1DC51282}"/>
                </a:ext>
              </a:extLst>
            </p:cNvPr>
            <p:cNvSpPr/>
            <p:nvPr/>
          </p:nvSpPr>
          <p:spPr>
            <a:xfrm>
              <a:off x="6587869" y="2471948"/>
              <a:ext cx="1147156" cy="914400"/>
            </a:xfrm>
            <a:prstGeom prst="rect">
              <a:avLst/>
            </a:prstGeom>
            <a:solidFill>
              <a:srgbClr val="666699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CPA</a:t>
              </a: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05;p3">
              <a:extLst>
                <a:ext uri="{FF2B5EF4-FFF2-40B4-BE49-F238E27FC236}">
                  <a16:creationId xmlns:a16="http://schemas.microsoft.com/office/drawing/2014/main" id="{E35722DB-71E7-D96D-B324-E2F4944943C8}"/>
                </a:ext>
              </a:extLst>
            </p:cNvPr>
            <p:cNvSpPr/>
            <p:nvPr/>
          </p:nvSpPr>
          <p:spPr>
            <a:xfrm>
              <a:off x="8194996" y="2471948"/>
              <a:ext cx="1249679" cy="914400"/>
            </a:xfrm>
            <a:prstGeom prst="rect">
              <a:avLst/>
            </a:prstGeom>
            <a:solidFill>
              <a:srgbClr val="663366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Compressor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" name="Google Shape;106;p3">
              <a:extLst>
                <a:ext uri="{FF2B5EF4-FFF2-40B4-BE49-F238E27FC236}">
                  <a16:creationId xmlns:a16="http://schemas.microsoft.com/office/drawing/2014/main" id="{5DC39D65-F1F1-9E33-DF92-A9564840F7B9}"/>
                </a:ext>
              </a:extLst>
            </p:cNvPr>
            <p:cNvCxnSpPr>
              <a:stCxn id="11" idx="3"/>
              <a:endCxn id="12" idx="1"/>
            </p:cNvCxnSpPr>
            <p:nvPr/>
          </p:nvCxnSpPr>
          <p:spPr>
            <a:xfrm>
              <a:off x="516807" y="2929148"/>
              <a:ext cx="241200" cy="0"/>
            </a:xfrm>
            <a:prstGeom prst="straightConnector1">
              <a:avLst/>
            </a:prstGeom>
            <a:noFill/>
            <a:ln w="12700" cap="flat" cmpd="sng">
              <a:solidFill>
                <a:srgbClr val="330F42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0" name="Google Shape;107;p3">
              <a:extLst>
                <a:ext uri="{FF2B5EF4-FFF2-40B4-BE49-F238E27FC236}">
                  <a16:creationId xmlns:a16="http://schemas.microsoft.com/office/drawing/2014/main" id="{069438DB-1354-F5DC-0F7A-86DC5A1EE9DD}"/>
                </a:ext>
              </a:extLst>
            </p:cNvPr>
            <p:cNvCxnSpPr>
              <a:stCxn id="12" idx="3"/>
              <a:endCxn id="15" idx="1"/>
            </p:cNvCxnSpPr>
            <p:nvPr/>
          </p:nvCxnSpPr>
          <p:spPr>
            <a:xfrm>
              <a:off x="1780341" y="2929148"/>
              <a:ext cx="241200" cy="0"/>
            </a:xfrm>
            <a:prstGeom prst="straightConnector1">
              <a:avLst/>
            </a:prstGeom>
            <a:noFill/>
            <a:ln w="12700" cap="flat" cmpd="sng">
              <a:solidFill>
                <a:srgbClr val="330F42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1" name="Google Shape;108;p3">
              <a:extLst>
                <a:ext uri="{FF2B5EF4-FFF2-40B4-BE49-F238E27FC236}">
                  <a16:creationId xmlns:a16="http://schemas.microsoft.com/office/drawing/2014/main" id="{E506791A-847C-F12A-E2D0-994FAE41BCAF}"/>
                </a:ext>
              </a:extLst>
            </p:cNvPr>
            <p:cNvCxnSpPr>
              <a:stCxn id="15" idx="3"/>
              <a:endCxn id="13" idx="1"/>
            </p:cNvCxnSpPr>
            <p:nvPr/>
          </p:nvCxnSpPr>
          <p:spPr>
            <a:xfrm>
              <a:off x="3243381" y="2929148"/>
              <a:ext cx="374100" cy="0"/>
            </a:xfrm>
            <a:prstGeom prst="straightConnector1">
              <a:avLst/>
            </a:prstGeom>
            <a:noFill/>
            <a:ln w="12700" cap="flat" cmpd="sng">
              <a:solidFill>
                <a:srgbClr val="330F42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2" name="Google Shape;109;p3">
              <a:extLst>
                <a:ext uri="{FF2B5EF4-FFF2-40B4-BE49-F238E27FC236}">
                  <a16:creationId xmlns:a16="http://schemas.microsoft.com/office/drawing/2014/main" id="{C7731A68-1ADF-661A-8921-A20EBDCB566A}"/>
                </a:ext>
              </a:extLst>
            </p:cNvPr>
            <p:cNvCxnSpPr>
              <a:stCxn id="13" idx="3"/>
              <a:endCxn id="16" idx="1"/>
            </p:cNvCxnSpPr>
            <p:nvPr/>
          </p:nvCxnSpPr>
          <p:spPr>
            <a:xfrm>
              <a:off x="4531854" y="2929148"/>
              <a:ext cx="374100" cy="0"/>
            </a:xfrm>
            <a:prstGeom prst="straightConnector1">
              <a:avLst/>
            </a:prstGeom>
            <a:noFill/>
            <a:ln w="12700" cap="flat" cmpd="sng">
              <a:solidFill>
                <a:srgbClr val="330F42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3" name="Google Shape;110;p3">
              <a:extLst>
                <a:ext uri="{FF2B5EF4-FFF2-40B4-BE49-F238E27FC236}">
                  <a16:creationId xmlns:a16="http://schemas.microsoft.com/office/drawing/2014/main" id="{0A7D864D-F0DF-8E9E-DB3B-326BD14724D5}"/>
                </a:ext>
              </a:extLst>
            </p:cNvPr>
            <p:cNvCxnSpPr>
              <a:stCxn id="16" idx="3"/>
              <a:endCxn id="17" idx="1"/>
            </p:cNvCxnSpPr>
            <p:nvPr/>
          </p:nvCxnSpPr>
          <p:spPr>
            <a:xfrm>
              <a:off x="6053083" y="2929148"/>
              <a:ext cx="534900" cy="0"/>
            </a:xfrm>
            <a:prstGeom prst="straightConnector1">
              <a:avLst/>
            </a:prstGeom>
            <a:noFill/>
            <a:ln w="12700" cap="flat" cmpd="sng">
              <a:solidFill>
                <a:srgbClr val="330F42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4" name="Google Shape;111;p3">
              <a:extLst>
                <a:ext uri="{FF2B5EF4-FFF2-40B4-BE49-F238E27FC236}">
                  <a16:creationId xmlns:a16="http://schemas.microsoft.com/office/drawing/2014/main" id="{2313F92C-A198-243F-28F3-8EBF7A0AB629}"/>
                </a:ext>
              </a:extLst>
            </p:cNvPr>
            <p:cNvCxnSpPr>
              <a:stCxn id="17" idx="3"/>
              <a:endCxn id="18" idx="1"/>
            </p:cNvCxnSpPr>
            <p:nvPr/>
          </p:nvCxnSpPr>
          <p:spPr>
            <a:xfrm>
              <a:off x="7735025" y="2929148"/>
              <a:ext cx="459900" cy="0"/>
            </a:xfrm>
            <a:prstGeom prst="straightConnector1">
              <a:avLst/>
            </a:prstGeom>
            <a:noFill/>
            <a:ln w="12700" cap="flat" cmpd="sng">
              <a:solidFill>
                <a:srgbClr val="330F42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5" name="Google Shape;112;p3">
              <a:extLst>
                <a:ext uri="{FF2B5EF4-FFF2-40B4-BE49-F238E27FC236}">
                  <a16:creationId xmlns:a16="http://schemas.microsoft.com/office/drawing/2014/main" id="{D1266E7C-6540-F12D-2F71-B2AC35BF0949}"/>
                </a:ext>
              </a:extLst>
            </p:cNvPr>
            <p:cNvCxnSpPr>
              <a:stCxn id="12" idx="2"/>
              <a:endCxn id="14" idx="1"/>
            </p:cNvCxnSpPr>
            <p:nvPr/>
          </p:nvCxnSpPr>
          <p:spPr>
            <a:xfrm rot="-5400000" flipH="1">
              <a:off x="1463809" y="3191648"/>
              <a:ext cx="856200" cy="1245600"/>
            </a:xfrm>
            <a:prstGeom prst="bentConnector2">
              <a:avLst/>
            </a:prstGeom>
            <a:noFill/>
            <a:ln w="19050" cap="flat" cmpd="sng">
              <a:solidFill>
                <a:srgbClr val="A3A10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6" name="Google Shape;113;p3">
              <a:extLst>
                <a:ext uri="{FF2B5EF4-FFF2-40B4-BE49-F238E27FC236}">
                  <a16:creationId xmlns:a16="http://schemas.microsoft.com/office/drawing/2014/main" id="{012B4864-661B-9C7E-7F20-AC8F9F4EF155}"/>
                </a:ext>
              </a:extLst>
            </p:cNvPr>
            <p:cNvCxnSpPr>
              <a:stCxn id="14" idx="3"/>
              <a:endCxn id="13" idx="2"/>
            </p:cNvCxnSpPr>
            <p:nvPr/>
          </p:nvCxnSpPr>
          <p:spPr>
            <a:xfrm rot="10800000" flipH="1">
              <a:off x="3509388" y="3386359"/>
              <a:ext cx="565200" cy="856200"/>
            </a:xfrm>
            <a:prstGeom prst="bentConnector2">
              <a:avLst/>
            </a:prstGeom>
            <a:noFill/>
            <a:ln w="19050" cap="flat" cmpd="sng">
              <a:solidFill>
                <a:srgbClr val="A3A10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7" name="Google Shape;114;p3">
              <a:extLst>
                <a:ext uri="{FF2B5EF4-FFF2-40B4-BE49-F238E27FC236}">
                  <a16:creationId xmlns:a16="http://schemas.microsoft.com/office/drawing/2014/main" id="{8285FDCF-7791-55ED-A02C-C3359FAA89DC}"/>
                </a:ext>
              </a:extLst>
            </p:cNvPr>
            <p:cNvSpPr/>
            <p:nvPr/>
          </p:nvSpPr>
          <p:spPr>
            <a:xfrm>
              <a:off x="6664068" y="3727170"/>
              <a:ext cx="994757" cy="914400"/>
            </a:xfrm>
            <a:prstGeom prst="rect">
              <a:avLst/>
            </a:prstGeom>
            <a:solidFill>
              <a:srgbClr val="A3A101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Pump</a:t>
              </a:r>
              <a:r>
                <a:rPr kumimoji="0" lang="es-E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(</a:t>
              </a:r>
              <a:r>
                <a:rPr kumimoji="0" lang="es-ES" sz="1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diodes</a:t>
              </a:r>
              <a:r>
                <a:rPr kumimoji="0" lang="es-E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)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8" name="Google Shape;115;p3">
              <a:extLst>
                <a:ext uri="{FF2B5EF4-FFF2-40B4-BE49-F238E27FC236}">
                  <a16:creationId xmlns:a16="http://schemas.microsoft.com/office/drawing/2014/main" id="{017E6C48-A808-315F-87DA-AC0D3D2A2005}"/>
                </a:ext>
              </a:extLst>
            </p:cNvPr>
            <p:cNvCxnSpPr>
              <a:stCxn id="27" idx="0"/>
              <a:endCxn id="17" idx="2"/>
            </p:cNvCxnSpPr>
            <p:nvPr/>
          </p:nvCxnSpPr>
          <p:spPr>
            <a:xfrm rot="10800000">
              <a:off x="7161447" y="3386370"/>
              <a:ext cx="0" cy="340800"/>
            </a:xfrm>
            <a:prstGeom prst="straightConnector1">
              <a:avLst/>
            </a:prstGeom>
            <a:noFill/>
            <a:ln w="19050" cap="flat" cmpd="sng">
              <a:solidFill>
                <a:srgbClr val="A3A10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9" name="Google Shape;116;p3">
              <a:extLst>
                <a:ext uri="{FF2B5EF4-FFF2-40B4-BE49-F238E27FC236}">
                  <a16:creationId xmlns:a16="http://schemas.microsoft.com/office/drawing/2014/main" id="{268B1AEC-09A2-DD45-B5EC-06960DEE0666}"/>
                </a:ext>
              </a:extLst>
            </p:cNvPr>
            <p:cNvSpPr/>
            <p:nvPr/>
          </p:nvSpPr>
          <p:spPr>
            <a:xfrm>
              <a:off x="-696851" y="2309850"/>
              <a:ext cx="2576945" cy="1209502"/>
            </a:xfrm>
            <a:prstGeom prst="rect">
              <a:avLst/>
            </a:prstGeom>
            <a:noFill/>
            <a:ln w="12700" cap="flat" cmpd="sng">
              <a:solidFill>
                <a:srgbClr val="42719B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18;p3">
              <a:extLst>
                <a:ext uri="{FF2B5EF4-FFF2-40B4-BE49-F238E27FC236}">
                  <a16:creationId xmlns:a16="http://schemas.microsoft.com/office/drawing/2014/main" id="{5AFD3920-D017-84FE-71E7-B7AD043EC28B}"/>
                </a:ext>
              </a:extLst>
            </p:cNvPr>
            <p:cNvSpPr txBox="1"/>
            <p:nvPr/>
          </p:nvSpPr>
          <p:spPr>
            <a:xfrm>
              <a:off x="1248607" y="5156948"/>
              <a:ext cx="2767573" cy="5455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Conversion</a:t>
              </a:r>
              <a:r>
                <a:rPr kumimoji="0" lang="es-E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 + OP(C)PA</a:t>
              </a: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20;p3">
              <a:extLst>
                <a:ext uri="{FF2B5EF4-FFF2-40B4-BE49-F238E27FC236}">
                  <a16:creationId xmlns:a16="http://schemas.microsoft.com/office/drawing/2014/main" id="{2B767ABB-29D5-BF39-668C-ADDEBA1116B3}"/>
                </a:ext>
              </a:extLst>
            </p:cNvPr>
            <p:cNvSpPr txBox="1"/>
            <p:nvPr/>
          </p:nvSpPr>
          <p:spPr>
            <a:xfrm>
              <a:off x="7514169" y="5024475"/>
              <a:ext cx="819300" cy="461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rPr>
                <a:t>PARTE B</a:t>
              </a:r>
              <a:endParaRPr kumimoji="0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118;p3">
            <a:extLst>
              <a:ext uri="{FF2B5EF4-FFF2-40B4-BE49-F238E27FC236}">
                <a16:creationId xmlns:a16="http://schemas.microsoft.com/office/drawing/2014/main" id="{C357B2FC-A72A-31A8-B203-41E38DD37CED}"/>
              </a:ext>
            </a:extLst>
          </p:cNvPr>
          <p:cNvSpPr txBox="1"/>
          <p:nvPr/>
        </p:nvSpPr>
        <p:spPr>
          <a:xfrm>
            <a:off x="7446013" y="5776655"/>
            <a:ext cx="2114917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/>
            <a:r>
              <a:rPr lang="es-ES" sz="1400" b="1" dirty="0" err="1">
                <a:solidFill>
                  <a:prstClr val="black"/>
                </a:solidFill>
                <a:ea typeface="Calibri"/>
                <a:cs typeface="Calibri"/>
                <a:sym typeface="Calibri"/>
              </a:rPr>
              <a:t>Conventional</a:t>
            </a:r>
            <a:r>
              <a:rPr lang="es-ES" sz="1400" b="1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 CPA</a:t>
            </a:r>
            <a:endParaRPr sz="1400" b="1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3" name="Rectángulo 29">
            <a:extLst>
              <a:ext uri="{FF2B5EF4-FFF2-40B4-BE49-F238E27FC236}">
                <a16:creationId xmlns:a16="http://schemas.microsoft.com/office/drawing/2014/main" id="{8163A1B8-A0A0-1834-CA6D-511DA55B11D7}"/>
              </a:ext>
            </a:extLst>
          </p:cNvPr>
          <p:cNvSpPr/>
          <p:nvPr/>
        </p:nvSpPr>
        <p:spPr>
          <a:xfrm>
            <a:off x="2513128" y="1011750"/>
            <a:ext cx="716574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s-ES" sz="2000" b="1" dirty="0" err="1">
                <a:latin typeface="Arial"/>
              </a:rPr>
              <a:t>Hybrid</a:t>
            </a:r>
            <a:r>
              <a:rPr lang="es-ES" sz="2000" b="1" dirty="0">
                <a:latin typeface="Arial"/>
              </a:rPr>
              <a:t> </a:t>
            </a:r>
            <a:r>
              <a:rPr lang="es-ES" sz="2000" b="1" dirty="0" err="1">
                <a:latin typeface="Arial"/>
              </a:rPr>
              <a:t>system</a:t>
            </a:r>
            <a:r>
              <a:rPr lang="es-ES" sz="2000" b="1" dirty="0">
                <a:latin typeface="Arial"/>
              </a:rPr>
              <a:t> of </a:t>
            </a:r>
            <a:r>
              <a:rPr lang="es-ES" sz="2000" b="1" dirty="0" err="1">
                <a:latin typeface="Arial"/>
              </a:rPr>
              <a:t>parametric</a:t>
            </a:r>
            <a:r>
              <a:rPr lang="es-ES" sz="2000" b="1" dirty="0">
                <a:latin typeface="Arial"/>
              </a:rPr>
              <a:t> + </a:t>
            </a:r>
            <a:r>
              <a:rPr lang="es-ES" sz="2000" b="1" dirty="0" err="1">
                <a:latin typeface="Arial"/>
              </a:rPr>
              <a:t>conventional</a:t>
            </a:r>
            <a:r>
              <a:rPr lang="es-ES" sz="2000" b="1" dirty="0">
                <a:latin typeface="Arial"/>
              </a:rPr>
              <a:t> </a:t>
            </a:r>
            <a:r>
              <a:rPr lang="es-ES" sz="2000" b="1" dirty="0" err="1">
                <a:latin typeface="Arial"/>
              </a:rPr>
              <a:t>amplification</a:t>
            </a:r>
            <a:endParaRPr lang="es-ES" sz="2000" b="1" dirty="0">
              <a:latin typeface="Arial"/>
            </a:endParaRPr>
          </a:p>
          <a:p>
            <a:pPr defTabSz="457200"/>
            <a:r>
              <a:rPr lang="es-ES" sz="2000" b="1" dirty="0" err="1">
                <a:latin typeface="Arial"/>
              </a:rPr>
              <a:t>If</a:t>
            </a:r>
            <a:r>
              <a:rPr lang="es-ES" sz="2000" b="1" dirty="0">
                <a:latin typeface="Arial"/>
              </a:rPr>
              <a:t> </a:t>
            </a:r>
            <a:r>
              <a:rPr lang="es-ES" sz="2000" b="1" dirty="0" err="1">
                <a:latin typeface="Arial"/>
              </a:rPr>
              <a:t>possible</a:t>
            </a:r>
            <a:r>
              <a:rPr lang="es-ES" sz="2000" b="1" dirty="0">
                <a:latin typeface="Arial"/>
              </a:rPr>
              <a:t> </a:t>
            </a:r>
            <a:r>
              <a:rPr lang="es-ES" sz="2000" b="1" dirty="0" err="1">
                <a:latin typeface="Arial"/>
              </a:rPr>
              <a:t>skip</a:t>
            </a:r>
            <a:r>
              <a:rPr lang="es-ES" sz="2000" b="1" dirty="0">
                <a:latin typeface="Arial"/>
              </a:rPr>
              <a:t> </a:t>
            </a:r>
            <a:r>
              <a:rPr lang="es-ES" sz="2000" b="1" dirty="0" err="1">
                <a:latin typeface="Arial"/>
              </a:rPr>
              <a:t>regenerative</a:t>
            </a:r>
            <a:r>
              <a:rPr lang="es-ES" sz="2000" b="1" dirty="0">
                <a:latin typeface="Arial"/>
              </a:rPr>
              <a:t> </a:t>
            </a:r>
            <a:r>
              <a:rPr lang="es-ES" sz="2000" b="1" dirty="0" err="1">
                <a:latin typeface="Arial"/>
              </a:rPr>
              <a:t>amplification</a:t>
            </a:r>
            <a:r>
              <a:rPr lang="es-ES" sz="2000" b="1" dirty="0">
                <a:latin typeface="Arial"/>
              </a:rPr>
              <a:t> </a:t>
            </a:r>
            <a:r>
              <a:rPr lang="es-ES" sz="2000" b="1" dirty="0" err="1">
                <a:latin typeface="Arial"/>
              </a:rPr>
              <a:t>stage</a:t>
            </a:r>
            <a:endParaRPr lang="es-ES" sz="2000" b="1" dirty="0">
              <a:latin typeface="Arial"/>
            </a:endParaRPr>
          </a:p>
          <a:p>
            <a:pPr defTabSz="457200"/>
            <a:r>
              <a:rPr lang="es-ES" sz="2000" b="1" dirty="0" err="1">
                <a:latin typeface="Arial"/>
              </a:rPr>
              <a:t>All-diode</a:t>
            </a:r>
            <a:r>
              <a:rPr lang="es-ES" sz="2000" b="1" dirty="0">
                <a:latin typeface="Arial"/>
              </a:rPr>
              <a:t> </a:t>
            </a:r>
            <a:r>
              <a:rPr lang="es-ES" sz="2000" b="1" dirty="0" err="1">
                <a:latin typeface="Arial"/>
              </a:rPr>
              <a:t>pumped</a:t>
            </a:r>
            <a:endParaRPr lang="es-ES" sz="2000" b="1" dirty="0">
              <a:latin typeface="Arial"/>
            </a:endParaRPr>
          </a:p>
          <a:p>
            <a:pPr defTabSz="457200"/>
            <a:endParaRPr lang="es-ES" sz="2000" b="1" dirty="0">
              <a:latin typeface="Arial"/>
            </a:endParaRPr>
          </a:p>
          <a:p>
            <a:pPr defTabSz="457200"/>
            <a:r>
              <a:rPr lang="es-ES" sz="2000" b="1" dirty="0" err="1">
                <a:latin typeface="Arial"/>
              </a:rPr>
              <a:t>Scheme</a:t>
            </a:r>
            <a:r>
              <a:rPr lang="es-ES" sz="2000" b="1" dirty="0">
                <a:latin typeface="Arial"/>
              </a:rPr>
              <a:t> </a:t>
            </a:r>
            <a:r>
              <a:rPr lang="es-ES" sz="2000" b="1" dirty="0" err="1">
                <a:latin typeface="Arial"/>
              </a:rPr>
              <a:t>for</a:t>
            </a:r>
            <a:r>
              <a:rPr lang="es-ES" sz="2000" b="1" dirty="0">
                <a:latin typeface="Arial"/>
              </a:rPr>
              <a:t> 100 </a:t>
            </a:r>
            <a:r>
              <a:rPr lang="es-ES" sz="2000" b="1" dirty="0" err="1">
                <a:latin typeface="Arial"/>
              </a:rPr>
              <a:t>mJ</a:t>
            </a:r>
            <a:r>
              <a:rPr lang="es-ES" sz="2000" b="1" dirty="0">
                <a:latin typeface="Arial"/>
              </a:rPr>
              <a:t>, 100 </a:t>
            </a:r>
            <a:r>
              <a:rPr lang="es-ES" sz="2000" b="1" dirty="0" err="1">
                <a:latin typeface="Arial"/>
              </a:rPr>
              <a:t>fs</a:t>
            </a:r>
            <a:r>
              <a:rPr lang="es-ES" sz="2000" b="1" dirty="0">
                <a:latin typeface="Arial"/>
              </a:rPr>
              <a:t>, 100 Hz @ 2 𝜇m (10 W)</a:t>
            </a:r>
          </a:p>
        </p:txBody>
      </p:sp>
      <p:sp>
        <p:nvSpPr>
          <p:cNvPr id="34" name="CuadroTexto 30">
            <a:extLst>
              <a:ext uri="{FF2B5EF4-FFF2-40B4-BE49-F238E27FC236}">
                <a16:creationId xmlns:a16="http://schemas.microsoft.com/office/drawing/2014/main" id="{853210B7-D983-2B10-1DE5-5E0F6E59A09F}"/>
              </a:ext>
            </a:extLst>
          </p:cNvPr>
          <p:cNvSpPr txBox="1"/>
          <p:nvPr/>
        </p:nvSpPr>
        <p:spPr>
          <a:xfrm>
            <a:off x="254060" y="548087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orma libre 32">
            <a:extLst>
              <a:ext uri="{FF2B5EF4-FFF2-40B4-BE49-F238E27FC236}">
                <a16:creationId xmlns:a16="http://schemas.microsoft.com/office/drawing/2014/main" id="{0D9A0743-78E3-32FB-8C3F-0F7F94C705B1}"/>
              </a:ext>
            </a:extLst>
          </p:cNvPr>
          <p:cNvSpPr/>
          <p:nvPr/>
        </p:nvSpPr>
        <p:spPr>
          <a:xfrm>
            <a:off x="1712422" y="3092335"/>
            <a:ext cx="3775222" cy="2793076"/>
          </a:xfrm>
          <a:custGeom>
            <a:avLst/>
            <a:gdLst>
              <a:gd name="connsiteX0" fmla="*/ 2227811 w 3775222"/>
              <a:gd name="connsiteY0" fmla="*/ 24938 h 2793076"/>
              <a:gd name="connsiteX1" fmla="*/ 2227811 w 3775222"/>
              <a:gd name="connsiteY1" fmla="*/ 24938 h 2793076"/>
              <a:gd name="connsiteX2" fmla="*/ 2152996 w 3775222"/>
              <a:gd name="connsiteY2" fmla="*/ 16625 h 2793076"/>
              <a:gd name="connsiteX3" fmla="*/ 2028305 w 3775222"/>
              <a:gd name="connsiteY3" fmla="*/ 0 h 2793076"/>
              <a:gd name="connsiteX4" fmla="*/ 1064029 w 3775222"/>
              <a:gd name="connsiteY4" fmla="*/ 8312 h 2793076"/>
              <a:gd name="connsiteX5" fmla="*/ 947651 w 3775222"/>
              <a:gd name="connsiteY5" fmla="*/ 24938 h 2793076"/>
              <a:gd name="connsiteX6" fmla="*/ 881149 w 3775222"/>
              <a:gd name="connsiteY6" fmla="*/ 33250 h 2793076"/>
              <a:gd name="connsiteX7" fmla="*/ 822960 w 3775222"/>
              <a:gd name="connsiteY7" fmla="*/ 49876 h 2793076"/>
              <a:gd name="connsiteX8" fmla="*/ 773083 w 3775222"/>
              <a:gd name="connsiteY8" fmla="*/ 66501 h 2793076"/>
              <a:gd name="connsiteX9" fmla="*/ 748145 w 3775222"/>
              <a:gd name="connsiteY9" fmla="*/ 74814 h 2793076"/>
              <a:gd name="connsiteX10" fmla="*/ 723207 w 3775222"/>
              <a:gd name="connsiteY10" fmla="*/ 83127 h 2793076"/>
              <a:gd name="connsiteX11" fmla="*/ 681643 w 3775222"/>
              <a:gd name="connsiteY11" fmla="*/ 99752 h 2793076"/>
              <a:gd name="connsiteX12" fmla="*/ 648393 w 3775222"/>
              <a:gd name="connsiteY12" fmla="*/ 108065 h 2793076"/>
              <a:gd name="connsiteX13" fmla="*/ 598516 w 3775222"/>
              <a:gd name="connsiteY13" fmla="*/ 124690 h 2793076"/>
              <a:gd name="connsiteX14" fmla="*/ 548640 w 3775222"/>
              <a:gd name="connsiteY14" fmla="*/ 149629 h 2793076"/>
              <a:gd name="connsiteX15" fmla="*/ 515389 w 3775222"/>
              <a:gd name="connsiteY15" fmla="*/ 166254 h 2793076"/>
              <a:gd name="connsiteX16" fmla="*/ 473825 w 3775222"/>
              <a:gd name="connsiteY16" fmla="*/ 174567 h 2793076"/>
              <a:gd name="connsiteX17" fmla="*/ 448887 w 3775222"/>
              <a:gd name="connsiteY17" fmla="*/ 182880 h 2793076"/>
              <a:gd name="connsiteX18" fmla="*/ 415636 w 3775222"/>
              <a:gd name="connsiteY18" fmla="*/ 191192 h 2793076"/>
              <a:gd name="connsiteX19" fmla="*/ 382385 w 3775222"/>
              <a:gd name="connsiteY19" fmla="*/ 207818 h 2793076"/>
              <a:gd name="connsiteX20" fmla="*/ 357447 w 3775222"/>
              <a:gd name="connsiteY20" fmla="*/ 224443 h 2793076"/>
              <a:gd name="connsiteX21" fmla="*/ 315883 w 3775222"/>
              <a:gd name="connsiteY21" fmla="*/ 241069 h 2793076"/>
              <a:gd name="connsiteX22" fmla="*/ 290945 w 3775222"/>
              <a:gd name="connsiteY22" fmla="*/ 257694 h 2793076"/>
              <a:gd name="connsiteX23" fmla="*/ 232756 w 3775222"/>
              <a:gd name="connsiteY23" fmla="*/ 282632 h 2793076"/>
              <a:gd name="connsiteX24" fmla="*/ 174567 w 3775222"/>
              <a:gd name="connsiteY24" fmla="*/ 340821 h 2793076"/>
              <a:gd name="connsiteX25" fmla="*/ 157942 w 3775222"/>
              <a:gd name="connsiteY25" fmla="*/ 357447 h 2793076"/>
              <a:gd name="connsiteX26" fmla="*/ 124691 w 3775222"/>
              <a:gd name="connsiteY26" fmla="*/ 382385 h 2793076"/>
              <a:gd name="connsiteX27" fmla="*/ 83127 w 3775222"/>
              <a:gd name="connsiteY27" fmla="*/ 423949 h 2793076"/>
              <a:gd name="connsiteX28" fmla="*/ 58189 w 3775222"/>
              <a:gd name="connsiteY28" fmla="*/ 448887 h 2793076"/>
              <a:gd name="connsiteX29" fmla="*/ 49876 w 3775222"/>
              <a:gd name="connsiteY29" fmla="*/ 482138 h 2793076"/>
              <a:gd name="connsiteX30" fmla="*/ 33251 w 3775222"/>
              <a:gd name="connsiteY30" fmla="*/ 515389 h 2793076"/>
              <a:gd name="connsiteX31" fmla="*/ 24938 w 3775222"/>
              <a:gd name="connsiteY31" fmla="*/ 556952 h 2793076"/>
              <a:gd name="connsiteX32" fmla="*/ 16625 w 3775222"/>
              <a:gd name="connsiteY32" fmla="*/ 581890 h 2793076"/>
              <a:gd name="connsiteX33" fmla="*/ 0 w 3775222"/>
              <a:gd name="connsiteY33" fmla="*/ 648392 h 2793076"/>
              <a:gd name="connsiteX34" fmla="*/ 8313 w 3775222"/>
              <a:gd name="connsiteY34" fmla="*/ 997527 h 2793076"/>
              <a:gd name="connsiteX35" fmla="*/ 16625 w 3775222"/>
              <a:gd name="connsiteY35" fmla="*/ 1022465 h 2793076"/>
              <a:gd name="connsiteX36" fmla="*/ 41563 w 3775222"/>
              <a:gd name="connsiteY36" fmla="*/ 1105592 h 2793076"/>
              <a:gd name="connsiteX37" fmla="*/ 74814 w 3775222"/>
              <a:gd name="connsiteY37" fmla="*/ 1213658 h 2793076"/>
              <a:gd name="connsiteX38" fmla="*/ 91440 w 3775222"/>
              <a:gd name="connsiteY38" fmla="*/ 1238596 h 2793076"/>
              <a:gd name="connsiteX39" fmla="*/ 133003 w 3775222"/>
              <a:gd name="connsiteY39" fmla="*/ 1330036 h 2793076"/>
              <a:gd name="connsiteX40" fmla="*/ 182880 w 3775222"/>
              <a:gd name="connsiteY40" fmla="*/ 1396538 h 2793076"/>
              <a:gd name="connsiteX41" fmla="*/ 199505 w 3775222"/>
              <a:gd name="connsiteY41" fmla="*/ 1421476 h 2793076"/>
              <a:gd name="connsiteX42" fmla="*/ 216131 w 3775222"/>
              <a:gd name="connsiteY42" fmla="*/ 1454727 h 2793076"/>
              <a:gd name="connsiteX43" fmla="*/ 241069 w 3775222"/>
              <a:gd name="connsiteY43" fmla="*/ 1487978 h 2793076"/>
              <a:gd name="connsiteX44" fmla="*/ 266007 w 3775222"/>
              <a:gd name="connsiteY44" fmla="*/ 1537854 h 2793076"/>
              <a:gd name="connsiteX45" fmla="*/ 282633 w 3775222"/>
              <a:gd name="connsiteY45" fmla="*/ 1554480 h 2793076"/>
              <a:gd name="connsiteX46" fmla="*/ 332509 w 3775222"/>
              <a:gd name="connsiteY46" fmla="*/ 1620981 h 2793076"/>
              <a:gd name="connsiteX47" fmla="*/ 340822 w 3775222"/>
              <a:gd name="connsiteY47" fmla="*/ 1645920 h 2793076"/>
              <a:gd name="connsiteX48" fmla="*/ 382385 w 3775222"/>
              <a:gd name="connsiteY48" fmla="*/ 1695796 h 2793076"/>
              <a:gd name="connsiteX49" fmla="*/ 399011 w 3775222"/>
              <a:gd name="connsiteY49" fmla="*/ 1720734 h 2793076"/>
              <a:gd name="connsiteX50" fmla="*/ 457200 w 3775222"/>
              <a:gd name="connsiteY50" fmla="*/ 1787236 h 2793076"/>
              <a:gd name="connsiteX51" fmla="*/ 482138 w 3775222"/>
              <a:gd name="connsiteY51" fmla="*/ 1820487 h 2793076"/>
              <a:gd name="connsiteX52" fmla="*/ 523702 w 3775222"/>
              <a:gd name="connsiteY52" fmla="*/ 1862050 h 2793076"/>
              <a:gd name="connsiteX53" fmla="*/ 573578 w 3775222"/>
              <a:gd name="connsiteY53" fmla="*/ 1945178 h 2793076"/>
              <a:gd name="connsiteX54" fmla="*/ 590203 w 3775222"/>
              <a:gd name="connsiteY54" fmla="*/ 1970116 h 2793076"/>
              <a:gd name="connsiteX55" fmla="*/ 631767 w 3775222"/>
              <a:gd name="connsiteY55" fmla="*/ 2011680 h 2793076"/>
              <a:gd name="connsiteX56" fmla="*/ 656705 w 3775222"/>
              <a:gd name="connsiteY56" fmla="*/ 2036618 h 2793076"/>
              <a:gd name="connsiteX57" fmla="*/ 698269 w 3775222"/>
              <a:gd name="connsiteY57" fmla="*/ 2086494 h 2793076"/>
              <a:gd name="connsiteX58" fmla="*/ 731520 w 3775222"/>
              <a:gd name="connsiteY58" fmla="*/ 2128058 h 2793076"/>
              <a:gd name="connsiteX59" fmla="*/ 748145 w 3775222"/>
              <a:gd name="connsiteY59" fmla="*/ 2152996 h 2793076"/>
              <a:gd name="connsiteX60" fmla="*/ 814647 w 3775222"/>
              <a:gd name="connsiteY60" fmla="*/ 2211185 h 2793076"/>
              <a:gd name="connsiteX61" fmla="*/ 839585 w 3775222"/>
              <a:gd name="connsiteY61" fmla="*/ 2236123 h 2793076"/>
              <a:gd name="connsiteX62" fmla="*/ 864523 w 3775222"/>
              <a:gd name="connsiteY62" fmla="*/ 2252749 h 2793076"/>
              <a:gd name="connsiteX63" fmla="*/ 881149 w 3775222"/>
              <a:gd name="connsiteY63" fmla="*/ 2269374 h 2793076"/>
              <a:gd name="connsiteX64" fmla="*/ 931025 w 3775222"/>
              <a:gd name="connsiteY64" fmla="*/ 2302625 h 2793076"/>
              <a:gd name="connsiteX65" fmla="*/ 980902 w 3775222"/>
              <a:gd name="connsiteY65" fmla="*/ 2344189 h 2793076"/>
              <a:gd name="connsiteX66" fmla="*/ 1005840 w 3775222"/>
              <a:gd name="connsiteY66" fmla="*/ 2352501 h 2793076"/>
              <a:gd name="connsiteX67" fmla="*/ 1055716 w 3775222"/>
              <a:gd name="connsiteY67" fmla="*/ 2385752 h 2793076"/>
              <a:gd name="connsiteX68" fmla="*/ 1080654 w 3775222"/>
              <a:gd name="connsiteY68" fmla="*/ 2394065 h 2793076"/>
              <a:gd name="connsiteX69" fmla="*/ 1130531 w 3775222"/>
              <a:gd name="connsiteY69" fmla="*/ 2427316 h 2793076"/>
              <a:gd name="connsiteX70" fmla="*/ 1180407 w 3775222"/>
              <a:gd name="connsiteY70" fmla="*/ 2443941 h 2793076"/>
              <a:gd name="connsiteX71" fmla="*/ 1205345 w 3775222"/>
              <a:gd name="connsiteY71" fmla="*/ 2452254 h 2793076"/>
              <a:gd name="connsiteX72" fmla="*/ 1221971 w 3775222"/>
              <a:gd name="connsiteY72" fmla="*/ 2468880 h 2793076"/>
              <a:gd name="connsiteX73" fmla="*/ 1288473 w 3775222"/>
              <a:gd name="connsiteY73" fmla="*/ 2485505 h 2793076"/>
              <a:gd name="connsiteX74" fmla="*/ 1321723 w 3775222"/>
              <a:gd name="connsiteY74" fmla="*/ 2502130 h 2793076"/>
              <a:gd name="connsiteX75" fmla="*/ 1346662 w 3775222"/>
              <a:gd name="connsiteY75" fmla="*/ 2510443 h 2793076"/>
              <a:gd name="connsiteX76" fmla="*/ 1371600 w 3775222"/>
              <a:gd name="connsiteY76" fmla="*/ 2527069 h 2793076"/>
              <a:gd name="connsiteX77" fmla="*/ 1454727 w 3775222"/>
              <a:gd name="connsiteY77" fmla="*/ 2543694 h 2793076"/>
              <a:gd name="connsiteX78" fmla="*/ 1487978 w 3775222"/>
              <a:gd name="connsiteY78" fmla="*/ 2560320 h 2793076"/>
              <a:gd name="connsiteX79" fmla="*/ 1529542 w 3775222"/>
              <a:gd name="connsiteY79" fmla="*/ 2568632 h 2793076"/>
              <a:gd name="connsiteX80" fmla="*/ 1554480 w 3775222"/>
              <a:gd name="connsiteY80" fmla="*/ 2576945 h 2793076"/>
              <a:gd name="connsiteX81" fmla="*/ 1587731 w 3775222"/>
              <a:gd name="connsiteY81" fmla="*/ 2585258 h 2793076"/>
              <a:gd name="connsiteX82" fmla="*/ 1620982 w 3775222"/>
              <a:gd name="connsiteY82" fmla="*/ 2601883 h 2793076"/>
              <a:gd name="connsiteX83" fmla="*/ 1662545 w 3775222"/>
              <a:gd name="connsiteY83" fmla="*/ 2610196 h 2793076"/>
              <a:gd name="connsiteX84" fmla="*/ 1745673 w 3775222"/>
              <a:gd name="connsiteY84" fmla="*/ 2626821 h 2793076"/>
              <a:gd name="connsiteX85" fmla="*/ 1828800 w 3775222"/>
              <a:gd name="connsiteY85" fmla="*/ 2635134 h 2793076"/>
              <a:gd name="connsiteX86" fmla="*/ 1870363 w 3775222"/>
              <a:gd name="connsiteY86" fmla="*/ 2643447 h 2793076"/>
              <a:gd name="connsiteX87" fmla="*/ 2011680 w 3775222"/>
              <a:gd name="connsiteY87" fmla="*/ 2660072 h 2793076"/>
              <a:gd name="connsiteX88" fmla="*/ 2119745 w 3775222"/>
              <a:gd name="connsiteY88" fmla="*/ 2676698 h 2793076"/>
              <a:gd name="connsiteX89" fmla="*/ 2244436 w 3775222"/>
              <a:gd name="connsiteY89" fmla="*/ 2685010 h 2793076"/>
              <a:gd name="connsiteX90" fmla="*/ 2294313 w 3775222"/>
              <a:gd name="connsiteY90" fmla="*/ 2693323 h 2793076"/>
              <a:gd name="connsiteX91" fmla="*/ 2327563 w 3775222"/>
              <a:gd name="connsiteY91" fmla="*/ 2701636 h 2793076"/>
              <a:gd name="connsiteX92" fmla="*/ 2452254 w 3775222"/>
              <a:gd name="connsiteY92" fmla="*/ 2709949 h 2793076"/>
              <a:gd name="connsiteX93" fmla="*/ 2502131 w 3775222"/>
              <a:gd name="connsiteY93" fmla="*/ 2726574 h 2793076"/>
              <a:gd name="connsiteX94" fmla="*/ 2651760 w 3775222"/>
              <a:gd name="connsiteY94" fmla="*/ 2743200 h 2793076"/>
              <a:gd name="connsiteX95" fmla="*/ 2818014 w 3775222"/>
              <a:gd name="connsiteY95" fmla="*/ 2768138 h 2793076"/>
              <a:gd name="connsiteX96" fmla="*/ 2926080 w 3775222"/>
              <a:gd name="connsiteY96" fmla="*/ 2784763 h 2793076"/>
              <a:gd name="connsiteX97" fmla="*/ 2967643 w 3775222"/>
              <a:gd name="connsiteY97" fmla="*/ 2793076 h 2793076"/>
              <a:gd name="connsiteX98" fmla="*/ 3383280 w 3775222"/>
              <a:gd name="connsiteY98" fmla="*/ 2784763 h 2793076"/>
              <a:gd name="connsiteX99" fmla="*/ 3433156 w 3775222"/>
              <a:gd name="connsiteY99" fmla="*/ 2759825 h 2793076"/>
              <a:gd name="connsiteX100" fmla="*/ 3491345 w 3775222"/>
              <a:gd name="connsiteY100" fmla="*/ 2709949 h 2793076"/>
              <a:gd name="connsiteX101" fmla="*/ 3549534 w 3775222"/>
              <a:gd name="connsiteY101" fmla="*/ 2668385 h 2793076"/>
              <a:gd name="connsiteX102" fmla="*/ 3566160 w 3775222"/>
              <a:gd name="connsiteY102" fmla="*/ 2651760 h 2793076"/>
              <a:gd name="connsiteX103" fmla="*/ 3599411 w 3775222"/>
              <a:gd name="connsiteY103" fmla="*/ 2593570 h 2793076"/>
              <a:gd name="connsiteX104" fmla="*/ 3657600 w 3775222"/>
              <a:gd name="connsiteY104" fmla="*/ 2493818 h 2793076"/>
              <a:gd name="connsiteX105" fmla="*/ 3690851 w 3775222"/>
              <a:gd name="connsiteY105" fmla="*/ 2410690 h 2793076"/>
              <a:gd name="connsiteX106" fmla="*/ 3699163 w 3775222"/>
              <a:gd name="connsiteY106" fmla="*/ 2377440 h 2793076"/>
              <a:gd name="connsiteX107" fmla="*/ 3757353 w 3775222"/>
              <a:gd name="connsiteY107" fmla="*/ 2261061 h 2793076"/>
              <a:gd name="connsiteX108" fmla="*/ 3765665 w 3775222"/>
              <a:gd name="connsiteY108" fmla="*/ 2211185 h 2793076"/>
              <a:gd name="connsiteX109" fmla="*/ 3773978 w 3775222"/>
              <a:gd name="connsiteY109" fmla="*/ 2186247 h 2793076"/>
              <a:gd name="connsiteX110" fmla="*/ 3749040 w 3775222"/>
              <a:gd name="connsiteY110" fmla="*/ 1828800 h 2793076"/>
              <a:gd name="connsiteX111" fmla="*/ 3740727 w 3775222"/>
              <a:gd name="connsiteY111" fmla="*/ 1787236 h 2793076"/>
              <a:gd name="connsiteX112" fmla="*/ 3724102 w 3775222"/>
              <a:gd name="connsiteY112" fmla="*/ 1745672 h 2793076"/>
              <a:gd name="connsiteX113" fmla="*/ 3690851 w 3775222"/>
              <a:gd name="connsiteY113" fmla="*/ 1645920 h 2793076"/>
              <a:gd name="connsiteX114" fmla="*/ 3674225 w 3775222"/>
              <a:gd name="connsiteY114" fmla="*/ 1596043 h 2793076"/>
              <a:gd name="connsiteX115" fmla="*/ 3665913 w 3775222"/>
              <a:gd name="connsiteY115" fmla="*/ 1554480 h 2793076"/>
              <a:gd name="connsiteX116" fmla="*/ 3624349 w 3775222"/>
              <a:gd name="connsiteY116" fmla="*/ 1438101 h 2793076"/>
              <a:gd name="connsiteX117" fmla="*/ 3607723 w 3775222"/>
              <a:gd name="connsiteY117" fmla="*/ 1371600 h 2793076"/>
              <a:gd name="connsiteX118" fmla="*/ 3591098 w 3775222"/>
              <a:gd name="connsiteY118" fmla="*/ 1346661 h 2793076"/>
              <a:gd name="connsiteX119" fmla="*/ 3574473 w 3775222"/>
              <a:gd name="connsiteY119" fmla="*/ 1280160 h 2793076"/>
              <a:gd name="connsiteX120" fmla="*/ 3566160 w 3775222"/>
              <a:gd name="connsiteY120" fmla="*/ 1230283 h 2793076"/>
              <a:gd name="connsiteX121" fmla="*/ 3499658 w 3775222"/>
              <a:gd name="connsiteY121" fmla="*/ 1097280 h 2793076"/>
              <a:gd name="connsiteX122" fmla="*/ 3483033 w 3775222"/>
              <a:gd name="connsiteY122" fmla="*/ 1055716 h 2793076"/>
              <a:gd name="connsiteX123" fmla="*/ 3474720 w 3775222"/>
              <a:gd name="connsiteY123" fmla="*/ 1022465 h 2793076"/>
              <a:gd name="connsiteX124" fmla="*/ 3433156 w 3775222"/>
              <a:gd name="connsiteY124" fmla="*/ 939338 h 2793076"/>
              <a:gd name="connsiteX125" fmla="*/ 3416531 w 3775222"/>
              <a:gd name="connsiteY125" fmla="*/ 897774 h 2793076"/>
              <a:gd name="connsiteX126" fmla="*/ 3391593 w 3775222"/>
              <a:gd name="connsiteY126" fmla="*/ 864523 h 2793076"/>
              <a:gd name="connsiteX127" fmla="*/ 3350029 w 3775222"/>
              <a:gd name="connsiteY127" fmla="*/ 798021 h 2793076"/>
              <a:gd name="connsiteX128" fmla="*/ 3325091 w 3775222"/>
              <a:gd name="connsiteY128" fmla="*/ 756458 h 2793076"/>
              <a:gd name="connsiteX129" fmla="*/ 3300153 w 3775222"/>
              <a:gd name="connsiteY129" fmla="*/ 723207 h 2793076"/>
              <a:gd name="connsiteX130" fmla="*/ 3233651 w 3775222"/>
              <a:gd name="connsiteY130" fmla="*/ 631767 h 2793076"/>
              <a:gd name="connsiteX131" fmla="*/ 3200400 w 3775222"/>
              <a:gd name="connsiteY131" fmla="*/ 598516 h 2793076"/>
              <a:gd name="connsiteX132" fmla="*/ 3175462 w 3775222"/>
              <a:gd name="connsiteY132" fmla="*/ 565265 h 2793076"/>
              <a:gd name="connsiteX133" fmla="*/ 3150523 w 3775222"/>
              <a:gd name="connsiteY133" fmla="*/ 540327 h 2793076"/>
              <a:gd name="connsiteX134" fmla="*/ 3075709 w 3775222"/>
              <a:gd name="connsiteY134" fmla="*/ 448887 h 2793076"/>
              <a:gd name="connsiteX135" fmla="*/ 3017520 w 3775222"/>
              <a:gd name="connsiteY135" fmla="*/ 390698 h 2793076"/>
              <a:gd name="connsiteX136" fmla="*/ 2984269 w 3775222"/>
              <a:gd name="connsiteY136" fmla="*/ 357447 h 2793076"/>
              <a:gd name="connsiteX137" fmla="*/ 2926080 w 3775222"/>
              <a:gd name="connsiteY137" fmla="*/ 307570 h 2793076"/>
              <a:gd name="connsiteX138" fmla="*/ 2876203 w 3775222"/>
              <a:gd name="connsiteY138" fmla="*/ 274320 h 2793076"/>
              <a:gd name="connsiteX139" fmla="*/ 2859578 w 3775222"/>
              <a:gd name="connsiteY139" fmla="*/ 257694 h 2793076"/>
              <a:gd name="connsiteX140" fmla="*/ 2793076 w 3775222"/>
              <a:gd name="connsiteY140" fmla="*/ 224443 h 2793076"/>
              <a:gd name="connsiteX141" fmla="*/ 2743200 w 3775222"/>
              <a:gd name="connsiteY141" fmla="*/ 191192 h 2793076"/>
              <a:gd name="connsiteX142" fmla="*/ 2709949 w 3775222"/>
              <a:gd name="connsiteY142" fmla="*/ 174567 h 2793076"/>
              <a:gd name="connsiteX143" fmla="*/ 2685011 w 3775222"/>
              <a:gd name="connsiteY143" fmla="*/ 157941 h 2793076"/>
              <a:gd name="connsiteX144" fmla="*/ 2643447 w 3775222"/>
              <a:gd name="connsiteY144" fmla="*/ 141316 h 2793076"/>
              <a:gd name="connsiteX145" fmla="*/ 2552007 w 3775222"/>
              <a:gd name="connsiteY145" fmla="*/ 116378 h 2793076"/>
              <a:gd name="connsiteX146" fmla="*/ 2518756 w 3775222"/>
              <a:gd name="connsiteY146" fmla="*/ 108065 h 2793076"/>
              <a:gd name="connsiteX147" fmla="*/ 2485505 w 3775222"/>
              <a:gd name="connsiteY147" fmla="*/ 99752 h 2793076"/>
              <a:gd name="connsiteX148" fmla="*/ 2410691 w 3775222"/>
              <a:gd name="connsiteY148" fmla="*/ 74814 h 2793076"/>
              <a:gd name="connsiteX149" fmla="*/ 2360814 w 3775222"/>
              <a:gd name="connsiteY149" fmla="*/ 58189 h 2793076"/>
              <a:gd name="connsiteX150" fmla="*/ 2277687 w 3775222"/>
              <a:gd name="connsiteY150" fmla="*/ 41563 h 2793076"/>
              <a:gd name="connsiteX151" fmla="*/ 2227811 w 3775222"/>
              <a:gd name="connsiteY151" fmla="*/ 24938 h 279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3775222" h="2793076">
                <a:moveTo>
                  <a:pt x="2227811" y="24938"/>
                </a:moveTo>
                <a:lnTo>
                  <a:pt x="2227811" y="24938"/>
                </a:lnTo>
                <a:lnTo>
                  <a:pt x="2152996" y="16625"/>
                </a:lnTo>
                <a:cubicBezTo>
                  <a:pt x="2043946" y="5720"/>
                  <a:pt x="2093575" y="16316"/>
                  <a:pt x="2028305" y="0"/>
                </a:cubicBezTo>
                <a:lnTo>
                  <a:pt x="1064029" y="8312"/>
                </a:lnTo>
                <a:cubicBezTo>
                  <a:pt x="941062" y="10264"/>
                  <a:pt x="1019599" y="12947"/>
                  <a:pt x="947651" y="24938"/>
                </a:cubicBezTo>
                <a:cubicBezTo>
                  <a:pt x="925615" y="28611"/>
                  <a:pt x="903316" y="30479"/>
                  <a:pt x="881149" y="33250"/>
                </a:cubicBezTo>
                <a:cubicBezTo>
                  <a:pt x="797378" y="61175"/>
                  <a:pt x="927290" y="18578"/>
                  <a:pt x="822960" y="49876"/>
                </a:cubicBezTo>
                <a:cubicBezTo>
                  <a:pt x="806174" y="54912"/>
                  <a:pt x="789709" y="60959"/>
                  <a:pt x="773083" y="66501"/>
                </a:cubicBezTo>
                <a:lnTo>
                  <a:pt x="748145" y="74814"/>
                </a:lnTo>
                <a:cubicBezTo>
                  <a:pt x="739832" y="77585"/>
                  <a:pt x="731343" y="79873"/>
                  <a:pt x="723207" y="83127"/>
                </a:cubicBezTo>
                <a:cubicBezTo>
                  <a:pt x="709352" y="88669"/>
                  <a:pt x="695799" y="95033"/>
                  <a:pt x="681643" y="99752"/>
                </a:cubicBezTo>
                <a:cubicBezTo>
                  <a:pt x="670805" y="103365"/>
                  <a:pt x="659336" y="104782"/>
                  <a:pt x="648393" y="108065"/>
                </a:cubicBezTo>
                <a:cubicBezTo>
                  <a:pt x="631607" y="113101"/>
                  <a:pt x="598516" y="124690"/>
                  <a:pt x="598516" y="124690"/>
                </a:cubicBezTo>
                <a:cubicBezTo>
                  <a:pt x="568209" y="154999"/>
                  <a:pt x="597664" y="131245"/>
                  <a:pt x="548640" y="149629"/>
                </a:cubicBezTo>
                <a:cubicBezTo>
                  <a:pt x="537037" y="153980"/>
                  <a:pt x="527145" y="162335"/>
                  <a:pt x="515389" y="166254"/>
                </a:cubicBezTo>
                <a:cubicBezTo>
                  <a:pt x="501985" y="170722"/>
                  <a:pt x="487532" y="171140"/>
                  <a:pt x="473825" y="174567"/>
                </a:cubicBezTo>
                <a:cubicBezTo>
                  <a:pt x="465324" y="176692"/>
                  <a:pt x="457312" y="180473"/>
                  <a:pt x="448887" y="182880"/>
                </a:cubicBezTo>
                <a:cubicBezTo>
                  <a:pt x="437902" y="186019"/>
                  <a:pt x="426720" y="188421"/>
                  <a:pt x="415636" y="191192"/>
                </a:cubicBezTo>
                <a:cubicBezTo>
                  <a:pt x="404552" y="196734"/>
                  <a:pt x="393144" y="201670"/>
                  <a:pt x="382385" y="207818"/>
                </a:cubicBezTo>
                <a:cubicBezTo>
                  <a:pt x="373711" y="212775"/>
                  <a:pt x="366383" y="219975"/>
                  <a:pt x="357447" y="224443"/>
                </a:cubicBezTo>
                <a:cubicBezTo>
                  <a:pt x="344100" y="231116"/>
                  <a:pt x="329230" y="234396"/>
                  <a:pt x="315883" y="241069"/>
                </a:cubicBezTo>
                <a:cubicBezTo>
                  <a:pt x="306947" y="245537"/>
                  <a:pt x="299619" y="252737"/>
                  <a:pt x="290945" y="257694"/>
                </a:cubicBezTo>
                <a:cubicBezTo>
                  <a:pt x="262180" y="274131"/>
                  <a:pt x="260737" y="273306"/>
                  <a:pt x="232756" y="282632"/>
                </a:cubicBezTo>
                <a:lnTo>
                  <a:pt x="174567" y="340821"/>
                </a:lnTo>
                <a:cubicBezTo>
                  <a:pt x="169025" y="346363"/>
                  <a:pt x="164212" y="352745"/>
                  <a:pt x="157942" y="357447"/>
                </a:cubicBezTo>
                <a:cubicBezTo>
                  <a:pt x="146858" y="365760"/>
                  <a:pt x="135046" y="373181"/>
                  <a:pt x="124691" y="382385"/>
                </a:cubicBezTo>
                <a:cubicBezTo>
                  <a:pt x="110047" y="395402"/>
                  <a:pt x="96982" y="410094"/>
                  <a:pt x="83127" y="423949"/>
                </a:cubicBezTo>
                <a:lnTo>
                  <a:pt x="58189" y="448887"/>
                </a:lnTo>
                <a:cubicBezTo>
                  <a:pt x="55418" y="459971"/>
                  <a:pt x="53887" y="471441"/>
                  <a:pt x="49876" y="482138"/>
                </a:cubicBezTo>
                <a:cubicBezTo>
                  <a:pt x="45525" y="493741"/>
                  <a:pt x="37170" y="503633"/>
                  <a:pt x="33251" y="515389"/>
                </a:cubicBezTo>
                <a:cubicBezTo>
                  <a:pt x="28783" y="528793"/>
                  <a:pt x="28365" y="543245"/>
                  <a:pt x="24938" y="556952"/>
                </a:cubicBezTo>
                <a:cubicBezTo>
                  <a:pt x="22813" y="565453"/>
                  <a:pt x="18931" y="573436"/>
                  <a:pt x="16625" y="581890"/>
                </a:cubicBezTo>
                <a:cubicBezTo>
                  <a:pt x="10613" y="603934"/>
                  <a:pt x="0" y="648392"/>
                  <a:pt x="0" y="648392"/>
                </a:cubicBezTo>
                <a:cubicBezTo>
                  <a:pt x="2771" y="764770"/>
                  <a:pt x="3144" y="881230"/>
                  <a:pt x="8313" y="997527"/>
                </a:cubicBezTo>
                <a:cubicBezTo>
                  <a:pt x="8702" y="1006281"/>
                  <a:pt x="14724" y="1013911"/>
                  <a:pt x="16625" y="1022465"/>
                </a:cubicBezTo>
                <a:cubicBezTo>
                  <a:pt x="49927" y="1172328"/>
                  <a:pt x="526" y="992740"/>
                  <a:pt x="41563" y="1105592"/>
                </a:cubicBezTo>
                <a:cubicBezTo>
                  <a:pt x="44088" y="1112536"/>
                  <a:pt x="68243" y="1203802"/>
                  <a:pt x="74814" y="1213658"/>
                </a:cubicBezTo>
                <a:cubicBezTo>
                  <a:pt x="80356" y="1221971"/>
                  <a:pt x="86972" y="1229660"/>
                  <a:pt x="91440" y="1238596"/>
                </a:cubicBezTo>
                <a:cubicBezTo>
                  <a:pt x="110598" y="1276910"/>
                  <a:pt x="87328" y="1284364"/>
                  <a:pt x="133003" y="1330036"/>
                </a:cubicBezTo>
                <a:cubicBezTo>
                  <a:pt x="163758" y="1360789"/>
                  <a:pt x="145282" y="1340140"/>
                  <a:pt x="182880" y="1396538"/>
                </a:cubicBezTo>
                <a:cubicBezTo>
                  <a:pt x="188422" y="1404851"/>
                  <a:pt x="195037" y="1412540"/>
                  <a:pt x="199505" y="1421476"/>
                </a:cubicBezTo>
                <a:cubicBezTo>
                  <a:pt x="205047" y="1432560"/>
                  <a:pt x="209563" y="1444219"/>
                  <a:pt x="216131" y="1454727"/>
                </a:cubicBezTo>
                <a:cubicBezTo>
                  <a:pt x="223474" y="1466476"/>
                  <a:pt x="232756" y="1476894"/>
                  <a:pt x="241069" y="1487978"/>
                </a:cubicBezTo>
                <a:cubicBezTo>
                  <a:pt x="249849" y="1514317"/>
                  <a:pt x="247591" y="1514834"/>
                  <a:pt x="266007" y="1537854"/>
                </a:cubicBezTo>
                <a:cubicBezTo>
                  <a:pt x="270903" y="1543974"/>
                  <a:pt x="277930" y="1548210"/>
                  <a:pt x="282633" y="1554480"/>
                </a:cubicBezTo>
                <a:cubicBezTo>
                  <a:pt x="339027" y="1629672"/>
                  <a:pt x="294381" y="1582855"/>
                  <a:pt x="332509" y="1620981"/>
                </a:cubicBezTo>
                <a:cubicBezTo>
                  <a:pt x="335280" y="1629294"/>
                  <a:pt x="336474" y="1638312"/>
                  <a:pt x="340822" y="1645920"/>
                </a:cubicBezTo>
                <a:cubicBezTo>
                  <a:pt x="369109" y="1695421"/>
                  <a:pt x="356730" y="1663727"/>
                  <a:pt x="382385" y="1695796"/>
                </a:cubicBezTo>
                <a:cubicBezTo>
                  <a:pt x="388626" y="1703597"/>
                  <a:pt x="392432" y="1713215"/>
                  <a:pt x="399011" y="1720734"/>
                </a:cubicBezTo>
                <a:cubicBezTo>
                  <a:pt x="495613" y="1831137"/>
                  <a:pt x="405243" y="1714496"/>
                  <a:pt x="457200" y="1787236"/>
                </a:cubicBezTo>
                <a:cubicBezTo>
                  <a:pt x="465253" y="1798510"/>
                  <a:pt x="472933" y="1810132"/>
                  <a:pt x="482138" y="1820487"/>
                </a:cubicBezTo>
                <a:cubicBezTo>
                  <a:pt x="495155" y="1835131"/>
                  <a:pt x="523702" y="1862050"/>
                  <a:pt x="523702" y="1862050"/>
                </a:cubicBezTo>
                <a:cubicBezTo>
                  <a:pt x="549263" y="1913174"/>
                  <a:pt x="533453" y="1884990"/>
                  <a:pt x="573578" y="1945178"/>
                </a:cubicBezTo>
                <a:cubicBezTo>
                  <a:pt x="579120" y="1953491"/>
                  <a:pt x="583139" y="1963052"/>
                  <a:pt x="590203" y="1970116"/>
                </a:cubicBezTo>
                <a:lnTo>
                  <a:pt x="631767" y="2011680"/>
                </a:lnTo>
                <a:cubicBezTo>
                  <a:pt x="640080" y="2019993"/>
                  <a:pt x="651447" y="2026103"/>
                  <a:pt x="656705" y="2036618"/>
                </a:cubicBezTo>
                <a:cubicBezTo>
                  <a:pt x="677799" y="2078805"/>
                  <a:pt x="663020" y="2062995"/>
                  <a:pt x="698269" y="2086494"/>
                </a:cubicBezTo>
                <a:cubicBezTo>
                  <a:pt x="714453" y="2135043"/>
                  <a:pt x="693920" y="2090457"/>
                  <a:pt x="731520" y="2128058"/>
                </a:cubicBezTo>
                <a:cubicBezTo>
                  <a:pt x="738584" y="2135122"/>
                  <a:pt x="741566" y="2145477"/>
                  <a:pt x="748145" y="2152996"/>
                </a:cubicBezTo>
                <a:cubicBezTo>
                  <a:pt x="817881" y="2232695"/>
                  <a:pt x="762643" y="2167849"/>
                  <a:pt x="814647" y="2211185"/>
                </a:cubicBezTo>
                <a:cubicBezTo>
                  <a:pt x="823678" y="2218711"/>
                  <a:pt x="830554" y="2228597"/>
                  <a:pt x="839585" y="2236123"/>
                </a:cubicBezTo>
                <a:cubicBezTo>
                  <a:pt x="847260" y="2242519"/>
                  <a:pt x="856722" y="2246508"/>
                  <a:pt x="864523" y="2252749"/>
                </a:cubicBezTo>
                <a:cubicBezTo>
                  <a:pt x="870643" y="2257645"/>
                  <a:pt x="874879" y="2264672"/>
                  <a:pt x="881149" y="2269374"/>
                </a:cubicBezTo>
                <a:cubicBezTo>
                  <a:pt x="897134" y="2281363"/>
                  <a:pt x="916896" y="2288497"/>
                  <a:pt x="931025" y="2302625"/>
                </a:cubicBezTo>
                <a:cubicBezTo>
                  <a:pt x="948131" y="2319730"/>
                  <a:pt x="957852" y="2331018"/>
                  <a:pt x="980902" y="2344189"/>
                </a:cubicBezTo>
                <a:cubicBezTo>
                  <a:pt x="988510" y="2348536"/>
                  <a:pt x="997527" y="2349730"/>
                  <a:pt x="1005840" y="2352501"/>
                </a:cubicBezTo>
                <a:cubicBezTo>
                  <a:pt x="1022465" y="2363585"/>
                  <a:pt x="1036760" y="2379433"/>
                  <a:pt x="1055716" y="2385752"/>
                </a:cubicBezTo>
                <a:cubicBezTo>
                  <a:pt x="1064029" y="2388523"/>
                  <a:pt x="1072994" y="2389810"/>
                  <a:pt x="1080654" y="2394065"/>
                </a:cubicBezTo>
                <a:cubicBezTo>
                  <a:pt x="1098121" y="2403769"/>
                  <a:pt x="1111575" y="2420997"/>
                  <a:pt x="1130531" y="2427316"/>
                </a:cubicBezTo>
                <a:lnTo>
                  <a:pt x="1180407" y="2443941"/>
                </a:lnTo>
                <a:lnTo>
                  <a:pt x="1205345" y="2452254"/>
                </a:lnTo>
                <a:cubicBezTo>
                  <a:pt x="1210887" y="2457796"/>
                  <a:pt x="1215250" y="2464848"/>
                  <a:pt x="1221971" y="2468880"/>
                </a:cubicBezTo>
                <a:cubicBezTo>
                  <a:pt x="1234749" y="2476547"/>
                  <a:pt x="1279539" y="2483718"/>
                  <a:pt x="1288473" y="2485505"/>
                </a:cubicBezTo>
                <a:cubicBezTo>
                  <a:pt x="1299556" y="2491047"/>
                  <a:pt x="1310333" y="2497249"/>
                  <a:pt x="1321723" y="2502130"/>
                </a:cubicBezTo>
                <a:cubicBezTo>
                  <a:pt x="1329777" y="2505582"/>
                  <a:pt x="1338824" y="2506524"/>
                  <a:pt x="1346662" y="2510443"/>
                </a:cubicBezTo>
                <a:cubicBezTo>
                  <a:pt x="1355598" y="2514911"/>
                  <a:pt x="1362051" y="2524131"/>
                  <a:pt x="1371600" y="2527069"/>
                </a:cubicBezTo>
                <a:cubicBezTo>
                  <a:pt x="1398608" y="2535379"/>
                  <a:pt x="1454727" y="2543694"/>
                  <a:pt x="1454727" y="2543694"/>
                </a:cubicBezTo>
                <a:cubicBezTo>
                  <a:pt x="1465811" y="2549236"/>
                  <a:pt x="1476222" y="2556401"/>
                  <a:pt x="1487978" y="2560320"/>
                </a:cubicBezTo>
                <a:cubicBezTo>
                  <a:pt x="1501382" y="2564788"/>
                  <a:pt x="1515835" y="2565205"/>
                  <a:pt x="1529542" y="2568632"/>
                </a:cubicBezTo>
                <a:cubicBezTo>
                  <a:pt x="1538043" y="2570757"/>
                  <a:pt x="1546055" y="2574538"/>
                  <a:pt x="1554480" y="2576945"/>
                </a:cubicBezTo>
                <a:cubicBezTo>
                  <a:pt x="1565465" y="2580084"/>
                  <a:pt x="1577034" y="2581247"/>
                  <a:pt x="1587731" y="2585258"/>
                </a:cubicBezTo>
                <a:cubicBezTo>
                  <a:pt x="1599334" y="2589609"/>
                  <a:pt x="1609226" y="2597964"/>
                  <a:pt x="1620982" y="2601883"/>
                </a:cubicBezTo>
                <a:cubicBezTo>
                  <a:pt x="1634386" y="2606351"/>
                  <a:pt x="1648753" y="2607131"/>
                  <a:pt x="1662545" y="2610196"/>
                </a:cubicBezTo>
                <a:cubicBezTo>
                  <a:pt x="1708562" y="2620422"/>
                  <a:pt x="1689816" y="2619839"/>
                  <a:pt x="1745673" y="2626821"/>
                </a:cubicBezTo>
                <a:cubicBezTo>
                  <a:pt x="1773305" y="2630275"/>
                  <a:pt x="1801091" y="2632363"/>
                  <a:pt x="1828800" y="2635134"/>
                </a:cubicBezTo>
                <a:cubicBezTo>
                  <a:pt x="1842654" y="2637905"/>
                  <a:pt x="1856399" y="2641299"/>
                  <a:pt x="1870363" y="2643447"/>
                </a:cubicBezTo>
                <a:cubicBezTo>
                  <a:pt x="1971402" y="2658992"/>
                  <a:pt x="1903835" y="2644666"/>
                  <a:pt x="2011680" y="2660072"/>
                </a:cubicBezTo>
                <a:cubicBezTo>
                  <a:pt x="2105381" y="2673457"/>
                  <a:pt x="1991422" y="2665540"/>
                  <a:pt x="2119745" y="2676698"/>
                </a:cubicBezTo>
                <a:cubicBezTo>
                  <a:pt x="2161244" y="2680307"/>
                  <a:pt x="2202872" y="2682239"/>
                  <a:pt x="2244436" y="2685010"/>
                </a:cubicBezTo>
                <a:cubicBezTo>
                  <a:pt x="2261062" y="2687781"/>
                  <a:pt x="2277785" y="2690017"/>
                  <a:pt x="2294313" y="2693323"/>
                </a:cubicBezTo>
                <a:cubicBezTo>
                  <a:pt x="2305516" y="2695564"/>
                  <a:pt x="2316201" y="2700440"/>
                  <a:pt x="2327563" y="2701636"/>
                </a:cubicBezTo>
                <a:cubicBezTo>
                  <a:pt x="2368990" y="2705997"/>
                  <a:pt x="2410690" y="2707178"/>
                  <a:pt x="2452254" y="2709949"/>
                </a:cubicBezTo>
                <a:cubicBezTo>
                  <a:pt x="2468880" y="2715491"/>
                  <a:pt x="2484845" y="2723693"/>
                  <a:pt x="2502131" y="2726574"/>
                </a:cubicBezTo>
                <a:cubicBezTo>
                  <a:pt x="2584919" y="2740373"/>
                  <a:pt x="2535211" y="2733487"/>
                  <a:pt x="2651760" y="2743200"/>
                </a:cubicBezTo>
                <a:cubicBezTo>
                  <a:pt x="2734503" y="2763884"/>
                  <a:pt x="2649638" y="2744086"/>
                  <a:pt x="2818014" y="2768138"/>
                </a:cubicBezTo>
                <a:cubicBezTo>
                  <a:pt x="2861613" y="2774366"/>
                  <a:pt x="2883781" y="2777072"/>
                  <a:pt x="2926080" y="2784763"/>
                </a:cubicBezTo>
                <a:cubicBezTo>
                  <a:pt x="2939981" y="2787291"/>
                  <a:pt x="2953789" y="2790305"/>
                  <a:pt x="2967643" y="2793076"/>
                </a:cubicBezTo>
                <a:cubicBezTo>
                  <a:pt x="3106189" y="2790305"/>
                  <a:pt x="3245059" y="2794636"/>
                  <a:pt x="3383280" y="2784763"/>
                </a:cubicBezTo>
                <a:cubicBezTo>
                  <a:pt x="3401820" y="2783439"/>
                  <a:pt x="3417217" y="2769388"/>
                  <a:pt x="3433156" y="2759825"/>
                </a:cubicBezTo>
                <a:cubicBezTo>
                  <a:pt x="3473670" y="2735517"/>
                  <a:pt x="3458428" y="2738164"/>
                  <a:pt x="3491345" y="2709949"/>
                </a:cubicBezTo>
                <a:cubicBezTo>
                  <a:pt x="3573219" y="2639770"/>
                  <a:pt x="3483769" y="2720995"/>
                  <a:pt x="3549534" y="2668385"/>
                </a:cubicBezTo>
                <a:cubicBezTo>
                  <a:pt x="3555654" y="2663489"/>
                  <a:pt x="3560618" y="2657302"/>
                  <a:pt x="3566160" y="2651760"/>
                </a:cubicBezTo>
                <a:cubicBezTo>
                  <a:pt x="3580976" y="2607312"/>
                  <a:pt x="3565860" y="2643896"/>
                  <a:pt x="3599411" y="2593570"/>
                </a:cubicBezTo>
                <a:cubicBezTo>
                  <a:pt x="3637915" y="2535814"/>
                  <a:pt x="3633847" y="2541322"/>
                  <a:pt x="3657600" y="2493818"/>
                </a:cubicBezTo>
                <a:cubicBezTo>
                  <a:pt x="3675057" y="2406537"/>
                  <a:pt x="3651811" y="2498531"/>
                  <a:pt x="3690851" y="2410690"/>
                </a:cubicBezTo>
                <a:cubicBezTo>
                  <a:pt x="3695491" y="2400250"/>
                  <a:pt x="3695259" y="2388177"/>
                  <a:pt x="3699163" y="2377440"/>
                </a:cubicBezTo>
                <a:cubicBezTo>
                  <a:pt x="3718843" y="2323320"/>
                  <a:pt x="3728515" y="2311527"/>
                  <a:pt x="3757353" y="2261061"/>
                </a:cubicBezTo>
                <a:cubicBezTo>
                  <a:pt x="3760124" y="2244436"/>
                  <a:pt x="3762009" y="2227638"/>
                  <a:pt x="3765665" y="2211185"/>
                </a:cubicBezTo>
                <a:cubicBezTo>
                  <a:pt x="3767566" y="2202631"/>
                  <a:pt x="3773978" y="2195009"/>
                  <a:pt x="3773978" y="2186247"/>
                </a:cubicBezTo>
                <a:cubicBezTo>
                  <a:pt x="3773978" y="1897592"/>
                  <a:pt x="3783654" y="1990333"/>
                  <a:pt x="3749040" y="1828800"/>
                </a:cubicBezTo>
                <a:cubicBezTo>
                  <a:pt x="3746080" y="1814985"/>
                  <a:pt x="3744787" y="1800769"/>
                  <a:pt x="3740727" y="1787236"/>
                </a:cubicBezTo>
                <a:cubicBezTo>
                  <a:pt x="3736439" y="1772943"/>
                  <a:pt x="3729068" y="1759743"/>
                  <a:pt x="3724102" y="1745672"/>
                </a:cubicBezTo>
                <a:cubicBezTo>
                  <a:pt x="3712437" y="1712621"/>
                  <a:pt x="3701935" y="1679171"/>
                  <a:pt x="3690851" y="1645920"/>
                </a:cubicBezTo>
                <a:cubicBezTo>
                  <a:pt x="3685309" y="1629294"/>
                  <a:pt x="3677662" y="1613228"/>
                  <a:pt x="3674225" y="1596043"/>
                </a:cubicBezTo>
                <a:cubicBezTo>
                  <a:pt x="3671454" y="1582189"/>
                  <a:pt x="3669973" y="1568013"/>
                  <a:pt x="3665913" y="1554480"/>
                </a:cubicBezTo>
                <a:cubicBezTo>
                  <a:pt x="3646528" y="1489863"/>
                  <a:pt x="3641667" y="1524687"/>
                  <a:pt x="3624349" y="1438101"/>
                </a:cubicBezTo>
                <a:cubicBezTo>
                  <a:pt x="3621187" y="1422290"/>
                  <a:pt x="3616244" y="1388642"/>
                  <a:pt x="3607723" y="1371600"/>
                </a:cubicBezTo>
                <a:cubicBezTo>
                  <a:pt x="3603255" y="1362664"/>
                  <a:pt x="3596640" y="1354974"/>
                  <a:pt x="3591098" y="1346661"/>
                </a:cubicBezTo>
                <a:cubicBezTo>
                  <a:pt x="3585556" y="1324494"/>
                  <a:pt x="3579261" y="1302502"/>
                  <a:pt x="3574473" y="1280160"/>
                </a:cubicBezTo>
                <a:cubicBezTo>
                  <a:pt x="3570941" y="1263679"/>
                  <a:pt x="3572078" y="1246065"/>
                  <a:pt x="3566160" y="1230283"/>
                </a:cubicBezTo>
                <a:cubicBezTo>
                  <a:pt x="3521794" y="1111976"/>
                  <a:pt x="3535144" y="1185998"/>
                  <a:pt x="3499658" y="1097280"/>
                </a:cubicBezTo>
                <a:cubicBezTo>
                  <a:pt x="3494116" y="1083425"/>
                  <a:pt x="3487752" y="1069872"/>
                  <a:pt x="3483033" y="1055716"/>
                </a:cubicBezTo>
                <a:cubicBezTo>
                  <a:pt x="3479420" y="1044877"/>
                  <a:pt x="3479221" y="1032966"/>
                  <a:pt x="3474720" y="1022465"/>
                </a:cubicBezTo>
                <a:cubicBezTo>
                  <a:pt x="3462516" y="993990"/>
                  <a:pt x="3444661" y="968102"/>
                  <a:pt x="3433156" y="939338"/>
                </a:cubicBezTo>
                <a:cubicBezTo>
                  <a:pt x="3427614" y="925483"/>
                  <a:pt x="3423778" y="910818"/>
                  <a:pt x="3416531" y="897774"/>
                </a:cubicBezTo>
                <a:cubicBezTo>
                  <a:pt x="3409803" y="885663"/>
                  <a:pt x="3399278" y="876051"/>
                  <a:pt x="3391593" y="864523"/>
                </a:cubicBezTo>
                <a:cubicBezTo>
                  <a:pt x="3377093" y="842773"/>
                  <a:pt x="3363478" y="820437"/>
                  <a:pt x="3350029" y="798021"/>
                </a:cubicBezTo>
                <a:cubicBezTo>
                  <a:pt x="3341716" y="784167"/>
                  <a:pt x="3334053" y="769901"/>
                  <a:pt x="3325091" y="756458"/>
                </a:cubicBezTo>
                <a:cubicBezTo>
                  <a:pt x="3317406" y="744930"/>
                  <a:pt x="3308206" y="734481"/>
                  <a:pt x="3300153" y="723207"/>
                </a:cubicBezTo>
                <a:cubicBezTo>
                  <a:pt x="3265595" y="674827"/>
                  <a:pt x="3296624" y="707335"/>
                  <a:pt x="3233651" y="631767"/>
                </a:cubicBezTo>
                <a:cubicBezTo>
                  <a:pt x="3223616" y="619725"/>
                  <a:pt x="3210722" y="610312"/>
                  <a:pt x="3200400" y="598516"/>
                </a:cubicBezTo>
                <a:cubicBezTo>
                  <a:pt x="3191277" y="588089"/>
                  <a:pt x="3184478" y="575784"/>
                  <a:pt x="3175462" y="565265"/>
                </a:cubicBezTo>
                <a:cubicBezTo>
                  <a:pt x="3167811" y="556339"/>
                  <a:pt x="3158174" y="549253"/>
                  <a:pt x="3150523" y="540327"/>
                </a:cubicBezTo>
                <a:cubicBezTo>
                  <a:pt x="3067396" y="443346"/>
                  <a:pt x="3213634" y="597422"/>
                  <a:pt x="3075709" y="448887"/>
                </a:cubicBezTo>
                <a:cubicBezTo>
                  <a:pt x="3057044" y="428786"/>
                  <a:pt x="3036916" y="410094"/>
                  <a:pt x="3017520" y="390698"/>
                </a:cubicBezTo>
                <a:cubicBezTo>
                  <a:pt x="3006436" y="379614"/>
                  <a:pt x="2997311" y="366142"/>
                  <a:pt x="2984269" y="357447"/>
                </a:cubicBezTo>
                <a:cubicBezTo>
                  <a:pt x="2907729" y="306418"/>
                  <a:pt x="3026894" y="388219"/>
                  <a:pt x="2926080" y="307570"/>
                </a:cubicBezTo>
                <a:cubicBezTo>
                  <a:pt x="2910477" y="295088"/>
                  <a:pt x="2890332" y="288449"/>
                  <a:pt x="2876203" y="274320"/>
                </a:cubicBezTo>
                <a:cubicBezTo>
                  <a:pt x="2870661" y="268778"/>
                  <a:pt x="2865955" y="262249"/>
                  <a:pt x="2859578" y="257694"/>
                </a:cubicBezTo>
                <a:cubicBezTo>
                  <a:pt x="2741897" y="173635"/>
                  <a:pt x="2870547" y="267483"/>
                  <a:pt x="2793076" y="224443"/>
                </a:cubicBezTo>
                <a:cubicBezTo>
                  <a:pt x="2775609" y="214739"/>
                  <a:pt x="2761072" y="200128"/>
                  <a:pt x="2743200" y="191192"/>
                </a:cubicBezTo>
                <a:cubicBezTo>
                  <a:pt x="2732116" y="185650"/>
                  <a:pt x="2720708" y="180715"/>
                  <a:pt x="2709949" y="174567"/>
                </a:cubicBezTo>
                <a:cubicBezTo>
                  <a:pt x="2701275" y="169610"/>
                  <a:pt x="2693947" y="162409"/>
                  <a:pt x="2685011" y="157941"/>
                </a:cubicBezTo>
                <a:cubicBezTo>
                  <a:pt x="2671664" y="151268"/>
                  <a:pt x="2657419" y="146555"/>
                  <a:pt x="2643447" y="141316"/>
                </a:cubicBezTo>
                <a:cubicBezTo>
                  <a:pt x="2612363" y="129660"/>
                  <a:pt x="2586510" y="125004"/>
                  <a:pt x="2552007" y="116378"/>
                </a:cubicBezTo>
                <a:lnTo>
                  <a:pt x="2518756" y="108065"/>
                </a:lnTo>
                <a:cubicBezTo>
                  <a:pt x="2507672" y="105294"/>
                  <a:pt x="2496344" y="103365"/>
                  <a:pt x="2485505" y="99752"/>
                </a:cubicBezTo>
                <a:lnTo>
                  <a:pt x="2410691" y="74814"/>
                </a:lnTo>
                <a:cubicBezTo>
                  <a:pt x="2410678" y="74810"/>
                  <a:pt x="2360827" y="58192"/>
                  <a:pt x="2360814" y="58189"/>
                </a:cubicBezTo>
                <a:lnTo>
                  <a:pt x="2277687" y="41563"/>
                </a:lnTo>
                <a:cubicBezTo>
                  <a:pt x="2227972" y="31620"/>
                  <a:pt x="2250252" y="33250"/>
                  <a:pt x="2227811" y="24938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6" name="Conector recto de flecha 34">
            <a:extLst>
              <a:ext uri="{FF2B5EF4-FFF2-40B4-BE49-F238E27FC236}">
                <a16:creationId xmlns:a16="http://schemas.microsoft.com/office/drawing/2014/main" id="{6AFE37B8-BCC0-1765-1602-0D7823F3A390}"/>
              </a:ext>
            </a:extLst>
          </p:cNvPr>
          <p:cNvCxnSpPr>
            <a:stCxn id="34" idx="3"/>
          </p:cNvCxnSpPr>
          <p:nvPr/>
        </p:nvCxnSpPr>
        <p:spPr>
          <a:xfrm flipV="1">
            <a:off x="1592888" y="5170516"/>
            <a:ext cx="659861" cy="4950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868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EEAFD0-329B-CED9-B947-44FECE46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983CA-8079-F843-AD0A-DF03DE0DD60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G. Gatti      EuPRAXIA_PP Annual Meeting 2024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F33910-73C8-A32B-3C35-BB66DB13C7C2}"/>
              </a:ext>
            </a:extLst>
          </p:cNvPr>
          <p:cNvSpPr txBox="1"/>
          <p:nvPr/>
        </p:nvSpPr>
        <p:spPr>
          <a:xfrm>
            <a:off x="8651629" y="6531428"/>
            <a:ext cx="1436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200" i="1" dirty="0">
                <a:solidFill>
                  <a:srgbClr val="334186"/>
                </a:solidFill>
              </a:rPr>
              <a:t>ggatti@clpu.es</a:t>
            </a:r>
          </a:p>
        </p:txBody>
      </p:sp>
      <p:sp>
        <p:nvSpPr>
          <p:cNvPr id="2" name="Rectángulo 2">
            <a:extLst>
              <a:ext uri="{FF2B5EF4-FFF2-40B4-BE49-F238E27FC236}">
                <a16:creationId xmlns:a16="http://schemas.microsoft.com/office/drawing/2014/main" id="{A229898D-5C97-B0AF-D918-88E7E25E523E}"/>
              </a:ext>
            </a:extLst>
          </p:cNvPr>
          <p:cNvSpPr/>
          <p:nvPr/>
        </p:nvSpPr>
        <p:spPr>
          <a:xfrm>
            <a:off x="1787422" y="1416436"/>
            <a:ext cx="3134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s-ES" b="1" dirty="0" err="1">
                <a:latin typeface="Arial"/>
              </a:rPr>
              <a:t>Current</a:t>
            </a:r>
            <a:r>
              <a:rPr lang="es-ES" b="1" dirty="0">
                <a:latin typeface="Arial"/>
              </a:rPr>
              <a:t> </a:t>
            </a:r>
            <a:r>
              <a:rPr lang="es-ES" b="1" dirty="0" err="1">
                <a:latin typeface="Arial"/>
              </a:rPr>
              <a:t>Oscillator</a:t>
            </a:r>
            <a:r>
              <a:rPr lang="es-ES" b="1" dirty="0">
                <a:latin typeface="Arial"/>
              </a:rPr>
              <a:t> 1030 nm</a:t>
            </a:r>
          </a:p>
          <a:p>
            <a:pPr algn="ctr" defTabSz="457200"/>
            <a:r>
              <a:rPr lang="es-ES" b="1" dirty="0">
                <a:latin typeface="Arial"/>
              </a:rPr>
              <a:t>(Test </a:t>
            </a:r>
            <a:r>
              <a:rPr lang="es-ES" b="1" dirty="0" err="1">
                <a:latin typeface="Arial"/>
              </a:rPr>
              <a:t>Bench</a:t>
            </a:r>
            <a:r>
              <a:rPr lang="es-ES" b="1" dirty="0">
                <a:latin typeface="Arial"/>
              </a:rPr>
              <a:t>)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3A2860-FF1C-4707-261E-04BF14AF7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737290" y="1081587"/>
            <a:ext cx="3274308" cy="590107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53BBDA5-DAC1-136E-1A99-04D3590BA514}"/>
              </a:ext>
            </a:extLst>
          </p:cNvPr>
          <p:cNvSpPr txBox="1">
            <a:spLocks/>
          </p:cNvSpPr>
          <p:nvPr/>
        </p:nvSpPr>
        <p:spPr>
          <a:xfrm>
            <a:off x="3539079" y="168219"/>
            <a:ext cx="5113842" cy="479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Development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of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2 𝜇m </a:t>
            </a: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lasers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8" name="Imagen 3">
            <a:extLst>
              <a:ext uri="{FF2B5EF4-FFF2-40B4-BE49-F238E27FC236}">
                <a16:creationId xmlns:a16="http://schemas.microsoft.com/office/drawing/2014/main" id="{8A1FEF6B-7FEA-8776-CC53-207E920BC53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3744" y="2401316"/>
            <a:ext cx="4713819" cy="3535364"/>
          </a:xfrm>
          <a:prstGeom prst="rect">
            <a:avLst/>
          </a:prstGeom>
        </p:spPr>
      </p:pic>
      <p:sp>
        <p:nvSpPr>
          <p:cNvPr id="9" name="Rectángulo 2">
            <a:extLst>
              <a:ext uri="{FF2B5EF4-FFF2-40B4-BE49-F238E27FC236}">
                <a16:creationId xmlns:a16="http://schemas.microsoft.com/office/drawing/2014/main" id="{A09BFA40-B807-A276-0976-F1C2740D54BC}"/>
              </a:ext>
            </a:extLst>
          </p:cNvPr>
          <p:cNvSpPr/>
          <p:nvPr/>
        </p:nvSpPr>
        <p:spPr>
          <a:xfrm>
            <a:off x="7636641" y="1148986"/>
            <a:ext cx="3330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s-ES" b="1" dirty="0" err="1">
                <a:latin typeface="Arial"/>
              </a:rPr>
              <a:t>Progress</a:t>
            </a:r>
            <a:r>
              <a:rPr lang="es-ES" b="1" dirty="0">
                <a:latin typeface="Arial"/>
              </a:rPr>
              <a:t> of </a:t>
            </a:r>
            <a:r>
              <a:rPr lang="es-ES" b="1" dirty="0" err="1">
                <a:latin typeface="Arial"/>
              </a:rPr>
              <a:t>the</a:t>
            </a:r>
            <a:r>
              <a:rPr lang="es-ES" b="1" dirty="0">
                <a:latin typeface="Arial"/>
              </a:rPr>
              <a:t> OPO </a:t>
            </a:r>
            <a:r>
              <a:rPr lang="es-ES" b="1" dirty="0" err="1">
                <a:latin typeface="Arial"/>
              </a:rPr>
              <a:t>cavity</a:t>
            </a:r>
            <a:endParaRPr lang="es-ES" b="1" dirty="0">
              <a:latin typeface="Arial"/>
            </a:endParaRPr>
          </a:p>
        </p:txBody>
      </p:sp>
      <p:sp>
        <p:nvSpPr>
          <p:cNvPr id="10" name="Rectángulo 4">
            <a:extLst>
              <a:ext uri="{FF2B5EF4-FFF2-40B4-BE49-F238E27FC236}">
                <a16:creationId xmlns:a16="http://schemas.microsoft.com/office/drawing/2014/main" id="{5D8FCC25-9C5C-A15D-FF04-EE991AA2AF3F}"/>
              </a:ext>
            </a:extLst>
          </p:cNvPr>
          <p:cNvSpPr/>
          <p:nvPr/>
        </p:nvSpPr>
        <p:spPr>
          <a:xfrm>
            <a:off x="7803370" y="1644707"/>
            <a:ext cx="3134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s-ES" b="1" dirty="0">
                <a:latin typeface="Arial"/>
              </a:rPr>
              <a:t>PPLN </a:t>
            </a:r>
            <a:r>
              <a:rPr lang="es-ES" b="1" dirty="0" err="1">
                <a:latin typeface="Arial"/>
              </a:rPr>
              <a:t>for</a:t>
            </a:r>
            <a:r>
              <a:rPr lang="es-ES" b="1" dirty="0">
                <a:latin typeface="Arial"/>
              </a:rPr>
              <a:t> </a:t>
            </a:r>
            <a:r>
              <a:rPr lang="es-ES" b="1" dirty="0" err="1">
                <a:latin typeface="Arial"/>
              </a:rPr>
              <a:t>degenerate</a:t>
            </a:r>
            <a:r>
              <a:rPr lang="es-ES" b="1" dirty="0">
                <a:latin typeface="Arial"/>
              </a:rPr>
              <a:t> OPO</a:t>
            </a:r>
          </a:p>
          <a:p>
            <a:pPr algn="ctr" defTabSz="457200"/>
            <a:r>
              <a:rPr lang="es-ES" b="1" dirty="0">
                <a:latin typeface="Arial"/>
              </a:rPr>
              <a:t>(Test </a:t>
            </a:r>
            <a:r>
              <a:rPr lang="es-ES" b="1" dirty="0" err="1">
                <a:latin typeface="Arial"/>
              </a:rPr>
              <a:t>Bench</a:t>
            </a:r>
            <a:r>
              <a:rPr lang="es-ES" b="1" dirty="0">
                <a:latin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0043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EEAFD0-329B-CED9-B947-44FECE46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983CA-8079-F843-AD0A-DF03DE0DD60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G. Gatti      EuPRAXIA_PP Annual Meeting 2024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F33910-73C8-A32B-3C35-BB66DB13C7C2}"/>
              </a:ext>
            </a:extLst>
          </p:cNvPr>
          <p:cNvSpPr txBox="1"/>
          <p:nvPr/>
        </p:nvSpPr>
        <p:spPr>
          <a:xfrm>
            <a:off x="8651629" y="6531428"/>
            <a:ext cx="1436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200" i="1" dirty="0">
                <a:solidFill>
                  <a:srgbClr val="334186"/>
                </a:solidFill>
              </a:rPr>
              <a:t>ggatti@clpu.es</a:t>
            </a:r>
          </a:p>
        </p:txBody>
      </p:sp>
      <p:pic>
        <p:nvPicPr>
          <p:cNvPr id="2" name="Imagen 5">
            <a:extLst>
              <a:ext uri="{FF2B5EF4-FFF2-40B4-BE49-F238E27FC236}">
                <a16:creationId xmlns:a16="http://schemas.microsoft.com/office/drawing/2014/main" id="{A8C032DB-58F1-8F5D-111C-F60DA94C1569}"/>
              </a:ext>
            </a:extLst>
          </p:cNvPr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862" y="2185739"/>
            <a:ext cx="5969027" cy="36986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6">
            <a:extLst>
              <a:ext uri="{FF2B5EF4-FFF2-40B4-BE49-F238E27FC236}">
                <a16:creationId xmlns:a16="http://schemas.microsoft.com/office/drawing/2014/main" id="{6DD5D81C-B7A3-1435-FCED-2CC04A830EC6}"/>
              </a:ext>
            </a:extLst>
          </p:cNvPr>
          <p:cNvSpPr/>
          <p:nvPr/>
        </p:nvSpPr>
        <p:spPr>
          <a:xfrm>
            <a:off x="1696912" y="1303611"/>
            <a:ext cx="3337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s-ES" b="1" dirty="0" err="1">
                <a:latin typeface="Arial"/>
              </a:rPr>
              <a:t>Testing</a:t>
            </a:r>
            <a:r>
              <a:rPr lang="es-ES" b="1" dirty="0">
                <a:latin typeface="Arial"/>
              </a:rPr>
              <a:t> of new </a:t>
            </a:r>
            <a:r>
              <a:rPr lang="es-ES" b="1" dirty="0" err="1">
                <a:latin typeface="Arial"/>
              </a:rPr>
              <a:t>diode</a:t>
            </a:r>
            <a:r>
              <a:rPr lang="es-ES" b="1" dirty="0">
                <a:latin typeface="Arial"/>
              </a:rPr>
              <a:t> drivers</a:t>
            </a:r>
          </a:p>
        </p:txBody>
      </p:sp>
      <p:pic>
        <p:nvPicPr>
          <p:cNvPr id="7" name="Imagen 3">
            <a:extLst>
              <a:ext uri="{FF2B5EF4-FFF2-40B4-BE49-F238E27FC236}">
                <a16:creationId xmlns:a16="http://schemas.microsoft.com/office/drawing/2014/main" id="{C2D09B61-3CC1-D723-FCC0-E31D849BD3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444" y="1785770"/>
            <a:ext cx="5460663" cy="4095498"/>
          </a:xfrm>
          <a:prstGeom prst="rect">
            <a:avLst/>
          </a:prstGeom>
        </p:spPr>
      </p:pic>
      <p:sp>
        <p:nvSpPr>
          <p:cNvPr id="8" name="Rectángulo 2">
            <a:extLst>
              <a:ext uri="{FF2B5EF4-FFF2-40B4-BE49-F238E27FC236}">
                <a16:creationId xmlns:a16="http://schemas.microsoft.com/office/drawing/2014/main" id="{BCB82F91-BC34-74B1-5822-FB9E8366812E}"/>
              </a:ext>
            </a:extLst>
          </p:cNvPr>
          <p:cNvSpPr/>
          <p:nvPr/>
        </p:nvSpPr>
        <p:spPr>
          <a:xfrm>
            <a:off x="7035528" y="1303611"/>
            <a:ext cx="4741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s-ES" b="1" dirty="0" err="1">
                <a:latin typeface="Arial"/>
              </a:rPr>
              <a:t>Yb:YAG</a:t>
            </a:r>
            <a:r>
              <a:rPr lang="es-ES" b="1" dirty="0">
                <a:latin typeface="Arial"/>
              </a:rPr>
              <a:t> </a:t>
            </a:r>
            <a:r>
              <a:rPr lang="es-ES" b="1" dirty="0" err="1">
                <a:latin typeface="Arial"/>
              </a:rPr>
              <a:t>thin</a:t>
            </a:r>
            <a:r>
              <a:rPr lang="es-ES" b="1" dirty="0">
                <a:latin typeface="Arial"/>
              </a:rPr>
              <a:t> disk (1030 </a:t>
            </a:r>
            <a:r>
              <a:rPr lang="es-ES" b="1" dirty="0" err="1">
                <a:latin typeface="Arial"/>
              </a:rPr>
              <a:t>nm</a:t>
            </a:r>
            <a:r>
              <a:rPr lang="es-ES" b="1" dirty="0">
                <a:latin typeface="Arial"/>
              </a:rPr>
              <a:t>) as OPA </a:t>
            </a:r>
            <a:r>
              <a:rPr lang="es-ES" b="1" dirty="0" err="1">
                <a:latin typeface="Arial"/>
              </a:rPr>
              <a:t>pump</a:t>
            </a:r>
            <a:endParaRPr lang="es-ES" b="1" dirty="0">
              <a:latin typeface="Arial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F1B0F36-A752-1B42-668D-05152983FDC5}"/>
              </a:ext>
            </a:extLst>
          </p:cNvPr>
          <p:cNvSpPr txBox="1">
            <a:spLocks/>
          </p:cNvSpPr>
          <p:nvPr/>
        </p:nvSpPr>
        <p:spPr>
          <a:xfrm>
            <a:off x="3539079" y="168219"/>
            <a:ext cx="5113842" cy="479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Development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of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2 𝜇m </a:t>
            </a: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lasers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1112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EEAFD0-329B-CED9-B947-44FECE46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983CA-8079-F843-AD0A-DF03DE0DD60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G. Gatti      EuPRAXIA_PP Annual Meeting 2024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F33910-73C8-A32B-3C35-BB66DB13C7C2}"/>
              </a:ext>
            </a:extLst>
          </p:cNvPr>
          <p:cNvSpPr txBox="1"/>
          <p:nvPr/>
        </p:nvSpPr>
        <p:spPr>
          <a:xfrm>
            <a:off x="8651629" y="6531428"/>
            <a:ext cx="1436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200" i="1" dirty="0">
                <a:solidFill>
                  <a:srgbClr val="334186"/>
                </a:solidFill>
              </a:rPr>
              <a:t>ggatti@clpu.es</a:t>
            </a:r>
          </a:p>
        </p:txBody>
      </p:sp>
      <p:sp>
        <p:nvSpPr>
          <p:cNvPr id="2" name="Rectángulo 2">
            <a:extLst>
              <a:ext uri="{FF2B5EF4-FFF2-40B4-BE49-F238E27FC236}">
                <a16:creationId xmlns:a16="http://schemas.microsoft.com/office/drawing/2014/main" id="{3ABA2F5F-A679-4650-04BE-A0F1C6E40ED1}"/>
              </a:ext>
            </a:extLst>
          </p:cNvPr>
          <p:cNvSpPr/>
          <p:nvPr/>
        </p:nvSpPr>
        <p:spPr>
          <a:xfrm>
            <a:off x="926759" y="1465968"/>
            <a:ext cx="5643533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s-ES" b="1" dirty="0">
                <a:latin typeface="Arial"/>
              </a:rPr>
              <a:t>In </a:t>
            </a:r>
            <a:r>
              <a:rPr lang="es-ES" b="1" dirty="0" err="1">
                <a:latin typeface="Arial"/>
              </a:rPr>
              <a:t>progress</a:t>
            </a:r>
            <a:r>
              <a:rPr lang="es-ES" b="1" dirty="0">
                <a:latin typeface="Arial"/>
              </a:rPr>
              <a:t>:</a:t>
            </a:r>
          </a:p>
          <a:p>
            <a:pPr defTabSz="457200"/>
            <a:endParaRPr lang="es-ES" dirty="0">
              <a:latin typeface="Arial"/>
            </a:endParaRPr>
          </a:p>
          <a:p>
            <a:pPr defTabSz="457200"/>
            <a:r>
              <a:rPr lang="es-ES" dirty="0" err="1">
                <a:latin typeface="Arial"/>
              </a:rPr>
              <a:t>Workbench</a:t>
            </a:r>
            <a:r>
              <a:rPr lang="es-ES" dirty="0">
                <a:latin typeface="Arial"/>
              </a:rPr>
              <a:t> </a:t>
            </a:r>
            <a:r>
              <a:rPr lang="es-ES" dirty="0" err="1">
                <a:latin typeface="Arial"/>
              </a:rPr>
              <a:t>for</a:t>
            </a:r>
            <a:r>
              <a:rPr lang="es-ES" dirty="0">
                <a:latin typeface="Arial"/>
              </a:rPr>
              <a:t> </a:t>
            </a:r>
            <a:r>
              <a:rPr lang="es-ES" dirty="0" err="1">
                <a:latin typeface="Arial"/>
              </a:rPr>
              <a:t>the</a:t>
            </a:r>
            <a:r>
              <a:rPr lang="es-ES" dirty="0">
                <a:latin typeface="Arial"/>
              </a:rPr>
              <a:t> </a:t>
            </a:r>
            <a:r>
              <a:rPr lang="es-ES" dirty="0" err="1">
                <a:latin typeface="Arial"/>
              </a:rPr>
              <a:t>characterization</a:t>
            </a:r>
            <a:r>
              <a:rPr lang="es-ES" dirty="0">
                <a:latin typeface="Arial"/>
              </a:rPr>
              <a:t> of laser </a:t>
            </a:r>
            <a:r>
              <a:rPr lang="es-ES" dirty="0" err="1">
                <a:latin typeface="Arial"/>
              </a:rPr>
              <a:t>materials</a:t>
            </a:r>
            <a:r>
              <a:rPr lang="es-ES" dirty="0">
                <a:latin typeface="Arial"/>
              </a:rPr>
              <a:t>:</a:t>
            </a:r>
          </a:p>
          <a:p>
            <a:pPr defTabSz="457200"/>
            <a:endParaRPr lang="es-ES" dirty="0">
              <a:latin typeface="Arial"/>
            </a:endParaRPr>
          </a:p>
          <a:p>
            <a:pPr marL="285750" indent="-285750" defTabSz="457200">
              <a:buFontTx/>
              <a:buChar char="-"/>
            </a:pPr>
            <a:r>
              <a:rPr lang="es-ES" dirty="0" err="1">
                <a:latin typeface="Arial"/>
              </a:rPr>
              <a:t>Optical</a:t>
            </a:r>
            <a:r>
              <a:rPr lang="es-ES" dirty="0">
                <a:latin typeface="Arial"/>
              </a:rPr>
              <a:t> </a:t>
            </a:r>
            <a:r>
              <a:rPr lang="es-ES" dirty="0" err="1">
                <a:latin typeface="Arial"/>
              </a:rPr>
              <a:t>characterization</a:t>
            </a:r>
            <a:endParaRPr lang="es-ES" dirty="0">
              <a:latin typeface="Arial"/>
            </a:endParaRPr>
          </a:p>
          <a:p>
            <a:pPr marL="742950" lvl="1" indent="-285750" defTabSz="457200">
              <a:buFontTx/>
              <a:buChar char="-"/>
            </a:pPr>
            <a:r>
              <a:rPr lang="es-ES" dirty="0" err="1">
                <a:latin typeface="Arial"/>
              </a:rPr>
              <a:t>Emission</a:t>
            </a:r>
            <a:r>
              <a:rPr lang="es-ES" dirty="0">
                <a:latin typeface="Arial"/>
              </a:rPr>
              <a:t> </a:t>
            </a:r>
            <a:r>
              <a:rPr lang="es-ES" dirty="0" err="1">
                <a:latin typeface="Arial"/>
              </a:rPr>
              <a:t>absorption</a:t>
            </a:r>
            <a:r>
              <a:rPr lang="es-ES" dirty="0">
                <a:latin typeface="Arial"/>
              </a:rPr>
              <a:t> </a:t>
            </a:r>
            <a:r>
              <a:rPr lang="es-ES" dirty="0" err="1">
                <a:latin typeface="Arial"/>
              </a:rPr>
              <a:t>spectrum</a:t>
            </a:r>
            <a:endParaRPr lang="es-ES" dirty="0">
              <a:latin typeface="Arial"/>
            </a:endParaRPr>
          </a:p>
          <a:p>
            <a:pPr marL="742950" lvl="1" indent="-285750" defTabSz="457200">
              <a:buFontTx/>
              <a:buChar char="-"/>
            </a:pPr>
            <a:r>
              <a:rPr lang="es-ES" dirty="0" err="1">
                <a:latin typeface="Arial"/>
              </a:rPr>
              <a:t>Upper</a:t>
            </a:r>
            <a:r>
              <a:rPr lang="es-ES" dirty="0">
                <a:latin typeface="Arial"/>
              </a:rPr>
              <a:t> </a:t>
            </a:r>
            <a:r>
              <a:rPr lang="es-ES" dirty="0" err="1">
                <a:latin typeface="Arial"/>
              </a:rPr>
              <a:t>state</a:t>
            </a:r>
            <a:r>
              <a:rPr lang="es-ES" dirty="0">
                <a:latin typeface="Arial"/>
              </a:rPr>
              <a:t> </a:t>
            </a:r>
            <a:r>
              <a:rPr lang="es-ES" dirty="0" err="1">
                <a:latin typeface="Arial"/>
              </a:rPr>
              <a:t>transition</a:t>
            </a:r>
            <a:r>
              <a:rPr lang="es-ES" dirty="0">
                <a:latin typeface="Arial"/>
              </a:rPr>
              <a:t> </a:t>
            </a:r>
            <a:r>
              <a:rPr lang="es-ES" dirty="0" err="1">
                <a:latin typeface="Arial"/>
              </a:rPr>
              <a:t>lifetime</a:t>
            </a:r>
            <a:endParaRPr lang="es-ES" dirty="0">
              <a:latin typeface="Arial"/>
            </a:endParaRPr>
          </a:p>
          <a:p>
            <a:pPr marL="742950" lvl="1" indent="-285750" defTabSz="457200">
              <a:buFontTx/>
              <a:buChar char="-"/>
            </a:pPr>
            <a:r>
              <a:rPr lang="es-ES" dirty="0" err="1">
                <a:latin typeface="Arial"/>
              </a:rPr>
              <a:t>Transmittance</a:t>
            </a:r>
            <a:endParaRPr lang="es-ES" dirty="0">
              <a:latin typeface="Arial"/>
            </a:endParaRPr>
          </a:p>
          <a:p>
            <a:pPr marL="742950" lvl="1" indent="-285750" defTabSz="457200">
              <a:buFontTx/>
              <a:buChar char="-"/>
            </a:pPr>
            <a:r>
              <a:rPr lang="es-ES" dirty="0" err="1">
                <a:latin typeface="Arial"/>
              </a:rPr>
              <a:t>Dopant</a:t>
            </a:r>
            <a:r>
              <a:rPr lang="es-ES" dirty="0">
                <a:latin typeface="Arial"/>
              </a:rPr>
              <a:t> </a:t>
            </a:r>
            <a:r>
              <a:rPr lang="es-ES" dirty="0" err="1">
                <a:latin typeface="Arial"/>
              </a:rPr>
              <a:t>distribution</a:t>
            </a:r>
            <a:endParaRPr lang="es-ES" dirty="0">
              <a:latin typeface="Arial"/>
            </a:endParaRPr>
          </a:p>
          <a:p>
            <a:pPr marL="742950" lvl="1" indent="-285750" defTabSz="457200">
              <a:buFontTx/>
              <a:buChar char="-"/>
            </a:pPr>
            <a:endParaRPr lang="es-ES" dirty="0">
              <a:latin typeface="Arial"/>
            </a:endParaRPr>
          </a:p>
          <a:p>
            <a:pPr marL="285750" indent="-285750" defTabSz="457200">
              <a:buFontTx/>
              <a:buChar char="-"/>
            </a:pPr>
            <a:r>
              <a:rPr lang="es-ES" dirty="0" err="1">
                <a:latin typeface="Arial"/>
              </a:rPr>
              <a:t>Thermal</a:t>
            </a:r>
            <a:r>
              <a:rPr lang="es-ES" dirty="0">
                <a:latin typeface="Arial"/>
              </a:rPr>
              <a:t> </a:t>
            </a:r>
            <a:r>
              <a:rPr lang="es-ES" dirty="0" err="1">
                <a:latin typeface="Arial"/>
              </a:rPr>
              <a:t>characterization</a:t>
            </a:r>
            <a:endParaRPr lang="es-ES" dirty="0">
              <a:latin typeface="Arial"/>
            </a:endParaRPr>
          </a:p>
          <a:p>
            <a:pPr marL="742950" lvl="1" indent="-285750" defTabSz="457200">
              <a:buFontTx/>
              <a:buChar char="-"/>
            </a:pPr>
            <a:r>
              <a:rPr lang="es-ES" dirty="0" err="1">
                <a:latin typeface="Arial"/>
              </a:rPr>
              <a:t>Thermal</a:t>
            </a:r>
            <a:r>
              <a:rPr lang="es-ES" dirty="0">
                <a:latin typeface="Arial"/>
              </a:rPr>
              <a:t> </a:t>
            </a:r>
            <a:r>
              <a:rPr lang="es-ES" dirty="0" err="1">
                <a:latin typeface="Arial"/>
              </a:rPr>
              <a:t>conductivity</a:t>
            </a:r>
            <a:endParaRPr lang="es-ES" dirty="0">
              <a:latin typeface="Arial"/>
            </a:endParaRPr>
          </a:p>
          <a:p>
            <a:pPr marL="742950" lvl="1" indent="-285750" defTabSz="457200">
              <a:buFontTx/>
              <a:buChar char="-"/>
            </a:pPr>
            <a:r>
              <a:rPr lang="es-ES" dirty="0" err="1">
                <a:latin typeface="Arial"/>
              </a:rPr>
              <a:t>Thermal</a:t>
            </a:r>
            <a:r>
              <a:rPr lang="es-ES" dirty="0">
                <a:latin typeface="Arial"/>
              </a:rPr>
              <a:t> </a:t>
            </a:r>
            <a:r>
              <a:rPr lang="es-ES" dirty="0" err="1">
                <a:latin typeface="Arial"/>
              </a:rPr>
              <a:t>expansion</a:t>
            </a:r>
            <a:r>
              <a:rPr lang="es-ES" dirty="0">
                <a:latin typeface="Arial"/>
              </a:rPr>
              <a:t> </a:t>
            </a:r>
            <a:r>
              <a:rPr lang="es-ES" dirty="0" err="1">
                <a:latin typeface="Arial"/>
              </a:rPr>
              <a:t>coefficient</a:t>
            </a:r>
            <a:endParaRPr lang="es-ES" dirty="0">
              <a:latin typeface="Arial"/>
            </a:endParaRPr>
          </a:p>
          <a:p>
            <a:pPr marL="742950" lvl="1" indent="-285750" defTabSz="457200">
              <a:buFontTx/>
              <a:buChar char="-"/>
            </a:pPr>
            <a:r>
              <a:rPr lang="es-ES" dirty="0" err="1">
                <a:latin typeface="Arial"/>
              </a:rPr>
              <a:t>dn</a:t>
            </a:r>
            <a:r>
              <a:rPr lang="es-ES" dirty="0">
                <a:latin typeface="Arial"/>
              </a:rPr>
              <a:t>/</a:t>
            </a:r>
            <a:r>
              <a:rPr lang="es-ES" dirty="0" err="1">
                <a:latin typeface="Arial"/>
              </a:rPr>
              <a:t>dT</a:t>
            </a:r>
            <a:endParaRPr lang="es-ES" dirty="0">
              <a:latin typeface="Arial"/>
            </a:endParaRPr>
          </a:p>
          <a:p>
            <a:pPr marL="742950" lvl="1" indent="-285750" defTabSz="457200">
              <a:buFontTx/>
              <a:buChar char="-"/>
            </a:pPr>
            <a:r>
              <a:rPr lang="es-ES" dirty="0" err="1">
                <a:latin typeface="Arial"/>
              </a:rPr>
              <a:t>Depolarization</a:t>
            </a:r>
            <a:endParaRPr lang="es-ES" dirty="0">
              <a:latin typeface="Arial"/>
            </a:endParaRPr>
          </a:p>
          <a:p>
            <a:pPr marL="742950" lvl="1" indent="-285750" defTabSz="457200">
              <a:buFontTx/>
              <a:buChar char="-"/>
            </a:pPr>
            <a:endParaRPr lang="es-ES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BB551A-EF14-DDEA-07ED-0C124C3997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757" y="998350"/>
            <a:ext cx="3575173" cy="5381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C9EC7D-6D25-794E-838E-1C147D9F432F}"/>
              </a:ext>
            </a:extLst>
          </p:cNvPr>
          <p:cNvSpPr txBox="1"/>
          <p:nvPr/>
        </p:nvSpPr>
        <p:spPr>
          <a:xfrm>
            <a:off x="7325957" y="1075765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 Cooling</a:t>
            </a:r>
          </a:p>
          <a:p>
            <a:r>
              <a:rPr lang="en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561E7F6-98E0-BC8C-A54A-C46CD569E95B}"/>
              </a:ext>
            </a:extLst>
          </p:cNvPr>
          <p:cNvSpPr txBox="1">
            <a:spLocks/>
          </p:cNvSpPr>
          <p:nvPr/>
        </p:nvSpPr>
        <p:spPr>
          <a:xfrm>
            <a:off x="3539079" y="168219"/>
            <a:ext cx="5113842" cy="479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Development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of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2 𝜇m </a:t>
            </a: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lasers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7920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F3045B-3F82-D68C-1E0E-7950F2A04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80CC8-7069-899F-09B0-8D0E5C62D21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Insert author and occasion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AB5E31-EF6C-EF01-62FC-C7697C173DC7}"/>
              </a:ext>
            </a:extLst>
          </p:cNvPr>
          <p:cNvSpPr txBox="1"/>
          <p:nvPr/>
        </p:nvSpPr>
        <p:spPr>
          <a:xfrm>
            <a:off x="5011408" y="39078"/>
            <a:ext cx="2342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4BA66F-0A16-F530-1E31-8C257313B2E7}"/>
              </a:ext>
            </a:extLst>
          </p:cNvPr>
          <p:cNvSpPr txBox="1"/>
          <p:nvPr/>
        </p:nvSpPr>
        <p:spPr>
          <a:xfrm>
            <a:off x="3739051" y="1882590"/>
            <a:ext cx="398698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Construction Starting</a:t>
            </a:r>
          </a:p>
          <a:p>
            <a:endParaRPr lang="en-E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HRR Operations</a:t>
            </a:r>
          </a:p>
          <a:p>
            <a:endParaRPr lang="en-E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VEGA Optimization</a:t>
            </a:r>
          </a:p>
          <a:p>
            <a:endParaRPr lang="en-E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Lasers Development</a:t>
            </a:r>
          </a:p>
          <a:p>
            <a:endParaRPr lang="en-E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 Book Preparation (starting)</a:t>
            </a:r>
          </a:p>
          <a:p>
            <a:endParaRPr lang="en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186308-0AA2-AB41-98BA-6054D39ACFC2}"/>
              </a:ext>
            </a:extLst>
          </p:cNvPr>
          <p:cNvSpPr txBox="1"/>
          <p:nvPr/>
        </p:nvSpPr>
        <p:spPr>
          <a:xfrm>
            <a:off x="8651629" y="6531428"/>
            <a:ext cx="1436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200" i="1" dirty="0">
                <a:solidFill>
                  <a:srgbClr val="334186"/>
                </a:solidFill>
              </a:rPr>
              <a:t>ggatti@clpu.es</a:t>
            </a:r>
          </a:p>
        </p:txBody>
      </p:sp>
    </p:spTree>
    <p:extLst>
      <p:ext uri="{BB962C8B-B14F-4D97-AF65-F5344CB8AC3E}">
        <p14:creationId xmlns:p14="http://schemas.microsoft.com/office/powerpoint/2010/main" val="211541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 dirty="0"/>
              <a:t>G. </a:t>
            </a:r>
            <a:r>
              <a:rPr lang="en-GB" dirty="0" err="1"/>
              <a:t>Gatti</a:t>
            </a:r>
            <a:r>
              <a:rPr lang="en-GB" dirty="0"/>
              <a:t>      </a:t>
            </a:r>
            <a:r>
              <a:rPr lang="en-GB" dirty="0" err="1"/>
              <a:t>EuPRAXIA_PP</a:t>
            </a:r>
            <a:r>
              <a:rPr lang="en-GB" dirty="0"/>
              <a:t> Annual Meeting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BB870F-D209-0C7F-8C54-A154C3B35F3E}"/>
              </a:ext>
            </a:extLst>
          </p:cNvPr>
          <p:cNvSpPr txBox="1"/>
          <p:nvPr/>
        </p:nvSpPr>
        <p:spPr>
          <a:xfrm>
            <a:off x="8651629" y="6531428"/>
            <a:ext cx="1436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200" i="1" dirty="0">
                <a:solidFill>
                  <a:srgbClr val="334186"/>
                </a:solidFill>
              </a:rPr>
              <a:t>ggatti@clpu.es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C7DD3F-AE69-75D3-B6F7-B9B622EF137D}"/>
              </a:ext>
            </a:extLst>
          </p:cNvPr>
          <p:cNvSpPr txBox="1"/>
          <p:nvPr/>
        </p:nvSpPr>
        <p:spPr>
          <a:xfrm>
            <a:off x="5298346" y="64543"/>
            <a:ext cx="1595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F8D19C-ECAF-49DE-C695-3FEA1516C95B}"/>
              </a:ext>
            </a:extLst>
          </p:cNvPr>
          <p:cNvSpPr txBox="1"/>
          <p:nvPr/>
        </p:nvSpPr>
        <p:spPr>
          <a:xfrm>
            <a:off x="3791183" y="2279560"/>
            <a:ext cx="4512967" cy="2466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Construction Progress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 monitor for HRR Operations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on VEGA Laser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Lasers Development (2 𝜇m)</a:t>
            </a:r>
          </a:p>
        </p:txBody>
      </p:sp>
    </p:spTree>
    <p:extLst>
      <p:ext uri="{BB962C8B-B14F-4D97-AF65-F5344CB8AC3E}">
        <p14:creationId xmlns:p14="http://schemas.microsoft.com/office/powerpoint/2010/main" val="2693312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3D967-4A71-0165-C210-4E68AF00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050E1-BF5B-33D0-3FB9-88F146601D6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G. Gatti      EuPRAXIA_PP Annual Meeting 2024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8B1AD5-1719-F6D9-C934-346C86EA4C7A}"/>
              </a:ext>
            </a:extLst>
          </p:cNvPr>
          <p:cNvSpPr txBox="1"/>
          <p:nvPr/>
        </p:nvSpPr>
        <p:spPr>
          <a:xfrm>
            <a:off x="2907467" y="64543"/>
            <a:ext cx="6377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Construction Progress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10EDEE-FEDA-856F-F40B-05C8301A7C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767" y="900216"/>
            <a:ext cx="10947972" cy="54218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4A2AAB-3250-F896-A04F-17AC737ACED7}"/>
              </a:ext>
            </a:extLst>
          </p:cNvPr>
          <p:cNvSpPr/>
          <p:nvPr/>
        </p:nvSpPr>
        <p:spPr>
          <a:xfrm>
            <a:off x="891465" y="3040982"/>
            <a:ext cx="10668274" cy="16781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2C62FE-87FB-4993-749D-E016130F5BF0}"/>
              </a:ext>
            </a:extLst>
          </p:cNvPr>
          <p:cNvSpPr txBox="1"/>
          <p:nvPr/>
        </p:nvSpPr>
        <p:spPr>
          <a:xfrm rot="5400000">
            <a:off x="11137931" y="3695413"/>
            <a:ext cx="140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AREA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4D827E-44DF-4D2D-65EC-B41D25AF11C4}"/>
              </a:ext>
            </a:extLst>
          </p:cNvPr>
          <p:cNvSpPr txBox="1"/>
          <p:nvPr/>
        </p:nvSpPr>
        <p:spPr>
          <a:xfrm>
            <a:off x="8651629" y="6531428"/>
            <a:ext cx="1436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200" i="1" dirty="0">
                <a:solidFill>
                  <a:srgbClr val="334186"/>
                </a:solidFill>
              </a:rPr>
              <a:t>ggatti@clpu.es</a:t>
            </a:r>
          </a:p>
        </p:txBody>
      </p:sp>
    </p:spTree>
    <p:extLst>
      <p:ext uri="{BB962C8B-B14F-4D97-AF65-F5344CB8AC3E}">
        <p14:creationId xmlns:p14="http://schemas.microsoft.com/office/powerpoint/2010/main" val="217090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D36EA8-7475-23DE-D7C0-4A731AD96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EC4A3-6A2F-A599-E36A-81BBEE1C12E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G. Gatti      EuPRAXIA_PP Annual Meeting 2024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E900F8-F067-DD15-5A63-3BD871569764}"/>
              </a:ext>
            </a:extLst>
          </p:cNvPr>
          <p:cNvSpPr txBox="1"/>
          <p:nvPr/>
        </p:nvSpPr>
        <p:spPr>
          <a:xfrm>
            <a:off x="8651629" y="6531428"/>
            <a:ext cx="1436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200" i="1" dirty="0">
                <a:solidFill>
                  <a:srgbClr val="334186"/>
                </a:solidFill>
              </a:rPr>
              <a:t>ggatti@clpu.es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5025AD-B48D-C90D-C296-10E2607F8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" y="842955"/>
            <a:ext cx="9634345" cy="55821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1B9F26-3A1E-A773-8F6E-498A220492FE}"/>
              </a:ext>
            </a:extLst>
          </p:cNvPr>
          <p:cNvSpPr txBox="1"/>
          <p:nvPr/>
        </p:nvSpPr>
        <p:spPr>
          <a:xfrm>
            <a:off x="2907467" y="64543"/>
            <a:ext cx="6377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Construction Progress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7E75BE-16ED-69E3-E733-003AA7DFC44B}"/>
              </a:ext>
            </a:extLst>
          </p:cNvPr>
          <p:cNvSpPr txBox="1"/>
          <p:nvPr/>
        </p:nvSpPr>
        <p:spPr>
          <a:xfrm>
            <a:off x="8269795" y="1363175"/>
            <a:ext cx="3959050" cy="2031325"/>
          </a:xfrm>
          <a:prstGeom prst="rect">
            <a:avLst/>
          </a:prstGeom>
          <a:solidFill>
            <a:srgbClr val="FFFFFF">
              <a:alpha val="60392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 Transport Lines Defined</a:t>
            </a:r>
          </a:p>
          <a:p>
            <a:r>
              <a:rPr lang="en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(launching tender)</a:t>
            </a:r>
          </a:p>
          <a:p>
            <a:endParaRPr lang="en-ES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Excavation Starting</a:t>
            </a:r>
          </a:p>
          <a:p>
            <a:r>
              <a:rPr lang="en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a few weeks)</a:t>
            </a:r>
          </a:p>
          <a:p>
            <a:endParaRPr lang="en-ES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Equipment Storage</a:t>
            </a:r>
          </a:p>
        </p:txBody>
      </p:sp>
    </p:spTree>
    <p:extLst>
      <p:ext uri="{BB962C8B-B14F-4D97-AF65-F5344CB8AC3E}">
        <p14:creationId xmlns:p14="http://schemas.microsoft.com/office/powerpoint/2010/main" val="4286688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780C55-D23C-86F5-0AC1-72A603938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3A039-C927-AC5E-30B3-3EC3B2F478E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G. Gatti      EuPRAXIA_PP Annual Meeting 2024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839EDC-5C12-0A63-6769-94FF95519C3D}"/>
              </a:ext>
            </a:extLst>
          </p:cNvPr>
          <p:cNvSpPr txBox="1"/>
          <p:nvPr/>
        </p:nvSpPr>
        <p:spPr>
          <a:xfrm>
            <a:off x="8651629" y="6531428"/>
            <a:ext cx="1436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200" i="1" dirty="0">
                <a:solidFill>
                  <a:srgbClr val="334186"/>
                </a:solidFill>
              </a:rPr>
              <a:t>ggatti@clpu.es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DDB4FB-F222-502E-D16B-54799A5A98E0}"/>
              </a:ext>
            </a:extLst>
          </p:cNvPr>
          <p:cNvSpPr txBox="1"/>
          <p:nvPr/>
        </p:nvSpPr>
        <p:spPr>
          <a:xfrm>
            <a:off x="3182414" y="37654"/>
            <a:ext cx="5827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EMP Monitor for HRR Operations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3E340A-A68A-7BA4-7D7D-631C5F463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44" y="919871"/>
            <a:ext cx="3504122" cy="51242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FA24B4-1A42-E704-DF68-A679BF41BAA9}"/>
              </a:ext>
            </a:extLst>
          </p:cNvPr>
          <p:cNvSpPr txBox="1"/>
          <p:nvPr/>
        </p:nvSpPr>
        <p:spPr>
          <a:xfrm>
            <a:off x="197643" y="6061274"/>
            <a:ext cx="4206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/>
              <a:t>-Modelling &amp; simulations (not shown here)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F4F535-0D6D-BE0A-B8C6-2BCAECA5D847}"/>
              </a:ext>
            </a:extLst>
          </p:cNvPr>
          <p:cNvSpPr txBox="1"/>
          <p:nvPr/>
        </p:nvSpPr>
        <p:spPr>
          <a:xfrm>
            <a:off x="2779136" y="1010744"/>
            <a:ext cx="55175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1866A2-3E3F-2F7B-B84B-2B516D197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017" y="1318949"/>
            <a:ext cx="4583876" cy="22115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54EA9B-42BD-985C-B7AA-0DEA95295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838" y="3893819"/>
            <a:ext cx="4614903" cy="2211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1BD3F1-3079-1751-CA65-6ECB9AC0814C}"/>
              </a:ext>
            </a:extLst>
          </p:cNvPr>
          <p:cNvSpPr txBox="1"/>
          <p:nvPr/>
        </p:nvSpPr>
        <p:spPr>
          <a:xfrm>
            <a:off x="10112186" y="4573652"/>
            <a:ext cx="127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/>
              <a:t>Solid Target</a:t>
            </a:r>
          </a:p>
        </p:txBody>
      </p:sp>
      <p:pic>
        <p:nvPicPr>
          <p:cNvPr id="14" name="Google Shape;391;p36">
            <a:extLst>
              <a:ext uri="{FF2B5EF4-FFF2-40B4-BE49-F238E27FC236}">
                <a16:creationId xmlns:a16="http://schemas.microsoft.com/office/drawing/2014/main" id="{0DF52AAB-E7D6-E564-8E88-9DB1367B2078}"/>
              </a:ext>
            </a:extLst>
          </p:cNvPr>
          <p:cNvPicPr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4378" y="3310283"/>
            <a:ext cx="2764271" cy="188003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0717DE0-727D-06A7-EBC9-E6AD13AAB765}"/>
              </a:ext>
            </a:extLst>
          </p:cNvPr>
          <p:cNvSpPr txBox="1"/>
          <p:nvPr/>
        </p:nvSpPr>
        <p:spPr>
          <a:xfrm>
            <a:off x="4496696" y="5303517"/>
            <a:ext cx="274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/>
              <a:t>Testing in vacuum chamber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CAED86-E720-45F5-C06B-58A95D313747}"/>
              </a:ext>
            </a:extLst>
          </p:cNvPr>
          <p:cNvSpPr txBox="1"/>
          <p:nvPr/>
        </p:nvSpPr>
        <p:spPr>
          <a:xfrm>
            <a:off x="4192515" y="1258207"/>
            <a:ext cx="335220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ES" b="1" dirty="0">
                <a:latin typeface="Arial" panose="020B0604020202020204" pitchFamily="34" charset="0"/>
                <a:cs typeface="Arial" panose="020B0604020202020204" pitchFamily="34" charset="0"/>
              </a:rPr>
              <a:t>Inductive Coupled </a:t>
            </a:r>
          </a:p>
          <a:p>
            <a:pPr algn="ctr"/>
            <a:r>
              <a:rPr lang="en-ES" b="1" dirty="0">
                <a:latin typeface="Arial" panose="020B0604020202020204" pitchFamily="34" charset="0"/>
                <a:cs typeface="Arial" panose="020B0604020202020204" pitchFamily="34" charset="0"/>
              </a:rPr>
              <a:t>Current Monitor</a:t>
            </a:r>
          </a:p>
          <a:p>
            <a:pPr algn="ctr"/>
            <a:endParaRPr lang="en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ES" dirty="0">
                <a:latin typeface="Arial" panose="020B0604020202020204" pitchFamily="34" charset="0"/>
                <a:cs typeface="Arial" panose="020B0604020202020204" pitchFamily="34" charset="0"/>
              </a:rPr>
              <a:t>Measures induced current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ES" dirty="0">
                <a:latin typeface="Arial" panose="020B0604020202020204" pitchFamily="34" charset="0"/>
                <a:cs typeface="Arial" panose="020B0604020202020204" pitchFamily="34" charset="0"/>
              </a:rPr>
              <a:t>ssociated with plasma source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ES" dirty="0">
                <a:latin typeface="Arial" panose="020B0604020202020204" pitchFamily="34" charset="0"/>
                <a:cs typeface="Arial" panose="020B0604020202020204" pitchFamily="34" charset="0"/>
              </a:rPr>
              <a:t>eam generation</a:t>
            </a:r>
          </a:p>
          <a:p>
            <a:pPr algn="ctr"/>
            <a:endParaRPr lang="en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038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7C3F87-49AC-8591-DD50-EA250BC41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5874F-A8DB-FDCC-AD81-6D1768CC2BB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G. Gatti      EuPRAXIA_PP Annual Meeting 2024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C084FB-551B-705A-524D-4DB636F07DA4}"/>
              </a:ext>
            </a:extLst>
          </p:cNvPr>
          <p:cNvSpPr txBox="1"/>
          <p:nvPr/>
        </p:nvSpPr>
        <p:spPr>
          <a:xfrm>
            <a:off x="8651629" y="6531428"/>
            <a:ext cx="1436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200" i="1" dirty="0">
                <a:solidFill>
                  <a:srgbClr val="334186"/>
                </a:solidFill>
              </a:rPr>
              <a:t>ggatti@clpu.es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EB04D-4A12-5BC8-6DD5-F6BAD6C6DDF2}"/>
              </a:ext>
            </a:extLst>
          </p:cNvPr>
          <p:cNvSpPr txBox="1"/>
          <p:nvPr/>
        </p:nvSpPr>
        <p:spPr>
          <a:xfrm>
            <a:off x="2754637" y="117328"/>
            <a:ext cx="6682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Optical Compressor Thermal Analysis</a:t>
            </a:r>
          </a:p>
        </p:txBody>
      </p:sp>
      <p:sp>
        <p:nvSpPr>
          <p:cNvPr id="8" name="CuadroTexto 9">
            <a:extLst>
              <a:ext uri="{FF2B5EF4-FFF2-40B4-BE49-F238E27FC236}">
                <a16:creationId xmlns:a16="http://schemas.microsoft.com/office/drawing/2014/main" id="{D6388A55-6632-1E8D-2473-112ED08C1C35}"/>
              </a:ext>
            </a:extLst>
          </p:cNvPr>
          <p:cNvSpPr txBox="1"/>
          <p:nvPr/>
        </p:nvSpPr>
        <p:spPr>
          <a:xfrm>
            <a:off x="1891890" y="1326157"/>
            <a:ext cx="8488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>
                <a:latin typeface="Arial Narrow" panose="020B0606020202030204" pitchFamily="34" charset="0"/>
              </a:rPr>
              <a:t>First</a:t>
            </a:r>
            <a:r>
              <a:rPr lang="es-ES" sz="2000" b="1" dirty="0">
                <a:latin typeface="Arial Narrow" panose="020B0606020202030204" pitchFamily="34" charset="0"/>
              </a:rPr>
              <a:t> </a:t>
            </a:r>
            <a:r>
              <a:rPr lang="es-ES" sz="2000" b="1" dirty="0" err="1">
                <a:latin typeface="Arial Narrow" panose="020B0606020202030204" pitchFamily="34" charset="0"/>
              </a:rPr>
              <a:t>simulations</a:t>
            </a:r>
            <a:r>
              <a:rPr lang="es-ES" sz="2000" b="1" dirty="0">
                <a:latin typeface="Arial Narrow" panose="020B0606020202030204" pitchFamily="34" charset="0"/>
              </a:rPr>
              <a:t> ANSYS </a:t>
            </a:r>
            <a:r>
              <a:rPr lang="es-ES" sz="2000" b="1" dirty="0" err="1">
                <a:latin typeface="Arial Narrow" panose="020B0606020202030204" pitchFamily="34" charset="0"/>
              </a:rPr>
              <a:t>ongoing</a:t>
            </a:r>
            <a:r>
              <a:rPr lang="es-ES" sz="2000" b="1" dirty="0">
                <a:latin typeface="Arial Narrow" panose="020B0606020202030204" pitchFamily="34" charset="0"/>
              </a:rPr>
              <a:t>, </a:t>
            </a:r>
            <a:r>
              <a:rPr lang="es-ES" sz="2000" b="1" dirty="0" err="1">
                <a:latin typeface="Arial Narrow" panose="020B0606020202030204" pitchFamily="34" charset="0"/>
              </a:rPr>
              <a:t>trying</a:t>
            </a:r>
            <a:r>
              <a:rPr lang="es-ES" sz="2000" b="1" dirty="0">
                <a:latin typeface="Arial Narrow" panose="020B0606020202030204" pitchFamily="34" charset="0"/>
              </a:rPr>
              <a:t> to </a:t>
            </a:r>
            <a:r>
              <a:rPr lang="es-ES" sz="2000" b="1" dirty="0" err="1">
                <a:latin typeface="Arial Narrow" panose="020B0606020202030204" pitchFamily="34" charset="0"/>
              </a:rPr>
              <a:t>check</a:t>
            </a:r>
            <a:r>
              <a:rPr lang="es-ES" sz="2000" b="1" dirty="0">
                <a:latin typeface="Arial Narrow" panose="020B0606020202030204" pitchFamily="34" charset="0"/>
              </a:rPr>
              <a:t> </a:t>
            </a:r>
            <a:r>
              <a:rPr lang="es-ES" sz="2000" b="1" dirty="0" err="1">
                <a:latin typeface="Arial Narrow" panose="020B0606020202030204" pitchFamily="34" charset="0"/>
              </a:rPr>
              <a:t>with</a:t>
            </a:r>
            <a:r>
              <a:rPr lang="es-ES" sz="2000" b="1" dirty="0">
                <a:latin typeface="Arial Narrow" panose="020B0606020202030204" pitchFamily="34" charset="0"/>
              </a:rPr>
              <a:t> real experimental data (HRR)</a:t>
            </a:r>
          </a:p>
        </p:txBody>
      </p:sp>
      <p:grpSp>
        <p:nvGrpSpPr>
          <p:cNvPr id="9" name="Grupo 5">
            <a:extLst>
              <a:ext uri="{FF2B5EF4-FFF2-40B4-BE49-F238E27FC236}">
                <a16:creationId xmlns:a16="http://schemas.microsoft.com/office/drawing/2014/main" id="{E950AB5A-1A94-7176-17BF-8B0DBD6A8B52}"/>
              </a:ext>
            </a:extLst>
          </p:cNvPr>
          <p:cNvGrpSpPr/>
          <p:nvPr/>
        </p:nvGrpSpPr>
        <p:grpSpPr>
          <a:xfrm>
            <a:off x="651415" y="1751227"/>
            <a:ext cx="4824931" cy="1997255"/>
            <a:chOff x="339918" y="1561732"/>
            <a:chExt cx="4824931" cy="1997255"/>
          </a:xfrm>
        </p:grpSpPr>
        <p:pic>
          <p:nvPicPr>
            <p:cNvPr id="10" name="Imagen 1">
              <a:extLst>
                <a:ext uri="{FF2B5EF4-FFF2-40B4-BE49-F238E27FC236}">
                  <a16:creationId xmlns:a16="http://schemas.microsoft.com/office/drawing/2014/main" id="{3BB585EE-82E8-CB0D-EC66-C60E4D7A5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9918" y="1664227"/>
              <a:ext cx="4824931" cy="1894760"/>
            </a:xfrm>
            <a:prstGeom prst="rect">
              <a:avLst/>
            </a:prstGeom>
          </p:spPr>
        </p:pic>
        <p:sp>
          <p:nvSpPr>
            <p:cNvPr id="11" name="CuadroTexto 2">
              <a:extLst>
                <a:ext uri="{FF2B5EF4-FFF2-40B4-BE49-F238E27FC236}">
                  <a16:creationId xmlns:a16="http://schemas.microsoft.com/office/drawing/2014/main" id="{FF88EFD1-236C-4EA5-BA94-849343911F91}"/>
                </a:ext>
              </a:extLst>
            </p:cNvPr>
            <p:cNvSpPr txBox="1"/>
            <p:nvPr/>
          </p:nvSpPr>
          <p:spPr>
            <a:xfrm>
              <a:off x="450556" y="1561732"/>
              <a:ext cx="189819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Initial</a:t>
              </a:r>
              <a:r>
                <a:rPr lang="es-E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s-ES" sz="1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conditions</a:t>
              </a:r>
              <a:endPara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CuadroTexto 17">
              <a:extLst>
                <a:ext uri="{FF2B5EF4-FFF2-40B4-BE49-F238E27FC236}">
                  <a16:creationId xmlns:a16="http://schemas.microsoft.com/office/drawing/2014/main" id="{0DC89F8A-4055-03A0-A202-6FC9788D6505}"/>
                </a:ext>
              </a:extLst>
            </p:cNvPr>
            <p:cNvSpPr txBox="1"/>
            <p:nvPr/>
          </p:nvSpPr>
          <p:spPr>
            <a:xfrm>
              <a:off x="2807702" y="1561732"/>
              <a:ext cx="235714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Incident</a:t>
              </a:r>
              <a:r>
                <a:rPr lang="es-E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laser </a:t>
              </a:r>
              <a:r>
                <a:rPr lang="es-ES" sz="1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footprint</a:t>
              </a:r>
              <a:endPara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4D8D88B-EAAD-7F40-8F03-7CA5383CEE85}"/>
              </a:ext>
            </a:extLst>
          </p:cNvPr>
          <p:cNvGrpSpPr/>
          <p:nvPr/>
        </p:nvGrpSpPr>
        <p:grpSpPr>
          <a:xfrm>
            <a:off x="6130088" y="1772743"/>
            <a:ext cx="5148831" cy="1997255"/>
            <a:chOff x="5259192" y="1561732"/>
            <a:chExt cx="5148831" cy="1997255"/>
          </a:xfrm>
        </p:grpSpPr>
        <p:pic>
          <p:nvPicPr>
            <p:cNvPr id="14" name="Imagen 6">
              <a:extLst>
                <a:ext uri="{FF2B5EF4-FFF2-40B4-BE49-F238E27FC236}">
                  <a16:creationId xmlns:a16="http://schemas.microsoft.com/office/drawing/2014/main" id="{ED418F9F-FE85-F53C-D14C-F2482B9B9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9192" y="1658502"/>
              <a:ext cx="5148831" cy="1900485"/>
            </a:xfrm>
            <a:prstGeom prst="rect">
              <a:avLst/>
            </a:prstGeom>
          </p:spPr>
        </p:pic>
        <p:sp>
          <p:nvSpPr>
            <p:cNvPr id="15" name="CuadroTexto 22">
              <a:extLst>
                <a:ext uri="{FF2B5EF4-FFF2-40B4-BE49-F238E27FC236}">
                  <a16:creationId xmlns:a16="http://schemas.microsoft.com/office/drawing/2014/main" id="{8003A9B1-A1B4-5FDF-83D6-F0F0C1F08257}"/>
                </a:ext>
              </a:extLst>
            </p:cNvPr>
            <p:cNvSpPr txBox="1"/>
            <p:nvPr/>
          </p:nvSpPr>
          <p:spPr>
            <a:xfrm>
              <a:off x="5259192" y="1561732"/>
              <a:ext cx="235714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Temperature</a:t>
              </a:r>
              <a:r>
                <a:rPr lang="es-E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s-ES" sz="1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distribution</a:t>
              </a:r>
              <a:endPara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CuadroTexto 25">
              <a:extLst>
                <a:ext uri="{FF2B5EF4-FFF2-40B4-BE49-F238E27FC236}">
                  <a16:creationId xmlns:a16="http://schemas.microsoft.com/office/drawing/2014/main" id="{107063F3-3679-C998-2B55-B37F02235D9E}"/>
                </a:ext>
              </a:extLst>
            </p:cNvPr>
            <p:cNvSpPr txBox="1"/>
            <p:nvPr/>
          </p:nvSpPr>
          <p:spPr>
            <a:xfrm>
              <a:off x="7833607" y="1589447"/>
              <a:ext cx="235714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Directional</a:t>
              </a:r>
              <a:r>
                <a:rPr lang="es-E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s-ES" sz="16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deformation</a:t>
              </a:r>
              <a:endPara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7" name="Grupo 15">
            <a:extLst>
              <a:ext uri="{FF2B5EF4-FFF2-40B4-BE49-F238E27FC236}">
                <a16:creationId xmlns:a16="http://schemas.microsoft.com/office/drawing/2014/main" id="{7F2857F7-A527-DB23-2861-3BB4B1A4621B}"/>
              </a:ext>
            </a:extLst>
          </p:cNvPr>
          <p:cNvGrpSpPr/>
          <p:nvPr/>
        </p:nvGrpSpPr>
        <p:grpSpPr>
          <a:xfrm>
            <a:off x="1254110" y="3965233"/>
            <a:ext cx="4709654" cy="2434923"/>
            <a:chOff x="1254110" y="3908495"/>
            <a:chExt cx="4709654" cy="2434923"/>
          </a:xfrm>
        </p:grpSpPr>
        <p:pic>
          <p:nvPicPr>
            <p:cNvPr id="18" name="Imagen 7">
              <a:extLst>
                <a:ext uri="{FF2B5EF4-FFF2-40B4-BE49-F238E27FC236}">
                  <a16:creationId xmlns:a16="http://schemas.microsoft.com/office/drawing/2014/main" id="{0E78A09F-6DA6-CC45-18EB-B8C65C9C0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4110" y="3908495"/>
              <a:ext cx="4709654" cy="2434923"/>
            </a:xfrm>
            <a:prstGeom prst="rect">
              <a:avLst/>
            </a:prstGeom>
          </p:spPr>
        </p:pic>
        <p:sp>
          <p:nvSpPr>
            <p:cNvPr id="19" name="CuadroTexto 13">
              <a:extLst>
                <a:ext uri="{FF2B5EF4-FFF2-40B4-BE49-F238E27FC236}">
                  <a16:creationId xmlns:a16="http://schemas.microsoft.com/office/drawing/2014/main" id="{69DD0F31-179C-FC6A-CE34-987F4AD8CDF1}"/>
                </a:ext>
              </a:extLst>
            </p:cNvPr>
            <p:cNvSpPr txBox="1"/>
            <p:nvPr/>
          </p:nvSpPr>
          <p:spPr>
            <a:xfrm>
              <a:off x="2503804" y="3944355"/>
              <a:ext cx="2029723" cy="184666"/>
            </a:xfrm>
            <a:prstGeom prst="rect">
              <a:avLst/>
            </a:prstGeom>
            <a:solidFill>
              <a:srgbClr val="565656"/>
            </a:solidFill>
          </p:spPr>
          <p:txBody>
            <a:bodyPr wrap="none" rtlCol="0">
              <a:spAutoFit/>
            </a:bodyPr>
            <a:lstStyle/>
            <a:p>
              <a:r>
                <a:rPr lang="es-ES" sz="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MAXIMUM DISPLACEMENT AT EVERY GRATING: 30 J @ 1 Hz</a:t>
              </a:r>
            </a:p>
          </p:txBody>
        </p:sp>
      </p:grpSp>
      <p:grpSp>
        <p:nvGrpSpPr>
          <p:cNvPr id="20" name="Grupo 14">
            <a:extLst>
              <a:ext uri="{FF2B5EF4-FFF2-40B4-BE49-F238E27FC236}">
                <a16:creationId xmlns:a16="http://schemas.microsoft.com/office/drawing/2014/main" id="{FB9F5881-44F8-8B57-2F2F-7BC9C122B2E6}"/>
              </a:ext>
            </a:extLst>
          </p:cNvPr>
          <p:cNvGrpSpPr/>
          <p:nvPr/>
        </p:nvGrpSpPr>
        <p:grpSpPr>
          <a:xfrm>
            <a:off x="6162076" y="3996797"/>
            <a:ext cx="4697670" cy="2429690"/>
            <a:chOff x="6162076" y="3908495"/>
            <a:chExt cx="4697670" cy="2429690"/>
          </a:xfrm>
        </p:grpSpPr>
        <p:pic>
          <p:nvPicPr>
            <p:cNvPr id="21" name="Imagen 8">
              <a:extLst>
                <a:ext uri="{FF2B5EF4-FFF2-40B4-BE49-F238E27FC236}">
                  <a16:creationId xmlns:a16="http://schemas.microsoft.com/office/drawing/2014/main" id="{25C7EC66-0605-471D-9E77-091309F3C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2076" y="3908495"/>
              <a:ext cx="4697670" cy="2429690"/>
            </a:xfrm>
            <a:prstGeom prst="rect">
              <a:avLst/>
            </a:prstGeom>
          </p:spPr>
        </p:pic>
        <p:sp>
          <p:nvSpPr>
            <p:cNvPr id="22" name="CuadroTexto 28">
              <a:extLst>
                <a:ext uri="{FF2B5EF4-FFF2-40B4-BE49-F238E27FC236}">
                  <a16:creationId xmlns:a16="http://schemas.microsoft.com/office/drawing/2014/main" id="{856CDE9F-C2CC-D74E-9461-B73A80457DD0}"/>
                </a:ext>
              </a:extLst>
            </p:cNvPr>
            <p:cNvSpPr txBox="1"/>
            <p:nvPr/>
          </p:nvSpPr>
          <p:spPr>
            <a:xfrm>
              <a:off x="7213458" y="3944355"/>
              <a:ext cx="2576001" cy="184666"/>
            </a:xfrm>
            <a:prstGeom prst="rect">
              <a:avLst/>
            </a:prstGeom>
            <a:solidFill>
              <a:srgbClr val="565656"/>
            </a:solidFill>
          </p:spPr>
          <p:txBody>
            <a:bodyPr wrap="square" rtlCol="0">
              <a:spAutoFit/>
            </a:bodyPr>
            <a:lstStyle/>
            <a:p>
              <a:r>
                <a:rPr lang="es-ES" sz="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ACUMULATED MAXIMUM DISPLACEMENT: 1.5 h 30 J @ 1 Hz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A8F9291-58B0-E9D9-1142-6D4FF24465E8}"/>
              </a:ext>
            </a:extLst>
          </p:cNvPr>
          <p:cNvSpPr txBox="1"/>
          <p:nvPr/>
        </p:nvSpPr>
        <p:spPr>
          <a:xfrm>
            <a:off x="1739679" y="882359"/>
            <a:ext cx="871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>
                <a:latin typeface="Arial" panose="020B0604020202020204" pitchFamily="34" charset="0"/>
                <a:cs typeface="Arial" panose="020B0604020202020204" pitchFamily="34" charset="0"/>
              </a:rPr>
              <a:t>Assessing matching with present working points to scale to Higher Repetition Rates</a:t>
            </a:r>
          </a:p>
        </p:txBody>
      </p:sp>
    </p:spTree>
    <p:extLst>
      <p:ext uri="{BB962C8B-B14F-4D97-AF65-F5344CB8AC3E}">
        <p14:creationId xmlns:p14="http://schemas.microsoft.com/office/powerpoint/2010/main" val="176038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D9C6E1-79E6-BF8F-B991-C814FABEA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4DDDD-8ECC-707E-D2B4-19742C02BB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G. Gatti      EuPRAXIA_PP Annual Meeting 2024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53D9A-CA3F-FFC2-9FD3-A4F55B318EC9}"/>
              </a:ext>
            </a:extLst>
          </p:cNvPr>
          <p:cNvSpPr txBox="1"/>
          <p:nvPr/>
        </p:nvSpPr>
        <p:spPr>
          <a:xfrm>
            <a:off x="8651629" y="6531428"/>
            <a:ext cx="1436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200" i="1" dirty="0">
                <a:solidFill>
                  <a:srgbClr val="334186"/>
                </a:solidFill>
              </a:rPr>
              <a:t>ggatti@clpu.es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8B8C18-4684-8161-C459-93137A3A5051}"/>
              </a:ext>
            </a:extLst>
          </p:cNvPr>
          <p:cNvSpPr txBox="1"/>
          <p:nvPr/>
        </p:nvSpPr>
        <p:spPr>
          <a:xfrm>
            <a:off x="2614374" y="127376"/>
            <a:ext cx="6963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Amplifiers 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Thermo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/Mechanical Analysis</a:t>
            </a:r>
          </a:p>
        </p:txBody>
      </p:sp>
      <p:sp>
        <p:nvSpPr>
          <p:cNvPr id="8" name="CuadroTexto 9">
            <a:extLst>
              <a:ext uri="{FF2B5EF4-FFF2-40B4-BE49-F238E27FC236}">
                <a16:creationId xmlns:a16="http://schemas.microsoft.com/office/drawing/2014/main" id="{862F8E40-D560-DCAA-47F0-211EEF2F6CD1}"/>
              </a:ext>
            </a:extLst>
          </p:cNvPr>
          <p:cNvSpPr txBox="1"/>
          <p:nvPr/>
        </p:nvSpPr>
        <p:spPr>
          <a:xfrm>
            <a:off x="1250763" y="983994"/>
            <a:ext cx="9690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Arial Narrow" panose="020B0606020202030204" pitchFamily="34" charset="0"/>
              </a:rPr>
              <a:t>Digital </a:t>
            </a:r>
            <a:r>
              <a:rPr lang="es-ES" sz="2000" b="1" dirty="0" err="1">
                <a:latin typeface="Arial Narrow" panose="020B0606020202030204" pitchFamily="34" charset="0"/>
              </a:rPr>
              <a:t>Image</a:t>
            </a:r>
            <a:r>
              <a:rPr lang="es-ES" sz="2000" b="1" dirty="0">
                <a:latin typeface="Arial Narrow" panose="020B0606020202030204" pitchFamily="34" charset="0"/>
              </a:rPr>
              <a:t> </a:t>
            </a:r>
            <a:r>
              <a:rPr lang="es-ES" sz="2000" b="1" dirty="0" err="1">
                <a:latin typeface="Arial Narrow" panose="020B0606020202030204" pitchFamily="34" charset="0"/>
              </a:rPr>
              <a:t>Correlation</a:t>
            </a:r>
            <a:r>
              <a:rPr lang="es-ES" sz="2000" b="1" dirty="0">
                <a:latin typeface="Arial Narrow" panose="020B0606020202030204" pitchFamily="34" charset="0"/>
              </a:rPr>
              <a:t> </a:t>
            </a:r>
            <a:r>
              <a:rPr lang="es-ES" sz="2000" b="1" dirty="0" err="1">
                <a:latin typeface="Arial Narrow" panose="020B0606020202030204" pitchFamily="34" charset="0"/>
              </a:rPr>
              <a:t>Technique</a:t>
            </a:r>
            <a:r>
              <a:rPr lang="es-ES" sz="2000" b="1" dirty="0">
                <a:latin typeface="Arial Narrow" panose="020B0606020202030204" pitchFamily="34" charset="0"/>
              </a:rPr>
              <a:t> </a:t>
            </a:r>
            <a:r>
              <a:rPr lang="es-ES" sz="2000" b="1" dirty="0" err="1">
                <a:latin typeface="Arial Narrow" panose="020B0606020202030204" pitchFamily="34" charset="0"/>
              </a:rPr>
              <a:t>for</a:t>
            </a:r>
            <a:r>
              <a:rPr lang="es-ES" sz="2000" b="1" dirty="0">
                <a:latin typeface="Arial Narrow" panose="020B0606020202030204" pitchFamily="34" charset="0"/>
              </a:rPr>
              <a:t> </a:t>
            </a:r>
            <a:r>
              <a:rPr lang="es-ES" sz="2000" b="1" dirty="0" err="1">
                <a:latin typeface="Arial Narrow" panose="020B0606020202030204" pitchFamily="34" charset="0"/>
              </a:rPr>
              <a:t>the</a:t>
            </a:r>
            <a:r>
              <a:rPr lang="es-ES" sz="2000" b="1" dirty="0">
                <a:latin typeface="Arial Narrow" panose="020B0606020202030204" pitchFamily="34" charset="0"/>
              </a:rPr>
              <a:t> </a:t>
            </a:r>
            <a:r>
              <a:rPr lang="es-ES" sz="2000" b="1" dirty="0" err="1">
                <a:latin typeface="Arial Narrow" panose="020B0606020202030204" pitchFamily="34" charset="0"/>
              </a:rPr>
              <a:t>kinematics</a:t>
            </a:r>
            <a:r>
              <a:rPr lang="es-ES" sz="2000" b="1" dirty="0">
                <a:latin typeface="Arial Narrow" panose="020B0606020202030204" pitchFamily="34" charset="0"/>
              </a:rPr>
              <a:t> </a:t>
            </a:r>
            <a:r>
              <a:rPr lang="es-ES" sz="2000" b="1" dirty="0" err="1">
                <a:latin typeface="Arial Narrow" panose="020B0606020202030204" pitchFamily="34" charset="0"/>
              </a:rPr>
              <a:t>assessment</a:t>
            </a:r>
            <a:r>
              <a:rPr lang="es-ES" sz="2000" b="1" dirty="0">
                <a:latin typeface="Arial Narrow" panose="020B0606020202030204" pitchFamily="34" charset="0"/>
              </a:rPr>
              <a:t> of laser </a:t>
            </a:r>
            <a:r>
              <a:rPr lang="es-ES" sz="2000" b="1" dirty="0" err="1">
                <a:latin typeface="Arial Narrow" panose="020B0606020202030204" pitchFamily="34" charset="0"/>
              </a:rPr>
              <a:t>sytems</a:t>
            </a:r>
            <a:r>
              <a:rPr lang="es-ES" sz="2000" b="1" dirty="0">
                <a:latin typeface="Arial Narrow" panose="020B0606020202030204" pitchFamily="34" charset="0"/>
              </a:rPr>
              <a:t> </a:t>
            </a:r>
            <a:r>
              <a:rPr lang="es-ES" sz="2000" b="1" dirty="0" err="1">
                <a:latin typeface="Arial Narrow" panose="020B0606020202030204" pitchFamily="34" charset="0"/>
              </a:rPr>
              <a:t>optomechanical</a:t>
            </a:r>
            <a:r>
              <a:rPr lang="es-ES" sz="2000" b="1" dirty="0">
                <a:latin typeface="Arial Narrow" panose="020B0606020202030204" pitchFamily="34" charset="0"/>
              </a:rPr>
              <a:t> </a:t>
            </a:r>
            <a:r>
              <a:rPr lang="es-ES" sz="2000" b="1" dirty="0" err="1">
                <a:latin typeface="Arial Narrow" panose="020B0606020202030204" pitchFamily="34" charset="0"/>
              </a:rPr>
              <a:t>mounts</a:t>
            </a:r>
            <a:r>
              <a:rPr lang="es-ES" sz="2000" b="1" dirty="0">
                <a:latin typeface="Arial Narrow" panose="020B0606020202030204" pitchFamily="34" charset="0"/>
              </a:rPr>
              <a:t>. </a:t>
            </a:r>
            <a:r>
              <a:rPr lang="es-ES" sz="2000" b="1" dirty="0" err="1">
                <a:latin typeface="Arial Narrow" panose="020B0606020202030204" pitchFamily="34" charset="0"/>
              </a:rPr>
              <a:t>Preliminary</a:t>
            </a:r>
            <a:r>
              <a:rPr lang="es-ES" sz="2000" b="1" dirty="0">
                <a:latin typeface="Arial Narrow" panose="020B0606020202030204" pitchFamily="34" charset="0"/>
              </a:rPr>
              <a:t> </a:t>
            </a:r>
            <a:r>
              <a:rPr lang="es-ES" sz="2000" b="1" dirty="0" err="1">
                <a:latin typeface="Arial Narrow" panose="020B0606020202030204" pitchFamily="34" charset="0"/>
              </a:rPr>
              <a:t>study</a:t>
            </a:r>
            <a:r>
              <a:rPr lang="es-ES" sz="2000" b="1" dirty="0">
                <a:latin typeface="Arial Narrow" panose="020B0606020202030204" pitchFamily="34" charset="0"/>
              </a:rPr>
              <a:t> </a:t>
            </a:r>
            <a:r>
              <a:rPr lang="es-ES" sz="2000" b="1" dirty="0" err="1">
                <a:latin typeface="Arial Narrow" panose="020B0606020202030204" pitchFamily="34" charset="0"/>
              </a:rPr>
              <a:t>for</a:t>
            </a:r>
            <a:r>
              <a:rPr lang="es-ES" sz="2000" b="1" dirty="0">
                <a:latin typeface="Arial Narrow" panose="020B0606020202030204" pitchFamily="34" charset="0"/>
              </a:rPr>
              <a:t> </a:t>
            </a:r>
            <a:r>
              <a:rPr lang="es-ES" sz="2000" b="1" dirty="0" err="1">
                <a:latin typeface="Arial Narrow" panose="020B0606020202030204" pitchFamily="34" charset="0"/>
              </a:rPr>
              <a:t>amplifier</a:t>
            </a:r>
            <a:r>
              <a:rPr lang="es-ES" sz="2000" b="1" dirty="0">
                <a:latin typeface="Arial Narrow" panose="020B0606020202030204" pitchFamily="34" charset="0"/>
              </a:rPr>
              <a:t> </a:t>
            </a:r>
            <a:r>
              <a:rPr lang="es-ES" sz="2000" b="1" dirty="0" err="1">
                <a:latin typeface="Arial Narrow" panose="020B0606020202030204" pitchFamily="34" charset="0"/>
              </a:rPr>
              <a:t>thermal</a:t>
            </a:r>
            <a:r>
              <a:rPr lang="es-ES" sz="2000" b="1" dirty="0">
                <a:latin typeface="Arial Narrow" panose="020B0606020202030204" pitchFamily="34" charset="0"/>
              </a:rPr>
              <a:t> </a:t>
            </a:r>
            <a:r>
              <a:rPr lang="es-ES" sz="2000" b="1" dirty="0" err="1">
                <a:latin typeface="Arial Narrow" panose="020B0606020202030204" pitchFamily="34" charset="0"/>
              </a:rPr>
              <a:t>checking</a:t>
            </a:r>
            <a:endParaRPr lang="es-ES" sz="2000" b="1" dirty="0">
              <a:latin typeface="Arial Narrow" panose="020B0606020202030204" pitchFamily="34" charset="0"/>
            </a:endParaRPr>
          </a:p>
        </p:txBody>
      </p:sp>
      <p:pic>
        <p:nvPicPr>
          <p:cNvPr id="9" name="Picture 2" descr="https://lh7-eu.googleusercontent.com/docsz/AD_4nXf28LLOYk1IjR81YqnOHCg0xknoFao4eaY5awwBAiW-X0EDbcMm9XkYGh5-x3grZjyU_fR5pyIAS9muOxIK_GG6yN-9PiwE0AVjEZfGH4rxl7hI5GLJ3ZMp6BuwQqluUxCit5mW1-v4mzozo4eUcB9PpDumD9KMlH7VQsXV86uWFiEl57Ng7vY?key=pIh2OyFjE4QnXTDPVF-new">
            <a:extLst>
              <a:ext uri="{FF2B5EF4-FFF2-40B4-BE49-F238E27FC236}">
                <a16:creationId xmlns:a16="http://schemas.microsoft.com/office/drawing/2014/main" id="{2C74F86B-5A66-6043-3559-3705085D7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228" y="2670627"/>
            <a:ext cx="3462726" cy="195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lh7-eu.googleusercontent.com/docsz/AD_4nXdu7vt1dLTwZJouyH8sgvCOfJTpM7tWr3t_oKVuo5FxOT_WVR_5xj46nS2qvhdmPb2HnTFZ1DrHxVFsFUB2tvwXFFKBtL3nbD5vbTdCtZwrvUQ9bxfpMNrrEf9uBsW4tVK8GiaM8v6m_vrWf6_hVEUyCy2ODzpev-DK66fN0wl5rOJw6lwDU5Q?key=pIh2OyFjE4QnXTDPVF-new">
            <a:extLst>
              <a:ext uri="{FF2B5EF4-FFF2-40B4-BE49-F238E27FC236}">
                <a16:creationId xmlns:a16="http://schemas.microsoft.com/office/drawing/2014/main" id="{77418678-2224-A6E6-04FF-644035C76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9908" y="2146393"/>
            <a:ext cx="3133725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lh7-eu.googleusercontent.com/docsz/AD_4nXfxHrZzexMNtHXQm6MRCQzomaw1KfL1CFjfZ3bTgn7dJ8Kwl0Df9kz8zqZKh6B5kYM0qbCTppBo8AFLoI7N2SIsu1hLZYAKX7zFxVy4JfuXuzN-c6P7dbUGELQMmUcR_SKilRbg_nbxshNEClYsHI0XdlHG5h8OzhPSmtbN9g43qKrDlAwaAN4?key=pIh2OyFjE4QnXTDPVF-new">
            <a:extLst>
              <a:ext uri="{FF2B5EF4-FFF2-40B4-BE49-F238E27FC236}">
                <a16:creationId xmlns:a16="http://schemas.microsoft.com/office/drawing/2014/main" id="{EF5FD1BC-AAF4-E0AE-B560-FC494D754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8175" y="1868993"/>
            <a:ext cx="3840071" cy="384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2">
            <a:extLst>
              <a:ext uri="{FF2B5EF4-FFF2-40B4-BE49-F238E27FC236}">
                <a16:creationId xmlns:a16="http://schemas.microsoft.com/office/drawing/2014/main" id="{98221176-98B4-3029-FAB5-C3249D07097F}"/>
              </a:ext>
            </a:extLst>
          </p:cNvPr>
          <p:cNvSpPr txBox="1"/>
          <p:nvPr/>
        </p:nvSpPr>
        <p:spPr>
          <a:xfrm>
            <a:off x="735415" y="4623691"/>
            <a:ext cx="2630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Optical</a:t>
            </a: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mount</a:t>
            </a: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directions</a:t>
            </a: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definition</a:t>
            </a:r>
            <a:endParaRPr lang="es-E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CuadroTexto 23">
            <a:extLst>
              <a:ext uri="{FF2B5EF4-FFF2-40B4-BE49-F238E27FC236}">
                <a16:creationId xmlns:a16="http://schemas.microsoft.com/office/drawing/2014/main" id="{70AC65FF-FCBE-B513-1082-9CE7636CA2B5}"/>
              </a:ext>
            </a:extLst>
          </p:cNvPr>
          <p:cNvSpPr txBox="1"/>
          <p:nvPr/>
        </p:nvSpPr>
        <p:spPr>
          <a:xfrm rot="18030760">
            <a:off x="10135027" y="4146179"/>
            <a:ext cx="2276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ROI and </a:t>
            </a:r>
            <a:r>
              <a:rPr lang="es-E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elastomers</a:t>
            </a: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definition</a:t>
            </a:r>
            <a:endParaRPr lang="es-E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CuadroTexto 24">
            <a:extLst>
              <a:ext uri="{FF2B5EF4-FFF2-40B4-BE49-F238E27FC236}">
                <a16:creationId xmlns:a16="http://schemas.microsoft.com/office/drawing/2014/main" id="{90474BA4-2B74-0481-3E0A-7ED8BB473042}"/>
              </a:ext>
            </a:extLst>
          </p:cNvPr>
          <p:cNvSpPr txBox="1"/>
          <p:nvPr/>
        </p:nvSpPr>
        <p:spPr>
          <a:xfrm>
            <a:off x="4903687" y="5748747"/>
            <a:ext cx="1972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Checking</a:t>
            </a: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real </a:t>
            </a:r>
            <a:r>
              <a:rPr lang="es-E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movement</a:t>
            </a:r>
            <a:r>
              <a: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6051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E3CCCA-E44B-C022-7330-E42993ED6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FC11E-310F-97F7-7C75-CB3B6269503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G. Gatti      EuPRAXIA_PP Annual Meeting 2024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7A4D7-604A-E03F-D952-5C759793F6AF}"/>
              </a:ext>
            </a:extLst>
          </p:cNvPr>
          <p:cNvSpPr txBox="1"/>
          <p:nvPr/>
        </p:nvSpPr>
        <p:spPr>
          <a:xfrm>
            <a:off x="8651629" y="6531428"/>
            <a:ext cx="1436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200" i="1" dirty="0">
                <a:solidFill>
                  <a:srgbClr val="334186"/>
                </a:solidFill>
              </a:rPr>
              <a:t>ggatti@clpu.es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501F81-8509-AFA3-F7BA-F1E4C192BD4A}"/>
              </a:ext>
            </a:extLst>
          </p:cNvPr>
          <p:cNvSpPr txBox="1"/>
          <p:nvPr/>
        </p:nvSpPr>
        <p:spPr>
          <a:xfrm>
            <a:off x="2455420" y="64545"/>
            <a:ext cx="7281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Post-Compression and Characterization VEGA-2</a:t>
            </a:r>
            <a:endParaRPr lang="en-ES" sz="3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8" descr="Header ELI-NP">
            <a:extLst>
              <a:ext uri="{FF2B5EF4-FFF2-40B4-BE49-F238E27FC236}">
                <a16:creationId xmlns:a16="http://schemas.microsoft.com/office/drawing/2014/main" id="{6013E4E9-39DA-E940-4F74-97184ED76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4056" y="1034754"/>
            <a:ext cx="1144526" cy="76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s://www.clpu.es/src/uploads/2023/11/190704_logo-CLPU_2019.jpg">
            <a:extLst>
              <a:ext uri="{FF2B5EF4-FFF2-40B4-BE49-F238E27FC236}">
                <a16:creationId xmlns:a16="http://schemas.microsoft.com/office/drawing/2014/main" id="{82882403-5577-8880-3091-4DB14DB92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4878" y="1172676"/>
            <a:ext cx="1563469" cy="50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4">
            <a:extLst>
              <a:ext uri="{FF2B5EF4-FFF2-40B4-BE49-F238E27FC236}">
                <a16:creationId xmlns:a16="http://schemas.microsoft.com/office/drawing/2014/main" id="{FAC640FF-79E9-B4C0-6D1D-DE8CEC2C237F}"/>
              </a:ext>
            </a:extLst>
          </p:cNvPr>
          <p:cNvSpPr txBox="1"/>
          <p:nvPr/>
        </p:nvSpPr>
        <p:spPr>
          <a:xfrm>
            <a:off x="6401936" y="2286744"/>
            <a:ext cx="438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Post-</a:t>
            </a:r>
            <a:r>
              <a:rPr lang="es-ES" b="1" dirty="0" err="1"/>
              <a:t>compression</a:t>
            </a:r>
            <a:r>
              <a:rPr lang="es-ES" b="1" dirty="0"/>
              <a:t> </a:t>
            </a:r>
            <a:r>
              <a:rPr lang="es-ES" b="1" dirty="0" err="1"/>
              <a:t>using</a:t>
            </a:r>
            <a:r>
              <a:rPr lang="es-ES" b="1" dirty="0"/>
              <a:t> </a:t>
            </a:r>
            <a:r>
              <a:rPr lang="es-ES" b="1" dirty="0" err="1"/>
              <a:t>spectral</a:t>
            </a:r>
            <a:r>
              <a:rPr lang="es-ES" b="1" dirty="0"/>
              <a:t> </a:t>
            </a:r>
            <a:r>
              <a:rPr lang="es-ES" b="1" dirty="0" err="1"/>
              <a:t>broadening</a:t>
            </a:r>
            <a:endParaRPr lang="es-ES" b="1" dirty="0"/>
          </a:p>
        </p:txBody>
      </p:sp>
      <p:pic>
        <p:nvPicPr>
          <p:cNvPr id="14" name="Imagen 5">
            <a:extLst>
              <a:ext uri="{FF2B5EF4-FFF2-40B4-BE49-F238E27FC236}">
                <a16:creationId xmlns:a16="http://schemas.microsoft.com/office/drawing/2014/main" id="{3528E60A-FD63-1137-8663-1B5277DF60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1074" y="3705329"/>
            <a:ext cx="7477557" cy="1632824"/>
          </a:xfrm>
          <a:prstGeom prst="rect">
            <a:avLst/>
          </a:prstGeom>
        </p:spPr>
      </p:pic>
      <p:sp>
        <p:nvSpPr>
          <p:cNvPr id="15" name="Rectángulo 7">
            <a:extLst>
              <a:ext uri="{FF2B5EF4-FFF2-40B4-BE49-F238E27FC236}">
                <a16:creationId xmlns:a16="http://schemas.microsoft.com/office/drawing/2014/main" id="{1B2630BD-BCBC-0862-32A9-757A91DBB530}"/>
              </a:ext>
            </a:extLst>
          </p:cNvPr>
          <p:cNvSpPr/>
          <p:nvPr/>
        </p:nvSpPr>
        <p:spPr>
          <a:xfrm>
            <a:off x="6374948" y="2639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 err="1">
                <a:latin typeface="Arial" panose="020B0604020202020204" pitchFamily="34" charset="0"/>
              </a:rPr>
              <a:t>Self</a:t>
            </a:r>
            <a:r>
              <a:rPr lang="es-ES" dirty="0">
                <a:latin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</a:rPr>
              <a:t>phase</a:t>
            </a:r>
            <a:r>
              <a:rPr lang="es-ES" dirty="0">
                <a:latin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</a:rPr>
              <a:t>modulation</a:t>
            </a:r>
            <a:r>
              <a:rPr lang="es-ES" dirty="0">
                <a:latin typeface="Arial" panose="020B0604020202020204" pitchFamily="34" charset="0"/>
              </a:rPr>
              <a:t> (SPM) </a:t>
            </a:r>
            <a:endParaRPr lang="es-ES" dirty="0"/>
          </a:p>
          <a:p>
            <a:pPr algn="ctr"/>
            <a:r>
              <a:rPr lang="es-ES" dirty="0">
                <a:latin typeface="Arial" panose="020B0604020202020204" pitchFamily="34" charset="0"/>
              </a:rPr>
              <a:t> +</a:t>
            </a:r>
            <a:endParaRPr lang="es-ES" dirty="0"/>
          </a:p>
          <a:p>
            <a:pPr algn="ctr"/>
            <a:r>
              <a:rPr lang="es-ES" dirty="0" err="1">
                <a:latin typeface="Arial" panose="020B0604020202020204" pitchFamily="34" charset="0"/>
              </a:rPr>
              <a:t>Dispersion</a:t>
            </a:r>
            <a:r>
              <a:rPr lang="es-ES" dirty="0">
                <a:latin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</a:rPr>
              <a:t>management</a:t>
            </a:r>
            <a:r>
              <a:rPr lang="es-ES" dirty="0">
                <a:latin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</a:rPr>
              <a:t>System</a:t>
            </a:r>
            <a:r>
              <a:rPr lang="es-ES" dirty="0">
                <a:latin typeface="Arial" panose="020B0604020202020204" pitchFamily="34" charset="0"/>
              </a:rPr>
              <a:t> (DMS) </a:t>
            </a:r>
            <a:endParaRPr lang="es-ES" dirty="0"/>
          </a:p>
        </p:txBody>
      </p:sp>
      <p:pic>
        <p:nvPicPr>
          <p:cNvPr id="16" name="Imagen 9">
            <a:extLst>
              <a:ext uri="{FF2B5EF4-FFF2-40B4-BE49-F238E27FC236}">
                <a16:creationId xmlns:a16="http://schemas.microsoft.com/office/drawing/2014/main" id="{333B4802-E606-122B-BC2C-8CC62210B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505" y="5273627"/>
            <a:ext cx="3952985" cy="10877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C9AEECC-A1D8-FEB5-C9BA-CCE3B3E658A9}"/>
              </a:ext>
            </a:extLst>
          </p:cNvPr>
          <p:cNvSpPr txBox="1"/>
          <p:nvPr/>
        </p:nvSpPr>
        <p:spPr>
          <a:xfrm>
            <a:off x="9453256" y="3582515"/>
            <a:ext cx="98296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2800" dirty="0">
                <a:latin typeface="Arial" panose="020B0604020202020204" pitchFamily="34" charset="0"/>
                <a:cs typeface="Arial" panose="020B0604020202020204" pitchFamily="34" charset="0"/>
              </a:rPr>
              <a:t>DMS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381058-524A-79EA-7BF1-944505D032EB}"/>
              </a:ext>
            </a:extLst>
          </p:cNvPr>
          <p:cNvSpPr txBox="1"/>
          <p:nvPr/>
        </p:nvSpPr>
        <p:spPr>
          <a:xfrm>
            <a:off x="6758719" y="3530641"/>
            <a:ext cx="96212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ES" sz="2800" dirty="0">
                <a:latin typeface="Arial" panose="020B0604020202020204" pitchFamily="34" charset="0"/>
                <a:cs typeface="Arial" panose="020B0604020202020204" pitchFamily="34" charset="0"/>
              </a:rPr>
              <a:t>SPM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683A64-B29F-D3BE-4799-F3E4A80BCD6A}"/>
              </a:ext>
            </a:extLst>
          </p:cNvPr>
          <p:cNvGrpSpPr/>
          <p:nvPr/>
        </p:nvGrpSpPr>
        <p:grpSpPr>
          <a:xfrm>
            <a:off x="396015" y="2195136"/>
            <a:ext cx="4195484" cy="3710218"/>
            <a:chOff x="215149" y="2024318"/>
            <a:chExt cx="4195484" cy="3710218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581B3FC-D313-2F22-0B4B-C02CBF75C475}"/>
                </a:ext>
              </a:extLst>
            </p:cNvPr>
            <p:cNvSpPr/>
            <p:nvPr/>
          </p:nvSpPr>
          <p:spPr>
            <a:xfrm>
              <a:off x="215149" y="2024318"/>
              <a:ext cx="4195484" cy="371021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DA990D-E929-5184-CD3E-64DB5AE7CF8F}"/>
                </a:ext>
              </a:extLst>
            </p:cNvPr>
            <p:cNvSpPr txBox="1"/>
            <p:nvPr/>
          </p:nvSpPr>
          <p:spPr>
            <a:xfrm>
              <a:off x="1434485" y="2259110"/>
              <a:ext cx="18004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ES" dirty="0">
                  <a:latin typeface="Arial" panose="020B0604020202020204" pitchFamily="34" charset="0"/>
                  <a:cs typeface="Arial" panose="020B0604020202020204" pitchFamily="34" charset="0"/>
                </a:rPr>
                <a:t>From an idea of</a:t>
              </a:r>
            </a:p>
            <a:p>
              <a:pPr algn="ctr"/>
              <a:r>
                <a:rPr lang="en-ES" dirty="0">
                  <a:latin typeface="Arial" panose="020B0604020202020204" pitchFamily="34" charset="0"/>
                  <a:cs typeface="Arial" panose="020B0604020202020204" pitchFamily="34" charset="0"/>
                </a:rPr>
                <a:t>G. Moreau</a:t>
              </a:r>
            </a:p>
          </p:txBody>
        </p:sp>
        <p:sp>
          <p:nvSpPr>
            <p:cNvPr id="20" name="Down Arrow 19">
              <a:extLst>
                <a:ext uri="{FF2B5EF4-FFF2-40B4-BE49-F238E27FC236}">
                  <a16:creationId xmlns:a16="http://schemas.microsoft.com/office/drawing/2014/main" id="{49E33FC5-1FF2-69D6-DAF5-50F7D7C07D53}"/>
                </a:ext>
              </a:extLst>
            </p:cNvPr>
            <p:cNvSpPr/>
            <p:nvPr/>
          </p:nvSpPr>
          <p:spPr>
            <a:xfrm>
              <a:off x="2119257" y="3066809"/>
              <a:ext cx="441064" cy="515495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E70A84-794F-1992-2D6C-8BC779FBF40A}"/>
                </a:ext>
              </a:extLst>
            </p:cNvPr>
            <p:cNvSpPr txBox="1"/>
            <p:nvPr/>
          </p:nvSpPr>
          <p:spPr>
            <a:xfrm>
              <a:off x="344245" y="3654913"/>
              <a:ext cx="3929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ES" dirty="0">
                  <a:latin typeface="Arial" panose="020B0604020202020204" pitchFamily="34" charset="0"/>
                  <a:cs typeface="Arial" panose="020B0604020202020204" pitchFamily="34" charset="0"/>
                </a:rPr>
                <a:t>SPM successfully used in H. Fibers</a:t>
              </a:r>
            </a:p>
          </p:txBody>
        </p:sp>
        <p:sp>
          <p:nvSpPr>
            <p:cNvPr id="22" name="Down Arrow 21">
              <a:extLst>
                <a:ext uri="{FF2B5EF4-FFF2-40B4-BE49-F238E27FC236}">
                  <a16:creationId xmlns:a16="http://schemas.microsoft.com/office/drawing/2014/main" id="{6BCAC320-5554-1D0F-6ABF-FE454C299377}"/>
                </a:ext>
              </a:extLst>
            </p:cNvPr>
            <p:cNvSpPr/>
            <p:nvPr/>
          </p:nvSpPr>
          <p:spPr>
            <a:xfrm>
              <a:off x="2153320" y="4241189"/>
              <a:ext cx="441064" cy="515495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490D34-05D5-5DC8-990A-5D4E4C2345B5}"/>
                </a:ext>
              </a:extLst>
            </p:cNvPr>
            <p:cNvSpPr txBox="1"/>
            <p:nvPr/>
          </p:nvSpPr>
          <p:spPr>
            <a:xfrm>
              <a:off x="892315" y="4873212"/>
              <a:ext cx="28905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ES" dirty="0">
                  <a:latin typeface="Arial" panose="020B0604020202020204" pitchFamily="34" charset="0"/>
                  <a:cs typeface="Arial" panose="020B0604020202020204" pitchFamily="34" charset="0"/>
                </a:rPr>
                <a:t>Main issue is to have a 2D</a:t>
              </a:r>
            </a:p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r>
                <a:rPr lang="en-ES" dirty="0">
                  <a:latin typeface="Arial" panose="020B0604020202020204" pitchFamily="34" charset="0"/>
                  <a:cs typeface="Arial" panose="020B0604020202020204" pitchFamily="34" charset="0"/>
                </a:rPr>
                <a:t> not a 1D problem!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229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7A3FA9-3146-0D3A-4700-77AD93FA8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B0B84-43FF-6861-7999-D3629CB0C01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/>
              <a:t>G. Gatti      EuPRAXIA_PP Annual Meeting 2024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4934E-6487-1137-839F-1C0DC222617F}"/>
              </a:ext>
            </a:extLst>
          </p:cNvPr>
          <p:cNvSpPr txBox="1"/>
          <p:nvPr/>
        </p:nvSpPr>
        <p:spPr>
          <a:xfrm>
            <a:off x="8651629" y="6531428"/>
            <a:ext cx="1436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200" i="1" dirty="0">
                <a:solidFill>
                  <a:srgbClr val="334186"/>
                </a:solidFill>
              </a:rPr>
              <a:t>ggatti@clpu.es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05F91-F330-8EEC-CBE7-94267C7BEC8A}"/>
              </a:ext>
            </a:extLst>
          </p:cNvPr>
          <p:cNvSpPr txBox="1"/>
          <p:nvPr/>
        </p:nvSpPr>
        <p:spPr>
          <a:xfrm>
            <a:off x="3165839" y="134173"/>
            <a:ext cx="5860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Time-Spectral Analysis (3 J level)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1339CC-EFBA-879E-22BB-7A858C763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461" y="887299"/>
            <a:ext cx="9629078" cy="55377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23643C-A13E-C1D9-6201-52C7DBF34715}"/>
              </a:ext>
            </a:extLst>
          </p:cNvPr>
          <p:cNvSpPr/>
          <p:nvPr/>
        </p:nvSpPr>
        <p:spPr>
          <a:xfrm>
            <a:off x="9385160" y="5928527"/>
            <a:ext cx="1818752" cy="4965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686778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636</Words>
  <Application>Microsoft Macintosh PowerPoint</Application>
  <PresentationFormat>Widescreen</PresentationFormat>
  <Paragraphs>150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Arial Rounded MT Bold</vt:lpstr>
      <vt:lpstr>Calibri</vt:lpstr>
      <vt:lpstr>Calibri Light</vt:lpstr>
      <vt:lpstr>Times New Roman</vt:lpstr>
      <vt:lpstr>Office Theme</vt:lpstr>
      <vt:lpstr>Update on 2nd SITE Preparation for CLPU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Welsch, Alexandra (Cockcroft Inst,DL,-)</dc:creator>
  <cp:lastModifiedBy>G. Gatti</cp:lastModifiedBy>
  <cp:revision>75</cp:revision>
  <dcterms:created xsi:type="dcterms:W3CDTF">2018-02-09T13:41:45Z</dcterms:created>
  <dcterms:modified xsi:type="dcterms:W3CDTF">2024-09-23T10:18:24Z</dcterms:modified>
</cp:coreProperties>
</file>