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82"/>
    <a:srgbClr val="A6A6A6"/>
    <a:srgbClr val="DDE9F7"/>
    <a:srgbClr val="0055A5"/>
    <a:srgbClr val="437AAB"/>
    <a:srgbClr val="385273"/>
    <a:srgbClr val="EF3723"/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8E16D7-E8E6-884C-AAEC-25E398CB209B}" v="9" dt="2024-09-23T20:16:10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72" autoAdjust="0"/>
    <p:restoredTop sz="96190"/>
  </p:normalViewPr>
  <p:slideViewPr>
    <p:cSldViewPr snapToGrid="0">
      <p:cViewPr varScale="1">
        <p:scale>
          <a:sx n="123" d="100"/>
          <a:sy n="123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287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369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54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44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065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33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12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Relationship Id="rId22" Type="http://schemas.openxmlformats.org/officeDocument/2006/relationships/image" Target="../media/image2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2661400" y="2693691"/>
            <a:ext cx="1152130" cy="588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 dirty="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16" name="Picture 15" descr="Shape, background pattern, rectangle&#10;&#10;Description automatically generated">
            <a:extLst>
              <a:ext uri="{FF2B5EF4-FFF2-40B4-BE49-F238E27FC236}">
                <a16:creationId xmlns:a16="http://schemas.microsoft.com/office/drawing/2014/main" id="{EB353F2C-276C-46A5-BFB4-EDBF3952D3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3" y="520438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B40DA2FC-500E-4637-AD7D-89070242F1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5B92E49D-42F5-4F3F-87B5-89E4F6938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05" y="520438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3025C6F-90C7-462A-8C0E-8079D07BC3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67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5EEF9B71-7283-4C50-AF40-4C42338F61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1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181E05-6FC8-4FE7-96E3-22D4AE603C7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53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1B7B7ABD-7FF4-416E-82E5-F7D825396BD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6" name="Picture 35" descr="Shape, rectangle&#10;&#10;Description automatically generated">
            <a:extLst>
              <a:ext uri="{FF2B5EF4-FFF2-40B4-BE49-F238E27FC236}">
                <a16:creationId xmlns:a16="http://schemas.microsoft.com/office/drawing/2014/main" id="{0E6B17BD-38E6-40E8-81B9-61656C20CE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9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AFBA9081-7D6A-4386-BE99-3B9915CAF34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07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EF4B1B9E-9C34-41AA-BA3F-19A5FC834B1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76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DAFE8E6F-FDE1-40AB-A91E-75B4752808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8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6DC76842-022A-455A-913E-9A58E2CB99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5" name="Picture 4" descr="A black background with white text and yellow stars&#10;&#10;Description automatically generated">
            <a:extLst>
              <a:ext uri="{FF2B5EF4-FFF2-40B4-BE49-F238E27FC236}">
                <a16:creationId xmlns:a16="http://schemas.microsoft.com/office/drawing/2014/main" id="{9E2716B7-B9F2-45DB-9777-073DE14175D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2" y="114716"/>
            <a:ext cx="2242632" cy="1415562"/>
          </a:xfrm>
          <a:prstGeom prst="rect">
            <a:avLst/>
          </a:prstGeom>
        </p:spPr>
      </p:pic>
      <p:pic>
        <p:nvPicPr>
          <p:cNvPr id="10" name="Picture 9" descr="A red and white flag&#10;&#10;Description automatically generated">
            <a:extLst>
              <a:ext uri="{FF2B5EF4-FFF2-40B4-BE49-F238E27FC236}">
                <a16:creationId xmlns:a16="http://schemas.microsoft.com/office/drawing/2014/main" id="{A432073E-30D0-1321-D61C-19FE02D74C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2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 descr="A flag with a star&#10;&#10;Description automatically generated">
            <a:extLst>
              <a:ext uri="{FF2B5EF4-FFF2-40B4-BE49-F238E27FC236}">
                <a16:creationId xmlns:a16="http://schemas.microsoft.com/office/drawing/2014/main" id="{8F882AFF-47C1-56E6-A6EE-53B6BD8437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44" y="5204384"/>
            <a:ext cx="540211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 descr="A red circle with white background&#10;&#10;Description automatically generated">
            <a:extLst>
              <a:ext uri="{FF2B5EF4-FFF2-40B4-BE49-F238E27FC236}">
                <a16:creationId xmlns:a16="http://schemas.microsoft.com/office/drawing/2014/main" id="{86656072-735B-1CC6-9FD3-2B2E5BE0D9D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06" y="5204384"/>
            <a:ext cx="540211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 descr="A red and white flag&#10;&#10;Description automatically generated">
            <a:extLst>
              <a:ext uri="{FF2B5EF4-FFF2-40B4-BE49-F238E27FC236}">
                <a16:creationId xmlns:a16="http://schemas.microsoft.com/office/drawing/2014/main" id="{D6DDA5FD-EF50-ADF7-ACCA-929B0C6727E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17" y="5703104"/>
            <a:ext cx="540000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Picture 20" descr="A flag with a red blue and white stripe&#10;&#10;Description automatically generated">
            <a:extLst>
              <a:ext uri="{FF2B5EF4-FFF2-40B4-BE49-F238E27FC236}">
                <a16:creationId xmlns:a16="http://schemas.microsoft.com/office/drawing/2014/main" id="{2F8C4F3E-377C-0CC5-10FD-5F12E137FAF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96" y="5204384"/>
            <a:ext cx="540000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Picture 23" descr="A blue and yellow flag&#10;&#10;Description automatically generated">
            <a:extLst>
              <a:ext uri="{FF2B5EF4-FFF2-40B4-BE49-F238E27FC236}">
                <a16:creationId xmlns:a16="http://schemas.microsoft.com/office/drawing/2014/main" id="{57BFDC14-E866-AD12-B5F8-AF5AAEFE1F2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1" y="5703104"/>
            <a:ext cx="539520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8E6A3-D10E-BEBC-CDF4-2DC37BE2810D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C3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56F66-AA74-C0C7-C412-B189A98C9334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29738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23/09/2024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23/09/2024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23/09/2024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4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4"/><Relationship Id="rId7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40.png"/><Relationship Id="rId3" Type="http://schemas.microsoft.com/office/2007/relationships/media" Target="../media/media7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38.png"/><Relationship Id="rId5" Type="http://schemas.microsoft.com/office/2007/relationships/media" Target="../media/media8.mp4"/><Relationship Id="rId10" Type="http://schemas.openxmlformats.org/officeDocument/2006/relationships/image" Target="../media/image37.png"/><Relationship Id="rId4" Type="http://schemas.openxmlformats.org/officeDocument/2006/relationships/video" Target="../media/media7.mp4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5" Type="http://schemas.microsoft.com/office/2007/relationships/media" Target="../media/media12.mp4"/><Relationship Id="rId10" Type="http://schemas.openxmlformats.org/officeDocument/2006/relationships/image" Target="../media/image43.png"/><Relationship Id="rId4" Type="http://schemas.openxmlformats.org/officeDocument/2006/relationships/video" Target="../media/media11.mp4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Arbitrary laser-pulse injection in PIC codes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Jorge Vieira, Rafael Almeida, Ricardo Fonseca/IST</a:t>
            </a: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03" y="-287755"/>
            <a:ext cx="8941552" cy="1325563"/>
          </a:xfrm>
        </p:spPr>
        <p:txBody>
          <a:bodyPr/>
          <a:lstStyle/>
          <a:p>
            <a:r>
              <a:rPr lang="pt-PT" dirty="0" err="1"/>
              <a:t>Conclusions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7BFA3-898C-6EFA-082B-BF251E44B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425" y="1376472"/>
            <a:ext cx="5299575" cy="1822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C5481F-C145-DD03-AE8B-F17954D78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270" y="4104532"/>
            <a:ext cx="3802330" cy="190116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0B73B88-68ED-4EC9-6818-2022D1418BBA}"/>
              </a:ext>
            </a:extLst>
          </p:cNvPr>
          <p:cNvSpPr/>
          <p:nvPr/>
        </p:nvSpPr>
        <p:spPr>
          <a:xfrm>
            <a:off x="5722182" y="906804"/>
            <a:ext cx="6196915" cy="456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b="1" dirty="0"/>
              <a:t>Pulse injection from spectrum and spectral phase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362E0A-9645-C8A4-FB96-530C0F8FC011}"/>
              </a:ext>
            </a:extLst>
          </p:cNvPr>
          <p:cNvSpPr/>
          <p:nvPr/>
        </p:nvSpPr>
        <p:spPr>
          <a:xfrm>
            <a:off x="5722182" y="1363551"/>
            <a:ext cx="6196915" cy="19011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FEE2B-9C55-FCB8-472E-93B471FC326F}"/>
              </a:ext>
            </a:extLst>
          </p:cNvPr>
          <p:cNvSpPr/>
          <p:nvPr/>
        </p:nvSpPr>
        <p:spPr>
          <a:xfrm>
            <a:off x="5722182" y="3498436"/>
            <a:ext cx="6196915" cy="456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b="1" dirty="0"/>
              <a:t>Single cycle pulse injection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619316-2142-72AE-7453-78F91BB1D22B}"/>
              </a:ext>
            </a:extLst>
          </p:cNvPr>
          <p:cNvSpPr/>
          <p:nvPr/>
        </p:nvSpPr>
        <p:spPr>
          <a:xfrm>
            <a:off x="5722182" y="3955183"/>
            <a:ext cx="6196915" cy="21998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7" name="Textfeld 1">
            <a:extLst>
              <a:ext uri="{FF2B5EF4-FFF2-40B4-BE49-F238E27FC236}">
                <a16:creationId xmlns:a16="http://schemas.microsoft.com/office/drawing/2014/main" id="{A0DC8E60-B544-2EA6-449D-B487FC73860F}"/>
              </a:ext>
            </a:extLst>
          </p:cNvPr>
          <p:cNvSpPr txBox="1"/>
          <p:nvPr/>
        </p:nvSpPr>
        <p:spPr>
          <a:xfrm>
            <a:off x="168659" y="929946"/>
            <a:ext cx="5174524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New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numerical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tool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ready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inject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any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pulse:</a:t>
            </a:r>
          </a:p>
          <a:p>
            <a:pPr marR="0" lvl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PT" sz="1900" b="1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Pulse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injection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spectrum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spectral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endParaRPr kumimoji="0" lang="pt-PT" sz="190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sz="1900" b="0" i="0" noProof="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Arbitrary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injection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(s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ingle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cycle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ultra-tight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focus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structured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any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polarisation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...)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sz="19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Div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B = 0 (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up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to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precision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numerical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scheme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90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Injected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pulse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satisfies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Faraday’s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Ampere’s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law</a:t>
            </a: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simultaneously</a:t>
            </a:r>
            <a:endParaRPr kumimoji="0" lang="pt-PT" sz="190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sz="1900" b="0" i="0" noProof="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Near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absence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backward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propagating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ghost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pulses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90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457178">
              <a:defRPr/>
            </a:pP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Future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complementary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Zernike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polynomial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description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post-doc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coming in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November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kumimoji="0" lang="pt-PT" sz="1900" b="1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R="0" lvl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90FD9-4CA7-CA9E-684C-AE227E32CBC7}"/>
              </a:ext>
            </a:extLst>
          </p:cNvPr>
          <p:cNvSpPr txBox="1"/>
          <p:nvPr/>
        </p:nvSpPr>
        <p:spPr>
          <a:xfrm>
            <a:off x="5722182" y="3007184"/>
            <a:ext cx="3546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effectLst/>
                <a:latin typeface="+mj-lt"/>
                <a:cs typeface="Gill Sans" panose="020B0502020104020203" pitchFamily="34" charset="-79"/>
              </a:rPr>
              <a:t>Krauss, G. et al. Nature Photon 4, 33–36 (2010)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A80BCE-3343-CD92-8258-CA7F0CC3C3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Jorge Vieira, </a:t>
            </a:r>
            <a:r>
              <a:rPr lang="en-GB" dirty="0" err="1"/>
              <a:t>EuPRAXIA</a:t>
            </a:r>
            <a:r>
              <a:rPr lang="en-GB" dirty="0"/>
              <a:t>-PP meeting Elba (2024)</a:t>
            </a:r>
          </a:p>
        </p:txBody>
      </p:sp>
    </p:spTree>
    <p:extLst>
      <p:ext uri="{BB962C8B-B14F-4D97-AF65-F5344CB8AC3E}">
        <p14:creationId xmlns:p14="http://schemas.microsoft.com/office/powerpoint/2010/main" val="1491962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 power laser pulses in the laboratory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Jorge Vieira, </a:t>
            </a:r>
            <a:r>
              <a:rPr lang="en-GB" dirty="0" err="1"/>
              <a:t>EuPRAXIA</a:t>
            </a:r>
            <a:r>
              <a:rPr lang="en-GB" dirty="0"/>
              <a:t>-PP meeting Elba (2024)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C2CF71-D836-79D8-030F-FA9B0A596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45" y="4227168"/>
            <a:ext cx="1993525" cy="1858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AE9F08-D6A0-40CC-45A4-B40775121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654" y="1707512"/>
            <a:ext cx="3747724" cy="25196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163CE2-BF42-97CD-AA81-0A289ED37DBD}"/>
              </a:ext>
            </a:extLst>
          </p:cNvPr>
          <p:cNvSpPr/>
          <p:nvPr/>
        </p:nvSpPr>
        <p:spPr>
          <a:xfrm>
            <a:off x="7657308" y="991258"/>
            <a:ext cx="4062418" cy="456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b="1" dirty="0"/>
              <a:t>Measurements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2EBD97-D6E6-EE2D-412E-8F66426DC3A7}"/>
              </a:ext>
            </a:extLst>
          </p:cNvPr>
          <p:cNvSpPr/>
          <p:nvPr/>
        </p:nvSpPr>
        <p:spPr>
          <a:xfrm>
            <a:off x="7657307" y="1448005"/>
            <a:ext cx="4062419" cy="47732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F9BAC49-6D8F-6951-E0F4-EA0BDB264602}"/>
              </a:ext>
            </a:extLst>
          </p:cNvPr>
          <p:cNvSpPr txBox="1"/>
          <p:nvPr/>
        </p:nvSpPr>
        <p:spPr>
          <a:xfrm>
            <a:off x="168658" y="929946"/>
            <a:ext cx="6526539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Lasers are non-ideal</a:t>
            </a:r>
          </a:p>
          <a:p>
            <a:pPr marR="0" lvl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PT" sz="1900" b="1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90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Non-standard </a:t>
            </a: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wave-fronts</a:t>
            </a:r>
            <a:endParaRPr kumimoji="0" lang="pt-PT" sz="190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sz="1900" b="0" i="0" noProof="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Spectral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phase</a:t>
            </a:r>
            <a:r>
              <a:rPr lang="pt-PT" sz="1900" b="0" i="0" noProof="0" dirty="0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variations</a:t>
            </a:r>
            <a:endParaRPr lang="pt-PT" sz="19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R="0" lvl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sz="1900" b="0" i="0" noProof="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R="0" lvl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Experimental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measurements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can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fully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characterise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e.m.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fields</a:t>
            </a:r>
            <a:endParaRPr kumimoji="0" lang="pt-PT" sz="190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R="0" lvl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PT" sz="190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90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Fluence</a:t>
            </a:r>
            <a:endParaRPr kumimoji="0" lang="pt-PT" sz="190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sz="1900" b="0" i="0" noProof="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900" b="0" i="0" noProof="0" dirty="0" err="1">
                <a:solidFill>
                  <a:prstClr val="black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Spectral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phase</a:t>
            </a:r>
            <a:endParaRPr lang="pt-PT" sz="19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sz="1900" b="0" i="0" noProof="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</a:t>
            </a:r>
            <a:r>
              <a:rPr lang="pt-PT" sz="19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3D </a:t>
            </a: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reconstructions</a:t>
            </a:r>
            <a:endParaRPr lang="pt-PT" sz="19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sz="1900" b="0" i="0" noProof="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9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Spectrograms</a:t>
            </a:r>
            <a:endParaRPr lang="pt-PT" sz="1900" b="0" i="0" noProof="0" dirty="0">
              <a:solidFill>
                <a:prstClr val="black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90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457178">
              <a:defRPr/>
            </a:pP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developed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new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tool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kumimoji="0" lang="pt-PT" sz="1900" b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PT" sz="19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allow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inject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arbitrary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laser pulses in PIC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codes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strictly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satisfy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Maxwell’s</a:t>
            </a:r>
            <a:r>
              <a:rPr lang="pt-PT" sz="19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19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equations</a:t>
            </a:r>
            <a:endParaRPr kumimoji="0" lang="pt-PT" sz="1900" b="1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R="0" lvl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1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526" y="-287755"/>
            <a:ext cx="7961747" cy="1325563"/>
          </a:xfrm>
        </p:spPr>
        <p:txBody>
          <a:bodyPr/>
          <a:lstStyle/>
          <a:p>
            <a:r>
              <a:rPr lang="en-GB" dirty="0"/>
              <a:t>General laser injection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4AD87-EC7B-85A9-86D5-76712B4366F4}"/>
              </a:ext>
            </a:extLst>
          </p:cNvPr>
          <p:cNvSpPr/>
          <p:nvPr/>
        </p:nvSpPr>
        <p:spPr>
          <a:xfrm rot="16200000">
            <a:off x="-831520" y="2149345"/>
            <a:ext cx="2454372" cy="456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b="1" dirty="0"/>
              <a:t>Exact solution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7484F-D951-75EC-74A1-1F3903C57AEA}"/>
              </a:ext>
            </a:extLst>
          </p:cNvPr>
          <p:cNvSpPr/>
          <p:nvPr/>
        </p:nvSpPr>
        <p:spPr>
          <a:xfrm rot="16200000">
            <a:off x="-831521" y="4683323"/>
            <a:ext cx="2454372" cy="456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b="1" dirty="0"/>
              <a:t>Linearity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11E060-0FD0-BD68-536D-60BB46E7D3D9}"/>
              </a:ext>
            </a:extLst>
          </p:cNvPr>
          <p:cNvSpPr/>
          <p:nvPr/>
        </p:nvSpPr>
        <p:spPr>
          <a:xfrm>
            <a:off x="167291" y="1150531"/>
            <a:ext cx="6137818" cy="24543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748CF4-A511-AEA2-A196-221C05CFC2A6}"/>
              </a:ext>
            </a:extLst>
          </p:cNvPr>
          <p:cNvSpPr/>
          <p:nvPr/>
        </p:nvSpPr>
        <p:spPr>
          <a:xfrm>
            <a:off x="167291" y="3684510"/>
            <a:ext cx="6137818" cy="245437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01F803-DB65-1B86-D4F8-F6970F13054D}"/>
              </a:ext>
            </a:extLst>
          </p:cNvPr>
          <p:cNvSpPr/>
          <p:nvPr/>
        </p:nvSpPr>
        <p:spPr>
          <a:xfrm>
            <a:off x="6407986" y="1150531"/>
            <a:ext cx="5353934" cy="45674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T" b="1" dirty="0"/>
              <a:t>New algorithm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0FFC0C-E3A6-50C8-A595-E59DBBF103CB}"/>
              </a:ext>
            </a:extLst>
          </p:cNvPr>
          <p:cNvSpPr/>
          <p:nvPr/>
        </p:nvSpPr>
        <p:spPr>
          <a:xfrm>
            <a:off x="6407986" y="1607279"/>
            <a:ext cx="5353934" cy="45316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F0E11C35-C857-B35D-9B6C-6D52C6C08370}"/>
              </a:ext>
            </a:extLst>
          </p:cNvPr>
          <p:cNvSpPr txBox="1"/>
          <p:nvPr/>
        </p:nvSpPr>
        <p:spPr>
          <a:xfrm>
            <a:off x="726916" y="1231815"/>
            <a:ext cx="55037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Plane waves: exact solutions of Maxwell’s equations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10F15F-5271-98D0-3BB5-66E5A01AD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249" y="1897664"/>
            <a:ext cx="3917988" cy="1295135"/>
          </a:xfrm>
          <a:prstGeom prst="rect">
            <a:avLst/>
          </a:prstGeom>
        </p:spPr>
      </p:pic>
      <p:sp>
        <p:nvSpPr>
          <p:cNvPr id="21" name="Textfeld 1">
            <a:extLst>
              <a:ext uri="{FF2B5EF4-FFF2-40B4-BE49-F238E27FC236}">
                <a16:creationId xmlns:a16="http://schemas.microsoft.com/office/drawing/2014/main" id="{900B954E-7AF2-99D1-8E4A-03019FACB279}"/>
              </a:ext>
            </a:extLst>
          </p:cNvPr>
          <p:cNvSpPr txBox="1"/>
          <p:nvPr/>
        </p:nvSpPr>
        <p:spPr>
          <a:xfrm>
            <a:off x="624039" y="3769664"/>
            <a:ext cx="55037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Maxwell’s equations in free space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DDF22A-02A2-E581-E657-C2F02900F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5" y="4315179"/>
            <a:ext cx="4615253" cy="1210816"/>
          </a:xfrm>
          <a:prstGeom prst="rect">
            <a:avLst/>
          </a:prstGeom>
        </p:spPr>
      </p:pic>
      <p:sp>
        <p:nvSpPr>
          <p:cNvPr id="25" name="Textfeld 1">
            <a:extLst>
              <a:ext uri="{FF2B5EF4-FFF2-40B4-BE49-F238E27FC236}">
                <a16:creationId xmlns:a16="http://schemas.microsoft.com/office/drawing/2014/main" id="{4F49E29B-AF93-ACDC-5258-F3F0CB3DFE83}"/>
              </a:ext>
            </a:extLst>
          </p:cNvPr>
          <p:cNvSpPr txBox="1"/>
          <p:nvPr/>
        </p:nvSpPr>
        <p:spPr>
          <a:xfrm>
            <a:off x="1679560" y="5724211"/>
            <a:ext cx="37529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 of solutions is still a solution!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1">
                <a:extLst>
                  <a:ext uri="{FF2B5EF4-FFF2-40B4-BE49-F238E27FC236}">
                    <a16:creationId xmlns:a16="http://schemas.microsoft.com/office/drawing/2014/main" id="{BE64A818-A2F0-1AE1-D679-FD935548BA2A}"/>
                  </a:ext>
                </a:extLst>
              </p:cNvPr>
              <p:cNvSpPr txBox="1"/>
              <p:nvPr/>
            </p:nvSpPr>
            <p:spPr>
              <a:xfrm>
                <a:off x="6510657" y="1646741"/>
                <a:ext cx="5174524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cs typeface="Calibri Light" panose="020F0302020204030204" pitchFamily="34" charset="0"/>
                  </a:rPr>
                  <a:t>Using Fourier transforms, decompose any wave-packet as a sum of plane waves, with a defined k wave vector and thus a specific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pt-PT" sz="19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pt-PT" sz="19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pt-PT" sz="19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pt-PT" sz="19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pt-PT" sz="1900" b="1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𝒌</m:t>
                    </m:r>
                    <m:r>
                      <a:rPr kumimoji="0" lang="pt-PT" sz="19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90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feld 1">
                <a:extLst>
                  <a:ext uri="{FF2B5EF4-FFF2-40B4-BE49-F238E27FC236}">
                    <a16:creationId xmlns:a16="http://schemas.microsoft.com/office/drawing/2014/main" id="{BE64A818-A2F0-1AE1-D679-FD935548B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657" y="1646741"/>
                <a:ext cx="5174524" cy="969496"/>
              </a:xfrm>
              <a:prstGeom prst="rect">
                <a:avLst/>
              </a:prstGeom>
              <a:blipFill>
                <a:blip r:embed="rId4"/>
                <a:stretch>
                  <a:fillRect l="-978" t="-2597" b="-10390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F62AEB55-A7B5-0A4B-8DF6-CB829105B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8" y="3280522"/>
            <a:ext cx="4337050" cy="17653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4A2A8C9-B732-E317-FAE6-E9370716E4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Jorge Vieira, </a:t>
            </a:r>
            <a:r>
              <a:rPr lang="en-GB" dirty="0" err="1"/>
              <a:t>EuPRAXIA</a:t>
            </a:r>
            <a:r>
              <a:rPr lang="en-GB" dirty="0"/>
              <a:t>-PP meeting Elba (2024)</a:t>
            </a:r>
          </a:p>
        </p:txBody>
      </p:sp>
    </p:spTree>
    <p:extLst>
      <p:ext uri="{BB962C8B-B14F-4D97-AF65-F5344CB8AC3E}">
        <p14:creationId xmlns:p14="http://schemas.microsoft.com/office/powerpoint/2010/main" val="4188545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1DAB4805-E0D6-4C72-8189-D0F671E31F9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90303" y="-287755"/>
                <a:ext cx="8941552" cy="1325563"/>
              </a:xfrm>
            </p:spPr>
            <p:txBody>
              <a:bodyPr/>
              <a:lstStyle/>
              <a:p>
                <a:r>
                  <a:rPr lang="en-GB" dirty="0"/>
                  <a:t>Controlling pulse properties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pt-PT" b="1" i="1" dirty="0" smtClean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pt-PT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pt-PT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function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1DAB4805-E0D6-4C72-8189-D0F671E31F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90303" y="-287755"/>
                <a:ext cx="8941552" cy="1325563"/>
              </a:xfrm>
              <a:blipFill>
                <a:blip r:embed="rId5"/>
                <a:stretch>
                  <a:fillRect l="-1418" r="-1418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" name="function.mp4" descr="function.mp4">
            <a:extLst>
              <a:ext uri="{FF2B5EF4-FFF2-40B4-BE49-F238E27FC236}">
                <a16:creationId xmlns:a16="http://schemas.microsoft.com/office/drawing/2014/main" id="{4447EBBD-DD82-BD09-CAEF-7211705A700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813" y="1037808"/>
            <a:ext cx="5442365" cy="464642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3F7AD8EC-C7A3-FA90-2B86-96919B80D118}"/>
              </a:ext>
            </a:extLst>
          </p:cNvPr>
          <p:cNvSpPr txBox="1"/>
          <p:nvPr/>
        </p:nvSpPr>
        <p:spPr>
          <a:xfrm>
            <a:off x="6644096" y="1325912"/>
            <a:ext cx="4935153" cy="44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140000"/>
              </a:lnSpc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800" dirty="0"/>
              <a:t>We can control:</a:t>
            </a:r>
          </a:p>
        </p:txBody>
      </p:sp>
      <p:sp>
        <p:nvSpPr>
          <p:cNvPr id="7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3A703B90-A0F8-719C-40BD-176C3B376DAD}"/>
              </a:ext>
            </a:extLst>
          </p:cNvPr>
          <p:cNvSpPr txBox="1"/>
          <p:nvPr/>
        </p:nvSpPr>
        <p:spPr>
          <a:xfrm>
            <a:off x="6661079" y="2187936"/>
            <a:ext cx="4935152" cy="45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08121" indent="-350921" algn="just" defTabSz="457200">
              <a:lnSpc>
                <a:spcPct val="140000"/>
              </a:lnSpc>
              <a:buSzPct val="100000"/>
              <a:buChar char="‣"/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800" dirty="0"/>
              <a:t>Transverse Size</a:t>
            </a:r>
          </a:p>
        </p:txBody>
      </p:sp>
      <p:sp>
        <p:nvSpPr>
          <p:cNvPr id="8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6E280532-6A6A-B03D-BFA1-39DD48B95CF4}"/>
              </a:ext>
            </a:extLst>
          </p:cNvPr>
          <p:cNvSpPr txBox="1"/>
          <p:nvPr/>
        </p:nvSpPr>
        <p:spPr>
          <a:xfrm>
            <a:off x="6661079" y="1768960"/>
            <a:ext cx="4935152" cy="45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08121" indent="-350921" algn="just" defTabSz="457200">
              <a:lnSpc>
                <a:spcPct val="140000"/>
              </a:lnSpc>
              <a:buSzPct val="100000"/>
              <a:buChar char="‣"/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800" dirty="0"/>
              <a:t>Main Frequency</a:t>
            </a:r>
          </a:p>
        </p:txBody>
      </p:sp>
      <p:sp>
        <p:nvSpPr>
          <p:cNvPr id="9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02B2173D-A31D-32AA-B528-9B25E4D32F38}"/>
              </a:ext>
            </a:extLst>
          </p:cNvPr>
          <p:cNvSpPr txBox="1"/>
          <p:nvPr/>
        </p:nvSpPr>
        <p:spPr>
          <a:xfrm>
            <a:off x="6661079" y="2637429"/>
            <a:ext cx="4935152" cy="45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08121" indent="-350921" algn="just" defTabSz="457200">
              <a:lnSpc>
                <a:spcPct val="140000"/>
              </a:lnSpc>
              <a:buSzPct val="100000"/>
              <a:buChar char="‣"/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800" dirty="0"/>
              <a:t>Longitudinal Size</a:t>
            </a:r>
          </a:p>
        </p:txBody>
      </p:sp>
      <p:sp>
        <p:nvSpPr>
          <p:cNvPr id="11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B7A0C023-0C99-78ED-F3DE-5348942EEAEA}"/>
              </a:ext>
            </a:extLst>
          </p:cNvPr>
          <p:cNvSpPr txBox="1"/>
          <p:nvPr/>
        </p:nvSpPr>
        <p:spPr>
          <a:xfrm>
            <a:off x="6661079" y="3088899"/>
            <a:ext cx="4935152" cy="45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08121" indent="-350921" algn="just" defTabSz="457200">
              <a:lnSpc>
                <a:spcPct val="140000"/>
              </a:lnSpc>
              <a:buSzPct val="100000"/>
              <a:buChar char="‣"/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800" dirty="0"/>
              <a:t>Focus Position</a:t>
            </a:r>
          </a:p>
        </p:txBody>
      </p:sp>
      <p:sp>
        <p:nvSpPr>
          <p:cNvPr id="13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51FF2653-17A8-DBB7-937E-DFE967AA7476}"/>
              </a:ext>
            </a:extLst>
          </p:cNvPr>
          <p:cNvSpPr txBox="1"/>
          <p:nvPr/>
        </p:nvSpPr>
        <p:spPr>
          <a:xfrm>
            <a:off x="6644096" y="3558528"/>
            <a:ext cx="6241920" cy="45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08121" indent="-350921" algn="just" defTabSz="457200">
              <a:lnSpc>
                <a:spcPct val="140000"/>
              </a:lnSpc>
              <a:buSzPct val="100000"/>
              <a:buChar char="‣"/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l"/>
            <a:r>
              <a:rPr sz="1800" dirty="0"/>
              <a:t>Relative Injection Position</a:t>
            </a:r>
          </a:p>
        </p:txBody>
      </p:sp>
      <p:sp>
        <p:nvSpPr>
          <p:cNvPr id="22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2748C63A-F875-3403-B631-12A6ED0C46A6}"/>
              </a:ext>
            </a:extLst>
          </p:cNvPr>
          <p:cNvSpPr txBox="1"/>
          <p:nvPr/>
        </p:nvSpPr>
        <p:spPr>
          <a:xfrm>
            <a:off x="6661079" y="4033181"/>
            <a:ext cx="6241920" cy="451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808121" indent="-350921" algn="just" defTabSz="457200">
              <a:lnSpc>
                <a:spcPct val="140000"/>
              </a:lnSpc>
              <a:buSzPct val="100000"/>
              <a:buChar char="‣"/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algn="l"/>
            <a:r>
              <a:rPr sz="1800" dirty="0"/>
              <a:t>Transverse Profile</a:t>
            </a:r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310D3FD4-5FDD-2228-CA48-A1FE748A5951}"/>
              </a:ext>
            </a:extLst>
          </p:cNvPr>
          <p:cNvSpPr/>
          <p:nvPr/>
        </p:nvSpPr>
        <p:spPr>
          <a:xfrm>
            <a:off x="6387513" y="4900832"/>
            <a:ext cx="5085017" cy="783405"/>
          </a:xfrm>
          <a:prstGeom prst="rect">
            <a:avLst/>
          </a:prstGeom>
          <a:ln w="38100">
            <a:solidFill>
              <a:srgbClr val="A01E0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52C35B7A-299A-5252-9784-7FBB3584649D}"/>
              </a:ext>
            </a:extLst>
          </p:cNvPr>
          <p:cNvSpPr txBox="1"/>
          <p:nvPr/>
        </p:nvSpPr>
        <p:spPr>
          <a:xfrm>
            <a:off x="6715763" y="5091407"/>
            <a:ext cx="883218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 dirty="0"/>
              <a:t>Basically Arbitrary Control over Pulse Shape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74ECCD3-B842-C0EB-E38F-AA15720FDE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Jorge Vieira, </a:t>
            </a:r>
            <a:r>
              <a:rPr lang="en-GB" dirty="0" err="1"/>
              <a:t>EuPRAXIA</a:t>
            </a:r>
            <a:r>
              <a:rPr lang="en-GB" dirty="0"/>
              <a:t>-PP meeting Elba (2024)</a:t>
            </a:r>
          </a:p>
        </p:txBody>
      </p:sp>
    </p:spTree>
    <p:extLst>
      <p:ext uri="{BB962C8B-B14F-4D97-AF65-F5344CB8AC3E}">
        <p14:creationId xmlns:p14="http://schemas.microsoft.com/office/powerpoint/2010/main" val="404595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1" grpId="0" animBg="1" advAuto="0"/>
      <p:bldP spid="13" grpId="0" animBg="1" advAuto="0"/>
      <p:bldP spid="22" grpId="0" animBg="1" advAuto="0"/>
      <p:bldP spid="23" grpId="0" animBg="1" advAuto="0"/>
      <p:bldP spid="2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03" y="-287755"/>
            <a:ext cx="8941552" cy="1325563"/>
          </a:xfrm>
        </p:spPr>
        <p:txBody>
          <a:bodyPr/>
          <a:lstStyle/>
          <a:p>
            <a:r>
              <a:rPr lang="pt-PT" dirty="0" err="1"/>
              <a:t>Arbitrary</a:t>
            </a:r>
            <a:r>
              <a:rPr lang="pt-PT" dirty="0"/>
              <a:t> pulse </a:t>
            </a:r>
            <a:r>
              <a:rPr lang="pt-PT" dirty="0" err="1"/>
              <a:t>injection</a:t>
            </a:r>
            <a:r>
              <a:rPr lang="pt-PT" dirty="0"/>
              <a:t> in </a:t>
            </a:r>
            <a:r>
              <a:rPr lang="pt-PT" dirty="0" err="1"/>
              <a:t>Osiris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0" name="Comparison_UTF.mp4" descr="Comparison_UTF.mp4">
            <a:extLst>
              <a:ext uri="{FF2B5EF4-FFF2-40B4-BE49-F238E27FC236}">
                <a16:creationId xmlns:a16="http://schemas.microsoft.com/office/drawing/2014/main" id="{EEDF30DA-1B50-3986-A327-F91B57DB610C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5290" y="1165402"/>
            <a:ext cx="6069583" cy="2276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g-000000.png" descr="img-000000.png">
            <a:extLst>
              <a:ext uri="{FF2B5EF4-FFF2-40B4-BE49-F238E27FC236}">
                <a16:creationId xmlns:a16="http://schemas.microsoft.com/office/drawing/2014/main" id="{512F4009-AC81-318F-4EDD-897D870724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2660"/>
          <a:stretch>
            <a:fillRect/>
          </a:stretch>
        </p:blipFill>
        <p:spPr>
          <a:xfrm>
            <a:off x="5783549" y="1165402"/>
            <a:ext cx="2873337" cy="2276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Comparison_USP.mp4" descr="Comparison_USP.mp4">
            <a:extLst>
              <a:ext uri="{FF2B5EF4-FFF2-40B4-BE49-F238E27FC236}">
                <a16:creationId xmlns:a16="http://schemas.microsoft.com/office/drawing/2014/main" id="{DDD57D26-6642-E684-6A81-384EBED476A0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2799" y="4083171"/>
            <a:ext cx="6069582" cy="22760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1F27ED0-DE68-BE40-81FF-26FBB9A57CF3}"/>
              </a:ext>
            </a:extLst>
          </p:cNvPr>
          <p:cNvGrpSpPr/>
          <p:nvPr/>
        </p:nvGrpSpPr>
        <p:grpSpPr>
          <a:xfrm>
            <a:off x="105352" y="1005909"/>
            <a:ext cx="5490971" cy="1025922"/>
            <a:chOff x="105352" y="1005909"/>
            <a:chExt cx="5490971" cy="1025922"/>
          </a:xfrm>
        </p:grpSpPr>
        <p:sp>
          <p:nvSpPr>
            <p:cNvPr id="18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544CC14C-C982-BBBF-FFC4-86980426FB1F}"/>
                </a:ext>
              </a:extLst>
            </p:cNvPr>
            <p:cNvSpPr txBox="1"/>
            <p:nvPr/>
          </p:nvSpPr>
          <p:spPr>
            <a:xfrm>
              <a:off x="584484" y="1005909"/>
              <a:ext cx="5011839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b="1" dirty="0">
                  <a:latin typeface="+mj-lt"/>
                </a:rPr>
                <a:t>Beyond paraxial and envelope approximation</a:t>
              </a:r>
              <a:r>
                <a:rPr lang="pt-PT" sz="2000" b="1" dirty="0">
                  <a:latin typeface="+mj-lt"/>
                </a:rPr>
                <a:t>:</a:t>
              </a: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dirty="0">
                  <a:latin typeface="+mj-lt"/>
                </a:rPr>
                <a:t>Precise description of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tight-focus</a:t>
              </a:r>
              <a:r>
                <a:rPr sz="2000" dirty="0">
                  <a:latin typeface="+mj-lt"/>
                </a:rPr>
                <a:t> and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ultra-short</a:t>
              </a:r>
              <a:r>
                <a:rPr sz="2000" dirty="0">
                  <a:latin typeface="+mj-lt"/>
                </a:rPr>
                <a:t> </a:t>
              </a:r>
              <a:r>
                <a:rPr sz="2000" dirty="0" err="1">
                  <a:latin typeface="+mj-lt"/>
                </a:rPr>
                <a:t>e.m.</a:t>
              </a:r>
              <a:r>
                <a:rPr sz="2000" dirty="0">
                  <a:latin typeface="+mj-lt"/>
                </a:rPr>
                <a:t> fields </a:t>
              </a:r>
            </a:p>
          </p:txBody>
        </p:sp>
        <p:sp>
          <p:nvSpPr>
            <p:cNvPr id="19" name="Dingbat Tick">
              <a:extLst>
                <a:ext uri="{FF2B5EF4-FFF2-40B4-BE49-F238E27FC236}">
                  <a16:creationId xmlns:a16="http://schemas.microsoft.com/office/drawing/2014/main" id="{E0D1F70A-EFC9-6401-CB0E-54DAA15660D5}"/>
                </a:ext>
              </a:extLst>
            </p:cNvPr>
            <p:cNvSpPr/>
            <p:nvPr/>
          </p:nvSpPr>
          <p:spPr>
            <a:xfrm>
              <a:off x="105352" y="1101606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E50E2C5-19E0-E4DB-3DCE-E2B54649793F}"/>
              </a:ext>
            </a:extLst>
          </p:cNvPr>
          <p:cNvSpPr txBox="1"/>
          <p:nvPr/>
        </p:nvSpPr>
        <p:spPr>
          <a:xfrm>
            <a:off x="6590636" y="835425"/>
            <a:ext cx="4458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+mj-lt"/>
                <a:ea typeface="Gill Sans"/>
                <a:cs typeface="Gill Sans"/>
                <a:sym typeface="Gill Sans"/>
              </a:rPr>
              <a:t>Transverse electric field of a non-paraxial laser pulse</a:t>
            </a:r>
            <a:endParaRPr lang="en-PT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CF509-9117-3F3B-2CFB-DD93B9EC6A7C}"/>
              </a:ext>
            </a:extLst>
          </p:cNvPr>
          <p:cNvSpPr txBox="1"/>
          <p:nvPr/>
        </p:nvSpPr>
        <p:spPr>
          <a:xfrm>
            <a:off x="6616036" y="3744617"/>
            <a:ext cx="44080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+mj-lt"/>
                <a:ea typeface="Gill Sans"/>
                <a:cs typeface="Gill Sans"/>
                <a:sym typeface="Gill Sans"/>
              </a:rPr>
              <a:t>Transverse electric field of a single cycle laser pulse</a:t>
            </a:r>
            <a:endParaRPr lang="en-PT" sz="1600" b="1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8C8178-9ADC-404F-5CA3-90545225CC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Jorge Vieira, </a:t>
            </a:r>
            <a:r>
              <a:rPr lang="en-GB" dirty="0" err="1"/>
              <a:t>EuPRAXIA</a:t>
            </a:r>
            <a:r>
              <a:rPr lang="en-GB" dirty="0"/>
              <a:t>-PP meeting Elba (2024)</a:t>
            </a:r>
          </a:p>
        </p:txBody>
      </p:sp>
    </p:spTree>
    <p:extLst>
      <p:ext uri="{BB962C8B-B14F-4D97-AF65-F5344CB8AC3E}">
        <p14:creationId xmlns:p14="http://schemas.microsoft.com/office/powerpoint/2010/main" val="15454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03" y="-287755"/>
            <a:ext cx="8941552" cy="1325563"/>
          </a:xfrm>
        </p:spPr>
        <p:txBody>
          <a:bodyPr/>
          <a:lstStyle/>
          <a:p>
            <a:r>
              <a:rPr lang="pt-PT" dirty="0" err="1"/>
              <a:t>Arbitrary</a:t>
            </a:r>
            <a:r>
              <a:rPr lang="pt-PT" dirty="0"/>
              <a:t> pulse </a:t>
            </a:r>
            <a:r>
              <a:rPr lang="pt-PT" dirty="0" err="1"/>
              <a:t>injection</a:t>
            </a:r>
            <a:r>
              <a:rPr lang="pt-PT" dirty="0"/>
              <a:t> in </a:t>
            </a:r>
            <a:r>
              <a:rPr lang="pt-PT" dirty="0" err="1"/>
              <a:t>Osiris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radial.mp4" descr="radial.mp4">
            <a:extLst>
              <a:ext uri="{FF2B5EF4-FFF2-40B4-BE49-F238E27FC236}">
                <a16:creationId xmlns:a16="http://schemas.microsoft.com/office/drawing/2014/main" id="{289B36FB-F488-8A43-82DB-802A5852FAD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0839" y="1850067"/>
            <a:ext cx="2782776" cy="2782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zimuthal.mp4" descr="azimuthal.mp4">
            <a:extLst>
              <a:ext uri="{FF2B5EF4-FFF2-40B4-BE49-F238E27FC236}">
                <a16:creationId xmlns:a16="http://schemas.microsoft.com/office/drawing/2014/main" id="{DC799197-D0EB-8BD6-1EDE-5520C0E2BC70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5137" y="1844750"/>
            <a:ext cx="2782777" cy="27827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F2AD5C58-7C12-2412-5809-ED7CDCAC317A}"/>
              </a:ext>
            </a:extLst>
          </p:cNvPr>
          <p:cNvSpPr/>
          <p:nvPr/>
        </p:nvSpPr>
        <p:spPr>
          <a:xfrm>
            <a:off x="6391082" y="4953597"/>
            <a:ext cx="439844" cy="433373"/>
          </a:xfrm>
          <a:prstGeom prst="rect">
            <a:avLst/>
          </a:prstGeom>
          <a:solidFill>
            <a:srgbClr val="6067D9">
              <a:alpha val="6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1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4A99F494-E490-C1B3-C045-E0BA128D8F46}"/>
              </a:ext>
            </a:extLst>
          </p:cNvPr>
          <p:cNvSpPr txBox="1"/>
          <p:nvPr/>
        </p:nvSpPr>
        <p:spPr>
          <a:xfrm>
            <a:off x="6942865" y="5007379"/>
            <a:ext cx="216880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tabLst>
                <a:tab pos="1066800" algn="l"/>
              </a:tabLst>
              <a:defRPr sz="30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800" dirty="0"/>
              <a:t>Electric field intensity</a:t>
            </a: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CCDBA2C1-816E-81B3-91A9-8E0AFB13A3FA}"/>
              </a:ext>
            </a:extLst>
          </p:cNvPr>
          <p:cNvSpPr/>
          <p:nvPr/>
        </p:nvSpPr>
        <p:spPr>
          <a:xfrm>
            <a:off x="9502508" y="5221621"/>
            <a:ext cx="539995" cy="1"/>
          </a:xfrm>
          <a:prstGeom prst="line">
            <a:avLst/>
          </a:prstGeom>
          <a:ln w="25400">
            <a:solidFill>
              <a:srgbClr val="C82506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64292" tIns="64292" rIns="64292" bIns="64292"/>
          <a:lstStyle/>
          <a:p>
            <a:pPr defTabSz="821531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991A7961-65D3-B28A-EDBA-4AEA99488EAF}"/>
              </a:ext>
            </a:extLst>
          </p:cNvPr>
          <p:cNvSpPr txBox="1"/>
          <p:nvPr/>
        </p:nvSpPr>
        <p:spPr>
          <a:xfrm>
            <a:off x="10140091" y="5056129"/>
            <a:ext cx="20519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tabLst>
                <a:tab pos="1066800" algn="l"/>
              </a:tabLst>
              <a:defRPr sz="30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800" dirty="0"/>
              <a:t>Electric field lines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3DCAE5-B660-FA9C-3BA4-AE697E1FBFA2}"/>
              </a:ext>
            </a:extLst>
          </p:cNvPr>
          <p:cNvGrpSpPr/>
          <p:nvPr/>
        </p:nvGrpSpPr>
        <p:grpSpPr>
          <a:xfrm>
            <a:off x="105352" y="1005909"/>
            <a:ext cx="5490971" cy="1025922"/>
            <a:chOff x="105352" y="1005909"/>
            <a:chExt cx="5490971" cy="1025922"/>
          </a:xfrm>
        </p:grpSpPr>
        <p:sp>
          <p:nvSpPr>
            <p:cNvPr id="19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7DA2229B-5066-A7B1-2F7B-BE6EE63F620D}"/>
                </a:ext>
              </a:extLst>
            </p:cNvPr>
            <p:cNvSpPr txBox="1"/>
            <p:nvPr/>
          </p:nvSpPr>
          <p:spPr>
            <a:xfrm>
              <a:off x="584484" y="1005909"/>
              <a:ext cx="5011839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b="1" dirty="0">
                  <a:latin typeface="+mj-lt"/>
                </a:rPr>
                <a:t>Beyond paraxial and envelope approximation</a:t>
              </a:r>
              <a:r>
                <a:rPr lang="pt-PT" sz="2000" b="1" dirty="0">
                  <a:latin typeface="+mj-lt"/>
                </a:rPr>
                <a:t>:</a:t>
              </a: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dirty="0">
                  <a:latin typeface="+mj-lt"/>
                </a:rPr>
                <a:t>Precise description of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tight-focus</a:t>
              </a:r>
              <a:r>
                <a:rPr sz="2000" dirty="0">
                  <a:latin typeface="+mj-lt"/>
                </a:rPr>
                <a:t> and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ultra-short</a:t>
              </a:r>
              <a:r>
                <a:rPr sz="2000" dirty="0">
                  <a:latin typeface="+mj-lt"/>
                </a:rPr>
                <a:t> </a:t>
              </a:r>
              <a:r>
                <a:rPr sz="2000" dirty="0" err="1">
                  <a:latin typeface="+mj-lt"/>
                </a:rPr>
                <a:t>e.m.</a:t>
              </a:r>
              <a:r>
                <a:rPr sz="2000" dirty="0">
                  <a:latin typeface="+mj-lt"/>
                </a:rPr>
                <a:t> fields </a:t>
              </a:r>
            </a:p>
          </p:txBody>
        </p:sp>
        <p:sp>
          <p:nvSpPr>
            <p:cNvPr id="20" name="Dingbat Tick">
              <a:extLst>
                <a:ext uri="{FF2B5EF4-FFF2-40B4-BE49-F238E27FC236}">
                  <a16:creationId xmlns:a16="http://schemas.microsoft.com/office/drawing/2014/main" id="{98EEF437-C81A-15A4-9996-251AD3F1EC71}"/>
                </a:ext>
              </a:extLst>
            </p:cNvPr>
            <p:cNvSpPr/>
            <p:nvPr/>
          </p:nvSpPr>
          <p:spPr>
            <a:xfrm>
              <a:off x="105352" y="1101606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002910-16EE-46A3-3F01-BA6919D584A1}"/>
              </a:ext>
            </a:extLst>
          </p:cNvPr>
          <p:cNvGrpSpPr/>
          <p:nvPr/>
        </p:nvGrpSpPr>
        <p:grpSpPr>
          <a:xfrm>
            <a:off x="105352" y="2329314"/>
            <a:ext cx="5490971" cy="718145"/>
            <a:chOff x="105352" y="2329314"/>
            <a:chExt cx="5490971" cy="718145"/>
          </a:xfrm>
        </p:grpSpPr>
        <p:sp>
          <p:nvSpPr>
            <p:cNvPr id="22" name="Dingbat Tick">
              <a:extLst>
                <a:ext uri="{FF2B5EF4-FFF2-40B4-BE49-F238E27FC236}">
                  <a16:creationId xmlns:a16="http://schemas.microsoft.com/office/drawing/2014/main" id="{D7E840CE-5A5C-EDA8-B977-396384A6278B}"/>
                </a:ext>
              </a:extLst>
            </p:cNvPr>
            <p:cNvSpPr/>
            <p:nvPr/>
          </p:nvSpPr>
          <p:spPr>
            <a:xfrm>
              <a:off x="105352" y="2453845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3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444AB7D2-D430-B08A-0DE0-61503B2E1131}"/>
                </a:ext>
              </a:extLst>
            </p:cNvPr>
            <p:cNvSpPr txBox="1"/>
            <p:nvPr/>
          </p:nvSpPr>
          <p:spPr>
            <a:xfrm>
              <a:off x="584484" y="2329314"/>
              <a:ext cx="5011839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 err="1">
                  <a:latin typeface="+mj-lt"/>
                </a:rPr>
                <a:t>Elliptical</a:t>
              </a:r>
              <a:r>
                <a:rPr lang="pt-PT" sz="2000" b="1" dirty="0">
                  <a:latin typeface="+mj-lt"/>
                </a:rPr>
                <a:t>, radial </a:t>
              </a:r>
              <a:r>
                <a:rPr lang="pt-PT" sz="2000" b="1" dirty="0" err="1">
                  <a:latin typeface="+mj-lt"/>
                </a:rPr>
                <a:t>and</a:t>
              </a:r>
              <a:r>
                <a:rPr lang="pt-PT" sz="2000" b="1" dirty="0">
                  <a:latin typeface="+mj-lt"/>
                </a:rPr>
                <a:t> azimutal </a:t>
              </a:r>
              <a:r>
                <a:rPr lang="pt-PT" sz="2000" b="1" dirty="0" err="1">
                  <a:latin typeface="+mj-lt"/>
                </a:rPr>
                <a:t>polasation</a:t>
              </a:r>
              <a:r>
                <a:rPr lang="pt-PT" sz="2000" b="1" dirty="0">
                  <a:latin typeface="+mj-lt"/>
                </a:rPr>
                <a:t> </a:t>
              </a:r>
              <a:r>
                <a:rPr lang="pt-PT" sz="2000" b="1" dirty="0" err="1">
                  <a:latin typeface="+mj-lt"/>
                </a:rPr>
                <a:t>build</a:t>
              </a:r>
              <a:r>
                <a:rPr lang="pt-PT" sz="2000" b="1" dirty="0">
                  <a:latin typeface="+mj-lt"/>
                </a:rPr>
                <a:t> in</a:t>
              </a: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 err="1">
                  <a:latin typeface="+mj-lt"/>
                </a:rPr>
                <a:t>Direct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injection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of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new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polarisation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states</a:t>
              </a:r>
              <a:endParaRPr sz="2000" dirty="0">
                <a:latin typeface="+mj-lt"/>
              </a:endParaRPr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6324C64-A8DA-C99E-DB7F-A2CD65901F9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Jorge Vieira, </a:t>
            </a:r>
            <a:r>
              <a:rPr lang="en-GB" dirty="0" err="1"/>
              <a:t>EuPRAXIA</a:t>
            </a:r>
            <a:r>
              <a:rPr lang="en-GB" dirty="0"/>
              <a:t>-PP meeting Elba (2024)</a:t>
            </a:r>
          </a:p>
        </p:txBody>
      </p:sp>
    </p:spTree>
    <p:extLst>
      <p:ext uri="{BB962C8B-B14F-4D97-AF65-F5344CB8AC3E}">
        <p14:creationId xmlns:p14="http://schemas.microsoft.com/office/powerpoint/2010/main" val="19731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03" y="-287755"/>
            <a:ext cx="8941552" cy="1325563"/>
          </a:xfrm>
        </p:spPr>
        <p:txBody>
          <a:bodyPr/>
          <a:lstStyle/>
          <a:p>
            <a:r>
              <a:rPr lang="pt-PT" dirty="0" err="1"/>
              <a:t>Arbitrary</a:t>
            </a:r>
            <a:r>
              <a:rPr lang="pt-PT" dirty="0"/>
              <a:t> pulse </a:t>
            </a:r>
            <a:r>
              <a:rPr lang="pt-PT" dirty="0" err="1"/>
              <a:t>injection</a:t>
            </a:r>
            <a:r>
              <a:rPr lang="pt-PT" dirty="0"/>
              <a:t> in </a:t>
            </a:r>
            <a:r>
              <a:rPr lang="pt-PT" dirty="0" err="1"/>
              <a:t>Osiris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14" name="video_0.mp4" descr="video_0.mp4">
            <a:extLst>
              <a:ext uri="{FF2B5EF4-FFF2-40B4-BE49-F238E27FC236}">
                <a16:creationId xmlns:a16="http://schemas.microsoft.com/office/drawing/2014/main" id="{94DD357C-3C78-C360-E4D7-4CA1330C9024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88819" y="1257133"/>
            <a:ext cx="3222875" cy="1611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video_0.9.mp4" descr="video_0.9.mp4">
            <a:extLst>
              <a:ext uri="{FF2B5EF4-FFF2-40B4-BE49-F238E27FC236}">
                <a16:creationId xmlns:a16="http://schemas.microsoft.com/office/drawing/2014/main" id="{ABCD4A79-31F8-B536-6CAC-70633EDA8EFC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88819" y="2994657"/>
            <a:ext cx="3222875" cy="1611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video_-0.9.mp4" descr="video_-0.9.mp4">
            <a:extLst>
              <a:ext uri="{FF2B5EF4-FFF2-40B4-BE49-F238E27FC236}">
                <a16:creationId xmlns:a16="http://schemas.microsoft.com/office/drawing/2014/main" id="{B045BB1D-6933-3800-37A6-60F3043D2D09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88819" y="4732181"/>
            <a:ext cx="3222877" cy="161143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DDBACD95-A5C9-C040-5ED3-785751617B58}"/>
              </a:ext>
            </a:extLst>
          </p:cNvPr>
          <p:cNvSpPr txBox="1"/>
          <p:nvPr/>
        </p:nvSpPr>
        <p:spPr>
          <a:xfrm>
            <a:off x="6956656" y="839735"/>
            <a:ext cx="501183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pt-PT" sz="1600" b="1" dirty="0" err="1">
                <a:latin typeface="+mj-lt"/>
              </a:rPr>
              <a:t>Transverse</a:t>
            </a:r>
            <a:r>
              <a:rPr lang="pt-PT" sz="1600" b="1" dirty="0">
                <a:latin typeface="+mj-lt"/>
              </a:rPr>
              <a:t> </a:t>
            </a:r>
            <a:r>
              <a:rPr lang="pt-PT" sz="1600" b="1" dirty="0" err="1">
                <a:latin typeface="+mj-lt"/>
              </a:rPr>
              <a:t>electric</a:t>
            </a:r>
            <a:r>
              <a:rPr lang="pt-PT" sz="1600" b="1" dirty="0">
                <a:latin typeface="+mj-lt"/>
              </a:rPr>
              <a:t> </a:t>
            </a:r>
            <a:r>
              <a:rPr lang="pt-PT" sz="1600" b="1" dirty="0" err="1">
                <a:latin typeface="+mj-lt"/>
              </a:rPr>
              <a:t>field</a:t>
            </a:r>
            <a:r>
              <a:rPr lang="pt-PT" sz="1600" b="1" dirty="0">
                <a:latin typeface="+mj-lt"/>
              </a:rPr>
              <a:t> </a:t>
            </a:r>
            <a:r>
              <a:rPr lang="pt-PT" sz="1600" b="1" dirty="0" err="1">
                <a:latin typeface="+mj-lt"/>
              </a:rPr>
              <a:t>of</a:t>
            </a:r>
            <a:r>
              <a:rPr lang="pt-PT" sz="1600" b="1" dirty="0">
                <a:latin typeface="+mj-lt"/>
              </a:rPr>
              <a:t> a pulse in </a:t>
            </a:r>
            <a:r>
              <a:rPr lang="pt-PT" sz="1600" b="1" dirty="0" err="1">
                <a:latin typeface="+mj-lt"/>
              </a:rPr>
              <a:t>different</a:t>
            </a:r>
            <a:r>
              <a:rPr lang="pt-PT" sz="1600" b="1" dirty="0">
                <a:latin typeface="+mj-lt"/>
              </a:rPr>
              <a:t> </a:t>
            </a:r>
            <a:r>
              <a:rPr lang="pt-PT" sz="1600" b="1" dirty="0" err="1">
                <a:latin typeface="+mj-lt"/>
              </a:rPr>
              <a:t>frames</a:t>
            </a:r>
            <a:endParaRPr sz="1600" dirty="0">
              <a:latin typeface="+mj-lt"/>
            </a:endParaRPr>
          </a:p>
        </p:txBody>
      </p:sp>
      <p:sp>
        <p:nvSpPr>
          <p:cNvPr id="21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2F55EEF0-84DB-5F13-EBC1-F3F4F827F468}"/>
              </a:ext>
            </a:extLst>
          </p:cNvPr>
          <p:cNvSpPr txBox="1"/>
          <p:nvPr/>
        </p:nvSpPr>
        <p:spPr>
          <a:xfrm>
            <a:off x="7653660" y="1714039"/>
            <a:ext cx="107403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pt-PT" sz="1600" dirty="0" err="1">
                <a:latin typeface="+mj-lt"/>
              </a:rPr>
              <a:t>Laboratory</a:t>
            </a:r>
            <a:endParaRPr sz="1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Aenean commodo ligula eget dolor. Aenean massa. Cum sociis natoque penatibus et magnis dis parturient montes, nascetur ridiculus mus.">
                <a:extLst>
                  <a:ext uri="{FF2B5EF4-FFF2-40B4-BE49-F238E27FC236}">
                    <a16:creationId xmlns:a16="http://schemas.microsoft.com/office/drawing/2014/main" id="{E06B39C2-4BA5-69F6-BCF3-401046A6C14A}"/>
                  </a:ext>
                </a:extLst>
              </p:cNvPr>
              <p:cNvSpPr txBox="1"/>
              <p:nvPr/>
            </p:nvSpPr>
            <p:spPr>
              <a:xfrm>
                <a:off x="6096000" y="3376328"/>
                <a:ext cx="2710613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r" defTabSz="457200">
                  <a:tabLst>
                    <a:tab pos="1066800" algn="l"/>
                  </a:tabLst>
                  <a:defRPr sz="35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lang="pt-PT" sz="1600" dirty="0" err="1">
                    <a:latin typeface="+mj-lt"/>
                  </a:rPr>
                  <a:t>Co-propagating</a:t>
                </a:r>
                <a:r>
                  <a:rPr lang="pt-PT" sz="1600" dirty="0">
                    <a:latin typeface="+mj-lt"/>
                  </a:rPr>
                  <a:t> </a:t>
                </a:r>
                <a:r>
                  <a:rPr lang="pt-PT" sz="1600" dirty="0" err="1">
                    <a:latin typeface="+mj-lt"/>
                  </a:rPr>
                  <a:t>reference</a:t>
                </a:r>
                <a:r>
                  <a:rPr lang="pt-PT" sz="1600" dirty="0">
                    <a:latin typeface="+mj-lt"/>
                  </a:rPr>
                  <a:t> </a:t>
                </a:r>
                <a:r>
                  <a:rPr lang="pt-PT" sz="1600" dirty="0" err="1">
                    <a:latin typeface="+mj-lt"/>
                  </a:rPr>
                  <a:t>frame</a:t>
                </a:r>
                <a:endParaRPr lang="pt-PT" sz="1600" dirty="0">
                  <a:latin typeface="+mj-lt"/>
                </a:endParaRPr>
              </a:p>
              <a:p>
                <a:pPr algn="r" defTabSz="457200">
                  <a:tabLst>
                    <a:tab pos="1066800" algn="l"/>
                  </a:tabLst>
                  <a:defRPr sz="35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P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P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</m:t>
                      </m:r>
                    </m:oMath>
                  </m:oMathPara>
                </a14:m>
                <a:endParaRPr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Aenean commodo ligula eget dolor. Aenean massa. Cum sociis natoque penatibus et magnis dis parturient montes, nascetur ridiculus mus.">
                <a:extLst>
                  <a:ext uri="{FF2B5EF4-FFF2-40B4-BE49-F238E27FC236}">
                    <a16:creationId xmlns:a16="http://schemas.microsoft.com/office/drawing/2014/main" id="{E06B39C2-4BA5-69F6-BCF3-401046A6C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76328"/>
                <a:ext cx="2710613" cy="595035"/>
              </a:xfrm>
              <a:prstGeom prst="rect">
                <a:avLst/>
              </a:prstGeom>
              <a:blipFill>
                <a:blip r:embed="rId12"/>
                <a:stretch>
                  <a:fillRect l="-2804" t="-2083" r="-2336" b="-41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Aenean commodo ligula eget dolor. Aenean massa. Cum sociis natoque penatibus et magnis dis parturient montes, nascetur ridiculus mus.">
                <a:extLst>
                  <a:ext uri="{FF2B5EF4-FFF2-40B4-BE49-F238E27FC236}">
                    <a16:creationId xmlns:a16="http://schemas.microsoft.com/office/drawing/2014/main" id="{A2E3A367-5A01-E2E3-B5BD-B1F525231C97}"/>
                  </a:ext>
                </a:extLst>
              </p:cNvPr>
              <p:cNvSpPr txBox="1"/>
              <p:nvPr/>
            </p:nvSpPr>
            <p:spPr>
              <a:xfrm>
                <a:off x="5600104" y="5148121"/>
                <a:ext cx="3222877" cy="5950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r" defTabSz="457200">
                  <a:tabLst>
                    <a:tab pos="1066800" algn="l"/>
                  </a:tabLst>
                  <a:defRPr sz="35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lang="pt-PT" sz="1600" dirty="0">
                    <a:latin typeface="+mj-lt"/>
                  </a:rPr>
                  <a:t>Counter-propagating </a:t>
                </a:r>
                <a:r>
                  <a:rPr lang="pt-PT" sz="1600" dirty="0" err="1">
                    <a:latin typeface="+mj-lt"/>
                  </a:rPr>
                  <a:t>reference</a:t>
                </a:r>
                <a:r>
                  <a:rPr lang="pt-PT" sz="1600" dirty="0">
                    <a:latin typeface="+mj-lt"/>
                  </a:rPr>
                  <a:t> </a:t>
                </a:r>
                <a:r>
                  <a:rPr lang="pt-PT" sz="1600" dirty="0" err="1">
                    <a:latin typeface="+mj-lt"/>
                  </a:rPr>
                  <a:t>frame</a:t>
                </a:r>
                <a:endParaRPr lang="pt-PT" sz="1600" dirty="0">
                  <a:latin typeface="+mj-lt"/>
                </a:endParaRPr>
              </a:p>
              <a:p>
                <a:pPr algn="r" defTabSz="457200">
                  <a:tabLst>
                    <a:tab pos="1066800" algn="l"/>
                  </a:tabLst>
                  <a:defRPr sz="35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P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P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=−0.9</m:t>
                      </m:r>
                    </m:oMath>
                  </m:oMathPara>
                </a14:m>
                <a:endParaRPr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Aenean commodo ligula eget dolor. Aenean massa. Cum sociis natoque penatibus et magnis dis parturient montes, nascetur ridiculus mus.">
                <a:extLst>
                  <a:ext uri="{FF2B5EF4-FFF2-40B4-BE49-F238E27FC236}">
                    <a16:creationId xmlns:a16="http://schemas.microsoft.com/office/drawing/2014/main" id="{A2E3A367-5A01-E2E3-B5BD-B1F525231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104" y="5148121"/>
                <a:ext cx="3222877" cy="595035"/>
              </a:xfrm>
              <a:prstGeom prst="rect">
                <a:avLst/>
              </a:prstGeom>
              <a:blipFill>
                <a:blip r:embed="rId13"/>
                <a:stretch>
                  <a:fillRect t="-2083" r="-2362" b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417B9FBD-3559-6B5D-7D22-A45C25D98301}"/>
              </a:ext>
            </a:extLst>
          </p:cNvPr>
          <p:cNvGrpSpPr/>
          <p:nvPr/>
        </p:nvGrpSpPr>
        <p:grpSpPr>
          <a:xfrm>
            <a:off x="105352" y="1005909"/>
            <a:ext cx="5490971" cy="1025922"/>
            <a:chOff x="105352" y="1005909"/>
            <a:chExt cx="5490971" cy="1025922"/>
          </a:xfrm>
        </p:grpSpPr>
        <p:sp>
          <p:nvSpPr>
            <p:cNvPr id="27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0825C118-3F7C-0C2E-986E-516D2003493E}"/>
                </a:ext>
              </a:extLst>
            </p:cNvPr>
            <p:cNvSpPr txBox="1"/>
            <p:nvPr/>
          </p:nvSpPr>
          <p:spPr>
            <a:xfrm>
              <a:off x="584484" y="1005909"/>
              <a:ext cx="5011839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b="1" dirty="0">
                  <a:latin typeface="+mj-lt"/>
                </a:rPr>
                <a:t>Beyond paraxial and envelope approximation</a:t>
              </a:r>
              <a:r>
                <a:rPr lang="pt-PT" sz="2000" b="1" dirty="0">
                  <a:latin typeface="+mj-lt"/>
                </a:rPr>
                <a:t>:</a:t>
              </a: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dirty="0">
                  <a:latin typeface="+mj-lt"/>
                </a:rPr>
                <a:t>Precise description of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tight-focus</a:t>
              </a:r>
              <a:r>
                <a:rPr sz="2000" dirty="0">
                  <a:latin typeface="+mj-lt"/>
                </a:rPr>
                <a:t> and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ultra-short</a:t>
              </a:r>
              <a:r>
                <a:rPr sz="2000" dirty="0">
                  <a:latin typeface="+mj-lt"/>
                </a:rPr>
                <a:t> </a:t>
              </a:r>
              <a:r>
                <a:rPr sz="2000" dirty="0" err="1">
                  <a:latin typeface="+mj-lt"/>
                </a:rPr>
                <a:t>e.m.</a:t>
              </a:r>
              <a:r>
                <a:rPr sz="2000" dirty="0">
                  <a:latin typeface="+mj-lt"/>
                </a:rPr>
                <a:t> fields </a:t>
              </a:r>
            </a:p>
          </p:txBody>
        </p:sp>
        <p:sp>
          <p:nvSpPr>
            <p:cNvPr id="28" name="Dingbat Tick">
              <a:extLst>
                <a:ext uri="{FF2B5EF4-FFF2-40B4-BE49-F238E27FC236}">
                  <a16:creationId xmlns:a16="http://schemas.microsoft.com/office/drawing/2014/main" id="{3355E9C7-85C5-0E64-35A2-06E326F3D0A4}"/>
                </a:ext>
              </a:extLst>
            </p:cNvPr>
            <p:cNvSpPr/>
            <p:nvPr/>
          </p:nvSpPr>
          <p:spPr>
            <a:xfrm>
              <a:off x="105352" y="1101606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C5BFF0-4615-4272-D49A-2576CB7F0101}"/>
              </a:ext>
            </a:extLst>
          </p:cNvPr>
          <p:cNvGrpSpPr/>
          <p:nvPr/>
        </p:nvGrpSpPr>
        <p:grpSpPr>
          <a:xfrm>
            <a:off x="105352" y="2329314"/>
            <a:ext cx="5490971" cy="718145"/>
            <a:chOff x="105352" y="2329314"/>
            <a:chExt cx="5490971" cy="718145"/>
          </a:xfrm>
        </p:grpSpPr>
        <p:sp>
          <p:nvSpPr>
            <p:cNvPr id="30" name="Dingbat Tick">
              <a:extLst>
                <a:ext uri="{FF2B5EF4-FFF2-40B4-BE49-F238E27FC236}">
                  <a16:creationId xmlns:a16="http://schemas.microsoft.com/office/drawing/2014/main" id="{EC09D302-2AC4-26D1-D520-13B5CD235EEA}"/>
                </a:ext>
              </a:extLst>
            </p:cNvPr>
            <p:cNvSpPr/>
            <p:nvPr/>
          </p:nvSpPr>
          <p:spPr>
            <a:xfrm>
              <a:off x="105352" y="2453845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1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10A54857-B014-387C-8192-905CBD1B2152}"/>
                </a:ext>
              </a:extLst>
            </p:cNvPr>
            <p:cNvSpPr txBox="1"/>
            <p:nvPr/>
          </p:nvSpPr>
          <p:spPr>
            <a:xfrm>
              <a:off x="584484" y="2329314"/>
              <a:ext cx="5011839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 err="1">
                  <a:latin typeface="+mj-lt"/>
                </a:rPr>
                <a:t>Elliptical</a:t>
              </a:r>
              <a:r>
                <a:rPr lang="pt-PT" sz="2000" b="1" dirty="0">
                  <a:latin typeface="+mj-lt"/>
                </a:rPr>
                <a:t>, radial </a:t>
              </a:r>
              <a:r>
                <a:rPr lang="pt-PT" sz="2000" b="1" dirty="0" err="1">
                  <a:latin typeface="+mj-lt"/>
                </a:rPr>
                <a:t>and</a:t>
              </a:r>
              <a:r>
                <a:rPr lang="pt-PT" sz="2000" b="1" dirty="0">
                  <a:latin typeface="+mj-lt"/>
                </a:rPr>
                <a:t> azimutal </a:t>
              </a:r>
              <a:r>
                <a:rPr lang="pt-PT" sz="2000" b="1" dirty="0" err="1">
                  <a:latin typeface="+mj-lt"/>
                </a:rPr>
                <a:t>polasation</a:t>
              </a:r>
              <a:r>
                <a:rPr lang="pt-PT" sz="2000" b="1" dirty="0">
                  <a:latin typeface="+mj-lt"/>
                </a:rPr>
                <a:t> </a:t>
              </a:r>
              <a:r>
                <a:rPr lang="pt-PT" sz="2000" b="1" dirty="0" err="1">
                  <a:latin typeface="+mj-lt"/>
                </a:rPr>
                <a:t>build</a:t>
              </a:r>
              <a:r>
                <a:rPr lang="pt-PT" sz="2000" b="1" dirty="0">
                  <a:latin typeface="+mj-lt"/>
                </a:rPr>
                <a:t> in</a:t>
              </a: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 err="1">
                  <a:latin typeface="+mj-lt"/>
                </a:rPr>
                <a:t>Direct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injection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of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new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polarisation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states</a:t>
              </a:r>
              <a:endParaRPr sz="2000" dirty="0">
                <a:latin typeface="+mj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9D60A3-2E0E-1213-5DE8-83B040FBC2E5}"/>
              </a:ext>
            </a:extLst>
          </p:cNvPr>
          <p:cNvGrpSpPr/>
          <p:nvPr/>
        </p:nvGrpSpPr>
        <p:grpSpPr>
          <a:xfrm>
            <a:off x="105352" y="3344942"/>
            <a:ext cx="5490971" cy="1025922"/>
            <a:chOff x="105352" y="3344942"/>
            <a:chExt cx="5490971" cy="1025922"/>
          </a:xfrm>
        </p:grpSpPr>
        <p:sp>
          <p:nvSpPr>
            <p:cNvPr id="33" name="Dingbat Tick">
              <a:extLst>
                <a:ext uri="{FF2B5EF4-FFF2-40B4-BE49-F238E27FC236}">
                  <a16:creationId xmlns:a16="http://schemas.microsoft.com/office/drawing/2014/main" id="{3400B0CC-D87C-D52D-13C3-182940CCC4F7}"/>
                </a:ext>
              </a:extLst>
            </p:cNvPr>
            <p:cNvSpPr/>
            <p:nvPr/>
          </p:nvSpPr>
          <p:spPr>
            <a:xfrm>
              <a:off x="105352" y="3465836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4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79B2A52F-79A0-26CF-C4D5-4A433DA58E94}"/>
                </a:ext>
              </a:extLst>
            </p:cNvPr>
            <p:cNvSpPr txBox="1"/>
            <p:nvPr/>
          </p:nvSpPr>
          <p:spPr>
            <a:xfrm>
              <a:off x="584484" y="3344942"/>
              <a:ext cx="5011839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 err="1">
                  <a:latin typeface="+mj-lt"/>
                </a:rPr>
                <a:t>Arbitrary</a:t>
              </a:r>
              <a:r>
                <a:rPr lang="pt-PT" sz="2000" b="1" dirty="0">
                  <a:latin typeface="+mj-lt"/>
                </a:rPr>
                <a:t> Lorentz </a:t>
              </a:r>
              <a:r>
                <a:rPr lang="pt-PT" sz="2000" b="1" dirty="0" err="1">
                  <a:latin typeface="+mj-lt"/>
                </a:rPr>
                <a:t>boosts</a:t>
              </a:r>
              <a:endParaRPr lang="pt-PT" sz="2000" b="1" dirty="0">
                <a:latin typeface="+mj-lt"/>
              </a:endParaRP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>
                  <a:latin typeface="+mj-lt"/>
                </a:rPr>
                <a:t>Pulses can </a:t>
              </a:r>
              <a:r>
                <a:rPr lang="pt-PT" sz="2000" dirty="0" err="1">
                  <a:latin typeface="+mj-lt"/>
                </a:rPr>
                <a:t>be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injected</a:t>
              </a:r>
              <a:r>
                <a:rPr lang="pt-PT" sz="2000" dirty="0">
                  <a:latin typeface="+mj-lt"/>
                </a:rPr>
                <a:t> in </a:t>
              </a:r>
              <a:r>
                <a:rPr lang="pt-PT" sz="2000" dirty="0" err="1">
                  <a:latin typeface="+mj-lt"/>
                </a:rPr>
                <a:t>any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inertial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reference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frame</a:t>
              </a:r>
              <a:endParaRPr sz="2000" dirty="0">
                <a:latin typeface="+mj-lt"/>
              </a:endParaRPr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A31E6C9-ADE6-3C05-52FF-C90F259CD2B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Jorge Vieira, </a:t>
            </a:r>
            <a:r>
              <a:rPr lang="en-GB" dirty="0" err="1"/>
              <a:t>EuPRAXIA</a:t>
            </a:r>
            <a:r>
              <a:rPr lang="en-GB" dirty="0"/>
              <a:t>-PP meeting Elba (2024)</a:t>
            </a:r>
          </a:p>
        </p:txBody>
      </p:sp>
    </p:spTree>
    <p:extLst>
      <p:ext uri="{BB962C8B-B14F-4D97-AF65-F5344CB8AC3E}">
        <p14:creationId xmlns:p14="http://schemas.microsoft.com/office/powerpoint/2010/main" val="393106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03" y="-287755"/>
            <a:ext cx="8941552" cy="1325563"/>
          </a:xfrm>
        </p:spPr>
        <p:txBody>
          <a:bodyPr/>
          <a:lstStyle/>
          <a:p>
            <a:r>
              <a:rPr lang="pt-PT" dirty="0" err="1"/>
              <a:t>Arbitrary</a:t>
            </a:r>
            <a:r>
              <a:rPr lang="pt-PT" dirty="0"/>
              <a:t> pulse </a:t>
            </a:r>
            <a:r>
              <a:rPr lang="pt-PT" dirty="0" err="1"/>
              <a:t>injection</a:t>
            </a:r>
            <a:r>
              <a:rPr lang="pt-PT" dirty="0"/>
              <a:t> in </a:t>
            </a:r>
            <a:r>
              <a:rPr lang="pt-PT" dirty="0" err="1"/>
              <a:t>Osiris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angledwallinjection.mp4" descr="angledwallinjection.mp4">
            <a:extLst>
              <a:ext uri="{FF2B5EF4-FFF2-40B4-BE49-F238E27FC236}">
                <a16:creationId xmlns:a16="http://schemas.microsoft.com/office/drawing/2014/main" id="{E2C9CDD0-E575-EC72-4057-B957BA711AC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3667" y="2337339"/>
            <a:ext cx="4537684" cy="340326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DA11551D-EF62-9D58-3411-6DE3EFD459F3}"/>
              </a:ext>
            </a:extLst>
          </p:cNvPr>
          <p:cNvSpPr txBox="1"/>
          <p:nvPr/>
        </p:nvSpPr>
        <p:spPr>
          <a:xfrm>
            <a:off x="7113298" y="1468695"/>
            <a:ext cx="401855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457200"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pt-PT" sz="1600" b="1" dirty="0" err="1">
                <a:latin typeface="+mj-lt"/>
              </a:rPr>
              <a:t>Transverse</a:t>
            </a:r>
            <a:r>
              <a:rPr lang="pt-PT" sz="1600" b="1" dirty="0">
                <a:latin typeface="+mj-lt"/>
              </a:rPr>
              <a:t> </a:t>
            </a:r>
            <a:r>
              <a:rPr lang="pt-PT" sz="1600" b="1" dirty="0" err="1">
                <a:latin typeface="+mj-lt"/>
              </a:rPr>
              <a:t>electric</a:t>
            </a:r>
            <a:r>
              <a:rPr lang="pt-PT" sz="1600" b="1" dirty="0">
                <a:latin typeface="+mj-lt"/>
              </a:rPr>
              <a:t> </a:t>
            </a:r>
            <a:r>
              <a:rPr lang="pt-PT" sz="1600" b="1" dirty="0" err="1">
                <a:latin typeface="+mj-lt"/>
              </a:rPr>
              <a:t>field</a:t>
            </a:r>
            <a:r>
              <a:rPr lang="pt-PT" sz="1600" b="1" dirty="0">
                <a:latin typeface="+mj-lt"/>
              </a:rPr>
              <a:t> </a:t>
            </a:r>
            <a:r>
              <a:rPr lang="pt-PT" sz="1600" b="1" dirty="0" err="1">
                <a:latin typeface="+mj-lt"/>
              </a:rPr>
              <a:t>of</a:t>
            </a:r>
            <a:r>
              <a:rPr lang="pt-PT" sz="1600" b="1" dirty="0">
                <a:latin typeface="+mj-lt"/>
              </a:rPr>
              <a:t> a 1st </a:t>
            </a:r>
            <a:r>
              <a:rPr lang="pt-PT" sz="1600" b="1" dirty="0" err="1">
                <a:latin typeface="+mj-lt"/>
              </a:rPr>
              <a:t>order</a:t>
            </a:r>
            <a:r>
              <a:rPr lang="pt-PT" sz="1600" b="1" dirty="0">
                <a:latin typeface="+mj-lt"/>
              </a:rPr>
              <a:t> </a:t>
            </a:r>
            <a:r>
              <a:rPr lang="pt-PT" sz="1600" b="1" dirty="0" err="1">
                <a:latin typeface="+mj-lt"/>
              </a:rPr>
              <a:t>Hermite</a:t>
            </a:r>
            <a:r>
              <a:rPr lang="pt-PT" sz="1600" b="1" dirty="0">
                <a:latin typeface="+mj-lt"/>
              </a:rPr>
              <a:t> Pulse </a:t>
            </a:r>
            <a:r>
              <a:rPr lang="pt-PT" sz="1600" b="1" dirty="0" err="1">
                <a:latin typeface="+mj-lt"/>
              </a:rPr>
              <a:t>injected</a:t>
            </a:r>
            <a:r>
              <a:rPr lang="pt-PT" sz="1600" b="1" dirty="0">
                <a:latin typeface="+mj-lt"/>
              </a:rPr>
              <a:t> </a:t>
            </a:r>
            <a:r>
              <a:rPr lang="pt-PT" sz="1600" b="1" dirty="0" err="1">
                <a:latin typeface="+mj-lt"/>
              </a:rPr>
              <a:t>at</a:t>
            </a:r>
            <a:r>
              <a:rPr lang="pt-PT" sz="1600" b="1" dirty="0">
                <a:latin typeface="+mj-lt"/>
              </a:rPr>
              <a:t> 30º</a:t>
            </a:r>
            <a:endParaRPr sz="1600" dirty="0"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E7CF20-2903-8564-5E89-23D1DCF25188}"/>
              </a:ext>
            </a:extLst>
          </p:cNvPr>
          <p:cNvGrpSpPr/>
          <p:nvPr/>
        </p:nvGrpSpPr>
        <p:grpSpPr>
          <a:xfrm>
            <a:off x="105352" y="1005909"/>
            <a:ext cx="5490971" cy="1025922"/>
            <a:chOff x="105352" y="1005909"/>
            <a:chExt cx="5490971" cy="1025922"/>
          </a:xfrm>
        </p:grpSpPr>
        <p:sp>
          <p:nvSpPr>
            <p:cNvPr id="17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EE8C5EB9-AA59-DBA4-9DBA-500E6AA4FDD0}"/>
                </a:ext>
              </a:extLst>
            </p:cNvPr>
            <p:cNvSpPr txBox="1"/>
            <p:nvPr/>
          </p:nvSpPr>
          <p:spPr>
            <a:xfrm>
              <a:off x="584484" y="1005909"/>
              <a:ext cx="5011839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b="1" dirty="0">
                  <a:latin typeface="+mj-lt"/>
                </a:rPr>
                <a:t>Beyond paraxial and envelope approximation</a:t>
              </a:r>
              <a:r>
                <a:rPr lang="pt-PT" sz="2000" b="1" dirty="0">
                  <a:latin typeface="+mj-lt"/>
                </a:rPr>
                <a:t>:</a:t>
              </a: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dirty="0">
                  <a:latin typeface="+mj-lt"/>
                </a:rPr>
                <a:t>Precise description of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tight-focus</a:t>
              </a:r>
              <a:r>
                <a:rPr sz="2000" dirty="0">
                  <a:latin typeface="+mj-lt"/>
                </a:rPr>
                <a:t> and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ultra-short</a:t>
              </a:r>
              <a:r>
                <a:rPr sz="2000" dirty="0">
                  <a:latin typeface="+mj-lt"/>
                </a:rPr>
                <a:t> </a:t>
              </a:r>
              <a:r>
                <a:rPr sz="2000" dirty="0" err="1">
                  <a:latin typeface="+mj-lt"/>
                </a:rPr>
                <a:t>e.m.</a:t>
              </a:r>
              <a:r>
                <a:rPr sz="2000" dirty="0">
                  <a:latin typeface="+mj-lt"/>
                </a:rPr>
                <a:t> fields </a:t>
              </a:r>
            </a:p>
          </p:txBody>
        </p:sp>
        <p:sp>
          <p:nvSpPr>
            <p:cNvPr id="26" name="Dingbat Tick">
              <a:extLst>
                <a:ext uri="{FF2B5EF4-FFF2-40B4-BE49-F238E27FC236}">
                  <a16:creationId xmlns:a16="http://schemas.microsoft.com/office/drawing/2014/main" id="{05BD5321-26B9-5FB7-95B6-134E64331844}"/>
                </a:ext>
              </a:extLst>
            </p:cNvPr>
            <p:cNvSpPr/>
            <p:nvPr/>
          </p:nvSpPr>
          <p:spPr>
            <a:xfrm>
              <a:off x="105352" y="1101606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F2F243-FF31-D449-2864-0588380BB5B2}"/>
              </a:ext>
            </a:extLst>
          </p:cNvPr>
          <p:cNvGrpSpPr/>
          <p:nvPr/>
        </p:nvGrpSpPr>
        <p:grpSpPr>
          <a:xfrm>
            <a:off x="105352" y="2329314"/>
            <a:ext cx="5490971" cy="718145"/>
            <a:chOff x="105352" y="2329314"/>
            <a:chExt cx="5490971" cy="718145"/>
          </a:xfrm>
        </p:grpSpPr>
        <p:sp>
          <p:nvSpPr>
            <p:cNvPr id="28" name="Dingbat Tick">
              <a:extLst>
                <a:ext uri="{FF2B5EF4-FFF2-40B4-BE49-F238E27FC236}">
                  <a16:creationId xmlns:a16="http://schemas.microsoft.com/office/drawing/2014/main" id="{A749F96C-5488-E3D5-D3F9-C792E0D3C54F}"/>
                </a:ext>
              </a:extLst>
            </p:cNvPr>
            <p:cNvSpPr/>
            <p:nvPr/>
          </p:nvSpPr>
          <p:spPr>
            <a:xfrm>
              <a:off x="105352" y="2453845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9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176251B8-CA38-7E60-F262-BCD0F2990F45}"/>
                </a:ext>
              </a:extLst>
            </p:cNvPr>
            <p:cNvSpPr txBox="1"/>
            <p:nvPr/>
          </p:nvSpPr>
          <p:spPr>
            <a:xfrm>
              <a:off x="584484" y="2329314"/>
              <a:ext cx="5011839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 err="1">
                  <a:latin typeface="+mj-lt"/>
                </a:rPr>
                <a:t>Elliptical</a:t>
              </a:r>
              <a:r>
                <a:rPr lang="pt-PT" sz="2000" b="1" dirty="0">
                  <a:latin typeface="+mj-lt"/>
                </a:rPr>
                <a:t>, radial </a:t>
              </a:r>
              <a:r>
                <a:rPr lang="pt-PT" sz="2000" b="1" dirty="0" err="1">
                  <a:latin typeface="+mj-lt"/>
                </a:rPr>
                <a:t>and</a:t>
              </a:r>
              <a:r>
                <a:rPr lang="pt-PT" sz="2000" b="1" dirty="0">
                  <a:latin typeface="+mj-lt"/>
                </a:rPr>
                <a:t> azimutal </a:t>
              </a:r>
              <a:r>
                <a:rPr lang="pt-PT" sz="2000" b="1" dirty="0" err="1">
                  <a:latin typeface="+mj-lt"/>
                </a:rPr>
                <a:t>polasation</a:t>
              </a:r>
              <a:r>
                <a:rPr lang="pt-PT" sz="2000" b="1" dirty="0">
                  <a:latin typeface="+mj-lt"/>
                </a:rPr>
                <a:t> </a:t>
              </a:r>
              <a:r>
                <a:rPr lang="pt-PT" sz="2000" b="1" dirty="0" err="1">
                  <a:latin typeface="+mj-lt"/>
                </a:rPr>
                <a:t>build</a:t>
              </a:r>
              <a:r>
                <a:rPr lang="pt-PT" sz="2000" b="1" dirty="0">
                  <a:latin typeface="+mj-lt"/>
                </a:rPr>
                <a:t> in</a:t>
              </a: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 err="1">
                  <a:latin typeface="+mj-lt"/>
                </a:rPr>
                <a:t>Direct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injection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of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new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polarisation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states</a:t>
              </a:r>
              <a:endParaRPr sz="2000" dirty="0"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03DD2C-D846-85BF-6A64-A3CA35F9CF33}"/>
              </a:ext>
            </a:extLst>
          </p:cNvPr>
          <p:cNvGrpSpPr/>
          <p:nvPr/>
        </p:nvGrpSpPr>
        <p:grpSpPr>
          <a:xfrm>
            <a:off x="105352" y="3344942"/>
            <a:ext cx="5490971" cy="1025922"/>
            <a:chOff x="105352" y="3344942"/>
            <a:chExt cx="5490971" cy="1025922"/>
          </a:xfrm>
        </p:grpSpPr>
        <p:sp>
          <p:nvSpPr>
            <p:cNvPr id="31" name="Dingbat Tick">
              <a:extLst>
                <a:ext uri="{FF2B5EF4-FFF2-40B4-BE49-F238E27FC236}">
                  <a16:creationId xmlns:a16="http://schemas.microsoft.com/office/drawing/2014/main" id="{07496BF2-2004-02C8-6E70-7F76BF12DC31}"/>
                </a:ext>
              </a:extLst>
            </p:cNvPr>
            <p:cNvSpPr/>
            <p:nvPr/>
          </p:nvSpPr>
          <p:spPr>
            <a:xfrm>
              <a:off x="105352" y="3465836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2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17AFA780-0E73-C443-01F1-1E18342B2266}"/>
                </a:ext>
              </a:extLst>
            </p:cNvPr>
            <p:cNvSpPr txBox="1"/>
            <p:nvPr/>
          </p:nvSpPr>
          <p:spPr>
            <a:xfrm>
              <a:off x="584484" y="3344942"/>
              <a:ext cx="5011839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 err="1">
                  <a:latin typeface="+mj-lt"/>
                </a:rPr>
                <a:t>Arbitrary</a:t>
              </a:r>
              <a:r>
                <a:rPr lang="pt-PT" sz="2000" b="1" dirty="0">
                  <a:latin typeface="+mj-lt"/>
                </a:rPr>
                <a:t> Lorentz </a:t>
              </a:r>
              <a:r>
                <a:rPr lang="pt-PT" sz="2000" b="1" dirty="0" err="1">
                  <a:latin typeface="+mj-lt"/>
                </a:rPr>
                <a:t>boosts</a:t>
              </a:r>
              <a:endParaRPr lang="pt-PT" sz="2000" b="1" dirty="0">
                <a:latin typeface="+mj-lt"/>
              </a:endParaRP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>
                  <a:latin typeface="+mj-lt"/>
                </a:rPr>
                <a:t>Pulses can </a:t>
              </a:r>
              <a:r>
                <a:rPr lang="pt-PT" sz="2000" dirty="0" err="1">
                  <a:latin typeface="+mj-lt"/>
                </a:rPr>
                <a:t>be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injected</a:t>
              </a:r>
              <a:r>
                <a:rPr lang="pt-PT" sz="2000" dirty="0">
                  <a:latin typeface="+mj-lt"/>
                </a:rPr>
                <a:t> in </a:t>
              </a:r>
              <a:r>
                <a:rPr lang="pt-PT" sz="2000" dirty="0" err="1">
                  <a:latin typeface="+mj-lt"/>
                </a:rPr>
                <a:t>any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inertial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reference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frame</a:t>
              </a:r>
              <a:endParaRPr sz="2000" dirty="0"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12A029-ABBE-47B6-CE68-AE77B73B4DAE}"/>
              </a:ext>
            </a:extLst>
          </p:cNvPr>
          <p:cNvGrpSpPr/>
          <p:nvPr/>
        </p:nvGrpSpPr>
        <p:grpSpPr>
          <a:xfrm>
            <a:off x="105352" y="4668347"/>
            <a:ext cx="5490971" cy="718145"/>
            <a:chOff x="105352" y="4668347"/>
            <a:chExt cx="5490971" cy="718145"/>
          </a:xfrm>
        </p:grpSpPr>
        <p:sp>
          <p:nvSpPr>
            <p:cNvPr id="34" name="Dingbat Tick">
              <a:extLst>
                <a:ext uri="{FF2B5EF4-FFF2-40B4-BE49-F238E27FC236}">
                  <a16:creationId xmlns:a16="http://schemas.microsoft.com/office/drawing/2014/main" id="{B128118C-FA35-C1BF-95A2-6AE919C2DB06}"/>
                </a:ext>
              </a:extLst>
            </p:cNvPr>
            <p:cNvSpPr/>
            <p:nvPr/>
          </p:nvSpPr>
          <p:spPr>
            <a:xfrm>
              <a:off x="105352" y="4796807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5500069C-85AE-26B0-D718-038FB4FB3BE7}"/>
                </a:ext>
              </a:extLst>
            </p:cNvPr>
            <p:cNvSpPr txBox="1"/>
            <p:nvPr/>
          </p:nvSpPr>
          <p:spPr>
            <a:xfrm>
              <a:off x="584484" y="4668347"/>
              <a:ext cx="5011839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 err="1">
                  <a:latin typeface="+mj-lt"/>
                </a:rPr>
                <a:t>Angled</a:t>
              </a:r>
              <a:r>
                <a:rPr lang="pt-PT" sz="2000" b="1" dirty="0">
                  <a:latin typeface="+mj-lt"/>
                </a:rPr>
                <a:t> </a:t>
              </a:r>
              <a:r>
                <a:rPr lang="pt-PT" sz="2000" b="1" dirty="0" err="1">
                  <a:latin typeface="+mj-lt"/>
                </a:rPr>
                <a:t>injection</a:t>
              </a:r>
              <a:endParaRPr lang="pt-PT" sz="2000" b="1" dirty="0">
                <a:latin typeface="+mj-lt"/>
              </a:endParaRP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>
                  <a:latin typeface="+mj-lt"/>
                </a:rPr>
                <a:t>Pulses can </a:t>
              </a:r>
              <a:r>
                <a:rPr lang="pt-PT" sz="2000" dirty="0" err="1">
                  <a:latin typeface="+mj-lt"/>
                </a:rPr>
                <a:t>be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injected</a:t>
              </a:r>
              <a:r>
                <a:rPr lang="pt-PT" sz="2000" dirty="0">
                  <a:latin typeface="+mj-lt"/>
                </a:rPr>
                <a:t> travelling in </a:t>
              </a:r>
              <a:r>
                <a:rPr lang="pt-PT" sz="2000" dirty="0" err="1">
                  <a:latin typeface="+mj-lt"/>
                </a:rPr>
                <a:t>any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direction</a:t>
              </a:r>
              <a:endParaRPr sz="2000" dirty="0">
                <a:latin typeface="+mj-lt"/>
              </a:endParaRPr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D7D2071-EC29-AF4E-9482-749DD40364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Jorge Vieira, </a:t>
            </a:r>
            <a:r>
              <a:rPr lang="en-GB" dirty="0" err="1"/>
              <a:t>EuPRAXIA</a:t>
            </a:r>
            <a:r>
              <a:rPr lang="en-GB" dirty="0"/>
              <a:t>-PP meeting Elba (2024)</a:t>
            </a:r>
          </a:p>
        </p:txBody>
      </p:sp>
    </p:spTree>
    <p:extLst>
      <p:ext uri="{BB962C8B-B14F-4D97-AF65-F5344CB8AC3E}">
        <p14:creationId xmlns:p14="http://schemas.microsoft.com/office/powerpoint/2010/main" val="23593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03" y="-287755"/>
            <a:ext cx="8941552" cy="1325563"/>
          </a:xfrm>
        </p:spPr>
        <p:txBody>
          <a:bodyPr/>
          <a:lstStyle/>
          <a:p>
            <a:r>
              <a:rPr lang="pt-PT" dirty="0" err="1"/>
              <a:t>Arbitrary</a:t>
            </a:r>
            <a:r>
              <a:rPr lang="pt-PT" dirty="0"/>
              <a:t> pulse </a:t>
            </a:r>
            <a:r>
              <a:rPr lang="pt-PT" dirty="0" err="1"/>
              <a:t>injection</a:t>
            </a:r>
            <a:r>
              <a:rPr lang="pt-PT" dirty="0"/>
              <a:t> in </a:t>
            </a:r>
            <a:r>
              <a:rPr lang="pt-PT" dirty="0" err="1"/>
              <a:t>Osiris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B72E81-B533-DE47-81BE-29FB59D2D98E}"/>
              </a:ext>
            </a:extLst>
          </p:cNvPr>
          <p:cNvGrpSpPr/>
          <p:nvPr/>
        </p:nvGrpSpPr>
        <p:grpSpPr>
          <a:xfrm>
            <a:off x="105352" y="1005909"/>
            <a:ext cx="5490971" cy="1025922"/>
            <a:chOff x="105352" y="1005909"/>
            <a:chExt cx="5490971" cy="1025922"/>
          </a:xfrm>
        </p:grpSpPr>
        <p:sp>
          <p:nvSpPr>
            <p:cNvPr id="15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D8B2821D-6217-4D67-D669-0CF1BA43D476}"/>
                </a:ext>
              </a:extLst>
            </p:cNvPr>
            <p:cNvSpPr txBox="1"/>
            <p:nvPr/>
          </p:nvSpPr>
          <p:spPr>
            <a:xfrm>
              <a:off x="584484" y="1005909"/>
              <a:ext cx="5011839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b="1" dirty="0">
                  <a:latin typeface="+mj-lt"/>
                </a:rPr>
                <a:t>Beyond paraxial and envelope approximation</a:t>
              </a:r>
              <a:r>
                <a:rPr lang="pt-PT" sz="2000" b="1" dirty="0">
                  <a:latin typeface="+mj-lt"/>
                </a:rPr>
                <a:t>:</a:t>
              </a: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000" dirty="0">
                  <a:latin typeface="+mj-lt"/>
                </a:rPr>
                <a:t>Precise description of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tight-focus</a:t>
              </a:r>
              <a:r>
                <a:rPr sz="2000" dirty="0">
                  <a:latin typeface="+mj-lt"/>
                </a:rPr>
                <a:t> and </a:t>
              </a:r>
              <a:r>
                <a:rPr sz="2000" dirty="0">
                  <a:latin typeface="+mj-lt"/>
                  <a:ea typeface="Gill Sans"/>
                  <a:cs typeface="Gill Sans"/>
                  <a:sym typeface="Gill Sans"/>
                </a:rPr>
                <a:t>ultra-short</a:t>
              </a:r>
              <a:r>
                <a:rPr sz="2000" dirty="0">
                  <a:latin typeface="+mj-lt"/>
                </a:rPr>
                <a:t> </a:t>
              </a:r>
              <a:r>
                <a:rPr sz="2000" dirty="0" err="1">
                  <a:latin typeface="+mj-lt"/>
                </a:rPr>
                <a:t>e.m.</a:t>
              </a:r>
              <a:r>
                <a:rPr sz="2000" dirty="0">
                  <a:latin typeface="+mj-lt"/>
                </a:rPr>
                <a:t> fields </a:t>
              </a:r>
            </a:p>
          </p:txBody>
        </p:sp>
        <p:sp>
          <p:nvSpPr>
            <p:cNvPr id="16" name="Dingbat Tick">
              <a:extLst>
                <a:ext uri="{FF2B5EF4-FFF2-40B4-BE49-F238E27FC236}">
                  <a16:creationId xmlns:a16="http://schemas.microsoft.com/office/drawing/2014/main" id="{796BF1A0-E885-74FE-0110-31EA1426E8E0}"/>
                </a:ext>
              </a:extLst>
            </p:cNvPr>
            <p:cNvSpPr/>
            <p:nvPr/>
          </p:nvSpPr>
          <p:spPr>
            <a:xfrm>
              <a:off x="105352" y="1101606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929117-72D0-75F3-4016-EDD33087ED0E}"/>
              </a:ext>
            </a:extLst>
          </p:cNvPr>
          <p:cNvGrpSpPr/>
          <p:nvPr/>
        </p:nvGrpSpPr>
        <p:grpSpPr>
          <a:xfrm>
            <a:off x="105352" y="2329314"/>
            <a:ext cx="5490971" cy="718145"/>
            <a:chOff x="105352" y="2329314"/>
            <a:chExt cx="5490971" cy="718145"/>
          </a:xfrm>
        </p:grpSpPr>
        <p:sp>
          <p:nvSpPr>
            <p:cNvPr id="2" name="Dingbat Tick">
              <a:extLst>
                <a:ext uri="{FF2B5EF4-FFF2-40B4-BE49-F238E27FC236}">
                  <a16:creationId xmlns:a16="http://schemas.microsoft.com/office/drawing/2014/main" id="{38215297-5550-AA65-F98F-5B9C0EE2EB96}"/>
                </a:ext>
              </a:extLst>
            </p:cNvPr>
            <p:cNvSpPr/>
            <p:nvPr/>
          </p:nvSpPr>
          <p:spPr>
            <a:xfrm>
              <a:off x="105352" y="2453845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C58AAB0D-965C-E113-B720-C7A53A7F0D34}"/>
                </a:ext>
              </a:extLst>
            </p:cNvPr>
            <p:cNvSpPr txBox="1"/>
            <p:nvPr/>
          </p:nvSpPr>
          <p:spPr>
            <a:xfrm>
              <a:off x="584484" y="2329314"/>
              <a:ext cx="5011839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 err="1">
                  <a:latin typeface="+mj-lt"/>
                </a:rPr>
                <a:t>Elliptical</a:t>
              </a:r>
              <a:r>
                <a:rPr lang="pt-PT" sz="2000" b="1" dirty="0">
                  <a:latin typeface="+mj-lt"/>
                </a:rPr>
                <a:t>, radial </a:t>
              </a:r>
              <a:r>
                <a:rPr lang="pt-PT" sz="2000" b="1" dirty="0" err="1">
                  <a:latin typeface="+mj-lt"/>
                </a:rPr>
                <a:t>and</a:t>
              </a:r>
              <a:r>
                <a:rPr lang="pt-PT" sz="2000" b="1" dirty="0">
                  <a:latin typeface="+mj-lt"/>
                </a:rPr>
                <a:t> azimutal </a:t>
              </a:r>
              <a:r>
                <a:rPr lang="pt-PT" sz="2000" b="1" dirty="0" err="1">
                  <a:latin typeface="+mj-lt"/>
                </a:rPr>
                <a:t>polasation</a:t>
              </a:r>
              <a:r>
                <a:rPr lang="pt-PT" sz="2000" b="1" dirty="0">
                  <a:latin typeface="+mj-lt"/>
                </a:rPr>
                <a:t> </a:t>
              </a:r>
              <a:r>
                <a:rPr lang="pt-PT" sz="2000" b="1" dirty="0" err="1">
                  <a:latin typeface="+mj-lt"/>
                </a:rPr>
                <a:t>build</a:t>
              </a:r>
              <a:r>
                <a:rPr lang="pt-PT" sz="2000" b="1" dirty="0">
                  <a:latin typeface="+mj-lt"/>
                </a:rPr>
                <a:t> in</a:t>
              </a: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 err="1">
                  <a:latin typeface="+mj-lt"/>
                </a:rPr>
                <a:t>Direct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injection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of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new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polarisation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states</a:t>
              </a:r>
              <a:endParaRPr sz="2000" dirty="0"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1D2FCD-0489-78DF-8522-0B1AD2052730}"/>
              </a:ext>
            </a:extLst>
          </p:cNvPr>
          <p:cNvGrpSpPr/>
          <p:nvPr/>
        </p:nvGrpSpPr>
        <p:grpSpPr>
          <a:xfrm>
            <a:off x="105352" y="3344942"/>
            <a:ext cx="5490971" cy="1025922"/>
            <a:chOff x="105352" y="3344942"/>
            <a:chExt cx="5490971" cy="1025922"/>
          </a:xfrm>
        </p:grpSpPr>
        <p:sp>
          <p:nvSpPr>
            <p:cNvPr id="10" name="Dingbat Tick">
              <a:extLst>
                <a:ext uri="{FF2B5EF4-FFF2-40B4-BE49-F238E27FC236}">
                  <a16:creationId xmlns:a16="http://schemas.microsoft.com/office/drawing/2014/main" id="{3CFF50D6-7512-92E1-131A-F5EA63FB52BF}"/>
                </a:ext>
              </a:extLst>
            </p:cNvPr>
            <p:cNvSpPr/>
            <p:nvPr/>
          </p:nvSpPr>
          <p:spPr>
            <a:xfrm>
              <a:off x="105352" y="3465836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DF381ADE-A90F-C31F-7911-E043CB6E3617}"/>
                </a:ext>
              </a:extLst>
            </p:cNvPr>
            <p:cNvSpPr txBox="1"/>
            <p:nvPr/>
          </p:nvSpPr>
          <p:spPr>
            <a:xfrm>
              <a:off x="584484" y="3344942"/>
              <a:ext cx="5011839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 err="1">
                  <a:latin typeface="+mj-lt"/>
                </a:rPr>
                <a:t>Arbitrary</a:t>
              </a:r>
              <a:r>
                <a:rPr lang="pt-PT" sz="2000" b="1" dirty="0">
                  <a:latin typeface="+mj-lt"/>
                </a:rPr>
                <a:t> Lorentz </a:t>
              </a:r>
              <a:r>
                <a:rPr lang="pt-PT" sz="2000" b="1" dirty="0" err="1">
                  <a:latin typeface="+mj-lt"/>
                </a:rPr>
                <a:t>boosts</a:t>
              </a:r>
              <a:endParaRPr lang="pt-PT" sz="2000" b="1" dirty="0">
                <a:latin typeface="+mj-lt"/>
              </a:endParaRP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>
                  <a:latin typeface="+mj-lt"/>
                </a:rPr>
                <a:t>Pulses can </a:t>
              </a:r>
              <a:r>
                <a:rPr lang="pt-PT" sz="2000" dirty="0" err="1">
                  <a:latin typeface="+mj-lt"/>
                </a:rPr>
                <a:t>be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injected</a:t>
              </a:r>
              <a:r>
                <a:rPr lang="pt-PT" sz="2000" dirty="0">
                  <a:latin typeface="+mj-lt"/>
                </a:rPr>
                <a:t> in </a:t>
              </a:r>
              <a:r>
                <a:rPr lang="pt-PT" sz="2000" dirty="0" err="1">
                  <a:latin typeface="+mj-lt"/>
                </a:rPr>
                <a:t>any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inertial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reference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frame</a:t>
              </a:r>
              <a:endParaRPr sz="2000" dirty="0"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C0AE30-092A-D355-5564-2E7803B79F2D}"/>
              </a:ext>
            </a:extLst>
          </p:cNvPr>
          <p:cNvGrpSpPr/>
          <p:nvPr/>
        </p:nvGrpSpPr>
        <p:grpSpPr>
          <a:xfrm>
            <a:off x="105352" y="4668347"/>
            <a:ext cx="5490971" cy="718145"/>
            <a:chOff x="105352" y="4668347"/>
            <a:chExt cx="5490971" cy="718145"/>
          </a:xfrm>
        </p:grpSpPr>
        <p:sp>
          <p:nvSpPr>
            <p:cNvPr id="8" name="Dingbat Tick">
              <a:extLst>
                <a:ext uri="{FF2B5EF4-FFF2-40B4-BE49-F238E27FC236}">
                  <a16:creationId xmlns:a16="http://schemas.microsoft.com/office/drawing/2014/main" id="{139AF0ED-2AE9-53A4-BF30-177109B44511}"/>
                </a:ext>
              </a:extLst>
            </p:cNvPr>
            <p:cNvSpPr/>
            <p:nvPr/>
          </p:nvSpPr>
          <p:spPr>
            <a:xfrm>
              <a:off x="105352" y="4796807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9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E47AA1CB-E291-D19C-C91E-AD8663593F62}"/>
                </a:ext>
              </a:extLst>
            </p:cNvPr>
            <p:cNvSpPr txBox="1"/>
            <p:nvPr/>
          </p:nvSpPr>
          <p:spPr>
            <a:xfrm>
              <a:off x="584484" y="4668347"/>
              <a:ext cx="5011839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 err="1">
                  <a:latin typeface="+mj-lt"/>
                </a:rPr>
                <a:t>Angled</a:t>
              </a:r>
              <a:r>
                <a:rPr lang="pt-PT" sz="2000" b="1" dirty="0">
                  <a:latin typeface="+mj-lt"/>
                </a:rPr>
                <a:t> </a:t>
              </a:r>
              <a:r>
                <a:rPr lang="pt-PT" sz="2000" b="1" dirty="0" err="1">
                  <a:latin typeface="+mj-lt"/>
                </a:rPr>
                <a:t>injection</a:t>
              </a:r>
              <a:endParaRPr lang="pt-PT" sz="2000" b="1" dirty="0">
                <a:latin typeface="+mj-lt"/>
              </a:endParaRP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>
                  <a:latin typeface="+mj-lt"/>
                </a:rPr>
                <a:t>Pulses can </a:t>
              </a:r>
              <a:r>
                <a:rPr lang="pt-PT" sz="2000" dirty="0" err="1">
                  <a:latin typeface="+mj-lt"/>
                </a:rPr>
                <a:t>be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injected</a:t>
              </a:r>
              <a:r>
                <a:rPr lang="pt-PT" sz="2000" dirty="0">
                  <a:latin typeface="+mj-lt"/>
                </a:rPr>
                <a:t> travelling in </a:t>
              </a:r>
              <a:r>
                <a:rPr lang="pt-PT" sz="2000" dirty="0" err="1">
                  <a:latin typeface="+mj-lt"/>
                </a:rPr>
                <a:t>any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direction</a:t>
              </a:r>
              <a:endParaRPr sz="2000" dirty="0"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B0C944-2684-A24C-842B-1CA08A8142BE}"/>
              </a:ext>
            </a:extLst>
          </p:cNvPr>
          <p:cNvGrpSpPr/>
          <p:nvPr/>
        </p:nvGrpSpPr>
        <p:grpSpPr>
          <a:xfrm>
            <a:off x="105352" y="5683974"/>
            <a:ext cx="6444163" cy="718145"/>
            <a:chOff x="105352" y="5683974"/>
            <a:chExt cx="6444163" cy="718145"/>
          </a:xfrm>
        </p:grpSpPr>
        <p:sp>
          <p:nvSpPr>
            <p:cNvPr id="13" name="Dingbat Tick">
              <a:extLst>
                <a:ext uri="{FF2B5EF4-FFF2-40B4-BE49-F238E27FC236}">
                  <a16:creationId xmlns:a16="http://schemas.microsoft.com/office/drawing/2014/main" id="{AC17D4C2-9AB8-83C7-FFB6-82AAB79601FB}"/>
                </a:ext>
              </a:extLst>
            </p:cNvPr>
            <p:cNvSpPr/>
            <p:nvPr/>
          </p:nvSpPr>
          <p:spPr>
            <a:xfrm>
              <a:off x="105352" y="5830068"/>
              <a:ext cx="384236" cy="3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66E56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Aenean commodo ligula eget dolor. Aenean massa. Cum sociis natoque penatibus et magnis dis parturient montes, nascetur ridiculus mus.">
              <a:extLst>
                <a:ext uri="{FF2B5EF4-FFF2-40B4-BE49-F238E27FC236}">
                  <a16:creationId xmlns:a16="http://schemas.microsoft.com/office/drawing/2014/main" id="{C6E82EAD-16E7-620E-33AE-3C3EE1854AF7}"/>
                </a:ext>
              </a:extLst>
            </p:cNvPr>
            <p:cNvSpPr txBox="1"/>
            <p:nvPr/>
          </p:nvSpPr>
          <p:spPr>
            <a:xfrm>
              <a:off x="584484" y="5683974"/>
              <a:ext cx="5965031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b="1" dirty="0">
                  <a:latin typeface="+mj-lt"/>
                </a:rPr>
                <a:t>Wall </a:t>
              </a:r>
              <a:r>
                <a:rPr lang="pt-PT" sz="2000" b="1" dirty="0" err="1">
                  <a:latin typeface="+mj-lt"/>
                </a:rPr>
                <a:t>injection</a:t>
              </a:r>
              <a:r>
                <a:rPr lang="pt-PT" sz="2000" b="1" dirty="0">
                  <a:latin typeface="+mj-lt"/>
                </a:rPr>
                <a:t> </a:t>
              </a:r>
              <a:r>
                <a:rPr lang="pt-PT" sz="2000" b="1" dirty="0" err="1">
                  <a:latin typeface="+mj-lt"/>
                </a:rPr>
                <a:t>from</a:t>
              </a:r>
              <a:r>
                <a:rPr lang="pt-PT" sz="2000" b="1" dirty="0">
                  <a:latin typeface="+mj-lt"/>
                </a:rPr>
                <a:t> </a:t>
              </a:r>
              <a:r>
                <a:rPr lang="pt-PT" sz="2000" b="1" dirty="0" err="1">
                  <a:latin typeface="+mj-lt"/>
                </a:rPr>
                <a:t>side</a:t>
              </a:r>
              <a:r>
                <a:rPr lang="pt-PT" sz="2000" b="1" dirty="0">
                  <a:latin typeface="+mj-lt"/>
                </a:rPr>
                <a:t> </a:t>
              </a:r>
              <a:r>
                <a:rPr lang="pt-PT" sz="2000" b="1" dirty="0" err="1">
                  <a:latin typeface="+mj-lt"/>
                </a:rPr>
                <a:t>walls</a:t>
              </a:r>
              <a:endParaRPr lang="pt-PT" sz="2000" b="1" dirty="0">
                <a:latin typeface="+mj-lt"/>
              </a:endParaRPr>
            </a:p>
            <a:p>
              <a:pPr algn="l" defTabSz="457200">
                <a:tabLst>
                  <a:tab pos="1066800" algn="l"/>
                </a:tabLst>
                <a:defRPr sz="35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pt-PT" sz="2000" dirty="0" err="1">
                  <a:latin typeface="+mj-lt"/>
                </a:rPr>
                <a:t>Allows</a:t>
              </a:r>
              <a:r>
                <a:rPr lang="pt-PT" sz="2000" dirty="0">
                  <a:latin typeface="+mj-lt"/>
                </a:rPr>
                <a:t> for </a:t>
              </a:r>
              <a:r>
                <a:rPr lang="pt-PT" sz="2000" dirty="0" err="1">
                  <a:latin typeface="+mj-lt"/>
                </a:rPr>
                <a:t>transversely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smaller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simulation</a:t>
              </a:r>
              <a:r>
                <a:rPr lang="pt-PT" sz="2000" dirty="0">
                  <a:latin typeface="+mj-lt"/>
                </a:rPr>
                <a:t> </a:t>
              </a:r>
              <a:r>
                <a:rPr lang="pt-PT" sz="2000" dirty="0" err="1">
                  <a:latin typeface="+mj-lt"/>
                </a:rPr>
                <a:t>domains</a:t>
              </a:r>
              <a:endParaRPr sz="2000" dirty="0">
                <a:latin typeface="+mj-lt"/>
              </a:endParaRPr>
            </a:p>
          </p:txBody>
        </p:sp>
      </p:grpSp>
      <p:pic>
        <p:nvPicPr>
          <p:cNvPr id="17" name="big_box.mp4" descr="big_box.mp4">
            <a:extLst>
              <a:ext uri="{FF2B5EF4-FFF2-40B4-BE49-F238E27FC236}">
                <a16:creationId xmlns:a16="http://schemas.microsoft.com/office/drawing/2014/main" id="{1FBB1D79-54DB-35C7-D890-EFEDFCC594B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1994" y="1012267"/>
            <a:ext cx="3426619" cy="171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mall_off.mp4" descr="small_off.mp4">
            <a:extLst>
              <a:ext uri="{FF2B5EF4-FFF2-40B4-BE49-F238E27FC236}">
                <a16:creationId xmlns:a16="http://schemas.microsoft.com/office/drawing/2014/main" id="{F1E36703-9D4C-1B24-4376-68682F2D1782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0058" y="2793288"/>
            <a:ext cx="3426619" cy="171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mall_on.mp4" descr="small_on.mp4">
            <a:extLst>
              <a:ext uri="{FF2B5EF4-FFF2-40B4-BE49-F238E27FC236}">
                <a16:creationId xmlns:a16="http://schemas.microsoft.com/office/drawing/2014/main" id="{24C65150-29D2-3DAC-8DB1-B849E059FAB2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0058" y="4621071"/>
            <a:ext cx="3490489" cy="174524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B11F9436-13BA-2609-4E9E-3469D185E04E}"/>
              </a:ext>
            </a:extLst>
          </p:cNvPr>
          <p:cNvSpPr txBox="1"/>
          <p:nvPr/>
        </p:nvSpPr>
        <p:spPr>
          <a:xfrm>
            <a:off x="7185737" y="1520109"/>
            <a:ext cx="107403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pt-PT" sz="1600" dirty="0" err="1">
                <a:latin typeface="+mj-lt"/>
              </a:rPr>
              <a:t>Wide</a:t>
            </a:r>
            <a:r>
              <a:rPr lang="pt-PT" sz="1600" dirty="0">
                <a:latin typeface="+mj-lt"/>
              </a:rPr>
              <a:t> box</a:t>
            </a:r>
            <a:endParaRPr sz="1600" dirty="0">
              <a:latin typeface="+mj-lt"/>
            </a:endParaRPr>
          </a:p>
        </p:txBody>
      </p:sp>
      <p:sp>
        <p:nvSpPr>
          <p:cNvPr id="21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84010F44-231F-C7E5-7BB5-1538541B3571}"/>
              </a:ext>
            </a:extLst>
          </p:cNvPr>
          <p:cNvSpPr txBox="1"/>
          <p:nvPr/>
        </p:nvSpPr>
        <p:spPr>
          <a:xfrm>
            <a:off x="6019481" y="3182151"/>
            <a:ext cx="233251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 defTabSz="457200"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pt-PT" sz="1600" dirty="0" err="1">
                <a:latin typeface="+mj-lt"/>
              </a:rPr>
              <a:t>Narrow</a:t>
            </a:r>
            <a:r>
              <a:rPr lang="pt-PT" sz="1600" dirty="0">
                <a:latin typeface="+mj-lt"/>
              </a:rPr>
              <a:t> box </a:t>
            </a:r>
            <a:r>
              <a:rPr lang="pt-PT" sz="1600" b="1" dirty="0" err="1">
                <a:latin typeface="+mj-lt"/>
              </a:rPr>
              <a:t>without</a:t>
            </a:r>
            <a:r>
              <a:rPr lang="pt-PT" sz="1600" dirty="0">
                <a:latin typeface="+mj-lt"/>
              </a:rPr>
              <a:t> </a:t>
            </a:r>
            <a:r>
              <a:rPr lang="pt-PT" sz="1600" dirty="0" err="1">
                <a:latin typeface="+mj-lt"/>
              </a:rPr>
              <a:t>additional</a:t>
            </a:r>
            <a:r>
              <a:rPr lang="pt-PT" sz="1600" dirty="0">
                <a:latin typeface="+mj-lt"/>
              </a:rPr>
              <a:t> Wall-</a:t>
            </a:r>
            <a:r>
              <a:rPr lang="pt-PT" sz="1600" dirty="0" err="1">
                <a:latin typeface="+mj-lt"/>
              </a:rPr>
              <a:t>injection</a:t>
            </a:r>
            <a:endParaRPr sz="1600" dirty="0">
              <a:latin typeface="+mj-lt"/>
            </a:endParaRPr>
          </a:p>
        </p:txBody>
      </p:sp>
      <p:sp>
        <p:nvSpPr>
          <p:cNvPr id="22" name="Aenean commodo ligula eget dolor. Aenean massa. Cum sociis natoque penatibus et magnis dis parturient montes, nascetur ridiculus mus.">
            <a:extLst>
              <a:ext uri="{FF2B5EF4-FFF2-40B4-BE49-F238E27FC236}">
                <a16:creationId xmlns:a16="http://schemas.microsoft.com/office/drawing/2014/main" id="{56CD0BE6-E301-4F56-AB26-CEF58938B07B}"/>
              </a:ext>
            </a:extLst>
          </p:cNvPr>
          <p:cNvSpPr txBox="1"/>
          <p:nvPr/>
        </p:nvSpPr>
        <p:spPr>
          <a:xfrm>
            <a:off x="6019481" y="5052033"/>
            <a:ext cx="233251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 defTabSz="457200">
              <a:tabLst>
                <a:tab pos="1066800" algn="l"/>
              </a:tabLst>
              <a:defRPr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pt-PT" sz="1600" dirty="0" err="1">
                <a:latin typeface="+mj-lt"/>
              </a:rPr>
              <a:t>Narrow</a:t>
            </a:r>
            <a:r>
              <a:rPr lang="pt-PT" sz="1600" dirty="0">
                <a:latin typeface="+mj-lt"/>
              </a:rPr>
              <a:t> box </a:t>
            </a:r>
            <a:r>
              <a:rPr lang="pt-PT" sz="1600" b="1" dirty="0" err="1">
                <a:latin typeface="+mj-lt"/>
              </a:rPr>
              <a:t>with</a:t>
            </a:r>
            <a:r>
              <a:rPr lang="pt-PT" sz="1600" dirty="0">
                <a:latin typeface="+mj-lt"/>
              </a:rPr>
              <a:t> Wall-</a:t>
            </a:r>
            <a:r>
              <a:rPr lang="pt-PT" sz="1600" dirty="0" err="1">
                <a:latin typeface="+mj-lt"/>
              </a:rPr>
              <a:t>injection</a:t>
            </a:r>
            <a:r>
              <a:rPr lang="pt-PT" sz="1600" dirty="0">
                <a:latin typeface="+mj-lt"/>
              </a:rPr>
              <a:t> </a:t>
            </a:r>
            <a:r>
              <a:rPr lang="pt-PT" sz="1600" dirty="0" err="1">
                <a:latin typeface="+mj-lt"/>
              </a:rPr>
              <a:t>from</a:t>
            </a:r>
            <a:r>
              <a:rPr lang="pt-PT" sz="1600" dirty="0">
                <a:latin typeface="+mj-lt"/>
              </a:rPr>
              <a:t> top/</a:t>
            </a:r>
            <a:r>
              <a:rPr lang="pt-PT" sz="1600" dirty="0" err="1">
                <a:latin typeface="+mj-lt"/>
              </a:rPr>
              <a:t>bottom</a:t>
            </a:r>
            <a:r>
              <a:rPr lang="pt-PT" sz="1600" dirty="0">
                <a:latin typeface="+mj-lt"/>
              </a:rPr>
              <a:t> </a:t>
            </a:r>
            <a:r>
              <a:rPr lang="pt-PT" sz="1600" dirty="0" err="1">
                <a:latin typeface="+mj-lt"/>
              </a:rPr>
              <a:t>walls</a:t>
            </a:r>
            <a:endParaRPr sz="1600" dirty="0">
              <a:latin typeface="+mj-lt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43B0F06-4293-3B43-7E6F-AC90DAAFD6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Jorge Vieira, </a:t>
            </a:r>
            <a:r>
              <a:rPr lang="en-GB" dirty="0" err="1"/>
              <a:t>EuPRAXIA</a:t>
            </a:r>
            <a:r>
              <a:rPr lang="en-GB" dirty="0"/>
              <a:t>-PP meeting Elba (2024)</a:t>
            </a:r>
          </a:p>
        </p:txBody>
      </p:sp>
    </p:spTree>
    <p:extLst>
      <p:ext uri="{BB962C8B-B14F-4D97-AF65-F5344CB8AC3E}">
        <p14:creationId xmlns:p14="http://schemas.microsoft.com/office/powerpoint/2010/main" val="217798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661</Words>
  <Application>Microsoft Macintosh PowerPoint</Application>
  <PresentationFormat>Widescreen</PresentationFormat>
  <Paragraphs>129</Paragraphs>
  <Slides>10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 Narrow</vt:lpstr>
      <vt:lpstr>Arial Rounded MT Bold</vt:lpstr>
      <vt:lpstr>Calibri</vt:lpstr>
      <vt:lpstr>Calibri Light</vt:lpstr>
      <vt:lpstr>Cambria Math</vt:lpstr>
      <vt:lpstr>Gill Sans</vt:lpstr>
      <vt:lpstr>Gill Sans Light</vt:lpstr>
      <vt:lpstr>Gill Sans SemiBold</vt:lpstr>
      <vt:lpstr>Helvetica Light</vt:lpstr>
      <vt:lpstr>Office Theme</vt:lpstr>
      <vt:lpstr>Arbitrary laser-pulse injection in PIC codes</vt:lpstr>
      <vt:lpstr>High power laser pulses in the laboratory</vt:lpstr>
      <vt:lpstr>General laser injection method</vt:lpstr>
      <vt:lpstr>Controlling pulse properties with f_k (k) function</vt:lpstr>
      <vt:lpstr>Arbitrary pulse injection in Osiris</vt:lpstr>
      <vt:lpstr>Arbitrary pulse injection in Osiris</vt:lpstr>
      <vt:lpstr>Arbitrary pulse injection in Osiris</vt:lpstr>
      <vt:lpstr>Arbitrary pulse injection in Osiris</vt:lpstr>
      <vt:lpstr>Arbitrary pulse injection in Osiris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Jorge Vieira</cp:lastModifiedBy>
  <cp:revision>42</cp:revision>
  <dcterms:created xsi:type="dcterms:W3CDTF">2018-02-09T13:41:45Z</dcterms:created>
  <dcterms:modified xsi:type="dcterms:W3CDTF">2024-09-23T20:16:11Z</dcterms:modified>
</cp:coreProperties>
</file>