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57" r:id="rId4"/>
    <p:sldId id="273" r:id="rId5"/>
    <p:sldId id="279" r:id="rId6"/>
    <p:sldId id="283" r:id="rId7"/>
    <p:sldId id="271" r:id="rId8"/>
    <p:sldId id="274" r:id="rId9"/>
    <p:sldId id="275" r:id="rId10"/>
    <p:sldId id="276" r:id="rId11"/>
    <p:sldId id="277" r:id="rId12"/>
    <p:sldId id="278" r:id="rId13"/>
    <p:sldId id="280" r:id="rId14"/>
    <p:sldId id="272" r:id="rId15"/>
    <p:sldId id="284"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no.principi@elettra.trieste.it" initials="e" lastIdx="1" clrIdx="0">
    <p:extLst>
      <p:ext uri="{19B8F6BF-5375-455C-9EA6-DF929625EA0E}">
        <p15:presenceInfo xmlns:p15="http://schemas.microsoft.com/office/powerpoint/2012/main" userId="S-1-5-21-165682543-636254836-6498272-5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982"/>
    <a:srgbClr val="A6A6A6"/>
    <a:srgbClr val="DDE9F7"/>
    <a:srgbClr val="0055A5"/>
    <a:srgbClr val="437AAB"/>
    <a:srgbClr val="385273"/>
    <a:srgbClr val="EF3723"/>
    <a:srgbClr val="3341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660"/>
  </p:normalViewPr>
  <p:slideViewPr>
    <p:cSldViewPr snapToGrid="0">
      <p:cViewPr varScale="1">
        <p:scale>
          <a:sx n="66" d="100"/>
          <a:sy n="66" d="100"/>
        </p:scale>
        <p:origin x="64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40B7A-9A06-42E7-BEE9-7EEA08A63A9F}"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28567-BDF5-451C-8737-F40313BC91EE}" type="slidenum">
              <a:rPr lang="en-GB" smtClean="0"/>
              <a:t>‹#›</a:t>
            </a:fld>
            <a:endParaRPr lang="en-GB"/>
          </a:p>
        </p:txBody>
      </p:sp>
    </p:spTree>
    <p:extLst>
      <p:ext uri="{BB962C8B-B14F-4D97-AF65-F5344CB8AC3E}">
        <p14:creationId xmlns:p14="http://schemas.microsoft.com/office/powerpoint/2010/main" val="378862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D6FE7A-B020-4958-8B6D-27CB296925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86" t="3604" b="18163"/>
          <a:stretch/>
        </p:blipFill>
        <p:spPr>
          <a:xfrm>
            <a:off x="0" y="-294639"/>
            <a:ext cx="12192000" cy="7152640"/>
          </a:xfrm>
          <a:prstGeom prst="rect">
            <a:avLst/>
          </a:prstGeom>
        </p:spPr>
      </p:pic>
      <p:sp>
        <p:nvSpPr>
          <p:cNvPr id="2" name="Title 1">
            <a:extLst>
              <a:ext uri="{FF2B5EF4-FFF2-40B4-BE49-F238E27FC236}">
                <a16:creationId xmlns:a16="http://schemas.microsoft.com/office/drawing/2014/main" id="{807148D2-B24D-4976-994F-BB66CEEA51D2}"/>
              </a:ext>
            </a:extLst>
          </p:cNvPr>
          <p:cNvSpPr>
            <a:spLocks noGrp="1"/>
          </p:cNvSpPr>
          <p:nvPr>
            <p:ph type="ctrTitle"/>
          </p:nvPr>
        </p:nvSpPr>
        <p:spPr>
          <a:xfrm>
            <a:off x="3223488" y="1939633"/>
            <a:ext cx="7813967" cy="1043854"/>
          </a:xfrm>
        </p:spPr>
        <p:txBody>
          <a:bodyPr anchor="b">
            <a:normAutofit/>
          </a:bodyPr>
          <a:lstStyle>
            <a:lvl1pPr algn="l">
              <a:defRPr sz="4800" b="1">
                <a:solidFill>
                  <a:schemeClr val="bg1"/>
                </a:solidFill>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630B7C0-3837-4386-90FE-545DE779ADDA}"/>
              </a:ext>
            </a:extLst>
          </p:cNvPr>
          <p:cNvSpPr>
            <a:spLocks noGrp="1"/>
          </p:cNvSpPr>
          <p:nvPr>
            <p:ph type="subTitle" idx="1" hasCustomPrompt="1"/>
          </p:nvPr>
        </p:nvSpPr>
        <p:spPr>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 institute</a:t>
            </a:r>
            <a:r>
              <a:rPr lang="en-GB" dirty="0"/>
              <a:t> and occasion</a:t>
            </a:r>
            <a:endParaRPr lang="en-US" dirty="0"/>
          </a:p>
        </p:txBody>
      </p:sp>
      <p:sp>
        <p:nvSpPr>
          <p:cNvPr id="8" name="Rectangle 3">
            <a:extLst>
              <a:ext uri="{FF2B5EF4-FFF2-40B4-BE49-F238E27FC236}">
                <a16:creationId xmlns:a16="http://schemas.microsoft.com/office/drawing/2014/main" id="{C5D55CEB-8871-4376-83C3-EB75954FFBB5}"/>
              </a:ext>
            </a:extLst>
          </p:cNvPr>
          <p:cNvSpPr>
            <a:spLocks noChangeArrowheads="1"/>
          </p:cNvSpPr>
          <p:nvPr userDrawn="1"/>
        </p:nvSpPr>
        <p:spPr bwMode="auto">
          <a:xfrm>
            <a:off x="293939" y="376194"/>
            <a:ext cx="27881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2400">
                <a:solidFill>
                  <a:srgbClr val="3399FF"/>
                </a:solidFill>
                <a:latin typeface="Arial Narrow" pitchFamily="34" charset="0"/>
              </a:rPr>
              <a:t>EUROPEAN</a:t>
            </a:r>
          </a:p>
          <a:p>
            <a:r>
              <a:rPr lang="en-GB" altLang="en-US" sz="2400">
                <a:solidFill>
                  <a:srgbClr val="33CCFF"/>
                </a:solidFill>
                <a:latin typeface="Arial Narrow" pitchFamily="34" charset="0"/>
              </a:rPr>
              <a:t>PLASMA RESEARCH</a:t>
            </a:r>
          </a:p>
          <a:p>
            <a:r>
              <a:rPr lang="en-GB" altLang="en-US" sz="2400">
                <a:solidFill>
                  <a:srgbClr val="33CCFF"/>
                </a:solidFill>
                <a:latin typeface="Arial Narrow" pitchFamily="34" charset="0"/>
              </a:rPr>
              <a:t>ACCELERATOR WITH</a:t>
            </a:r>
          </a:p>
          <a:p>
            <a:r>
              <a:rPr lang="en-GB" altLang="en-US" sz="2400">
                <a:solidFill>
                  <a:schemeClr val="bg1"/>
                </a:solidFill>
                <a:latin typeface="Arial Narrow" pitchFamily="34" charset="0"/>
              </a:rPr>
              <a:t>EXCELLENCE IN</a:t>
            </a:r>
          </a:p>
          <a:p>
            <a:r>
              <a:rPr lang="en-GB" altLang="en-US" sz="2400">
                <a:solidFill>
                  <a:schemeClr val="bg1"/>
                </a:solidFill>
                <a:latin typeface="Arial Narrow" pitchFamily="34" charset="0"/>
              </a:rPr>
              <a:t>APPLICATIONS</a:t>
            </a:r>
          </a:p>
        </p:txBody>
      </p:sp>
      <p:sp>
        <p:nvSpPr>
          <p:cNvPr id="11" name="Rectangle 10">
            <a:extLst>
              <a:ext uri="{FF2B5EF4-FFF2-40B4-BE49-F238E27FC236}">
                <a16:creationId xmlns:a16="http://schemas.microsoft.com/office/drawing/2014/main" id="{7829EB28-3979-4E23-B67B-4BD9DC678876}"/>
              </a:ext>
            </a:extLst>
          </p:cNvPr>
          <p:cNvSpPr/>
          <p:nvPr userDrawn="1"/>
        </p:nvSpPr>
        <p:spPr>
          <a:xfrm rot="5400000">
            <a:off x="1713092" y="3642000"/>
            <a:ext cx="1152130" cy="3990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FE90DE8-3BA8-471E-9749-65A67AA27786}"/>
              </a:ext>
            </a:extLst>
          </p:cNvPr>
          <p:cNvSpPr txBox="1"/>
          <p:nvPr userDrawn="1"/>
        </p:nvSpPr>
        <p:spPr>
          <a:xfrm>
            <a:off x="974908" y="6288044"/>
            <a:ext cx="3309467" cy="461665"/>
          </a:xfrm>
          <a:prstGeom prst="rect">
            <a:avLst/>
          </a:prstGeom>
          <a:noFill/>
        </p:spPr>
        <p:txBody>
          <a:bodyPr wrap="square" rtlCol="0">
            <a:spAutoFit/>
          </a:bodyPr>
          <a:lstStyle/>
          <a:p>
            <a:r>
              <a:rPr lang="en-GB" sz="800" dirty="0">
                <a:solidFill>
                  <a:schemeClr val="bg1"/>
                </a:solidFill>
              </a:rPr>
              <a:t>This project has received funding from the European Union´s Horizon Europe research and innovation programme under grant agreement </a:t>
            </a:r>
          </a:p>
          <a:p>
            <a:r>
              <a:rPr lang="en-GB" sz="800" dirty="0">
                <a:solidFill>
                  <a:schemeClr val="bg1"/>
                </a:solidFill>
              </a:rPr>
              <a:t>No. 101079773</a:t>
            </a:r>
          </a:p>
        </p:txBody>
      </p:sp>
      <p:pic>
        <p:nvPicPr>
          <p:cNvPr id="16" name="Picture 15" descr="Shape, background pattern, rectangle&#10;&#10;Description automatically generated">
            <a:extLst>
              <a:ext uri="{FF2B5EF4-FFF2-40B4-BE49-F238E27FC236}">
                <a16:creationId xmlns:a16="http://schemas.microsoft.com/office/drawing/2014/main" id="{EB353F2C-276C-46A5-BFB4-EDBF3952D3E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702619" y="5201842"/>
            <a:ext cx="539714" cy="360000"/>
          </a:xfrm>
          <a:prstGeom prst="rect">
            <a:avLst/>
          </a:prstGeom>
          <a:ln w="3175">
            <a:solidFill>
              <a:schemeClr val="bg1">
                <a:lumMod val="85000"/>
              </a:schemeClr>
            </a:solidFill>
          </a:ln>
        </p:spPr>
      </p:pic>
      <p:pic>
        <p:nvPicPr>
          <p:cNvPr id="20" name="Picture 19" descr="Shape&#10;&#10;Description automatically generated">
            <a:extLst>
              <a:ext uri="{FF2B5EF4-FFF2-40B4-BE49-F238E27FC236}">
                <a16:creationId xmlns:a16="http://schemas.microsoft.com/office/drawing/2014/main" id="{B40DA2FC-500E-4637-AD7D-89070242F1A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42100" y="5204384"/>
            <a:ext cx="539895" cy="360000"/>
          </a:xfrm>
          <a:prstGeom prst="rect">
            <a:avLst/>
          </a:prstGeom>
          <a:ln w="3175">
            <a:solidFill>
              <a:schemeClr val="bg1">
                <a:lumMod val="85000"/>
              </a:schemeClr>
            </a:solidFill>
          </a:ln>
        </p:spPr>
      </p:pic>
      <p:pic>
        <p:nvPicPr>
          <p:cNvPr id="22" name="Picture 21" descr="Logo, company name&#10;&#10;Description automatically generated">
            <a:extLst>
              <a:ext uri="{FF2B5EF4-FFF2-40B4-BE49-F238E27FC236}">
                <a16:creationId xmlns:a16="http://schemas.microsoft.com/office/drawing/2014/main" id="{5B92E49D-42F5-4F3F-87B5-89E4F69384A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592764" y="5201842"/>
            <a:ext cx="539714" cy="360000"/>
          </a:xfrm>
          <a:prstGeom prst="rect">
            <a:avLst/>
          </a:prstGeom>
          <a:ln w="3175">
            <a:solidFill>
              <a:schemeClr val="bg1">
                <a:lumMod val="85000"/>
              </a:schemeClr>
            </a:solidFill>
          </a:ln>
        </p:spPr>
      </p:pic>
      <p:pic>
        <p:nvPicPr>
          <p:cNvPr id="28" name="Picture 27" descr="Shape&#10;&#10;Description automatically generated">
            <a:extLst>
              <a:ext uri="{FF2B5EF4-FFF2-40B4-BE49-F238E27FC236}">
                <a16:creationId xmlns:a16="http://schemas.microsoft.com/office/drawing/2014/main" id="{23025C6F-90C7-462A-8C0E-8079D07BC39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71962" y="5204384"/>
            <a:ext cx="539895" cy="360000"/>
          </a:xfrm>
          <a:prstGeom prst="rect">
            <a:avLst/>
          </a:prstGeom>
          <a:ln w="3175">
            <a:solidFill>
              <a:schemeClr val="bg1">
                <a:lumMod val="85000"/>
              </a:schemeClr>
            </a:solidFill>
          </a:ln>
        </p:spPr>
      </p:pic>
      <p:pic>
        <p:nvPicPr>
          <p:cNvPr id="30" name="Picture 29" descr="Chart&#10;&#10;Description automatically generated">
            <a:extLst>
              <a:ext uri="{FF2B5EF4-FFF2-40B4-BE49-F238E27FC236}">
                <a16:creationId xmlns:a16="http://schemas.microsoft.com/office/drawing/2014/main" id="{5EEF9B71-7283-4C50-AF40-4C42338F61F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961910" y="5204384"/>
            <a:ext cx="539895" cy="360000"/>
          </a:xfrm>
          <a:prstGeom prst="rect">
            <a:avLst/>
          </a:prstGeom>
          <a:ln w="3175">
            <a:solidFill>
              <a:schemeClr val="bg1">
                <a:lumMod val="85000"/>
              </a:schemeClr>
            </a:solidFill>
          </a:ln>
        </p:spPr>
      </p:pic>
      <p:pic>
        <p:nvPicPr>
          <p:cNvPr id="32" name="Picture 31" descr="A picture containing diagram&#10;&#10;Description automatically generated">
            <a:extLst>
              <a:ext uri="{FF2B5EF4-FFF2-40B4-BE49-F238E27FC236}">
                <a16:creationId xmlns:a16="http://schemas.microsoft.com/office/drawing/2014/main" id="{54181E05-6FC8-4FE7-96E3-22D4AE603C7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331434" y="5201842"/>
            <a:ext cx="539895" cy="360000"/>
          </a:xfrm>
          <a:prstGeom prst="rect">
            <a:avLst/>
          </a:prstGeom>
          <a:ln w="3175">
            <a:solidFill>
              <a:schemeClr val="bg1">
                <a:lumMod val="85000"/>
              </a:schemeClr>
            </a:solidFill>
          </a:ln>
        </p:spPr>
      </p:pic>
      <p:pic>
        <p:nvPicPr>
          <p:cNvPr id="34" name="Picture 33" descr="A picture containing logo&#10;&#10;Description automatically generated">
            <a:extLst>
              <a:ext uri="{FF2B5EF4-FFF2-40B4-BE49-F238E27FC236}">
                <a16:creationId xmlns:a16="http://schemas.microsoft.com/office/drawing/2014/main" id="{1B7B7ABD-7FF4-416E-82E5-F7D825396BDF}"/>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2100" y="5703104"/>
            <a:ext cx="539895" cy="360000"/>
          </a:xfrm>
          <a:prstGeom prst="rect">
            <a:avLst/>
          </a:prstGeom>
          <a:ln w="3175">
            <a:solidFill>
              <a:schemeClr val="bg1">
                <a:lumMod val="85000"/>
              </a:schemeClr>
            </a:solidFill>
          </a:ln>
        </p:spPr>
      </p:pic>
      <p:pic>
        <p:nvPicPr>
          <p:cNvPr id="36" name="Picture 35" descr="Shape, rectangle&#10;&#10;Description automatically generated">
            <a:extLst>
              <a:ext uri="{FF2B5EF4-FFF2-40B4-BE49-F238E27FC236}">
                <a16:creationId xmlns:a16="http://schemas.microsoft.com/office/drawing/2014/main" id="{0E6B17BD-38E6-40E8-81B9-61656C20CEC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72269" y="5703104"/>
            <a:ext cx="539895" cy="360000"/>
          </a:xfrm>
          <a:prstGeom prst="rect">
            <a:avLst/>
          </a:prstGeom>
          <a:ln w="3175">
            <a:solidFill>
              <a:schemeClr val="bg1">
                <a:lumMod val="85000"/>
              </a:schemeClr>
            </a:solidFill>
          </a:ln>
        </p:spPr>
      </p:pic>
      <p:pic>
        <p:nvPicPr>
          <p:cNvPr id="38" name="Picture 37" descr="A picture containing logo&#10;&#10;Description automatically generated">
            <a:extLst>
              <a:ext uri="{FF2B5EF4-FFF2-40B4-BE49-F238E27FC236}">
                <a16:creationId xmlns:a16="http://schemas.microsoft.com/office/drawing/2014/main" id="{AFBA9081-7D6A-4386-BE99-3B9915CAF347}"/>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2332607" y="5703104"/>
            <a:ext cx="539895" cy="360000"/>
          </a:xfrm>
          <a:prstGeom prst="rect">
            <a:avLst/>
          </a:prstGeom>
          <a:ln w="3175">
            <a:solidFill>
              <a:schemeClr val="bg1">
                <a:lumMod val="85000"/>
              </a:schemeClr>
            </a:solidFill>
          </a:ln>
        </p:spPr>
      </p:pic>
      <p:pic>
        <p:nvPicPr>
          <p:cNvPr id="40" name="Picture 39" descr="A picture containing shape&#10;&#10;Description automatically generated">
            <a:extLst>
              <a:ext uri="{FF2B5EF4-FFF2-40B4-BE49-F238E27FC236}">
                <a16:creationId xmlns:a16="http://schemas.microsoft.com/office/drawing/2014/main" id="{EF4B1B9E-9C34-41AA-BA3F-19A5FC834B17}"/>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2962776" y="5703104"/>
            <a:ext cx="539714" cy="360000"/>
          </a:xfrm>
          <a:prstGeom prst="rect">
            <a:avLst/>
          </a:prstGeom>
          <a:ln w="3175">
            <a:solidFill>
              <a:schemeClr val="bg1">
                <a:lumMod val="85000"/>
              </a:schemeClr>
            </a:solidFill>
          </a:ln>
        </p:spPr>
      </p:pic>
      <p:pic>
        <p:nvPicPr>
          <p:cNvPr id="42" name="Picture 41" descr="Logo&#10;&#10;Description automatically generated">
            <a:extLst>
              <a:ext uri="{FF2B5EF4-FFF2-40B4-BE49-F238E27FC236}">
                <a16:creationId xmlns:a16="http://schemas.microsoft.com/office/drawing/2014/main" id="{DAFE8E6F-FDE1-40AB-A91E-75B4752808C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702438" y="5703104"/>
            <a:ext cx="539895" cy="360000"/>
          </a:xfrm>
          <a:prstGeom prst="rect">
            <a:avLst/>
          </a:prstGeom>
          <a:ln w="3175">
            <a:solidFill>
              <a:schemeClr val="bg1">
                <a:lumMod val="85000"/>
              </a:schemeClr>
            </a:solidFill>
          </a:ln>
        </p:spPr>
      </p:pic>
      <p:pic>
        <p:nvPicPr>
          <p:cNvPr id="44" name="Picture 43" descr="Background pattern&#10;&#10;Description automatically generated">
            <a:extLst>
              <a:ext uri="{FF2B5EF4-FFF2-40B4-BE49-F238E27FC236}">
                <a16:creationId xmlns:a16="http://schemas.microsoft.com/office/drawing/2014/main" id="{6DC76842-022A-455A-913E-9A58E2CB996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3592764" y="5703104"/>
            <a:ext cx="539714" cy="360000"/>
          </a:xfrm>
          <a:prstGeom prst="rect">
            <a:avLst/>
          </a:prstGeom>
          <a:ln w="3175">
            <a:solidFill>
              <a:schemeClr val="bg1">
                <a:lumMod val="85000"/>
              </a:schemeClr>
            </a:solidFill>
          </a:ln>
        </p:spPr>
      </p:pic>
      <p:pic>
        <p:nvPicPr>
          <p:cNvPr id="47" name="Picture 46" descr="A blue background with yellow stars&#10;&#10;Description automatically generated with low confidence">
            <a:extLst>
              <a:ext uri="{FF2B5EF4-FFF2-40B4-BE49-F238E27FC236}">
                <a16:creationId xmlns:a16="http://schemas.microsoft.com/office/drawing/2014/main" id="{5B2C4CE0-B863-4444-AEEB-8AA58C194D91}"/>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442100" y="6339528"/>
            <a:ext cx="543816" cy="360000"/>
          </a:xfrm>
          <a:prstGeom prst="rect">
            <a:avLst/>
          </a:prstGeom>
        </p:spPr>
      </p:pic>
      <p:pic>
        <p:nvPicPr>
          <p:cNvPr id="5" name="Picture 4" descr="A black background with white text and yellow stars&#10;&#10;Description automatically generated">
            <a:extLst>
              <a:ext uri="{FF2B5EF4-FFF2-40B4-BE49-F238E27FC236}">
                <a16:creationId xmlns:a16="http://schemas.microsoft.com/office/drawing/2014/main" id="{9E2716B7-B9F2-45DB-9777-073DE14175D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9109912" y="114716"/>
            <a:ext cx="2242632" cy="1415562"/>
          </a:xfrm>
          <a:prstGeom prst="rect">
            <a:avLst/>
          </a:prstGeom>
        </p:spPr>
      </p:pic>
    </p:spTree>
    <p:extLst>
      <p:ext uri="{BB962C8B-B14F-4D97-AF65-F5344CB8AC3E}">
        <p14:creationId xmlns:p14="http://schemas.microsoft.com/office/powerpoint/2010/main" val="303289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F056A-5A1D-46F6-8C0E-C94D64AB0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0A7AD-34E1-479D-96D9-41D73D2BC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ECF396-5BDA-493A-BE14-6970B2A6A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549718-E11B-4798-B557-8535A42A39DB}"/>
              </a:ext>
            </a:extLst>
          </p:cNvPr>
          <p:cNvSpPr>
            <a:spLocks noGrp="1"/>
          </p:cNvSpPr>
          <p:nvPr>
            <p:ph type="dt" sz="half" idx="10"/>
          </p:nvPr>
        </p:nvSpPr>
        <p:spPr/>
        <p:txBody>
          <a:bodyPr/>
          <a:lstStyle/>
          <a:p>
            <a:fld id="{5CA01834-46A7-4729-87E5-523A704ACD68}" type="datetime1">
              <a:rPr lang="en-GB" smtClean="0"/>
              <a:t>13/09/2024</a:t>
            </a:fld>
            <a:endParaRPr lang="en-GB"/>
          </a:p>
        </p:txBody>
      </p:sp>
      <p:sp>
        <p:nvSpPr>
          <p:cNvPr id="6" name="Footer Placeholder 5">
            <a:extLst>
              <a:ext uri="{FF2B5EF4-FFF2-40B4-BE49-F238E27FC236}">
                <a16:creationId xmlns:a16="http://schemas.microsoft.com/office/drawing/2014/main" id="{3B02643F-AD2D-4880-8FAA-CCFBD436F6E7}"/>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9573E56F-CB65-40EB-80C3-5443222319D6}"/>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97597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9FF0-0307-4B4D-A505-B6EF11E64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AD7D9C3-6A3D-4B49-8F69-6DD5267217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6D667-E267-4B13-95C1-C3CB82FF29F6}"/>
              </a:ext>
            </a:extLst>
          </p:cNvPr>
          <p:cNvSpPr>
            <a:spLocks noGrp="1"/>
          </p:cNvSpPr>
          <p:nvPr>
            <p:ph type="dt" sz="half" idx="10"/>
          </p:nvPr>
        </p:nvSpPr>
        <p:spPr/>
        <p:txBody>
          <a:bodyPr/>
          <a:lstStyle/>
          <a:p>
            <a:fld id="{C397A08C-906E-43EA-885E-38D7E516C950}" type="datetime1">
              <a:rPr lang="en-GB" smtClean="0"/>
              <a:t>13/09/2024</a:t>
            </a:fld>
            <a:endParaRPr lang="en-GB"/>
          </a:p>
        </p:txBody>
      </p:sp>
      <p:sp>
        <p:nvSpPr>
          <p:cNvPr id="5" name="Footer Placeholder 4">
            <a:extLst>
              <a:ext uri="{FF2B5EF4-FFF2-40B4-BE49-F238E27FC236}">
                <a16:creationId xmlns:a16="http://schemas.microsoft.com/office/drawing/2014/main" id="{DAD111F9-9D6D-4B00-A3A0-9F8E5E517CBE}"/>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A2CF3CE0-8238-4AB5-96E8-D7E7DC9F7F6A}"/>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12976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B73AB-ED98-4653-B7C8-8E9A1CAE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C88A75-0E25-484A-ABB6-91EE48CB68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5853A6-59D6-4F0D-867C-E0769B6507E8}"/>
              </a:ext>
            </a:extLst>
          </p:cNvPr>
          <p:cNvSpPr>
            <a:spLocks noGrp="1"/>
          </p:cNvSpPr>
          <p:nvPr>
            <p:ph type="dt" sz="half" idx="10"/>
          </p:nvPr>
        </p:nvSpPr>
        <p:spPr/>
        <p:txBody>
          <a:bodyPr/>
          <a:lstStyle/>
          <a:p>
            <a:fld id="{A7524375-5B77-493B-B985-7DE9ED0B3819}" type="datetime1">
              <a:rPr lang="en-GB" smtClean="0"/>
              <a:t>13/09/2024</a:t>
            </a:fld>
            <a:endParaRPr lang="en-GB"/>
          </a:p>
        </p:txBody>
      </p:sp>
      <p:sp>
        <p:nvSpPr>
          <p:cNvPr id="5" name="Footer Placeholder 4">
            <a:extLst>
              <a:ext uri="{FF2B5EF4-FFF2-40B4-BE49-F238E27FC236}">
                <a16:creationId xmlns:a16="http://schemas.microsoft.com/office/drawing/2014/main" id="{70EF17E7-7655-43A1-88B7-88B541B0D8F2}"/>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DC1C23E5-FBEB-4136-8F33-3D684E5DE9B0}"/>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78697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rgbClr val="334186"/>
                </a:solidFill>
              </a:defRPr>
            </a:lvl1pPr>
          </a:lstStyle>
          <a:p>
            <a:pPr algn="l"/>
            <a:r>
              <a:rPr lang="en-GB" dirty="0"/>
              <a:t>Emiliano </a:t>
            </a:r>
            <a:r>
              <a:rPr lang="en-GB" dirty="0" err="1"/>
              <a:t>Principi</a:t>
            </a:r>
            <a:r>
              <a:rPr lang="en-GB" dirty="0"/>
              <a:t> – </a:t>
            </a:r>
            <a:r>
              <a:rPr lang="en-GB" dirty="0" err="1"/>
              <a:t>EuPRAXIA_PP</a:t>
            </a:r>
            <a:r>
              <a:rPr lang="en-GB" dirty="0"/>
              <a:t> Annual Meeting 2024</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24939"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76999"/>
          </a:xfrm>
          <a:prstGeom prst="rect">
            <a:avLst/>
          </a:prstGeom>
          <a:noFill/>
        </p:spPr>
        <p:txBody>
          <a:bodyPr wrap="square" rtlCol="0">
            <a:spAutoFit/>
          </a:bodyPr>
          <a:lstStyle/>
          <a:p>
            <a:r>
              <a:rPr lang="en-GB" sz="600">
                <a:solidFill>
                  <a:srgbClr val="0055A5"/>
                </a:solidFill>
                <a:latin typeface="Arial Rounded MT Bold" panose="020F0704030504030204" pitchFamily="34" charset="0"/>
              </a:rPr>
              <a:t>Funded by the European Union</a:t>
            </a:r>
          </a:p>
        </p:txBody>
      </p:sp>
      <p:sp>
        <p:nvSpPr>
          <p:cNvPr id="5" name="TextBox 4">
            <a:extLst>
              <a:ext uri="{FF2B5EF4-FFF2-40B4-BE49-F238E27FC236}">
                <a16:creationId xmlns:a16="http://schemas.microsoft.com/office/drawing/2014/main" id="{5CA8E6A3-D10E-BEBC-CDF4-2DC37BE2810D}"/>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www.eupraxia-pp.org</a:t>
            </a:r>
          </a:p>
        </p:txBody>
      </p:sp>
    </p:spTree>
    <p:extLst>
      <p:ext uri="{BB962C8B-B14F-4D97-AF65-F5344CB8AC3E}">
        <p14:creationId xmlns:p14="http://schemas.microsoft.com/office/powerpoint/2010/main" val="4637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2C398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411757-6C00-4818-AAC7-B952F80424A0}"/>
              </a:ext>
            </a:extLst>
          </p:cNvPr>
          <p:cNvSpPr/>
          <p:nvPr userDrawn="1"/>
        </p:nvSpPr>
        <p:spPr>
          <a:xfrm>
            <a:off x="0" y="6462572"/>
            <a:ext cx="12192000" cy="40156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AA667453-40FC-4135-9BBF-E2B2967A5938}"/>
              </a:ext>
            </a:extLst>
          </p:cNvPr>
          <p:cNvSpPr>
            <a:spLocks noGrp="1"/>
          </p:cNvSpPr>
          <p:nvPr>
            <p:ph idx="1"/>
          </p:nvPr>
        </p:nvSpPr>
        <p:spPr/>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1AE585B8-9B74-42AB-BF12-E38CF20412A3}"/>
              </a:ext>
            </a:extLst>
          </p:cNvPr>
          <p:cNvSpPr/>
          <p:nvPr userDrawn="1"/>
        </p:nvSpPr>
        <p:spPr>
          <a:xfrm>
            <a:off x="0" y="-20367"/>
            <a:ext cx="12192000" cy="803121"/>
          </a:xfrm>
          <a:prstGeom prst="rect">
            <a:avLst/>
          </a:prstGeom>
          <a:solidFill>
            <a:srgbClr val="DD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6D9F1"/>
              </a:solidFill>
            </a:endParaRPr>
          </a:p>
        </p:txBody>
      </p:sp>
      <p:sp>
        <p:nvSpPr>
          <p:cNvPr id="6" name="Slide Number Placeholder 5">
            <a:extLst>
              <a:ext uri="{FF2B5EF4-FFF2-40B4-BE49-F238E27FC236}">
                <a16:creationId xmlns:a16="http://schemas.microsoft.com/office/drawing/2014/main" id="{BF60A59D-C33F-4A72-AE63-A30B8327BE56}"/>
              </a:ext>
            </a:extLst>
          </p:cNvPr>
          <p:cNvSpPr>
            <a:spLocks noGrp="1"/>
          </p:cNvSpPr>
          <p:nvPr>
            <p:ph type="sldNum" sz="quarter" idx="12"/>
          </p:nvPr>
        </p:nvSpPr>
        <p:spPr>
          <a:xfrm>
            <a:off x="9111673" y="6480789"/>
            <a:ext cx="2743200" cy="365125"/>
          </a:xfrm>
        </p:spPr>
        <p:txBody>
          <a:bodyPr/>
          <a:lstStyle>
            <a:lvl1pPr>
              <a:defRPr>
                <a:solidFill>
                  <a:srgbClr val="334186"/>
                </a:solidFill>
              </a:defRPr>
            </a:lvl1pPr>
          </a:lstStyle>
          <a:p>
            <a:fld id="{3A3A6714-3D1F-4857-9904-D935B84167FA}" type="slidenum">
              <a:rPr lang="en-GB" smtClean="0"/>
              <a:pPr/>
              <a:t>‹#›</a:t>
            </a:fld>
            <a:endParaRPr lang="en-GB"/>
          </a:p>
        </p:txBody>
      </p:sp>
      <p:pic>
        <p:nvPicPr>
          <p:cNvPr id="8" name="Picture 7">
            <a:extLst>
              <a:ext uri="{FF2B5EF4-FFF2-40B4-BE49-F238E27FC236}">
                <a16:creationId xmlns:a16="http://schemas.microsoft.com/office/drawing/2014/main" id="{2124E374-2929-425B-AB91-F7DB9C25E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544" y="83790"/>
            <a:ext cx="1421141" cy="610580"/>
          </a:xfrm>
          <a:prstGeom prst="rect">
            <a:avLst/>
          </a:prstGeom>
        </p:spPr>
      </p:pic>
      <p:sp>
        <p:nvSpPr>
          <p:cNvPr id="2" name="Title 1">
            <a:extLst>
              <a:ext uri="{FF2B5EF4-FFF2-40B4-BE49-F238E27FC236}">
                <a16:creationId xmlns:a16="http://schemas.microsoft.com/office/drawing/2014/main" id="{2707062F-D1E3-4938-A350-3A6A49BD0E2A}"/>
              </a:ext>
            </a:extLst>
          </p:cNvPr>
          <p:cNvSpPr>
            <a:spLocks noGrp="1"/>
          </p:cNvSpPr>
          <p:nvPr>
            <p:ph type="title"/>
          </p:nvPr>
        </p:nvSpPr>
        <p:spPr>
          <a:xfrm>
            <a:off x="2115127" y="-272186"/>
            <a:ext cx="7961747" cy="1325563"/>
          </a:xfrm>
        </p:spPr>
        <p:txBody>
          <a:bodyPr>
            <a:normAutofit/>
          </a:bodyPr>
          <a:lstStyle>
            <a:lvl1pPr algn="ctr">
              <a:defRPr sz="3500" b="1">
                <a:solidFill>
                  <a:srgbClr val="334186"/>
                </a:solidFill>
              </a:defRPr>
            </a:lvl1pPr>
          </a:lstStyle>
          <a:p>
            <a:r>
              <a:rPr lang="en-US" dirty="0"/>
              <a:t>Click to edit Master title style</a:t>
            </a:r>
            <a:endParaRPr lang="en-GB" dirty="0"/>
          </a:p>
        </p:txBody>
      </p:sp>
      <p:sp>
        <p:nvSpPr>
          <p:cNvPr id="20" name="Footer Placeholder 19">
            <a:extLst>
              <a:ext uri="{FF2B5EF4-FFF2-40B4-BE49-F238E27FC236}">
                <a16:creationId xmlns:a16="http://schemas.microsoft.com/office/drawing/2014/main" id="{91A38598-CD5E-4EEA-8C9C-B6A45CED45F6}"/>
              </a:ext>
            </a:extLst>
          </p:cNvPr>
          <p:cNvSpPr>
            <a:spLocks noGrp="1"/>
          </p:cNvSpPr>
          <p:nvPr>
            <p:ph type="ftr" sz="quarter" idx="13"/>
          </p:nvPr>
        </p:nvSpPr>
        <p:spPr>
          <a:xfrm>
            <a:off x="410544" y="6462572"/>
            <a:ext cx="4114800" cy="365125"/>
          </a:xfrm>
        </p:spPr>
        <p:txBody>
          <a:bodyPr/>
          <a:lstStyle>
            <a:lvl1pPr>
              <a:defRPr i="1">
                <a:solidFill>
                  <a:srgbClr val="334186"/>
                </a:solidFill>
              </a:defRPr>
            </a:lvl1pPr>
          </a:lstStyle>
          <a:p>
            <a:pPr algn="l"/>
            <a:r>
              <a:rPr lang="en-GB"/>
              <a:t>Insert author and occasion</a:t>
            </a:r>
          </a:p>
        </p:txBody>
      </p:sp>
      <p:pic>
        <p:nvPicPr>
          <p:cNvPr id="13" name="Picture 12" descr="A blue background with yellow stars&#10;&#10;Description automatically generated with low confidence">
            <a:extLst>
              <a:ext uri="{FF2B5EF4-FFF2-40B4-BE49-F238E27FC236}">
                <a16:creationId xmlns:a16="http://schemas.microsoft.com/office/drawing/2014/main" id="{973C7385-2199-42AF-B848-1AA17D566D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224939" y="52479"/>
            <a:ext cx="670727" cy="444014"/>
          </a:xfrm>
          <a:prstGeom prst="rect">
            <a:avLst/>
          </a:prstGeom>
        </p:spPr>
      </p:pic>
      <p:sp>
        <p:nvSpPr>
          <p:cNvPr id="14" name="TextBox 13">
            <a:extLst>
              <a:ext uri="{FF2B5EF4-FFF2-40B4-BE49-F238E27FC236}">
                <a16:creationId xmlns:a16="http://schemas.microsoft.com/office/drawing/2014/main" id="{D9017754-B362-4B90-AFAB-3C5BE07D2499}"/>
              </a:ext>
            </a:extLst>
          </p:cNvPr>
          <p:cNvSpPr txBox="1"/>
          <p:nvPr userDrawn="1"/>
        </p:nvSpPr>
        <p:spPr>
          <a:xfrm>
            <a:off x="11171767" y="506633"/>
            <a:ext cx="800100" cy="276999"/>
          </a:xfrm>
          <a:prstGeom prst="rect">
            <a:avLst/>
          </a:prstGeom>
          <a:noFill/>
        </p:spPr>
        <p:txBody>
          <a:bodyPr wrap="square" rtlCol="0">
            <a:spAutoFit/>
          </a:bodyPr>
          <a:lstStyle/>
          <a:p>
            <a:r>
              <a:rPr lang="en-GB" sz="600">
                <a:solidFill>
                  <a:srgbClr val="0055A5"/>
                </a:solidFill>
                <a:latin typeface="Arial Rounded MT Bold" panose="020F0704030504030204" pitchFamily="34" charset="0"/>
              </a:rPr>
              <a:t>Funded by the European Union</a:t>
            </a:r>
          </a:p>
        </p:txBody>
      </p:sp>
      <p:sp>
        <p:nvSpPr>
          <p:cNvPr id="4" name="TextBox 3">
            <a:extLst>
              <a:ext uri="{FF2B5EF4-FFF2-40B4-BE49-F238E27FC236}">
                <a16:creationId xmlns:a16="http://schemas.microsoft.com/office/drawing/2014/main" id="{E3F56F66-AA74-C0C7-C412-B189A98C9334}"/>
              </a:ext>
            </a:extLst>
          </p:cNvPr>
          <p:cNvSpPr txBox="1"/>
          <p:nvPr userDrawn="1"/>
        </p:nvSpPr>
        <p:spPr>
          <a:xfrm>
            <a:off x="4456234" y="6458365"/>
            <a:ext cx="3279531" cy="369332"/>
          </a:xfrm>
          <a:prstGeom prst="rect">
            <a:avLst/>
          </a:prstGeom>
          <a:noFill/>
        </p:spPr>
        <p:txBody>
          <a:bodyPr wrap="square" rtlCol="0">
            <a:spAutoFit/>
          </a:bodyPr>
          <a:lstStyle/>
          <a:p>
            <a:pPr algn="ctr"/>
            <a:r>
              <a:rPr lang="en-GB" dirty="0">
                <a:solidFill>
                  <a:srgbClr val="2C3982"/>
                </a:solidFill>
              </a:rPr>
              <a:t>www.eupraxia-pp.org</a:t>
            </a:r>
          </a:p>
        </p:txBody>
      </p:sp>
    </p:spTree>
    <p:extLst>
      <p:ext uri="{BB962C8B-B14F-4D97-AF65-F5344CB8AC3E}">
        <p14:creationId xmlns:p14="http://schemas.microsoft.com/office/powerpoint/2010/main" val="297382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3ECE-38C0-41C5-B5FD-FE7542F4BE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EF0D06-D3A0-4DE6-8CC0-4A4DB982C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1DBD5B-7B49-4589-B594-DC9A90BE645B}"/>
              </a:ext>
            </a:extLst>
          </p:cNvPr>
          <p:cNvSpPr>
            <a:spLocks noGrp="1"/>
          </p:cNvSpPr>
          <p:nvPr>
            <p:ph type="dt" sz="half" idx="10"/>
          </p:nvPr>
        </p:nvSpPr>
        <p:spPr/>
        <p:txBody>
          <a:bodyPr/>
          <a:lstStyle/>
          <a:p>
            <a:fld id="{429EA432-0A7F-4C00-891E-203DB036B6DB}" type="datetime1">
              <a:rPr lang="en-GB" smtClean="0"/>
              <a:t>13/09/2024</a:t>
            </a:fld>
            <a:endParaRPr lang="en-GB"/>
          </a:p>
        </p:txBody>
      </p:sp>
      <p:sp>
        <p:nvSpPr>
          <p:cNvPr id="5" name="Footer Placeholder 4">
            <a:extLst>
              <a:ext uri="{FF2B5EF4-FFF2-40B4-BE49-F238E27FC236}">
                <a16:creationId xmlns:a16="http://schemas.microsoft.com/office/drawing/2014/main" id="{FAA5FAE6-1818-45F4-AEC4-DBBFF2AEBE51}"/>
              </a:ext>
            </a:extLst>
          </p:cNvPr>
          <p:cNvSpPr>
            <a:spLocks noGrp="1"/>
          </p:cNvSpPr>
          <p:nvPr>
            <p:ph type="ftr" sz="quarter" idx="11"/>
          </p:nvPr>
        </p:nvSpPr>
        <p:spPr/>
        <p:txBody>
          <a:bodyPr/>
          <a:lstStyle/>
          <a:p>
            <a:r>
              <a:rPr lang="en-GB"/>
              <a:t>Insert author and occasion</a:t>
            </a:r>
          </a:p>
        </p:txBody>
      </p:sp>
      <p:sp>
        <p:nvSpPr>
          <p:cNvPr id="6" name="Slide Number Placeholder 5">
            <a:extLst>
              <a:ext uri="{FF2B5EF4-FFF2-40B4-BE49-F238E27FC236}">
                <a16:creationId xmlns:a16="http://schemas.microsoft.com/office/drawing/2014/main" id="{DC6A27FB-CC42-4806-BF2F-FE72E1D41688}"/>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41964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CA7D-A958-4D83-BD37-67554F1839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AB50BF-F605-4DE5-B849-F548979E33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81190D-8B24-4D0B-AB84-0487BA62C0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64D7AB-43E4-4907-8B55-0CABC49F7241}"/>
              </a:ext>
            </a:extLst>
          </p:cNvPr>
          <p:cNvSpPr>
            <a:spLocks noGrp="1"/>
          </p:cNvSpPr>
          <p:nvPr>
            <p:ph type="dt" sz="half" idx="10"/>
          </p:nvPr>
        </p:nvSpPr>
        <p:spPr/>
        <p:txBody>
          <a:bodyPr/>
          <a:lstStyle/>
          <a:p>
            <a:fld id="{C51D0466-3B82-475E-B082-527677DD09F8}" type="datetime1">
              <a:rPr lang="en-GB" smtClean="0"/>
              <a:t>13/09/2024</a:t>
            </a:fld>
            <a:endParaRPr lang="en-GB"/>
          </a:p>
        </p:txBody>
      </p:sp>
      <p:sp>
        <p:nvSpPr>
          <p:cNvPr id="6" name="Footer Placeholder 5">
            <a:extLst>
              <a:ext uri="{FF2B5EF4-FFF2-40B4-BE49-F238E27FC236}">
                <a16:creationId xmlns:a16="http://schemas.microsoft.com/office/drawing/2014/main" id="{2EFD668E-A853-4EB6-A108-544CE1BEA3CE}"/>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E38DDB9E-69C7-425F-BA2E-AB92B143574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89296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9C7D-0F9D-47A1-9DB8-D92207491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1449B-6526-4DB3-A7E1-BCFE694AB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AC8AFD-55B9-4DEF-9594-32D67BF891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14B171-114D-4EB3-B2F6-76B341C17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C35E9F9-8F3C-4A54-9D9D-4866E84F51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8F391B-4A5B-44FF-9112-4C72FEEEFD35}"/>
              </a:ext>
            </a:extLst>
          </p:cNvPr>
          <p:cNvSpPr>
            <a:spLocks noGrp="1"/>
          </p:cNvSpPr>
          <p:nvPr>
            <p:ph type="dt" sz="half" idx="10"/>
          </p:nvPr>
        </p:nvSpPr>
        <p:spPr/>
        <p:txBody>
          <a:bodyPr/>
          <a:lstStyle/>
          <a:p>
            <a:fld id="{7DE02D47-8CAF-40B8-839E-ACD68B3A7126}" type="datetime1">
              <a:rPr lang="en-GB" smtClean="0"/>
              <a:t>13/09/2024</a:t>
            </a:fld>
            <a:endParaRPr lang="en-GB"/>
          </a:p>
        </p:txBody>
      </p:sp>
      <p:sp>
        <p:nvSpPr>
          <p:cNvPr id="8" name="Footer Placeholder 7">
            <a:extLst>
              <a:ext uri="{FF2B5EF4-FFF2-40B4-BE49-F238E27FC236}">
                <a16:creationId xmlns:a16="http://schemas.microsoft.com/office/drawing/2014/main" id="{F532BDC6-EF28-4639-A57D-93A951DEBEFB}"/>
              </a:ext>
            </a:extLst>
          </p:cNvPr>
          <p:cNvSpPr>
            <a:spLocks noGrp="1"/>
          </p:cNvSpPr>
          <p:nvPr>
            <p:ph type="ftr" sz="quarter" idx="11"/>
          </p:nvPr>
        </p:nvSpPr>
        <p:spPr/>
        <p:txBody>
          <a:bodyPr/>
          <a:lstStyle/>
          <a:p>
            <a:r>
              <a:rPr lang="en-GB"/>
              <a:t>Insert author and occasion</a:t>
            </a:r>
          </a:p>
        </p:txBody>
      </p:sp>
      <p:sp>
        <p:nvSpPr>
          <p:cNvPr id="9" name="Slide Number Placeholder 8">
            <a:extLst>
              <a:ext uri="{FF2B5EF4-FFF2-40B4-BE49-F238E27FC236}">
                <a16:creationId xmlns:a16="http://schemas.microsoft.com/office/drawing/2014/main" id="{CB5C620B-A49F-4FC3-9CDE-D3A099B3FA13}"/>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191240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FE39-874E-4CD5-9BD9-668C5962A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16B5-48BD-495C-97CE-D4EC4A72CFC0}"/>
              </a:ext>
            </a:extLst>
          </p:cNvPr>
          <p:cNvSpPr>
            <a:spLocks noGrp="1"/>
          </p:cNvSpPr>
          <p:nvPr>
            <p:ph type="dt" sz="half" idx="10"/>
          </p:nvPr>
        </p:nvSpPr>
        <p:spPr/>
        <p:txBody>
          <a:bodyPr/>
          <a:lstStyle/>
          <a:p>
            <a:fld id="{97AE0591-3475-4EBB-8016-10D483697907}" type="datetime1">
              <a:rPr lang="en-GB" smtClean="0"/>
              <a:t>13/09/2024</a:t>
            </a:fld>
            <a:endParaRPr lang="en-GB"/>
          </a:p>
        </p:txBody>
      </p:sp>
      <p:sp>
        <p:nvSpPr>
          <p:cNvPr id="4" name="Footer Placeholder 3">
            <a:extLst>
              <a:ext uri="{FF2B5EF4-FFF2-40B4-BE49-F238E27FC236}">
                <a16:creationId xmlns:a16="http://schemas.microsoft.com/office/drawing/2014/main" id="{7765F970-D40B-41CC-905B-66E452A453AA}"/>
              </a:ext>
            </a:extLst>
          </p:cNvPr>
          <p:cNvSpPr>
            <a:spLocks noGrp="1"/>
          </p:cNvSpPr>
          <p:nvPr>
            <p:ph type="ftr" sz="quarter" idx="11"/>
          </p:nvPr>
        </p:nvSpPr>
        <p:spPr/>
        <p:txBody>
          <a:bodyPr/>
          <a:lstStyle/>
          <a:p>
            <a:r>
              <a:rPr lang="en-GB"/>
              <a:t>Insert author and occasion</a:t>
            </a:r>
          </a:p>
        </p:txBody>
      </p:sp>
      <p:sp>
        <p:nvSpPr>
          <p:cNvPr id="5" name="Slide Number Placeholder 4">
            <a:extLst>
              <a:ext uri="{FF2B5EF4-FFF2-40B4-BE49-F238E27FC236}">
                <a16:creationId xmlns:a16="http://schemas.microsoft.com/office/drawing/2014/main" id="{C4B39323-00DD-40F7-BE76-2E6C11066437}"/>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50367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E74BC5-C71B-4911-8D4D-48BF1DDFDFA4}"/>
              </a:ext>
            </a:extLst>
          </p:cNvPr>
          <p:cNvSpPr>
            <a:spLocks noGrp="1"/>
          </p:cNvSpPr>
          <p:nvPr>
            <p:ph type="dt" sz="half" idx="10"/>
          </p:nvPr>
        </p:nvSpPr>
        <p:spPr/>
        <p:txBody>
          <a:bodyPr/>
          <a:lstStyle/>
          <a:p>
            <a:fld id="{00157272-7EFB-437A-AE66-D494C00346C2}" type="datetime1">
              <a:rPr lang="en-GB" smtClean="0"/>
              <a:t>13/09/2024</a:t>
            </a:fld>
            <a:endParaRPr lang="en-GB"/>
          </a:p>
        </p:txBody>
      </p:sp>
      <p:sp>
        <p:nvSpPr>
          <p:cNvPr id="3" name="Footer Placeholder 2">
            <a:extLst>
              <a:ext uri="{FF2B5EF4-FFF2-40B4-BE49-F238E27FC236}">
                <a16:creationId xmlns:a16="http://schemas.microsoft.com/office/drawing/2014/main" id="{2A889837-F55F-4D94-96C6-FDC14111AF50}"/>
              </a:ext>
            </a:extLst>
          </p:cNvPr>
          <p:cNvSpPr>
            <a:spLocks noGrp="1"/>
          </p:cNvSpPr>
          <p:nvPr>
            <p:ph type="ftr" sz="quarter" idx="11"/>
          </p:nvPr>
        </p:nvSpPr>
        <p:spPr/>
        <p:txBody>
          <a:bodyPr/>
          <a:lstStyle/>
          <a:p>
            <a:r>
              <a:rPr lang="en-GB"/>
              <a:t>Insert author and occasion</a:t>
            </a:r>
          </a:p>
        </p:txBody>
      </p:sp>
      <p:sp>
        <p:nvSpPr>
          <p:cNvPr id="4" name="Slide Number Placeholder 3">
            <a:extLst>
              <a:ext uri="{FF2B5EF4-FFF2-40B4-BE49-F238E27FC236}">
                <a16:creationId xmlns:a16="http://schemas.microsoft.com/office/drawing/2014/main" id="{7F6EE0A9-FF88-435A-A5BA-C04A4A20F0A2}"/>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297510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F680-0DF0-4DB9-84FC-E03D1D17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E2A6C4-45FE-4F28-9E5D-C22C4EABA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39418E-6DFD-433F-B449-1AC315412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FE703E-50D6-4624-ADC0-1F454A4F765F}"/>
              </a:ext>
            </a:extLst>
          </p:cNvPr>
          <p:cNvSpPr>
            <a:spLocks noGrp="1"/>
          </p:cNvSpPr>
          <p:nvPr>
            <p:ph type="dt" sz="half" idx="10"/>
          </p:nvPr>
        </p:nvSpPr>
        <p:spPr/>
        <p:txBody>
          <a:bodyPr/>
          <a:lstStyle/>
          <a:p>
            <a:fld id="{3BBA27A4-D14A-4CCB-9FE4-240F31646354}" type="datetime1">
              <a:rPr lang="en-GB" smtClean="0"/>
              <a:t>13/09/2024</a:t>
            </a:fld>
            <a:endParaRPr lang="en-GB"/>
          </a:p>
        </p:txBody>
      </p:sp>
      <p:sp>
        <p:nvSpPr>
          <p:cNvPr id="6" name="Footer Placeholder 5">
            <a:extLst>
              <a:ext uri="{FF2B5EF4-FFF2-40B4-BE49-F238E27FC236}">
                <a16:creationId xmlns:a16="http://schemas.microsoft.com/office/drawing/2014/main" id="{1C204868-D742-42C8-B758-8015CC939BD3}"/>
              </a:ext>
            </a:extLst>
          </p:cNvPr>
          <p:cNvSpPr>
            <a:spLocks noGrp="1"/>
          </p:cNvSpPr>
          <p:nvPr>
            <p:ph type="ftr" sz="quarter" idx="11"/>
          </p:nvPr>
        </p:nvSpPr>
        <p:spPr/>
        <p:txBody>
          <a:bodyPr/>
          <a:lstStyle/>
          <a:p>
            <a:r>
              <a:rPr lang="en-GB"/>
              <a:t>Insert author and occasion</a:t>
            </a:r>
          </a:p>
        </p:txBody>
      </p:sp>
      <p:sp>
        <p:nvSpPr>
          <p:cNvPr id="7" name="Slide Number Placeholder 6">
            <a:extLst>
              <a:ext uri="{FF2B5EF4-FFF2-40B4-BE49-F238E27FC236}">
                <a16:creationId xmlns:a16="http://schemas.microsoft.com/office/drawing/2014/main" id="{05304860-41DB-4D59-92DE-2D5DCEB6C4D9}"/>
              </a:ext>
            </a:extLst>
          </p:cNvPr>
          <p:cNvSpPr>
            <a:spLocks noGrp="1"/>
          </p:cNvSpPr>
          <p:nvPr>
            <p:ph type="sldNum" sz="quarter" idx="12"/>
          </p:nvPr>
        </p:nvSpPr>
        <p:spPr/>
        <p:txBody>
          <a:bodyPr/>
          <a:lstStyle/>
          <a:p>
            <a:fld id="{3A3A6714-3D1F-4857-9904-D935B84167FA}" type="slidenum">
              <a:rPr lang="en-GB" smtClean="0"/>
              <a:t>‹#›</a:t>
            </a:fld>
            <a:endParaRPr lang="en-GB"/>
          </a:p>
        </p:txBody>
      </p:sp>
    </p:spTree>
    <p:extLst>
      <p:ext uri="{BB962C8B-B14F-4D97-AF65-F5344CB8AC3E}">
        <p14:creationId xmlns:p14="http://schemas.microsoft.com/office/powerpoint/2010/main" val="366195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6E843-1B05-4977-8104-1DC6A86DD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577BB-E99E-4876-8CC0-1A7F4D259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DD2D1D-E502-44D4-87BD-F17605908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C45F3-8D30-4E47-A23B-88EACEE32C39}" type="datetime1">
              <a:rPr lang="en-GB" smtClean="0"/>
              <a:t>13/09/2024</a:t>
            </a:fld>
            <a:endParaRPr lang="en-GB"/>
          </a:p>
        </p:txBody>
      </p:sp>
      <p:sp>
        <p:nvSpPr>
          <p:cNvPr id="5" name="Footer Placeholder 4">
            <a:extLst>
              <a:ext uri="{FF2B5EF4-FFF2-40B4-BE49-F238E27FC236}">
                <a16:creationId xmlns:a16="http://schemas.microsoft.com/office/drawing/2014/main" id="{22872751-5C8B-42ED-AFFA-8B417E0C7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Insert author and occasion</a:t>
            </a:r>
          </a:p>
        </p:txBody>
      </p:sp>
      <p:sp>
        <p:nvSpPr>
          <p:cNvPr id="6" name="Slide Number Placeholder 5">
            <a:extLst>
              <a:ext uri="{FF2B5EF4-FFF2-40B4-BE49-F238E27FC236}">
                <a16:creationId xmlns:a16="http://schemas.microsoft.com/office/drawing/2014/main" id="{4599079B-8063-4254-9FF2-FCFA3D1E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A6714-3D1F-4857-9904-D935B84167FA}" type="slidenum">
              <a:rPr lang="en-GB" smtClean="0"/>
              <a:t>‹#›</a:t>
            </a:fld>
            <a:endParaRPr lang="en-GB"/>
          </a:p>
        </p:txBody>
      </p:sp>
    </p:spTree>
    <p:extLst>
      <p:ext uri="{BB962C8B-B14F-4D97-AF65-F5344CB8AC3E}">
        <p14:creationId xmlns:p14="http://schemas.microsoft.com/office/powerpoint/2010/main" val="359917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51A33-5772-438A-823D-C015E90B014E}"/>
              </a:ext>
            </a:extLst>
          </p:cNvPr>
          <p:cNvSpPr>
            <a:spLocks noGrp="1"/>
          </p:cNvSpPr>
          <p:nvPr>
            <p:ph type="ctrTitle"/>
          </p:nvPr>
        </p:nvSpPr>
        <p:spPr>
          <a:xfrm>
            <a:off x="3223488" y="2197792"/>
            <a:ext cx="8242472" cy="1389238"/>
          </a:xfrm>
        </p:spPr>
        <p:txBody>
          <a:bodyPr>
            <a:normAutofit fontScale="90000"/>
          </a:bodyPr>
          <a:lstStyle/>
          <a:p>
            <a:r>
              <a:rPr lang="en-US" b="0" dirty="0"/>
              <a:t>Survey of the Scientific Community: Key Findings and Insights</a:t>
            </a:r>
            <a:endParaRPr lang="en-GB" dirty="0"/>
          </a:p>
        </p:txBody>
      </p:sp>
      <p:sp>
        <p:nvSpPr>
          <p:cNvPr id="3" name="Subtitle 2">
            <a:extLst>
              <a:ext uri="{FF2B5EF4-FFF2-40B4-BE49-F238E27FC236}">
                <a16:creationId xmlns:a16="http://schemas.microsoft.com/office/drawing/2014/main" id="{460E5BE7-F6D2-4725-85A7-B8FD0022C0F7}"/>
              </a:ext>
            </a:extLst>
          </p:cNvPr>
          <p:cNvSpPr>
            <a:spLocks noGrp="1"/>
          </p:cNvSpPr>
          <p:nvPr>
            <p:ph type="subTitle" idx="1"/>
          </p:nvPr>
        </p:nvSpPr>
        <p:spPr>
          <a:xfrm>
            <a:off x="3223488" y="3729284"/>
            <a:ext cx="7813967" cy="812944"/>
          </a:xfrm>
        </p:spPr>
        <p:txBody>
          <a:bodyPr>
            <a:normAutofit lnSpcReduction="10000"/>
          </a:bodyPr>
          <a:lstStyle/>
          <a:p>
            <a:r>
              <a:rPr lang="en-GB" u="sng" dirty="0"/>
              <a:t>Emiliano </a:t>
            </a:r>
            <a:r>
              <a:rPr lang="en-GB" u="sng" dirty="0" err="1"/>
              <a:t>Principi</a:t>
            </a:r>
            <a:r>
              <a:rPr lang="en-GB" dirty="0"/>
              <a:t> – </a:t>
            </a:r>
            <a:r>
              <a:rPr lang="en-GB" dirty="0" err="1"/>
              <a:t>Elettra-Sincrotrone</a:t>
            </a:r>
            <a:r>
              <a:rPr lang="en-GB" dirty="0"/>
              <a:t> Trieste </a:t>
            </a:r>
            <a:r>
              <a:rPr lang="en-GB" dirty="0" err="1"/>
              <a:t>S.C.p.A</a:t>
            </a:r>
            <a:r>
              <a:rPr lang="en-GB" dirty="0"/>
              <a:t>.</a:t>
            </a:r>
          </a:p>
          <a:p>
            <a:r>
              <a:rPr lang="en-GB" dirty="0"/>
              <a:t>Francesco </a:t>
            </a:r>
            <a:r>
              <a:rPr lang="en-GB" dirty="0" err="1"/>
              <a:t>Stellato</a:t>
            </a:r>
            <a:r>
              <a:rPr lang="en-GB" dirty="0"/>
              <a:t> – </a:t>
            </a:r>
            <a:r>
              <a:rPr lang="en-GB" dirty="0" err="1"/>
              <a:t>Università</a:t>
            </a:r>
            <a:r>
              <a:rPr lang="en-GB" dirty="0"/>
              <a:t> Tor </a:t>
            </a:r>
            <a:r>
              <a:rPr lang="en-GB" dirty="0" err="1"/>
              <a:t>Vergata</a:t>
            </a:r>
            <a:endParaRPr lang="en-GB" dirty="0"/>
          </a:p>
        </p:txBody>
      </p:sp>
    </p:spTree>
    <p:extLst>
      <p:ext uri="{BB962C8B-B14F-4D97-AF65-F5344CB8AC3E}">
        <p14:creationId xmlns:p14="http://schemas.microsoft.com/office/powerpoint/2010/main" val="22476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10</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p:txBody>
          <a:bodyPr/>
          <a:lstStyle/>
          <a:p>
            <a:r>
              <a:rPr lang="en-US" dirty="0"/>
              <a:t>What science with </a:t>
            </a:r>
            <a:r>
              <a:rPr lang="en-US" dirty="0" err="1"/>
              <a:t>EuPRAXIA</a:t>
            </a:r>
            <a:r>
              <a:rPr lang="en-US" dirty="0"/>
              <a:t>?</a:t>
            </a:r>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pic>
        <p:nvPicPr>
          <p:cNvPr id="7" name="Picture 6">
            <a:extLst>
              <a:ext uri="{FF2B5EF4-FFF2-40B4-BE49-F238E27FC236}">
                <a16:creationId xmlns:a16="http://schemas.microsoft.com/office/drawing/2014/main" id="{97F58E9B-D4A8-4208-9AB4-5E7ADFBDB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080" y="960130"/>
            <a:ext cx="5502442" cy="5502442"/>
          </a:xfrm>
          <a:prstGeom prst="rect">
            <a:avLst/>
          </a:prstGeom>
          <a:noFill/>
        </p:spPr>
      </p:pic>
      <p:sp>
        <p:nvSpPr>
          <p:cNvPr id="10" name="TextBox 9">
            <a:extLst>
              <a:ext uri="{FF2B5EF4-FFF2-40B4-BE49-F238E27FC236}">
                <a16:creationId xmlns:a16="http://schemas.microsoft.com/office/drawing/2014/main" id="{4A760A81-A8F4-4BDC-9460-CA836263868C}"/>
              </a:ext>
            </a:extLst>
          </p:cNvPr>
          <p:cNvSpPr txBox="1"/>
          <p:nvPr/>
        </p:nvSpPr>
        <p:spPr>
          <a:xfrm>
            <a:off x="760396" y="1212783"/>
            <a:ext cx="4417996" cy="1477328"/>
          </a:xfrm>
          <a:prstGeom prst="rect">
            <a:avLst/>
          </a:prstGeom>
          <a:noFill/>
        </p:spPr>
        <p:txBody>
          <a:bodyPr wrap="square" rtlCol="0">
            <a:spAutoFit/>
          </a:bodyPr>
          <a:lstStyle/>
          <a:p>
            <a:r>
              <a:rPr lang="en-US" dirty="0"/>
              <a:t>Most preferred science:</a:t>
            </a:r>
          </a:p>
          <a:p>
            <a:pPr marL="800100" lvl="1" indent="-342900">
              <a:buFont typeface="+mj-lt"/>
              <a:buAutoNum type="arabicPeriod"/>
            </a:pPr>
            <a:r>
              <a:rPr lang="en-US" dirty="0"/>
              <a:t>Ultrafast phenomena (49%)</a:t>
            </a:r>
          </a:p>
          <a:p>
            <a:pPr marL="800100" lvl="1" indent="-342900">
              <a:buFont typeface="+mj-lt"/>
              <a:buAutoNum type="arabicPeriod"/>
            </a:pPr>
            <a:r>
              <a:rPr lang="en-US" dirty="0"/>
              <a:t>Material characterization (40%)</a:t>
            </a:r>
          </a:p>
          <a:p>
            <a:pPr marL="800100" lvl="1" indent="-342900">
              <a:buFont typeface="+mj-lt"/>
              <a:buAutoNum type="arabicPeriod"/>
            </a:pPr>
            <a:r>
              <a:rPr lang="en-US" dirty="0"/>
              <a:t>Imaging (33%)</a:t>
            </a:r>
          </a:p>
          <a:p>
            <a:pPr marL="800100" lvl="1" indent="-342900">
              <a:buFont typeface="+mj-lt"/>
              <a:buAutoNum type="arabicPeriod"/>
            </a:pPr>
            <a:r>
              <a:rPr lang="en-US" dirty="0"/>
              <a:t>Nonlinear phenomena (32%)</a:t>
            </a:r>
          </a:p>
        </p:txBody>
      </p:sp>
      <p:pic>
        <p:nvPicPr>
          <p:cNvPr id="1026" name="Picture 2" descr="Immagine output">
            <a:extLst>
              <a:ext uri="{FF2B5EF4-FFF2-40B4-BE49-F238E27FC236}">
                <a16:creationId xmlns:a16="http://schemas.microsoft.com/office/drawing/2014/main" id="{76B2E7E8-D068-4B0B-840E-12573550E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68" y="2960765"/>
            <a:ext cx="5742114" cy="294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4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11</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p:txBody>
          <a:bodyPr/>
          <a:lstStyle/>
          <a:p>
            <a:r>
              <a:rPr lang="en-US" dirty="0"/>
              <a:t>Experimental techniques</a:t>
            </a:r>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pic>
        <p:nvPicPr>
          <p:cNvPr id="6" name="Picture 5">
            <a:extLst>
              <a:ext uri="{FF2B5EF4-FFF2-40B4-BE49-F238E27FC236}">
                <a16:creationId xmlns:a16="http://schemas.microsoft.com/office/drawing/2014/main" id="{37ABA188-D97E-48FA-8EA6-1FFF4A44B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53377"/>
            <a:ext cx="5363119" cy="5363119"/>
          </a:xfrm>
          <a:prstGeom prst="rect">
            <a:avLst/>
          </a:prstGeom>
        </p:spPr>
      </p:pic>
      <p:sp>
        <p:nvSpPr>
          <p:cNvPr id="8" name="TextBox 7">
            <a:extLst>
              <a:ext uri="{FF2B5EF4-FFF2-40B4-BE49-F238E27FC236}">
                <a16:creationId xmlns:a16="http://schemas.microsoft.com/office/drawing/2014/main" id="{17DE4004-BFC0-46D8-8C61-B5CCEDC9FF41}"/>
              </a:ext>
            </a:extLst>
          </p:cNvPr>
          <p:cNvSpPr txBox="1"/>
          <p:nvPr/>
        </p:nvSpPr>
        <p:spPr>
          <a:xfrm>
            <a:off x="760396" y="1212783"/>
            <a:ext cx="4417996" cy="1477328"/>
          </a:xfrm>
          <a:prstGeom prst="rect">
            <a:avLst/>
          </a:prstGeom>
          <a:noFill/>
        </p:spPr>
        <p:txBody>
          <a:bodyPr wrap="square" rtlCol="0">
            <a:spAutoFit/>
          </a:bodyPr>
          <a:lstStyle/>
          <a:p>
            <a:r>
              <a:rPr lang="en-US" dirty="0"/>
              <a:t>Most preferred techniques:</a:t>
            </a:r>
          </a:p>
          <a:p>
            <a:pPr marL="800100" lvl="1" indent="-342900">
              <a:buFont typeface="+mj-lt"/>
              <a:buAutoNum type="arabicPeriod"/>
            </a:pPr>
            <a:r>
              <a:rPr lang="en-US" dirty="0"/>
              <a:t>Absorption spectroscopy (66%)</a:t>
            </a:r>
          </a:p>
          <a:p>
            <a:pPr marL="800100" lvl="1" indent="-342900">
              <a:buFont typeface="+mj-lt"/>
              <a:buAutoNum type="arabicPeriod"/>
            </a:pPr>
            <a:r>
              <a:rPr lang="en-US" dirty="0"/>
              <a:t>Photoelectron spectroscopy (45%)</a:t>
            </a:r>
          </a:p>
          <a:p>
            <a:pPr marL="800100" lvl="1" indent="-342900">
              <a:buFont typeface="+mj-lt"/>
              <a:buAutoNum type="arabicPeriod"/>
            </a:pPr>
            <a:r>
              <a:rPr lang="en-US" dirty="0"/>
              <a:t>Emission spectroscopy (40%)</a:t>
            </a:r>
          </a:p>
          <a:p>
            <a:pPr marL="800100" lvl="1" indent="-342900">
              <a:buFont typeface="+mj-lt"/>
              <a:buAutoNum type="arabicPeriod"/>
            </a:pPr>
            <a:r>
              <a:rPr lang="en-US" dirty="0"/>
              <a:t>Bragg diffraction (36%)</a:t>
            </a:r>
          </a:p>
        </p:txBody>
      </p:sp>
    </p:spTree>
    <p:extLst>
      <p:ext uri="{BB962C8B-B14F-4D97-AF65-F5344CB8AC3E}">
        <p14:creationId xmlns:p14="http://schemas.microsoft.com/office/powerpoint/2010/main" val="251772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12</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p:txBody>
          <a:bodyPr/>
          <a:lstStyle/>
          <a:p>
            <a:r>
              <a:rPr lang="en-US" dirty="0"/>
              <a:t>Sample delivery</a:t>
            </a:r>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pic>
        <p:nvPicPr>
          <p:cNvPr id="7" name="Picture 6">
            <a:extLst>
              <a:ext uri="{FF2B5EF4-FFF2-40B4-BE49-F238E27FC236}">
                <a16:creationId xmlns:a16="http://schemas.microsoft.com/office/drawing/2014/main" id="{263E1B7C-F4D5-46F5-834E-BD9310B6C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316" y="1053377"/>
            <a:ext cx="5237749" cy="5237749"/>
          </a:xfrm>
          <a:prstGeom prst="rect">
            <a:avLst/>
          </a:prstGeom>
        </p:spPr>
      </p:pic>
      <p:sp>
        <p:nvSpPr>
          <p:cNvPr id="8" name="TextBox 7">
            <a:extLst>
              <a:ext uri="{FF2B5EF4-FFF2-40B4-BE49-F238E27FC236}">
                <a16:creationId xmlns:a16="http://schemas.microsoft.com/office/drawing/2014/main" id="{1D60F50B-F39E-442B-AEE2-F1EBE70A22D1}"/>
              </a:ext>
            </a:extLst>
          </p:cNvPr>
          <p:cNvSpPr txBox="1"/>
          <p:nvPr/>
        </p:nvSpPr>
        <p:spPr>
          <a:xfrm>
            <a:off x="760396" y="1212783"/>
            <a:ext cx="4417996" cy="2031325"/>
          </a:xfrm>
          <a:prstGeom prst="rect">
            <a:avLst/>
          </a:prstGeom>
          <a:noFill/>
        </p:spPr>
        <p:txBody>
          <a:bodyPr wrap="square" rtlCol="0">
            <a:spAutoFit/>
          </a:bodyPr>
          <a:lstStyle/>
          <a:p>
            <a:r>
              <a:rPr lang="en-US" dirty="0"/>
              <a:t>Most preferred sample delivery approach:</a:t>
            </a:r>
          </a:p>
          <a:p>
            <a:pPr marL="800100" lvl="1" indent="-342900">
              <a:buFont typeface="+mj-lt"/>
              <a:buAutoNum type="arabicPeriod"/>
            </a:pPr>
            <a:r>
              <a:rPr lang="en-US" dirty="0"/>
              <a:t>Single crystal (41%)</a:t>
            </a:r>
          </a:p>
          <a:p>
            <a:pPr marL="800100" lvl="1" indent="-342900">
              <a:buFont typeface="+mj-lt"/>
              <a:buAutoNum type="arabicPeriod"/>
            </a:pPr>
            <a:r>
              <a:rPr lang="en-US" dirty="0"/>
              <a:t>Depositions onto substrates (40%)</a:t>
            </a:r>
          </a:p>
          <a:p>
            <a:pPr marL="800100" lvl="1" indent="-342900">
              <a:buFont typeface="+mj-lt"/>
              <a:buAutoNum type="arabicPeriod"/>
            </a:pPr>
            <a:r>
              <a:rPr lang="en-US" dirty="0"/>
              <a:t>Liquid jets (33%)</a:t>
            </a:r>
          </a:p>
          <a:p>
            <a:pPr marL="800100" lvl="1" indent="-342900">
              <a:buFont typeface="+mj-lt"/>
              <a:buAutoNum type="arabicPeriod"/>
            </a:pPr>
            <a:r>
              <a:rPr lang="en-US" dirty="0"/>
              <a:t>Fixed targets (31%)</a:t>
            </a:r>
          </a:p>
          <a:p>
            <a:pPr marL="800100" lvl="1" indent="-342900">
              <a:buFont typeface="+mj-lt"/>
              <a:buAutoNum type="arabicPeriod"/>
            </a:pPr>
            <a:r>
              <a:rPr lang="en-US" dirty="0"/>
              <a:t>Gas jets (30%)</a:t>
            </a:r>
          </a:p>
          <a:p>
            <a:pPr marL="800100" lvl="1" indent="-342900">
              <a:buFont typeface="+mj-lt"/>
              <a:buAutoNum type="arabicPeriod"/>
            </a:pPr>
            <a:r>
              <a:rPr lang="en-US" dirty="0"/>
              <a:t>Self-standing foils (25%)</a:t>
            </a:r>
          </a:p>
        </p:txBody>
      </p:sp>
    </p:spTree>
    <p:extLst>
      <p:ext uri="{BB962C8B-B14F-4D97-AF65-F5344CB8AC3E}">
        <p14:creationId xmlns:p14="http://schemas.microsoft.com/office/powerpoint/2010/main" val="342001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13</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p:txBody>
          <a:bodyPr/>
          <a:lstStyle/>
          <a:p>
            <a:r>
              <a:rPr lang="en-US" dirty="0"/>
              <a:t>Experimental support</a:t>
            </a:r>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sp>
        <p:nvSpPr>
          <p:cNvPr id="8" name="TextBox 7">
            <a:extLst>
              <a:ext uri="{FF2B5EF4-FFF2-40B4-BE49-F238E27FC236}">
                <a16:creationId xmlns:a16="http://schemas.microsoft.com/office/drawing/2014/main" id="{1D60F50B-F39E-442B-AEE2-F1EBE70A22D1}"/>
              </a:ext>
            </a:extLst>
          </p:cNvPr>
          <p:cNvSpPr txBox="1"/>
          <p:nvPr/>
        </p:nvSpPr>
        <p:spPr>
          <a:xfrm>
            <a:off x="519290" y="1277061"/>
            <a:ext cx="4795812" cy="3416320"/>
          </a:xfrm>
          <a:prstGeom prst="rect">
            <a:avLst/>
          </a:prstGeom>
          <a:noFill/>
        </p:spPr>
        <p:txBody>
          <a:bodyPr wrap="square" rtlCol="0">
            <a:spAutoFit/>
          </a:bodyPr>
          <a:lstStyle/>
          <a:p>
            <a:pPr marL="285750" indent="-285750">
              <a:buFont typeface="Courier New" panose="02070309020205020404" pitchFamily="49" charset="0"/>
              <a:buChar char="o"/>
            </a:pPr>
            <a:r>
              <a:rPr lang="en-US" dirty="0"/>
              <a:t>Equipment to be provided by the beamline:</a:t>
            </a:r>
          </a:p>
          <a:p>
            <a:pPr marL="742950" lvl="1" indent="-285750">
              <a:buFont typeface="Arial" panose="020B0604020202020204" pitchFamily="34" charset="0"/>
              <a:buChar char="•"/>
            </a:pPr>
            <a:r>
              <a:rPr lang="en-US" dirty="0"/>
              <a:t>Detectors (66%)</a:t>
            </a:r>
          </a:p>
          <a:p>
            <a:pPr marL="742950" lvl="1" indent="-285750">
              <a:buFont typeface="Arial" panose="020B0604020202020204" pitchFamily="34" charset="0"/>
              <a:buChar char="•"/>
            </a:pPr>
            <a:r>
              <a:rPr lang="en-US" dirty="0"/>
              <a:t>Entire experimental setup (64%)</a:t>
            </a:r>
          </a:p>
          <a:p>
            <a:pPr marL="742950" lvl="1" indent="-285750">
              <a:buFont typeface="Arial" panose="020B0604020202020204" pitchFamily="34" charset="0"/>
              <a:buChar char="•"/>
            </a:pPr>
            <a:endParaRPr lang="en-US" dirty="0"/>
          </a:p>
          <a:p>
            <a:pPr marL="285750" indent="-285750">
              <a:buFont typeface="Courier New" panose="02070309020205020404" pitchFamily="49" charset="0"/>
              <a:buChar char="o"/>
            </a:pPr>
            <a:r>
              <a:rPr lang="en-US" dirty="0"/>
              <a:t>Services</a:t>
            </a:r>
          </a:p>
          <a:p>
            <a:pPr marL="742950" lvl="1" indent="-285750">
              <a:buFont typeface="Arial" panose="020B0604020202020204" pitchFamily="34" charset="0"/>
              <a:buChar char="•"/>
            </a:pPr>
            <a:r>
              <a:rPr lang="en-US" dirty="0"/>
              <a:t>Support laboratories: microscopy (optical, SEM, AFM) and chemical lab are demanded</a:t>
            </a:r>
          </a:p>
          <a:p>
            <a:pPr marL="742950" lvl="1" indent="-285750">
              <a:buFont typeface="Arial" panose="020B0604020202020204" pitchFamily="34" charset="0"/>
              <a:buChar char="•"/>
            </a:pPr>
            <a:r>
              <a:rPr lang="en-US" dirty="0"/>
              <a:t>Additional infrastructural services: data storage and fast data transfer are particularly requested</a:t>
            </a:r>
          </a:p>
          <a:p>
            <a:pPr marL="285750" indent="-285750">
              <a:buFont typeface="Courier New" panose="02070309020205020404" pitchFamily="49" charset="0"/>
              <a:buChar char="o"/>
            </a:pPr>
            <a:endParaRPr lang="en-US" dirty="0"/>
          </a:p>
        </p:txBody>
      </p:sp>
      <p:grpSp>
        <p:nvGrpSpPr>
          <p:cNvPr id="10" name="Group 9">
            <a:extLst>
              <a:ext uri="{FF2B5EF4-FFF2-40B4-BE49-F238E27FC236}">
                <a16:creationId xmlns:a16="http://schemas.microsoft.com/office/drawing/2014/main" id="{174A941C-6F26-4517-B941-84BB5E7C8BA5}"/>
              </a:ext>
            </a:extLst>
          </p:cNvPr>
          <p:cNvGrpSpPr/>
          <p:nvPr/>
        </p:nvGrpSpPr>
        <p:grpSpPr>
          <a:xfrm>
            <a:off x="6166584" y="1212783"/>
            <a:ext cx="5085349" cy="5085349"/>
            <a:chOff x="6166584" y="1212783"/>
            <a:chExt cx="5085349" cy="5085349"/>
          </a:xfrm>
        </p:grpSpPr>
        <p:pic>
          <p:nvPicPr>
            <p:cNvPr id="6" name="Picture 5">
              <a:extLst>
                <a:ext uri="{FF2B5EF4-FFF2-40B4-BE49-F238E27FC236}">
                  <a16:creationId xmlns:a16="http://schemas.microsoft.com/office/drawing/2014/main" id="{740D72B1-A398-451C-9A21-F3F115C29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584" y="1212783"/>
              <a:ext cx="5085349" cy="5085349"/>
            </a:xfrm>
            <a:prstGeom prst="rect">
              <a:avLst/>
            </a:prstGeom>
          </p:spPr>
        </p:pic>
        <p:sp>
          <p:nvSpPr>
            <p:cNvPr id="9" name="TextBox 8">
              <a:extLst>
                <a:ext uri="{FF2B5EF4-FFF2-40B4-BE49-F238E27FC236}">
                  <a16:creationId xmlns:a16="http://schemas.microsoft.com/office/drawing/2014/main" id="{3A9EE9A4-BDC1-431C-8D0B-032D69F53933}"/>
                </a:ext>
              </a:extLst>
            </p:cNvPr>
            <p:cNvSpPr txBox="1"/>
            <p:nvPr/>
          </p:nvSpPr>
          <p:spPr>
            <a:xfrm>
              <a:off x="9545052" y="1455808"/>
              <a:ext cx="1264118" cy="369332"/>
            </a:xfrm>
            <a:prstGeom prst="rect">
              <a:avLst/>
            </a:prstGeom>
            <a:noFill/>
          </p:spPr>
          <p:txBody>
            <a:bodyPr wrap="square" rtlCol="0">
              <a:spAutoFit/>
            </a:bodyPr>
            <a:lstStyle/>
            <a:p>
              <a:r>
                <a:rPr lang="en-US" dirty="0"/>
                <a:t>Equipment</a:t>
              </a:r>
            </a:p>
          </p:txBody>
        </p:sp>
      </p:grpSp>
      <p:grpSp>
        <p:nvGrpSpPr>
          <p:cNvPr id="14" name="Group 13">
            <a:extLst>
              <a:ext uri="{FF2B5EF4-FFF2-40B4-BE49-F238E27FC236}">
                <a16:creationId xmlns:a16="http://schemas.microsoft.com/office/drawing/2014/main" id="{4C4A13C2-DCA1-4E35-B69D-6128847410A9}"/>
              </a:ext>
            </a:extLst>
          </p:cNvPr>
          <p:cNvGrpSpPr/>
          <p:nvPr/>
        </p:nvGrpSpPr>
        <p:grpSpPr>
          <a:xfrm>
            <a:off x="6340642" y="1295400"/>
            <a:ext cx="4267200" cy="4267200"/>
            <a:chOff x="1899384" y="3163529"/>
            <a:chExt cx="4267200" cy="4267200"/>
          </a:xfrm>
        </p:grpSpPr>
        <p:pic>
          <p:nvPicPr>
            <p:cNvPr id="12" name="Picture 11">
              <a:extLst>
                <a:ext uri="{FF2B5EF4-FFF2-40B4-BE49-F238E27FC236}">
                  <a16:creationId xmlns:a16="http://schemas.microsoft.com/office/drawing/2014/main" id="{EDED1203-92B2-46AF-AE0D-BEB0B9E9C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384" y="3163529"/>
              <a:ext cx="4267200" cy="4267200"/>
            </a:xfrm>
            <a:prstGeom prst="rect">
              <a:avLst/>
            </a:prstGeom>
          </p:spPr>
        </p:pic>
        <p:sp>
          <p:nvSpPr>
            <p:cNvPr id="13" name="TextBox 12">
              <a:extLst>
                <a:ext uri="{FF2B5EF4-FFF2-40B4-BE49-F238E27FC236}">
                  <a16:creationId xmlns:a16="http://schemas.microsoft.com/office/drawing/2014/main" id="{A17B9963-5315-4294-BF80-BFA303739E11}"/>
                </a:ext>
              </a:extLst>
            </p:cNvPr>
            <p:cNvSpPr txBox="1"/>
            <p:nvPr/>
          </p:nvSpPr>
          <p:spPr>
            <a:xfrm>
              <a:off x="3578941" y="3243346"/>
              <a:ext cx="1553497" cy="646331"/>
            </a:xfrm>
            <a:prstGeom prst="rect">
              <a:avLst/>
            </a:prstGeom>
            <a:noFill/>
          </p:spPr>
          <p:txBody>
            <a:bodyPr wrap="square" rtlCol="0">
              <a:spAutoFit/>
            </a:bodyPr>
            <a:lstStyle/>
            <a:p>
              <a:r>
                <a:rPr lang="en-US" dirty="0"/>
                <a:t>Support laboratories</a:t>
              </a:r>
            </a:p>
          </p:txBody>
        </p:sp>
      </p:grpSp>
      <p:grpSp>
        <p:nvGrpSpPr>
          <p:cNvPr id="18" name="Group 17">
            <a:extLst>
              <a:ext uri="{FF2B5EF4-FFF2-40B4-BE49-F238E27FC236}">
                <a16:creationId xmlns:a16="http://schemas.microsoft.com/office/drawing/2014/main" id="{331EA71E-4099-4988-8F76-0A1F7F65E223}"/>
              </a:ext>
            </a:extLst>
          </p:cNvPr>
          <p:cNvGrpSpPr/>
          <p:nvPr/>
        </p:nvGrpSpPr>
        <p:grpSpPr>
          <a:xfrm>
            <a:off x="6381354" y="1295400"/>
            <a:ext cx="4655808" cy="4655808"/>
            <a:chOff x="1941069" y="3569957"/>
            <a:chExt cx="4655808" cy="4655808"/>
          </a:xfrm>
        </p:grpSpPr>
        <p:pic>
          <p:nvPicPr>
            <p:cNvPr id="16" name="Picture 15">
              <a:extLst>
                <a:ext uri="{FF2B5EF4-FFF2-40B4-BE49-F238E27FC236}">
                  <a16:creationId xmlns:a16="http://schemas.microsoft.com/office/drawing/2014/main" id="{28517C29-7F66-4536-9D2C-FF84967BD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069" y="3569957"/>
              <a:ext cx="4655808" cy="4655808"/>
            </a:xfrm>
            <a:prstGeom prst="rect">
              <a:avLst/>
            </a:prstGeom>
          </p:spPr>
        </p:pic>
        <p:sp>
          <p:nvSpPr>
            <p:cNvPr id="17" name="TextBox 16">
              <a:extLst>
                <a:ext uri="{FF2B5EF4-FFF2-40B4-BE49-F238E27FC236}">
                  <a16:creationId xmlns:a16="http://schemas.microsoft.com/office/drawing/2014/main" id="{B5C53649-67E2-42ED-B841-BDFEC9EC6A11}"/>
                </a:ext>
              </a:extLst>
            </p:cNvPr>
            <p:cNvSpPr txBox="1"/>
            <p:nvPr/>
          </p:nvSpPr>
          <p:spPr>
            <a:xfrm>
              <a:off x="4922443" y="3753325"/>
              <a:ext cx="1260287" cy="646331"/>
            </a:xfrm>
            <a:prstGeom prst="rect">
              <a:avLst/>
            </a:prstGeom>
            <a:noFill/>
          </p:spPr>
          <p:txBody>
            <a:bodyPr wrap="square" rtlCol="0">
              <a:spAutoFit/>
            </a:bodyPr>
            <a:lstStyle/>
            <a:p>
              <a:r>
                <a:rPr lang="en-US" dirty="0"/>
                <a:t>Additional services</a:t>
              </a:r>
            </a:p>
          </p:txBody>
        </p:sp>
      </p:grpSp>
    </p:spTree>
    <p:extLst>
      <p:ext uri="{BB962C8B-B14F-4D97-AF65-F5344CB8AC3E}">
        <p14:creationId xmlns:p14="http://schemas.microsoft.com/office/powerpoint/2010/main" val="11314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2" presetClass="entr" presetSubtype="8"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 calcmode="lin" valueType="num">
                                      <p:cBhvr additive="base">
                                        <p:cTn id="1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2" presetClass="entr" presetSubtype="8"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Conclusions</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14</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Emiliano </a:t>
            </a:r>
            <a:r>
              <a:rPr lang="en-GB" dirty="0" err="1"/>
              <a:t>Principi</a:t>
            </a:r>
            <a:r>
              <a:rPr lang="en-GB" dirty="0"/>
              <a:t> – </a:t>
            </a:r>
            <a:r>
              <a:rPr lang="en-GB" dirty="0" err="1"/>
              <a:t>EuPRAXIA_PP</a:t>
            </a:r>
            <a:r>
              <a:rPr lang="en-GB" dirty="0"/>
              <a:t> Annual Meeting 2024</a:t>
            </a:r>
          </a:p>
        </p:txBody>
      </p:sp>
      <p:sp>
        <p:nvSpPr>
          <p:cNvPr id="8" name="Rectangle 7">
            <a:extLst>
              <a:ext uri="{FF2B5EF4-FFF2-40B4-BE49-F238E27FC236}">
                <a16:creationId xmlns:a16="http://schemas.microsoft.com/office/drawing/2014/main" id="{99325705-3C98-4166-AFA5-F7FC85A23973}"/>
              </a:ext>
            </a:extLst>
          </p:cNvPr>
          <p:cNvSpPr/>
          <p:nvPr/>
        </p:nvSpPr>
        <p:spPr>
          <a:xfrm>
            <a:off x="1855245" y="1125477"/>
            <a:ext cx="9111674" cy="5355312"/>
          </a:xfrm>
          <a:prstGeom prst="rect">
            <a:avLst/>
          </a:prstGeom>
        </p:spPr>
        <p:txBody>
          <a:bodyPr wrap="square">
            <a:spAutoFit/>
          </a:bodyPr>
          <a:lstStyle/>
          <a:p>
            <a:pPr marL="285750" indent="-285750">
              <a:buFont typeface="Courier New" panose="02070309020205020404" pitchFamily="49" charset="0"/>
              <a:buChar char="o"/>
            </a:pPr>
            <a:r>
              <a:rPr lang="en-US" dirty="0"/>
              <a:t>The results of this survey can serve as guidance for the steering committee and WP leaders. Future strategic choices might take into account the key findings from this survey. For more detailed insights, please contact the WP5 coordinators</a:t>
            </a:r>
          </a:p>
          <a:p>
            <a:endParaRPr lang="en-US" dirty="0"/>
          </a:p>
          <a:p>
            <a:pPr marL="285750" indent="-285750">
              <a:buFont typeface="Courier New" panose="02070309020205020404" pitchFamily="49" charset="0"/>
              <a:buChar char="o"/>
            </a:pPr>
            <a:r>
              <a:rPr lang="en-US" dirty="0"/>
              <a:t>Expectations of the respondents:</a:t>
            </a:r>
          </a:p>
          <a:p>
            <a:pPr marL="742950" lvl="1" indent="-285750">
              <a:buFont typeface="Arial" panose="020B0604020202020204" pitchFamily="34" charset="0"/>
              <a:buChar char="•"/>
            </a:pPr>
            <a:r>
              <a:rPr lang="en-US" dirty="0"/>
              <a:t>Photon science in the soft x-ray range is more appealing, followed </a:t>
            </a:r>
            <a:r>
              <a:rPr lang="en-US"/>
              <a:t>by the EUV range</a:t>
            </a:r>
            <a:endParaRPr lang="en-US" dirty="0"/>
          </a:p>
          <a:p>
            <a:pPr marL="742950" lvl="1" indent="-285750">
              <a:buFont typeface="Arial" panose="020B0604020202020204" pitchFamily="34" charset="0"/>
              <a:buChar char="•"/>
            </a:pPr>
            <a:r>
              <a:rPr lang="en-US" dirty="0"/>
              <a:t>A repetition rate of 100 Hz is considered adequate (realistically achievable)</a:t>
            </a:r>
          </a:p>
          <a:p>
            <a:pPr marL="742950" lvl="1" indent="-285750">
              <a:buFont typeface="Arial" panose="020B0604020202020204" pitchFamily="34" charset="0"/>
              <a:buChar char="•"/>
            </a:pPr>
            <a:r>
              <a:rPr lang="en-US" dirty="0"/>
              <a:t>Excellent beam pointing and intensity stability are highly demanded (more challenging) </a:t>
            </a:r>
          </a:p>
          <a:p>
            <a:pPr marL="742950" lvl="1" indent="-285750">
              <a:buFont typeface="Arial" panose="020B0604020202020204" pitchFamily="34" charset="0"/>
              <a:buChar char="•"/>
            </a:pPr>
            <a:r>
              <a:rPr lang="en-US" dirty="0"/>
              <a:t>Significant experimental support is expected</a:t>
            </a:r>
          </a:p>
          <a:p>
            <a:pPr marL="742950" lvl="1" indent="-285750">
              <a:buFont typeface="Arial" panose="020B0604020202020204" pitchFamily="34" charset="0"/>
              <a:buChar char="•"/>
            </a:pPr>
            <a:r>
              <a:rPr lang="en-US" dirty="0"/>
              <a:t>Data storage, analysis, and fast transfer capabilities are seen as essential services </a:t>
            </a:r>
          </a:p>
          <a:p>
            <a:pPr marL="742950" lvl="1" indent="-285750">
              <a:buFont typeface="Arial" panose="020B0604020202020204" pitchFamily="34" charset="0"/>
              <a:buChar char="•"/>
            </a:pPr>
            <a:endParaRPr lang="en-US" dirty="0"/>
          </a:p>
          <a:p>
            <a:pPr marL="285750" indent="-285750">
              <a:buFont typeface="Courier New" panose="02070309020205020404" pitchFamily="49" charset="0"/>
              <a:buChar char="o"/>
            </a:pPr>
            <a:r>
              <a:rPr lang="en-US" dirty="0"/>
              <a:t>Although knowledge of </a:t>
            </a:r>
            <a:r>
              <a:rPr lang="en-US" dirty="0" err="1"/>
              <a:t>EuPRAXIA</a:t>
            </a:r>
            <a:r>
              <a:rPr lang="en-US" dirty="0"/>
              <a:t> remains limited, the scientific community seems to understand and agree with the project’s aims. This represents a positive starting point for building a user community around the </a:t>
            </a:r>
            <a:r>
              <a:rPr lang="en-US" dirty="0" err="1"/>
              <a:t>EuPRAXIA</a:t>
            </a:r>
            <a:r>
              <a:rPr lang="en-US" dirty="0"/>
              <a:t> facilities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err="1"/>
              <a:t>EuPRAXIA</a:t>
            </a:r>
            <a:r>
              <a:rPr lang="en-US" dirty="0"/>
              <a:t> should actively reach out to young scientists. The </a:t>
            </a:r>
            <a:r>
              <a:rPr lang="en-US" dirty="0" err="1"/>
              <a:t>EuPRAXIA</a:t>
            </a:r>
            <a:r>
              <a:rPr lang="en-US" dirty="0"/>
              <a:t> Doctoral Network is an excellent initiative to support this goal.</a:t>
            </a:r>
          </a:p>
          <a:p>
            <a:pPr marL="285750" indent="-285750">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118506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C4F877-AA5A-469A-A061-13D93550A46D}"/>
              </a:ext>
            </a:extLst>
          </p:cNvPr>
          <p:cNvSpPr>
            <a:spLocks noGrp="1"/>
          </p:cNvSpPr>
          <p:nvPr>
            <p:ph type="sldNum" sz="quarter" idx="12"/>
          </p:nvPr>
        </p:nvSpPr>
        <p:spPr/>
        <p:txBody>
          <a:bodyPr/>
          <a:lstStyle/>
          <a:p>
            <a:fld id="{3A3A6714-3D1F-4857-9904-D935B84167FA}" type="slidenum">
              <a:rPr lang="en-GB" smtClean="0"/>
              <a:pPr/>
              <a:t>15</a:t>
            </a:fld>
            <a:endParaRPr lang="en-GB"/>
          </a:p>
        </p:txBody>
      </p:sp>
      <p:sp>
        <p:nvSpPr>
          <p:cNvPr id="4" name="Title 3">
            <a:extLst>
              <a:ext uri="{FF2B5EF4-FFF2-40B4-BE49-F238E27FC236}">
                <a16:creationId xmlns:a16="http://schemas.microsoft.com/office/drawing/2014/main" id="{812A6040-3AAD-4B40-82DB-8CB66363A3FE}"/>
              </a:ext>
            </a:extLst>
          </p:cNvPr>
          <p:cNvSpPr>
            <a:spLocks noGrp="1"/>
          </p:cNvSpPr>
          <p:nvPr>
            <p:ph type="title"/>
          </p:nvPr>
        </p:nvSpPr>
        <p:spPr/>
        <p:txBody>
          <a:bodyPr/>
          <a:lstStyle/>
          <a:p>
            <a:r>
              <a:rPr lang="en-US" b="0" dirty="0"/>
              <a:t>Acknowledgements</a:t>
            </a:r>
            <a:endParaRPr lang="en-US" dirty="0"/>
          </a:p>
        </p:txBody>
      </p:sp>
      <p:sp>
        <p:nvSpPr>
          <p:cNvPr id="5" name="Footer Placeholder 4">
            <a:extLst>
              <a:ext uri="{FF2B5EF4-FFF2-40B4-BE49-F238E27FC236}">
                <a16:creationId xmlns:a16="http://schemas.microsoft.com/office/drawing/2014/main" id="{ADB9826D-FF45-4870-AFBF-8B998F658E8D}"/>
              </a:ext>
            </a:extLst>
          </p:cNvPr>
          <p:cNvSpPr>
            <a:spLocks noGrp="1"/>
          </p:cNvSpPr>
          <p:nvPr>
            <p:ph type="ftr" sz="quarter" idx="13"/>
          </p:nvPr>
        </p:nvSpPr>
        <p:spPr/>
        <p:txBody>
          <a:bodyPr/>
          <a:lstStyle/>
          <a:p>
            <a:pPr algn="l"/>
            <a:r>
              <a:rPr lang="en-GB"/>
              <a:t>Emiliano Principi – EuPRAXIA_PP Annual Meeting 2024</a:t>
            </a:r>
            <a:endParaRPr lang="en-GB" dirty="0"/>
          </a:p>
        </p:txBody>
      </p:sp>
      <p:sp>
        <p:nvSpPr>
          <p:cNvPr id="6" name="TextBox 5">
            <a:extLst>
              <a:ext uri="{FF2B5EF4-FFF2-40B4-BE49-F238E27FC236}">
                <a16:creationId xmlns:a16="http://schemas.microsoft.com/office/drawing/2014/main" id="{A6E0B855-FDDC-4D72-9BED-CCD09C8A069F}"/>
              </a:ext>
            </a:extLst>
          </p:cNvPr>
          <p:cNvSpPr txBox="1"/>
          <p:nvPr/>
        </p:nvSpPr>
        <p:spPr>
          <a:xfrm>
            <a:off x="4636944" y="1501541"/>
            <a:ext cx="3236520" cy="4801314"/>
          </a:xfrm>
          <a:prstGeom prst="rect">
            <a:avLst/>
          </a:prstGeom>
          <a:noFill/>
        </p:spPr>
        <p:txBody>
          <a:bodyPr wrap="square" rtlCol="0">
            <a:spAutoFit/>
          </a:bodyPr>
          <a:lstStyle/>
          <a:p>
            <a:pPr algn="ctr"/>
            <a:r>
              <a:rPr lang="en-US" dirty="0"/>
              <a:t>Francesco </a:t>
            </a:r>
            <a:r>
              <a:rPr lang="en-US" dirty="0" err="1"/>
              <a:t>Stellato</a:t>
            </a:r>
            <a:endParaRPr lang="en-US" dirty="0"/>
          </a:p>
          <a:p>
            <a:pPr algn="ctr"/>
            <a:endParaRPr lang="en-US" dirty="0"/>
          </a:p>
          <a:p>
            <a:pPr algn="ctr"/>
            <a:r>
              <a:rPr lang="en-US" dirty="0"/>
              <a:t>Gianluca </a:t>
            </a:r>
            <a:r>
              <a:rPr lang="en-US" dirty="0" err="1"/>
              <a:t>Sarri</a:t>
            </a:r>
            <a:endParaRPr lang="en-US" dirty="0"/>
          </a:p>
          <a:p>
            <a:pPr algn="ctr"/>
            <a:endParaRPr lang="en-US" dirty="0"/>
          </a:p>
          <a:p>
            <a:pPr algn="ctr"/>
            <a:r>
              <a:rPr lang="en-US" dirty="0"/>
              <a:t>Zeinab </a:t>
            </a:r>
            <a:r>
              <a:rPr lang="en-US" dirty="0" err="1"/>
              <a:t>Ebrahimpour</a:t>
            </a:r>
            <a:endParaRPr lang="en-US" dirty="0"/>
          </a:p>
          <a:p>
            <a:pPr algn="ctr"/>
            <a:endParaRPr lang="en-US" dirty="0"/>
          </a:p>
          <a:p>
            <a:pPr algn="ctr"/>
            <a:r>
              <a:rPr lang="en-US" dirty="0"/>
              <a:t>Emiliano De </a:t>
            </a:r>
            <a:r>
              <a:rPr lang="en-US" dirty="0" err="1"/>
              <a:t>Santis</a:t>
            </a:r>
            <a:endParaRPr lang="en-US" dirty="0"/>
          </a:p>
          <a:p>
            <a:pPr algn="ctr"/>
            <a:endParaRPr lang="en-US" dirty="0"/>
          </a:p>
          <a:p>
            <a:pPr algn="ctr"/>
            <a:r>
              <a:rPr lang="en-US" dirty="0"/>
              <a:t>Alexandra </a:t>
            </a:r>
            <a:r>
              <a:rPr lang="en-US" dirty="0" err="1"/>
              <a:t>Welsch</a:t>
            </a:r>
            <a:endParaRPr lang="en-US" dirty="0"/>
          </a:p>
          <a:p>
            <a:pPr algn="ctr"/>
            <a:endParaRPr lang="en-US" dirty="0"/>
          </a:p>
          <a:p>
            <a:pPr algn="ctr"/>
            <a:r>
              <a:rPr lang="en-US" dirty="0"/>
              <a:t>Ricardo Torres</a:t>
            </a:r>
          </a:p>
          <a:p>
            <a:pPr algn="ctr"/>
            <a:endParaRPr lang="en-US" dirty="0"/>
          </a:p>
          <a:p>
            <a:pPr algn="ctr"/>
            <a:r>
              <a:rPr lang="en-US" dirty="0"/>
              <a:t>Davide </a:t>
            </a:r>
            <a:r>
              <a:rPr lang="en-US" dirty="0" err="1"/>
              <a:t>Bleiner</a:t>
            </a:r>
            <a:endParaRPr lang="en-US" dirty="0"/>
          </a:p>
          <a:p>
            <a:pPr algn="ctr"/>
            <a:endParaRPr lang="en-US" dirty="0"/>
          </a:p>
          <a:p>
            <a:pPr algn="ctr"/>
            <a:r>
              <a:rPr lang="en-US" dirty="0"/>
              <a:t>Claudia </a:t>
            </a:r>
            <a:r>
              <a:rPr lang="en-US" dirty="0" err="1"/>
              <a:t>Pelliccione</a:t>
            </a:r>
            <a:endParaRPr lang="en-US" dirty="0"/>
          </a:p>
          <a:p>
            <a:endParaRPr lang="en-US" dirty="0"/>
          </a:p>
          <a:p>
            <a:endParaRPr lang="en-US" dirty="0"/>
          </a:p>
        </p:txBody>
      </p:sp>
    </p:spTree>
    <p:extLst>
      <p:ext uri="{BB962C8B-B14F-4D97-AF65-F5344CB8AC3E}">
        <p14:creationId xmlns:p14="http://schemas.microsoft.com/office/powerpoint/2010/main" val="63569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Participate in the survey!</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16</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Emiliano </a:t>
            </a:r>
            <a:r>
              <a:rPr lang="en-GB" dirty="0" err="1"/>
              <a:t>Principi</a:t>
            </a:r>
            <a:r>
              <a:rPr lang="en-GB" dirty="0"/>
              <a:t> – </a:t>
            </a:r>
            <a:r>
              <a:rPr lang="en-GB" dirty="0" err="1"/>
              <a:t>EuPRAXIA_PP</a:t>
            </a:r>
            <a:r>
              <a:rPr lang="en-GB" dirty="0"/>
              <a:t> Annual Meeting 2024</a:t>
            </a:r>
          </a:p>
        </p:txBody>
      </p:sp>
      <p:pic>
        <p:nvPicPr>
          <p:cNvPr id="6" name="Picture 5">
            <a:extLst>
              <a:ext uri="{FF2B5EF4-FFF2-40B4-BE49-F238E27FC236}">
                <a16:creationId xmlns:a16="http://schemas.microsoft.com/office/drawing/2014/main" id="{BB829457-3D8F-475C-822B-4B7A1A9CA4E2}"/>
              </a:ext>
            </a:extLst>
          </p:cNvPr>
          <p:cNvPicPr>
            <a:picLocks noChangeAspect="1"/>
          </p:cNvPicPr>
          <p:nvPr/>
        </p:nvPicPr>
        <p:blipFill>
          <a:blip r:embed="rId2"/>
          <a:stretch>
            <a:fillRect/>
          </a:stretch>
        </p:blipFill>
        <p:spPr>
          <a:xfrm>
            <a:off x="5169551" y="1686625"/>
            <a:ext cx="2626912" cy="2727624"/>
          </a:xfrm>
          <a:prstGeom prst="rect">
            <a:avLst/>
          </a:prstGeom>
        </p:spPr>
      </p:pic>
      <p:sp>
        <p:nvSpPr>
          <p:cNvPr id="7" name="Rectangle 6">
            <a:extLst>
              <a:ext uri="{FF2B5EF4-FFF2-40B4-BE49-F238E27FC236}">
                <a16:creationId xmlns:a16="http://schemas.microsoft.com/office/drawing/2014/main" id="{CB9624F2-FFD3-4236-A2D7-58377B81ED1B}"/>
              </a:ext>
            </a:extLst>
          </p:cNvPr>
          <p:cNvSpPr/>
          <p:nvPr/>
        </p:nvSpPr>
        <p:spPr>
          <a:xfrm>
            <a:off x="3435007" y="4501046"/>
            <a:ext cx="6096000" cy="369332"/>
          </a:xfrm>
          <a:prstGeom prst="rect">
            <a:avLst/>
          </a:prstGeom>
        </p:spPr>
        <p:txBody>
          <a:bodyPr>
            <a:spAutoFit/>
          </a:bodyPr>
          <a:lstStyle/>
          <a:p>
            <a:pPr algn="ctr"/>
            <a:r>
              <a:rPr lang="it-IT" b="1" dirty="0">
                <a:ln/>
              </a:rPr>
              <a:t>https://surveys.infn.it/index.php/718177</a:t>
            </a:r>
          </a:p>
        </p:txBody>
      </p:sp>
    </p:spTree>
    <p:extLst>
      <p:ext uri="{BB962C8B-B14F-4D97-AF65-F5344CB8AC3E}">
        <p14:creationId xmlns:p14="http://schemas.microsoft.com/office/powerpoint/2010/main" val="40516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759AC7-276F-4650-8874-B990C1439C4E}"/>
              </a:ext>
            </a:extLst>
          </p:cNvPr>
          <p:cNvSpPr>
            <a:spLocks noGrp="1"/>
          </p:cNvSpPr>
          <p:nvPr>
            <p:ph type="sldNum" sz="quarter" idx="12"/>
          </p:nvPr>
        </p:nvSpPr>
        <p:spPr/>
        <p:txBody>
          <a:bodyPr/>
          <a:lstStyle/>
          <a:p>
            <a:fld id="{3A3A6714-3D1F-4857-9904-D935B84167FA}" type="slidenum">
              <a:rPr lang="en-GB" smtClean="0"/>
              <a:pPr/>
              <a:t>2</a:t>
            </a:fld>
            <a:endParaRPr lang="en-GB"/>
          </a:p>
        </p:txBody>
      </p:sp>
      <p:sp>
        <p:nvSpPr>
          <p:cNvPr id="4" name="Title 3">
            <a:extLst>
              <a:ext uri="{FF2B5EF4-FFF2-40B4-BE49-F238E27FC236}">
                <a16:creationId xmlns:a16="http://schemas.microsoft.com/office/drawing/2014/main" id="{A8A28189-3990-4305-9BDB-A46CAC6FB8C8}"/>
              </a:ext>
            </a:extLst>
          </p:cNvPr>
          <p:cNvSpPr>
            <a:spLocks noGrp="1"/>
          </p:cNvSpPr>
          <p:nvPr>
            <p:ph type="title"/>
          </p:nvPr>
        </p:nvSpPr>
        <p:spPr/>
        <p:txBody>
          <a:bodyPr/>
          <a:lstStyle/>
          <a:p>
            <a:r>
              <a:rPr lang="en-US" dirty="0"/>
              <a:t>The survey</a:t>
            </a:r>
          </a:p>
        </p:txBody>
      </p:sp>
      <p:sp>
        <p:nvSpPr>
          <p:cNvPr id="5" name="Footer Placeholder 4">
            <a:extLst>
              <a:ext uri="{FF2B5EF4-FFF2-40B4-BE49-F238E27FC236}">
                <a16:creationId xmlns:a16="http://schemas.microsoft.com/office/drawing/2014/main" id="{DE9BAAC0-0876-475E-8DFF-250979EBD7DB}"/>
              </a:ext>
            </a:extLst>
          </p:cNvPr>
          <p:cNvSpPr>
            <a:spLocks noGrp="1"/>
          </p:cNvSpPr>
          <p:nvPr>
            <p:ph type="ftr" sz="quarter" idx="13"/>
          </p:nvPr>
        </p:nvSpPr>
        <p:spPr/>
        <p:txBody>
          <a:bodyPr/>
          <a:lstStyle/>
          <a:p>
            <a:pPr algn="l"/>
            <a:r>
              <a:rPr lang="en-GB"/>
              <a:t>Emiliano Principi – EuPRAXIA_PP Annual Meeting 2024</a:t>
            </a:r>
            <a:endParaRPr lang="en-GB" dirty="0"/>
          </a:p>
        </p:txBody>
      </p:sp>
      <p:pic>
        <p:nvPicPr>
          <p:cNvPr id="7" name="Picture 6">
            <a:extLst>
              <a:ext uri="{FF2B5EF4-FFF2-40B4-BE49-F238E27FC236}">
                <a16:creationId xmlns:a16="http://schemas.microsoft.com/office/drawing/2014/main" id="{97A4EC9A-40E5-4D9A-BA49-BA927FEABD12}"/>
              </a:ext>
            </a:extLst>
          </p:cNvPr>
          <p:cNvPicPr>
            <a:picLocks noChangeAspect="1"/>
          </p:cNvPicPr>
          <p:nvPr/>
        </p:nvPicPr>
        <p:blipFill>
          <a:blip r:embed="rId2"/>
          <a:stretch>
            <a:fillRect/>
          </a:stretch>
        </p:blipFill>
        <p:spPr>
          <a:xfrm>
            <a:off x="291388" y="1468682"/>
            <a:ext cx="7340977" cy="4578585"/>
          </a:xfrm>
          <a:prstGeom prst="rect">
            <a:avLst/>
          </a:prstGeom>
          <a:ln>
            <a:solidFill>
              <a:schemeClr val="accent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11E01C3-6252-4113-AD05-DF7840755398}"/>
              </a:ext>
            </a:extLst>
          </p:cNvPr>
          <p:cNvPicPr>
            <a:picLocks noChangeAspect="1"/>
          </p:cNvPicPr>
          <p:nvPr/>
        </p:nvPicPr>
        <p:blipFill>
          <a:blip r:embed="rId3"/>
          <a:stretch>
            <a:fillRect/>
          </a:stretch>
        </p:blipFill>
        <p:spPr>
          <a:xfrm>
            <a:off x="8586281" y="2065188"/>
            <a:ext cx="2626912" cy="2727624"/>
          </a:xfrm>
          <a:prstGeom prst="rect">
            <a:avLst/>
          </a:prstGeom>
        </p:spPr>
      </p:pic>
      <p:sp>
        <p:nvSpPr>
          <p:cNvPr id="9" name="Rectangle 8">
            <a:extLst>
              <a:ext uri="{FF2B5EF4-FFF2-40B4-BE49-F238E27FC236}">
                <a16:creationId xmlns:a16="http://schemas.microsoft.com/office/drawing/2014/main" id="{01680AF6-C688-40D3-861D-6E38DE542695}"/>
              </a:ext>
            </a:extLst>
          </p:cNvPr>
          <p:cNvSpPr/>
          <p:nvPr/>
        </p:nvSpPr>
        <p:spPr>
          <a:xfrm>
            <a:off x="6851737" y="4637038"/>
            <a:ext cx="6096000" cy="646331"/>
          </a:xfrm>
          <a:prstGeom prst="rect">
            <a:avLst/>
          </a:prstGeom>
        </p:spPr>
        <p:txBody>
          <a:bodyPr>
            <a:spAutoFit/>
          </a:bodyPr>
          <a:lstStyle/>
          <a:p>
            <a:pPr algn="ctr"/>
            <a:endParaRPr lang="it-IT" b="1" dirty="0">
              <a:ln/>
              <a:solidFill>
                <a:schemeClr val="accent2">
                  <a:lumMod val="20000"/>
                  <a:lumOff val="80000"/>
                </a:schemeClr>
              </a:solidFill>
            </a:endParaRPr>
          </a:p>
          <a:p>
            <a:pPr algn="ctr"/>
            <a:r>
              <a:rPr lang="it-IT" b="1" dirty="0">
                <a:ln/>
              </a:rPr>
              <a:t>https://surveys.infn.it/index.php/718177</a:t>
            </a:r>
          </a:p>
        </p:txBody>
      </p:sp>
    </p:spTree>
    <p:extLst>
      <p:ext uri="{BB962C8B-B14F-4D97-AF65-F5344CB8AC3E}">
        <p14:creationId xmlns:p14="http://schemas.microsoft.com/office/powerpoint/2010/main" val="252870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Analysis of the statistical sample</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3</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Emiliano </a:t>
            </a:r>
            <a:r>
              <a:rPr lang="en-GB" dirty="0" err="1"/>
              <a:t>Principi</a:t>
            </a:r>
            <a:r>
              <a:rPr lang="en-GB" dirty="0"/>
              <a:t> – </a:t>
            </a:r>
            <a:r>
              <a:rPr lang="en-GB" dirty="0" err="1"/>
              <a:t>EuPRAXIA_PP</a:t>
            </a:r>
            <a:r>
              <a:rPr lang="en-GB" dirty="0"/>
              <a:t> Annual Meeting 2024</a:t>
            </a:r>
          </a:p>
        </p:txBody>
      </p:sp>
      <p:sp>
        <p:nvSpPr>
          <p:cNvPr id="12" name="TextBox 11">
            <a:extLst>
              <a:ext uri="{FF2B5EF4-FFF2-40B4-BE49-F238E27FC236}">
                <a16:creationId xmlns:a16="http://schemas.microsoft.com/office/drawing/2014/main" id="{9FC9E034-E0C3-48E7-AA95-13C4EB2554CD}"/>
              </a:ext>
            </a:extLst>
          </p:cNvPr>
          <p:cNvSpPr txBox="1"/>
          <p:nvPr/>
        </p:nvSpPr>
        <p:spPr>
          <a:xfrm>
            <a:off x="618595" y="1210437"/>
            <a:ext cx="5236143" cy="5355312"/>
          </a:xfrm>
          <a:prstGeom prst="rect">
            <a:avLst/>
          </a:prstGeom>
          <a:noFill/>
        </p:spPr>
        <p:txBody>
          <a:bodyPr wrap="square" rtlCol="0">
            <a:spAutoFit/>
          </a:bodyPr>
          <a:lstStyle/>
          <a:p>
            <a:pPr marL="285750" indent="-285750">
              <a:buFont typeface="Courier New" panose="02070309020205020404" pitchFamily="49" charset="0"/>
              <a:buChar char="o"/>
            </a:pPr>
            <a:r>
              <a:rPr lang="en-US" dirty="0"/>
              <a:t>Over 500 people accessed the survey</a:t>
            </a:r>
          </a:p>
          <a:p>
            <a:pPr marL="285750" indent="-285750">
              <a:buFont typeface="Courier New" panose="02070309020205020404" pitchFamily="49" charset="0"/>
              <a:buChar char="o"/>
            </a:pPr>
            <a:r>
              <a:rPr lang="en-US" dirty="0"/>
              <a:t>319 participants submitted responses</a:t>
            </a:r>
          </a:p>
          <a:p>
            <a:pPr marL="742950" lvl="1" indent="-285750">
              <a:buFont typeface="Arial" panose="020B0604020202020204" pitchFamily="34" charset="0"/>
              <a:buChar char="•"/>
            </a:pPr>
            <a:r>
              <a:rPr lang="en-US" dirty="0"/>
              <a:t>156 completed the survey in full</a:t>
            </a:r>
          </a:p>
          <a:p>
            <a:pPr marL="742950" lvl="1" indent="-285750">
              <a:buFont typeface="Arial" panose="020B0604020202020204" pitchFamily="34" charset="0"/>
              <a:buChar char="•"/>
            </a:pPr>
            <a:r>
              <a:rPr lang="en-US" dirty="0"/>
              <a:t>163 submitted partial responses</a:t>
            </a:r>
          </a:p>
          <a:p>
            <a:endParaRPr lang="en-US" dirty="0"/>
          </a:p>
          <a:p>
            <a:pPr marL="285750" indent="-285750">
              <a:buFont typeface="Courier New" panose="02070309020205020404" pitchFamily="49" charset="0"/>
              <a:buChar char="o"/>
            </a:pPr>
            <a:r>
              <a:rPr lang="en-US" dirty="0"/>
              <a:t>Job position: </a:t>
            </a:r>
          </a:p>
          <a:p>
            <a:pPr marL="742950" lvl="1" indent="-285750">
              <a:buFont typeface="Arial" panose="020B0604020202020204" pitchFamily="34" charset="0"/>
              <a:buChar char="•"/>
            </a:pPr>
            <a:r>
              <a:rPr lang="en-US" dirty="0"/>
              <a:t>majority of academics and scientists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Age: </a:t>
            </a:r>
          </a:p>
          <a:p>
            <a:pPr marL="742950" lvl="1" indent="-285750">
              <a:buFont typeface="Arial" panose="020B0604020202020204" pitchFamily="34" charset="0"/>
              <a:buChar char="•"/>
            </a:pPr>
            <a:r>
              <a:rPr lang="en-US" dirty="0"/>
              <a:t>the majority are in the 35-54 range</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Research area (ERC field classification):</a:t>
            </a:r>
          </a:p>
          <a:p>
            <a:pPr marL="742950" lvl="1" indent="-285750">
              <a:buFont typeface="Arial" panose="020B0604020202020204" pitchFamily="34" charset="0"/>
              <a:buChar char="•"/>
            </a:pPr>
            <a:r>
              <a:rPr lang="en-US" u="sng" dirty="0"/>
              <a:t>PE2 Fundamental Constituents of Matter</a:t>
            </a:r>
            <a:r>
              <a:rPr lang="en-US" dirty="0"/>
              <a:t>. Particle, nuclear, plasma, atomic, molecular, gas, and optical physics</a:t>
            </a:r>
          </a:p>
          <a:p>
            <a:pPr marL="742950" lvl="1" indent="-285750">
              <a:buFont typeface="Arial" panose="020B0604020202020204" pitchFamily="34" charset="0"/>
              <a:buChar char="•"/>
            </a:pPr>
            <a:r>
              <a:rPr lang="en-US" u="sng" dirty="0"/>
              <a:t>PE3 Condensed Matter Physics</a:t>
            </a:r>
            <a:r>
              <a:rPr lang="en-US" dirty="0"/>
              <a:t>. Structure, electronic properties, fluids, </a:t>
            </a:r>
            <a:r>
              <a:rPr lang="en-US" dirty="0" err="1"/>
              <a:t>nanosciences</a:t>
            </a:r>
            <a:r>
              <a:rPr lang="en-US" dirty="0"/>
              <a:t>, biological physics </a:t>
            </a:r>
          </a:p>
          <a:p>
            <a:endParaRPr lang="en-US" dirty="0"/>
          </a:p>
        </p:txBody>
      </p:sp>
      <p:grpSp>
        <p:nvGrpSpPr>
          <p:cNvPr id="14" name="Group 13">
            <a:extLst>
              <a:ext uri="{FF2B5EF4-FFF2-40B4-BE49-F238E27FC236}">
                <a16:creationId xmlns:a16="http://schemas.microsoft.com/office/drawing/2014/main" id="{E681851C-4E04-4604-BFBA-F7588CE8514D}"/>
              </a:ext>
            </a:extLst>
          </p:cNvPr>
          <p:cNvGrpSpPr/>
          <p:nvPr/>
        </p:nvGrpSpPr>
        <p:grpSpPr>
          <a:xfrm>
            <a:off x="6595533" y="1416412"/>
            <a:ext cx="4692445" cy="4692445"/>
            <a:chOff x="2782784" y="2213588"/>
            <a:chExt cx="4692445" cy="4692445"/>
          </a:xfrm>
        </p:grpSpPr>
        <p:pic>
          <p:nvPicPr>
            <p:cNvPr id="9" name="Picture 8">
              <a:extLst>
                <a:ext uri="{FF2B5EF4-FFF2-40B4-BE49-F238E27FC236}">
                  <a16:creationId xmlns:a16="http://schemas.microsoft.com/office/drawing/2014/main" id="{EB90DAB4-DDE1-4156-BCB7-9EE83F31E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784" y="2213588"/>
              <a:ext cx="4692445" cy="4692445"/>
            </a:xfrm>
            <a:prstGeom prst="rect">
              <a:avLst/>
            </a:prstGeom>
          </p:spPr>
        </p:pic>
        <p:sp>
          <p:nvSpPr>
            <p:cNvPr id="13" name="TextBox 12">
              <a:extLst>
                <a:ext uri="{FF2B5EF4-FFF2-40B4-BE49-F238E27FC236}">
                  <a16:creationId xmlns:a16="http://schemas.microsoft.com/office/drawing/2014/main" id="{B857170E-6B56-4B19-B0C1-C56715172A75}"/>
                </a:ext>
              </a:extLst>
            </p:cNvPr>
            <p:cNvSpPr txBox="1"/>
            <p:nvPr/>
          </p:nvSpPr>
          <p:spPr>
            <a:xfrm>
              <a:off x="4916385" y="2563530"/>
              <a:ext cx="1446226" cy="369332"/>
            </a:xfrm>
            <a:prstGeom prst="rect">
              <a:avLst/>
            </a:prstGeom>
            <a:noFill/>
          </p:spPr>
          <p:txBody>
            <a:bodyPr wrap="square" rtlCol="0">
              <a:spAutoFit/>
            </a:bodyPr>
            <a:lstStyle/>
            <a:p>
              <a:r>
                <a:rPr lang="en-US" dirty="0"/>
                <a:t>Job position</a:t>
              </a:r>
            </a:p>
          </p:txBody>
        </p:sp>
      </p:grpSp>
      <p:grpSp>
        <p:nvGrpSpPr>
          <p:cNvPr id="16" name="Group 15">
            <a:extLst>
              <a:ext uri="{FF2B5EF4-FFF2-40B4-BE49-F238E27FC236}">
                <a16:creationId xmlns:a16="http://schemas.microsoft.com/office/drawing/2014/main" id="{FD795B35-73AD-4B29-9BE5-368C21492968}"/>
              </a:ext>
            </a:extLst>
          </p:cNvPr>
          <p:cNvGrpSpPr/>
          <p:nvPr/>
        </p:nvGrpSpPr>
        <p:grpSpPr>
          <a:xfrm>
            <a:off x="6402566" y="1348905"/>
            <a:ext cx="5078377" cy="5078377"/>
            <a:chOff x="2251820" y="3275205"/>
            <a:chExt cx="5078377" cy="5078377"/>
          </a:xfrm>
        </p:grpSpPr>
        <p:pic>
          <p:nvPicPr>
            <p:cNvPr id="7" name="Picture 6">
              <a:extLst>
                <a:ext uri="{FF2B5EF4-FFF2-40B4-BE49-F238E27FC236}">
                  <a16:creationId xmlns:a16="http://schemas.microsoft.com/office/drawing/2014/main" id="{F6A792E8-81C9-4D4E-BE2D-FFB0C57FF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20" y="3275205"/>
              <a:ext cx="5078377" cy="5078377"/>
            </a:xfrm>
            <a:prstGeom prst="rect">
              <a:avLst/>
            </a:prstGeom>
          </p:spPr>
        </p:pic>
        <p:sp>
          <p:nvSpPr>
            <p:cNvPr id="15" name="TextBox 14">
              <a:extLst>
                <a:ext uri="{FF2B5EF4-FFF2-40B4-BE49-F238E27FC236}">
                  <a16:creationId xmlns:a16="http://schemas.microsoft.com/office/drawing/2014/main" id="{259284ED-63D9-49BB-ADC0-A1C8E35503F1}"/>
                </a:ext>
              </a:extLst>
            </p:cNvPr>
            <p:cNvSpPr txBox="1"/>
            <p:nvPr/>
          </p:nvSpPr>
          <p:spPr>
            <a:xfrm>
              <a:off x="5201475" y="3656078"/>
              <a:ext cx="1602658" cy="369332"/>
            </a:xfrm>
            <a:prstGeom prst="rect">
              <a:avLst/>
            </a:prstGeom>
            <a:noFill/>
          </p:spPr>
          <p:txBody>
            <a:bodyPr wrap="square" rtlCol="0">
              <a:spAutoFit/>
            </a:bodyPr>
            <a:lstStyle/>
            <a:p>
              <a:r>
                <a:rPr lang="en-US" dirty="0"/>
                <a:t>Age</a:t>
              </a:r>
            </a:p>
          </p:txBody>
        </p:sp>
      </p:grpSp>
      <p:grpSp>
        <p:nvGrpSpPr>
          <p:cNvPr id="18" name="Group 17">
            <a:extLst>
              <a:ext uri="{FF2B5EF4-FFF2-40B4-BE49-F238E27FC236}">
                <a16:creationId xmlns:a16="http://schemas.microsoft.com/office/drawing/2014/main" id="{601E6261-7A7D-4CDD-9397-583BAC2FD6A4}"/>
              </a:ext>
            </a:extLst>
          </p:cNvPr>
          <p:cNvGrpSpPr/>
          <p:nvPr/>
        </p:nvGrpSpPr>
        <p:grpSpPr>
          <a:xfrm>
            <a:off x="6337263" y="1416412"/>
            <a:ext cx="4943365" cy="4943365"/>
            <a:chOff x="1244130" y="4040117"/>
            <a:chExt cx="4943365" cy="4943365"/>
          </a:xfrm>
        </p:grpSpPr>
        <p:pic>
          <p:nvPicPr>
            <p:cNvPr id="11" name="Picture 10">
              <a:extLst>
                <a:ext uri="{FF2B5EF4-FFF2-40B4-BE49-F238E27FC236}">
                  <a16:creationId xmlns:a16="http://schemas.microsoft.com/office/drawing/2014/main" id="{4318F9FB-C5FD-44BB-8640-DA8705BD2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4130" y="4040117"/>
              <a:ext cx="4943365" cy="4943365"/>
            </a:xfrm>
            <a:prstGeom prst="rect">
              <a:avLst/>
            </a:prstGeom>
          </p:spPr>
        </p:pic>
        <p:sp>
          <p:nvSpPr>
            <p:cNvPr id="17" name="TextBox 16">
              <a:extLst>
                <a:ext uri="{FF2B5EF4-FFF2-40B4-BE49-F238E27FC236}">
                  <a16:creationId xmlns:a16="http://schemas.microsoft.com/office/drawing/2014/main" id="{C881663E-E164-4543-9951-C97304FA766F}"/>
                </a:ext>
              </a:extLst>
            </p:cNvPr>
            <p:cNvSpPr txBox="1"/>
            <p:nvPr/>
          </p:nvSpPr>
          <p:spPr>
            <a:xfrm>
              <a:off x="3377731" y="4509431"/>
              <a:ext cx="1679727" cy="369332"/>
            </a:xfrm>
            <a:prstGeom prst="rect">
              <a:avLst/>
            </a:prstGeom>
            <a:noFill/>
          </p:spPr>
          <p:txBody>
            <a:bodyPr wrap="square" rtlCol="0">
              <a:spAutoFit/>
            </a:bodyPr>
            <a:lstStyle/>
            <a:p>
              <a:r>
                <a:rPr lang="en-US" dirty="0"/>
                <a:t>Research area</a:t>
              </a:r>
            </a:p>
          </p:txBody>
        </p:sp>
      </p:grpSp>
    </p:spTree>
    <p:extLst>
      <p:ext uri="{BB962C8B-B14F-4D97-AF65-F5344CB8AC3E}">
        <p14:creationId xmlns:p14="http://schemas.microsoft.com/office/powerpoint/2010/main" val="26933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2" presetClass="entr" presetSubtype="8" fill="hold" nodeType="withEffect">
                                  <p:stCondLst>
                                    <p:cond delay="0"/>
                                  </p:stCondLst>
                                  <p:childTnLst>
                                    <p:set>
                                      <p:cBhvr>
                                        <p:cTn id="9" dur="1" fill="hold">
                                          <p:stCondLst>
                                            <p:cond delay="0"/>
                                          </p:stCondLst>
                                        </p:cTn>
                                        <p:tgtEl>
                                          <p:spTgt spid="12">
                                            <p:txEl>
                                              <p:pRg st="5" end="5"/>
                                            </p:txEl>
                                          </p:spTgt>
                                        </p:tgtEl>
                                        <p:attrNameLst>
                                          <p:attrName>style.visibility</p:attrName>
                                        </p:attrNameLst>
                                      </p:cBhvr>
                                      <p:to>
                                        <p:strVal val="visible"/>
                                      </p:to>
                                    </p:set>
                                    <p:anim calcmode="lin" valueType="num">
                                      <p:cBhvr additive="base">
                                        <p:cTn id="10"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2">
                                            <p:txEl>
                                              <p:pRg st="5" end="5"/>
                                            </p:txEl>
                                          </p:spTgt>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2">
                                            <p:txEl>
                                              <p:pRg st="6" end="6"/>
                                            </p:txEl>
                                          </p:spTgt>
                                        </p:tgtEl>
                                        <p:attrNameLst>
                                          <p:attrName>style.visibility</p:attrName>
                                        </p:attrNameLst>
                                      </p:cBhvr>
                                      <p:to>
                                        <p:strVal val="visible"/>
                                      </p:to>
                                    </p:set>
                                    <p:anim calcmode="lin" valueType="num">
                                      <p:cBhvr additive="base">
                                        <p:cTn id="14"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2" presetClass="entr" presetSubtype="8" fill="hold" nodeType="withEffect">
                                  <p:stCondLst>
                                    <p:cond delay="0"/>
                                  </p:stCondLst>
                                  <p:childTnLst>
                                    <p:set>
                                      <p:cBhvr>
                                        <p:cTn id="25" dur="1" fill="hold">
                                          <p:stCondLst>
                                            <p:cond delay="0"/>
                                          </p:stCondLst>
                                        </p:cTn>
                                        <p:tgtEl>
                                          <p:spTgt spid="12">
                                            <p:txEl>
                                              <p:pRg st="8" end="8"/>
                                            </p:txEl>
                                          </p:spTgt>
                                        </p:tgtEl>
                                        <p:attrNameLst>
                                          <p:attrName>style.visibility</p:attrName>
                                        </p:attrNameLst>
                                      </p:cBhvr>
                                      <p:to>
                                        <p:strVal val="visible"/>
                                      </p:to>
                                    </p:set>
                                    <p:anim calcmode="lin" valueType="num">
                                      <p:cBhvr additive="base">
                                        <p:cTn id="26" dur="500" fill="hold"/>
                                        <p:tgtEl>
                                          <p:spTgt spid="12">
                                            <p:txEl>
                                              <p:pRg st="8" end="8"/>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
                                            <p:txEl>
                                              <p:pRg st="8" end="8"/>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2">
                                            <p:txEl>
                                              <p:pRg st="9" end="9"/>
                                            </p:txEl>
                                          </p:spTgt>
                                        </p:tgtEl>
                                        <p:attrNameLst>
                                          <p:attrName>style.visibility</p:attrName>
                                        </p:attrNameLst>
                                      </p:cBhvr>
                                      <p:to>
                                        <p:strVal val="visible"/>
                                      </p:to>
                                    </p:set>
                                    <p:anim calcmode="lin" valueType="num">
                                      <p:cBhvr additive="base">
                                        <p:cTn id="30" dur="500" fill="hold"/>
                                        <p:tgtEl>
                                          <p:spTgt spid="12">
                                            <p:txEl>
                                              <p:pRg st="9" end="9"/>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2" presetClass="entr" presetSubtype="8" fill="hold" nodeType="with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 calcmode="lin" valueType="num">
                                      <p:cBhvr additive="base">
                                        <p:cTn id="42" dur="500" fill="hold"/>
                                        <p:tgtEl>
                                          <p:spTgt spid="12">
                                            <p:txEl>
                                              <p:pRg st="11" end="1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
                                            <p:txEl>
                                              <p:pRg st="11" end="11"/>
                                            </p:txEl>
                                          </p:spTgt>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2">
                                            <p:txEl>
                                              <p:pRg st="12" end="12"/>
                                            </p:txEl>
                                          </p:spTgt>
                                        </p:tgtEl>
                                        <p:attrNameLst>
                                          <p:attrName>style.visibility</p:attrName>
                                        </p:attrNameLst>
                                      </p:cBhvr>
                                      <p:to>
                                        <p:strVal val="visible"/>
                                      </p:to>
                                    </p:set>
                                    <p:anim calcmode="lin" valueType="num">
                                      <p:cBhvr additive="base">
                                        <p:cTn id="46" dur="500" fill="hold"/>
                                        <p:tgtEl>
                                          <p:spTgt spid="12">
                                            <p:txEl>
                                              <p:pRg st="12" end="12"/>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2">
                                            <p:txEl>
                                              <p:pRg st="12" end="12"/>
                                            </p:txEl>
                                          </p:spTgt>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2">
                                            <p:txEl>
                                              <p:pRg st="13" end="13"/>
                                            </p:txEl>
                                          </p:spTgt>
                                        </p:tgtEl>
                                        <p:attrNameLst>
                                          <p:attrName>style.visibility</p:attrName>
                                        </p:attrNameLst>
                                      </p:cBhvr>
                                      <p:to>
                                        <p:strVal val="visible"/>
                                      </p:to>
                                    </p:set>
                                    <p:anim calcmode="lin" valueType="num">
                                      <p:cBhvr additive="base">
                                        <p:cTn id="50" dur="500" fill="hold"/>
                                        <p:tgtEl>
                                          <p:spTgt spid="12">
                                            <p:txEl>
                                              <p:pRg st="13" end="13"/>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Participants’ knowledge of </a:t>
            </a:r>
            <a:r>
              <a:rPr lang="en-GB" dirty="0" err="1"/>
              <a:t>EuPRAXIA</a:t>
            </a:r>
            <a:endParaRPr lang="en-GB" dirty="0"/>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4</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Emiliano </a:t>
            </a:r>
            <a:r>
              <a:rPr lang="en-GB" dirty="0" err="1"/>
              <a:t>Principi</a:t>
            </a:r>
            <a:r>
              <a:rPr lang="en-GB" dirty="0"/>
              <a:t> – </a:t>
            </a:r>
            <a:r>
              <a:rPr lang="en-GB" dirty="0" err="1"/>
              <a:t>EuPRAXIA_PP</a:t>
            </a:r>
            <a:r>
              <a:rPr lang="en-GB" dirty="0"/>
              <a:t> Annual Meeting 2024</a:t>
            </a:r>
          </a:p>
        </p:txBody>
      </p:sp>
      <p:sp>
        <p:nvSpPr>
          <p:cNvPr id="12" name="TextBox 11">
            <a:extLst>
              <a:ext uri="{FF2B5EF4-FFF2-40B4-BE49-F238E27FC236}">
                <a16:creationId xmlns:a16="http://schemas.microsoft.com/office/drawing/2014/main" id="{9FC9E034-E0C3-48E7-AA95-13C4EB2554CD}"/>
              </a:ext>
            </a:extLst>
          </p:cNvPr>
          <p:cNvSpPr txBox="1"/>
          <p:nvPr/>
        </p:nvSpPr>
        <p:spPr>
          <a:xfrm>
            <a:off x="583554" y="1463144"/>
            <a:ext cx="5236143" cy="3139321"/>
          </a:xfrm>
          <a:prstGeom prst="rect">
            <a:avLst/>
          </a:prstGeom>
          <a:noFill/>
        </p:spPr>
        <p:txBody>
          <a:bodyPr wrap="square" rtlCol="0">
            <a:spAutoFit/>
          </a:bodyPr>
          <a:lstStyle/>
          <a:p>
            <a:pPr marL="285750" indent="-285750">
              <a:buFont typeface="Courier New" panose="02070309020205020404" pitchFamily="49" charset="0"/>
              <a:buChar char="o"/>
            </a:pPr>
            <a:r>
              <a:rPr lang="en-US" dirty="0" err="1"/>
              <a:t>EuPRAXIA</a:t>
            </a:r>
            <a:r>
              <a:rPr lang="en-US" dirty="0"/>
              <a:t> project knowledge</a:t>
            </a:r>
          </a:p>
          <a:p>
            <a:pPr marL="742950" lvl="1" indent="-285750">
              <a:buFont typeface="Arial" panose="020B0604020202020204" pitchFamily="34" charset="0"/>
              <a:buChar char="•"/>
            </a:pPr>
            <a:r>
              <a:rPr lang="en-US" dirty="0"/>
              <a:t>48% report partial knowledge</a:t>
            </a:r>
          </a:p>
          <a:p>
            <a:pPr marL="742950" lvl="1" indent="-285750">
              <a:buFont typeface="Arial" panose="020B0604020202020204" pitchFamily="34" charset="0"/>
              <a:buChar char="•"/>
            </a:pPr>
            <a:r>
              <a:rPr lang="en-US" dirty="0"/>
              <a:t>36% have no knowledge</a:t>
            </a:r>
          </a:p>
          <a:p>
            <a:pPr marL="742950" lvl="1" indent="-285750">
              <a:buFont typeface="Arial" panose="020B0604020202020204" pitchFamily="34" charset="0"/>
              <a:buChar char="•"/>
            </a:pPr>
            <a:r>
              <a:rPr lang="en-US" dirty="0"/>
              <a:t>15% report full knowledge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Courier New" panose="02070309020205020404" pitchFamily="49" charset="0"/>
              <a:buChar char="o"/>
            </a:pPr>
            <a:r>
              <a:rPr lang="en-US" dirty="0"/>
              <a:t>Respondents would appreciate being informed and updated through these channels: mailing list, website</a:t>
            </a:r>
          </a:p>
          <a:p>
            <a:pPr marL="285750" indent="-285750">
              <a:buFont typeface="Courier New" panose="02070309020205020404" pitchFamily="49" charset="0"/>
              <a:buChar char="o"/>
            </a:pPr>
            <a:r>
              <a:rPr lang="en-US" dirty="0"/>
              <a:t>Events and newsletters are also appreciated, though with less preference.</a:t>
            </a:r>
          </a:p>
        </p:txBody>
      </p:sp>
      <p:grpSp>
        <p:nvGrpSpPr>
          <p:cNvPr id="20" name="Group 19">
            <a:extLst>
              <a:ext uri="{FF2B5EF4-FFF2-40B4-BE49-F238E27FC236}">
                <a16:creationId xmlns:a16="http://schemas.microsoft.com/office/drawing/2014/main" id="{4ACFACBF-7794-414D-A6FF-C87AE1C1E8E7}"/>
              </a:ext>
            </a:extLst>
          </p:cNvPr>
          <p:cNvGrpSpPr/>
          <p:nvPr/>
        </p:nvGrpSpPr>
        <p:grpSpPr>
          <a:xfrm>
            <a:off x="6647849" y="1445575"/>
            <a:ext cx="4267200" cy="4267200"/>
            <a:chOff x="6647849" y="1445575"/>
            <a:chExt cx="4267200" cy="4267200"/>
          </a:xfrm>
        </p:grpSpPr>
        <p:pic>
          <p:nvPicPr>
            <p:cNvPr id="14" name="Picture 13">
              <a:extLst>
                <a:ext uri="{FF2B5EF4-FFF2-40B4-BE49-F238E27FC236}">
                  <a16:creationId xmlns:a16="http://schemas.microsoft.com/office/drawing/2014/main" id="{59F2AC25-12B8-4E3E-8EB9-12CB9F8CF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7849" y="1445575"/>
              <a:ext cx="4267200" cy="4267200"/>
            </a:xfrm>
            <a:prstGeom prst="rect">
              <a:avLst/>
            </a:prstGeom>
          </p:spPr>
        </p:pic>
        <p:sp>
          <p:nvSpPr>
            <p:cNvPr id="15" name="TextBox 14">
              <a:extLst>
                <a:ext uri="{FF2B5EF4-FFF2-40B4-BE49-F238E27FC236}">
                  <a16:creationId xmlns:a16="http://schemas.microsoft.com/office/drawing/2014/main" id="{0BFA7FE0-5509-408D-8C73-EEFFEDE07E64}"/>
                </a:ext>
              </a:extLst>
            </p:cNvPr>
            <p:cNvSpPr txBox="1"/>
            <p:nvPr/>
          </p:nvSpPr>
          <p:spPr>
            <a:xfrm>
              <a:off x="9042158" y="2916471"/>
              <a:ext cx="1645920" cy="369332"/>
            </a:xfrm>
            <a:prstGeom prst="rect">
              <a:avLst/>
            </a:prstGeom>
            <a:noFill/>
          </p:spPr>
          <p:txBody>
            <a:bodyPr wrap="square" rtlCol="0">
              <a:spAutoFit/>
            </a:bodyPr>
            <a:lstStyle/>
            <a:p>
              <a:r>
                <a:rPr lang="en-US" dirty="0"/>
                <a:t>NO knowledge</a:t>
              </a:r>
            </a:p>
          </p:txBody>
        </p:sp>
        <p:sp>
          <p:nvSpPr>
            <p:cNvPr id="16" name="TextBox 15">
              <a:extLst>
                <a:ext uri="{FF2B5EF4-FFF2-40B4-BE49-F238E27FC236}">
                  <a16:creationId xmlns:a16="http://schemas.microsoft.com/office/drawing/2014/main" id="{8F1A1193-E23B-4C75-AB9E-E209FCD3E067}"/>
                </a:ext>
              </a:extLst>
            </p:cNvPr>
            <p:cNvSpPr txBox="1"/>
            <p:nvPr/>
          </p:nvSpPr>
          <p:spPr>
            <a:xfrm>
              <a:off x="7377521" y="4233133"/>
              <a:ext cx="2016735" cy="369332"/>
            </a:xfrm>
            <a:prstGeom prst="rect">
              <a:avLst/>
            </a:prstGeom>
            <a:noFill/>
          </p:spPr>
          <p:txBody>
            <a:bodyPr wrap="square" rtlCol="0">
              <a:spAutoFit/>
            </a:bodyPr>
            <a:lstStyle/>
            <a:p>
              <a:r>
                <a:rPr lang="en-US" dirty="0"/>
                <a:t>Partial knowledge</a:t>
              </a:r>
            </a:p>
          </p:txBody>
        </p:sp>
        <p:sp>
          <p:nvSpPr>
            <p:cNvPr id="17" name="TextBox 16">
              <a:extLst>
                <a:ext uri="{FF2B5EF4-FFF2-40B4-BE49-F238E27FC236}">
                  <a16:creationId xmlns:a16="http://schemas.microsoft.com/office/drawing/2014/main" id="{EBB59394-825A-4CA6-8BB7-A1397F9B24A1}"/>
                </a:ext>
              </a:extLst>
            </p:cNvPr>
            <p:cNvSpPr txBox="1"/>
            <p:nvPr/>
          </p:nvSpPr>
          <p:spPr>
            <a:xfrm>
              <a:off x="7094938" y="2176650"/>
              <a:ext cx="2016735" cy="369332"/>
            </a:xfrm>
            <a:prstGeom prst="rect">
              <a:avLst/>
            </a:prstGeom>
            <a:noFill/>
          </p:spPr>
          <p:txBody>
            <a:bodyPr wrap="square" rtlCol="0">
              <a:spAutoFit/>
            </a:bodyPr>
            <a:lstStyle/>
            <a:p>
              <a:r>
                <a:rPr lang="en-US" dirty="0"/>
                <a:t>Full knowledge</a:t>
              </a:r>
            </a:p>
          </p:txBody>
        </p:sp>
      </p:grpSp>
      <p:pic>
        <p:nvPicPr>
          <p:cNvPr id="19" name="Picture 18">
            <a:extLst>
              <a:ext uri="{FF2B5EF4-FFF2-40B4-BE49-F238E27FC236}">
                <a16:creationId xmlns:a16="http://schemas.microsoft.com/office/drawing/2014/main" id="{CA6D41CA-F015-49F4-8A67-59F2E4C8F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872" y="1684915"/>
            <a:ext cx="4267200" cy="4267200"/>
          </a:xfrm>
          <a:prstGeom prst="rect">
            <a:avLst/>
          </a:prstGeom>
        </p:spPr>
      </p:pic>
    </p:spTree>
    <p:extLst>
      <p:ext uri="{BB962C8B-B14F-4D97-AF65-F5344CB8AC3E}">
        <p14:creationId xmlns:p14="http://schemas.microsoft.com/office/powerpoint/2010/main" val="19537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animEffect transition="in" filter="fade">
                                      <p:cBhvr>
                                        <p:cTn id="13" dur="500"/>
                                        <p:tgtEl>
                                          <p:spTgt spid="1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7" end="7"/>
                                            </p:txEl>
                                          </p:spTgt>
                                        </p:tgtEl>
                                        <p:attrNameLst>
                                          <p:attrName>style.visibility</p:attrName>
                                        </p:attrNameLst>
                                      </p:cBhvr>
                                      <p:to>
                                        <p:strVal val="visible"/>
                                      </p:to>
                                    </p:set>
                                    <p:animEffect transition="in" filter="fade">
                                      <p:cBhvr>
                                        <p:cTn id="16"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5</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p:txBody>
          <a:bodyPr/>
          <a:lstStyle/>
          <a:p>
            <a:r>
              <a:rPr lang="en-US" dirty="0"/>
              <a:t>General opinion about </a:t>
            </a:r>
            <a:r>
              <a:rPr lang="en-US" dirty="0" err="1"/>
              <a:t>EuPRAXIA</a:t>
            </a:r>
            <a:endParaRPr lang="en-US" dirty="0"/>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sp>
        <p:nvSpPr>
          <p:cNvPr id="10" name="TextBox 9">
            <a:extLst>
              <a:ext uri="{FF2B5EF4-FFF2-40B4-BE49-F238E27FC236}">
                <a16:creationId xmlns:a16="http://schemas.microsoft.com/office/drawing/2014/main" id="{B7C2F6AE-72BF-4EA9-A081-275BEEAD2906}"/>
              </a:ext>
            </a:extLst>
          </p:cNvPr>
          <p:cNvSpPr txBox="1"/>
          <p:nvPr/>
        </p:nvSpPr>
        <p:spPr>
          <a:xfrm>
            <a:off x="494765" y="1179383"/>
            <a:ext cx="3946358" cy="923330"/>
          </a:xfrm>
          <a:prstGeom prst="rect">
            <a:avLst/>
          </a:prstGeom>
          <a:noFill/>
        </p:spPr>
        <p:txBody>
          <a:bodyPr wrap="square" rtlCol="0">
            <a:spAutoFit/>
          </a:bodyPr>
          <a:lstStyle/>
          <a:p>
            <a:r>
              <a:rPr lang="en-US" dirty="0"/>
              <a:t>Respondents generally view the impact of plasma acceleration on science and engineering as positive.</a:t>
            </a:r>
          </a:p>
        </p:txBody>
      </p:sp>
      <p:grpSp>
        <p:nvGrpSpPr>
          <p:cNvPr id="12" name="Group 11">
            <a:extLst>
              <a:ext uri="{FF2B5EF4-FFF2-40B4-BE49-F238E27FC236}">
                <a16:creationId xmlns:a16="http://schemas.microsoft.com/office/drawing/2014/main" id="{158E3408-FFF0-472E-84F5-CE2145E4CF7C}"/>
              </a:ext>
            </a:extLst>
          </p:cNvPr>
          <p:cNvGrpSpPr/>
          <p:nvPr/>
        </p:nvGrpSpPr>
        <p:grpSpPr>
          <a:xfrm>
            <a:off x="6849981" y="1115491"/>
            <a:ext cx="4690710" cy="5467529"/>
            <a:chOff x="6849981" y="1115491"/>
            <a:chExt cx="4690710" cy="5467529"/>
          </a:xfrm>
        </p:grpSpPr>
        <p:pic>
          <p:nvPicPr>
            <p:cNvPr id="6" name="Picture 5">
              <a:extLst>
                <a:ext uri="{FF2B5EF4-FFF2-40B4-BE49-F238E27FC236}">
                  <a16:creationId xmlns:a16="http://schemas.microsoft.com/office/drawing/2014/main" id="{CB8993A5-CE46-4C63-A016-917BAFAEF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9981" y="1115491"/>
              <a:ext cx="4267200" cy="4267200"/>
            </a:xfrm>
            <a:prstGeom prst="rect">
              <a:avLst/>
            </a:prstGeom>
          </p:spPr>
        </p:pic>
        <p:sp>
          <p:nvSpPr>
            <p:cNvPr id="11" name="TextBox 10">
              <a:extLst>
                <a:ext uri="{FF2B5EF4-FFF2-40B4-BE49-F238E27FC236}">
                  <a16:creationId xmlns:a16="http://schemas.microsoft.com/office/drawing/2014/main" id="{20B0ADC0-9023-4255-A166-6E1978E9B719}"/>
                </a:ext>
              </a:extLst>
            </p:cNvPr>
            <p:cNvSpPr txBox="1"/>
            <p:nvPr/>
          </p:nvSpPr>
          <p:spPr>
            <a:xfrm>
              <a:off x="6849981" y="5382691"/>
              <a:ext cx="4690710" cy="1200329"/>
            </a:xfrm>
            <a:prstGeom prst="rect">
              <a:avLst/>
            </a:prstGeom>
            <a:noFill/>
          </p:spPr>
          <p:txBody>
            <a:bodyPr wrap="square" rtlCol="0">
              <a:spAutoFit/>
            </a:bodyPr>
            <a:lstStyle/>
            <a:p>
              <a:r>
                <a:rPr lang="en-US" dirty="0"/>
                <a:t>“Science and engineering will benefit from plasma acceleration technology”</a:t>
              </a:r>
            </a:p>
            <a:p>
              <a:r>
                <a:rPr lang="en-US" dirty="0"/>
                <a:t>Rate from 1 (not at all) to 10 (completely agree)</a:t>
              </a:r>
            </a:p>
            <a:p>
              <a:endParaRPr lang="en-US" dirty="0"/>
            </a:p>
          </p:txBody>
        </p:sp>
      </p:grpSp>
      <p:pic>
        <p:nvPicPr>
          <p:cNvPr id="13" name="Picture 12">
            <a:extLst>
              <a:ext uri="{FF2B5EF4-FFF2-40B4-BE49-F238E27FC236}">
                <a16:creationId xmlns:a16="http://schemas.microsoft.com/office/drawing/2014/main" id="{4FE27A4F-98B3-4125-8491-E8076EEBE24E}"/>
              </a:ext>
            </a:extLst>
          </p:cNvPr>
          <p:cNvPicPr>
            <a:picLocks noChangeAspect="1"/>
          </p:cNvPicPr>
          <p:nvPr/>
        </p:nvPicPr>
        <p:blipFill>
          <a:blip r:embed="rId3">
            <a:lum/>
            <a:alphaModFix/>
          </a:blip>
          <a:srcRect/>
          <a:stretch>
            <a:fillRect/>
          </a:stretch>
        </p:blipFill>
        <p:spPr>
          <a:xfrm>
            <a:off x="902157" y="1053377"/>
            <a:ext cx="10387685" cy="5325079"/>
          </a:xfrm>
          <a:prstGeom prst="rect">
            <a:avLst/>
          </a:prstGeom>
          <a:noFill/>
          <a:ln>
            <a:noFill/>
          </a:ln>
        </p:spPr>
      </p:pic>
      <p:sp>
        <p:nvSpPr>
          <p:cNvPr id="14" name="Oval 13">
            <a:extLst>
              <a:ext uri="{FF2B5EF4-FFF2-40B4-BE49-F238E27FC236}">
                <a16:creationId xmlns:a16="http://schemas.microsoft.com/office/drawing/2014/main" id="{EAE8CD37-19D5-4B80-95FE-8DB194A04658}"/>
              </a:ext>
            </a:extLst>
          </p:cNvPr>
          <p:cNvSpPr/>
          <p:nvPr/>
        </p:nvSpPr>
        <p:spPr>
          <a:xfrm>
            <a:off x="9602090" y="1155709"/>
            <a:ext cx="1606827" cy="575119"/>
          </a:xfrm>
          <a:prstGeom prst="ellipse">
            <a:avLst/>
          </a:prstGeom>
          <a:solidFill>
            <a:srgbClr val="FF0000">
              <a:alpha val="31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277DDEC-B5C4-4A23-B875-12A191B6E8C1}"/>
              </a:ext>
            </a:extLst>
          </p:cNvPr>
          <p:cNvSpPr/>
          <p:nvPr/>
        </p:nvSpPr>
        <p:spPr>
          <a:xfrm>
            <a:off x="6599132" y="2837020"/>
            <a:ext cx="2385211" cy="739566"/>
          </a:xfrm>
          <a:prstGeom prst="ellipse">
            <a:avLst/>
          </a:prstGeom>
          <a:solidFill>
            <a:srgbClr val="FF0000">
              <a:alpha val="31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9F7ECC6-FF77-4A2A-AF7C-A74599029F8C}"/>
              </a:ext>
            </a:extLst>
          </p:cNvPr>
          <p:cNvSpPr/>
          <p:nvPr/>
        </p:nvSpPr>
        <p:spPr>
          <a:xfrm>
            <a:off x="4034971" y="1053377"/>
            <a:ext cx="3768948" cy="829768"/>
          </a:xfrm>
          <a:prstGeom prst="ellipse">
            <a:avLst/>
          </a:prstGeom>
          <a:solidFill>
            <a:srgbClr val="FF0000">
              <a:alpha val="31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4CD0AA7-B0EF-4E1C-9EBE-397E032A9830}"/>
              </a:ext>
            </a:extLst>
          </p:cNvPr>
          <p:cNvSpPr/>
          <p:nvPr/>
        </p:nvSpPr>
        <p:spPr>
          <a:xfrm>
            <a:off x="1122684" y="1179383"/>
            <a:ext cx="2447830" cy="703762"/>
          </a:xfrm>
          <a:prstGeom prst="ellipse">
            <a:avLst/>
          </a:prstGeom>
          <a:solidFill>
            <a:srgbClr val="FF0000">
              <a:alpha val="31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1094641-78B8-4887-BC8F-3B6BFF7C4C26}"/>
              </a:ext>
            </a:extLst>
          </p:cNvPr>
          <p:cNvSpPr/>
          <p:nvPr/>
        </p:nvSpPr>
        <p:spPr>
          <a:xfrm>
            <a:off x="3873910" y="2774906"/>
            <a:ext cx="2803410" cy="801680"/>
          </a:xfrm>
          <a:prstGeom prst="ellipse">
            <a:avLst/>
          </a:prstGeom>
          <a:solidFill>
            <a:srgbClr val="FF0000">
              <a:alpha val="31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3BB2C1-4A6D-42C9-AB45-A59E360D28D3}"/>
              </a:ext>
            </a:extLst>
          </p:cNvPr>
          <p:cNvSpPr>
            <a:spLocks noGrp="1"/>
          </p:cNvSpPr>
          <p:nvPr>
            <p:ph type="sldNum" sz="quarter" idx="12"/>
          </p:nvPr>
        </p:nvSpPr>
        <p:spPr/>
        <p:txBody>
          <a:bodyPr/>
          <a:lstStyle/>
          <a:p>
            <a:fld id="{3A3A6714-3D1F-4857-9904-D935B84167FA}" type="slidenum">
              <a:rPr lang="en-GB" smtClean="0"/>
              <a:pPr/>
              <a:t>6</a:t>
            </a:fld>
            <a:endParaRPr lang="en-GB"/>
          </a:p>
        </p:txBody>
      </p:sp>
      <p:sp>
        <p:nvSpPr>
          <p:cNvPr id="4" name="Title 3">
            <a:extLst>
              <a:ext uri="{FF2B5EF4-FFF2-40B4-BE49-F238E27FC236}">
                <a16:creationId xmlns:a16="http://schemas.microsoft.com/office/drawing/2014/main" id="{8848BDA0-4B4B-4EF6-B668-8492055AE268}"/>
              </a:ext>
            </a:extLst>
          </p:cNvPr>
          <p:cNvSpPr>
            <a:spLocks noGrp="1"/>
          </p:cNvSpPr>
          <p:nvPr>
            <p:ph type="title"/>
          </p:nvPr>
        </p:nvSpPr>
        <p:spPr/>
        <p:txBody>
          <a:bodyPr/>
          <a:lstStyle/>
          <a:p>
            <a:r>
              <a:rPr lang="en-US" dirty="0"/>
              <a:t>Profile of the respondent</a:t>
            </a:r>
          </a:p>
        </p:txBody>
      </p:sp>
      <p:sp>
        <p:nvSpPr>
          <p:cNvPr id="5" name="Footer Placeholder 4">
            <a:extLst>
              <a:ext uri="{FF2B5EF4-FFF2-40B4-BE49-F238E27FC236}">
                <a16:creationId xmlns:a16="http://schemas.microsoft.com/office/drawing/2014/main" id="{52FB4C95-9765-487C-BBBE-A1B9C5691B00}"/>
              </a:ext>
            </a:extLst>
          </p:cNvPr>
          <p:cNvSpPr>
            <a:spLocks noGrp="1"/>
          </p:cNvSpPr>
          <p:nvPr>
            <p:ph type="ftr" sz="quarter" idx="13"/>
          </p:nvPr>
        </p:nvSpPr>
        <p:spPr/>
        <p:txBody>
          <a:bodyPr/>
          <a:lstStyle/>
          <a:p>
            <a:pPr algn="l"/>
            <a:r>
              <a:rPr lang="en-GB"/>
              <a:t>Emiliano Principi – EuPRAXIA_PP Annual Meeting 2024</a:t>
            </a:r>
            <a:endParaRPr lang="en-GB" dirty="0"/>
          </a:p>
        </p:txBody>
      </p:sp>
      <p:grpSp>
        <p:nvGrpSpPr>
          <p:cNvPr id="10" name="Group 9">
            <a:extLst>
              <a:ext uri="{FF2B5EF4-FFF2-40B4-BE49-F238E27FC236}">
                <a16:creationId xmlns:a16="http://schemas.microsoft.com/office/drawing/2014/main" id="{217A2264-A25B-4D18-BF58-139ADEE48D0E}"/>
              </a:ext>
            </a:extLst>
          </p:cNvPr>
          <p:cNvGrpSpPr/>
          <p:nvPr/>
        </p:nvGrpSpPr>
        <p:grpSpPr>
          <a:xfrm>
            <a:off x="7272713" y="1792102"/>
            <a:ext cx="3206918" cy="3339376"/>
            <a:chOff x="7508214" y="1924560"/>
            <a:chExt cx="3206918" cy="3339376"/>
          </a:xfrm>
        </p:grpSpPr>
        <p:pic>
          <p:nvPicPr>
            <p:cNvPr id="7" name="Picture 6">
              <a:extLst>
                <a:ext uri="{FF2B5EF4-FFF2-40B4-BE49-F238E27FC236}">
                  <a16:creationId xmlns:a16="http://schemas.microsoft.com/office/drawing/2014/main" id="{283AE93F-C245-4209-8328-05F134C48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214" y="2057018"/>
              <a:ext cx="3206918" cy="3206918"/>
            </a:xfrm>
            <a:prstGeom prst="rect">
              <a:avLst/>
            </a:prstGeom>
          </p:spPr>
        </p:pic>
        <p:sp>
          <p:nvSpPr>
            <p:cNvPr id="8" name="Rectangle 7">
              <a:extLst>
                <a:ext uri="{FF2B5EF4-FFF2-40B4-BE49-F238E27FC236}">
                  <a16:creationId xmlns:a16="http://schemas.microsoft.com/office/drawing/2014/main" id="{4AE74A71-EA6E-4AA1-8EAF-0FEE2FA6C3D2}"/>
                </a:ext>
              </a:extLst>
            </p:cNvPr>
            <p:cNvSpPr/>
            <p:nvPr/>
          </p:nvSpPr>
          <p:spPr>
            <a:xfrm flipH="1">
              <a:off x="8504789" y="1924560"/>
              <a:ext cx="1213768" cy="1631216"/>
            </a:xfrm>
            <a:prstGeom prst="rect">
              <a:avLst/>
            </a:prstGeom>
            <a:noFill/>
          </p:spPr>
          <p:txBody>
            <a:bodyPr wrap="square" lIns="91440" tIns="45720" rIns="91440" bIns="45720">
              <a:spAutoFit/>
            </a:bodyPr>
            <a:lstStyle/>
            <a:p>
              <a:pPr algn="ctr"/>
              <a:r>
                <a:rPr lang="en-US" sz="10000" b="0" cap="none" spc="0" dirty="0">
                  <a:ln w="0"/>
                  <a:solidFill>
                    <a:schemeClr val="tx1"/>
                  </a:solidFill>
                  <a:effectLst>
                    <a:outerShdw blurRad="38100" dist="19050" dir="2700000" algn="tl" rotWithShape="0">
                      <a:schemeClr val="dk1">
                        <a:alpha val="40000"/>
                      </a:schemeClr>
                    </a:outerShdw>
                  </a:effectLst>
                </a:rPr>
                <a:t>?</a:t>
              </a:r>
            </a:p>
          </p:txBody>
        </p:sp>
      </p:grpSp>
      <p:sp>
        <p:nvSpPr>
          <p:cNvPr id="9" name="TextBox 8">
            <a:extLst>
              <a:ext uri="{FF2B5EF4-FFF2-40B4-BE49-F238E27FC236}">
                <a16:creationId xmlns:a16="http://schemas.microsoft.com/office/drawing/2014/main" id="{988A4040-9690-434C-A76E-EB5591470E72}"/>
              </a:ext>
            </a:extLst>
          </p:cNvPr>
          <p:cNvSpPr txBox="1"/>
          <p:nvPr/>
        </p:nvSpPr>
        <p:spPr>
          <a:xfrm>
            <a:off x="1712369" y="1958358"/>
            <a:ext cx="5035854" cy="3173120"/>
          </a:xfrm>
          <a:prstGeom prst="rect">
            <a:avLst/>
          </a:prstGeom>
          <a:noFill/>
        </p:spPr>
        <p:txBody>
          <a:bodyPr wrap="square" rtlCol="0">
            <a:spAutoFit/>
          </a:bodyPr>
          <a:lstStyle/>
          <a:p>
            <a:pPr marL="285750" indent="-285750">
              <a:buFont typeface="Courier New" panose="02070309020205020404" pitchFamily="49" charset="0"/>
              <a:buChar char="o"/>
            </a:pPr>
            <a:r>
              <a:rPr lang="en-US" dirty="0"/>
              <a:t>Directly involved in scientific research</a:t>
            </a:r>
          </a:p>
          <a:p>
            <a:pPr marL="285750" indent="-285750">
              <a:buFont typeface="Courier New" panose="02070309020205020404" pitchFamily="49" charset="0"/>
              <a:buChar char="o"/>
            </a:pPr>
            <a:r>
              <a:rPr lang="en-US" dirty="0"/>
              <a:t>At an advanced stage of scientific career</a:t>
            </a:r>
          </a:p>
          <a:p>
            <a:pPr marL="285750" indent="-285750">
              <a:buFont typeface="Courier New" panose="02070309020205020404" pitchFamily="49" charset="0"/>
              <a:buChar char="o"/>
            </a:pPr>
            <a:r>
              <a:rPr lang="en-US" dirty="0"/>
              <a:t>Has a correct understanding of </a:t>
            </a:r>
            <a:r>
              <a:rPr lang="en-US" dirty="0" err="1"/>
              <a:t>EuPRAXIA’s</a:t>
            </a:r>
            <a:r>
              <a:rPr lang="en-US" dirty="0"/>
              <a:t> aims</a:t>
            </a:r>
          </a:p>
          <a:p>
            <a:pPr marL="285750" indent="-285750">
              <a:buFont typeface="Courier New" panose="02070309020205020404" pitchFamily="49" charset="0"/>
              <a:buChar char="o"/>
            </a:pPr>
            <a:r>
              <a:rPr lang="en-US" dirty="0"/>
              <a:t>Holds a positive opinion of the </a:t>
            </a:r>
            <a:r>
              <a:rPr lang="en-US" dirty="0" err="1"/>
              <a:t>EuPRAXIA</a:t>
            </a:r>
            <a:r>
              <a:rPr lang="en-US" dirty="0"/>
              <a:t> project, though not fully informed about it</a:t>
            </a:r>
          </a:p>
          <a:p>
            <a:endParaRPr lang="en-US" dirty="0"/>
          </a:p>
          <a:p>
            <a:pPr marL="285750" indent="-285750">
              <a:buClr>
                <a:srgbClr val="FF0000"/>
              </a:buClr>
              <a:buFont typeface="Calibri" panose="020F0502020204030204" pitchFamily="34" charset="0"/>
              <a:buChar char="→"/>
            </a:pPr>
            <a:r>
              <a:rPr lang="en-US" dirty="0"/>
              <a:t>Likely to become a user of </a:t>
            </a:r>
            <a:r>
              <a:rPr lang="en-US" dirty="0" err="1"/>
              <a:t>EuPRAXIA</a:t>
            </a:r>
            <a:r>
              <a:rPr lang="en-US" dirty="0"/>
              <a:t> facilities within the next 10 years</a:t>
            </a:r>
          </a:p>
          <a:p>
            <a:pPr>
              <a:buClr>
                <a:srgbClr val="FF0000"/>
              </a:buClr>
            </a:pPr>
            <a:endParaRPr lang="en-US" dirty="0"/>
          </a:p>
          <a:p>
            <a:pPr marL="285750" indent="-285750">
              <a:buClr>
                <a:srgbClr val="FF0000"/>
              </a:buClr>
              <a:buFont typeface="Calibri" panose="020F0502020204030204" pitchFamily="34" charset="0"/>
              <a:buChar char="→"/>
            </a:pPr>
            <a:r>
              <a:rPr lang="en-US" dirty="0"/>
              <a:t>It is important to carefully consider the expectations of this statistical sample</a:t>
            </a:r>
          </a:p>
        </p:txBody>
      </p:sp>
    </p:spTree>
    <p:extLst>
      <p:ext uri="{BB962C8B-B14F-4D97-AF65-F5344CB8AC3E}">
        <p14:creationId xmlns:p14="http://schemas.microsoft.com/office/powerpoint/2010/main" val="17550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AB4805-E0D6-4C72-8189-D0F671E31F9B}"/>
              </a:ext>
            </a:extLst>
          </p:cNvPr>
          <p:cNvSpPr>
            <a:spLocks noGrp="1"/>
          </p:cNvSpPr>
          <p:nvPr>
            <p:ph type="title"/>
          </p:nvPr>
        </p:nvSpPr>
        <p:spPr/>
        <p:txBody>
          <a:bodyPr/>
          <a:lstStyle/>
          <a:p>
            <a:r>
              <a:rPr lang="en-GB" dirty="0"/>
              <a:t>Types of </a:t>
            </a:r>
            <a:r>
              <a:rPr lang="en-GB" dirty="0" err="1"/>
              <a:t>EuPRAXIA</a:t>
            </a:r>
            <a:r>
              <a:rPr lang="en-GB" dirty="0"/>
              <a:t> sources of interest</a:t>
            </a:r>
          </a:p>
        </p:txBody>
      </p:sp>
      <p:sp>
        <p:nvSpPr>
          <p:cNvPr id="4" name="Slide Number Placeholder 3">
            <a:extLst>
              <a:ext uri="{FF2B5EF4-FFF2-40B4-BE49-F238E27FC236}">
                <a16:creationId xmlns:a16="http://schemas.microsoft.com/office/drawing/2014/main" id="{73C7AB29-16B1-4D8E-90A0-A0495ECCC540}"/>
              </a:ext>
            </a:extLst>
          </p:cNvPr>
          <p:cNvSpPr>
            <a:spLocks noGrp="1"/>
          </p:cNvSpPr>
          <p:nvPr>
            <p:ph type="sldNum" sz="quarter" idx="12"/>
          </p:nvPr>
        </p:nvSpPr>
        <p:spPr/>
        <p:txBody>
          <a:bodyPr/>
          <a:lstStyle/>
          <a:p>
            <a:fld id="{3A3A6714-3D1F-4857-9904-D935B84167FA}" type="slidenum">
              <a:rPr lang="en-GB" smtClean="0"/>
              <a:pPr/>
              <a:t>7</a:t>
            </a:fld>
            <a:endParaRPr lang="en-GB"/>
          </a:p>
        </p:txBody>
      </p:sp>
      <p:sp>
        <p:nvSpPr>
          <p:cNvPr id="5" name="Footer Placeholder 4">
            <a:extLst>
              <a:ext uri="{FF2B5EF4-FFF2-40B4-BE49-F238E27FC236}">
                <a16:creationId xmlns:a16="http://schemas.microsoft.com/office/drawing/2014/main" id="{270AD0C7-5E00-4708-B044-120893627FD6}"/>
              </a:ext>
            </a:extLst>
          </p:cNvPr>
          <p:cNvSpPr>
            <a:spLocks noGrp="1"/>
          </p:cNvSpPr>
          <p:nvPr>
            <p:ph type="ftr" sz="quarter" idx="13"/>
          </p:nvPr>
        </p:nvSpPr>
        <p:spPr/>
        <p:txBody>
          <a:bodyPr/>
          <a:lstStyle/>
          <a:p>
            <a:pPr algn="l"/>
            <a:r>
              <a:rPr lang="en-GB" dirty="0"/>
              <a:t>Emiliano </a:t>
            </a:r>
            <a:r>
              <a:rPr lang="en-GB" dirty="0" err="1"/>
              <a:t>Principi</a:t>
            </a:r>
            <a:r>
              <a:rPr lang="en-GB" dirty="0"/>
              <a:t> – </a:t>
            </a:r>
            <a:r>
              <a:rPr lang="en-GB" dirty="0" err="1"/>
              <a:t>EuPRAXIA_PP</a:t>
            </a:r>
            <a:r>
              <a:rPr lang="en-GB" dirty="0"/>
              <a:t> Annual Meeting 2024</a:t>
            </a:r>
          </a:p>
        </p:txBody>
      </p:sp>
      <p:sp>
        <p:nvSpPr>
          <p:cNvPr id="10" name="TextBox 9">
            <a:extLst>
              <a:ext uri="{FF2B5EF4-FFF2-40B4-BE49-F238E27FC236}">
                <a16:creationId xmlns:a16="http://schemas.microsoft.com/office/drawing/2014/main" id="{8F520CA8-1B1B-414E-B397-16ECF4D93BFC}"/>
              </a:ext>
            </a:extLst>
          </p:cNvPr>
          <p:cNvSpPr txBox="1"/>
          <p:nvPr/>
        </p:nvSpPr>
        <p:spPr>
          <a:xfrm>
            <a:off x="510139" y="1391653"/>
            <a:ext cx="5261396" cy="2585323"/>
          </a:xfrm>
          <a:prstGeom prst="rect">
            <a:avLst/>
          </a:prstGeom>
          <a:noFill/>
        </p:spPr>
        <p:txBody>
          <a:bodyPr wrap="square" rtlCol="0">
            <a:spAutoFit/>
          </a:bodyPr>
          <a:lstStyle/>
          <a:p>
            <a:pPr marL="285750" indent="-285750">
              <a:buFont typeface="Courier New" panose="02070309020205020404" pitchFamily="49" charset="0"/>
              <a:buChar char="o"/>
            </a:pPr>
            <a:r>
              <a:rPr lang="en-US" dirty="0"/>
              <a:t>X-rays sources attract greater interest</a:t>
            </a:r>
          </a:p>
          <a:p>
            <a:pPr marL="285750" indent="-285750">
              <a:buFont typeface="Courier New" panose="02070309020205020404" pitchFamily="49" charset="0"/>
              <a:buChar char="o"/>
            </a:pPr>
            <a:r>
              <a:rPr lang="en-US" dirty="0"/>
              <a:t>Notably, there is interest in exploring combinations of different sources for novel pump-probe schemes</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Required sources parameters:</a:t>
            </a:r>
          </a:p>
          <a:p>
            <a:pPr marL="742950" lvl="1" indent="-285750">
              <a:buFont typeface="Arial" panose="020B0604020202020204" pitchFamily="34" charset="0"/>
              <a:buChar char="•"/>
            </a:pPr>
            <a:r>
              <a:rPr lang="en-US" dirty="0"/>
              <a:t>Rep rate: 100-10000 Hz (36%)</a:t>
            </a:r>
          </a:p>
          <a:p>
            <a:pPr marL="742950" lvl="1" indent="-285750">
              <a:buFont typeface="Arial" panose="020B0604020202020204" pitchFamily="34" charset="0"/>
              <a:buChar char="•"/>
            </a:pPr>
            <a:r>
              <a:rPr lang="en-US" dirty="0"/>
              <a:t>Intensity fluctuations: 1-5% (55%) </a:t>
            </a:r>
          </a:p>
          <a:p>
            <a:pPr marL="742950" lvl="1" indent="-285750">
              <a:buFont typeface="Arial" panose="020B0604020202020204" pitchFamily="34" charset="0"/>
              <a:buChar char="•"/>
            </a:pPr>
            <a:r>
              <a:rPr lang="en-US" dirty="0"/>
              <a:t>Pointing stability at sample: 1-5 um (55%)</a:t>
            </a:r>
          </a:p>
          <a:p>
            <a:pPr marL="742950" lvl="1" indent="-285750">
              <a:buFont typeface="Arial" panose="020B0604020202020204" pitchFamily="34" charset="0"/>
              <a:buChar char="•"/>
            </a:pPr>
            <a:r>
              <a:rPr lang="en-US" dirty="0"/>
              <a:t>Uptime: it seems to be not critical</a:t>
            </a:r>
          </a:p>
        </p:txBody>
      </p:sp>
      <p:pic>
        <p:nvPicPr>
          <p:cNvPr id="12" name="Picture 11">
            <a:extLst>
              <a:ext uri="{FF2B5EF4-FFF2-40B4-BE49-F238E27FC236}">
                <a16:creationId xmlns:a16="http://schemas.microsoft.com/office/drawing/2014/main" id="{F48ED34D-4C08-4F44-8846-037D6B6E9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924" y="1332940"/>
            <a:ext cx="5020431" cy="5020431"/>
          </a:xfrm>
          <a:prstGeom prst="rect">
            <a:avLst/>
          </a:prstGeom>
        </p:spPr>
      </p:pic>
      <p:grpSp>
        <p:nvGrpSpPr>
          <p:cNvPr id="24" name="Group 23">
            <a:extLst>
              <a:ext uri="{FF2B5EF4-FFF2-40B4-BE49-F238E27FC236}">
                <a16:creationId xmlns:a16="http://schemas.microsoft.com/office/drawing/2014/main" id="{F769A5A7-9BE0-4624-AA11-45152462F0E8}"/>
              </a:ext>
            </a:extLst>
          </p:cNvPr>
          <p:cNvGrpSpPr/>
          <p:nvPr/>
        </p:nvGrpSpPr>
        <p:grpSpPr>
          <a:xfrm>
            <a:off x="6526708" y="1163981"/>
            <a:ext cx="4969204" cy="4969204"/>
            <a:chOff x="7005167" y="1053377"/>
            <a:chExt cx="4267200" cy="4267200"/>
          </a:xfrm>
        </p:grpSpPr>
        <p:pic>
          <p:nvPicPr>
            <p:cNvPr id="14" name="Picture 13">
              <a:extLst>
                <a:ext uri="{FF2B5EF4-FFF2-40B4-BE49-F238E27FC236}">
                  <a16:creationId xmlns:a16="http://schemas.microsoft.com/office/drawing/2014/main" id="{B8A7ECBB-E527-4673-BEFD-5878BFFE2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167" y="1053377"/>
              <a:ext cx="4267200" cy="4267200"/>
            </a:xfrm>
            <a:prstGeom prst="rect">
              <a:avLst/>
            </a:prstGeom>
          </p:spPr>
        </p:pic>
        <p:sp>
          <p:nvSpPr>
            <p:cNvPr id="23" name="TextBox 22">
              <a:extLst>
                <a:ext uri="{FF2B5EF4-FFF2-40B4-BE49-F238E27FC236}">
                  <a16:creationId xmlns:a16="http://schemas.microsoft.com/office/drawing/2014/main" id="{48BC60DD-CD88-4EB7-8D90-615D7BF12E40}"/>
                </a:ext>
              </a:extLst>
            </p:cNvPr>
            <p:cNvSpPr txBox="1"/>
            <p:nvPr/>
          </p:nvSpPr>
          <p:spPr>
            <a:xfrm>
              <a:off x="9707598" y="1266711"/>
              <a:ext cx="1551349" cy="646331"/>
            </a:xfrm>
            <a:prstGeom prst="rect">
              <a:avLst/>
            </a:prstGeom>
            <a:noFill/>
          </p:spPr>
          <p:txBody>
            <a:bodyPr wrap="square" rtlCol="0">
              <a:spAutoFit/>
            </a:bodyPr>
            <a:lstStyle/>
            <a:p>
              <a:r>
                <a:rPr lang="en-US" dirty="0"/>
                <a:t>Source parameters</a:t>
              </a:r>
            </a:p>
          </p:txBody>
        </p:sp>
      </p:grpSp>
      <p:grpSp>
        <p:nvGrpSpPr>
          <p:cNvPr id="26" name="Group 25">
            <a:extLst>
              <a:ext uri="{FF2B5EF4-FFF2-40B4-BE49-F238E27FC236}">
                <a16:creationId xmlns:a16="http://schemas.microsoft.com/office/drawing/2014/main" id="{BE56B0DE-E3FC-4B4D-A004-36E29BDC9FAD}"/>
              </a:ext>
            </a:extLst>
          </p:cNvPr>
          <p:cNvGrpSpPr/>
          <p:nvPr/>
        </p:nvGrpSpPr>
        <p:grpSpPr>
          <a:xfrm>
            <a:off x="6586903" y="1297495"/>
            <a:ext cx="5119585" cy="5119585"/>
            <a:chOff x="6796008" y="1213026"/>
            <a:chExt cx="4267200" cy="4267200"/>
          </a:xfrm>
        </p:grpSpPr>
        <p:pic>
          <p:nvPicPr>
            <p:cNvPr id="16" name="Picture 15">
              <a:extLst>
                <a:ext uri="{FF2B5EF4-FFF2-40B4-BE49-F238E27FC236}">
                  <a16:creationId xmlns:a16="http://schemas.microsoft.com/office/drawing/2014/main" id="{5D8BD550-1AD5-40C8-942E-4FE69B7BC4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6008" y="1213026"/>
              <a:ext cx="4267200" cy="4267200"/>
            </a:xfrm>
            <a:prstGeom prst="rect">
              <a:avLst/>
            </a:prstGeom>
          </p:spPr>
        </p:pic>
        <p:sp>
          <p:nvSpPr>
            <p:cNvPr id="25" name="TextBox 24">
              <a:extLst>
                <a:ext uri="{FF2B5EF4-FFF2-40B4-BE49-F238E27FC236}">
                  <a16:creationId xmlns:a16="http://schemas.microsoft.com/office/drawing/2014/main" id="{4097AA07-F56A-46C2-9CD1-BAA73B712F8F}"/>
                </a:ext>
              </a:extLst>
            </p:cNvPr>
            <p:cNvSpPr txBox="1"/>
            <p:nvPr/>
          </p:nvSpPr>
          <p:spPr>
            <a:xfrm>
              <a:off x="9449137" y="1391653"/>
              <a:ext cx="1285124" cy="646331"/>
            </a:xfrm>
            <a:prstGeom prst="rect">
              <a:avLst/>
            </a:prstGeom>
            <a:noFill/>
          </p:spPr>
          <p:txBody>
            <a:bodyPr wrap="square" rtlCol="0">
              <a:spAutoFit/>
            </a:bodyPr>
            <a:lstStyle/>
            <a:p>
              <a:r>
                <a:rPr lang="en-US" dirty="0"/>
                <a:t>Repetition rate</a:t>
              </a:r>
            </a:p>
          </p:txBody>
        </p:sp>
      </p:grpSp>
      <p:grpSp>
        <p:nvGrpSpPr>
          <p:cNvPr id="28" name="Group 27">
            <a:extLst>
              <a:ext uri="{FF2B5EF4-FFF2-40B4-BE49-F238E27FC236}">
                <a16:creationId xmlns:a16="http://schemas.microsoft.com/office/drawing/2014/main" id="{F4FC2272-242F-49EA-BCD2-59F7EC56B81D}"/>
              </a:ext>
            </a:extLst>
          </p:cNvPr>
          <p:cNvGrpSpPr/>
          <p:nvPr/>
        </p:nvGrpSpPr>
        <p:grpSpPr>
          <a:xfrm>
            <a:off x="6546650" y="1205522"/>
            <a:ext cx="4949262" cy="4949262"/>
            <a:chOff x="5707125" y="1094051"/>
            <a:chExt cx="4267200" cy="4267200"/>
          </a:xfrm>
        </p:grpSpPr>
        <p:pic>
          <p:nvPicPr>
            <p:cNvPr id="18" name="Picture 17">
              <a:extLst>
                <a:ext uri="{FF2B5EF4-FFF2-40B4-BE49-F238E27FC236}">
                  <a16:creationId xmlns:a16="http://schemas.microsoft.com/office/drawing/2014/main" id="{3642D6A7-3060-492D-90C7-48EFED90C6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7125" y="1094051"/>
              <a:ext cx="4267200" cy="4267200"/>
            </a:xfrm>
            <a:prstGeom prst="rect">
              <a:avLst/>
            </a:prstGeom>
          </p:spPr>
        </p:pic>
        <p:sp>
          <p:nvSpPr>
            <p:cNvPr id="27" name="TextBox 26">
              <a:extLst>
                <a:ext uri="{FF2B5EF4-FFF2-40B4-BE49-F238E27FC236}">
                  <a16:creationId xmlns:a16="http://schemas.microsoft.com/office/drawing/2014/main" id="{0587D255-81AC-41CB-828A-C8B2A956B93A}"/>
                </a:ext>
              </a:extLst>
            </p:cNvPr>
            <p:cNvSpPr txBox="1"/>
            <p:nvPr/>
          </p:nvSpPr>
          <p:spPr>
            <a:xfrm>
              <a:off x="8009691" y="1361093"/>
              <a:ext cx="1452362" cy="646331"/>
            </a:xfrm>
            <a:prstGeom prst="rect">
              <a:avLst/>
            </a:prstGeom>
            <a:noFill/>
          </p:spPr>
          <p:txBody>
            <a:bodyPr wrap="square" rtlCol="0">
              <a:spAutoFit/>
            </a:bodyPr>
            <a:lstStyle/>
            <a:p>
              <a:r>
                <a:rPr lang="en-US" dirty="0"/>
                <a:t>Intensity stability</a:t>
              </a:r>
            </a:p>
          </p:txBody>
        </p:sp>
      </p:grpSp>
      <p:grpSp>
        <p:nvGrpSpPr>
          <p:cNvPr id="30" name="Group 29">
            <a:extLst>
              <a:ext uri="{FF2B5EF4-FFF2-40B4-BE49-F238E27FC236}">
                <a16:creationId xmlns:a16="http://schemas.microsoft.com/office/drawing/2014/main" id="{750F8EE3-9D33-4CF9-B1B6-5D8468937ACF}"/>
              </a:ext>
            </a:extLst>
          </p:cNvPr>
          <p:cNvGrpSpPr/>
          <p:nvPr/>
        </p:nvGrpSpPr>
        <p:grpSpPr>
          <a:xfrm>
            <a:off x="6546650" y="1349626"/>
            <a:ext cx="5138695" cy="5138695"/>
            <a:chOff x="5343223" y="1226498"/>
            <a:chExt cx="4267200" cy="4267200"/>
          </a:xfrm>
        </p:grpSpPr>
        <p:pic>
          <p:nvPicPr>
            <p:cNvPr id="20" name="Picture 19">
              <a:extLst>
                <a:ext uri="{FF2B5EF4-FFF2-40B4-BE49-F238E27FC236}">
                  <a16:creationId xmlns:a16="http://schemas.microsoft.com/office/drawing/2014/main" id="{742AD848-4BF0-4FEB-9AA4-D57B4C08F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3223" y="1226498"/>
              <a:ext cx="4267200" cy="4267200"/>
            </a:xfrm>
            <a:prstGeom prst="rect">
              <a:avLst/>
            </a:prstGeom>
          </p:spPr>
        </p:pic>
        <p:sp>
          <p:nvSpPr>
            <p:cNvPr id="29" name="TextBox 28">
              <a:extLst>
                <a:ext uri="{FF2B5EF4-FFF2-40B4-BE49-F238E27FC236}">
                  <a16:creationId xmlns:a16="http://schemas.microsoft.com/office/drawing/2014/main" id="{4F045FAB-3174-47CA-9FCA-F8E86A3FBF09}"/>
                </a:ext>
              </a:extLst>
            </p:cNvPr>
            <p:cNvSpPr txBox="1"/>
            <p:nvPr/>
          </p:nvSpPr>
          <p:spPr>
            <a:xfrm>
              <a:off x="7533948" y="1429437"/>
              <a:ext cx="1854211" cy="646331"/>
            </a:xfrm>
            <a:prstGeom prst="rect">
              <a:avLst/>
            </a:prstGeom>
            <a:noFill/>
          </p:spPr>
          <p:txBody>
            <a:bodyPr wrap="square" rtlCol="0">
              <a:spAutoFit/>
            </a:bodyPr>
            <a:lstStyle/>
            <a:p>
              <a:r>
                <a:rPr lang="en-US" dirty="0"/>
                <a:t>Pointing stability at sample</a:t>
              </a:r>
            </a:p>
          </p:txBody>
        </p:sp>
      </p:grpSp>
      <p:grpSp>
        <p:nvGrpSpPr>
          <p:cNvPr id="32" name="Group 31">
            <a:extLst>
              <a:ext uri="{FF2B5EF4-FFF2-40B4-BE49-F238E27FC236}">
                <a16:creationId xmlns:a16="http://schemas.microsoft.com/office/drawing/2014/main" id="{00782552-E36B-4663-AE4D-D5A8A328AFFA}"/>
              </a:ext>
            </a:extLst>
          </p:cNvPr>
          <p:cNvGrpSpPr/>
          <p:nvPr/>
        </p:nvGrpSpPr>
        <p:grpSpPr>
          <a:xfrm>
            <a:off x="6648414" y="1205522"/>
            <a:ext cx="4784745" cy="4784745"/>
            <a:chOff x="6764063" y="987677"/>
            <a:chExt cx="4267200" cy="4267200"/>
          </a:xfrm>
        </p:grpSpPr>
        <p:pic>
          <p:nvPicPr>
            <p:cNvPr id="22" name="Picture 21">
              <a:extLst>
                <a:ext uri="{FF2B5EF4-FFF2-40B4-BE49-F238E27FC236}">
                  <a16:creationId xmlns:a16="http://schemas.microsoft.com/office/drawing/2014/main" id="{00BFEA3C-62D2-4EBA-939D-4FAB08DEE7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4063" y="987677"/>
              <a:ext cx="4267200" cy="4267200"/>
            </a:xfrm>
            <a:prstGeom prst="rect">
              <a:avLst/>
            </a:prstGeom>
          </p:spPr>
        </p:pic>
        <p:sp>
          <p:nvSpPr>
            <p:cNvPr id="31" name="TextBox 30">
              <a:extLst>
                <a:ext uri="{FF2B5EF4-FFF2-40B4-BE49-F238E27FC236}">
                  <a16:creationId xmlns:a16="http://schemas.microsoft.com/office/drawing/2014/main" id="{1AA383C0-DD1E-4483-A704-55C46B620AFF}"/>
                </a:ext>
              </a:extLst>
            </p:cNvPr>
            <p:cNvSpPr txBox="1"/>
            <p:nvPr/>
          </p:nvSpPr>
          <p:spPr>
            <a:xfrm>
              <a:off x="9664579" y="1206987"/>
              <a:ext cx="1366684" cy="369332"/>
            </a:xfrm>
            <a:prstGeom prst="rect">
              <a:avLst/>
            </a:prstGeom>
            <a:noFill/>
          </p:spPr>
          <p:txBody>
            <a:bodyPr wrap="square" rtlCol="0">
              <a:spAutoFit/>
            </a:bodyPr>
            <a:lstStyle/>
            <a:p>
              <a:r>
                <a:rPr lang="en-US" dirty="0"/>
                <a:t>Uptime</a:t>
              </a:r>
            </a:p>
          </p:txBody>
        </p:sp>
      </p:grpSp>
      <p:grpSp>
        <p:nvGrpSpPr>
          <p:cNvPr id="39" name="Group 38">
            <a:extLst>
              <a:ext uri="{FF2B5EF4-FFF2-40B4-BE49-F238E27FC236}">
                <a16:creationId xmlns:a16="http://schemas.microsoft.com/office/drawing/2014/main" id="{B31713BB-8FA8-4857-B9BB-CC89D8DE9B79}"/>
              </a:ext>
            </a:extLst>
          </p:cNvPr>
          <p:cNvGrpSpPr/>
          <p:nvPr/>
        </p:nvGrpSpPr>
        <p:grpSpPr>
          <a:xfrm>
            <a:off x="6983371" y="984500"/>
            <a:ext cx="4594553" cy="2515616"/>
            <a:chOff x="6983371" y="984500"/>
            <a:chExt cx="4594553" cy="2515616"/>
          </a:xfrm>
        </p:grpSpPr>
        <p:sp>
          <p:nvSpPr>
            <p:cNvPr id="33" name="Right Brace 32">
              <a:extLst>
                <a:ext uri="{FF2B5EF4-FFF2-40B4-BE49-F238E27FC236}">
                  <a16:creationId xmlns:a16="http://schemas.microsoft.com/office/drawing/2014/main" id="{BEC1F3E9-B131-4B65-9B72-E2C48A463560}"/>
                </a:ext>
              </a:extLst>
            </p:cNvPr>
            <p:cNvSpPr/>
            <p:nvPr/>
          </p:nvSpPr>
          <p:spPr>
            <a:xfrm rot="16200000">
              <a:off x="7542723" y="900298"/>
              <a:ext cx="200429" cy="1319134"/>
            </a:xfrm>
            <a:prstGeom prst="rightBrace">
              <a:avLst>
                <a:gd name="adj1" fmla="val 3528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a:extLst>
                <a:ext uri="{FF2B5EF4-FFF2-40B4-BE49-F238E27FC236}">
                  <a16:creationId xmlns:a16="http://schemas.microsoft.com/office/drawing/2014/main" id="{53004F1F-E984-4962-9609-BE62A7ED2617}"/>
                </a:ext>
              </a:extLst>
            </p:cNvPr>
            <p:cNvSpPr/>
            <p:nvPr/>
          </p:nvSpPr>
          <p:spPr>
            <a:xfrm rot="16200000">
              <a:off x="8861857" y="2740335"/>
              <a:ext cx="200429" cy="1319134"/>
            </a:xfrm>
            <a:prstGeom prst="rightBrace">
              <a:avLst>
                <a:gd name="adj1" fmla="val 35289"/>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8494FF73-45D7-4C8A-B742-8CEDD25EF3AB}"/>
                </a:ext>
              </a:extLst>
            </p:cNvPr>
            <p:cNvSpPr txBox="1"/>
            <p:nvPr/>
          </p:nvSpPr>
          <p:spPr>
            <a:xfrm>
              <a:off x="6996313" y="984500"/>
              <a:ext cx="1815343" cy="369332"/>
            </a:xfrm>
            <a:prstGeom prst="rect">
              <a:avLst/>
            </a:prstGeom>
            <a:noFill/>
          </p:spPr>
          <p:txBody>
            <a:bodyPr wrap="square" rtlCol="0">
              <a:spAutoFit/>
            </a:bodyPr>
            <a:lstStyle/>
            <a:p>
              <a:r>
                <a:rPr lang="en-US" dirty="0"/>
                <a:t>X-ray sources</a:t>
              </a:r>
            </a:p>
          </p:txBody>
        </p:sp>
        <p:sp>
          <p:nvSpPr>
            <p:cNvPr id="36" name="TextBox 35">
              <a:extLst>
                <a:ext uri="{FF2B5EF4-FFF2-40B4-BE49-F238E27FC236}">
                  <a16:creationId xmlns:a16="http://schemas.microsoft.com/office/drawing/2014/main" id="{4E0CCC16-0AED-4137-85BF-F792FB283E93}"/>
                </a:ext>
              </a:extLst>
            </p:cNvPr>
            <p:cNvSpPr txBox="1"/>
            <p:nvPr/>
          </p:nvSpPr>
          <p:spPr>
            <a:xfrm>
              <a:off x="8156467" y="2801346"/>
              <a:ext cx="1815343" cy="369332"/>
            </a:xfrm>
            <a:prstGeom prst="rect">
              <a:avLst/>
            </a:prstGeom>
            <a:noFill/>
          </p:spPr>
          <p:txBody>
            <a:bodyPr wrap="square" rtlCol="0">
              <a:spAutoFit/>
            </a:bodyPr>
            <a:lstStyle/>
            <a:p>
              <a:r>
                <a:rPr lang="en-US" dirty="0"/>
                <a:t>Particle sources</a:t>
              </a:r>
            </a:p>
          </p:txBody>
        </p:sp>
        <p:sp>
          <p:nvSpPr>
            <p:cNvPr id="37" name="Arrow: Down 36">
              <a:extLst>
                <a:ext uri="{FF2B5EF4-FFF2-40B4-BE49-F238E27FC236}">
                  <a16:creationId xmlns:a16="http://schemas.microsoft.com/office/drawing/2014/main" id="{E6CA1A0A-7BE1-40A7-B0C8-01C67277702D}"/>
                </a:ext>
              </a:extLst>
            </p:cNvPr>
            <p:cNvSpPr/>
            <p:nvPr/>
          </p:nvSpPr>
          <p:spPr>
            <a:xfrm>
              <a:off x="10673824" y="2377507"/>
              <a:ext cx="356574" cy="594795"/>
            </a:xfrm>
            <a:prstGeom prst="downArrow">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11753A7-E3CE-4A94-8C61-9AD346303DA2}"/>
                </a:ext>
              </a:extLst>
            </p:cNvPr>
            <p:cNvSpPr txBox="1"/>
            <p:nvPr/>
          </p:nvSpPr>
          <p:spPr>
            <a:xfrm>
              <a:off x="10126297" y="1454177"/>
              <a:ext cx="1451627" cy="923330"/>
            </a:xfrm>
            <a:prstGeom prst="rect">
              <a:avLst/>
            </a:prstGeom>
            <a:noFill/>
          </p:spPr>
          <p:txBody>
            <a:bodyPr wrap="square" rtlCol="0">
              <a:spAutoFit/>
            </a:bodyPr>
            <a:lstStyle/>
            <a:p>
              <a:pPr algn="ctr"/>
              <a:r>
                <a:rPr lang="en-US" dirty="0"/>
                <a:t>Novel combinations </a:t>
              </a:r>
            </a:p>
            <a:p>
              <a:pPr algn="ctr"/>
              <a:r>
                <a:rPr lang="en-US" dirty="0"/>
                <a:t>of sources</a:t>
              </a:r>
            </a:p>
          </p:txBody>
        </p:sp>
      </p:grpSp>
    </p:spTree>
    <p:extLst>
      <p:ext uri="{BB962C8B-B14F-4D97-AF65-F5344CB8AC3E}">
        <p14:creationId xmlns:p14="http://schemas.microsoft.com/office/powerpoint/2010/main" val="24844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fade">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fade">
                                      <p:cBhvr>
                                        <p:cTn id="48" dur="500"/>
                                        <p:tgtEl>
                                          <p:spTgt spid="10">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0">
                                            <p:txEl>
                                              <p:pRg st="6" end="6"/>
                                            </p:txEl>
                                          </p:spTgt>
                                        </p:tgtEl>
                                        <p:attrNameLst>
                                          <p:attrName>style.visibility</p:attrName>
                                        </p:attrNameLst>
                                      </p:cBhvr>
                                      <p:to>
                                        <p:strVal val="visible"/>
                                      </p:to>
                                    </p:set>
                                    <p:animEffect transition="in" filter="fade">
                                      <p:cBhvr>
                                        <p:cTn id="59" dur="500"/>
                                        <p:tgtEl>
                                          <p:spTgt spid="10">
                                            <p:txEl>
                                              <p:pRg st="6" end="6"/>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0">
                                            <p:txEl>
                                              <p:pRg st="7" end="7"/>
                                            </p:txEl>
                                          </p:spTgt>
                                        </p:tgtEl>
                                        <p:attrNameLst>
                                          <p:attrName>style.visibility</p:attrName>
                                        </p:attrNameLst>
                                      </p:cBhvr>
                                      <p:to>
                                        <p:strVal val="visible"/>
                                      </p:to>
                                    </p:set>
                                    <p:animEffect transition="in" filter="fade">
                                      <p:cBhvr>
                                        <p:cTn id="70" dur="500"/>
                                        <p:tgtEl>
                                          <p:spTgt spid="10">
                                            <p:txEl>
                                              <p:pRg st="7" end="7"/>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8</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a:xfrm>
            <a:off x="2115127" y="-272186"/>
            <a:ext cx="7961747" cy="1325563"/>
          </a:xfrm>
        </p:spPr>
        <p:txBody>
          <a:bodyPr/>
          <a:lstStyle/>
          <a:p>
            <a:r>
              <a:rPr lang="en-US" dirty="0"/>
              <a:t>Photon parameters for experiments</a:t>
            </a:r>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pic>
        <p:nvPicPr>
          <p:cNvPr id="7" name="Picture 6">
            <a:extLst>
              <a:ext uri="{FF2B5EF4-FFF2-40B4-BE49-F238E27FC236}">
                <a16:creationId xmlns:a16="http://schemas.microsoft.com/office/drawing/2014/main" id="{67653C7B-5750-4FBD-93F6-DA1D6B1B30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992" y="1238952"/>
            <a:ext cx="4847108" cy="4847108"/>
          </a:xfrm>
          <a:prstGeom prst="rect">
            <a:avLst/>
          </a:prstGeom>
        </p:spPr>
      </p:pic>
      <p:sp>
        <p:nvSpPr>
          <p:cNvPr id="9" name="TextBox 8">
            <a:extLst>
              <a:ext uri="{FF2B5EF4-FFF2-40B4-BE49-F238E27FC236}">
                <a16:creationId xmlns:a16="http://schemas.microsoft.com/office/drawing/2014/main" id="{C09F2058-5FA4-4FC0-8E73-B9E595C11DE4}"/>
              </a:ext>
            </a:extLst>
          </p:cNvPr>
          <p:cNvSpPr txBox="1"/>
          <p:nvPr/>
        </p:nvSpPr>
        <p:spPr>
          <a:xfrm>
            <a:off x="705841" y="1053377"/>
            <a:ext cx="5241159" cy="5170646"/>
          </a:xfrm>
          <a:prstGeom prst="rect">
            <a:avLst/>
          </a:prstGeom>
          <a:noFill/>
        </p:spPr>
        <p:txBody>
          <a:bodyPr wrap="square" rtlCol="0">
            <a:spAutoFit/>
          </a:bodyPr>
          <a:lstStyle/>
          <a:p>
            <a:pPr marL="285750" indent="-285750">
              <a:buFont typeface="Courier New" panose="02070309020205020404" pitchFamily="49" charset="0"/>
              <a:buChar char="o"/>
            </a:pPr>
            <a:r>
              <a:rPr lang="en-US" dirty="0"/>
              <a:t>Photon energy is the most important parameter: </a:t>
            </a:r>
          </a:p>
          <a:p>
            <a:pPr marL="742950" lvl="1" indent="-285750">
              <a:buFont typeface="Arial" panose="020B0604020202020204" pitchFamily="34" charset="0"/>
              <a:buChar char="•"/>
            </a:pPr>
            <a:r>
              <a:rPr lang="en-US" dirty="0"/>
              <a:t>33% prefer EUV (&lt; 300 eV)</a:t>
            </a:r>
          </a:p>
          <a:p>
            <a:pPr marL="742950" lvl="1" indent="-285750">
              <a:buFont typeface="Arial" panose="020B0604020202020204" pitchFamily="34" charset="0"/>
              <a:buChar char="•"/>
            </a:pPr>
            <a:r>
              <a:rPr lang="en-US" dirty="0"/>
              <a:t>47% prefer soft x-ray </a:t>
            </a:r>
          </a:p>
          <a:p>
            <a:pPr marL="742950" lvl="1" indent="-285750">
              <a:buFont typeface="Arial" panose="020B0604020202020204" pitchFamily="34" charset="0"/>
              <a:buChar char="•"/>
            </a:pPr>
            <a:r>
              <a:rPr lang="en-US" dirty="0"/>
              <a:t>20% prefer hard x-ray (&gt; 7 keV)</a:t>
            </a:r>
          </a:p>
          <a:p>
            <a:pPr marL="742950" lvl="1" indent="-285750">
              <a:buFont typeface="Arial" panose="020B0604020202020204" pitchFamily="34" charset="0"/>
              <a:buChar char="•"/>
            </a:pPr>
            <a:endParaRPr lang="en-US" dirty="0"/>
          </a:p>
          <a:p>
            <a:pPr marL="285750" indent="-285750">
              <a:buFont typeface="Courier New" panose="02070309020205020404" pitchFamily="49" charset="0"/>
              <a:buChar char="o"/>
            </a:pPr>
            <a:r>
              <a:rPr lang="en-US" dirty="0"/>
              <a:t>Fine photon energy tunability:</a:t>
            </a:r>
          </a:p>
          <a:p>
            <a:pPr marL="742950" lvl="1" indent="-285750">
              <a:buFont typeface="Arial" panose="020B0604020202020204" pitchFamily="34" charset="0"/>
              <a:buChar char="•"/>
            </a:pPr>
            <a:r>
              <a:rPr lang="en-US" sz="1600" dirty="0"/>
              <a:t>40% request fast photon energy changes (&lt; 1 minute); 30% can wait up to 10 minutes</a:t>
            </a:r>
          </a:p>
          <a:p>
            <a:pPr marL="742950" lvl="1" indent="-285750">
              <a:buFont typeface="Arial" panose="020B0604020202020204" pitchFamily="34" charset="0"/>
              <a:buChar char="•"/>
            </a:pPr>
            <a:r>
              <a:rPr lang="en-US" sz="1600" dirty="0"/>
              <a:t>60% require energy mesh smaller than 0.5 eV; 27% between 0.5 and 1 eV</a:t>
            </a:r>
          </a:p>
          <a:p>
            <a:pPr marL="742950" lvl="1" indent="-285750">
              <a:buFont typeface="Arial" panose="020B0604020202020204" pitchFamily="34" charset="0"/>
              <a:buChar char="•"/>
            </a:pPr>
            <a:r>
              <a:rPr lang="en-US" sz="1600" dirty="0"/>
              <a:t>35% ask for more than 50 photon energies values; 35% ask for 10-50 photon energies values </a:t>
            </a:r>
          </a:p>
          <a:p>
            <a:pPr lvl="1"/>
            <a:endParaRPr lang="en-US" dirty="0"/>
          </a:p>
          <a:p>
            <a:pPr marL="342900" indent="-342900">
              <a:buFont typeface="Courier New" panose="02070309020205020404" pitchFamily="49" charset="0"/>
              <a:buChar char="o"/>
            </a:pPr>
            <a:r>
              <a:rPr lang="en-US" dirty="0"/>
              <a:t>Pulse intensity: 10-100 </a:t>
            </a:r>
            <a:r>
              <a:rPr lang="el-GR" dirty="0"/>
              <a:t>μ</a:t>
            </a:r>
            <a:r>
              <a:rPr lang="en-US" dirty="0"/>
              <a:t>J is preferred by 32%</a:t>
            </a:r>
          </a:p>
          <a:p>
            <a:pPr marL="342900" indent="-342900">
              <a:buFont typeface="Courier New" panose="02070309020205020404" pitchFamily="49" charset="0"/>
              <a:buChar char="o"/>
            </a:pPr>
            <a:r>
              <a:rPr lang="en-US" dirty="0"/>
              <a:t>Pulse duration: 1-10 fs</a:t>
            </a:r>
          </a:p>
          <a:p>
            <a:pPr marL="342900" indent="-342900">
              <a:buFont typeface="Courier New" panose="02070309020205020404" pitchFamily="49" charset="0"/>
              <a:buChar char="o"/>
            </a:pPr>
            <a:r>
              <a:rPr lang="en-US" dirty="0"/>
              <a:t>Pulse polarization: variable</a:t>
            </a:r>
          </a:p>
          <a:p>
            <a:pPr marL="342900" indent="-342900">
              <a:buFont typeface="Courier New" panose="02070309020205020404" pitchFamily="49" charset="0"/>
              <a:buChar char="o"/>
            </a:pPr>
            <a:r>
              <a:rPr lang="en-US" dirty="0"/>
              <a:t>Relative bandwidth: &lt; 1e-3</a:t>
            </a:r>
          </a:p>
          <a:p>
            <a:pPr marL="342900" indent="-342900">
              <a:buFont typeface="Courier New" panose="02070309020205020404" pitchFamily="49" charset="0"/>
              <a:buChar char="o"/>
            </a:pPr>
            <a:r>
              <a:rPr lang="en-US" dirty="0"/>
              <a:t>Beam divergence: &lt; 5 </a:t>
            </a:r>
            <a:r>
              <a:rPr lang="el-GR" dirty="0"/>
              <a:t>μ</a:t>
            </a:r>
            <a:r>
              <a:rPr lang="en-US" dirty="0"/>
              <a:t>rad</a:t>
            </a:r>
          </a:p>
          <a:p>
            <a:pPr marL="342900" indent="-342900">
              <a:buFont typeface="Courier New" panose="02070309020205020404" pitchFamily="49" charset="0"/>
              <a:buChar char="o"/>
            </a:pPr>
            <a:r>
              <a:rPr lang="en-US" dirty="0"/>
              <a:t>Spot diameter: 1-5 </a:t>
            </a:r>
            <a:r>
              <a:rPr lang="el-GR" dirty="0"/>
              <a:t>μ</a:t>
            </a:r>
            <a:r>
              <a:rPr lang="en-US" dirty="0"/>
              <a:t>m</a:t>
            </a:r>
          </a:p>
        </p:txBody>
      </p:sp>
      <p:grpSp>
        <p:nvGrpSpPr>
          <p:cNvPr id="15" name="Group 14">
            <a:extLst>
              <a:ext uri="{FF2B5EF4-FFF2-40B4-BE49-F238E27FC236}">
                <a16:creationId xmlns:a16="http://schemas.microsoft.com/office/drawing/2014/main" id="{CB780C94-14EF-4EAA-8103-F7F0BEF4D314}"/>
              </a:ext>
            </a:extLst>
          </p:cNvPr>
          <p:cNvGrpSpPr/>
          <p:nvPr/>
        </p:nvGrpSpPr>
        <p:grpSpPr>
          <a:xfrm>
            <a:off x="6977133" y="1458311"/>
            <a:ext cx="4267200" cy="4267200"/>
            <a:chOff x="2502543" y="1387458"/>
            <a:chExt cx="4267200" cy="4267200"/>
          </a:xfrm>
        </p:grpSpPr>
        <p:pic>
          <p:nvPicPr>
            <p:cNvPr id="13" name="Picture 12">
              <a:extLst>
                <a:ext uri="{FF2B5EF4-FFF2-40B4-BE49-F238E27FC236}">
                  <a16:creationId xmlns:a16="http://schemas.microsoft.com/office/drawing/2014/main" id="{EE566E5C-6E94-42D6-859C-B535F8473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543" y="1387458"/>
              <a:ext cx="4267200" cy="4267200"/>
            </a:xfrm>
            <a:prstGeom prst="rect">
              <a:avLst/>
            </a:prstGeom>
          </p:spPr>
        </p:pic>
        <p:sp>
          <p:nvSpPr>
            <p:cNvPr id="14" name="TextBox 13">
              <a:extLst>
                <a:ext uri="{FF2B5EF4-FFF2-40B4-BE49-F238E27FC236}">
                  <a16:creationId xmlns:a16="http://schemas.microsoft.com/office/drawing/2014/main" id="{E8B232AD-24C2-4508-93DF-8D80CDA1623C}"/>
                </a:ext>
              </a:extLst>
            </p:cNvPr>
            <p:cNvSpPr txBox="1"/>
            <p:nvPr/>
          </p:nvSpPr>
          <p:spPr>
            <a:xfrm>
              <a:off x="4995632" y="1643972"/>
              <a:ext cx="1676655" cy="369332"/>
            </a:xfrm>
            <a:prstGeom prst="rect">
              <a:avLst/>
            </a:prstGeom>
            <a:noFill/>
          </p:spPr>
          <p:txBody>
            <a:bodyPr wrap="square" rtlCol="0">
              <a:spAutoFit/>
            </a:bodyPr>
            <a:lstStyle/>
            <a:p>
              <a:r>
                <a:rPr lang="en-US" dirty="0"/>
                <a:t>Pulse duration</a:t>
              </a:r>
            </a:p>
          </p:txBody>
        </p:sp>
      </p:grpSp>
      <p:grpSp>
        <p:nvGrpSpPr>
          <p:cNvPr id="17" name="Group 16">
            <a:extLst>
              <a:ext uri="{FF2B5EF4-FFF2-40B4-BE49-F238E27FC236}">
                <a16:creationId xmlns:a16="http://schemas.microsoft.com/office/drawing/2014/main" id="{C4AB7327-C804-44B3-9FE3-431746AF8C79}"/>
              </a:ext>
            </a:extLst>
          </p:cNvPr>
          <p:cNvGrpSpPr/>
          <p:nvPr/>
        </p:nvGrpSpPr>
        <p:grpSpPr>
          <a:xfrm>
            <a:off x="6854162" y="1527246"/>
            <a:ext cx="4296207" cy="4267200"/>
            <a:chOff x="2207396" y="2248142"/>
            <a:chExt cx="4296207" cy="4267200"/>
          </a:xfrm>
        </p:grpSpPr>
        <p:pic>
          <p:nvPicPr>
            <p:cNvPr id="11" name="Picture 10">
              <a:extLst>
                <a:ext uri="{FF2B5EF4-FFF2-40B4-BE49-F238E27FC236}">
                  <a16:creationId xmlns:a16="http://schemas.microsoft.com/office/drawing/2014/main" id="{693C6AB8-45E9-49E0-BB68-4F788A5DD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396" y="2248142"/>
              <a:ext cx="4267200" cy="4267200"/>
            </a:xfrm>
            <a:prstGeom prst="rect">
              <a:avLst/>
            </a:prstGeom>
          </p:spPr>
        </p:pic>
        <p:sp>
          <p:nvSpPr>
            <p:cNvPr id="16" name="TextBox 15">
              <a:extLst>
                <a:ext uri="{FF2B5EF4-FFF2-40B4-BE49-F238E27FC236}">
                  <a16:creationId xmlns:a16="http://schemas.microsoft.com/office/drawing/2014/main" id="{EA8F966B-5981-4B95-A782-46CB88482B0A}"/>
                </a:ext>
              </a:extLst>
            </p:cNvPr>
            <p:cNvSpPr txBox="1"/>
            <p:nvPr/>
          </p:nvSpPr>
          <p:spPr>
            <a:xfrm>
              <a:off x="4826948" y="2582223"/>
              <a:ext cx="1676655" cy="369332"/>
            </a:xfrm>
            <a:prstGeom prst="rect">
              <a:avLst/>
            </a:prstGeom>
            <a:noFill/>
          </p:spPr>
          <p:txBody>
            <a:bodyPr wrap="square" rtlCol="0">
              <a:spAutoFit/>
            </a:bodyPr>
            <a:lstStyle/>
            <a:p>
              <a:r>
                <a:rPr lang="en-US" dirty="0"/>
                <a:t>Pulse intensity</a:t>
              </a:r>
            </a:p>
          </p:txBody>
        </p:sp>
      </p:grpSp>
      <p:grpSp>
        <p:nvGrpSpPr>
          <p:cNvPr id="22" name="Group 21">
            <a:extLst>
              <a:ext uri="{FF2B5EF4-FFF2-40B4-BE49-F238E27FC236}">
                <a16:creationId xmlns:a16="http://schemas.microsoft.com/office/drawing/2014/main" id="{5FF6B13F-5DD6-4402-8E91-C042091E67EF}"/>
              </a:ext>
            </a:extLst>
          </p:cNvPr>
          <p:cNvGrpSpPr/>
          <p:nvPr/>
        </p:nvGrpSpPr>
        <p:grpSpPr>
          <a:xfrm>
            <a:off x="6714412" y="1393878"/>
            <a:ext cx="4267200" cy="4267200"/>
            <a:chOff x="2023664" y="1980515"/>
            <a:chExt cx="4267200" cy="4267200"/>
          </a:xfrm>
        </p:grpSpPr>
        <p:pic>
          <p:nvPicPr>
            <p:cNvPr id="20" name="Picture 19">
              <a:extLst>
                <a:ext uri="{FF2B5EF4-FFF2-40B4-BE49-F238E27FC236}">
                  <a16:creationId xmlns:a16="http://schemas.microsoft.com/office/drawing/2014/main" id="{F2701884-8935-43DD-8943-6CD0BBF5A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3664" y="1980515"/>
              <a:ext cx="4267200" cy="4267200"/>
            </a:xfrm>
            <a:prstGeom prst="rect">
              <a:avLst/>
            </a:prstGeom>
          </p:spPr>
        </p:pic>
        <p:sp>
          <p:nvSpPr>
            <p:cNvPr id="21" name="TextBox 20">
              <a:extLst>
                <a:ext uri="{FF2B5EF4-FFF2-40B4-BE49-F238E27FC236}">
                  <a16:creationId xmlns:a16="http://schemas.microsoft.com/office/drawing/2014/main" id="{9CD6B6B5-0BE1-4ACA-9E59-5A713F41B410}"/>
                </a:ext>
              </a:extLst>
            </p:cNvPr>
            <p:cNvSpPr txBox="1"/>
            <p:nvPr/>
          </p:nvSpPr>
          <p:spPr>
            <a:xfrm>
              <a:off x="2466056" y="2327586"/>
              <a:ext cx="1953929" cy="369332"/>
            </a:xfrm>
            <a:prstGeom prst="rect">
              <a:avLst/>
            </a:prstGeom>
            <a:noFill/>
          </p:spPr>
          <p:txBody>
            <a:bodyPr wrap="square" rtlCol="0">
              <a:spAutoFit/>
            </a:bodyPr>
            <a:lstStyle/>
            <a:p>
              <a:r>
                <a:rPr lang="en-US" dirty="0"/>
                <a:t>Pulse polarization</a:t>
              </a:r>
            </a:p>
          </p:txBody>
        </p:sp>
      </p:grpSp>
      <p:grpSp>
        <p:nvGrpSpPr>
          <p:cNvPr id="26" name="Group 25">
            <a:extLst>
              <a:ext uri="{FF2B5EF4-FFF2-40B4-BE49-F238E27FC236}">
                <a16:creationId xmlns:a16="http://schemas.microsoft.com/office/drawing/2014/main" id="{052056D3-2B2F-40E2-BF83-EEA2DE3A8BFF}"/>
              </a:ext>
            </a:extLst>
          </p:cNvPr>
          <p:cNvGrpSpPr/>
          <p:nvPr/>
        </p:nvGrpSpPr>
        <p:grpSpPr>
          <a:xfrm>
            <a:off x="6592674" y="1613196"/>
            <a:ext cx="4267200" cy="4267200"/>
            <a:chOff x="2842248" y="1678936"/>
            <a:chExt cx="4267200" cy="4267200"/>
          </a:xfrm>
        </p:grpSpPr>
        <p:pic>
          <p:nvPicPr>
            <p:cNvPr id="24" name="Picture 23">
              <a:extLst>
                <a:ext uri="{FF2B5EF4-FFF2-40B4-BE49-F238E27FC236}">
                  <a16:creationId xmlns:a16="http://schemas.microsoft.com/office/drawing/2014/main" id="{887E434C-AD15-4EAE-8F7C-7D79A40FD6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2248" y="1678936"/>
              <a:ext cx="4267200" cy="4267200"/>
            </a:xfrm>
            <a:prstGeom prst="rect">
              <a:avLst/>
            </a:prstGeom>
          </p:spPr>
        </p:pic>
        <p:sp>
          <p:nvSpPr>
            <p:cNvPr id="25" name="TextBox 24">
              <a:extLst>
                <a:ext uri="{FF2B5EF4-FFF2-40B4-BE49-F238E27FC236}">
                  <a16:creationId xmlns:a16="http://schemas.microsoft.com/office/drawing/2014/main" id="{19FB92DE-B36A-4B4F-80C7-B371B40A69B7}"/>
                </a:ext>
              </a:extLst>
            </p:cNvPr>
            <p:cNvSpPr txBox="1"/>
            <p:nvPr/>
          </p:nvSpPr>
          <p:spPr>
            <a:xfrm>
              <a:off x="4418581" y="1802118"/>
              <a:ext cx="1999237" cy="369332"/>
            </a:xfrm>
            <a:prstGeom prst="rect">
              <a:avLst/>
            </a:prstGeom>
            <a:noFill/>
          </p:spPr>
          <p:txBody>
            <a:bodyPr wrap="square" rtlCol="0">
              <a:spAutoFit/>
            </a:bodyPr>
            <a:lstStyle/>
            <a:p>
              <a:r>
                <a:rPr lang="en-US" dirty="0"/>
                <a:t>Relative bandwidth</a:t>
              </a:r>
            </a:p>
          </p:txBody>
        </p:sp>
      </p:grpSp>
      <p:grpSp>
        <p:nvGrpSpPr>
          <p:cNvPr id="30" name="Group 29">
            <a:extLst>
              <a:ext uri="{FF2B5EF4-FFF2-40B4-BE49-F238E27FC236}">
                <a16:creationId xmlns:a16="http://schemas.microsoft.com/office/drawing/2014/main" id="{896C893E-5DCF-423B-8DF0-FA4285474362}"/>
              </a:ext>
            </a:extLst>
          </p:cNvPr>
          <p:cNvGrpSpPr/>
          <p:nvPr/>
        </p:nvGrpSpPr>
        <p:grpSpPr>
          <a:xfrm>
            <a:off x="6618189" y="1532093"/>
            <a:ext cx="4267200" cy="4267200"/>
            <a:chOff x="3351317" y="1624101"/>
            <a:chExt cx="4267200" cy="4267200"/>
          </a:xfrm>
        </p:grpSpPr>
        <p:pic>
          <p:nvPicPr>
            <p:cNvPr id="28" name="Picture 27">
              <a:extLst>
                <a:ext uri="{FF2B5EF4-FFF2-40B4-BE49-F238E27FC236}">
                  <a16:creationId xmlns:a16="http://schemas.microsoft.com/office/drawing/2014/main" id="{A1909DFA-3295-49A8-87F1-02E0BEE6DD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1317" y="1624101"/>
              <a:ext cx="4267200" cy="4267200"/>
            </a:xfrm>
            <a:prstGeom prst="rect">
              <a:avLst/>
            </a:prstGeom>
          </p:spPr>
        </p:pic>
        <p:sp>
          <p:nvSpPr>
            <p:cNvPr id="29" name="TextBox 28">
              <a:extLst>
                <a:ext uri="{FF2B5EF4-FFF2-40B4-BE49-F238E27FC236}">
                  <a16:creationId xmlns:a16="http://schemas.microsoft.com/office/drawing/2014/main" id="{D79669FA-76E2-4976-86D1-9D1D56D22704}"/>
                </a:ext>
              </a:extLst>
            </p:cNvPr>
            <p:cNvSpPr txBox="1"/>
            <p:nvPr/>
          </p:nvSpPr>
          <p:spPr>
            <a:xfrm>
              <a:off x="5350365" y="1905593"/>
              <a:ext cx="1991617" cy="369332"/>
            </a:xfrm>
            <a:prstGeom prst="rect">
              <a:avLst/>
            </a:prstGeom>
            <a:noFill/>
          </p:spPr>
          <p:txBody>
            <a:bodyPr wrap="square" rtlCol="0">
              <a:spAutoFit/>
            </a:bodyPr>
            <a:lstStyle/>
            <a:p>
              <a:r>
                <a:rPr lang="en-US" dirty="0"/>
                <a:t>Beam divergence</a:t>
              </a:r>
            </a:p>
          </p:txBody>
        </p:sp>
      </p:grpSp>
      <p:grpSp>
        <p:nvGrpSpPr>
          <p:cNvPr id="34" name="Group 33">
            <a:extLst>
              <a:ext uri="{FF2B5EF4-FFF2-40B4-BE49-F238E27FC236}">
                <a16:creationId xmlns:a16="http://schemas.microsoft.com/office/drawing/2014/main" id="{DDF1E9A9-4D87-462C-BFFC-CFA6E563C6C2}"/>
              </a:ext>
            </a:extLst>
          </p:cNvPr>
          <p:cNvGrpSpPr/>
          <p:nvPr/>
        </p:nvGrpSpPr>
        <p:grpSpPr>
          <a:xfrm>
            <a:off x="6849954" y="1788607"/>
            <a:ext cx="4267200" cy="4267200"/>
            <a:chOff x="3267397" y="2080305"/>
            <a:chExt cx="4267200" cy="4267200"/>
          </a:xfrm>
        </p:grpSpPr>
        <p:pic>
          <p:nvPicPr>
            <p:cNvPr id="32" name="Picture 31">
              <a:extLst>
                <a:ext uri="{FF2B5EF4-FFF2-40B4-BE49-F238E27FC236}">
                  <a16:creationId xmlns:a16="http://schemas.microsoft.com/office/drawing/2014/main" id="{695E555C-3995-4F9D-93CB-D8E5130091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7397" y="2080305"/>
              <a:ext cx="4267200" cy="4267200"/>
            </a:xfrm>
            <a:prstGeom prst="rect">
              <a:avLst/>
            </a:prstGeom>
          </p:spPr>
        </p:pic>
        <p:sp>
          <p:nvSpPr>
            <p:cNvPr id="33" name="TextBox 32">
              <a:extLst>
                <a:ext uri="{FF2B5EF4-FFF2-40B4-BE49-F238E27FC236}">
                  <a16:creationId xmlns:a16="http://schemas.microsoft.com/office/drawing/2014/main" id="{3CD91F7F-2374-4114-AFAF-C1F28CD509F8}"/>
                </a:ext>
              </a:extLst>
            </p:cNvPr>
            <p:cNvSpPr txBox="1"/>
            <p:nvPr/>
          </p:nvSpPr>
          <p:spPr>
            <a:xfrm>
              <a:off x="4905390" y="2378629"/>
              <a:ext cx="1566645" cy="369332"/>
            </a:xfrm>
            <a:prstGeom prst="rect">
              <a:avLst/>
            </a:prstGeom>
            <a:noFill/>
          </p:spPr>
          <p:txBody>
            <a:bodyPr wrap="square" rtlCol="0">
              <a:spAutoFit/>
            </a:bodyPr>
            <a:lstStyle/>
            <a:p>
              <a:r>
                <a:rPr lang="en-US" dirty="0"/>
                <a:t>Spot diameter</a:t>
              </a:r>
            </a:p>
          </p:txBody>
        </p:sp>
      </p:grpSp>
    </p:spTree>
    <p:extLst>
      <p:ext uri="{BB962C8B-B14F-4D97-AF65-F5344CB8AC3E}">
        <p14:creationId xmlns:p14="http://schemas.microsoft.com/office/powerpoint/2010/main" val="25151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6" end="6"/>
                                            </p:txEl>
                                          </p:spTgt>
                                        </p:tgtEl>
                                        <p:attrNameLst>
                                          <p:attrName>style.visibility</p:attrName>
                                        </p:attrNameLst>
                                      </p:cBhvr>
                                      <p:to>
                                        <p:strVal val="visible"/>
                                      </p:to>
                                    </p:set>
                                    <p:animEffect transition="in" filter="fade">
                                      <p:cBhvr>
                                        <p:cTn id="12" dur="500"/>
                                        <p:tgtEl>
                                          <p:spTgt spid="9">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animEffect transition="in" filter="fade">
                                      <p:cBhvr>
                                        <p:cTn id="17" dur="500"/>
                                        <p:tgtEl>
                                          <p:spTgt spid="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animEffect transition="in" filter="fade">
                                      <p:cBhvr>
                                        <p:cTn id="22" dur="500"/>
                                        <p:tgtEl>
                                          <p:spTgt spid="9">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8" fill="hold" nodeType="with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anim calcmode="lin" valueType="num">
                                      <p:cBhvr additive="base">
                                        <p:cTn id="33" dur="500" fill="hold"/>
                                        <p:tgtEl>
                                          <p:spTgt spid="9">
                                            <p:txEl>
                                              <p:pRg st="10" end="1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2" presetClass="entr" presetSubtype="8" fill="hold"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anim calcmode="lin" valueType="num">
                                      <p:cBhvr additive="base">
                                        <p:cTn id="45" dur="500" fill="hold"/>
                                        <p:tgtEl>
                                          <p:spTgt spid="9">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2" presetClass="entr" presetSubtype="8" fill="hold" nodeType="withEffect">
                                  <p:stCondLst>
                                    <p:cond delay="0"/>
                                  </p:stCondLst>
                                  <p:childTnLst>
                                    <p:set>
                                      <p:cBhvr>
                                        <p:cTn id="56" dur="1" fill="hold">
                                          <p:stCondLst>
                                            <p:cond delay="0"/>
                                          </p:stCondLst>
                                        </p:cTn>
                                        <p:tgtEl>
                                          <p:spTgt spid="9">
                                            <p:txEl>
                                              <p:pRg st="12" end="12"/>
                                            </p:txEl>
                                          </p:spTgt>
                                        </p:tgtEl>
                                        <p:attrNameLst>
                                          <p:attrName>style.visibility</p:attrName>
                                        </p:attrNameLst>
                                      </p:cBhvr>
                                      <p:to>
                                        <p:strVal val="visible"/>
                                      </p:to>
                                    </p:set>
                                    <p:anim calcmode="lin" valueType="num">
                                      <p:cBhvr additive="base">
                                        <p:cTn id="57" dur="500" fill="hold"/>
                                        <p:tgtEl>
                                          <p:spTgt spid="9">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2" presetClass="entr" presetSubtype="8" fill="hold" nodeType="withEffect">
                                  <p:stCondLst>
                                    <p:cond delay="0"/>
                                  </p:stCondLst>
                                  <p:childTnLst>
                                    <p:set>
                                      <p:cBhvr>
                                        <p:cTn id="68" dur="1" fill="hold">
                                          <p:stCondLst>
                                            <p:cond delay="0"/>
                                          </p:stCondLst>
                                        </p:cTn>
                                        <p:tgtEl>
                                          <p:spTgt spid="9">
                                            <p:txEl>
                                              <p:pRg st="13" end="13"/>
                                            </p:txEl>
                                          </p:spTgt>
                                        </p:tgtEl>
                                        <p:attrNameLst>
                                          <p:attrName>style.visibility</p:attrName>
                                        </p:attrNameLst>
                                      </p:cBhvr>
                                      <p:to>
                                        <p:strVal val="visible"/>
                                      </p:to>
                                    </p:set>
                                    <p:anim calcmode="lin" valueType="num">
                                      <p:cBhvr additive="base">
                                        <p:cTn id="69" dur="500" fill="hold"/>
                                        <p:tgtEl>
                                          <p:spTgt spid="9">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2" presetClass="entr" presetSubtype="8" fill="hold" nodeType="withEffect">
                                  <p:stCondLst>
                                    <p:cond delay="0"/>
                                  </p:stCondLst>
                                  <p:childTnLst>
                                    <p:set>
                                      <p:cBhvr>
                                        <p:cTn id="80" dur="1" fill="hold">
                                          <p:stCondLst>
                                            <p:cond delay="0"/>
                                          </p:stCondLst>
                                        </p:cTn>
                                        <p:tgtEl>
                                          <p:spTgt spid="9">
                                            <p:txEl>
                                              <p:pRg st="14" end="14"/>
                                            </p:txEl>
                                          </p:spTgt>
                                        </p:tgtEl>
                                        <p:attrNameLst>
                                          <p:attrName>style.visibility</p:attrName>
                                        </p:attrNameLst>
                                      </p:cBhvr>
                                      <p:to>
                                        <p:strVal val="visible"/>
                                      </p:to>
                                    </p:set>
                                    <p:anim calcmode="lin" valueType="num">
                                      <p:cBhvr additive="base">
                                        <p:cTn id="81" dur="500" fill="hold"/>
                                        <p:tgtEl>
                                          <p:spTgt spid="9">
                                            <p:txEl>
                                              <p:pRg st="14" end="14"/>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9">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2" presetClass="entr" presetSubtype="8" fill="hold" nodeType="withEffect">
                                  <p:stCondLst>
                                    <p:cond delay="0"/>
                                  </p:stCondLst>
                                  <p:childTnLst>
                                    <p:set>
                                      <p:cBhvr>
                                        <p:cTn id="92" dur="1" fill="hold">
                                          <p:stCondLst>
                                            <p:cond delay="0"/>
                                          </p:stCondLst>
                                        </p:cTn>
                                        <p:tgtEl>
                                          <p:spTgt spid="9">
                                            <p:txEl>
                                              <p:pRg st="15" end="15"/>
                                            </p:txEl>
                                          </p:spTgt>
                                        </p:tgtEl>
                                        <p:attrNameLst>
                                          <p:attrName>style.visibility</p:attrName>
                                        </p:attrNameLst>
                                      </p:cBhvr>
                                      <p:to>
                                        <p:strVal val="visible"/>
                                      </p:to>
                                    </p:set>
                                    <p:anim calcmode="lin" valueType="num">
                                      <p:cBhvr additive="base">
                                        <p:cTn id="93" dur="500" fill="hold"/>
                                        <p:tgtEl>
                                          <p:spTgt spid="9">
                                            <p:txEl>
                                              <p:pRg st="15" end="15"/>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9">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CE7EC-C267-4FCC-911B-C18CB248AD97}"/>
              </a:ext>
            </a:extLst>
          </p:cNvPr>
          <p:cNvSpPr>
            <a:spLocks noGrp="1"/>
          </p:cNvSpPr>
          <p:nvPr>
            <p:ph type="sldNum" sz="quarter" idx="12"/>
          </p:nvPr>
        </p:nvSpPr>
        <p:spPr/>
        <p:txBody>
          <a:bodyPr/>
          <a:lstStyle/>
          <a:p>
            <a:fld id="{3A3A6714-3D1F-4857-9904-D935B84167FA}" type="slidenum">
              <a:rPr lang="en-GB" smtClean="0"/>
              <a:pPr/>
              <a:t>9</a:t>
            </a:fld>
            <a:endParaRPr lang="en-GB"/>
          </a:p>
        </p:txBody>
      </p:sp>
      <p:sp>
        <p:nvSpPr>
          <p:cNvPr id="4" name="Title 3">
            <a:extLst>
              <a:ext uri="{FF2B5EF4-FFF2-40B4-BE49-F238E27FC236}">
                <a16:creationId xmlns:a16="http://schemas.microsoft.com/office/drawing/2014/main" id="{98991576-F270-4D93-82BE-F84A3842B335}"/>
              </a:ext>
            </a:extLst>
          </p:cNvPr>
          <p:cNvSpPr>
            <a:spLocks noGrp="1"/>
          </p:cNvSpPr>
          <p:nvPr>
            <p:ph type="title"/>
          </p:nvPr>
        </p:nvSpPr>
        <p:spPr/>
        <p:txBody>
          <a:bodyPr/>
          <a:lstStyle/>
          <a:p>
            <a:r>
              <a:rPr lang="en-US" dirty="0"/>
              <a:t>Particles parameters for experiments</a:t>
            </a:r>
          </a:p>
        </p:txBody>
      </p:sp>
      <p:sp>
        <p:nvSpPr>
          <p:cNvPr id="5" name="Footer Placeholder 4">
            <a:extLst>
              <a:ext uri="{FF2B5EF4-FFF2-40B4-BE49-F238E27FC236}">
                <a16:creationId xmlns:a16="http://schemas.microsoft.com/office/drawing/2014/main" id="{6D2E105E-7D57-4D9B-ABAE-248A9C674A4A}"/>
              </a:ext>
            </a:extLst>
          </p:cNvPr>
          <p:cNvSpPr>
            <a:spLocks noGrp="1"/>
          </p:cNvSpPr>
          <p:nvPr>
            <p:ph type="ftr" sz="quarter" idx="13"/>
          </p:nvPr>
        </p:nvSpPr>
        <p:spPr/>
        <p:txBody>
          <a:bodyPr/>
          <a:lstStyle/>
          <a:p>
            <a:pPr algn="l"/>
            <a:r>
              <a:rPr lang="en-GB"/>
              <a:t>Emiliano Principi – EuPRAXIA_PP Annual Meeting 2024</a:t>
            </a:r>
            <a:endParaRPr lang="en-GB" dirty="0"/>
          </a:p>
        </p:txBody>
      </p:sp>
      <p:pic>
        <p:nvPicPr>
          <p:cNvPr id="8" name="Picture 7">
            <a:extLst>
              <a:ext uri="{FF2B5EF4-FFF2-40B4-BE49-F238E27FC236}">
                <a16:creationId xmlns:a16="http://schemas.microsoft.com/office/drawing/2014/main" id="{43EFD7E0-E16C-4079-816C-193CB98D3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073" y="1507155"/>
            <a:ext cx="4267200" cy="4267200"/>
          </a:xfrm>
          <a:prstGeom prst="rect">
            <a:avLst/>
          </a:prstGeom>
        </p:spPr>
      </p:pic>
      <p:sp>
        <p:nvSpPr>
          <p:cNvPr id="9" name="TextBox 8">
            <a:extLst>
              <a:ext uri="{FF2B5EF4-FFF2-40B4-BE49-F238E27FC236}">
                <a16:creationId xmlns:a16="http://schemas.microsoft.com/office/drawing/2014/main" id="{875DD521-AEB1-4E4E-BE17-70E4E68A4778}"/>
              </a:ext>
            </a:extLst>
          </p:cNvPr>
          <p:cNvSpPr txBox="1"/>
          <p:nvPr/>
        </p:nvSpPr>
        <p:spPr>
          <a:xfrm>
            <a:off x="866274" y="1507155"/>
            <a:ext cx="5332507" cy="2585323"/>
          </a:xfrm>
          <a:prstGeom prst="rect">
            <a:avLst/>
          </a:prstGeom>
          <a:noFill/>
        </p:spPr>
        <p:txBody>
          <a:bodyPr wrap="square" rtlCol="0">
            <a:spAutoFit/>
          </a:bodyPr>
          <a:lstStyle/>
          <a:p>
            <a:r>
              <a:rPr lang="en-US" dirty="0"/>
              <a:t>Parameters of particle sources:</a:t>
            </a:r>
          </a:p>
          <a:p>
            <a:endParaRPr lang="en-US" dirty="0"/>
          </a:p>
          <a:p>
            <a:pPr marL="285750" indent="-285750">
              <a:buFont typeface="Courier New" panose="02070309020205020404" pitchFamily="49" charset="0"/>
              <a:buChar char="o"/>
            </a:pPr>
            <a:r>
              <a:rPr lang="en-US" dirty="0"/>
              <a:t>Bunch durations longer than 100 fs are not of interest to users</a:t>
            </a:r>
          </a:p>
          <a:p>
            <a:endParaRPr lang="en-US" dirty="0"/>
          </a:p>
          <a:p>
            <a:pPr marL="285750" indent="-285750">
              <a:buFont typeface="Courier New" panose="02070309020205020404" pitchFamily="49" charset="0"/>
              <a:buChar char="o"/>
            </a:pPr>
            <a:r>
              <a:rPr lang="en-US" dirty="0"/>
              <a:t>Particles energy should be in the range 1-10 GeV</a:t>
            </a:r>
          </a:p>
          <a:p>
            <a:endParaRPr lang="en-US" dirty="0"/>
          </a:p>
          <a:p>
            <a:pPr marL="285750" indent="-285750">
              <a:buFont typeface="Courier New" panose="02070309020205020404" pitchFamily="49" charset="0"/>
              <a:buChar char="o"/>
            </a:pPr>
            <a:r>
              <a:rPr lang="en-US" dirty="0"/>
              <a:t>A small energy spread is preferable, however it is not a critical parameter</a:t>
            </a:r>
          </a:p>
        </p:txBody>
      </p:sp>
      <p:grpSp>
        <p:nvGrpSpPr>
          <p:cNvPr id="13" name="Group 12">
            <a:extLst>
              <a:ext uri="{FF2B5EF4-FFF2-40B4-BE49-F238E27FC236}">
                <a16:creationId xmlns:a16="http://schemas.microsoft.com/office/drawing/2014/main" id="{C9183108-0507-4A73-A94E-FA395BBE1123}"/>
              </a:ext>
            </a:extLst>
          </p:cNvPr>
          <p:cNvGrpSpPr/>
          <p:nvPr/>
        </p:nvGrpSpPr>
        <p:grpSpPr>
          <a:xfrm>
            <a:off x="6978073" y="1478231"/>
            <a:ext cx="4267200" cy="4267200"/>
            <a:chOff x="3702518" y="1616635"/>
            <a:chExt cx="4267200" cy="4267200"/>
          </a:xfrm>
        </p:grpSpPr>
        <p:pic>
          <p:nvPicPr>
            <p:cNvPr id="11" name="Picture 10">
              <a:extLst>
                <a:ext uri="{FF2B5EF4-FFF2-40B4-BE49-F238E27FC236}">
                  <a16:creationId xmlns:a16="http://schemas.microsoft.com/office/drawing/2014/main" id="{2DA0A0B6-9530-4A06-813A-857FDFF0B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518" y="1616635"/>
              <a:ext cx="4267200" cy="4267200"/>
            </a:xfrm>
            <a:prstGeom prst="rect">
              <a:avLst/>
            </a:prstGeom>
          </p:spPr>
        </p:pic>
        <p:sp>
          <p:nvSpPr>
            <p:cNvPr id="12" name="TextBox 11">
              <a:extLst>
                <a:ext uri="{FF2B5EF4-FFF2-40B4-BE49-F238E27FC236}">
                  <a16:creationId xmlns:a16="http://schemas.microsoft.com/office/drawing/2014/main" id="{AC2BB290-7613-49AD-AA8D-56434C7CD510}"/>
                </a:ext>
              </a:extLst>
            </p:cNvPr>
            <p:cNvSpPr txBox="1"/>
            <p:nvPr/>
          </p:nvSpPr>
          <p:spPr>
            <a:xfrm>
              <a:off x="5786265" y="1831569"/>
              <a:ext cx="1174282" cy="646331"/>
            </a:xfrm>
            <a:prstGeom prst="rect">
              <a:avLst/>
            </a:prstGeom>
            <a:noFill/>
          </p:spPr>
          <p:txBody>
            <a:bodyPr wrap="square" rtlCol="0">
              <a:spAutoFit/>
            </a:bodyPr>
            <a:lstStyle/>
            <a:p>
              <a:r>
                <a:rPr lang="en-US" dirty="0"/>
                <a:t>Bunch duration</a:t>
              </a:r>
            </a:p>
          </p:txBody>
        </p:sp>
      </p:grpSp>
      <p:grpSp>
        <p:nvGrpSpPr>
          <p:cNvPr id="17" name="Group 16">
            <a:extLst>
              <a:ext uri="{FF2B5EF4-FFF2-40B4-BE49-F238E27FC236}">
                <a16:creationId xmlns:a16="http://schemas.microsoft.com/office/drawing/2014/main" id="{53B3F602-8B81-40DB-8E83-E88BEAE80747}"/>
              </a:ext>
            </a:extLst>
          </p:cNvPr>
          <p:cNvGrpSpPr/>
          <p:nvPr/>
        </p:nvGrpSpPr>
        <p:grpSpPr>
          <a:xfrm>
            <a:off x="6978073" y="1681879"/>
            <a:ext cx="4267200" cy="4267200"/>
            <a:chOff x="2710873" y="1613033"/>
            <a:chExt cx="4267200" cy="4267200"/>
          </a:xfrm>
        </p:grpSpPr>
        <p:pic>
          <p:nvPicPr>
            <p:cNvPr id="15" name="Picture 14">
              <a:extLst>
                <a:ext uri="{FF2B5EF4-FFF2-40B4-BE49-F238E27FC236}">
                  <a16:creationId xmlns:a16="http://schemas.microsoft.com/office/drawing/2014/main" id="{23A52A35-8CA1-4495-ADB8-B895EAEE2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873" y="1613033"/>
              <a:ext cx="4267200" cy="4267200"/>
            </a:xfrm>
            <a:prstGeom prst="rect">
              <a:avLst/>
            </a:prstGeom>
          </p:spPr>
        </p:pic>
        <p:sp>
          <p:nvSpPr>
            <p:cNvPr id="16" name="TextBox 15">
              <a:extLst>
                <a:ext uri="{FF2B5EF4-FFF2-40B4-BE49-F238E27FC236}">
                  <a16:creationId xmlns:a16="http://schemas.microsoft.com/office/drawing/2014/main" id="{D3F823D3-93DB-47FF-B3A4-62D8316A4A42}"/>
                </a:ext>
              </a:extLst>
            </p:cNvPr>
            <p:cNvSpPr txBox="1"/>
            <p:nvPr/>
          </p:nvSpPr>
          <p:spPr>
            <a:xfrm>
              <a:off x="5292169" y="1722089"/>
              <a:ext cx="1155032" cy="646331"/>
            </a:xfrm>
            <a:prstGeom prst="rect">
              <a:avLst/>
            </a:prstGeom>
            <a:noFill/>
          </p:spPr>
          <p:txBody>
            <a:bodyPr wrap="square" rtlCol="0">
              <a:spAutoFit/>
            </a:bodyPr>
            <a:lstStyle/>
            <a:p>
              <a:r>
                <a:rPr lang="en-US" dirty="0"/>
                <a:t>Particle energy</a:t>
              </a:r>
            </a:p>
          </p:txBody>
        </p:sp>
      </p:grpSp>
      <p:grpSp>
        <p:nvGrpSpPr>
          <p:cNvPr id="23" name="Group 22">
            <a:extLst>
              <a:ext uri="{FF2B5EF4-FFF2-40B4-BE49-F238E27FC236}">
                <a16:creationId xmlns:a16="http://schemas.microsoft.com/office/drawing/2014/main" id="{D8123799-B88B-41AD-AACF-60588F6C95C6}"/>
              </a:ext>
            </a:extLst>
          </p:cNvPr>
          <p:cNvGrpSpPr/>
          <p:nvPr/>
        </p:nvGrpSpPr>
        <p:grpSpPr>
          <a:xfrm>
            <a:off x="6937846" y="1478231"/>
            <a:ext cx="4347653" cy="4267200"/>
            <a:chOff x="2710873" y="1507155"/>
            <a:chExt cx="4347653" cy="4267200"/>
          </a:xfrm>
        </p:grpSpPr>
        <p:pic>
          <p:nvPicPr>
            <p:cNvPr id="19" name="Picture 18">
              <a:extLst>
                <a:ext uri="{FF2B5EF4-FFF2-40B4-BE49-F238E27FC236}">
                  <a16:creationId xmlns:a16="http://schemas.microsoft.com/office/drawing/2014/main" id="{5F286E78-B6D3-49DA-800D-C23EE9962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0873" y="1507155"/>
              <a:ext cx="4267200" cy="4267200"/>
            </a:xfrm>
            <a:prstGeom prst="rect">
              <a:avLst/>
            </a:prstGeom>
          </p:spPr>
        </p:pic>
        <p:sp>
          <p:nvSpPr>
            <p:cNvPr id="22" name="TextBox 21">
              <a:extLst>
                <a:ext uri="{FF2B5EF4-FFF2-40B4-BE49-F238E27FC236}">
                  <a16:creationId xmlns:a16="http://schemas.microsoft.com/office/drawing/2014/main" id="{CEF79B54-D871-466B-9946-B6BF4DE2D20D}"/>
                </a:ext>
              </a:extLst>
            </p:cNvPr>
            <p:cNvSpPr txBox="1"/>
            <p:nvPr/>
          </p:nvSpPr>
          <p:spPr>
            <a:xfrm>
              <a:off x="4903197" y="1741340"/>
              <a:ext cx="2155329" cy="369332"/>
            </a:xfrm>
            <a:prstGeom prst="rect">
              <a:avLst/>
            </a:prstGeom>
            <a:noFill/>
          </p:spPr>
          <p:txBody>
            <a:bodyPr wrap="square" rtlCol="0">
              <a:spAutoFit/>
            </a:bodyPr>
            <a:lstStyle/>
            <a:p>
              <a:r>
                <a:rPr lang="en-US" dirty="0"/>
                <a:t>Energy spread</a:t>
              </a:r>
            </a:p>
          </p:txBody>
        </p:sp>
      </p:grpSp>
    </p:spTree>
    <p:extLst>
      <p:ext uri="{BB962C8B-B14F-4D97-AF65-F5344CB8AC3E}">
        <p14:creationId xmlns:p14="http://schemas.microsoft.com/office/powerpoint/2010/main" val="104853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2" presetClass="entr" presetSubtype="8"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2" presetClass="entr" presetSubtype="8"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2" presetClass="entr" presetSubtype="8"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5800</TotalTime>
  <Words>1076</Words>
  <Application>Microsoft Office PowerPoint</Application>
  <PresentationFormat>Widescreen</PresentationFormat>
  <Paragraphs>194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Arial Rounded MT Bold</vt:lpstr>
      <vt:lpstr>Calibri</vt:lpstr>
      <vt:lpstr>Calibri Light</vt:lpstr>
      <vt:lpstr>Courier New</vt:lpstr>
      <vt:lpstr>Office Theme</vt:lpstr>
      <vt:lpstr>Survey of the Scientific Community: Key Findings and Insights</vt:lpstr>
      <vt:lpstr>The survey</vt:lpstr>
      <vt:lpstr>Analysis of the statistical sample</vt:lpstr>
      <vt:lpstr>Participants’ knowledge of EuPRAXIA</vt:lpstr>
      <vt:lpstr>General opinion about EuPRAXIA</vt:lpstr>
      <vt:lpstr>Profile of the respondent</vt:lpstr>
      <vt:lpstr>Types of EuPRAXIA sources of interest</vt:lpstr>
      <vt:lpstr>Photon parameters for experiments</vt:lpstr>
      <vt:lpstr>Particles parameters for experiments</vt:lpstr>
      <vt:lpstr>What science with EuPRAXIA?</vt:lpstr>
      <vt:lpstr>Experimental techniques</vt:lpstr>
      <vt:lpstr>Sample delivery</vt:lpstr>
      <vt:lpstr>Experimental support</vt:lpstr>
      <vt:lpstr>Conclusions</vt:lpstr>
      <vt:lpstr>Acknowledgements</vt:lpstr>
      <vt:lpstr>Participate in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Alexandra (Cockcroft Inst,DL,-)</dc:creator>
  <cp:lastModifiedBy>emiliano.principi@elettra.trieste.it</cp:lastModifiedBy>
  <cp:revision>134</cp:revision>
  <dcterms:created xsi:type="dcterms:W3CDTF">2018-02-09T13:41:45Z</dcterms:created>
  <dcterms:modified xsi:type="dcterms:W3CDTF">2024-09-13T18:02:29Z</dcterms:modified>
</cp:coreProperties>
</file>