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73" r:id="rId4"/>
    <p:sldId id="274" r:id="rId5"/>
    <p:sldId id="279" r:id="rId6"/>
    <p:sldId id="280" r:id="rId7"/>
    <p:sldId id="293" r:id="rId8"/>
    <p:sldId id="285" r:id="rId9"/>
    <p:sldId id="289" r:id="rId10"/>
    <p:sldId id="297" r:id="rId11"/>
    <p:sldId id="306" r:id="rId12"/>
    <p:sldId id="290" r:id="rId13"/>
    <p:sldId id="300" r:id="rId14"/>
    <p:sldId id="294" r:id="rId15"/>
    <p:sldId id="298" r:id="rId16"/>
    <p:sldId id="295" r:id="rId17"/>
    <p:sldId id="299" r:id="rId18"/>
    <p:sldId id="301" r:id="rId19"/>
    <p:sldId id="292" r:id="rId20"/>
    <p:sldId id="302" r:id="rId21"/>
    <p:sldId id="304" r:id="rId22"/>
    <p:sldId id="305" r:id="rId23"/>
    <p:sldId id="303" r:id="rId24"/>
    <p:sldId id="277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82"/>
    <a:srgbClr val="A6A6A6"/>
    <a:srgbClr val="DDE9F7"/>
    <a:srgbClr val="0055A5"/>
    <a:srgbClr val="437AAB"/>
    <a:srgbClr val="385273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1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09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23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2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6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32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786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13092" y="3642000"/>
            <a:ext cx="1152130" cy="399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9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34" y="5201842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29738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18/09/2024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call.eu/" TargetMode="External"/><Relationship Id="rId3" Type="http://schemas.openxmlformats.org/officeDocument/2006/relationships/hyperlink" Target="https://lightsources.org/lightsources-of-the-world/europe/" TargetMode="External"/><Relationship Id="rId7" Type="http://schemas.openxmlformats.org/officeDocument/2006/relationships/hyperlink" Target="http://www.calipsoplu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yforlight.eu/" TargetMode="External"/><Relationship Id="rId5" Type="http://schemas.openxmlformats.org/officeDocument/2006/relationships/hyperlink" Target="https://www.fels-of-europe.eu/" TargetMode="External"/><Relationship Id="rId10" Type="http://schemas.openxmlformats.org/officeDocument/2006/relationships/hyperlink" Target="https://panosc.eu/" TargetMode="External"/><Relationship Id="rId4" Type="http://schemas.openxmlformats.org/officeDocument/2006/relationships/hyperlink" Target="https://www.leaps-initiative.eu/" TargetMode="External"/><Relationship Id="rId9" Type="http://schemas.openxmlformats.org/officeDocument/2006/relationships/hyperlink" Target="https://expands.e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WP5: user strategy and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Emiliano Principi – </a:t>
            </a:r>
            <a:r>
              <a:rPr lang="en-GB" dirty="0" err="1"/>
              <a:t>Elettra-Sincrotrone</a:t>
            </a:r>
            <a:r>
              <a:rPr lang="en-GB" dirty="0"/>
              <a:t> Trieste </a:t>
            </a:r>
            <a:r>
              <a:rPr lang="en-GB" dirty="0" err="1"/>
              <a:t>S.C.p.A.</a:t>
            </a:r>
            <a:endParaRPr lang="en-GB" dirty="0"/>
          </a:p>
          <a:p>
            <a:r>
              <a:rPr lang="en-GB" dirty="0"/>
              <a:t>Francesco Stellato – Università Tor </a:t>
            </a:r>
            <a:r>
              <a:rPr lang="en-GB" dirty="0" err="1"/>
              <a:t>Vergata</a:t>
            </a:r>
            <a:r>
              <a:rPr lang="en-GB" dirty="0"/>
              <a:t> &amp; INFN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1BCC9B9-906C-F41B-15B2-10F88BA8E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31" y="2747046"/>
            <a:ext cx="4557216" cy="19088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89B39C-76B0-65ED-BEE3-08C0EA6290B6}"/>
              </a:ext>
            </a:extLst>
          </p:cNvPr>
          <p:cNvSpPr txBox="1"/>
          <p:nvPr/>
        </p:nvSpPr>
        <p:spPr>
          <a:xfrm>
            <a:off x="410544" y="793036"/>
            <a:ext cx="11878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11EE1B-6702-A3A4-2560-21FEC49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AD8D01-0BD6-47C8-A4AC-F6622B2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‘</a:t>
            </a:r>
            <a:r>
              <a:rPr lang="it-IT" dirty="0" err="1"/>
              <a:t>Similar</a:t>
            </a:r>
            <a:r>
              <a:rPr lang="it-IT" dirty="0"/>
              <a:t>’ facilities - </a:t>
            </a:r>
            <a:r>
              <a:rPr lang="it-IT" sz="3600" b="1" dirty="0">
                <a:solidFill>
                  <a:srgbClr val="002060"/>
                </a:solidFill>
              </a:rPr>
              <a:t>Free Electron </a:t>
            </a:r>
            <a:r>
              <a:rPr lang="it-IT" sz="3600" b="1" dirty="0" err="1">
                <a:solidFill>
                  <a:srgbClr val="002060"/>
                </a:solidFill>
              </a:rPr>
              <a:t>Lasers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03502F-0C49-3394-96FA-DA689BE4DFC1}"/>
              </a:ext>
            </a:extLst>
          </p:cNvPr>
          <p:cNvSpPr txBox="1"/>
          <p:nvPr/>
        </p:nvSpPr>
        <p:spPr>
          <a:xfrm>
            <a:off x="635994" y="886612"/>
            <a:ext cx="883229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it-IT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XFEL (Germany)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Hamburg, the European XFEL is one of the most powerful X-ray lasers in the world, capable of generating extremely short and intense X-ray 	pulses.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Coherent Light Source (LCLS, USA)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at SLAC National Accelerator Laboratory in California, LCLS was the first FEL to produce hard X-rays and is widely used for research in molecular and atomic physics.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it-IT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SwissFEL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Switzerland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at the Paul Scherrer Institute,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SwissFEL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cutting-edge facility that provides ultra-short X-ray pulses for a wide range of experiments.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SACLA (Japan)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Harima, SACLA is one of the most compact XFELs in the world, producing </a:t>
            </a: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intense X-ray beams for high-resolution imaging and other applications.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 (Germany)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Operated by DESY in Hamburg, FLASH is primarily used for soft X-ray and ultraviolet experiments.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 (Italy)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Trieste, FERMI  is a state-of-the-art free electron laser facility specializing in soft X-rays and extreme ultraviolet light, offering advanced capabilities for ultrafast spectroscopy and imaging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Pohang Accelerator Laboratory X-ray Free Electron Laser (PAL-XFEL, South Korea)</a:t>
            </a:r>
            <a:b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Located in Pohang, PAL-XFEL is a state-of-the-art facility providing hard and soft X-ray laser pulses for various scientific applications.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supports 	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biology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chemistry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materials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science by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ultrafast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imaging capabilities.</a:t>
            </a:r>
          </a:p>
          <a:p>
            <a:pPr marL="7938"/>
            <a:r>
              <a:rPr lang="it-IT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Shanghai </a:t>
            </a:r>
            <a:r>
              <a:rPr lang="it-IT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Coherent</a:t>
            </a:r>
            <a:r>
              <a:rPr lang="it-IT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Light Facility (SCLF, China)</a:t>
            </a:r>
            <a:b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Located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Shanghai, SCLF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major free electron laser facility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designed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produce high-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brilliance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X-rays for cutting-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edge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advance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studies in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chemistry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life sciences with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powerful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versatile X-ray </a:t>
            </a:r>
            <a:r>
              <a:rPr lang="it-IT" sz="1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beams</a:t>
            </a:r>
            <a:r>
              <a:rPr lang="it-IT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50CCBC-6E2E-F839-ED98-722565760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7" y="1583727"/>
            <a:ext cx="3115187" cy="106974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A32F50-C091-30C7-E449-18AA1B99EC77}"/>
              </a:ext>
            </a:extLst>
          </p:cNvPr>
          <p:cNvSpPr txBox="1"/>
          <p:nvPr/>
        </p:nvSpPr>
        <p:spPr>
          <a:xfrm>
            <a:off x="39479" y="906936"/>
            <a:ext cx="620615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🇩🇪</a:t>
            </a:r>
          </a:p>
          <a:p>
            <a:endParaRPr lang="it-IT" sz="105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/>
              <a:t>🇺🇸</a:t>
            </a:r>
            <a:endParaRPr lang="it-IT" sz="2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kern="1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/>
              <a:t>🇨🇭</a:t>
            </a:r>
          </a:p>
          <a:p>
            <a:endParaRPr lang="it-IT" sz="1200" dirty="0"/>
          </a:p>
          <a:p>
            <a:r>
              <a:rPr lang="it-IT" sz="2800" dirty="0"/>
              <a:t>🇯🇵</a:t>
            </a:r>
          </a:p>
          <a:p>
            <a:endParaRPr lang="it-IT" sz="1600" dirty="0"/>
          </a:p>
          <a:p>
            <a:r>
              <a:rPr lang="it-IT" sz="2800" dirty="0"/>
              <a:t>🇩🇪</a:t>
            </a:r>
            <a:endParaRPr lang="it-IT" sz="2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00" dirty="0"/>
          </a:p>
          <a:p>
            <a:r>
              <a:rPr lang="it-IT" sz="2800" dirty="0"/>
              <a:t>🇮🇹</a:t>
            </a:r>
          </a:p>
          <a:p>
            <a:endParaRPr lang="it-IT" sz="1400" dirty="0"/>
          </a:p>
          <a:p>
            <a:r>
              <a:rPr lang="it-IT" sz="2800" dirty="0"/>
              <a:t>🇰🇷</a:t>
            </a:r>
          </a:p>
          <a:p>
            <a:endParaRPr lang="it-IT" sz="1200" dirty="0"/>
          </a:p>
          <a:p>
            <a:r>
              <a:rPr lang="it-IT" sz="2800" dirty="0"/>
              <a:t>🇨🇳</a:t>
            </a:r>
          </a:p>
          <a:p>
            <a:endParaRPr lang="it-IT" sz="2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FA50A1-CF58-68A7-1C64-D70E837E09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344443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03502F-0C49-3394-96FA-DA689BE4DFC1}"/>
              </a:ext>
            </a:extLst>
          </p:cNvPr>
          <p:cNvSpPr txBox="1"/>
          <p:nvPr/>
        </p:nvSpPr>
        <p:spPr>
          <a:xfrm>
            <a:off x="210109" y="1011872"/>
            <a:ext cx="119818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400" b="1" i="0" dirty="0">
                <a:solidFill>
                  <a:srgbClr val="FBB900"/>
                </a:solidFill>
                <a:effectLst/>
              </a:rPr>
              <a:t>EU initiatives 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related to light sources</a:t>
            </a:r>
            <a:r>
              <a:rPr lang="en-US" sz="2400" b="1" i="0" dirty="0">
                <a:solidFill>
                  <a:srgbClr val="FBB900"/>
                </a:solidFill>
                <a:effectLst/>
              </a:rPr>
              <a:t> </a:t>
            </a:r>
          </a:p>
          <a:p>
            <a:pPr algn="l" fontAlgn="base"/>
            <a:r>
              <a:rPr lang="en-US" sz="2400" b="1" i="0" dirty="0">
                <a:solidFill>
                  <a:srgbClr val="002060"/>
                </a:solidFill>
                <a:effectLst/>
              </a:rPr>
              <a:t>(</a:t>
            </a:r>
            <a:r>
              <a:rPr lang="en-US" sz="2400" b="1" i="0" dirty="0">
                <a:solidFill>
                  <a:srgbClr val="002060"/>
                </a:solidFill>
                <a:effectLst/>
                <a:hlinkClick r:id="rId3"/>
              </a:rPr>
              <a:t>https://lightsources.org/lightsources-of-the-world/europe/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)</a:t>
            </a:r>
          </a:p>
          <a:p>
            <a:pPr algn="l" fontAlgn="base"/>
            <a:endParaRPr lang="en-US" sz="1400" b="1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002060"/>
                </a:solidFill>
                <a:effectLst/>
              </a:rPr>
              <a:t>LEAPS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the League of European Accelerator-based Photon Sources – is a strategic consortium initiated by the Directors of the Synchrotron Radiation and Free Electron Laser (FEL) user facilities in Europe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https://www.leaps-initiative.eu/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002060"/>
                </a:solidFill>
                <a:effectLst/>
              </a:rPr>
              <a:t>FELs Of EUROPE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is a collaboration of all free electron laser (FEL) facilities in Europe, with the goal to meet the technological and scientific challenges of these novel and rapidly developing technologies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https://www.fels-of-europe.eu/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 err="1">
                <a:solidFill>
                  <a:srgbClr val="002060"/>
                </a:solidFill>
                <a:effectLst/>
              </a:rPr>
              <a:t>Wayforlight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is a portal for users of European Light sources;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wayforlight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is an initiative of the European H2020 projects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CALIPSOplus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and EUCALL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http://www.wayforlight.eu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 err="1">
                <a:solidFill>
                  <a:srgbClr val="002060"/>
                </a:solidFill>
                <a:effectLst/>
              </a:rPr>
              <a:t>CALIPSOplus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The aim of the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CALIPSOplus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project is to remove barriers for access to world-class accelerator-based light sources in Europe and in the Middle East.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http://www.calipsoplus.eu/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002060"/>
                </a:solidFill>
                <a:effectLst/>
              </a:rPr>
              <a:t>EUCALL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is a network between leading large-scale user facilities for free-electron laser, synchrotron and optical laser radiation working together on common methodologies and research opportunities, as well as developing tools to sustain this interaction in the future.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https://www.eucall.eu/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 err="1">
                <a:solidFill>
                  <a:srgbClr val="002060"/>
                </a:solidFill>
                <a:effectLst/>
              </a:rPr>
              <a:t>ExPaNDS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ExPaNDS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is the European Open Science Cloud (EOSC) Photon and Neutron Data Service.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The ambitious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ExPaNDS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project is a collaboration between 10 national Photon and Neutron Research Infrastructures (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PaN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 RIs) as well as EGI. The project aims to deliver 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standardised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, interoperable, and integrated data sources and data analysis services for Photon and Neutron facilities.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https://expands.eu/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400" b="1" i="0" dirty="0" err="1">
                <a:solidFill>
                  <a:srgbClr val="002060"/>
                </a:solidFill>
                <a:effectLst/>
              </a:rPr>
              <a:t>PaNOSC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 – The Photon and Neutron Open Science Cloud (</a:t>
            </a:r>
            <a:r>
              <a:rPr lang="en-US" sz="1400" b="0" i="0" dirty="0" err="1">
                <a:solidFill>
                  <a:srgbClr val="002060"/>
                </a:solidFill>
                <a:effectLst/>
              </a:rPr>
              <a:t>PaNOSC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) is a European project for making FAIR data a reality in 6 European Research Infrastructures (RIs), developing and providing services for scientific data and connecting these to the European Open Science Cloud (EOSC).</a:t>
            </a:r>
            <a:br>
              <a:rPr lang="en-US" sz="1400" b="0" i="0" dirty="0">
                <a:solidFill>
                  <a:srgbClr val="002060"/>
                </a:solidFill>
                <a:effectLst/>
              </a:rPr>
            </a:br>
            <a:r>
              <a:rPr lang="en-US" sz="1400" b="0" i="0" dirty="0">
                <a:solidFill>
                  <a:srgbClr val="002060"/>
                </a:solidFill>
                <a:effectLst/>
              </a:rPr>
              <a:t>For more information visit: 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https://panosc.eu/</a:t>
            </a:r>
            <a:endParaRPr lang="en-US" sz="1400" b="0" i="0" dirty="0">
              <a:solidFill>
                <a:srgbClr val="002060"/>
              </a:solidFill>
              <a:effectLst/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89B39C-76B0-65ED-BEE3-08C0EA6290B6}"/>
              </a:ext>
            </a:extLst>
          </p:cNvPr>
          <p:cNvSpPr txBox="1"/>
          <p:nvPr/>
        </p:nvSpPr>
        <p:spPr>
          <a:xfrm>
            <a:off x="410544" y="793036"/>
            <a:ext cx="11878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11EE1B-6702-A3A4-2560-21FEC49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AD8D01-0BD6-47C8-A4AC-F6622B2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‘</a:t>
            </a:r>
            <a:r>
              <a:rPr lang="it-IT" dirty="0" err="1"/>
              <a:t>Similar</a:t>
            </a:r>
            <a:r>
              <a:rPr lang="it-IT" dirty="0"/>
              <a:t>’ facilities - </a:t>
            </a:r>
            <a:r>
              <a:rPr lang="it-IT" sz="3600" b="1" dirty="0">
                <a:solidFill>
                  <a:srgbClr val="002060"/>
                </a:solidFill>
              </a:rPr>
              <a:t>Free Electron </a:t>
            </a:r>
            <a:r>
              <a:rPr lang="it-IT" sz="3600" b="1" dirty="0" err="1">
                <a:solidFill>
                  <a:srgbClr val="002060"/>
                </a:solidFill>
              </a:rPr>
              <a:t>Lasers</a:t>
            </a:r>
            <a:endParaRPr lang="it-IT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A0B3E5E-57AE-C47F-840D-CF72927A2A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174191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93BB90B0-3B1B-B806-ABB0-182F4838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From  </a:t>
            </a:r>
            <a:r>
              <a:rPr lang="it-IT" b="1" dirty="0">
                <a:solidFill>
                  <a:srgbClr val="002060"/>
                </a:solidFill>
              </a:rPr>
              <a:t>ESRF</a:t>
            </a:r>
            <a:r>
              <a:rPr lang="it-IT" dirty="0">
                <a:solidFill>
                  <a:srgbClr val="002060"/>
                </a:solidFill>
              </a:rPr>
              <a:t> &amp;  </a:t>
            </a:r>
            <a:r>
              <a:rPr lang="it-IT" b="1" dirty="0">
                <a:solidFill>
                  <a:srgbClr val="002060"/>
                </a:solidFill>
              </a:rPr>
              <a:t>Eu-XFEL</a:t>
            </a:r>
            <a:r>
              <a:rPr lang="it-IT" dirty="0">
                <a:solidFill>
                  <a:srgbClr val="002060"/>
                </a:solidFill>
              </a:rPr>
              <a:t> policies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rgbClr val="002060"/>
                </a:solidFill>
              </a:rPr>
              <a:t>Why</a:t>
            </a:r>
            <a:r>
              <a:rPr lang="it-IT" sz="2400" dirty="0">
                <a:solidFill>
                  <a:srgbClr val="002060"/>
                </a:solidFill>
              </a:rPr>
              <a:t>   </a:t>
            </a:r>
            <a:r>
              <a:rPr lang="it-IT" sz="2400" b="1" dirty="0">
                <a:solidFill>
                  <a:srgbClr val="002060"/>
                </a:solidFill>
              </a:rPr>
              <a:t>ESRF</a:t>
            </a:r>
            <a:r>
              <a:rPr lang="it-IT" sz="2400" dirty="0">
                <a:solidFill>
                  <a:srgbClr val="002060"/>
                </a:solidFill>
              </a:rPr>
              <a:t> &amp;  </a:t>
            </a:r>
            <a:r>
              <a:rPr lang="it-IT" sz="2400" b="1" dirty="0">
                <a:solidFill>
                  <a:srgbClr val="002060"/>
                </a:solidFill>
              </a:rPr>
              <a:t>Eu-XFEL</a:t>
            </a:r>
            <a:r>
              <a:rPr lang="it-IT" sz="2400" dirty="0">
                <a:solidFill>
                  <a:srgbClr val="002060"/>
                </a:solidFill>
              </a:rPr>
              <a:t> ? </a:t>
            </a:r>
          </a:p>
          <a:p>
            <a:pPr marL="0" indent="0">
              <a:buNone/>
            </a:pPr>
            <a:r>
              <a:rPr lang="it-IT" sz="2400" dirty="0" err="1">
                <a:solidFill>
                  <a:srgbClr val="002060"/>
                </a:solidFill>
              </a:rPr>
              <a:t>Both</a:t>
            </a:r>
            <a:r>
              <a:rPr lang="it-IT" sz="2400" dirty="0">
                <a:solidFill>
                  <a:srgbClr val="002060"/>
                </a:solidFill>
              </a:rPr>
              <a:t> are </a:t>
            </a:r>
            <a:r>
              <a:rPr lang="it-IT" sz="2400" b="1" dirty="0" err="1">
                <a:solidFill>
                  <a:srgbClr val="002060"/>
                </a:solidFill>
              </a:rPr>
              <a:t>multinational</a:t>
            </a:r>
            <a:r>
              <a:rPr lang="it-IT" sz="2400" b="1" dirty="0">
                <a:solidFill>
                  <a:srgbClr val="002060"/>
                </a:solidFill>
              </a:rPr>
              <a:t> projects </a:t>
            </a:r>
            <a:r>
              <a:rPr lang="it-IT" sz="2400" b="1" dirty="0" err="1">
                <a:solidFill>
                  <a:srgbClr val="002060"/>
                </a:solidFill>
              </a:rPr>
              <a:t>involving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European</a:t>
            </a:r>
            <a:r>
              <a:rPr lang="it-IT" sz="2400" b="1" dirty="0">
                <a:solidFill>
                  <a:srgbClr val="002060"/>
                </a:solidFill>
              </a:rPr>
              <a:t> countries </a:t>
            </a:r>
            <a:r>
              <a:rPr lang="it-IT" sz="2400" b="0" i="0" dirty="0" err="1">
                <a:solidFill>
                  <a:srgbClr val="002060"/>
                </a:solidFill>
                <a:effectLst/>
              </a:rPr>
              <a:t>that</a:t>
            </a:r>
            <a:r>
              <a:rPr lang="it-IT" sz="2400" b="0" i="0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</a:rPr>
              <a:t>commit</a:t>
            </a:r>
            <a:r>
              <a:rPr lang="it-IT" sz="2400" b="0" i="0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</a:rPr>
              <a:t>themselves</a:t>
            </a:r>
            <a:r>
              <a:rPr lang="it-IT" sz="2400" b="0" i="0" dirty="0">
                <a:solidFill>
                  <a:srgbClr val="002060"/>
                </a:solidFill>
                <a:effectLst/>
              </a:rPr>
              <a:t> in an </a:t>
            </a:r>
            <a:r>
              <a:rPr lang="it-IT" sz="2400" b="0" i="0" dirty="0" err="1">
                <a:solidFill>
                  <a:srgbClr val="002060"/>
                </a:solidFill>
                <a:effectLst/>
              </a:rPr>
              <a:t>intergovernmental</a:t>
            </a:r>
            <a:r>
              <a:rPr lang="it-IT" sz="2400" b="0" i="0" dirty="0">
                <a:solidFill>
                  <a:srgbClr val="002060"/>
                </a:solidFill>
                <a:effectLst/>
              </a:rPr>
              <a:t> convention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it-IT" sz="2400" dirty="0" err="1">
                <a:solidFill>
                  <a:srgbClr val="002060"/>
                </a:solidFill>
              </a:rPr>
              <a:t>Their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collaboration</a:t>
            </a:r>
            <a:r>
              <a:rPr lang="it-IT" sz="2400" dirty="0">
                <a:solidFill>
                  <a:srgbClr val="002060"/>
                </a:solidFill>
              </a:rPr>
              <a:t> and funding </a:t>
            </a:r>
            <a:r>
              <a:rPr lang="it-IT" sz="2400" dirty="0" err="1">
                <a:solidFill>
                  <a:srgbClr val="002060"/>
                </a:solidFill>
              </a:rPr>
              <a:t>mechanisms</a:t>
            </a:r>
            <a:r>
              <a:rPr lang="it-IT" sz="2400" dirty="0">
                <a:solidFill>
                  <a:srgbClr val="002060"/>
                </a:solidFill>
              </a:rPr>
              <a:t> involve a </a:t>
            </a:r>
            <a:r>
              <a:rPr lang="it-IT" sz="2400" dirty="0" err="1">
                <a:solidFill>
                  <a:srgbClr val="002060"/>
                </a:solidFill>
              </a:rPr>
              <a:t>broad</a:t>
            </a:r>
            <a:r>
              <a:rPr lang="it-IT" sz="2400" dirty="0">
                <a:solidFill>
                  <a:srgbClr val="002060"/>
                </a:solidFill>
              </a:rPr>
              <a:t> international community.</a:t>
            </a:r>
          </a:p>
          <a:p>
            <a:pPr marL="0" indent="0">
              <a:buNone/>
            </a:pPr>
            <a:r>
              <a:rPr lang="it-IT" sz="2400" dirty="0" err="1">
                <a:solidFill>
                  <a:srgbClr val="002060"/>
                </a:solidFill>
              </a:rPr>
              <a:t>Other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research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infrastructures</a:t>
            </a:r>
            <a:r>
              <a:rPr lang="it-IT" sz="2400" dirty="0">
                <a:solidFill>
                  <a:srgbClr val="002060"/>
                </a:solidFill>
              </a:rPr>
              <a:t> to look </a:t>
            </a:r>
            <a:r>
              <a:rPr lang="it-IT" sz="2400" dirty="0" err="1">
                <a:solidFill>
                  <a:srgbClr val="002060"/>
                </a:solidFill>
              </a:rPr>
              <a:t>at</a:t>
            </a:r>
            <a:r>
              <a:rPr lang="it-IT" sz="2400" dirty="0">
                <a:solidFill>
                  <a:srgbClr val="002060"/>
                </a:solidFill>
              </a:rPr>
              <a:t>: Fermi/Elettra                           , …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83B156-4303-F454-1072-A2DAE83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4EE2289-6F29-4635-8CE1-B6E3491A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Where</a:t>
            </a:r>
            <a:r>
              <a:rPr lang="it-IT"/>
              <a:t> do </a:t>
            </a:r>
            <a:r>
              <a:rPr lang="it-IT" err="1"/>
              <a:t>we</a:t>
            </a:r>
            <a:r>
              <a:rPr lang="it-IT"/>
              <a:t> start? </a:t>
            </a:r>
          </a:p>
        </p:txBody>
      </p:sp>
      <p:pic>
        <p:nvPicPr>
          <p:cNvPr id="6" name="Picture 2" descr="Press room">
            <a:extLst>
              <a:ext uri="{FF2B5EF4-FFF2-40B4-BE49-F238E27FC236}">
                <a16:creationId xmlns:a16="http://schemas.microsoft.com/office/drawing/2014/main" id="{48A3CC73-5550-39C9-48E8-80B9BD1A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87" y="2259695"/>
            <a:ext cx="937609" cy="11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European XFEL (JPG)">
            <a:extLst>
              <a:ext uri="{FF2B5EF4-FFF2-40B4-BE49-F238E27FC236}">
                <a16:creationId xmlns:a16="http://schemas.microsoft.com/office/drawing/2014/main" id="{44EE8395-4822-EC62-4D24-FA122942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3095059" y="2259695"/>
            <a:ext cx="1214340" cy="12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ettra_logo(trasparent)">
            <a:extLst>
              <a:ext uri="{FF2B5EF4-FFF2-40B4-BE49-F238E27FC236}">
                <a16:creationId xmlns:a16="http://schemas.microsoft.com/office/drawing/2014/main" id="{825CEB11-02E1-BEBB-684A-355075DE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097" y="5321905"/>
            <a:ext cx="1603270" cy="8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D68B16-0422-21AB-173E-6F9332A4C2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420948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11EE1B-6702-A3A4-2560-21FEC49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AD8D01-0BD6-47C8-A4AC-F6622B2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ESRF</a:t>
            </a:r>
          </a:p>
        </p:txBody>
      </p:sp>
      <p:pic>
        <p:nvPicPr>
          <p:cNvPr id="2" name="Picture 2" descr="Press room">
            <a:extLst>
              <a:ext uri="{FF2B5EF4-FFF2-40B4-BE49-F238E27FC236}">
                <a16:creationId xmlns:a16="http://schemas.microsoft.com/office/drawing/2014/main" id="{D43D841D-0939-C274-620D-7B853A693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1196752"/>
            <a:ext cx="1439333" cy="17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SRF | Members | EIROforum">
            <a:extLst>
              <a:ext uri="{FF2B5EF4-FFF2-40B4-BE49-F238E27FC236}">
                <a16:creationId xmlns:a16="http://schemas.microsoft.com/office/drawing/2014/main" id="{0B03A64B-9D6C-818C-8AE2-209F0B64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5" y="1067248"/>
            <a:ext cx="774533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A9B0F3-0735-1EA5-D7ED-D7788AEC14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398465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658C2BC-B0BB-7A3D-FC99-93C698EF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268760"/>
            <a:ext cx="9862127" cy="2436287"/>
          </a:xfrm>
        </p:spPr>
        <p:txBody>
          <a:bodyPr>
            <a:noAutofit/>
          </a:bodyPr>
          <a:lstStyle/>
          <a:p>
            <a:r>
              <a:rPr lang="en-GB" sz="2400" b="1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Proposals are evaluated based on scientific impact and feasibility, with two calls per year and an acceptance rate of around 50%. </a:t>
            </a:r>
            <a:r>
              <a:rPr lang="en-GB" sz="2400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Each proposal can </a:t>
            </a:r>
            <a:r>
              <a:rPr lang="en-GB" sz="2400" b="1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request up to six days </a:t>
            </a:r>
            <a:r>
              <a:rPr lang="en-GB" sz="2400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of beam time. </a:t>
            </a:r>
            <a:r>
              <a:rPr lang="en-GB" sz="2400" b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Special agreements exist</a:t>
            </a:r>
            <a:r>
              <a:rPr lang="en-GB" sz="240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for specific beamlines funded by certain countries</a:t>
            </a:r>
            <a:r>
              <a:rPr lang="en-GB" sz="2400" b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reserving time for proposals including a principal investigator or team member from the respective country</a:t>
            </a:r>
            <a:r>
              <a:rPr lang="en-GB" sz="240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endParaRPr lang="en-GB" sz="2400"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2400" b="1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2400" b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eamline scientists/managers may offer extra shifts </a:t>
            </a:r>
            <a:r>
              <a:rPr lang="en-GB" sz="240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 feasibility tests or to complete experiments required by journal referees.</a:t>
            </a:r>
          </a:p>
          <a:p>
            <a:endParaRPr lang="en-GB" sz="2400"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2400" b="1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review panel</a:t>
            </a:r>
            <a:r>
              <a:rPr lang="en-GB" sz="2400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divided into 12 areas of expertise, </a:t>
            </a:r>
            <a:r>
              <a:rPr lang="en-GB" sz="2400" b="1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meets twice a year </a:t>
            </a:r>
            <a:r>
              <a:rPr lang="en-GB" sz="2400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(one online and one on-site meeting) and each reviewer serves a 2 (+1) year term. </a:t>
            </a:r>
            <a:r>
              <a:rPr lang="en-GB" sz="2400" b="1" ker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ESRF covers all related expenses</a:t>
            </a:r>
            <a:r>
              <a:rPr lang="it-IT" sz="2400" b="1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endParaRPr lang="en-GB" sz="2400" b="1" kern="0">
              <a:solidFill>
                <a:srgbClr val="00206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2400" ker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endParaRPr lang="en-GB" sz="2400" kern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endParaRPr lang="it-IT" sz="2400">
              <a:solidFill>
                <a:srgbClr val="00206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3A83E0B-D709-784B-1756-ED2E75D7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7BE4E5-171D-581C-07F5-C3DB85E2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User policy @ ESRF</a:t>
            </a:r>
          </a:p>
        </p:txBody>
      </p:sp>
      <p:pic>
        <p:nvPicPr>
          <p:cNvPr id="6" name="Picture 2" descr="Press room">
            <a:extLst>
              <a:ext uri="{FF2B5EF4-FFF2-40B4-BE49-F238E27FC236}">
                <a16:creationId xmlns:a16="http://schemas.microsoft.com/office/drawing/2014/main" id="{23092F03-4484-8BA9-7E4E-732351DE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66" y="860808"/>
            <a:ext cx="1439333" cy="17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900CF9-347B-C02B-B8BF-20CB2D3DC6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121989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3A83E0B-D709-784B-1756-ED2E75D7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7BE4E5-171D-581C-07F5-C3DB85E2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User policy @ ESRF</a:t>
            </a:r>
          </a:p>
        </p:txBody>
      </p:sp>
      <p:pic>
        <p:nvPicPr>
          <p:cNvPr id="6" name="Picture 2" descr="Press room">
            <a:extLst>
              <a:ext uri="{FF2B5EF4-FFF2-40B4-BE49-F238E27FC236}">
                <a16:creationId xmlns:a16="http://schemas.microsoft.com/office/drawing/2014/main" id="{23092F03-4484-8BA9-7E4E-732351DE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66" y="860808"/>
            <a:ext cx="1439333" cy="17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C1954E-2B0D-10A6-2029-92AA734C2C68}"/>
              </a:ext>
            </a:extLst>
          </p:cNvPr>
          <p:cNvSpPr txBox="1"/>
          <p:nvPr/>
        </p:nvSpPr>
        <p:spPr>
          <a:xfrm>
            <a:off x="152402" y="966418"/>
            <a:ext cx="399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ESRF </a:t>
            </a:r>
            <a:r>
              <a:rPr lang="it-IT" sz="2400" dirty="0" err="1">
                <a:solidFill>
                  <a:srgbClr val="002060"/>
                </a:solidFill>
              </a:rPr>
              <a:t>upcoming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proposal</a:t>
            </a:r>
            <a:r>
              <a:rPr lang="it-IT" sz="2400" dirty="0">
                <a:solidFill>
                  <a:srgbClr val="002060"/>
                </a:solidFill>
              </a:rPr>
              <a:t> call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6BFA143-6A40-B2BD-09C3-6A06D2097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6" b="32328"/>
          <a:stretch/>
        </p:blipFill>
        <p:spPr>
          <a:xfrm>
            <a:off x="152401" y="3186229"/>
            <a:ext cx="4221480" cy="16508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4EA1D0-A406-8CC2-BDDA-14F75F056F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8" b="41699"/>
          <a:stretch/>
        </p:blipFill>
        <p:spPr>
          <a:xfrm>
            <a:off x="4840236" y="2396941"/>
            <a:ext cx="4231640" cy="16961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0117DF-A395-1D35-7A2F-F48C4CC4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3" b="-1"/>
          <a:stretch/>
        </p:blipFill>
        <p:spPr>
          <a:xfrm>
            <a:off x="152401" y="4874350"/>
            <a:ext cx="4221480" cy="153293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19FE68F-A5E8-6B24-5E8E-9DFEC533D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9"/>
          <a:stretch/>
        </p:blipFill>
        <p:spPr>
          <a:xfrm>
            <a:off x="4840236" y="793719"/>
            <a:ext cx="4231640" cy="16379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A61B534-C94B-0E3A-0E6B-BDA109A97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8"/>
          <a:stretch/>
        </p:blipFill>
        <p:spPr>
          <a:xfrm>
            <a:off x="4840236" y="4058317"/>
            <a:ext cx="4231640" cy="240425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F9BE820-9186-322B-238C-B88CA370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474866"/>
            <a:ext cx="4262120" cy="165608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E8547373-19E2-6659-BC01-A14D7B035FF4}"/>
              </a:ext>
            </a:extLst>
          </p:cNvPr>
          <p:cNvSpPr/>
          <p:nvPr/>
        </p:nvSpPr>
        <p:spPr>
          <a:xfrm>
            <a:off x="198362" y="1562705"/>
            <a:ext cx="1175657" cy="2032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8578E2A-4EC9-AA11-0ECC-870A9ECA2522}"/>
              </a:ext>
            </a:extLst>
          </p:cNvPr>
          <p:cNvSpPr/>
          <p:nvPr/>
        </p:nvSpPr>
        <p:spPr>
          <a:xfrm>
            <a:off x="198362" y="3269710"/>
            <a:ext cx="1519906" cy="19194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F835AF9-1607-839C-DBD5-F4214244CFCB}"/>
              </a:ext>
            </a:extLst>
          </p:cNvPr>
          <p:cNvSpPr/>
          <p:nvPr/>
        </p:nvSpPr>
        <p:spPr>
          <a:xfrm>
            <a:off x="4920343" y="865249"/>
            <a:ext cx="1175657" cy="2032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519E94E-0EBB-5824-C428-C14DEB1ABCB7}"/>
              </a:ext>
            </a:extLst>
          </p:cNvPr>
          <p:cNvSpPr/>
          <p:nvPr/>
        </p:nvSpPr>
        <p:spPr>
          <a:xfrm>
            <a:off x="4880876" y="2514028"/>
            <a:ext cx="2057511" cy="18102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0FBEC2A-C4D4-4B76-C6D8-DC16E8EBD225}"/>
              </a:ext>
            </a:extLst>
          </p:cNvPr>
          <p:cNvSpPr/>
          <p:nvPr/>
        </p:nvSpPr>
        <p:spPr>
          <a:xfrm>
            <a:off x="198362" y="4955720"/>
            <a:ext cx="1175657" cy="2032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92A3CAA-3F17-4B4B-1C8F-3638ADBBFFC8}"/>
              </a:ext>
            </a:extLst>
          </p:cNvPr>
          <p:cNvSpPr/>
          <p:nvPr/>
        </p:nvSpPr>
        <p:spPr>
          <a:xfrm>
            <a:off x="4895948" y="4157727"/>
            <a:ext cx="2152971" cy="22335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3713-96E7-4EA4-4BD5-8524546964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336119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658C2BC-B0BB-7A3D-FC99-93C698EF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776689"/>
            <a:ext cx="9862127" cy="58408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6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3A83E0B-D709-784B-1756-ED2E75D7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7BE4E5-171D-581C-07F5-C3DB85E2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User policy @ ESRF</a:t>
            </a:r>
          </a:p>
        </p:txBody>
      </p:sp>
      <p:pic>
        <p:nvPicPr>
          <p:cNvPr id="6" name="Picture 2" descr="Press room">
            <a:extLst>
              <a:ext uri="{FF2B5EF4-FFF2-40B4-BE49-F238E27FC236}">
                <a16:creationId xmlns:a16="http://schemas.microsoft.com/office/drawing/2014/main" id="{23092F03-4484-8BA9-7E4E-732351DE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66" y="860808"/>
            <a:ext cx="1439333" cy="17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1">
            <a:extLst>
              <a:ext uri="{FF2B5EF4-FFF2-40B4-BE49-F238E27FC236}">
                <a16:creationId xmlns:a16="http://schemas.microsoft.com/office/drawing/2014/main" id="{B2AFEBA0-A1DE-9F71-48C7-5ADAC62DEFEB}"/>
              </a:ext>
            </a:extLst>
          </p:cNvPr>
          <p:cNvSpPr txBox="1">
            <a:spLocks/>
          </p:cNvSpPr>
          <p:nvPr/>
        </p:nvSpPr>
        <p:spPr>
          <a:xfrm>
            <a:off x="404629" y="438216"/>
            <a:ext cx="98621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kern="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ESRF offers comprehensive user services, including documentation on available resources and the user office. To better operate the user office, improvements in resources and support are continuously considered.</a:t>
            </a:r>
            <a:endParaRPr lang="it-IT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Support for users includes accommodation at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Guest House and meals at the Canteen 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(including dinner and weekends).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Travel organization and reimbursement cover up to three users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adhering to policies that minimize costs (e.g., no first-class travel, preference for public transportation over taxi).</a:t>
            </a:r>
            <a:endParaRPr lang="it-IT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2FF773-C4C3-0A32-D9C0-B168F508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935">
            <a:off x="7673014" y="3981280"/>
            <a:ext cx="3810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83109D-8BB6-A9B9-D517-F9380F0B5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904">
            <a:off x="1982778" y="4065270"/>
            <a:ext cx="2446141" cy="220486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1B837B1-B4CE-2DBA-FF23-A642C6828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1881267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658C2BC-B0BB-7A3D-FC99-93C698EF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776689"/>
            <a:ext cx="9862127" cy="58408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6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3A83E0B-D709-784B-1756-ED2E75D7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7BE4E5-171D-581C-07F5-C3DB85E2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User policy @ ESRF</a:t>
            </a:r>
          </a:p>
        </p:txBody>
      </p:sp>
      <p:pic>
        <p:nvPicPr>
          <p:cNvPr id="6" name="Picture 2" descr="Press room">
            <a:extLst>
              <a:ext uri="{FF2B5EF4-FFF2-40B4-BE49-F238E27FC236}">
                <a16:creationId xmlns:a16="http://schemas.microsoft.com/office/drawing/2014/main" id="{23092F03-4484-8BA9-7E4E-732351DE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66" y="860808"/>
            <a:ext cx="1439333" cy="17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608BDB-CB53-E3BA-003F-B8D6709A1F05}"/>
              </a:ext>
            </a:extLst>
          </p:cNvPr>
          <p:cNvSpPr txBox="1"/>
          <p:nvPr/>
        </p:nvSpPr>
        <p:spPr>
          <a:xfrm>
            <a:off x="318621" y="1043144"/>
            <a:ext cx="464042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For </a:t>
            </a:r>
            <a:r>
              <a:rPr lang="en-GB" sz="24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industrial users</a:t>
            </a:r>
            <a:r>
              <a:rPr lang="en-GB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the access cost varies depending on the experiment and beamline, as there is no standardized policy.</a:t>
            </a:r>
          </a:p>
          <a:p>
            <a:r>
              <a:rPr lang="it-IT" dirty="0">
                <a:solidFill>
                  <a:srgbClr val="002060"/>
                </a:solidFill>
              </a:rPr>
              <a:t>https://www.esrf.fr/Industry</a:t>
            </a:r>
          </a:p>
          <a:p>
            <a:endParaRPr lang="en-GB" sz="2400" kern="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GB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Programs to </a:t>
            </a:r>
            <a:r>
              <a:rPr lang="en-US" sz="2400" kern="0" dirty="0">
                <a:solidFill>
                  <a:srgbClr val="002060"/>
                </a:solidFill>
                <a:ea typeface="Times New Roman" panose="02020603050405020304" pitchFamily="18" charset="0"/>
              </a:rPr>
              <a:t>e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nhancing SME access to European research and technology infrastructures are being developed</a:t>
            </a:r>
          </a:p>
          <a:p>
            <a:r>
              <a:rPr lang="en-US" b="0" i="0" dirty="0">
                <a:solidFill>
                  <a:srgbClr val="002060"/>
                </a:solidFill>
                <a:effectLst/>
              </a:rPr>
              <a:t>https://www.esrf.fr/home/Industry/industry-news/content-news/esrf-news-list/enhancing-sme-access-to-european-research-and-technology-infrastructures.html</a:t>
            </a:r>
          </a:p>
          <a:p>
            <a:endParaRPr lang="en-GB" kern="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F2E8FD-8297-2EAC-51FE-0B27527813CA}"/>
              </a:ext>
            </a:extLst>
          </p:cNvPr>
          <p:cNvSpPr txBox="1"/>
          <p:nvPr/>
        </p:nvSpPr>
        <p:spPr>
          <a:xfrm>
            <a:off x="5206549" y="110345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 </a:t>
            </a:r>
            <a:r>
              <a:rPr lang="it-IT" sz="24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potential</a:t>
            </a:r>
            <a:r>
              <a:rPr lang="it-IT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broad</a:t>
            </a:r>
            <a:r>
              <a:rPr lang="it-IT" sz="24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range</a:t>
            </a:r>
            <a:r>
              <a:rPr lang="it-IT" sz="24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of industrial </a:t>
            </a:r>
            <a:r>
              <a:rPr lang="it-IT" sz="24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applications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5E7E0E-1B4C-88EF-58E3-6C2E6C7212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39DB41-0569-6A6F-FCA4-ADDE4F24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01" y="3077081"/>
            <a:ext cx="5503498" cy="31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11EE1B-6702-A3A4-2560-21FEC49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AD8D01-0BD6-47C8-A4AC-F6622B2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EuXFEL</a:t>
            </a:r>
            <a:endParaRPr lang="it-IT"/>
          </a:p>
        </p:txBody>
      </p:sp>
      <p:pic>
        <p:nvPicPr>
          <p:cNvPr id="7" name="Picture 4" descr="Logo European XFEL (JPG)">
            <a:extLst>
              <a:ext uri="{FF2B5EF4-FFF2-40B4-BE49-F238E27FC236}">
                <a16:creationId xmlns:a16="http://schemas.microsoft.com/office/drawing/2014/main" id="{A6606607-8615-98AD-A874-A3BA34707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131255" y="1053377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2769CE-3673-E0AC-0227-580AFEBA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9" y="1053376"/>
            <a:ext cx="8695013" cy="51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8E22E4-F3C2-F411-9063-85197F5510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110957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4BEFD-7182-5B6E-3331-418BB719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40D120D-7CCA-1338-0461-C8F60D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User policy @ </a:t>
            </a:r>
            <a:r>
              <a:rPr lang="it-IT" err="1"/>
              <a:t>euXFEL</a:t>
            </a:r>
            <a:endParaRPr lang="it-IT"/>
          </a:p>
        </p:txBody>
      </p:sp>
      <p:pic>
        <p:nvPicPr>
          <p:cNvPr id="2052" name="Picture 4" descr="Logo European XFEL (JPG)">
            <a:extLst>
              <a:ext uri="{FF2B5EF4-FFF2-40B4-BE49-F238E27FC236}">
                <a16:creationId xmlns:a16="http://schemas.microsoft.com/office/drawing/2014/main" id="{77E5C04D-BA66-E9A1-0C69-38871F36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344472" y="968839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European XFEL">
            <a:extLst>
              <a:ext uri="{FF2B5EF4-FFF2-40B4-BE49-F238E27FC236}">
                <a16:creationId xmlns:a16="http://schemas.microsoft.com/office/drawing/2014/main" id="{E6DCAEE5-D5B7-16F7-5091-CC74DF81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European XFEL">
            <a:extLst>
              <a:ext uri="{FF2B5EF4-FFF2-40B4-BE49-F238E27FC236}">
                <a16:creationId xmlns:a16="http://schemas.microsoft.com/office/drawing/2014/main" id="{D6878C71-9625-7988-AC27-FEAEDE5E0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768B099-90E4-B40D-F3AD-1B409FDDF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72B13-731B-54F0-E85A-CA6C525E4A28}"/>
              </a:ext>
            </a:extLst>
          </p:cNvPr>
          <p:cNvSpPr txBox="1"/>
          <p:nvPr/>
        </p:nvSpPr>
        <p:spPr>
          <a:xfrm>
            <a:off x="434330" y="1023777"/>
            <a:ext cx="93340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European XFEL (</a:t>
            </a:r>
            <a:r>
              <a:rPr lang="en-GB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EuXFEL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dirty="0"/>
              <a:t> 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research facility open to scientists worldwide. Beamtime is free of charge, but experiment proposals must go through a review process. Proposal must be submitted through the User Portal to the European XFEL (UPEX). </a:t>
            </a:r>
            <a:endParaRPr lang="en-IT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F11DE-28F4-196A-4B18-A7D4AA7E355E}"/>
              </a:ext>
            </a:extLst>
          </p:cNvPr>
          <p:cNvSpPr txBox="1"/>
          <p:nvPr/>
        </p:nvSpPr>
        <p:spPr>
          <a:xfrm>
            <a:off x="317374" y="2122438"/>
            <a:ext cx="109632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Proposals are evaluated based on scientific impact, </a:t>
            </a:r>
            <a:r>
              <a:rPr lang="en-GB" sz="1800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riginality/new scientific applications, </a:t>
            </a:r>
          </a:p>
          <a:p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maturity of experiment plan, need for European XFEL and specific instrument, scientific/methodological </a:t>
            </a:r>
          </a:p>
          <a:p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for successful conduct and, prior results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Feasibility information provided by the instrument staff is made available prior to the meetings.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 evaluation is made by at least 3 review panel members and the total evaluation process takes 14.5 weeks after the proposal call (</a:t>
            </a:r>
            <a:r>
              <a:rPr lang="en-GB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once per year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deadline</a:t>
            </a:r>
            <a:r>
              <a:rPr lang="en-GB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Submission of the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report 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standard experiments is required between 3 to 6 months after end of last shift of the experiment at the latest.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802DBA-744B-D007-F6F3-29BFAE1166F7}"/>
              </a:ext>
            </a:extLst>
          </p:cNvPr>
          <p:cNvSpPr txBox="1"/>
          <p:nvPr/>
        </p:nvSpPr>
        <p:spPr>
          <a:xfrm>
            <a:off x="339117" y="4594577"/>
            <a:ext cx="11208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review panel</a:t>
            </a:r>
            <a:r>
              <a:rPr lang="en-GB" sz="1800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divided into 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GB" sz="1800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areas of expertise, each with 9-12 members</a:t>
            </a:r>
          </a:p>
          <a:p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Two-day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meeting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meetings in person, with costs for travel and living subsistence covered by European XFEL. Generally, members appointed for a </a:t>
            </a: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2+2-year</a:t>
            </a:r>
            <a:r>
              <a:rPr lang="en-GB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period.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C3D8D6F-2353-FEC3-280E-6596BB3D46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111892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People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 txBox="1">
            <a:spLocks/>
          </p:cNvSpPr>
          <p:nvPr/>
        </p:nvSpPr>
        <p:spPr>
          <a:xfrm>
            <a:off x="2322193" y="485119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4A38A7C-04F6-F888-05F2-7B4A5CF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7" y="1634373"/>
            <a:ext cx="10050119" cy="4530931"/>
          </a:xfrm>
        </p:spPr>
        <p:txBody>
          <a:bodyPr>
            <a:norm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leaders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Emiliano Principi (Elettra)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Francesco Stellato (Uni </a:t>
            </a:r>
            <a:r>
              <a:rPr lang="it-IT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ToV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</a:t>
            </a:r>
            <a:r>
              <a:rPr lang="it-IT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members</a:t>
            </a:r>
            <a:endParaRPr lang="it-IT" b="1" i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Davide </a:t>
            </a:r>
            <a:r>
              <a:rPr lang="it-IT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Bleiner</a:t>
            </a: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(EMPA)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Gianluca Sarri (</a:t>
            </a:r>
            <a:r>
              <a:rPr lang="it-IT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Queen’s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University Belfast)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EuPRAXIA</a:t>
            </a:r>
            <a:r>
              <a:rPr lang="it-IT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-PP post-</a:t>
            </a:r>
            <a:r>
              <a:rPr lang="it-IT" b="1" i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doctoral</a:t>
            </a:r>
            <a:r>
              <a:rPr lang="it-IT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fellows</a:t>
            </a:r>
            <a:endParaRPr lang="it-IT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Emiliano De Santis (Uni </a:t>
            </a:r>
            <a:r>
              <a:rPr lang="it-IT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ToV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from </a:t>
            </a:r>
            <a:r>
              <a:rPr lang="it-IT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it-IT" baseline="30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Zeinab </a:t>
            </a:r>
            <a:r>
              <a:rPr lang="it-IT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Ebrahimpour</a:t>
            </a: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(Elettra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it-IT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starting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November 1</a:t>
            </a:r>
            <a:r>
              <a:rPr lang="it-IT" baseline="30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it-IT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421C4D-253D-7951-8174-24BBF2D27B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id="{91157C4F-4FF9-7AB8-A954-5EBE20820DBE}"/>
              </a:ext>
            </a:extLst>
          </p:cNvPr>
          <p:cNvSpPr/>
          <p:nvPr/>
        </p:nvSpPr>
        <p:spPr>
          <a:xfrm>
            <a:off x="8698895" y="2791581"/>
            <a:ext cx="2982898" cy="3367315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23AC3D1-764F-8F9A-3886-FBFEC78FF0E6}"/>
              </a:ext>
            </a:extLst>
          </p:cNvPr>
          <p:cNvSpPr/>
          <p:nvPr/>
        </p:nvSpPr>
        <p:spPr>
          <a:xfrm>
            <a:off x="7165219" y="2596847"/>
            <a:ext cx="3844565" cy="16643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2"/>
                </a:solidFill>
              </a:rPr>
              <a:t>Active </a:t>
            </a:r>
            <a:r>
              <a:rPr lang="it-IT" sz="2400" b="1" dirty="0" err="1">
                <a:solidFill>
                  <a:schemeClr val="accent2"/>
                </a:solidFill>
              </a:rPr>
              <a:t>role</a:t>
            </a:r>
            <a:r>
              <a:rPr lang="it-IT" sz="2400" b="1" dirty="0">
                <a:solidFill>
                  <a:schemeClr val="accent2"/>
                </a:solidFill>
              </a:rPr>
              <a:t> in </a:t>
            </a:r>
            <a:r>
              <a:rPr lang="it-IT" sz="2400" b="1" dirty="0" err="1">
                <a:solidFill>
                  <a:schemeClr val="accent2"/>
                </a:solidFill>
              </a:rPr>
              <a:t>preparing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these</a:t>
            </a:r>
            <a:r>
              <a:rPr lang="it-IT" sz="2400" b="1" dirty="0">
                <a:solidFill>
                  <a:schemeClr val="accent2"/>
                </a:solidFill>
              </a:rPr>
              <a:t> slides.</a:t>
            </a:r>
          </a:p>
          <a:p>
            <a:pPr algn="ctr"/>
            <a:r>
              <a:rPr lang="it-IT" sz="2400" b="1" dirty="0">
                <a:solidFill>
                  <a:schemeClr val="accent2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538086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4BEFD-7182-5B6E-3331-418BB719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40D120D-7CCA-1338-0461-C8F60D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User policy @ </a:t>
            </a:r>
            <a:r>
              <a:rPr lang="it-IT" dirty="0" err="1"/>
              <a:t>EuXFEL</a:t>
            </a:r>
            <a:endParaRPr lang="it-IT" dirty="0"/>
          </a:p>
        </p:txBody>
      </p:sp>
      <p:pic>
        <p:nvPicPr>
          <p:cNvPr id="2052" name="Picture 4" descr="Logo European XFEL (JPG)">
            <a:extLst>
              <a:ext uri="{FF2B5EF4-FFF2-40B4-BE49-F238E27FC236}">
                <a16:creationId xmlns:a16="http://schemas.microsoft.com/office/drawing/2014/main" id="{77E5C04D-BA66-E9A1-0C69-38871F36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344472" y="968839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European XFEL">
            <a:extLst>
              <a:ext uri="{FF2B5EF4-FFF2-40B4-BE49-F238E27FC236}">
                <a16:creationId xmlns:a16="http://schemas.microsoft.com/office/drawing/2014/main" id="{E6DCAEE5-D5B7-16F7-5091-CC74DF81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European XFEL">
            <a:extLst>
              <a:ext uri="{FF2B5EF4-FFF2-40B4-BE49-F238E27FC236}">
                <a16:creationId xmlns:a16="http://schemas.microsoft.com/office/drawing/2014/main" id="{D6878C71-9625-7988-AC27-FEAEDE5E0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768B099-90E4-B40D-F3AD-1B409FDDF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C70B5E04-75D7-D78F-7193-7BA68311E9BE}"/>
              </a:ext>
            </a:extLst>
          </p:cNvPr>
          <p:cNvSpPr txBox="1"/>
          <p:nvPr/>
        </p:nvSpPr>
        <p:spPr>
          <a:xfrm>
            <a:off x="152402" y="966418"/>
            <a:ext cx="399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</a:rPr>
              <a:t>EuXFEL</a:t>
            </a:r>
            <a:r>
              <a:rPr lang="it-IT" sz="2400" dirty="0">
                <a:solidFill>
                  <a:srgbClr val="002060"/>
                </a:solidFill>
              </a:rPr>
              <a:t> last call for </a:t>
            </a:r>
            <a:r>
              <a:rPr lang="it-IT" sz="2400" dirty="0" err="1">
                <a:solidFill>
                  <a:srgbClr val="002060"/>
                </a:solidFill>
              </a:rPr>
              <a:t>proposal</a:t>
            </a:r>
            <a:endParaRPr lang="it-IT" sz="2400" dirty="0">
              <a:solidFill>
                <a:srgbClr val="00206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BF7ACE-950F-DF22-2A3D-F4D2EDA205BE}"/>
              </a:ext>
            </a:extLst>
          </p:cNvPr>
          <p:cNvGraphicFramePr>
            <a:graphicFrameLocks noGrp="1"/>
          </p:cNvGraphicFramePr>
          <p:nvPr/>
        </p:nvGraphicFramePr>
        <p:xfrm>
          <a:off x="410544" y="3251684"/>
          <a:ext cx="10785136" cy="2217420"/>
        </p:xfrm>
        <a:graphic>
          <a:graphicData uri="http://schemas.openxmlformats.org/drawingml/2006/table">
            <a:tbl>
              <a:tblPr/>
              <a:tblGrid>
                <a:gridCol w="3021161">
                  <a:extLst>
                    <a:ext uri="{9D8B030D-6E8A-4147-A177-3AD203B41FA5}">
                      <a16:colId xmlns:a16="http://schemas.microsoft.com/office/drawing/2014/main" val="9023537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66092439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321078676"/>
                    </a:ext>
                  </a:extLst>
                </a:gridCol>
                <a:gridCol w="2075343">
                  <a:extLst>
                    <a:ext uri="{9D8B030D-6E8A-4147-A177-3AD203B41FA5}">
                      <a16:colId xmlns:a16="http://schemas.microsoft.com/office/drawing/2014/main" val="3195092010"/>
                    </a:ext>
                  </a:extLst>
                </a:gridCol>
              </a:tblGrid>
              <a:tr h="1013806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solidFill>
                            <a:srgbClr val="FFFFFF"/>
                          </a:solidFill>
                          <a:effectLst/>
                        </a:rPr>
                        <a:t>Allocation period</a:t>
                      </a:r>
                      <a:br>
                        <a:rPr lang="en-GB" b="1">
                          <a:solidFill>
                            <a:srgbClr val="FFFFFF"/>
                          </a:solidFill>
                          <a:effectLst/>
                        </a:rPr>
                      </a:b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90500" marR="19050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D154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Call opening</a:t>
                      </a:r>
                      <a:b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90500" marR="19050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D154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solidFill>
                            <a:srgbClr val="FFFFFF"/>
                          </a:solidFill>
                          <a:effectLst/>
                        </a:rPr>
                        <a:t>Call deadline</a:t>
                      </a:r>
                      <a:br>
                        <a:rPr lang="en-GB" b="1">
                          <a:solidFill>
                            <a:srgbClr val="FFFFFF"/>
                          </a:solidFill>
                          <a:effectLst/>
                        </a:rPr>
                      </a:b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90500" marR="19050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D154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  <a:t>Experiment report deadline</a:t>
                      </a:r>
                      <a:br>
                        <a:rPr lang="en-GB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endParaRPr lang="en-GB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90500" marR="19050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D1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7890"/>
                  </a:ext>
                </a:extLst>
              </a:tr>
              <a:tr h="1036716">
                <a:tc>
                  <a:txBody>
                    <a:bodyPr/>
                    <a:lstStyle/>
                    <a:p>
                      <a:pPr algn="l" fontAlgn="t"/>
                      <a: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run 2025-I (first half of 2025)</a:t>
                      </a:r>
                      <a:br>
                        <a:rPr lang="en-GB" b="0" dirty="0">
                          <a:solidFill>
                            <a:srgbClr val="1E1E1E"/>
                          </a:solidFill>
                          <a:effectLst/>
                          <a:latin typeface="Neue Helvetica W01"/>
                        </a:rPr>
                      </a:br>
                      <a:endParaRPr lang="en-GB" b="0" dirty="0">
                        <a:solidFill>
                          <a:srgbClr val="1E1E1E"/>
                        </a:solidFill>
                        <a:effectLst/>
                        <a:latin typeface="Neue Helvetica W01"/>
                      </a:endParaRPr>
                    </a:p>
                  </a:txBody>
                  <a:tcPr marL="190500" marR="190500" marT="142875" marB="142875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28 March 2024</a:t>
                      </a:r>
                      <a:b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</a:br>
                      <a:endParaRPr lang="en-GB" b="0" dirty="0">
                        <a:solidFill>
                          <a:srgbClr val="002060"/>
                        </a:solidFill>
                        <a:effectLst/>
                        <a:latin typeface="Neue Helvetica W01"/>
                      </a:endParaRPr>
                    </a:p>
                  </a:txBody>
                  <a:tcPr marL="190500" marR="190500" marT="142875" marB="142875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30 April 2024 at 16:00 CEST (Hamburg/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Schenefeld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 time/Central European Summer Time)</a:t>
                      </a:r>
                    </a:p>
                  </a:txBody>
                  <a:tcPr marL="190500" marR="190500" marT="142875" marB="142875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b="0" dirty="0">
                          <a:solidFill>
                            <a:srgbClr val="002060"/>
                          </a:solidFill>
                          <a:effectLst/>
                          <a:latin typeface="Neue Helvetica W01"/>
                        </a:rPr>
                        <a:t>6 May 2024</a:t>
                      </a:r>
                      <a:br>
                        <a:rPr lang="en-GB" b="0" dirty="0">
                          <a:solidFill>
                            <a:srgbClr val="1E1E1E"/>
                          </a:solidFill>
                          <a:effectLst/>
                          <a:latin typeface="Neue Helvetica W01"/>
                        </a:rPr>
                      </a:br>
                      <a:endParaRPr lang="en-GB" b="0" dirty="0">
                        <a:solidFill>
                          <a:srgbClr val="1E1E1E"/>
                        </a:solidFill>
                        <a:effectLst/>
                        <a:latin typeface="Neue Helvetica W01"/>
                      </a:endParaRPr>
                    </a:p>
                  </a:txBody>
                  <a:tcPr marL="190500" marR="190500" marT="142875" marB="142875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83822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78224D2-00AE-EAE9-AD8B-7E04F05B7517}"/>
              </a:ext>
            </a:extLst>
          </p:cNvPr>
          <p:cNvSpPr txBox="1"/>
          <p:nvPr/>
        </p:nvSpPr>
        <p:spPr>
          <a:xfrm>
            <a:off x="447328" y="1737032"/>
            <a:ext cx="9073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effectLst/>
                <a:latin typeface="Neue Helvetica W01"/>
              </a:rPr>
              <a:t>13</a:t>
            </a:r>
            <a:r>
              <a:rPr lang="en-GB" sz="2400" b="1" baseline="30000" dirty="0">
                <a:solidFill>
                  <a:srgbClr val="002060"/>
                </a:solidFill>
                <a:effectLst/>
                <a:latin typeface="Neue Helvetica W01"/>
              </a:rPr>
              <a:t>th</a:t>
            </a:r>
            <a:r>
              <a:rPr lang="en-GB" sz="2400" b="1" dirty="0">
                <a:solidFill>
                  <a:srgbClr val="002060"/>
                </a:solidFill>
                <a:effectLst/>
                <a:latin typeface="Neue Helvetica W01"/>
              </a:rPr>
              <a:t> Call for Proposals for User Experiments: Regular, Screening and Molecular Water Research Proposals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E5AFD24-15F2-69E6-1315-93CEDEB9FB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60765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4BEFD-7182-5B6E-3331-418BB719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40D120D-7CCA-1338-0461-C8F60D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User policy @ </a:t>
            </a:r>
            <a:r>
              <a:rPr lang="it-IT" dirty="0" err="1"/>
              <a:t>EuXFEL</a:t>
            </a:r>
            <a:endParaRPr lang="it-IT" dirty="0"/>
          </a:p>
        </p:txBody>
      </p:sp>
      <p:pic>
        <p:nvPicPr>
          <p:cNvPr id="2052" name="Picture 4" descr="Logo European XFEL (JPG)">
            <a:extLst>
              <a:ext uri="{FF2B5EF4-FFF2-40B4-BE49-F238E27FC236}">
                <a16:creationId xmlns:a16="http://schemas.microsoft.com/office/drawing/2014/main" id="{77E5C04D-BA66-E9A1-0C69-38871F36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344472" y="968839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European XFEL">
            <a:extLst>
              <a:ext uri="{FF2B5EF4-FFF2-40B4-BE49-F238E27FC236}">
                <a16:creationId xmlns:a16="http://schemas.microsoft.com/office/drawing/2014/main" id="{E6DCAEE5-D5B7-16F7-5091-CC74DF81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European XFEL">
            <a:extLst>
              <a:ext uri="{FF2B5EF4-FFF2-40B4-BE49-F238E27FC236}">
                <a16:creationId xmlns:a16="http://schemas.microsoft.com/office/drawing/2014/main" id="{D6878C71-9625-7988-AC27-FEAEDE5E0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768B099-90E4-B40D-F3AD-1B409FDDF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European XFEL">
            <a:extLst>
              <a:ext uri="{FF2B5EF4-FFF2-40B4-BE49-F238E27FC236}">
                <a16:creationId xmlns:a16="http://schemas.microsoft.com/office/drawing/2014/main" id="{1FF45D5E-0068-6420-591A-66D5BF03F0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7189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4" descr="European XFEL">
            <a:extLst>
              <a:ext uri="{FF2B5EF4-FFF2-40B4-BE49-F238E27FC236}">
                <a16:creationId xmlns:a16="http://schemas.microsoft.com/office/drawing/2014/main" id="{04239E4A-4A30-0378-34AF-6EDA485F85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8713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C5B3862B-2D06-76FF-9F7D-E9642B8F9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0237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8881B924-01CF-AD64-1586-5B5B570E5F03}"/>
              </a:ext>
            </a:extLst>
          </p:cNvPr>
          <p:cNvSpPr txBox="1"/>
          <p:nvPr/>
        </p:nvSpPr>
        <p:spPr>
          <a:xfrm>
            <a:off x="447328" y="1179351"/>
            <a:ext cx="108399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effectLst/>
              </a:rPr>
              <a:t>Various kinds of proposal: </a:t>
            </a:r>
          </a:p>
          <a:p>
            <a:r>
              <a:rPr lang="en-GB" sz="2400" b="1" dirty="0">
                <a:solidFill>
                  <a:srgbClr val="002060"/>
                </a:solidFill>
                <a:effectLst/>
              </a:rPr>
              <a:t>Regular</a:t>
            </a:r>
          </a:p>
          <a:p>
            <a:r>
              <a:rPr lang="en-GB" sz="2400" dirty="0">
                <a:solidFill>
                  <a:srgbClr val="002060"/>
                </a:solidFill>
                <a:effectLst/>
              </a:rPr>
              <a:t>Few days of beamtime allocated on a by-yearly basis</a:t>
            </a:r>
          </a:p>
          <a:p>
            <a:r>
              <a:rPr lang="en-GB" sz="2400" b="1" dirty="0">
                <a:solidFill>
                  <a:srgbClr val="002060"/>
                </a:solidFill>
                <a:effectLst/>
              </a:rPr>
              <a:t>Screening</a:t>
            </a:r>
          </a:p>
          <a:p>
            <a:r>
              <a:rPr lang="en-US" sz="2400" b="0" i="0" dirty="0">
                <a:solidFill>
                  <a:srgbClr val="002060"/>
                </a:solidFill>
                <a:effectLst/>
              </a:rPr>
              <a:t>Combines sample characterization and injection tests in the laboratories, followed by screening beamtime at the SPB/SFX instrument</a:t>
            </a:r>
            <a:endParaRPr lang="en-GB" sz="2400" b="1" dirty="0">
              <a:solidFill>
                <a:srgbClr val="002060"/>
              </a:solidFill>
              <a:effectLst/>
            </a:endParaRPr>
          </a:p>
          <a:p>
            <a:r>
              <a:rPr lang="en-GB" sz="2400" b="1" dirty="0">
                <a:solidFill>
                  <a:srgbClr val="002060"/>
                </a:solidFill>
                <a:effectLst/>
              </a:rPr>
              <a:t>Special Topic</a:t>
            </a:r>
          </a:p>
          <a:p>
            <a:r>
              <a:rPr lang="en-GB" sz="2400" dirty="0">
                <a:solidFill>
                  <a:srgbClr val="002060"/>
                </a:solidFill>
              </a:rPr>
              <a:t>Beamtime allocated on particular topics</a:t>
            </a:r>
            <a:r>
              <a:rPr lang="en-GB" sz="2400" dirty="0">
                <a:solidFill>
                  <a:srgbClr val="002060"/>
                </a:solidFill>
                <a:effectLst/>
              </a:rPr>
              <a:t> (e.g. Molecular Water Research) </a:t>
            </a:r>
          </a:p>
          <a:p>
            <a:r>
              <a:rPr lang="en-GB" sz="2400" b="1" dirty="0">
                <a:solidFill>
                  <a:srgbClr val="002060"/>
                </a:solidFill>
                <a:effectLst/>
              </a:rPr>
              <a:t>Cross-instrument</a:t>
            </a:r>
          </a:p>
          <a:p>
            <a:r>
              <a:rPr lang="en-US" sz="2400" b="0" i="0" dirty="0">
                <a:solidFill>
                  <a:srgbClr val="002060"/>
                </a:solidFill>
                <a:effectLst/>
              </a:rPr>
              <a:t>If specific parts of a project should be conducted by using different European XFEL instruments, the selection of two instruments is allowed</a:t>
            </a:r>
            <a:endParaRPr lang="en-GB" sz="2400" b="1" dirty="0">
              <a:solidFill>
                <a:srgbClr val="002060"/>
              </a:solidFill>
              <a:effectLst/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Community Proposal</a:t>
            </a:r>
          </a:p>
          <a:p>
            <a:r>
              <a:rPr lang="en-GB" sz="2400" dirty="0">
                <a:solidFill>
                  <a:srgbClr val="002060"/>
                </a:solidFill>
                <a:effectLst/>
              </a:rPr>
              <a:t>Proposals with leading scientist, but open to the community </a:t>
            </a:r>
            <a:r>
              <a:rPr lang="en-GB" sz="2400" dirty="0">
                <a:solidFill>
                  <a:srgbClr val="002060"/>
                </a:solidFill>
                <a:effectLst/>
                <a:sym typeface="Wingdings" panose="05000000000000000000" pitchFamily="2" charset="2"/>
              </a:rPr>
              <a:t> cooperative science</a:t>
            </a:r>
            <a:endParaRPr lang="en-GB" sz="2400" dirty="0">
              <a:solidFill>
                <a:srgbClr val="002060"/>
              </a:solidFill>
              <a:effectLst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2CE9B56-5F3D-92AF-0DAF-F8C0FEA4EDDF}"/>
              </a:ext>
            </a:extLst>
          </p:cNvPr>
          <p:cNvSpPr/>
          <p:nvPr/>
        </p:nvSpPr>
        <p:spPr>
          <a:xfrm>
            <a:off x="494789" y="1617786"/>
            <a:ext cx="1228503" cy="31149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BDFCA3E-FA4C-38EC-8C26-15809FFFD4D6}"/>
              </a:ext>
            </a:extLst>
          </p:cNvPr>
          <p:cNvSpPr/>
          <p:nvPr/>
        </p:nvSpPr>
        <p:spPr>
          <a:xfrm>
            <a:off x="526612" y="2363038"/>
            <a:ext cx="1332333" cy="31149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D1C6D18-F8D6-1F2D-F316-A57731E75C30}"/>
              </a:ext>
            </a:extLst>
          </p:cNvPr>
          <p:cNvSpPr/>
          <p:nvPr/>
        </p:nvSpPr>
        <p:spPr>
          <a:xfrm>
            <a:off x="494788" y="3472766"/>
            <a:ext cx="1793631" cy="31149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BED62CF-E87A-B359-716A-FA99D2426518}"/>
              </a:ext>
            </a:extLst>
          </p:cNvPr>
          <p:cNvSpPr/>
          <p:nvPr/>
        </p:nvSpPr>
        <p:spPr>
          <a:xfrm>
            <a:off x="494788" y="4218018"/>
            <a:ext cx="2291955" cy="31149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A6854D6-9832-9936-40CD-D9EBD80DA70B}"/>
              </a:ext>
            </a:extLst>
          </p:cNvPr>
          <p:cNvSpPr/>
          <p:nvPr/>
        </p:nvSpPr>
        <p:spPr>
          <a:xfrm>
            <a:off x="526612" y="5264404"/>
            <a:ext cx="2835864" cy="31149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4D7CFC0-D6A8-D6C4-061D-7BA372BF852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79072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4BEFD-7182-5B6E-3331-418BB719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40D120D-7CCA-1338-0461-C8F60D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User policy @ </a:t>
            </a:r>
            <a:r>
              <a:rPr lang="it-IT" dirty="0" err="1"/>
              <a:t>EuXFEL</a:t>
            </a:r>
            <a:endParaRPr lang="it-IT" dirty="0"/>
          </a:p>
        </p:txBody>
      </p:sp>
      <p:pic>
        <p:nvPicPr>
          <p:cNvPr id="2052" name="Picture 4" descr="Logo European XFEL (JPG)">
            <a:extLst>
              <a:ext uri="{FF2B5EF4-FFF2-40B4-BE49-F238E27FC236}">
                <a16:creationId xmlns:a16="http://schemas.microsoft.com/office/drawing/2014/main" id="{77E5C04D-BA66-E9A1-0C69-38871F36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344472" y="968839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European XFEL">
            <a:extLst>
              <a:ext uri="{FF2B5EF4-FFF2-40B4-BE49-F238E27FC236}">
                <a16:creationId xmlns:a16="http://schemas.microsoft.com/office/drawing/2014/main" id="{E6DCAEE5-D5B7-16F7-5091-CC74DF81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European XFEL">
            <a:extLst>
              <a:ext uri="{FF2B5EF4-FFF2-40B4-BE49-F238E27FC236}">
                <a16:creationId xmlns:a16="http://schemas.microsoft.com/office/drawing/2014/main" id="{D6878C71-9625-7988-AC27-FEAEDE5E0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768B099-90E4-B40D-F3AD-1B409FDDF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8224D2-00AE-EAE9-AD8B-7E04F05B7517}"/>
              </a:ext>
            </a:extLst>
          </p:cNvPr>
          <p:cNvSpPr txBox="1"/>
          <p:nvPr/>
        </p:nvSpPr>
        <p:spPr>
          <a:xfrm>
            <a:off x="447327" y="1369337"/>
            <a:ext cx="95385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effectLst/>
              </a:rPr>
              <a:t>User consortia</a:t>
            </a:r>
          </a:p>
          <a:p>
            <a:pPr algn="ctr"/>
            <a:endParaRPr lang="en-GB" sz="2400" b="1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</a:rPr>
              <a:t>European XFEL accepts contributions by </a:t>
            </a:r>
            <a:r>
              <a:rPr lang="en-US" sz="2400" b="1" dirty="0">
                <a:solidFill>
                  <a:srgbClr val="002060"/>
                </a:solidFill>
                <a:effectLst/>
              </a:rPr>
              <a:t>User Consortia </a:t>
            </a:r>
            <a:r>
              <a:rPr lang="en-US" sz="2400" dirty="0">
                <a:solidFill>
                  <a:srgbClr val="002060"/>
                </a:solidFill>
                <a:effectLst/>
              </a:rPr>
              <a:t>to the </a:t>
            </a:r>
            <a:r>
              <a:rPr lang="en-US" sz="2400" b="1" dirty="0">
                <a:solidFill>
                  <a:srgbClr val="002060"/>
                </a:solidFill>
                <a:effectLst/>
              </a:rPr>
              <a:t>construction</a:t>
            </a:r>
            <a:r>
              <a:rPr lang="en-US" sz="2400" dirty="0">
                <a:solidFill>
                  <a:srgbClr val="002060"/>
                </a:solidFill>
                <a:effectLst/>
              </a:rPr>
              <a:t> of </a:t>
            </a:r>
            <a:r>
              <a:rPr lang="en-US" sz="2400" b="1" dirty="0">
                <a:solidFill>
                  <a:srgbClr val="002060"/>
                </a:solidFill>
                <a:effectLst/>
              </a:rPr>
              <a:t>scientific instruments</a:t>
            </a:r>
            <a:r>
              <a:rPr lang="en-US" sz="2400" dirty="0">
                <a:solidFill>
                  <a:srgbClr val="002060"/>
                </a:solidFill>
                <a:effectLst/>
              </a:rPr>
              <a:t>, to the </a:t>
            </a:r>
            <a:r>
              <a:rPr lang="en-US" sz="2400" b="1" dirty="0">
                <a:solidFill>
                  <a:srgbClr val="002060"/>
                </a:solidFill>
                <a:effectLst/>
              </a:rPr>
              <a:t>ancillary instrumentation</a:t>
            </a:r>
            <a:r>
              <a:rPr lang="en-US" sz="2400" dirty="0">
                <a:solidFill>
                  <a:srgbClr val="002060"/>
                </a:solidFill>
                <a:effectLst/>
              </a:rPr>
              <a:t>, and to the technical </a:t>
            </a:r>
            <a:r>
              <a:rPr lang="en-US" sz="2400" b="1" dirty="0">
                <a:solidFill>
                  <a:srgbClr val="002060"/>
                </a:solidFill>
                <a:effectLst/>
              </a:rPr>
              <a:t>infrastructure</a:t>
            </a:r>
            <a:r>
              <a:rPr lang="en-US" sz="2400" dirty="0">
                <a:solidFill>
                  <a:srgbClr val="002060"/>
                </a:solidFill>
                <a:effectLst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</a:rPr>
              <a:t>Contributions by User Consortia are regulated by a clear set of guidelines.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</a:rPr>
              <a:t>In a first evaluation round seven User Consortia proposals have been approved.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</a:rPr>
              <a:t>In 2011 a Call for Expressions of Interest in contributing to the European XFEL in the form of User Consortia was published.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</a:rPr>
              <a:t>This call was published with an initial deadline, in order to start a first evaluation, but is open, allowing new proposals to be submitted at any time.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934D5E-B19F-5A88-017C-661299D5716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776824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4BEFD-7182-5B6E-3331-418BB719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40D120D-7CCA-1338-0461-C8F60DA4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User policy @ </a:t>
            </a:r>
            <a:r>
              <a:rPr lang="it-IT" dirty="0" err="1"/>
              <a:t>EuXFEL</a:t>
            </a:r>
            <a:endParaRPr lang="it-IT" dirty="0"/>
          </a:p>
        </p:txBody>
      </p:sp>
      <p:pic>
        <p:nvPicPr>
          <p:cNvPr id="2052" name="Picture 4" descr="Logo European XFEL (JPG)">
            <a:extLst>
              <a:ext uri="{FF2B5EF4-FFF2-40B4-BE49-F238E27FC236}">
                <a16:creationId xmlns:a16="http://schemas.microsoft.com/office/drawing/2014/main" id="{77E5C04D-BA66-E9A1-0C69-38871F36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10344472" y="968839"/>
            <a:ext cx="1702419" cy="17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European XFEL">
            <a:extLst>
              <a:ext uri="{FF2B5EF4-FFF2-40B4-BE49-F238E27FC236}">
                <a16:creationId xmlns:a16="http://schemas.microsoft.com/office/drawing/2014/main" id="{E6DCAEE5-D5B7-16F7-5091-CC74DF81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European XFEL">
            <a:extLst>
              <a:ext uri="{FF2B5EF4-FFF2-40B4-BE49-F238E27FC236}">
                <a16:creationId xmlns:a16="http://schemas.microsoft.com/office/drawing/2014/main" id="{D6878C71-9625-7988-AC27-FEAEDE5E0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2768B099-90E4-B40D-F3AD-1B409FDDF6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6037DD6-1FF9-854D-321D-07BB20FD6843}"/>
              </a:ext>
            </a:extLst>
          </p:cNvPr>
          <p:cNvSpPr txBox="1">
            <a:spLocks/>
          </p:cNvSpPr>
          <p:nvPr/>
        </p:nvSpPr>
        <p:spPr>
          <a:xfrm>
            <a:off x="198861" y="1021971"/>
            <a:ext cx="10284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EuXFEL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also offers comprehensive user services, including documentation on available resources and the user office. </a:t>
            </a:r>
          </a:p>
          <a:p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user office </a:t>
            </a:r>
            <a:r>
              <a:rPr lang="it-IT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it-IT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it-IT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it-IT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with the users and to </a:t>
            </a:r>
            <a:r>
              <a:rPr lang="it-IT" sz="2400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it-IT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updates by emails. </a:t>
            </a:r>
            <a:endParaRPr lang="en-GB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Support for users includes accommodation at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Guest House and meals at the Canteen.</a:t>
            </a:r>
            <a:endParaRPr lang="en-GB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Travel organization and reimbursement cover up to six users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GB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sample shipping</a:t>
            </a:r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can be reimbursed as well. </a:t>
            </a:r>
          </a:p>
          <a:p>
            <a:r>
              <a:rPr lang="en-GB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Online or on-site trainings is available for users before experiment upon request.</a:t>
            </a:r>
            <a:endParaRPr lang="it-IT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Users can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have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access to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their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data up to 3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years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Funding from a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third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party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is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accepted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too</a:t>
            </a:r>
            <a:r>
              <a:rPr lang="it-IT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39FC97-CF65-E7F0-B2D7-362C3426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00" t="8420" r="10851" b="17871"/>
          <a:stretch/>
        </p:blipFill>
        <p:spPr>
          <a:xfrm rot="20705173">
            <a:off x="9335375" y="4577730"/>
            <a:ext cx="2352027" cy="160928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1C75C2-098F-3A97-74A1-870D02EC7E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764199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Ongoing</a:t>
            </a:r>
            <a:r>
              <a:rPr lang="it-IT"/>
              <a:t> Actions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 txBox="1">
            <a:spLocks/>
          </p:cNvSpPr>
          <p:nvPr/>
        </p:nvSpPr>
        <p:spPr>
          <a:xfrm>
            <a:off x="2322193" y="485119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Dissemination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4A38A7C-04F6-F888-05F2-7B4A5CF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1" y="1517119"/>
            <a:ext cx="11546326" cy="4481711"/>
          </a:xfrm>
        </p:spPr>
        <p:txBody>
          <a:bodyPr>
            <a:normAutofit fontScale="92500"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Presentation of </a:t>
            </a:r>
            <a:r>
              <a:rPr lang="en-GB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EuPRAXIA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-PP at National and International conferences in various fields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en-GB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EBSA 2023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Biophysics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EEAC2023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Accelerators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CMD-</a:t>
            </a:r>
            <a:r>
              <a:rPr lang="en-GB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Fismat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2023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Condensed matter physics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Italian-Swedish workshop sponsored by the Italian Ministry of Foreign Affairs and International Cooperation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Bilateral cooperation 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engagement of the Swedish community)</a:t>
            </a:r>
            <a:endParaRPr lang="en-GB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SILS 2023 &amp; 2024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Synchrotron radiation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Big Science Business Forum 2024 (</a:t>
            </a:r>
            <a:r>
              <a:rPr lang="en-GB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XFEL users meeting 2023 &amp; 2024 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FELs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SIBPA 2024 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Biophysics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it-IT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Science@FELs</a:t>
            </a: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2024 (</a:t>
            </a:r>
            <a:r>
              <a:rPr lang="it-IT" dirty="0" err="1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FELs</a:t>
            </a:r>
            <a:r>
              <a:rPr lang="it-IT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l">
              <a:spcAft>
                <a:spcPts val="1000"/>
              </a:spcAft>
              <a:buNone/>
            </a:pPr>
            <a:endParaRPr lang="it-IT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444BE7-1217-7A81-6DBF-CD0CB14AD8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58969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Ongoing</a:t>
            </a:r>
            <a:r>
              <a:rPr lang="it-IT"/>
              <a:t> Actions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 txBox="1">
            <a:spLocks/>
          </p:cNvSpPr>
          <p:nvPr/>
        </p:nvSpPr>
        <p:spPr>
          <a:xfrm>
            <a:off x="2322193" y="485119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/>
              <a:t>EuPRAXIA</a:t>
            </a:r>
            <a:r>
              <a:rPr lang="en-GB"/>
              <a:t> potential user community survey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4A38A7C-04F6-F888-05F2-7B4A5CF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1999078"/>
            <a:ext cx="12140648" cy="4373803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WP5 twofold aim: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Report on demand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Report on term of services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Web-survey</a:t>
            </a:r>
            <a:r>
              <a:rPr lang="en-GB" sz="2400" dirty="0">
                <a:solidFill>
                  <a:srgbClr val="002060"/>
                </a:solidFill>
              </a:rPr>
              <a:t> to collect expectations and requirements of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the potential user community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			</a:t>
            </a:r>
            <a:r>
              <a:rPr lang="en-GB" sz="2400" dirty="0">
                <a:solidFill>
                  <a:srgbClr val="002060"/>
                </a:solidFill>
                <a:sym typeface="Wingdings" panose="05000000000000000000" pitchFamily="2" charset="2"/>
              </a:rPr>
              <a:t> Talk by </a:t>
            </a:r>
            <a:r>
              <a:rPr lang="en-GB" sz="2400" i="1" dirty="0">
                <a:solidFill>
                  <a:srgbClr val="002060"/>
                </a:solidFill>
                <a:sym typeface="Wingdings" panose="05000000000000000000" pitchFamily="2" charset="2"/>
              </a:rPr>
              <a:t>Emiliano Principi</a:t>
            </a:r>
            <a:endParaRPr lang="en-GB" sz="2400" i="1" dirty="0">
              <a:solidFill>
                <a:srgbClr val="002060"/>
              </a:solidFill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12130B37-815E-A56B-D125-09419A6769E8}"/>
              </a:ext>
            </a:extLst>
          </p:cNvPr>
          <p:cNvSpPr/>
          <p:nvPr/>
        </p:nvSpPr>
        <p:spPr>
          <a:xfrm>
            <a:off x="2322193" y="3292510"/>
            <a:ext cx="778933" cy="1161143"/>
          </a:xfrm>
          <a:prstGeom prst="downArrow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3CC41D9-CD37-3A2A-D219-595EF40926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67785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Grant agreement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676D84-A8E6-9BD5-4CEA-2DFD7950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57" y="1259975"/>
            <a:ext cx="8916610" cy="4977783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778136D-0D40-BC19-CDC7-A99553A5EC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66511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Milestones &amp; Deliverables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207DC-D436-4630-8F00-A94AB124A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4430376"/>
            <a:ext cx="12192000" cy="9581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23856A6-19D9-BC29-AE03-02EA8F1E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737"/>
            <a:ext cx="12192000" cy="9763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3A25F6-7FA1-0712-0BCC-B5AC7B1DA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10" y="2254338"/>
            <a:ext cx="12104914" cy="7996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2ECEAF3-D59D-B30D-4AA5-5215AF2C9AA9}"/>
              </a:ext>
            </a:extLst>
          </p:cNvPr>
          <p:cNvSpPr/>
          <p:nvPr/>
        </p:nvSpPr>
        <p:spPr>
          <a:xfrm>
            <a:off x="328990" y="1790095"/>
            <a:ext cx="11790439" cy="464243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07E9DD1-E4FA-00C4-086D-1E757B5BF4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403805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Milestones &amp; Deliverables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23856A6-19D9-BC29-AE03-02EA8F1ED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737"/>
            <a:ext cx="12192000" cy="97633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2ECEAF3-D59D-B30D-4AA5-5215AF2C9AA9}"/>
              </a:ext>
            </a:extLst>
          </p:cNvPr>
          <p:cNvSpPr/>
          <p:nvPr/>
        </p:nvSpPr>
        <p:spPr>
          <a:xfrm>
            <a:off x="328990" y="1790095"/>
            <a:ext cx="11790439" cy="464243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87DDDE-A890-FCEF-1DE2-D620808F6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4" y="2388155"/>
            <a:ext cx="4158094" cy="226091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195DC0C-E8B2-5956-34A4-F6558F755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182" y="2401692"/>
            <a:ext cx="65989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In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first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year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WP5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focused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on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identifying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potential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EuPRAXIA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user base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their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needs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through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design,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implementation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and promotion of a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survey</a:t>
            </a:r>
            <a:r>
              <a:rPr lang="it-IT" altLang="it-IT" dirty="0">
                <a:solidFill>
                  <a:srgbClr val="002060"/>
                </a:solidFill>
              </a:rPr>
              <a:t> (</a:t>
            </a:r>
            <a:r>
              <a:rPr lang="it-IT" altLang="it-IT" dirty="0" err="1">
                <a:solidFill>
                  <a:srgbClr val="002060"/>
                </a:solidFill>
              </a:rPr>
              <a:t>details</a:t>
            </a:r>
            <a:r>
              <a:rPr lang="it-IT" altLang="it-IT" dirty="0">
                <a:solidFill>
                  <a:srgbClr val="002060"/>
                </a:solidFill>
              </a:rPr>
              <a:t> by Emiliano Principi)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Outreach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efforts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international meetings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and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conferences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helped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raise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awareness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of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EuPRAXIA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foster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dialogue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with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prospective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users to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better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understand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their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requirements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expectations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WP5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complementing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survey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analysis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by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examining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user policies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from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similar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European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research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infrastructures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allowing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for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refinement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of strategies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alignment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with international best practices.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DEF921D-990E-C467-50CE-0B9528D35A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72720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10982B-D0AE-3368-8E1C-F06D3CC8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77111B-35A3-8591-2CE4-C9586D44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M15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3A25F6-7FA1-0712-0BCC-B5AC7B1DA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13"/>
          <a:stretch/>
        </p:blipFill>
        <p:spPr>
          <a:xfrm>
            <a:off x="58057" y="1241857"/>
            <a:ext cx="12104914" cy="2517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89D3E8-8763-4480-692C-3AC3BCC4D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7" y="1999079"/>
            <a:ext cx="11256041" cy="4426570"/>
          </a:xfrm>
        </p:spPr>
        <p:txBody>
          <a:bodyPr>
            <a:normAutofit/>
          </a:bodyPr>
          <a:lstStyle/>
          <a:p>
            <a:pPr marL="457200" indent="0" algn="just">
              <a:spcBef>
                <a:spcPts val="600"/>
              </a:spcBef>
              <a:buNone/>
              <a:tabLst>
                <a:tab pos="3575685" algn="l"/>
              </a:tabLst>
            </a:pPr>
            <a:r>
              <a:rPr lang="en-GB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Roadmap</a:t>
            </a:r>
          </a:p>
          <a:p>
            <a:pPr marL="457200" indent="0" algn="just">
              <a:spcBef>
                <a:spcPts val="600"/>
              </a:spcBef>
              <a:buNone/>
              <a:tabLst>
                <a:tab pos="3575685" algn="l"/>
              </a:tabLst>
            </a:pPr>
            <a:endParaRPr lang="en-GB" sz="2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Regular discussions in WP5 internal meetings, on average one/month, allowed WP5 to get a preliminary overview of access models</a:t>
            </a: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Broad spectrum internet searches on similar research infrastructures</a:t>
            </a: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r>
              <a:rPr lang="en-GB" sz="24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Focused on-site discussion with user offices and/or users communities at similar facilities</a:t>
            </a: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90170" algn="just">
              <a:spcBef>
                <a:spcPts val="600"/>
              </a:spcBef>
              <a:tabLst>
                <a:tab pos="3575685" algn="l"/>
              </a:tabLst>
            </a:pPr>
            <a:endParaRPr lang="en-GB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C1961-D8F1-823F-20AB-166026777BE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416607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EA127FE-9953-2124-8C03-348EF900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09A5944-16F3-009F-4AD7-9A153827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What</a:t>
            </a:r>
            <a:r>
              <a:rPr lang="it-IT"/>
              <a:t> do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want</a:t>
            </a:r>
            <a:r>
              <a:rPr lang="it-IT"/>
              <a:t> to know?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7D73D8-46C3-02FF-1DA1-9D1289D5ECFD}"/>
              </a:ext>
            </a:extLst>
          </p:cNvPr>
          <p:cNvSpPr txBox="1"/>
          <p:nvPr/>
        </p:nvSpPr>
        <p:spPr>
          <a:xfrm>
            <a:off x="335360" y="1502097"/>
            <a:ext cx="114182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Access policy</a:t>
            </a:r>
          </a:p>
          <a:p>
            <a:pPr algn="l"/>
            <a:endParaRPr lang="it-IT" sz="2400" b="0" i="0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any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official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documentation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the "Access policy"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How to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get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access 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to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beamtime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?</a:t>
            </a:r>
            <a:b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Scientific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selection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procedure,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critical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aspects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acceptance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rate, calls per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year</a:t>
            </a:r>
            <a:b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How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many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received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/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accepted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every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year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Do users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complain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limited access 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to the facility?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review panels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composition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duration of the panel, budget for travels, in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person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sessions or ZOOM sessions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Industrial users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how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many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,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access policies,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evaluation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of industrial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experimental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,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access costs for industrial users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04EBD48-AF23-2BAE-5539-CE088B9976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98599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EA127FE-9953-2124-8C03-348EF900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09A5944-16F3-009F-4AD7-9A153827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What</a:t>
            </a:r>
            <a:r>
              <a:rPr lang="it-IT"/>
              <a:t> do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want</a:t>
            </a:r>
            <a:r>
              <a:rPr lang="it-IT"/>
              <a:t> to know?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7D73D8-46C3-02FF-1DA1-9D1289D5ECFD}"/>
              </a:ext>
            </a:extLst>
          </p:cNvPr>
          <p:cNvSpPr txBox="1"/>
          <p:nvPr/>
        </p:nvSpPr>
        <p:spPr>
          <a:xfrm>
            <a:off x="278273" y="1303833"/>
            <a:ext cx="114182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User services</a:t>
            </a:r>
          </a:p>
          <a:p>
            <a:pPr algn="l"/>
            <a:endParaRPr lang="it-IT" sz="2400" b="0" i="0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 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any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official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documentation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the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offered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"User services"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needed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to operate a user office?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Support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offered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to users: Guest House,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Canteen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affiliated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hotels, travel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organization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and/or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reimbursement</a:t>
            </a:r>
            <a:b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services can be </a:t>
            </a:r>
            <a:r>
              <a:rPr lang="it-IT" sz="2400" b="1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improved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are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already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excellent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are the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most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required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services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Monitoring users'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satisfaction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post-</a:t>
            </a:r>
            <a:r>
              <a:rPr lang="it-IT" sz="2400" dirty="0" err="1">
                <a:solidFill>
                  <a:srgbClr val="002060"/>
                </a:solidFill>
                <a:cs typeface="Arial" panose="020B0604020202020204" pitchFamily="34" charset="0"/>
              </a:rPr>
              <a:t>beamtime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surveys, …)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Annual</a:t>
            </a:r>
            <a:r>
              <a:rPr lang="it-IT" sz="2400" b="0" i="0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budget for users services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FAD040-8EBB-295F-BA02-2101799D69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62955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ynchrotron - Simple English Wikipedia, the free encyclopedia">
            <a:extLst>
              <a:ext uri="{FF2B5EF4-FFF2-40B4-BE49-F238E27FC236}">
                <a16:creationId xmlns:a16="http://schemas.microsoft.com/office/drawing/2014/main" id="{7CC631BF-60F6-4E52-F14F-A96E828E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04" y="1175844"/>
            <a:ext cx="1822850" cy="11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11EE1B-6702-A3A4-2560-21FEC49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AD8D01-0BD6-47C8-A4AC-F6622B2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‘</a:t>
            </a:r>
            <a:r>
              <a:rPr lang="it-IT" dirty="0" err="1"/>
              <a:t>Similar</a:t>
            </a:r>
            <a:r>
              <a:rPr lang="it-IT" dirty="0"/>
              <a:t>’ facilities - </a:t>
            </a:r>
            <a:r>
              <a:rPr lang="it-IT" sz="3600" b="1" dirty="0" err="1">
                <a:solidFill>
                  <a:srgbClr val="002060"/>
                </a:solidFill>
              </a:rPr>
              <a:t>Synchrotrons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BC79D9-F727-A3C1-00E9-3178AD482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58" y="2367373"/>
            <a:ext cx="4716955" cy="285232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46CAE9-151A-C626-9250-17F537721773}"/>
              </a:ext>
            </a:extLst>
          </p:cNvPr>
          <p:cNvSpPr txBox="1"/>
          <p:nvPr/>
        </p:nvSpPr>
        <p:spPr>
          <a:xfrm>
            <a:off x="39479" y="894410"/>
            <a:ext cx="62061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🇫🇷</a:t>
            </a:r>
          </a:p>
          <a:p>
            <a:endParaRPr lang="it-IT" sz="1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/>
              <a:t>🇺🇸</a:t>
            </a:r>
            <a:endParaRPr lang="it-IT" sz="2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kern="1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/>
              <a:t>🇬🇧</a:t>
            </a:r>
          </a:p>
          <a:p>
            <a:endParaRPr lang="it-IT" sz="1400" dirty="0"/>
          </a:p>
          <a:p>
            <a:r>
              <a:rPr lang="it-IT" sz="2800" dirty="0"/>
              <a:t>🇯🇵</a:t>
            </a:r>
          </a:p>
          <a:p>
            <a:endParaRPr lang="it-IT" dirty="0"/>
          </a:p>
          <a:p>
            <a:r>
              <a:rPr lang="it-IT" sz="2800" dirty="0"/>
              <a:t>🇦🇺</a:t>
            </a:r>
          </a:p>
          <a:p>
            <a:endParaRPr lang="it-IT" sz="1100" dirty="0"/>
          </a:p>
          <a:p>
            <a:r>
              <a:rPr lang="it-IT" sz="2800" dirty="0"/>
              <a:t>🇹🇭</a:t>
            </a:r>
          </a:p>
          <a:p>
            <a:endParaRPr lang="it-IT" sz="1400" dirty="0"/>
          </a:p>
          <a:p>
            <a:r>
              <a:rPr lang="it-IT" sz="2800" dirty="0"/>
              <a:t>🇮🇹</a:t>
            </a:r>
          </a:p>
          <a:p>
            <a:endParaRPr lang="it-IT" sz="2800" dirty="0"/>
          </a:p>
          <a:p>
            <a:r>
              <a:rPr lang="it-IT" sz="2800" dirty="0"/>
              <a:t>🇩🇪</a:t>
            </a:r>
            <a:endParaRPr lang="it-IT" sz="2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092427-B7AB-5B31-16EA-F2A6B334175E}"/>
              </a:ext>
            </a:extLst>
          </p:cNvPr>
          <p:cNvSpPr txBox="1"/>
          <p:nvPr/>
        </p:nvSpPr>
        <p:spPr>
          <a:xfrm>
            <a:off x="631196" y="883972"/>
            <a:ext cx="780715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Synchrotron Radiation Facility (ESRF, France) 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Grenoble, ESRF is one of the most powerful synchrotrons, providing high-energy X-rays for a broad range of scientific fields.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Photon Source (APS, USA)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at Argonne National Laboratory in Illinois, APS is a leading source of high-brightness X-rays for research in materials science, chemistry, and biology.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 Light Source (UK)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Oxfordshire, Diamond is the UK's national synchrotron facility and supports a wide range of scientific research with its versatile X-ray beamlines.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SPring-8 (Japan)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Hyogo, SPring-8 is one of the world's largest synchrotron radiation facilities, providing </a:t>
            </a: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high-energy X-rays for advanced research.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it-IT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(Australia)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Melbourne, this facility provides a variety of X-ray techniques for research in materials </a:t>
            </a: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science, biology, and medicine.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 Light Research Institute (SLRI, Thailand)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in Nakhon Ratchasima, this facility offers synchrotron radiation for research and industrial applications.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Elettra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Sincrotrone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Trieste (Italy)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Trieste,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Elettra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cutting-edge research facility offering a range of synchrotron radiation techniques for studies in materials science, environmental science, and life sciences. It plays a key role in advancing scientific knowledge and industrial applications in Europe.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 III (Germany)</a:t>
            </a:r>
            <a:b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at DESY in Hamburg, PETRA III is one of the most brilliant X-ray sources worldwide. It supports a wide array of scientific disciplines, including physics, chemistry, biology, and nanotechnology, offering high-resolution imaging and structural analysis capabilities.</a:t>
            </a:r>
            <a:endParaRPr lang="it-IT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2F350C-9066-6E5D-C0AA-E5200AEBE94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Francesco Stellato – </a:t>
            </a:r>
            <a:r>
              <a:rPr lang="en-GB" dirty="0" err="1"/>
              <a:t>EuPRAXIA_PP</a:t>
            </a:r>
            <a:r>
              <a:rPr lang="en-GB" dirty="0"/>
              <a:t>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424901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2755</Words>
  <Application>Microsoft Office PowerPoint</Application>
  <PresentationFormat>Widescreen</PresentationFormat>
  <Paragraphs>292</Paragraphs>
  <Slides>25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Arial Rounded MT Bold</vt:lpstr>
      <vt:lpstr>Calibri</vt:lpstr>
      <vt:lpstr>Calibri Light</vt:lpstr>
      <vt:lpstr>Courier New</vt:lpstr>
      <vt:lpstr>Neue Helvetica W01</vt:lpstr>
      <vt:lpstr>Times New Roman</vt:lpstr>
      <vt:lpstr>Wingdings</vt:lpstr>
      <vt:lpstr>Office Theme</vt:lpstr>
      <vt:lpstr>WP5: user strategy and services</vt:lpstr>
      <vt:lpstr>People</vt:lpstr>
      <vt:lpstr>Grant agreement</vt:lpstr>
      <vt:lpstr>Milestones &amp; Deliverables</vt:lpstr>
      <vt:lpstr>Milestones &amp; Deliverables</vt:lpstr>
      <vt:lpstr>M15</vt:lpstr>
      <vt:lpstr>What do we want to know?</vt:lpstr>
      <vt:lpstr>What do we want to know?</vt:lpstr>
      <vt:lpstr>‘Similar’ facilities - Synchrotrons</vt:lpstr>
      <vt:lpstr>‘Similar’ facilities - Free Electron Lasers</vt:lpstr>
      <vt:lpstr>‘Similar’ facilities - Free Electron Lasers</vt:lpstr>
      <vt:lpstr>Where do we start? </vt:lpstr>
      <vt:lpstr>ESRF</vt:lpstr>
      <vt:lpstr>User policy @ ESRF</vt:lpstr>
      <vt:lpstr>User policy @ ESRF</vt:lpstr>
      <vt:lpstr>User policy @ ESRF</vt:lpstr>
      <vt:lpstr>User policy @ ESRF</vt:lpstr>
      <vt:lpstr>EuXFEL</vt:lpstr>
      <vt:lpstr>User policy @ euXFEL</vt:lpstr>
      <vt:lpstr>User policy @ EuXFEL</vt:lpstr>
      <vt:lpstr>User policy @ EuXFEL</vt:lpstr>
      <vt:lpstr>User policy @ EuXFEL</vt:lpstr>
      <vt:lpstr>User policy @ EuXFEL</vt:lpstr>
      <vt:lpstr>Ongoing Actions</vt:lpstr>
      <vt:lpstr>Ongoing 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Francesco Stellato</cp:lastModifiedBy>
  <cp:revision>63</cp:revision>
  <dcterms:created xsi:type="dcterms:W3CDTF">2018-02-09T13:41:45Z</dcterms:created>
  <dcterms:modified xsi:type="dcterms:W3CDTF">2024-09-18T13:15:56Z</dcterms:modified>
</cp:coreProperties>
</file>