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0" r:id="rId4"/>
    <p:sldId id="271" r:id="rId5"/>
    <p:sldId id="281" r:id="rId6"/>
    <p:sldId id="282" r:id="rId7"/>
    <p:sldId id="304" r:id="rId8"/>
    <p:sldId id="305" r:id="rId9"/>
    <p:sldId id="308" r:id="rId10"/>
    <p:sldId id="309" r:id="rId11"/>
    <p:sldId id="310" r:id="rId12"/>
    <p:sldId id="306" r:id="rId13"/>
    <p:sldId id="302"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0"/>
    <a:srgbClr val="FDAF18"/>
    <a:srgbClr val="DDEAF8"/>
    <a:srgbClr val="2C3982"/>
    <a:srgbClr val="A6A6A6"/>
    <a:srgbClr val="DDE9F7"/>
    <a:srgbClr val="0055A5"/>
    <a:srgbClr val="437AAB"/>
    <a:srgbClr val="385273"/>
    <a:srgbClr val="EF3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014BD-CEC1-164B-A2AD-7AB74E1063D3}" v="33" dt="2024-09-12T09:11:13.225"/>
    <p1510:client id="{BF1962F8-F586-4A4D-B745-C88A04BF6604}" v="25" dt="2024-09-12T12:53:33.56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3" autoAdjust="0"/>
    <p:restoredTop sz="96190"/>
  </p:normalViewPr>
  <p:slideViewPr>
    <p:cSldViewPr snapToGrid="0">
      <p:cViewPr varScale="1">
        <p:scale>
          <a:sx n="123" d="100"/>
          <a:sy n="123" d="100"/>
        </p:scale>
        <p:origin x="4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Falone" userId="22cc8640-9078-4395-9f44-98e364288788" providerId="ADAL" clId="{BF1962F8-F586-4A4D-B745-C88A04BF6604}"/>
    <pc:docChg chg="custSel delSld modSld">
      <pc:chgData name="Antonio Falone" userId="22cc8640-9078-4395-9f44-98e364288788" providerId="ADAL" clId="{BF1962F8-F586-4A4D-B745-C88A04BF6604}" dt="2024-09-12T13:31:52.527" v="276" actId="1076"/>
      <pc:docMkLst>
        <pc:docMk/>
      </pc:docMkLst>
      <pc:sldChg chg="modSp mod">
        <pc:chgData name="Antonio Falone" userId="22cc8640-9078-4395-9f44-98e364288788" providerId="ADAL" clId="{BF1962F8-F586-4A4D-B745-C88A04BF6604}" dt="2024-09-12T12:51:26.399" v="30" actId="20577"/>
        <pc:sldMkLst>
          <pc:docMk/>
          <pc:sldMk cId="2693312676" sldId="257"/>
        </pc:sldMkLst>
        <pc:spChg chg="mod">
          <ac:chgData name="Antonio Falone" userId="22cc8640-9078-4395-9f44-98e364288788" providerId="ADAL" clId="{BF1962F8-F586-4A4D-B745-C88A04BF6604}" dt="2024-09-12T12:51:26.399" v="30" actId="20577"/>
          <ac:spMkLst>
            <pc:docMk/>
            <pc:sldMk cId="2693312676" sldId="257"/>
            <ac:spMk id="2" creationId="{254DFF3E-EECA-4251-B0CB-285CB42349D9}"/>
          </ac:spMkLst>
        </pc:spChg>
      </pc:sldChg>
      <pc:sldChg chg="del">
        <pc:chgData name="Antonio Falone" userId="22cc8640-9078-4395-9f44-98e364288788" providerId="ADAL" clId="{BF1962F8-F586-4A4D-B745-C88A04BF6604}" dt="2024-09-12T13:02:37.933" v="275" actId="2696"/>
        <pc:sldMkLst>
          <pc:docMk/>
          <pc:sldMk cId="1176300608" sldId="267"/>
        </pc:sldMkLst>
      </pc:sldChg>
      <pc:sldChg chg="addSp modSp mod">
        <pc:chgData name="Antonio Falone" userId="22cc8640-9078-4395-9f44-98e364288788" providerId="ADAL" clId="{BF1962F8-F586-4A4D-B745-C88A04BF6604}" dt="2024-09-12T13:02:25.341" v="274" actId="20577"/>
        <pc:sldMkLst>
          <pc:docMk/>
          <pc:sldMk cId="3424509987" sldId="306"/>
        </pc:sldMkLst>
        <pc:spChg chg="mod">
          <ac:chgData name="Antonio Falone" userId="22cc8640-9078-4395-9f44-98e364288788" providerId="ADAL" clId="{BF1962F8-F586-4A4D-B745-C88A04BF6604}" dt="2024-09-12T13:02:25.341" v="274" actId="20577"/>
          <ac:spMkLst>
            <pc:docMk/>
            <pc:sldMk cId="3424509987" sldId="306"/>
            <ac:spMk id="7" creationId="{4A1CCC1A-D3A5-5FD1-0DFE-59802B9D7104}"/>
          </ac:spMkLst>
        </pc:spChg>
        <pc:spChg chg="add mod">
          <ac:chgData name="Antonio Falone" userId="22cc8640-9078-4395-9f44-98e364288788" providerId="ADAL" clId="{BF1962F8-F586-4A4D-B745-C88A04BF6604}" dt="2024-09-12T12:54:22.480" v="272" actId="20577"/>
          <ac:spMkLst>
            <pc:docMk/>
            <pc:sldMk cId="3424509987" sldId="306"/>
            <ac:spMk id="8" creationId="{E776C6F3-ED92-7F7F-7D6A-5F035D69DAC4}"/>
          </ac:spMkLst>
        </pc:spChg>
      </pc:sldChg>
      <pc:sldChg chg="modSp mod">
        <pc:chgData name="Antonio Falone" userId="22cc8640-9078-4395-9f44-98e364288788" providerId="ADAL" clId="{BF1962F8-F586-4A4D-B745-C88A04BF6604}" dt="2024-09-12T12:52:25.558" v="42" actId="20577"/>
        <pc:sldMkLst>
          <pc:docMk/>
          <pc:sldMk cId="2000099237" sldId="308"/>
        </pc:sldMkLst>
        <pc:spChg chg="mod">
          <ac:chgData name="Antonio Falone" userId="22cc8640-9078-4395-9f44-98e364288788" providerId="ADAL" clId="{BF1962F8-F586-4A4D-B745-C88A04BF6604}" dt="2024-09-12T12:52:19.070" v="37" actId="20577"/>
          <ac:spMkLst>
            <pc:docMk/>
            <pc:sldMk cId="2000099237" sldId="308"/>
            <ac:spMk id="7" creationId="{A28DD298-ADDB-FB59-FC50-83B6E0A9FB37}"/>
          </ac:spMkLst>
        </pc:spChg>
        <pc:spChg chg="mod">
          <ac:chgData name="Antonio Falone" userId="22cc8640-9078-4395-9f44-98e364288788" providerId="ADAL" clId="{BF1962F8-F586-4A4D-B745-C88A04BF6604}" dt="2024-09-12T12:52:25.558" v="42" actId="20577"/>
          <ac:spMkLst>
            <pc:docMk/>
            <pc:sldMk cId="2000099237" sldId="308"/>
            <ac:spMk id="8" creationId="{BC00B8D6-F119-558E-9E2B-F37C6E127F3F}"/>
          </ac:spMkLst>
        </pc:spChg>
      </pc:sldChg>
      <pc:sldChg chg="modSp mod">
        <pc:chgData name="Antonio Falone" userId="22cc8640-9078-4395-9f44-98e364288788" providerId="ADAL" clId="{BF1962F8-F586-4A4D-B745-C88A04BF6604}" dt="2024-09-12T13:31:52.527" v="276" actId="1076"/>
        <pc:sldMkLst>
          <pc:docMk/>
          <pc:sldMk cId="1555988787" sldId="310"/>
        </pc:sldMkLst>
        <pc:spChg chg="mod">
          <ac:chgData name="Antonio Falone" userId="22cc8640-9078-4395-9f44-98e364288788" providerId="ADAL" clId="{BF1962F8-F586-4A4D-B745-C88A04BF6604}" dt="2024-09-12T12:53:08.241" v="151" actId="20577"/>
          <ac:spMkLst>
            <pc:docMk/>
            <pc:sldMk cId="1555988787" sldId="310"/>
            <ac:spMk id="5" creationId="{0BAAB708-F30B-0D3A-2B50-5605C82E6AB8}"/>
          </ac:spMkLst>
        </pc:spChg>
        <pc:spChg chg="mod">
          <ac:chgData name="Antonio Falone" userId="22cc8640-9078-4395-9f44-98e364288788" providerId="ADAL" clId="{BF1962F8-F586-4A4D-B745-C88A04BF6604}" dt="2024-09-12T13:31:52.527" v="276" actId="1076"/>
          <ac:spMkLst>
            <pc:docMk/>
            <pc:sldMk cId="1555988787" sldId="310"/>
            <ac:spMk id="8" creationId="{8400D766-47E4-3F02-27F1-DA4235C617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86" t="3604" b="18163"/>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376194"/>
            <a:ext cx="27881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sp>
        <p:nvSpPr>
          <p:cNvPr id="11" name="Rectangle 10">
            <a:extLst>
              <a:ext uri="{FF2B5EF4-FFF2-40B4-BE49-F238E27FC236}">
                <a16:creationId xmlns:a16="http://schemas.microsoft.com/office/drawing/2014/main" id="{7829EB28-3979-4E23-B67B-4BD9DC678876}"/>
              </a:ext>
            </a:extLst>
          </p:cNvPr>
          <p:cNvSpPr/>
          <p:nvPr userDrawn="1"/>
        </p:nvSpPr>
        <p:spPr>
          <a:xfrm rot="5400000">
            <a:off x="1713092" y="3642000"/>
            <a:ext cx="1152130" cy="3990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8" y="6288044"/>
            <a:ext cx="3309467" cy="461665"/>
          </a:xfrm>
          <a:prstGeom prst="rect">
            <a:avLst/>
          </a:prstGeom>
          <a:noFill/>
        </p:spPr>
        <p:txBody>
          <a:bodyPr wrap="square" rtlCol="0">
            <a:spAutoFit/>
          </a:bodyPr>
          <a:lstStyle/>
          <a:p>
            <a:r>
              <a:rPr lang="en-GB" sz="800" dirty="0">
                <a:solidFill>
                  <a:schemeClr val="bg1"/>
                </a:solidFill>
              </a:rPr>
              <a:t>This project has received funding from the European Union´s Horizon Europe research and innovation programme under grant agreement </a:t>
            </a:r>
          </a:p>
          <a:p>
            <a:r>
              <a:rPr lang="en-GB" sz="800" dirty="0">
                <a:solidFill>
                  <a:schemeClr val="bg1"/>
                </a:solidFill>
              </a:rPr>
              <a:t>No. 101079773</a:t>
            </a:r>
          </a:p>
        </p:txBody>
      </p:sp>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02619" y="5201842"/>
            <a:ext cx="539714" cy="360000"/>
          </a:xfrm>
          <a:prstGeom prst="rect">
            <a:avLst/>
          </a:prstGeom>
          <a:ln w="3175">
            <a:solidFill>
              <a:schemeClr val="bg1">
                <a:lumMod val="85000"/>
              </a:schemeClr>
            </a:solidFill>
          </a:ln>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2100" y="5204384"/>
            <a:ext cx="539895" cy="360000"/>
          </a:xfrm>
          <a:prstGeom prst="rect">
            <a:avLst/>
          </a:prstGeom>
          <a:ln w="3175">
            <a:solidFill>
              <a:schemeClr val="bg1">
                <a:lumMod val="85000"/>
              </a:schemeClr>
            </a:solidFill>
          </a:ln>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592764" y="5201842"/>
            <a:ext cx="539714" cy="360000"/>
          </a:xfrm>
          <a:prstGeom prst="rect">
            <a:avLst/>
          </a:prstGeom>
          <a:ln w="3175">
            <a:solidFill>
              <a:schemeClr val="bg1">
                <a:lumMod val="85000"/>
              </a:schemeClr>
            </a:solidFill>
          </a:ln>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71962" y="5204384"/>
            <a:ext cx="539895" cy="360000"/>
          </a:xfrm>
          <a:prstGeom prst="rect">
            <a:avLst/>
          </a:prstGeom>
          <a:ln w="3175">
            <a:solidFill>
              <a:schemeClr val="bg1">
                <a:lumMod val="85000"/>
              </a:schemeClr>
            </a:solidFill>
          </a:ln>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961910" y="5204384"/>
            <a:ext cx="539895" cy="360000"/>
          </a:xfrm>
          <a:prstGeom prst="rect">
            <a:avLst/>
          </a:prstGeom>
          <a:ln w="3175">
            <a:solidFill>
              <a:schemeClr val="bg1">
                <a:lumMod val="85000"/>
              </a:schemeClr>
            </a:solidFill>
          </a:ln>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331434" y="5201842"/>
            <a:ext cx="539895" cy="360000"/>
          </a:xfrm>
          <a:prstGeom prst="rect">
            <a:avLst/>
          </a:prstGeom>
          <a:ln w="3175">
            <a:solidFill>
              <a:schemeClr val="bg1">
                <a:lumMod val="85000"/>
              </a:schemeClr>
            </a:solidFill>
          </a:ln>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2100" y="5703104"/>
            <a:ext cx="539895" cy="360000"/>
          </a:xfrm>
          <a:prstGeom prst="rect">
            <a:avLst/>
          </a:prstGeom>
          <a:ln w="3175">
            <a:solidFill>
              <a:schemeClr val="bg1">
                <a:lumMod val="85000"/>
              </a:schemeClr>
            </a:solidFill>
          </a:ln>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72269" y="5703104"/>
            <a:ext cx="539895" cy="360000"/>
          </a:xfrm>
          <a:prstGeom prst="rect">
            <a:avLst/>
          </a:prstGeom>
          <a:ln w="3175">
            <a:solidFill>
              <a:schemeClr val="bg1">
                <a:lumMod val="85000"/>
              </a:schemeClr>
            </a:solidFill>
          </a:ln>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332607" y="5703104"/>
            <a:ext cx="539895" cy="360000"/>
          </a:xfrm>
          <a:prstGeom prst="rect">
            <a:avLst/>
          </a:prstGeom>
          <a:ln w="3175">
            <a:solidFill>
              <a:schemeClr val="bg1">
                <a:lumMod val="85000"/>
              </a:schemeClr>
            </a:solidFill>
          </a:ln>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962776" y="5703104"/>
            <a:ext cx="539714" cy="360000"/>
          </a:xfrm>
          <a:prstGeom prst="rect">
            <a:avLst/>
          </a:prstGeom>
          <a:ln w="3175">
            <a:solidFill>
              <a:schemeClr val="bg1">
                <a:lumMod val="85000"/>
              </a:schemeClr>
            </a:solidFill>
          </a:ln>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702438" y="5703104"/>
            <a:ext cx="539895" cy="360000"/>
          </a:xfrm>
          <a:prstGeom prst="rect">
            <a:avLst/>
          </a:prstGeom>
          <a:ln w="3175">
            <a:solidFill>
              <a:schemeClr val="bg1">
                <a:lumMod val="85000"/>
              </a:schemeClr>
            </a:solidFill>
          </a:ln>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592764" y="5703104"/>
            <a:ext cx="539714" cy="360000"/>
          </a:xfrm>
          <a:prstGeom prst="rect">
            <a:avLst/>
          </a:prstGeom>
          <a:ln w="3175">
            <a:solidFill>
              <a:schemeClr val="bg1">
                <a:lumMod val="85000"/>
              </a:schemeClr>
            </a:solidFill>
          </a:ln>
        </p:spPr>
      </p:pic>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42100" y="6339528"/>
            <a:ext cx="543816" cy="360000"/>
          </a:xfrm>
          <a:prstGeom prst="rect">
            <a:avLst/>
          </a:prstGeom>
        </p:spPr>
      </p:pic>
      <p:pic>
        <p:nvPicPr>
          <p:cNvPr id="5" name="Picture 4" descr="A black background with white text and yellow stars&#10;&#10;Description automatically generated">
            <a:extLst>
              <a:ext uri="{FF2B5EF4-FFF2-40B4-BE49-F238E27FC236}">
                <a16:creationId xmlns:a16="http://schemas.microsoft.com/office/drawing/2014/main" id="{9E2716B7-B9F2-45DB-9777-073DE14175D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9109912" y="114716"/>
            <a:ext cx="2242632" cy="1415562"/>
          </a:xfrm>
          <a:prstGeom prst="rect">
            <a:avLst/>
          </a:prstGeom>
        </p:spPr>
      </p:pic>
    </p:spTree>
    <p:extLst>
      <p:ext uri="{BB962C8B-B14F-4D97-AF65-F5344CB8AC3E}">
        <p14:creationId xmlns:p14="http://schemas.microsoft.com/office/powerpoint/2010/main" val="303289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fld id="{5CA01834-46A7-4729-87E5-523A704ACD68}" type="datetime1">
              <a:rPr lang="en-GB" smtClean="0"/>
              <a:t>12/09/2024</a:t>
            </a:fld>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975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fld id="{C397A08C-906E-43EA-885E-38D7E516C950}" type="datetime1">
              <a:rPr lang="en-GB" smtClean="0"/>
              <a:t>12/09/2024</a:t>
            </a:fld>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12976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fld id="{A7524375-5B77-493B-B985-7DE9ED0B3819}" type="datetime1">
              <a:rPr lang="en-GB" smtClean="0"/>
              <a:t>12/09/2024</a:t>
            </a:fld>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78697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rgbClr val="334186"/>
                </a:solidFill>
              </a:defRPr>
            </a:lvl1pPr>
          </a:lstStyle>
          <a:p>
            <a:pPr algn="l"/>
            <a:r>
              <a:rPr lang="en-GB"/>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24939"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76999"/>
          </a:xfrm>
          <a:prstGeom prst="rect">
            <a:avLst/>
          </a:prstGeom>
          <a:noFill/>
        </p:spPr>
        <p:txBody>
          <a:bodyPr wrap="square" rtlCol="0">
            <a:spAutoFit/>
          </a:bodyPr>
          <a:lstStyle/>
          <a:p>
            <a:r>
              <a:rPr lang="en-GB" sz="600">
                <a:solidFill>
                  <a:srgbClr val="0055A5"/>
                </a:solidFill>
                <a:latin typeface="Arial Rounded MT Bold" panose="020F0704030504030204" pitchFamily="34" charset="0"/>
              </a:rPr>
              <a:t>Funded by the European Union</a:t>
            </a:r>
          </a:p>
        </p:txBody>
      </p:sp>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www.eupraxia-pp.org</a:t>
            </a:r>
          </a:p>
        </p:txBody>
      </p:sp>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2C398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rgbClr val="334186"/>
                </a:solidFill>
              </a:defRPr>
            </a:lvl1pPr>
          </a:lstStyle>
          <a:p>
            <a:pPr algn="l"/>
            <a:r>
              <a:rPr lang="en-GB"/>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24939"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76999"/>
          </a:xfrm>
          <a:prstGeom prst="rect">
            <a:avLst/>
          </a:prstGeom>
          <a:noFill/>
        </p:spPr>
        <p:txBody>
          <a:bodyPr wrap="square" rtlCol="0">
            <a:spAutoFit/>
          </a:bodyPr>
          <a:lstStyle/>
          <a:p>
            <a:r>
              <a:rPr lang="en-GB" sz="600">
                <a:solidFill>
                  <a:srgbClr val="0055A5"/>
                </a:solidFill>
                <a:latin typeface="Arial Rounded MT Bold" panose="020F0704030504030204" pitchFamily="34" charset="0"/>
              </a:rPr>
              <a:t>Funded by the European Union</a:t>
            </a:r>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www.eupraxia-pp.org</a:t>
            </a:r>
          </a:p>
        </p:txBody>
      </p:sp>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fld id="{429EA432-0A7F-4C00-891E-203DB036B6DB}" type="datetime1">
              <a:rPr lang="en-GB" smtClean="0"/>
              <a:t>12/09/2024</a:t>
            </a:fld>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41964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fld id="{C51D0466-3B82-475E-B082-527677DD09F8}" type="datetime1">
              <a:rPr lang="en-GB" smtClean="0"/>
              <a:t>12/09/2024</a:t>
            </a:fld>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8929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fld id="{7DE02D47-8CAF-40B8-839E-ACD68B3A7126}" type="datetime1">
              <a:rPr lang="en-GB" smtClean="0"/>
              <a:t>12/09/2024</a:t>
            </a:fld>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Insert author and occasion</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91240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fld id="{97AE0591-3475-4EBB-8016-10D483697907}" type="datetime1">
              <a:rPr lang="en-GB" smtClean="0"/>
              <a:t>12/09/2024</a:t>
            </a:fld>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Insert author and occasion</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50367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fld id="{00157272-7EFB-437A-AE66-D494C00346C2}" type="datetime1">
              <a:rPr lang="en-GB" smtClean="0"/>
              <a:t>12/09/2024</a:t>
            </a:fld>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Insert author and occasion</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97510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fld id="{3BBA27A4-D14A-4CCB-9FE4-240F31646354}" type="datetime1">
              <a:rPr lang="en-GB" smtClean="0"/>
              <a:t>12/09/2024</a:t>
            </a:fld>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66195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12/09/2024</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jpg"/><Relationship Id="rId21" Type="http://schemas.openxmlformats.org/officeDocument/2006/relationships/image" Target="../media/image43.png"/><Relationship Id="rId34" Type="http://schemas.openxmlformats.org/officeDocument/2006/relationships/image" Target="../media/image56.jpg"/><Relationship Id="rId42" Type="http://schemas.openxmlformats.org/officeDocument/2006/relationships/image" Target="../media/image64.png"/><Relationship Id="rId47" Type="http://schemas.openxmlformats.org/officeDocument/2006/relationships/image" Target="../media/image69.jpg"/><Relationship Id="rId50" Type="http://schemas.openxmlformats.org/officeDocument/2006/relationships/image" Target="../media/image72.png"/><Relationship Id="rId7" Type="http://schemas.openxmlformats.org/officeDocument/2006/relationships/image" Target="../media/image29.jpg"/><Relationship Id="rId2" Type="http://schemas.openxmlformats.org/officeDocument/2006/relationships/image" Target="../media/image24.jpg"/><Relationship Id="rId16" Type="http://schemas.openxmlformats.org/officeDocument/2006/relationships/image" Target="../media/image38.jpeg"/><Relationship Id="rId29" Type="http://schemas.openxmlformats.org/officeDocument/2006/relationships/image" Target="../media/image51.png"/><Relationship Id="rId11" Type="http://schemas.openxmlformats.org/officeDocument/2006/relationships/image" Target="../media/image33.jp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jp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4" Type="http://schemas.openxmlformats.org/officeDocument/2006/relationships/image" Target="../media/image66.png"/><Relationship Id="rId4" Type="http://schemas.openxmlformats.org/officeDocument/2006/relationships/image" Target="../media/image26.jp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g"/><Relationship Id="rId27" Type="http://schemas.openxmlformats.org/officeDocument/2006/relationships/image" Target="../media/image49.jpg"/><Relationship Id="rId30" Type="http://schemas.openxmlformats.org/officeDocument/2006/relationships/image" Target="../media/image52.png"/><Relationship Id="rId35" Type="http://schemas.openxmlformats.org/officeDocument/2006/relationships/image" Target="../media/image57.jpg"/><Relationship Id="rId43" Type="http://schemas.openxmlformats.org/officeDocument/2006/relationships/image" Target="../media/image65.jpeg"/><Relationship Id="rId48" Type="http://schemas.openxmlformats.org/officeDocument/2006/relationships/image" Target="../media/image70.jpg"/><Relationship Id="rId8" Type="http://schemas.openxmlformats.org/officeDocument/2006/relationships/image" Target="../media/image30.png"/><Relationship Id="rId51" Type="http://schemas.openxmlformats.org/officeDocument/2006/relationships/image" Target="../media/image73.jp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jpg"/><Relationship Id="rId33" Type="http://schemas.openxmlformats.org/officeDocument/2006/relationships/image" Target="../media/image55.png"/><Relationship Id="rId38" Type="http://schemas.openxmlformats.org/officeDocument/2006/relationships/image" Target="../media/image60.jpg"/><Relationship Id="rId46" Type="http://schemas.openxmlformats.org/officeDocument/2006/relationships/image" Target="../media/image68.png"/><Relationship Id="rId20" Type="http://schemas.openxmlformats.org/officeDocument/2006/relationships/image" Target="../media/image42.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a:xfrm>
            <a:off x="3223488" y="1939633"/>
            <a:ext cx="8098633" cy="1043854"/>
          </a:xfrm>
        </p:spPr>
        <p:txBody>
          <a:bodyPr>
            <a:normAutofit fontScale="90000"/>
          </a:bodyPr>
          <a:lstStyle/>
          <a:p>
            <a:r>
              <a:rPr lang="en-GB" dirty="0"/>
              <a:t>M1.3 Decision on ranking of legal model for RI</a:t>
            </a:r>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p:txBody>
          <a:bodyPr>
            <a:normAutofit fontScale="55000" lnSpcReduction="20000"/>
          </a:bodyPr>
          <a:lstStyle/>
          <a:p>
            <a:r>
              <a:rPr lang="en-GB" dirty="0"/>
              <a:t>Antonio Falone, INFN-LNF / </a:t>
            </a:r>
            <a:r>
              <a:rPr lang="en-GB" dirty="0" err="1"/>
              <a:t>EuPRAXIA</a:t>
            </a:r>
            <a:r>
              <a:rPr lang="en-GB" dirty="0"/>
              <a:t> Annual Meeting </a:t>
            </a:r>
          </a:p>
          <a:p>
            <a:r>
              <a:rPr lang="en-GB" dirty="0"/>
              <a:t>Collaboration Board</a:t>
            </a:r>
          </a:p>
          <a:p>
            <a:r>
              <a:rPr lang="en-GB" dirty="0"/>
              <a:t>25/09/2024</a:t>
            </a:r>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135EE-1417-68FA-A7E8-6087B6486F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2A71C1-E0DD-F215-0287-112D0EAC459E}"/>
              </a:ext>
            </a:extLst>
          </p:cNvPr>
          <p:cNvSpPr>
            <a:spLocks noGrp="1"/>
          </p:cNvSpPr>
          <p:nvPr>
            <p:ph type="title"/>
          </p:nvPr>
        </p:nvSpPr>
        <p:spPr>
          <a:xfrm>
            <a:off x="2115127" y="-272186"/>
            <a:ext cx="8379208" cy="1325563"/>
          </a:xfrm>
        </p:spPr>
        <p:txBody>
          <a:bodyPr/>
          <a:lstStyle/>
          <a:p>
            <a:r>
              <a:rPr lang="en-GB" dirty="0"/>
              <a:t>Post-Implementation Phase </a:t>
            </a:r>
          </a:p>
        </p:txBody>
      </p:sp>
      <p:sp>
        <p:nvSpPr>
          <p:cNvPr id="4" name="Slide Number Placeholder 3">
            <a:extLst>
              <a:ext uri="{FF2B5EF4-FFF2-40B4-BE49-F238E27FC236}">
                <a16:creationId xmlns:a16="http://schemas.microsoft.com/office/drawing/2014/main" id="{BC01DBD0-C48A-F853-F90C-5121A5EBDFB8}"/>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7" name="CasellaDiTesto 6">
            <a:extLst>
              <a:ext uri="{FF2B5EF4-FFF2-40B4-BE49-F238E27FC236}">
                <a16:creationId xmlns:a16="http://schemas.microsoft.com/office/drawing/2014/main" id="{835018C8-5A9C-AD5A-D5E2-89868CDE9A79}"/>
              </a:ext>
            </a:extLst>
          </p:cNvPr>
          <p:cNvSpPr txBox="1"/>
          <p:nvPr/>
        </p:nvSpPr>
        <p:spPr>
          <a:xfrm>
            <a:off x="180753" y="837933"/>
            <a:ext cx="10696353" cy="430887"/>
          </a:xfrm>
          <a:prstGeom prst="rect">
            <a:avLst/>
          </a:prstGeom>
          <a:noFill/>
        </p:spPr>
        <p:txBody>
          <a:bodyPr wrap="square">
            <a:spAutoFit/>
          </a:bodyPr>
          <a:lstStyle/>
          <a:p>
            <a:r>
              <a:rPr lang="en-US" sz="2200" b="1" dirty="0">
                <a:solidFill>
                  <a:srgbClr val="2C3982"/>
                </a:solidFill>
                <a:latin typeface="Calibri" panose="020F0502020204030204" pitchFamily="34" charset="0"/>
              </a:rPr>
              <a:t>New Legal Entity Options – SWOT analysis</a:t>
            </a:r>
            <a:endParaRPr lang="it-IT" sz="2200" b="1" dirty="0">
              <a:solidFill>
                <a:srgbClr val="2C3982"/>
              </a:solidFill>
            </a:endParaRPr>
          </a:p>
        </p:txBody>
      </p:sp>
      <p:sp>
        <p:nvSpPr>
          <p:cNvPr id="5" name="CasellaDiTesto 4">
            <a:extLst>
              <a:ext uri="{FF2B5EF4-FFF2-40B4-BE49-F238E27FC236}">
                <a16:creationId xmlns:a16="http://schemas.microsoft.com/office/drawing/2014/main" id="{4FCDC749-FB2E-CF8C-9DF4-DD5B03CEE5E2}"/>
              </a:ext>
            </a:extLst>
          </p:cNvPr>
          <p:cNvSpPr txBox="1"/>
          <p:nvPr/>
        </p:nvSpPr>
        <p:spPr>
          <a:xfrm>
            <a:off x="180753" y="1468046"/>
            <a:ext cx="5082363" cy="464871"/>
          </a:xfrm>
          <a:prstGeom prst="rect">
            <a:avLst/>
          </a:prstGeom>
          <a:noFill/>
        </p:spPr>
        <p:txBody>
          <a:bodyPr wrap="square">
            <a:spAutoFit/>
          </a:bodyPr>
          <a:lstStyle/>
          <a:p>
            <a:pPr>
              <a:lnSpc>
                <a:spcPct val="150000"/>
              </a:lnSpc>
            </a:pPr>
            <a:r>
              <a:rPr lang="en-US" sz="1800" b="0" i="0" u="none" strike="noStrike" baseline="0" dirty="0">
                <a:latin typeface="Calibri" panose="020F0502020204030204" pitchFamily="34" charset="0"/>
              </a:rPr>
              <a:t>European Research Infrastructure Consortium - ERIC</a:t>
            </a:r>
          </a:p>
        </p:txBody>
      </p:sp>
      <p:sp>
        <p:nvSpPr>
          <p:cNvPr id="6" name="CasellaDiTesto 5">
            <a:extLst>
              <a:ext uri="{FF2B5EF4-FFF2-40B4-BE49-F238E27FC236}">
                <a16:creationId xmlns:a16="http://schemas.microsoft.com/office/drawing/2014/main" id="{0C128E50-B4AF-34B7-C092-5FECD8A27151}"/>
              </a:ext>
            </a:extLst>
          </p:cNvPr>
          <p:cNvSpPr txBox="1"/>
          <p:nvPr/>
        </p:nvSpPr>
        <p:spPr>
          <a:xfrm>
            <a:off x="6304731" y="1468045"/>
            <a:ext cx="5252485" cy="464871"/>
          </a:xfrm>
          <a:prstGeom prst="rect">
            <a:avLst/>
          </a:prstGeom>
          <a:noFill/>
        </p:spPr>
        <p:txBody>
          <a:bodyPr wrap="square">
            <a:spAutoFit/>
          </a:bodyPr>
          <a:lstStyle/>
          <a:p>
            <a:pPr algn="ctr">
              <a:lnSpc>
                <a:spcPct val="150000"/>
              </a:lnSpc>
            </a:pPr>
            <a:r>
              <a:rPr lang="en-US" sz="1800" b="0" i="0" u="none" strike="noStrike" baseline="0" dirty="0">
                <a:latin typeface="Calibri" panose="020F0502020204030204" pitchFamily="34" charset="0"/>
              </a:rPr>
              <a:t>Association International sans but lucrative - AISBL</a:t>
            </a:r>
          </a:p>
        </p:txBody>
      </p:sp>
      <p:cxnSp>
        <p:nvCxnSpPr>
          <p:cNvPr id="13" name="Connettore 1 12">
            <a:extLst>
              <a:ext uri="{FF2B5EF4-FFF2-40B4-BE49-F238E27FC236}">
                <a16:creationId xmlns:a16="http://schemas.microsoft.com/office/drawing/2014/main" id="{CA846A46-466A-5A33-A1B1-4206D60D7B6D}"/>
              </a:ext>
            </a:extLst>
          </p:cNvPr>
          <p:cNvCxnSpPr/>
          <p:nvPr/>
        </p:nvCxnSpPr>
        <p:spPr>
          <a:xfrm>
            <a:off x="5954233" y="1468045"/>
            <a:ext cx="0" cy="4592513"/>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F65235DC-45D9-2DDF-A092-306E0BF3F1F7}"/>
              </a:ext>
            </a:extLst>
          </p:cNvPr>
          <p:cNvPicPr>
            <a:picLocks noChangeAspect="1"/>
          </p:cNvPicPr>
          <p:nvPr/>
        </p:nvPicPr>
        <p:blipFill>
          <a:blip r:embed="rId2"/>
          <a:stretch>
            <a:fillRect/>
          </a:stretch>
        </p:blipFill>
        <p:spPr>
          <a:xfrm>
            <a:off x="180752" y="2163495"/>
            <a:ext cx="5583393" cy="3856571"/>
          </a:xfrm>
          <a:prstGeom prst="rect">
            <a:avLst/>
          </a:prstGeom>
        </p:spPr>
      </p:pic>
      <p:pic>
        <p:nvPicPr>
          <p:cNvPr id="15" name="Immagine 14">
            <a:extLst>
              <a:ext uri="{FF2B5EF4-FFF2-40B4-BE49-F238E27FC236}">
                <a16:creationId xmlns:a16="http://schemas.microsoft.com/office/drawing/2014/main" id="{C4CE514F-2D23-2456-CCF0-DE3EAF7E9436}"/>
              </a:ext>
            </a:extLst>
          </p:cNvPr>
          <p:cNvPicPr>
            <a:picLocks noChangeAspect="1"/>
          </p:cNvPicPr>
          <p:nvPr/>
        </p:nvPicPr>
        <p:blipFill>
          <a:blip r:embed="rId3"/>
          <a:stretch>
            <a:fillRect/>
          </a:stretch>
        </p:blipFill>
        <p:spPr>
          <a:xfrm>
            <a:off x="6166725" y="2194477"/>
            <a:ext cx="5844522" cy="3251839"/>
          </a:xfrm>
          <a:prstGeom prst="rect">
            <a:avLst/>
          </a:prstGeom>
        </p:spPr>
      </p:pic>
      <p:sp>
        <p:nvSpPr>
          <p:cNvPr id="8" name="Footer Placeholder 4">
            <a:extLst>
              <a:ext uri="{FF2B5EF4-FFF2-40B4-BE49-F238E27FC236}">
                <a16:creationId xmlns:a16="http://schemas.microsoft.com/office/drawing/2014/main" id="{5AA322C5-F5D8-086A-51DD-E8B5F0BE9618}"/>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Tree>
    <p:extLst>
      <p:ext uri="{BB962C8B-B14F-4D97-AF65-F5344CB8AC3E}">
        <p14:creationId xmlns:p14="http://schemas.microsoft.com/office/powerpoint/2010/main" val="31618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8DE9-5B44-DD83-72F9-A0FCCD39FC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9DFD48-EE0C-4BC7-D7E4-C641FF655E13}"/>
              </a:ext>
            </a:extLst>
          </p:cNvPr>
          <p:cNvSpPr>
            <a:spLocks noGrp="1"/>
          </p:cNvSpPr>
          <p:nvPr>
            <p:ph type="title"/>
          </p:nvPr>
        </p:nvSpPr>
        <p:spPr>
          <a:xfrm>
            <a:off x="2115127" y="-272186"/>
            <a:ext cx="8379208" cy="1325563"/>
          </a:xfrm>
        </p:spPr>
        <p:txBody>
          <a:bodyPr/>
          <a:lstStyle/>
          <a:p>
            <a:r>
              <a:rPr lang="en-GB" dirty="0"/>
              <a:t>Post-Implementation Phase </a:t>
            </a:r>
          </a:p>
        </p:txBody>
      </p:sp>
      <p:sp>
        <p:nvSpPr>
          <p:cNvPr id="4" name="Slide Number Placeholder 3">
            <a:extLst>
              <a:ext uri="{FF2B5EF4-FFF2-40B4-BE49-F238E27FC236}">
                <a16:creationId xmlns:a16="http://schemas.microsoft.com/office/drawing/2014/main" id="{E5A7146B-685D-3863-3461-B2FFB0D4910B}"/>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7" name="CasellaDiTesto 6">
            <a:extLst>
              <a:ext uri="{FF2B5EF4-FFF2-40B4-BE49-F238E27FC236}">
                <a16:creationId xmlns:a16="http://schemas.microsoft.com/office/drawing/2014/main" id="{F5B108D6-9AB2-62FA-183B-F3F06549991A}"/>
              </a:ext>
            </a:extLst>
          </p:cNvPr>
          <p:cNvSpPr txBox="1"/>
          <p:nvPr/>
        </p:nvSpPr>
        <p:spPr>
          <a:xfrm>
            <a:off x="180753" y="837933"/>
            <a:ext cx="10696353" cy="430887"/>
          </a:xfrm>
          <a:prstGeom prst="rect">
            <a:avLst/>
          </a:prstGeom>
          <a:noFill/>
        </p:spPr>
        <p:txBody>
          <a:bodyPr wrap="square">
            <a:spAutoFit/>
          </a:bodyPr>
          <a:lstStyle/>
          <a:p>
            <a:r>
              <a:rPr lang="en-US" sz="2200" b="1" dirty="0">
                <a:solidFill>
                  <a:srgbClr val="2C3982"/>
                </a:solidFill>
                <a:latin typeface="Calibri" panose="020F0502020204030204" pitchFamily="34" charset="0"/>
              </a:rPr>
              <a:t>New Legal Entity Options – SWOT analysis outcome</a:t>
            </a:r>
            <a:endParaRPr lang="it-IT" sz="2200" b="1" dirty="0">
              <a:solidFill>
                <a:srgbClr val="2C3982"/>
              </a:solidFill>
            </a:endParaRPr>
          </a:p>
        </p:txBody>
      </p:sp>
      <p:sp>
        <p:nvSpPr>
          <p:cNvPr id="5" name="CasellaDiTesto 4">
            <a:extLst>
              <a:ext uri="{FF2B5EF4-FFF2-40B4-BE49-F238E27FC236}">
                <a16:creationId xmlns:a16="http://schemas.microsoft.com/office/drawing/2014/main" id="{0BAAB708-F30B-0D3A-2B50-5605C82E6AB8}"/>
              </a:ext>
            </a:extLst>
          </p:cNvPr>
          <p:cNvSpPr txBox="1"/>
          <p:nvPr/>
        </p:nvSpPr>
        <p:spPr>
          <a:xfrm>
            <a:off x="180752" y="1562165"/>
            <a:ext cx="11217349" cy="923330"/>
          </a:xfrm>
          <a:prstGeom prst="rect">
            <a:avLst/>
          </a:prstGeom>
          <a:noFill/>
        </p:spPr>
        <p:txBody>
          <a:bodyPr wrap="square">
            <a:spAutoFit/>
          </a:bodyPr>
          <a:lstStyle/>
          <a:p>
            <a:pPr algn="just"/>
            <a:r>
              <a:rPr lang="en-US" sz="1800" b="0" i="0" u="none" strike="noStrike" baseline="0" dirty="0">
                <a:latin typeface="Calibri" panose="020F0502020204030204" pitchFamily="34" charset="0"/>
              </a:rPr>
              <a:t>ERIC seems to be out of question. It does not seem adequate for the size and cost of </a:t>
            </a:r>
            <a:r>
              <a:rPr lang="en-US" sz="1800" b="0" i="0" u="none" strike="noStrike" baseline="0" dirty="0" err="1">
                <a:latin typeface="Calibri" panose="020F0502020204030204" pitchFamily="34" charset="0"/>
              </a:rPr>
              <a:t>EuPRAXIA</a:t>
            </a:r>
            <a:r>
              <a:rPr lang="en-US" sz="1800" b="0" i="0" u="none" strike="noStrike" baseline="0" dirty="0">
                <a:latin typeface="Calibri" panose="020F0502020204030204" pitchFamily="34" charset="0"/>
              </a:rPr>
              <a:t> plus some skepticism on the long term at political and institution level</a:t>
            </a:r>
            <a:r>
              <a:rPr lang="en-US" dirty="0">
                <a:latin typeface="Calibri" panose="020F0502020204030204" pitchFamily="34" charset="0"/>
              </a:rPr>
              <a:t> and additional membership problem (can an ERIC be member of another ERIC? Maybe not).</a:t>
            </a:r>
            <a:endParaRPr lang="en-US" sz="1800" b="0" i="0" u="none" strike="noStrike" baseline="0" dirty="0">
              <a:latin typeface="Calibri" panose="020F0502020204030204" pitchFamily="34" charset="0"/>
            </a:endParaRPr>
          </a:p>
        </p:txBody>
      </p:sp>
      <p:sp>
        <p:nvSpPr>
          <p:cNvPr id="8" name="CasellaDiTesto 7">
            <a:extLst>
              <a:ext uri="{FF2B5EF4-FFF2-40B4-BE49-F238E27FC236}">
                <a16:creationId xmlns:a16="http://schemas.microsoft.com/office/drawing/2014/main" id="{8400D766-47E4-3F02-27F1-DA4235C617F8}"/>
              </a:ext>
            </a:extLst>
          </p:cNvPr>
          <p:cNvSpPr txBox="1"/>
          <p:nvPr/>
        </p:nvSpPr>
        <p:spPr>
          <a:xfrm>
            <a:off x="180747" y="3216202"/>
            <a:ext cx="11217349" cy="923330"/>
          </a:xfrm>
          <a:prstGeom prst="rect">
            <a:avLst/>
          </a:prstGeom>
          <a:noFill/>
        </p:spPr>
        <p:txBody>
          <a:bodyPr wrap="square">
            <a:spAutoFit/>
          </a:bodyPr>
          <a:lstStyle/>
          <a:p>
            <a:pPr algn="just"/>
            <a:r>
              <a:rPr lang="en-US" sz="1800" b="0" i="0" u="none" strike="noStrike" baseline="0" dirty="0">
                <a:latin typeface="Calibri" panose="020F0502020204030204" pitchFamily="34" charset="0"/>
              </a:rPr>
              <a:t>AISBL seems to be more attractive: less constraints in terms of governance and membership, apparently relatively easier to implement. The real implementation tricks have to be further investigated.  Other similar facilities </a:t>
            </a:r>
            <a:r>
              <a:rPr lang="en-US" dirty="0">
                <a:latin typeface="Calibri" panose="020F0502020204030204" pitchFamily="34" charset="0"/>
              </a:rPr>
              <a:t>have adopted this framework (e.g. KM3NET). </a:t>
            </a:r>
            <a:endParaRPr lang="en-US" sz="1800" b="0" i="0" u="none" strike="noStrike" baseline="0" dirty="0">
              <a:latin typeface="Calibri" panose="020F0502020204030204" pitchFamily="34" charset="0"/>
            </a:endParaRPr>
          </a:p>
        </p:txBody>
      </p:sp>
      <p:sp>
        <p:nvSpPr>
          <p:cNvPr id="11" name="CasellaDiTesto 10">
            <a:extLst>
              <a:ext uri="{FF2B5EF4-FFF2-40B4-BE49-F238E27FC236}">
                <a16:creationId xmlns:a16="http://schemas.microsoft.com/office/drawing/2014/main" id="{9B05BE76-B13A-6814-33C9-B80C70932BF5}"/>
              </a:ext>
            </a:extLst>
          </p:cNvPr>
          <p:cNvSpPr txBox="1"/>
          <p:nvPr/>
        </p:nvSpPr>
        <p:spPr>
          <a:xfrm>
            <a:off x="180748" y="4894542"/>
            <a:ext cx="11217349" cy="646331"/>
          </a:xfrm>
          <a:prstGeom prst="rect">
            <a:avLst/>
          </a:prstGeom>
          <a:noFill/>
        </p:spPr>
        <p:txBody>
          <a:bodyPr wrap="square">
            <a:spAutoFit/>
          </a:bodyPr>
          <a:lstStyle/>
          <a:p>
            <a:pPr algn="just"/>
            <a:r>
              <a:rPr lang="en-US" sz="1800" b="0" i="0" u="none" strike="noStrike" baseline="0" dirty="0">
                <a:latin typeface="Calibri" panose="020F0502020204030204" pitchFamily="34" charset="0"/>
              </a:rPr>
              <a:t>Back up: if ther</a:t>
            </a:r>
            <a:r>
              <a:rPr lang="en-US" dirty="0">
                <a:latin typeface="Calibri" panose="020F0502020204030204" pitchFamily="34" charset="0"/>
              </a:rPr>
              <a:t>e’s no agreement on the legal personality model a stronger Consortium agreement will be set up to govern the operational phase. </a:t>
            </a:r>
            <a:endParaRPr lang="en-US" sz="1800" b="0" i="0" u="none" strike="noStrike" baseline="0" dirty="0">
              <a:latin typeface="Calibri" panose="020F0502020204030204" pitchFamily="34" charset="0"/>
            </a:endParaRPr>
          </a:p>
        </p:txBody>
      </p:sp>
      <p:sp>
        <p:nvSpPr>
          <p:cNvPr id="6" name="Footer Placeholder 4">
            <a:extLst>
              <a:ext uri="{FF2B5EF4-FFF2-40B4-BE49-F238E27FC236}">
                <a16:creationId xmlns:a16="http://schemas.microsoft.com/office/drawing/2014/main" id="{3BFEA2CE-AEF6-2CE7-A77F-B1B3A666F8A6}"/>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Tree>
    <p:extLst>
      <p:ext uri="{BB962C8B-B14F-4D97-AF65-F5344CB8AC3E}">
        <p14:creationId xmlns:p14="http://schemas.microsoft.com/office/powerpoint/2010/main" val="155598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563F4-F8A9-CFB1-6C10-BE735FCC19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4B8394-5787-0578-10BB-F7663EED2836}"/>
              </a:ext>
            </a:extLst>
          </p:cNvPr>
          <p:cNvSpPr>
            <a:spLocks noGrp="1"/>
          </p:cNvSpPr>
          <p:nvPr>
            <p:ph type="title"/>
          </p:nvPr>
        </p:nvSpPr>
        <p:spPr/>
        <p:txBody>
          <a:bodyPr>
            <a:normAutofit/>
          </a:bodyPr>
          <a:lstStyle/>
          <a:p>
            <a:r>
              <a:rPr lang="en-GB" sz="3000" dirty="0"/>
              <a:t>Conclusions</a:t>
            </a:r>
          </a:p>
        </p:txBody>
      </p:sp>
      <p:sp>
        <p:nvSpPr>
          <p:cNvPr id="4" name="Slide Number Placeholder 3">
            <a:extLst>
              <a:ext uri="{FF2B5EF4-FFF2-40B4-BE49-F238E27FC236}">
                <a16:creationId xmlns:a16="http://schemas.microsoft.com/office/drawing/2014/main" id="{09B62A51-7E2C-F0BB-A658-548458C2BB05}"/>
              </a:ext>
            </a:extLst>
          </p:cNvPr>
          <p:cNvSpPr>
            <a:spLocks noGrp="1"/>
          </p:cNvSpPr>
          <p:nvPr>
            <p:ph type="sldNum" sz="quarter" idx="12"/>
          </p:nvPr>
        </p:nvSpPr>
        <p:spPr/>
        <p:txBody>
          <a:bodyPr/>
          <a:lstStyle/>
          <a:p>
            <a:fld id="{3A3A6714-3D1F-4857-9904-D935B84167FA}" type="slidenum">
              <a:rPr lang="en-GB" smtClean="0"/>
              <a:pPr/>
              <a:t>12</a:t>
            </a:fld>
            <a:endParaRPr lang="en-GB"/>
          </a:p>
        </p:txBody>
      </p:sp>
      <p:sp>
        <p:nvSpPr>
          <p:cNvPr id="2" name="Footer Placeholder 4">
            <a:extLst>
              <a:ext uri="{FF2B5EF4-FFF2-40B4-BE49-F238E27FC236}">
                <a16:creationId xmlns:a16="http://schemas.microsoft.com/office/drawing/2014/main" id="{AF2C7FBE-F7A8-D122-C66C-F27B48F1FBCB}"/>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
        <p:nvSpPr>
          <p:cNvPr id="5" name="CasellaDiTesto 4">
            <a:extLst>
              <a:ext uri="{FF2B5EF4-FFF2-40B4-BE49-F238E27FC236}">
                <a16:creationId xmlns:a16="http://schemas.microsoft.com/office/drawing/2014/main" id="{910619F3-81B6-EC5E-BA50-BE327D2F63C9}"/>
              </a:ext>
            </a:extLst>
          </p:cNvPr>
          <p:cNvSpPr txBox="1"/>
          <p:nvPr/>
        </p:nvSpPr>
        <p:spPr>
          <a:xfrm>
            <a:off x="156545" y="963956"/>
            <a:ext cx="11354970" cy="400110"/>
          </a:xfrm>
          <a:prstGeom prst="rect">
            <a:avLst/>
          </a:prstGeom>
          <a:noFill/>
        </p:spPr>
        <p:txBody>
          <a:bodyPr wrap="square">
            <a:spAutoFit/>
          </a:bodyPr>
          <a:lstStyle/>
          <a:p>
            <a:pPr algn="just"/>
            <a:r>
              <a:rPr lang="en-US" sz="2000" b="0" i="0" u="none" strike="noStrike" baseline="0" dirty="0">
                <a:latin typeface="Calibri" panose="020F0502020204030204" pitchFamily="34" charset="0"/>
              </a:rPr>
              <a:t>The proposed ranking is the following:</a:t>
            </a:r>
          </a:p>
        </p:txBody>
      </p:sp>
      <p:sp>
        <p:nvSpPr>
          <p:cNvPr id="6" name="CasellaDiTesto 5">
            <a:extLst>
              <a:ext uri="{FF2B5EF4-FFF2-40B4-BE49-F238E27FC236}">
                <a16:creationId xmlns:a16="http://schemas.microsoft.com/office/drawing/2014/main" id="{B5DA56F3-2549-9F6B-F91E-5CF63FEF9691}"/>
              </a:ext>
            </a:extLst>
          </p:cNvPr>
          <p:cNvSpPr txBox="1"/>
          <p:nvPr/>
        </p:nvSpPr>
        <p:spPr>
          <a:xfrm>
            <a:off x="499903" y="1770983"/>
            <a:ext cx="11354970" cy="1015663"/>
          </a:xfrm>
          <a:prstGeom prst="rect">
            <a:avLst/>
          </a:prstGeom>
          <a:noFill/>
        </p:spPr>
        <p:txBody>
          <a:bodyPr wrap="square">
            <a:spAutoFit/>
          </a:bodyPr>
          <a:lstStyle/>
          <a:p>
            <a:pPr marL="457200" indent="-457200" algn="just">
              <a:buFont typeface="+mj-lt"/>
              <a:buAutoNum type="arabicPeriod"/>
            </a:pPr>
            <a:r>
              <a:rPr lang="en-US" sz="2000" b="0" i="0" u="none" strike="noStrike" baseline="0" dirty="0">
                <a:latin typeface="Calibri" panose="020F0502020204030204" pitchFamily="34" charset="0"/>
              </a:rPr>
              <a:t>A new CA for the implementation phase.</a:t>
            </a:r>
          </a:p>
          <a:p>
            <a:pPr marL="457200" indent="-457200" algn="just">
              <a:buFont typeface="+mj-lt"/>
              <a:buAutoNum type="arabicPeriod"/>
            </a:pPr>
            <a:endParaRPr lang="en-US" sz="2000" b="0" i="0" u="none" strike="noStrike" baseline="0" dirty="0">
              <a:latin typeface="Calibri" panose="020F0502020204030204" pitchFamily="34" charset="0"/>
            </a:endParaRPr>
          </a:p>
          <a:p>
            <a:pPr marL="457200" indent="-457200" algn="just">
              <a:buFont typeface="+mj-lt"/>
              <a:buAutoNum type="arabicPeriod"/>
            </a:pPr>
            <a:r>
              <a:rPr lang="en-US" sz="2000" dirty="0">
                <a:latin typeface="Calibri" panose="020F0502020204030204" pitchFamily="34" charset="0"/>
              </a:rPr>
              <a:t>A strategy for its further evolution into a legal personality model (preferred AISBL).</a:t>
            </a:r>
            <a:endParaRPr lang="en-US" sz="2000" b="0" i="0" u="none" strike="noStrike" baseline="0" dirty="0">
              <a:latin typeface="Calibri" panose="020F0502020204030204" pitchFamily="34" charset="0"/>
            </a:endParaRPr>
          </a:p>
        </p:txBody>
      </p:sp>
      <p:sp>
        <p:nvSpPr>
          <p:cNvPr id="7" name="CasellaDiTesto 6">
            <a:extLst>
              <a:ext uri="{FF2B5EF4-FFF2-40B4-BE49-F238E27FC236}">
                <a16:creationId xmlns:a16="http://schemas.microsoft.com/office/drawing/2014/main" id="{4A1CCC1A-D3A5-5FD1-0DFE-59802B9D7104}"/>
              </a:ext>
            </a:extLst>
          </p:cNvPr>
          <p:cNvSpPr txBox="1"/>
          <p:nvPr/>
        </p:nvSpPr>
        <p:spPr>
          <a:xfrm>
            <a:off x="156545" y="3562780"/>
            <a:ext cx="11354970" cy="707886"/>
          </a:xfrm>
          <a:prstGeom prst="rect">
            <a:avLst/>
          </a:prstGeom>
          <a:noFill/>
        </p:spPr>
        <p:txBody>
          <a:bodyPr wrap="square">
            <a:spAutoFit/>
          </a:bodyPr>
          <a:lstStyle/>
          <a:p>
            <a:pPr algn="just"/>
            <a:r>
              <a:rPr lang="en-US" sz="2000" dirty="0">
                <a:latin typeface="Calibri" panose="020F0502020204030204" pitchFamily="34" charset="0"/>
              </a:rPr>
              <a:t>A lot of discussions are ongoing at political level to update the legal tools for RI (e.g. ERIC Forum et al.). Maybe newer and more appropriate legal frameworks might appear in the future.</a:t>
            </a:r>
            <a:endParaRPr lang="en-US" sz="2000" b="0" i="0" u="none" strike="noStrike" baseline="0" dirty="0">
              <a:latin typeface="Calibri" panose="020F0502020204030204" pitchFamily="34" charset="0"/>
            </a:endParaRPr>
          </a:p>
        </p:txBody>
      </p:sp>
      <p:sp>
        <p:nvSpPr>
          <p:cNvPr id="8" name="CasellaDiTesto 7">
            <a:extLst>
              <a:ext uri="{FF2B5EF4-FFF2-40B4-BE49-F238E27FC236}">
                <a16:creationId xmlns:a16="http://schemas.microsoft.com/office/drawing/2014/main" id="{E776C6F3-ED92-7F7F-7D6A-5F035D69DAC4}"/>
              </a:ext>
            </a:extLst>
          </p:cNvPr>
          <p:cNvSpPr txBox="1"/>
          <p:nvPr/>
        </p:nvSpPr>
        <p:spPr>
          <a:xfrm>
            <a:off x="156545" y="4658733"/>
            <a:ext cx="11354970" cy="707886"/>
          </a:xfrm>
          <a:prstGeom prst="rect">
            <a:avLst/>
          </a:prstGeom>
          <a:noFill/>
        </p:spPr>
        <p:txBody>
          <a:bodyPr wrap="square">
            <a:spAutoFit/>
          </a:bodyPr>
          <a:lstStyle/>
          <a:p>
            <a:pPr algn="just"/>
            <a:r>
              <a:rPr lang="en-US" sz="2000" dirty="0">
                <a:latin typeface="Calibri" panose="020F0502020204030204" pitchFamily="34" charset="0"/>
              </a:rPr>
              <a:t>Meetings with KM3NET (AISBL to be very soon) to understand the process, </a:t>
            </a:r>
            <a:r>
              <a:rPr lang="en-US" sz="2000" dirty="0" err="1">
                <a:latin typeface="Calibri" panose="020F0502020204030204" pitchFamily="34" charset="0"/>
              </a:rPr>
              <a:t>pro&amp;cons</a:t>
            </a:r>
            <a:r>
              <a:rPr lang="en-US" sz="2000" dirty="0">
                <a:latin typeface="Calibri" panose="020F0502020204030204" pitchFamily="34" charset="0"/>
              </a:rPr>
              <a:t> and tricks, are ongoing.</a:t>
            </a:r>
            <a:endParaRPr lang="en-US" sz="2000" b="0" i="0" u="none" strike="noStrike" baseline="0" dirty="0">
              <a:latin typeface="Calibri" panose="020F0502020204030204" pitchFamily="34" charset="0"/>
            </a:endParaRPr>
          </a:p>
        </p:txBody>
      </p:sp>
    </p:spTree>
    <p:extLst>
      <p:ext uri="{BB962C8B-B14F-4D97-AF65-F5344CB8AC3E}">
        <p14:creationId xmlns:p14="http://schemas.microsoft.com/office/powerpoint/2010/main" val="342450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err="1"/>
              <a:t>EuPRAXIA</a:t>
            </a:r>
            <a:r>
              <a:rPr lang="en-GB" dirty="0"/>
              <a:t>-PP Consortium</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13</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a:t>Insert author and occasion</a:t>
            </a:r>
          </a:p>
        </p:txBody>
      </p:sp>
      <p:grpSp>
        <p:nvGrpSpPr>
          <p:cNvPr id="6" name="Group 5">
            <a:extLst>
              <a:ext uri="{FF2B5EF4-FFF2-40B4-BE49-F238E27FC236}">
                <a16:creationId xmlns:a16="http://schemas.microsoft.com/office/drawing/2014/main" id="{F0C07B0A-2884-030A-0CA8-B230CF8A179A}"/>
              </a:ext>
            </a:extLst>
          </p:cNvPr>
          <p:cNvGrpSpPr/>
          <p:nvPr/>
        </p:nvGrpSpPr>
        <p:grpSpPr>
          <a:xfrm>
            <a:off x="139567" y="2553124"/>
            <a:ext cx="11918050" cy="1531757"/>
            <a:chOff x="125128" y="2553124"/>
            <a:chExt cx="11918050" cy="1531757"/>
          </a:xfrm>
        </p:grpSpPr>
        <p:grpSp>
          <p:nvGrpSpPr>
            <p:cNvPr id="7" name="Group 6">
              <a:extLst>
                <a:ext uri="{FF2B5EF4-FFF2-40B4-BE49-F238E27FC236}">
                  <a16:creationId xmlns:a16="http://schemas.microsoft.com/office/drawing/2014/main" id="{D1928D9B-1A31-AA8C-E7ED-4B9D93BAFE31}"/>
                </a:ext>
              </a:extLst>
            </p:cNvPr>
            <p:cNvGrpSpPr/>
            <p:nvPr/>
          </p:nvGrpSpPr>
          <p:grpSpPr>
            <a:xfrm>
              <a:off x="125128" y="2553124"/>
              <a:ext cx="5489104" cy="1531757"/>
              <a:chOff x="261991" y="2679742"/>
              <a:chExt cx="5489104" cy="1531757"/>
            </a:xfrm>
          </p:grpSpPr>
          <p:sp>
            <p:nvSpPr>
              <p:cNvPr id="22" name="Rectangle 21">
                <a:extLst>
                  <a:ext uri="{FF2B5EF4-FFF2-40B4-BE49-F238E27FC236}">
                    <a16:creationId xmlns:a16="http://schemas.microsoft.com/office/drawing/2014/main" id="{2E50AC2A-EBCF-6209-906D-A99C5FBCEA0E}"/>
                  </a:ext>
                </a:extLst>
              </p:cNvPr>
              <p:cNvSpPr/>
              <p:nvPr/>
            </p:nvSpPr>
            <p:spPr>
              <a:xfrm>
                <a:off x="261991" y="2679742"/>
                <a:ext cx="5489104" cy="15317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99E84057-E295-22C1-4EC5-FD368561AE0D}"/>
                  </a:ext>
                </a:extLst>
              </p:cNvPr>
              <p:cNvGrpSpPr/>
              <p:nvPr/>
            </p:nvGrpSpPr>
            <p:grpSpPr>
              <a:xfrm>
                <a:off x="410497" y="2801461"/>
                <a:ext cx="5192092" cy="1206514"/>
                <a:chOff x="200350" y="2579774"/>
                <a:chExt cx="5192092" cy="1206514"/>
              </a:xfrm>
            </p:grpSpPr>
            <p:grpSp>
              <p:nvGrpSpPr>
                <p:cNvPr id="24" name="Group 23">
                  <a:extLst>
                    <a:ext uri="{FF2B5EF4-FFF2-40B4-BE49-F238E27FC236}">
                      <a16:creationId xmlns:a16="http://schemas.microsoft.com/office/drawing/2014/main" id="{32E36541-362A-E86B-D0CD-FECA00DE4DC4}"/>
                    </a:ext>
                  </a:extLst>
                </p:cNvPr>
                <p:cNvGrpSpPr/>
                <p:nvPr/>
              </p:nvGrpSpPr>
              <p:grpSpPr>
                <a:xfrm>
                  <a:off x="1103859" y="2579774"/>
                  <a:ext cx="4288583" cy="1206514"/>
                  <a:chOff x="988353" y="2714529"/>
                  <a:chExt cx="4288583" cy="1206514"/>
                </a:xfrm>
              </p:grpSpPr>
              <p:pic>
                <p:nvPicPr>
                  <p:cNvPr id="26" name="Picture 25" descr="A black and white logo&#10;&#10;Description automatically generated">
                    <a:extLst>
                      <a:ext uri="{FF2B5EF4-FFF2-40B4-BE49-F238E27FC236}">
                        <a16:creationId xmlns:a16="http://schemas.microsoft.com/office/drawing/2014/main" id="{7C4A391A-A5DD-2E21-BC1F-AB0B643A4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76" y="2956979"/>
                    <a:ext cx="867028" cy="276945"/>
                  </a:xfrm>
                  <a:prstGeom prst="rect">
                    <a:avLst/>
                  </a:prstGeom>
                </p:spPr>
              </p:pic>
              <p:pic>
                <p:nvPicPr>
                  <p:cNvPr id="27" name="Picture 26" descr="A blue and white logo&#10;&#10;Description automatically generated">
                    <a:extLst>
                      <a:ext uri="{FF2B5EF4-FFF2-40B4-BE49-F238E27FC236}">
                        <a16:creationId xmlns:a16="http://schemas.microsoft.com/office/drawing/2014/main" id="{DD683C3B-5B0D-96E7-9545-2A2299846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987" y="3490101"/>
                    <a:ext cx="823591" cy="405760"/>
                  </a:xfrm>
                  <a:prstGeom prst="rect">
                    <a:avLst/>
                  </a:prstGeom>
                </p:spPr>
              </p:pic>
              <p:pic>
                <p:nvPicPr>
                  <p:cNvPr id="28" name="Picture 27" descr="A blue text on a white background&#10;&#10;Description automatically generated">
                    <a:extLst>
                      <a:ext uri="{FF2B5EF4-FFF2-40B4-BE49-F238E27FC236}">
                        <a16:creationId xmlns:a16="http://schemas.microsoft.com/office/drawing/2014/main" id="{2AD75720-86D6-E79A-529B-8C1AD5AEA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872" y="3560444"/>
                    <a:ext cx="909368" cy="265074"/>
                  </a:xfrm>
                  <a:prstGeom prst="rect">
                    <a:avLst/>
                  </a:prstGeom>
                </p:spPr>
              </p:pic>
              <p:pic>
                <p:nvPicPr>
                  <p:cNvPr id="29" name="Picture 28" descr="A logo with black text&#10;&#10;Description automatically generated">
                    <a:extLst>
                      <a:ext uri="{FF2B5EF4-FFF2-40B4-BE49-F238E27FC236}">
                        <a16:creationId xmlns:a16="http://schemas.microsoft.com/office/drawing/2014/main" id="{80C263D0-BA4E-490E-AD9E-2794D6EDB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939" y="2714529"/>
                    <a:ext cx="1146396" cy="761846"/>
                  </a:xfrm>
                  <a:prstGeom prst="rect">
                    <a:avLst/>
                  </a:prstGeom>
                </p:spPr>
              </p:pic>
              <p:pic>
                <p:nvPicPr>
                  <p:cNvPr id="30" name="Picture 29" descr="A blue and black logo&#10;&#10;Description automatically generated">
                    <a:extLst>
                      <a:ext uri="{FF2B5EF4-FFF2-40B4-BE49-F238E27FC236}">
                        <a16:creationId xmlns:a16="http://schemas.microsoft.com/office/drawing/2014/main" id="{CE9FF425-E675-BA40-BFB7-2E82380367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353" y="3473947"/>
                    <a:ext cx="1146340" cy="438069"/>
                  </a:xfrm>
                  <a:prstGeom prst="rect">
                    <a:avLst/>
                  </a:prstGeom>
                </p:spPr>
              </p:pic>
              <p:pic>
                <p:nvPicPr>
                  <p:cNvPr id="31" name="Picture 30" descr="A yellow circle with white letters and blue text&#10;&#10;Description automatically generated">
                    <a:extLst>
                      <a:ext uri="{FF2B5EF4-FFF2-40B4-BE49-F238E27FC236}">
                        <a16:creationId xmlns:a16="http://schemas.microsoft.com/office/drawing/2014/main" id="{EB67622B-AB3B-FEE3-46AD-9A2325BC23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7186" y="2825452"/>
                    <a:ext cx="862313" cy="540000"/>
                  </a:xfrm>
                  <a:prstGeom prst="rect">
                    <a:avLst/>
                  </a:prstGeom>
                </p:spPr>
              </p:pic>
              <p:pic>
                <p:nvPicPr>
                  <p:cNvPr id="32" name="Picture 31" descr="A blue circle with text and dots&#10;&#10;Description automatically generated">
                    <a:extLst>
                      <a:ext uri="{FF2B5EF4-FFF2-40B4-BE49-F238E27FC236}">
                        <a16:creationId xmlns:a16="http://schemas.microsoft.com/office/drawing/2014/main" id="{8366836B-2502-356E-4082-E0EFE7EC58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746" y="2825452"/>
                    <a:ext cx="540000" cy="540000"/>
                  </a:xfrm>
                  <a:prstGeom prst="rect">
                    <a:avLst/>
                  </a:prstGeom>
                </p:spPr>
              </p:pic>
              <p:pic>
                <p:nvPicPr>
                  <p:cNvPr id="33" name="Picture 44">
                    <a:extLst>
                      <a:ext uri="{FF2B5EF4-FFF2-40B4-BE49-F238E27FC236}">
                        <a16:creationId xmlns:a16="http://schemas.microsoft.com/office/drawing/2014/main" id="{479F2E0F-EC4E-EC35-C83F-E7F5763020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5533" y="3464919"/>
                    <a:ext cx="871403" cy="456124"/>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red black and yellow flag&#10;&#10;Description automatically generated">
                  <a:extLst>
                    <a:ext uri="{FF2B5EF4-FFF2-40B4-BE49-F238E27FC236}">
                      <a16:creationId xmlns:a16="http://schemas.microsoft.com/office/drawing/2014/main" id="{70106FC6-887C-F3A4-0A5D-C13A3BA2EB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350" y="2999971"/>
                  <a:ext cx="720000" cy="432000"/>
                </a:xfrm>
                <a:prstGeom prst="rect">
                  <a:avLst/>
                </a:prstGeom>
              </p:spPr>
            </p:pic>
          </p:grpSp>
        </p:grpSp>
        <p:grpSp>
          <p:nvGrpSpPr>
            <p:cNvPr id="8" name="Group 7">
              <a:extLst>
                <a:ext uri="{FF2B5EF4-FFF2-40B4-BE49-F238E27FC236}">
                  <a16:creationId xmlns:a16="http://schemas.microsoft.com/office/drawing/2014/main" id="{55DA4D51-5C8E-D3D8-13AF-7529D9820327}"/>
                </a:ext>
              </a:extLst>
            </p:cNvPr>
            <p:cNvGrpSpPr/>
            <p:nvPr/>
          </p:nvGrpSpPr>
          <p:grpSpPr>
            <a:xfrm>
              <a:off x="6314546" y="2553124"/>
              <a:ext cx="2956724" cy="1531757"/>
              <a:chOff x="6370156" y="2663121"/>
              <a:chExt cx="2956724" cy="1531757"/>
            </a:xfrm>
          </p:grpSpPr>
          <p:sp>
            <p:nvSpPr>
              <p:cNvPr id="14" name="Rectangle 13">
                <a:extLst>
                  <a:ext uri="{FF2B5EF4-FFF2-40B4-BE49-F238E27FC236}">
                    <a16:creationId xmlns:a16="http://schemas.microsoft.com/office/drawing/2014/main" id="{01ACEF95-741A-B799-B02C-C82D56DBBA11}"/>
                  </a:ext>
                </a:extLst>
              </p:cNvPr>
              <p:cNvSpPr/>
              <p:nvPr/>
            </p:nvSpPr>
            <p:spPr>
              <a:xfrm>
                <a:off x="6370156" y="2663121"/>
                <a:ext cx="2956724" cy="15317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CDCE80CA-B476-2B7F-6A0D-3BF62D2AA8BE}"/>
                  </a:ext>
                </a:extLst>
              </p:cNvPr>
              <p:cNvGrpSpPr/>
              <p:nvPr/>
            </p:nvGrpSpPr>
            <p:grpSpPr>
              <a:xfrm>
                <a:off x="6518330" y="2834390"/>
                <a:ext cx="2660377" cy="1189219"/>
                <a:chOff x="6326838" y="2626543"/>
                <a:chExt cx="2660377" cy="1189219"/>
              </a:xfrm>
            </p:grpSpPr>
            <p:grpSp>
              <p:nvGrpSpPr>
                <p:cNvPr id="16" name="Group 15">
                  <a:extLst>
                    <a:ext uri="{FF2B5EF4-FFF2-40B4-BE49-F238E27FC236}">
                      <a16:creationId xmlns:a16="http://schemas.microsoft.com/office/drawing/2014/main" id="{F2A4E1EC-464D-0D43-8B28-0D70444F858E}"/>
                    </a:ext>
                  </a:extLst>
                </p:cNvPr>
                <p:cNvGrpSpPr/>
                <p:nvPr/>
              </p:nvGrpSpPr>
              <p:grpSpPr>
                <a:xfrm>
                  <a:off x="7103121" y="2626543"/>
                  <a:ext cx="1884094" cy="1189219"/>
                  <a:chOff x="7241833" y="2800968"/>
                  <a:chExt cx="1884094" cy="1189219"/>
                </a:xfrm>
              </p:grpSpPr>
              <p:pic>
                <p:nvPicPr>
                  <p:cNvPr id="18" name="Picture 17" descr="A logo with blue and white text&#10;&#10;Description automatically generated">
                    <a:extLst>
                      <a:ext uri="{FF2B5EF4-FFF2-40B4-BE49-F238E27FC236}">
                        <a16:creationId xmlns:a16="http://schemas.microsoft.com/office/drawing/2014/main" id="{F0E43F94-22D3-299C-CA1C-39A7D0CB47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9797" y="3365451"/>
                    <a:ext cx="936130" cy="624736"/>
                  </a:xfrm>
                  <a:prstGeom prst="rect">
                    <a:avLst/>
                  </a:prstGeom>
                </p:spPr>
              </p:pic>
              <p:pic>
                <p:nvPicPr>
                  <p:cNvPr id="19" name="Picture 18" descr="A red and white logo&#10;&#10;Description automatically generated">
                    <a:extLst>
                      <a:ext uri="{FF2B5EF4-FFF2-40B4-BE49-F238E27FC236}">
                        <a16:creationId xmlns:a16="http://schemas.microsoft.com/office/drawing/2014/main" id="{97216532-7435-5F4B-6B42-A36C73D90D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11574" y="2815551"/>
                    <a:ext cx="664316" cy="540000"/>
                  </a:xfrm>
                  <a:prstGeom prst="rect">
                    <a:avLst/>
                  </a:prstGeom>
                </p:spPr>
              </p:pic>
              <p:pic>
                <p:nvPicPr>
                  <p:cNvPr id="20" name="Picture 19" descr="A blue circle with white text&#10;&#10;Description automatically generated">
                    <a:extLst>
                      <a:ext uri="{FF2B5EF4-FFF2-40B4-BE49-F238E27FC236}">
                        <a16:creationId xmlns:a16="http://schemas.microsoft.com/office/drawing/2014/main" id="{03AACAC5-A85B-24F0-8C81-6D07754129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1833" y="3422981"/>
                    <a:ext cx="975107" cy="540000"/>
                  </a:xfrm>
                  <a:prstGeom prst="rect">
                    <a:avLst/>
                  </a:prstGeom>
                </p:spPr>
              </p:pic>
              <p:pic>
                <p:nvPicPr>
                  <p:cNvPr id="21" name="Picture 35" descr="Amplitude - Laser manufacturing company">
                    <a:extLst>
                      <a:ext uri="{FF2B5EF4-FFF2-40B4-BE49-F238E27FC236}">
                        <a16:creationId xmlns:a16="http://schemas.microsoft.com/office/drawing/2014/main" id="{9208F60A-771D-8949-90CD-10F0DCDB505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1633" y="2800968"/>
                    <a:ext cx="456566"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A red white and blue flag&#10;&#10;Description automatically generated">
                  <a:extLst>
                    <a:ext uri="{FF2B5EF4-FFF2-40B4-BE49-F238E27FC236}">
                      <a16:creationId xmlns:a16="http://schemas.microsoft.com/office/drawing/2014/main" id="{098D6942-FBE0-5066-A415-32ABF6AC36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26838" y="2976065"/>
                  <a:ext cx="720000" cy="479812"/>
                </a:xfrm>
                <a:prstGeom prst="rect">
                  <a:avLst/>
                </a:prstGeom>
              </p:spPr>
            </p:pic>
          </p:grpSp>
        </p:grpSp>
        <p:grpSp>
          <p:nvGrpSpPr>
            <p:cNvPr id="9" name="Group 8">
              <a:extLst>
                <a:ext uri="{FF2B5EF4-FFF2-40B4-BE49-F238E27FC236}">
                  <a16:creationId xmlns:a16="http://schemas.microsoft.com/office/drawing/2014/main" id="{B130EB46-C402-20CE-86DD-F3E3201AEB2D}"/>
                </a:ext>
              </a:extLst>
            </p:cNvPr>
            <p:cNvGrpSpPr/>
            <p:nvPr/>
          </p:nvGrpSpPr>
          <p:grpSpPr>
            <a:xfrm>
              <a:off x="9971584" y="2830174"/>
              <a:ext cx="2071594" cy="977656"/>
              <a:chOff x="9858414" y="2969017"/>
              <a:chExt cx="2071594" cy="977656"/>
            </a:xfrm>
          </p:grpSpPr>
          <p:sp>
            <p:nvSpPr>
              <p:cNvPr id="10" name="Rectangle 9">
                <a:extLst>
                  <a:ext uri="{FF2B5EF4-FFF2-40B4-BE49-F238E27FC236}">
                    <a16:creationId xmlns:a16="http://schemas.microsoft.com/office/drawing/2014/main" id="{13492724-7219-C57C-D179-0E557325FA2D}"/>
                  </a:ext>
                </a:extLst>
              </p:cNvPr>
              <p:cNvSpPr/>
              <p:nvPr/>
            </p:nvSpPr>
            <p:spPr>
              <a:xfrm>
                <a:off x="9858414" y="2969017"/>
                <a:ext cx="2071594" cy="9776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A75375E1-A71B-676F-1B4C-083B2E1C6F03}"/>
                  </a:ext>
                </a:extLst>
              </p:cNvPr>
              <p:cNvGrpSpPr/>
              <p:nvPr/>
            </p:nvGrpSpPr>
            <p:grpSpPr>
              <a:xfrm>
                <a:off x="10007393" y="3022144"/>
                <a:ext cx="1773637" cy="871403"/>
                <a:chOff x="9809195" y="2755324"/>
                <a:chExt cx="1773637" cy="871403"/>
              </a:xfrm>
            </p:grpSpPr>
            <p:pic>
              <p:nvPicPr>
                <p:cNvPr id="12" name="Picture 31" descr="A logo with orange lines and black text&#10;&#10;Description automatically generated">
                  <a:extLst>
                    <a:ext uri="{FF2B5EF4-FFF2-40B4-BE49-F238E27FC236}">
                      <a16:creationId xmlns:a16="http://schemas.microsoft.com/office/drawing/2014/main" id="{0E067A8E-7DE0-472E-83C6-22D5414DAC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11429" y="2755324"/>
                  <a:ext cx="871403" cy="8714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d white and blue flag&#10;&#10;Description automatically generated">
                  <a:extLst>
                    <a:ext uri="{FF2B5EF4-FFF2-40B4-BE49-F238E27FC236}">
                      <a16:creationId xmlns:a16="http://schemas.microsoft.com/office/drawing/2014/main" id="{58D1ED9D-2461-B286-1147-64A605B294E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09195" y="2960696"/>
                  <a:ext cx="720000" cy="479127"/>
                </a:xfrm>
                <a:prstGeom prst="rect">
                  <a:avLst/>
                </a:prstGeom>
              </p:spPr>
            </p:pic>
          </p:grpSp>
        </p:grpSp>
      </p:grpSp>
      <p:grpSp>
        <p:nvGrpSpPr>
          <p:cNvPr id="34" name="Group 33">
            <a:extLst>
              <a:ext uri="{FF2B5EF4-FFF2-40B4-BE49-F238E27FC236}">
                <a16:creationId xmlns:a16="http://schemas.microsoft.com/office/drawing/2014/main" id="{1E4459BD-DA11-474B-B426-D868ABE9BDEC}"/>
              </a:ext>
            </a:extLst>
          </p:cNvPr>
          <p:cNvGrpSpPr/>
          <p:nvPr/>
        </p:nvGrpSpPr>
        <p:grpSpPr>
          <a:xfrm>
            <a:off x="139567" y="4238346"/>
            <a:ext cx="11918050" cy="977657"/>
            <a:chOff x="125128" y="4238346"/>
            <a:chExt cx="11918050" cy="977657"/>
          </a:xfrm>
        </p:grpSpPr>
        <p:grpSp>
          <p:nvGrpSpPr>
            <p:cNvPr id="35" name="Group 34">
              <a:extLst>
                <a:ext uri="{FF2B5EF4-FFF2-40B4-BE49-F238E27FC236}">
                  <a16:creationId xmlns:a16="http://schemas.microsoft.com/office/drawing/2014/main" id="{25A81A4A-0D2E-11DC-0559-68555142C4FC}"/>
                </a:ext>
              </a:extLst>
            </p:cNvPr>
            <p:cNvGrpSpPr/>
            <p:nvPr/>
          </p:nvGrpSpPr>
          <p:grpSpPr>
            <a:xfrm>
              <a:off x="7614765" y="4238346"/>
              <a:ext cx="4428413" cy="977656"/>
              <a:chOff x="7545053" y="4360515"/>
              <a:chExt cx="4428413" cy="977656"/>
            </a:xfrm>
          </p:grpSpPr>
          <p:sp>
            <p:nvSpPr>
              <p:cNvPr id="48" name="Rectangle 47">
                <a:extLst>
                  <a:ext uri="{FF2B5EF4-FFF2-40B4-BE49-F238E27FC236}">
                    <a16:creationId xmlns:a16="http://schemas.microsoft.com/office/drawing/2014/main" id="{E666096E-46D4-E66E-A993-703BA22146BB}"/>
                  </a:ext>
                </a:extLst>
              </p:cNvPr>
              <p:cNvSpPr/>
              <p:nvPr/>
            </p:nvSpPr>
            <p:spPr>
              <a:xfrm>
                <a:off x="7545053" y="4360515"/>
                <a:ext cx="4428413" cy="9776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B02B120C-5A46-5ECD-C69B-848871508477}"/>
                  </a:ext>
                </a:extLst>
              </p:cNvPr>
              <p:cNvGrpSpPr/>
              <p:nvPr/>
            </p:nvGrpSpPr>
            <p:grpSpPr>
              <a:xfrm>
                <a:off x="7731271" y="4579343"/>
                <a:ext cx="4055977" cy="540000"/>
                <a:chOff x="7501752" y="4249911"/>
                <a:chExt cx="4055977" cy="540000"/>
              </a:xfrm>
            </p:grpSpPr>
            <p:grpSp>
              <p:nvGrpSpPr>
                <p:cNvPr id="50" name="Group 49">
                  <a:extLst>
                    <a:ext uri="{FF2B5EF4-FFF2-40B4-BE49-F238E27FC236}">
                      <a16:creationId xmlns:a16="http://schemas.microsoft.com/office/drawing/2014/main" id="{40CD33CE-CDAB-812D-E852-9C5CD15EE0BC}"/>
                    </a:ext>
                  </a:extLst>
                </p:cNvPr>
                <p:cNvGrpSpPr/>
                <p:nvPr/>
              </p:nvGrpSpPr>
              <p:grpSpPr>
                <a:xfrm>
                  <a:off x="8422827" y="4249911"/>
                  <a:ext cx="3134902" cy="540000"/>
                  <a:chOff x="7921854" y="4559280"/>
                  <a:chExt cx="3134902" cy="540000"/>
                </a:xfrm>
              </p:grpSpPr>
              <p:pic>
                <p:nvPicPr>
                  <p:cNvPr id="52" name="Picture 51" descr="A red text on a white background&#10;&#10;Description automatically generated">
                    <a:extLst>
                      <a:ext uri="{FF2B5EF4-FFF2-40B4-BE49-F238E27FC236}">
                        <a16:creationId xmlns:a16="http://schemas.microsoft.com/office/drawing/2014/main" id="{81BF0CA0-D439-0AD4-0C93-9C3C8642A6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71258" y="4559280"/>
                    <a:ext cx="960428" cy="540000"/>
                  </a:xfrm>
                  <a:prstGeom prst="rect">
                    <a:avLst/>
                  </a:prstGeom>
                </p:spPr>
              </p:pic>
              <p:pic>
                <p:nvPicPr>
                  <p:cNvPr id="53" name="Picture 52" descr="A black background with white text&#10;&#10;Description automatically generated">
                    <a:extLst>
                      <a:ext uri="{FF2B5EF4-FFF2-40B4-BE49-F238E27FC236}">
                        <a16:creationId xmlns:a16="http://schemas.microsoft.com/office/drawing/2014/main" id="{87005C8B-E7E6-9E8F-11EF-9235743451E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1854" y="4648373"/>
                    <a:ext cx="1233457" cy="361814"/>
                  </a:xfrm>
                  <a:prstGeom prst="rect">
                    <a:avLst/>
                  </a:prstGeom>
                </p:spPr>
              </p:pic>
              <p:pic>
                <p:nvPicPr>
                  <p:cNvPr id="54" name="Picture 53" descr="A black and white logo&#10;&#10;Description automatically generated">
                    <a:extLst>
                      <a:ext uri="{FF2B5EF4-FFF2-40B4-BE49-F238E27FC236}">
                        <a16:creationId xmlns:a16="http://schemas.microsoft.com/office/drawing/2014/main" id="{991C1846-BADE-9D1A-9A73-BDDC16D7BDE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47632" y="4704111"/>
                    <a:ext cx="709124" cy="250339"/>
                  </a:xfrm>
                  <a:prstGeom prst="rect">
                    <a:avLst/>
                  </a:prstGeom>
                </p:spPr>
              </p:pic>
            </p:grpSp>
            <p:pic>
              <p:nvPicPr>
                <p:cNvPr id="51" name="Picture 2" descr="Civil and State Ensign of Switzerland">
                  <a:extLst>
                    <a:ext uri="{FF2B5EF4-FFF2-40B4-BE49-F238E27FC236}">
                      <a16:creationId xmlns:a16="http://schemas.microsoft.com/office/drawing/2014/main" id="{ECBC9C70-00F8-E7D4-3D7E-FDB9F48C21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01752" y="4279874"/>
                  <a:ext cx="720000" cy="48007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6" name="Group 35">
              <a:extLst>
                <a:ext uri="{FF2B5EF4-FFF2-40B4-BE49-F238E27FC236}">
                  <a16:creationId xmlns:a16="http://schemas.microsoft.com/office/drawing/2014/main" id="{A35A2009-3EAE-640C-0308-BAAEB617EDE7}"/>
                </a:ext>
              </a:extLst>
            </p:cNvPr>
            <p:cNvGrpSpPr/>
            <p:nvPr/>
          </p:nvGrpSpPr>
          <p:grpSpPr>
            <a:xfrm>
              <a:off x="125128" y="4238346"/>
              <a:ext cx="2268786" cy="977657"/>
              <a:chOff x="261991" y="4291622"/>
              <a:chExt cx="2268786" cy="977657"/>
            </a:xfrm>
          </p:grpSpPr>
          <p:sp>
            <p:nvSpPr>
              <p:cNvPr id="44" name="Rectangle 43">
                <a:extLst>
                  <a:ext uri="{FF2B5EF4-FFF2-40B4-BE49-F238E27FC236}">
                    <a16:creationId xmlns:a16="http://schemas.microsoft.com/office/drawing/2014/main" id="{83804DB9-5DB4-908F-5883-C795CD9659CD}"/>
                  </a:ext>
                </a:extLst>
              </p:cNvPr>
              <p:cNvSpPr/>
              <p:nvPr/>
            </p:nvSpPr>
            <p:spPr>
              <a:xfrm>
                <a:off x="261991" y="4291622"/>
                <a:ext cx="2268786" cy="9776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46174768-8786-5982-F7C0-B647E8FD23F8}"/>
                  </a:ext>
                </a:extLst>
              </p:cNvPr>
              <p:cNvGrpSpPr/>
              <p:nvPr/>
            </p:nvGrpSpPr>
            <p:grpSpPr>
              <a:xfrm>
                <a:off x="414277" y="4540450"/>
                <a:ext cx="1964215" cy="480000"/>
                <a:chOff x="200350" y="4340883"/>
                <a:chExt cx="1964215" cy="480000"/>
              </a:xfrm>
            </p:grpSpPr>
            <p:pic>
              <p:nvPicPr>
                <p:cNvPr id="46" name="Picture 45" descr="A blue and grey logo&#10;&#10;Description automatically generated">
                  <a:extLst>
                    <a:ext uri="{FF2B5EF4-FFF2-40B4-BE49-F238E27FC236}">
                      <a16:creationId xmlns:a16="http://schemas.microsoft.com/office/drawing/2014/main" id="{52A224B8-40BE-7E18-4DF5-88C49C5BC1A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89493" y="4364375"/>
                  <a:ext cx="975072" cy="428379"/>
                </a:xfrm>
                <a:prstGeom prst="rect">
                  <a:avLst/>
                </a:prstGeom>
              </p:spPr>
            </p:pic>
            <p:pic>
              <p:nvPicPr>
                <p:cNvPr id="47" name="Picture 46" descr="A flag with a red green and blue circle with a white and blue emblem&#10;&#10;Description automatically generated">
                  <a:extLst>
                    <a:ext uri="{FF2B5EF4-FFF2-40B4-BE49-F238E27FC236}">
                      <a16:creationId xmlns:a16="http://schemas.microsoft.com/office/drawing/2014/main" id="{CD28BFAD-5B87-F244-3489-B343C52DD9B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0350" y="4340883"/>
                  <a:ext cx="720000" cy="480000"/>
                </a:xfrm>
                <a:prstGeom prst="rect">
                  <a:avLst/>
                </a:prstGeom>
              </p:spPr>
            </p:pic>
          </p:grpSp>
        </p:grpSp>
        <p:grpSp>
          <p:nvGrpSpPr>
            <p:cNvPr id="37" name="Group 36">
              <a:extLst>
                <a:ext uri="{FF2B5EF4-FFF2-40B4-BE49-F238E27FC236}">
                  <a16:creationId xmlns:a16="http://schemas.microsoft.com/office/drawing/2014/main" id="{32618869-13C3-9339-12E7-B1A77C21324D}"/>
                </a:ext>
              </a:extLst>
            </p:cNvPr>
            <p:cNvGrpSpPr/>
            <p:nvPr/>
          </p:nvGrpSpPr>
          <p:grpSpPr>
            <a:xfrm>
              <a:off x="3402223" y="4238346"/>
              <a:ext cx="3204233" cy="977657"/>
              <a:chOff x="3486152" y="4318667"/>
              <a:chExt cx="3204233" cy="977657"/>
            </a:xfrm>
          </p:grpSpPr>
          <p:sp>
            <p:nvSpPr>
              <p:cNvPr id="38" name="Rectangle 37">
                <a:extLst>
                  <a:ext uri="{FF2B5EF4-FFF2-40B4-BE49-F238E27FC236}">
                    <a16:creationId xmlns:a16="http://schemas.microsoft.com/office/drawing/2014/main" id="{F5B498BB-907E-1C24-3484-140ACE2D44E4}"/>
                  </a:ext>
                </a:extLst>
              </p:cNvPr>
              <p:cNvSpPr/>
              <p:nvPr/>
            </p:nvSpPr>
            <p:spPr>
              <a:xfrm>
                <a:off x="3486152" y="4318667"/>
                <a:ext cx="3204233" cy="9776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FFDEA4B9-E3FC-38D9-3A02-4FA87C402272}"/>
                  </a:ext>
                </a:extLst>
              </p:cNvPr>
              <p:cNvGrpSpPr/>
              <p:nvPr/>
            </p:nvGrpSpPr>
            <p:grpSpPr>
              <a:xfrm>
                <a:off x="3601688" y="4567195"/>
                <a:ext cx="2973161" cy="480600"/>
                <a:chOff x="3451303" y="4323547"/>
                <a:chExt cx="2973161" cy="480600"/>
              </a:xfrm>
            </p:grpSpPr>
            <p:grpSp>
              <p:nvGrpSpPr>
                <p:cNvPr id="40" name="Group 39">
                  <a:extLst>
                    <a:ext uri="{FF2B5EF4-FFF2-40B4-BE49-F238E27FC236}">
                      <a16:creationId xmlns:a16="http://schemas.microsoft.com/office/drawing/2014/main" id="{42444E11-DF83-F17A-9FD2-D708E5A3F5D1}"/>
                    </a:ext>
                  </a:extLst>
                </p:cNvPr>
                <p:cNvGrpSpPr/>
                <p:nvPr/>
              </p:nvGrpSpPr>
              <p:grpSpPr>
                <a:xfrm>
                  <a:off x="4346374" y="4346375"/>
                  <a:ext cx="2078090" cy="457140"/>
                  <a:chOff x="4006313" y="4575416"/>
                  <a:chExt cx="2078090" cy="457140"/>
                </a:xfrm>
              </p:grpSpPr>
              <p:pic>
                <p:nvPicPr>
                  <p:cNvPr id="42" name="Picture 41" descr="A blue triangle with white text&#10;&#10;Description automatically generated">
                    <a:extLst>
                      <a:ext uri="{FF2B5EF4-FFF2-40B4-BE49-F238E27FC236}">
                        <a16:creationId xmlns:a16="http://schemas.microsoft.com/office/drawing/2014/main" id="{1385A635-066F-25FC-AAB7-E59EB5A8BA7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06313" y="4575416"/>
                    <a:ext cx="835914" cy="457140"/>
                  </a:xfrm>
                  <a:prstGeom prst="rect">
                    <a:avLst/>
                  </a:prstGeom>
                </p:spPr>
              </p:pic>
              <p:pic>
                <p:nvPicPr>
                  <p:cNvPr id="43" name="Picture 42" descr="A black and orange logo&#10;&#10;Description automatically generated">
                    <a:extLst>
                      <a:ext uri="{FF2B5EF4-FFF2-40B4-BE49-F238E27FC236}">
                        <a16:creationId xmlns:a16="http://schemas.microsoft.com/office/drawing/2014/main" id="{9919D718-EEDF-FAFE-5D21-264890F906D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933796" y="4588505"/>
                    <a:ext cx="1150607" cy="430962"/>
                  </a:xfrm>
                  <a:prstGeom prst="rect">
                    <a:avLst/>
                  </a:prstGeom>
                </p:spPr>
              </p:pic>
            </p:grpSp>
            <p:pic>
              <p:nvPicPr>
                <p:cNvPr id="41" name="Picture 4" descr="Flag of Spain - Wikipedia">
                  <a:extLst>
                    <a:ext uri="{FF2B5EF4-FFF2-40B4-BE49-F238E27FC236}">
                      <a16:creationId xmlns:a16="http://schemas.microsoft.com/office/drawing/2014/main" id="{002F539E-4DD6-7D53-17C3-1EA3F1A6ED4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51303" y="4323547"/>
                  <a:ext cx="720000" cy="480600"/>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55" name="Group 54">
            <a:extLst>
              <a:ext uri="{FF2B5EF4-FFF2-40B4-BE49-F238E27FC236}">
                <a16:creationId xmlns:a16="http://schemas.microsoft.com/office/drawing/2014/main" id="{26DA38A9-C582-1B34-A5FC-5109C19C1644}"/>
              </a:ext>
            </a:extLst>
          </p:cNvPr>
          <p:cNvGrpSpPr/>
          <p:nvPr/>
        </p:nvGrpSpPr>
        <p:grpSpPr>
          <a:xfrm>
            <a:off x="139567" y="5369468"/>
            <a:ext cx="11918050" cy="977656"/>
            <a:chOff x="125128" y="5369468"/>
            <a:chExt cx="11918050" cy="977656"/>
          </a:xfrm>
        </p:grpSpPr>
        <p:grpSp>
          <p:nvGrpSpPr>
            <p:cNvPr id="56" name="Group 55">
              <a:extLst>
                <a:ext uri="{FF2B5EF4-FFF2-40B4-BE49-F238E27FC236}">
                  <a16:creationId xmlns:a16="http://schemas.microsoft.com/office/drawing/2014/main" id="{332D589F-2E9C-4BCD-1F53-87A5B2BCB0E2}"/>
                </a:ext>
              </a:extLst>
            </p:cNvPr>
            <p:cNvGrpSpPr/>
            <p:nvPr/>
          </p:nvGrpSpPr>
          <p:grpSpPr>
            <a:xfrm>
              <a:off x="125128" y="5369468"/>
              <a:ext cx="1721673" cy="977656"/>
              <a:chOff x="131189" y="5430709"/>
              <a:chExt cx="1721673" cy="977656"/>
            </a:xfrm>
          </p:grpSpPr>
          <p:sp>
            <p:nvSpPr>
              <p:cNvPr id="75" name="Rectangle 74">
                <a:extLst>
                  <a:ext uri="{FF2B5EF4-FFF2-40B4-BE49-F238E27FC236}">
                    <a16:creationId xmlns:a16="http://schemas.microsoft.com/office/drawing/2014/main" id="{FBAF36B9-7608-A8D8-4834-BE963BDECE87}"/>
                  </a:ext>
                </a:extLst>
              </p:cNvPr>
              <p:cNvSpPr/>
              <p:nvPr/>
            </p:nvSpPr>
            <p:spPr>
              <a:xfrm>
                <a:off x="131189" y="5430709"/>
                <a:ext cx="1721673" cy="9776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774F9AD1-4918-DFB5-262A-BC280525A4CC}"/>
                  </a:ext>
                </a:extLst>
              </p:cNvPr>
              <p:cNvGrpSpPr/>
              <p:nvPr/>
            </p:nvGrpSpPr>
            <p:grpSpPr>
              <a:xfrm>
                <a:off x="233383" y="5591768"/>
                <a:ext cx="1517284" cy="655539"/>
                <a:chOff x="218674" y="5563636"/>
                <a:chExt cx="1517284" cy="655539"/>
              </a:xfrm>
            </p:grpSpPr>
            <p:pic>
              <p:nvPicPr>
                <p:cNvPr id="77" name="Picture 76" descr="A logo with text on it&#10;&#10;Description automatically generated">
                  <a:extLst>
                    <a:ext uri="{FF2B5EF4-FFF2-40B4-BE49-F238E27FC236}">
                      <a16:creationId xmlns:a16="http://schemas.microsoft.com/office/drawing/2014/main" id="{E0686809-8517-CFD3-81A4-21ADF6AE12A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17878" y="5563636"/>
                  <a:ext cx="618080" cy="655539"/>
                </a:xfrm>
                <a:prstGeom prst="rect">
                  <a:avLst/>
                </a:prstGeom>
              </p:spPr>
            </p:pic>
            <p:pic>
              <p:nvPicPr>
                <p:cNvPr id="78" name="Picture 77" descr="A blue and white flag&#10;&#10;Description automatically generated">
                  <a:extLst>
                    <a:ext uri="{FF2B5EF4-FFF2-40B4-BE49-F238E27FC236}">
                      <a16:creationId xmlns:a16="http://schemas.microsoft.com/office/drawing/2014/main" id="{7ED0A1CD-54E0-673D-3242-F3D6F6F7F22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8674" y="5615956"/>
                  <a:ext cx="720000" cy="505075"/>
                </a:xfrm>
                <a:prstGeom prst="rect">
                  <a:avLst/>
                </a:prstGeom>
              </p:spPr>
            </p:pic>
          </p:grpSp>
        </p:grpSp>
        <p:grpSp>
          <p:nvGrpSpPr>
            <p:cNvPr id="57" name="Group 56">
              <a:extLst>
                <a:ext uri="{FF2B5EF4-FFF2-40B4-BE49-F238E27FC236}">
                  <a16:creationId xmlns:a16="http://schemas.microsoft.com/office/drawing/2014/main" id="{82F4FAF3-82B3-68CF-464F-D0024627D008}"/>
                </a:ext>
              </a:extLst>
            </p:cNvPr>
            <p:cNvGrpSpPr/>
            <p:nvPr/>
          </p:nvGrpSpPr>
          <p:grpSpPr>
            <a:xfrm>
              <a:off x="10321505" y="5369468"/>
              <a:ext cx="1721673" cy="977656"/>
              <a:chOff x="10321594" y="5430709"/>
              <a:chExt cx="1721673" cy="977656"/>
            </a:xfrm>
          </p:grpSpPr>
          <p:sp>
            <p:nvSpPr>
              <p:cNvPr id="71" name="Rectangle 70">
                <a:extLst>
                  <a:ext uri="{FF2B5EF4-FFF2-40B4-BE49-F238E27FC236}">
                    <a16:creationId xmlns:a16="http://schemas.microsoft.com/office/drawing/2014/main" id="{C5C820C2-8A70-6CDE-C414-219033E3F9A3}"/>
                  </a:ext>
                </a:extLst>
              </p:cNvPr>
              <p:cNvSpPr/>
              <p:nvPr/>
            </p:nvSpPr>
            <p:spPr>
              <a:xfrm>
                <a:off x="10321594" y="5430709"/>
                <a:ext cx="1721673" cy="9776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a:extLst>
                  <a:ext uri="{FF2B5EF4-FFF2-40B4-BE49-F238E27FC236}">
                    <a16:creationId xmlns:a16="http://schemas.microsoft.com/office/drawing/2014/main" id="{4D2F04B3-D3AC-57F2-3D6A-FD2AB857499E}"/>
                  </a:ext>
                </a:extLst>
              </p:cNvPr>
              <p:cNvGrpSpPr/>
              <p:nvPr/>
            </p:nvGrpSpPr>
            <p:grpSpPr>
              <a:xfrm>
                <a:off x="10405660" y="5620681"/>
                <a:ext cx="1553541" cy="597713"/>
                <a:chOff x="10351429" y="5571311"/>
                <a:chExt cx="1553541" cy="597713"/>
              </a:xfrm>
            </p:grpSpPr>
            <p:pic>
              <p:nvPicPr>
                <p:cNvPr id="73" name="Picture 33">
                  <a:extLst>
                    <a:ext uri="{FF2B5EF4-FFF2-40B4-BE49-F238E27FC236}">
                      <a16:creationId xmlns:a16="http://schemas.microsoft.com/office/drawing/2014/main" id="{35B4EF8F-E47D-792E-FC55-7540C160976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307257" y="5571311"/>
                  <a:ext cx="597713" cy="59771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A flag with stars and stripes&#10;&#10;Description automatically generated">
                  <a:extLst>
                    <a:ext uri="{FF2B5EF4-FFF2-40B4-BE49-F238E27FC236}">
                      <a16:creationId xmlns:a16="http://schemas.microsoft.com/office/drawing/2014/main" id="{CDBD0B07-1B55-C7E9-65E5-2832D421C4D6}"/>
                    </a:ext>
                  </a:extLst>
                </p:cNvPr>
                <p:cNvPicPr>
                  <a:picLocks/>
                </p:cNvPicPr>
                <p:nvPr/>
              </p:nvPicPr>
              <p:blipFill>
                <a:blip r:embed="rId30">
                  <a:extLst>
                    <a:ext uri="{28A0092B-C50C-407E-A947-70E740481C1C}">
                      <a14:useLocalDpi xmlns:a14="http://schemas.microsoft.com/office/drawing/2010/main" val="0"/>
                    </a:ext>
                  </a:extLst>
                </a:blip>
                <a:stretch>
                  <a:fillRect/>
                </a:stretch>
              </p:blipFill>
              <p:spPr>
                <a:xfrm>
                  <a:off x="10351429" y="5629093"/>
                  <a:ext cx="720000" cy="478800"/>
                </a:xfrm>
                <a:prstGeom prst="rect">
                  <a:avLst/>
                </a:prstGeom>
              </p:spPr>
            </p:pic>
          </p:grpSp>
        </p:grpSp>
        <p:grpSp>
          <p:nvGrpSpPr>
            <p:cNvPr id="58" name="Group 57">
              <a:extLst>
                <a:ext uri="{FF2B5EF4-FFF2-40B4-BE49-F238E27FC236}">
                  <a16:creationId xmlns:a16="http://schemas.microsoft.com/office/drawing/2014/main" id="{D2D3AFD5-6F65-9C46-30F7-77F184B17AE0}"/>
                </a:ext>
              </a:extLst>
            </p:cNvPr>
            <p:cNvGrpSpPr/>
            <p:nvPr/>
          </p:nvGrpSpPr>
          <p:grpSpPr>
            <a:xfrm>
              <a:off x="2722128" y="5369468"/>
              <a:ext cx="1721673" cy="977656"/>
              <a:chOff x="2718449" y="5430709"/>
              <a:chExt cx="1721673" cy="977656"/>
            </a:xfrm>
          </p:grpSpPr>
          <p:sp>
            <p:nvSpPr>
              <p:cNvPr id="67" name="Rectangle 66">
                <a:extLst>
                  <a:ext uri="{FF2B5EF4-FFF2-40B4-BE49-F238E27FC236}">
                    <a16:creationId xmlns:a16="http://schemas.microsoft.com/office/drawing/2014/main" id="{665B3B0F-E57F-D665-8905-359AC3A14DA3}"/>
                  </a:ext>
                </a:extLst>
              </p:cNvPr>
              <p:cNvSpPr/>
              <p:nvPr/>
            </p:nvSpPr>
            <p:spPr>
              <a:xfrm>
                <a:off x="2718449" y="5430709"/>
                <a:ext cx="1721673" cy="9776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62D869A5-2FAA-EB11-7576-94165347C789}"/>
                  </a:ext>
                </a:extLst>
              </p:cNvPr>
              <p:cNvGrpSpPr/>
              <p:nvPr/>
            </p:nvGrpSpPr>
            <p:grpSpPr>
              <a:xfrm>
                <a:off x="2883609" y="5585877"/>
                <a:ext cx="1391353" cy="667321"/>
                <a:chOff x="2769318" y="5546397"/>
                <a:chExt cx="1391353" cy="667321"/>
              </a:xfrm>
            </p:grpSpPr>
            <p:pic>
              <p:nvPicPr>
                <p:cNvPr id="69" name="Picture 68" descr="A blue and white logo&#10;&#10;Description automatically generated">
                  <a:extLst>
                    <a:ext uri="{FF2B5EF4-FFF2-40B4-BE49-F238E27FC236}">
                      <a16:creationId xmlns:a16="http://schemas.microsoft.com/office/drawing/2014/main" id="{04207B27-A410-E0E9-CEBE-FBE0503119B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668522" y="5546397"/>
                  <a:ext cx="492149" cy="667321"/>
                </a:xfrm>
                <a:prstGeom prst="rect">
                  <a:avLst/>
                </a:prstGeom>
              </p:spPr>
            </p:pic>
            <p:pic>
              <p:nvPicPr>
                <p:cNvPr id="70" name="Picture 6">
                  <a:extLst>
                    <a:ext uri="{FF2B5EF4-FFF2-40B4-BE49-F238E27FC236}">
                      <a16:creationId xmlns:a16="http://schemas.microsoft.com/office/drawing/2014/main" id="{2D4C21A6-1110-E4B9-9F05-4916AD507C5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69318" y="5628493"/>
                  <a:ext cx="720000" cy="480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9" name="Group 58">
              <a:extLst>
                <a:ext uri="{FF2B5EF4-FFF2-40B4-BE49-F238E27FC236}">
                  <a16:creationId xmlns:a16="http://schemas.microsoft.com/office/drawing/2014/main" id="{1D62E3DD-01D2-3008-2BF5-9C057508E3E8}"/>
                </a:ext>
              </a:extLst>
            </p:cNvPr>
            <p:cNvGrpSpPr/>
            <p:nvPr/>
          </p:nvGrpSpPr>
          <p:grpSpPr>
            <a:xfrm>
              <a:off x="5319128" y="5369468"/>
              <a:ext cx="4127049" cy="977656"/>
              <a:chOff x="5305709" y="5430710"/>
              <a:chExt cx="4127049" cy="977656"/>
            </a:xfrm>
          </p:grpSpPr>
          <p:sp>
            <p:nvSpPr>
              <p:cNvPr id="60" name="Rectangle 59">
                <a:extLst>
                  <a:ext uri="{FF2B5EF4-FFF2-40B4-BE49-F238E27FC236}">
                    <a16:creationId xmlns:a16="http://schemas.microsoft.com/office/drawing/2014/main" id="{B5B14F66-234B-DD0B-DE85-211A4B7E3975}"/>
                  </a:ext>
                </a:extLst>
              </p:cNvPr>
              <p:cNvSpPr/>
              <p:nvPr/>
            </p:nvSpPr>
            <p:spPr>
              <a:xfrm>
                <a:off x="5305709" y="5430710"/>
                <a:ext cx="4127049" cy="9776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50121E4C-3159-7F7D-B94B-E5BFFEA0281A}"/>
                  </a:ext>
                </a:extLst>
              </p:cNvPr>
              <p:cNvGrpSpPr/>
              <p:nvPr/>
            </p:nvGrpSpPr>
            <p:grpSpPr>
              <a:xfrm>
                <a:off x="5487391" y="5649538"/>
                <a:ext cx="3776340" cy="540000"/>
                <a:chOff x="5422298" y="5610432"/>
                <a:chExt cx="3776340" cy="540000"/>
              </a:xfrm>
            </p:grpSpPr>
            <p:grpSp>
              <p:nvGrpSpPr>
                <p:cNvPr id="62" name="Group 61">
                  <a:extLst>
                    <a:ext uri="{FF2B5EF4-FFF2-40B4-BE49-F238E27FC236}">
                      <a16:creationId xmlns:a16="http://schemas.microsoft.com/office/drawing/2014/main" id="{B6058158-2DB5-DFD0-1358-2A71794EF03C}"/>
                    </a:ext>
                  </a:extLst>
                </p:cNvPr>
                <p:cNvGrpSpPr/>
                <p:nvPr/>
              </p:nvGrpSpPr>
              <p:grpSpPr>
                <a:xfrm>
                  <a:off x="6409703" y="5610432"/>
                  <a:ext cx="2788935" cy="540000"/>
                  <a:chOff x="6409703" y="5591180"/>
                  <a:chExt cx="2788935" cy="540000"/>
                </a:xfrm>
              </p:grpSpPr>
              <p:pic>
                <p:nvPicPr>
                  <p:cNvPr id="64" name="Picture 32" descr="A logo with a black background&#10;&#10;Description automatically generated">
                    <a:extLst>
                      <a:ext uri="{FF2B5EF4-FFF2-40B4-BE49-F238E27FC236}">
                        <a16:creationId xmlns:a16="http://schemas.microsoft.com/office/drawing/2014/main" id="{C899F8BE-E6F2-823A-C1CC-97A902A3E49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223531" y="5673377"/>
                    <a:ext cx="975107" cy="3756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A logo with text and a cross&#10;&#10;Description automatically generated">
                    <a:extLst>
                      <a:ext uri="{FF2B5EF4-FFF2-40B4-BE49-F238E27FC236}">
                        <a16:creationId xmlns:a16="http://schemas.microsoft.com/office/drawing/2014/main" id="{C7CAB0BA-1DBC-EF2E-FA07-6EBAEA4C1C48}"/>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409703" y="5613626"/>
                    <a:ext cx="720000" cy="446177"/>
                  </a:xfrm>
                  <a:prstGeom prst="rect">
                    <a:avLst/>
                  </a:prstGeom>
                </p:spPr>
              </p:pic>
              <p:pic>
                <p:nvPicPr>
                  <p:cNvPr id="66" name="Picture 65" descr="A logo for a university&#10;&#10;Description automatically generated">
                    <a:extLst>
                      <a:ext uri="{FF2B5EF4-FFF2-40B4-BE49-F238E27FC236}">
                        <a16:creationId xmlns:a16="http://schemas.microsoft.com/office/drawing/2014/main" id="{92890021-E55B-EEA6-5E28-D41451DD12CA}"/>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408248" y="5591180"/>
                    <a:ext cx="532285" cy="540000"/>
                  </a:xfrm>
                  <a:prstGeom prst="rect">
                    <a:avLst/>
                  </a:prstGeom>
                </p:spPr>
              </p:pic>
            </p:grpSp>
            <p:pic>
              <p:nvPicPr>
                <p:cNvPr id="63" name="Picture 62" descr="A red white and green flag&#10;&#10;Description automatically generated">
                  <a:extLst>
                    <a:ext uri="{FF2B5EF4-FFF2-40B4-BE49-F238E27FC236}">
                      <a16:creationId xmlns:a16="http://schemas.microsoft.com/office/drawing/2014/main" id="{B4D5AE70-BD1E-DEB8-BE82-8CF8FF7A47AF}"/>
                    </a:ext>
                  </a:extLst>
                </p:cNvPr>
                <p:cNvPicPr>
                  <a:picLocks/>
                </p:cNvPicPr>
                <p:nvPr/>
              </p:nvPicPr>
              <p:blipFill>
                <a:blip r:embed="rId36">
                  <a:extLst>
                    <a:ext uri="{28A0092B-C50C-407E-A947-70E740481C1C}">
                      <a14:useLocalDpi xmlns:a14="http://schemas.microsoft.com/office/drawing/2010/main" val="0"/>
                    </a:ext>
                  </a:extLst>
                </a:blip>
                <a:stretch>
                  <a:fillRect/>
                </a:stretch>
              </p:blipFill>
              <p:spPr>
                <a:xfrm>
                  <a:off x="5422298" y="5629093"/>
                  <a:ext cx="720000" cy="478800"/>
                </a:xfrm>
                <a:prstGeom prst="rect">
                  <a:avLst/>
                </a:prstGeom>
              </p:spPr>
            </p:pic>
          </p:grpSp>
        </p:grpSp>
      </p:grpSp>
      <p:grpSp>
        <p:nvGrpSpPr>
          <p:cNvPr id="79" name="Group 78">
            <a:extLst>
              <a:ext uri="{FF2B5EF4-FFF2-40B4-BE49-F238E27FC236}">
                <a16:creationId xmlns:a16="http://schemas.microsoft.com/office/drawing/2014/main" id="{C04F5B8C-CB38-189D-84A3-39F7BF39DC1E}"/>
              </a:ext>
            </a:extLst>
          </p:cNvPr>
          <p:cNvGrpSpPr/>
          <p:nvPr/>
        </p:nvGrpSpPr>
        <p:grpSpPr>
          <a:xfrm>
            <a:off x="139567" y="867902"/>
            <a:ext cx="11918050" cy="1531757"/>
            <a:chOff x="125128" y="867902"/>
            <a:chExt cx="11918050" cy="1531757"/>
          </a:xfrm>
        </p:grpSpPr>
        <p:grpSp>
          <p:nvGrpSpPr>
            <p:cNvPr id="80" name="Group 79">
              <a:extLst>
                <a:ext uri="{FF2B5EF4-FFF2-40B4-BE49-F238E27FC236}">
                  <a16:creationId xmlns:a16="http://schemas.microsoft.com/office/drawing/2014/main" id="{75CCAC04-B04D-8763-CA39-C59F7FC37C37}"/>
                </a:ext>
              </a:extLst>
            </p:cNvPr>
            <p:cNvGrpSpPr/>
            <p:nvPr/>
          </p:nvGrpSpPr>
          <p:grpSpPr>
            <a:xfrm>
              <a:off x="10963178" y="1093780"/>
              <a:ext cx="1080000" cy="1080000"/>
              <a:chOff x="10963178" y="1083831"/>
              <a:chExt cx="1080000" cy="1080000"/>
            </a:xfrm>
          </p:grpSpPr>
          <p:sp>
            <p:nvSpPr>
              <p:cNvPr id="105" name="Rectangle 104">
                <a:extLst>
                  <a:ext uri="{FF2B5EF4-FFF2-40B4-BE49-F238E27FC236}">
                    <a16:creationId xmlns:a16="http://schemas.microsoft.com/office/drawing/2014/main" id="{1E79A09F-8ACD-8650-3D61-24EAF960ABE9}"/>
                  </a:ext>
                </a:extLst>
              </p:cNvPr>
              <p:cNvSpPr/>
              <p:nvPr/>
            </p:nvSpPr>
            <p:spPr>
              <a:xfrm>
                <a:off x="10963178" y="1083831"/>
                <a:ext cx="1080000" cy="10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6" name="Picture 105" descr="A blue square with white text&#10;&#10;Description automatically generated">
                <a:extLst>
                  <a:ext uri="{FF2B5EF4-FFF2-40B4-BE49-F238E27FC236}">
                    <a16:creationId xmlns:a16="http://schemas.microsoft.com/office/drawing/2014/main" id="{BB58E000-B7EB-776F-0F8D-D0A607F1B2D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143178" y="1263831"/>
                <a:ext cx="720000" cy="720000"/>
              </a:xfrm>
              <a:prstGeom prst="rect">
                <a:avLst/>
              </a:prstGeom>
            </p:spPr>
          </p:pic>
        </p:grpSp>
        <p:grpSp>
          <p:nvGrpSpPr>
            <p:cNvPr id="81" name="Group 80">
              <a:extLst>
                <a:ext uri="{FF2B5EF4-FFF2-40B4-BE49-F238E27FC236}">
                  <a16:creationId xmlns:a16="http://schemas.microsoft.com/office/drawing/2014/main" id="{EF891E26-D5ED-4748-B73C-D826B2C4CCE1}"/>
                </a:ext>
              </a:extLst>
            </p:cNvPr>
            <p:cNvGrpSpPr/>
            <p:nvPr/>
          </p:nvGrpSpPr>
          <p:grpSpPr>
            <a:xfrm>
              <a:off x="6391176" y="867902"/>
              <a:ext cx="3931920" cy="1531757"/>
              <a:chOff x="6458554" y="874348"/>
              <a:chExt cx="3931920" cy="1531757"/>
            </a:xfrm>
          </p:grpSpPr>
          <p:sp>
            <p:nvSpPr>
              <p:cNvPr id="95" name="Rectangle 94">
                <a:extLst>
                  <a:ext uri="{FF2B5EF4-FFF2-40B4-BE49-F238E27FC236}">
                    <a16:creationId xmlns:a16="http://schemas.microsoft.com/office/drawing/2014/main" id="{C6B51F4F-292E-3B44-52BE-106939280ECE}"/>
                  </a:ext>
                </a:extLst>
              </p:cNvPr>
              <p:cNvSpPr/>
              <p:nvPr/>
            </p:nvSpPr>
            <p:spPr>
              <a:xfrm>
                <a:off x="6458554" y="874348"/>
                <a:ext cx="3931920" cy="15317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F1818780-8EAD-EAB0-4CFD-393DACD21213}"/>
                  </a:ext>
                </a:extLst>
              </p:cNvPr>
              <p:cNvGrpSpPr/>
              <p:nvPr/>
            </p:nvGrpSpPr>
            <p:grpSpPr>
              <a:xfrm>
                <a:off x="6596351" y="1013894"/>
                <a:ext cx="3583582" cy="1183426"/>
                <a:chOff x="6326838" y="957181"/>
                <a:chExt cx="3583582" cy="1183426"/>
              </a:xfrm>
            </p:grpSpPr>
            <p:grpSp>
              <p:nvGrpSpPr>
                <p:cNvPr id="97" name="Group 96">
                  <a:extLst>
                    <a:ext uri="{FF2B5EF4-FFF2-40B4-BE49-F238E27FC236}">
                      <a16:creationId xmlns:a16="http://schemas.microsoft.com/office/drawing/2014/main" id="{6EA0DFAD-3D3A-D081-300B-DCC3E1599FCD}"/>
                    </a:ext>
                  </a:extLst>
                </p:cNvPr>
                <p:cNvGrpSpPr/>
                <p:nvPr/>
              </p:nvGrpSpPr>
              <p:grpSpPr>
                <a:xfrm>
                  <a:off x="7249229" y="957181"/>
                  <a:ext cx="2661191" cy="1183426"/>
                  <a:chOff x="6761336" y="957182"/>
                  <a:chExt cx="2661191" cy="1183426"/>
                </a:xfrm>
              </p:grpSpPr>
              <p:pic>
                <p:nvPicPr>
                  <p:cNvPr id="99" name="Picture 98" descr="A blue and white logo&#10;&#10;Description automatically generated">
                    <a:extLst>
                      <a:ext uri="{FF2B5EF4-FFF2-40B4-BE49-F238E27FC236}">
                        <a16:creationId xmlns:a16="http://schemas.microsoft.com/office/drawing/2014/main" id="{33EC5C7E-7D24-DC24-7249-D0308F29738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764176" y="999120"/>
                    <a:ext cx="695046" cy="456124"/>
                  </a:xfrm>
                  <a:prstGeom prst="rect">
                    <a:avLst/>
                  </a:prstGeom>
                </p:spPr>
              </p:pic>
              <p:pic>
                <p:nvPicPr>
                  <p:cNvPr id="100" name="Picture 99" descr="A red and white logo&#10;&#10;Description automatically generated">
                    <a:extLst>
                      <a:ext uri="{FF2B5EF4-FFF2-40B4-BE49-F238E27FC236}">
                        <a16:creationId xmlns:a16="http://schemas.microsoft.com/office/drawing/2014/main" id="{ADFAFE9D-5E46-88D0-6FEA-6F9C28F854D9}"/>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686804" y="957182"/>
                    <a:ext cx="540000" cy="540000"/>
                  </a:xfrm>
                  <a:prstGeom prst="rect">
                    <a:avLst/>
                  </a:prstGeom>
                </p:spPr>
              </p:pic>
              <p:pic>
                <p:nvPicPr>
                  <p:cNvPr id="101" name="Picture 100" descr="A logo for a company&#10;&#10;Description automatically generated">
                    <a:extLst>
                      <a:ext uri="{FF2B5EF4-FFF2-40B4-BE49-F238E27FC236}">
                        <a16:creationId xmlns:a16="http://schemas.microsoft.com/office/drawing/2014/main" id="{F9D4721E-C8FC-4556-EA66-F1280D583AEC}"/>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454385" y="963991"/>
                    <a:ext cx="968142" cy="540000"/>
                  </a:xfrm>
                  <a:prstGeom prst="rect">
                    <a:avLst/>
                  </a:prstGeom>
                </p:spPr>
              </p:pic>
              <p:pic>
                <p:nvPicPr>
                  <p:cNvPr id="102" name="Picture 101" descr="A blue square with white text&#10;&#10;Description automatically generated">
                    <a:extLst>
                      <a:ext uri="{FF2B5EF4-FFF2-40B4-BE49-F238E27FC236}">
                        <a16:creationId xmlns:a16="http://schemas.microsoft.com/office/drawing/2014/main" id="{A740C74B-4AA9-DCDB-8F01-B7547164C76E}"/>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022949" y="1600608"/>
                    <a:ext cx="543857" cy="540000"/>
                  </a:xfrm>
                  <a:prstGeom prst="rect">
                    <a:avLst/>
                  </a:prstGeom>
                </p:spPr>
              </p:pic>
              <p:pic>
                <p:nvPicPr>
                  <p:cNvPr id="103" name="Picture 102" descr="A blue and yellow text on a black background&#10;&#10;Description automatically generated">
                    <a:extLst>
                      <a:ext uri="{FF2B5EF4-FFF2-40B4-BE49-F238E27FC236}">
                        <a16:creationId xmlns:a16="http://schemas.microsoft.com/office/drawing/2014/main" id="{44EB87F4-525D-4E3D-6803-92E04ABEB5C0}"/>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761336" y="1734723"/>
                    <a:ext cx="1057302" cy="271771"/>
                  </a:xfrm>
                  <a:prstGeom prst="rect">
                    <a:avLst/>
                  </a:prstGeom>
                </p:spPr>
              </p:pic>
              <p:pic>
                <p:nvPicPr>
                  <p:cNvPr id="104" name="Picture 36" descr="A logo of a university&#10;&#10;Description automatically generated">
                    <a:extLst>
                      <a:ext uri="{FF2B5EF4-FFF2-40B4-BE49-F238E27FC236}">
                        <a16:creationId xmlns:a16="http://schemas.microsoft.com/office/drawing/2014/main" id="{EDAD26A0-7046-3112-AB31-5D354173088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52169" y="1600608"/>
                    <a:ext cx="54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Picture 97" descr="gb.png">
                  <a:extLst>
                    <a:ext uri="{FF2B5EF4-FFF2-40B4-BE49-F238E27FC236}">
                      <a16:creationId xmlns:a16="http://schemas.microsoft.com/office/drawing/2014/main" id="{792B48FE-91F7-61E0-6D9F-7E914C0794B1}"/>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6326838" y="1312681"/>
                  <a:ext cx="720000" cy="455696"/>
                </a:xfrm>
                <a:prstGeom prst="rect">
                  <a:avLst/>
                </a:prstGeom>
                <a:ln>
                  <a:noFill/>
                </a:ln>
                <a:effectLst/>
              </p:spPr>
            </p:pic>
          </p:grpSp>
        </p:grpSp>
        <p:grpSp>
          <p:nvGrpSpPr>
            <p:cNvPr id="82" name="Group 81">
              <a:extLst>
                <a:ext uri="{FF2B5EF4-FFF2-40B4-BE49-F238E27FC236}">
                  <a16:creationId xmlns:a16="http://schemas.microsoft.com/office/drawing/2014/main" id="{FF96BF70-22F8-2F00-1B30-E5A642E0FB87}"/>
                </a:ext>
              </a:extLst>
            </p:cNvPr>
            <p:cNvGrpSpPr/>
            <p:nvPr/>
          </p:nvGrpSpPr>
          <p:grpSpPr>
            <a:xfrm>
              <a:off x="125128" y="867902"/>
              <a:ext cx="5625967" cy="1531757"/>
              <a:chOff x="125128" y="861455"/>
              <a:chExt cx="5625967" cy="1531757"/>
            </a:xfrm>
          </p:grpSpPr>
          <p:sp>
            <p:nvSpPr>
              <p:cNvPr id="83" name="Rectangle 82">
                <a:extLst>
                  <a:ext uri="{FF2B5EF4-FFF2-40B4-BE49-F238E27FC236}">
                    <a16:creationId xmlns:a16="http://schemas.microsoft.com/office/drawing/2014/main" id="{572B8A2D-2820-AEE5-C115-97A75D70B7E3}"/>
                  </a:ext>
                </a:extLst>
              </p:cNvPr>
              <p:cNvSpPr/>
              <p:nvPr/>
            </p:nvSpPr>
            <p:spPr>
              <a:xfrm>
                <a:off x="125128" y="861455"/>
                <a:ext cx="5625967" cy="15317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4" name="Group 83">
                <a:extLst>
                  <a:ext uri="{FF2B5EF4-FFF2-40B4-BE49-F238E27FC236}">
                    <a16:creationId xmlns:a16="http://schemas.microsoft.com/office/drawing/2014/main" id="{A9470204-CD4F-9470-1E7B-7FCDC99B0E31}"/>
                  </a:ext>
                </a:extLst>
              </p:cNvPr>
              <p:cNvGrpSpPr/>
              <p:nvPr/>
            </p:nvGrpSpPr>
            <p:grpSpPr>
              <a:xfrm>
                <a:off x="280014" y="1024096"/>
                <a:ext cx="5316194" cy="1161610"/>
                <a:chOff x="200350" y="1017019"/>
                <a:chExt cx="5316194" cy="1161610"/>
              </a:xfrm>
            </p:grpSpPr>
            <p:grpSp>
              <p:nvGrpSpPr>
                <p:cNvPr id="85" name="Group 84">
                  <a:extLst>
                    <a:ext uri="{FF2B5EF4-FFF2-40B4-BE49-F238E27FC236}">
                      <a16:creationId xmlns:a16="http://schemas.microsoft.com/office/drawing/2014/main" id="{FFC5B3F3-766F-1224-1A7E-1E37BE423B97}"/>
                    </a:ext>
                  </a:extLst>
                </p:cNvPr>
                <p:cNvGrpSpPr/>
                <p:nvPr/>
              </p:nvGrpSpPr>
              <p:grpSpPr>
                <a:xfrm>
                  <a:off x="2605742" y="1017019"/>
                  <a:ext cx="2910802" cy="1161610"/>
                  <a:chOff x="2605742" y="1059241"/>
                  <a:chExt cx="2910802" cy="1161610"/>
                </a:xfrm>
              </p:grpSpPr>
              <p:pic>
                <p:nvPicPr>
                  <p:cNvPr id="90" name="Picture 30" descr="University of Rome Tor Vergata, Italy | Study.eu">
                    <a:extLst>
                      <a:ext uri="{FF2B5EF4-FFF2-40B4-BE49-F238E27FC236}">
                        <a16:creationId xmlns:a16="http://schemas.microsoft.com/office/drawing/2014/main" id="{3457745D-77DF-ED4C-DA8D-E842CDBFF40D}"/>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244035" y="1680851"/>
                    <a:ext cx="490705" cy="5400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descr="A logo with a letter and text&#10;&#10;Description automatically generated">
                    <a:extLst>
                      <a:ext uri="{FF2B5EF4-FFF2-40B4-BE49-F238E27FC236}">
                        <a16:creationId xmlns:a16="http://schemas.microsoft.com/office/drawing/2014/main" id="{DBE6C4C7-F60B-EA2F-5E24-5010CC080944}"/>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605742" y="1059241"/>
                    <a:ext cx="654393" cy="540000"/>
                  </a:xfrm>
                  <a:prstGeom prst="rect">
                    <a:avLst/>
                  </a:prstGeom>
                </p:spPr>
              </p:pic>
              <p:pic>
                <p:nvPicPr>
                  <p:cNvPr id="92" name="Picture 91" descr="A logo for a university&#10;&#10;Description automatically generated">
                    <a:extLst>
                      <a:ext uri="{FF2B5EF4-FFF2-40B4-BE49-F238E27FC236}">
                        <a16:creationId xmlns:a16="http://schemas.microsoft.com/office/drawing/2014/main" id="{BE8964E0-83E8-7C80-5D37-C92CFC158FFF}"/>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3106425" y="1740645"/>
                    <a:ext cx="828814" cy="420413"/>
                  </a:xfrm>
                  <a:prstGeom prst="rect">
                    <a:avLst/>
                  </a:prstGeom>
                </p:spPr>
              </p:pic>
              <p:pic>
                <p:nvPicPr>
                  <p:cNvPr id="93" name="Picture 92" descr="A blue and black logo&#10;&#10;Description automatically generated">
                    <a:extLst>
                      <a:ext uri="{FF2B5EF4-FFF2-40B4-BE49-F238E27FC236}">
                        <a16:creationId xmlns:a16="http://schemas.microsoft.com/office/drawing/2014/main" id="{C5650B4B-B0E0-D0E8-251F-C79AEA7B2DDF}"/>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442836" y="1059241"/>
                    <a:ext cx="841121" cy="540000"/>
                  </a:xfrm>
                  <a:prstGeom prst="rect">
                    <a:avLst/>
                  </a:prstGeom>
                </p:spPr>
              </p:pic>
              <p:pic>
                <p:nvPicPr>
                  <p:cNvPr id="94" name="Picture 93" descr="A blue and white logo&#10;&#10;Description automatically generated">
                    <a:extLst>
                      <a:ext uri="{FF2B5EF4-FFF2-40B4-BE49-F238E27FC236}">
                        <a16:creationId xmlns:a16="http://schemas.microsoft.com/office/drawing/2014/main" id="{76801314-0CDB-A751-C934-4DC3A7372F4E}"/>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4456993" y="1147258"/>
                    <a:ext cx="1059551" cy="363967"/>
                  </a:xfrm>
                  <a:prstGeom prst="rect">
                    <a:avLst/>
                  </a:prstGeom>
                </p:spPr>
              </p:pic>
            </p:grpSp>
            <p:pic>
              <p:nvPicPr>
                <p:cNvPr id="86" name="Picture 85" descr="A flag of italy with red white and green stripes&#10;&#10;Description automatically generated">
                  <a:extLst>
                    <a:ext uri="{FF2B5EF4-FFF2-40B4-BE49-F238E27FC236}">
                      <a16:creationId xmlns:a16="http://schemas.microsoft.com/office/drawing/2014/main" id="{C0C9EA04-2F1E-2C0C-C158-620DCED17E3C}"/>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200350" y="1357775"/>
                  <a:ext cx="721460" cy="480099"/>
                </a:xfrm>
                <a:prstGeom prst="rect">
                  <a:avLst/>
                </a:prstGeom>
              </p:spPr>
            </p:pic>
            <p:grpSp>
              <p:nvGrpSpPr>
                <p:cNvPr id="87" name="Group 86">
                  <a:extLst>
                    <a:ext uri="{FF2B5EF4-FFF2-40B4-BE49-F238E27FC236}">
                      <a16:creationId xmlns:a16="http://schemas.microsoft.com/office/drawing/2014/main" id="{DCC4E813-0B3F-789E-D7CA-99641AD17E65}"/>
                    </a:ext>
                  </a:extLst>
                </p:cNvPr>
                <p:cNvGrpSpPr/>
                <p:nvPr/>
              </p:nvGrpSpPr>
              <p:grpSpPr>
                <a:xfrm>
                  <a:off x="1102449" y="1023303"/>
                  <a:ext cx="1663524" cy="1149043"/>
                  <a:chOff x="1102449" y="974798"/>
                  <a:chExt cx="1663524" cy="1149043"/>
                </a:xfrm>
              </p:grpSpPr>
              <p:pic>
                <p:nvPicPr>
                  <p:cNvPr id="88" name="Picture 87" descr="A logo with blue text&#10;&#10;Description automatically generated">
                    <a:extLst>
                      <a:ext uri="{FF2B5EF4-FFF2-40B4-BE49-F238E27FC236}">
                        <a16:creationId xmlns:a16="http://schemas.microsoft.com/office/drawing/2014/main" id="{ED9F0A33-8F76-3221-B356-CCC006891AE1}"/>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183301" y="1447306"/>
                    <a:ext cx="1076032" cy="676535"/>
                  </a:xfrm>
                  <a:prstGeom prst="rect">
                    <a:avLst/>
                  </a:prstGeom>
                </p:spPr>
              </p:pic>
              <p:sp>
                <p:nvSpPr>
                  <p:cNvPr id="89" name="TextBox 88">
                    <a:extLst>
                      <a:ext uri="{FF2B5EF4-FFF2-40B4-BE49-F238E27FC236}">
                        <a16:creationId xmlns:a16="http://schemas.microsoft.com/office/drawing/2014/main" id="{29B53129-6D0E-A723-C93D-51670530FECD}"/>
                      </a:ext>
                    </a:extLst>
                  </p:cNvPr>
                  <p:cNvSpPr txBox="1"/>
                  <p:nvPr/>
                </p:nvSpPr>
                <p:spPr>
                  <a:xfrm>
                    <a:off x="1102449" y="974798"/>
                    <a:ext cx="1663524" cy="307777"/>
                  </a:xfrm>
                  <a:prstGeom prst="rect">
                    <a:avLst/>
                  </a:prstGeom>
                  <a:noFill/>
                </p:spPr>
                <p:txBody>
                  <a:bodyPr wrap="square" rtlCol="0">
                    <a:spAutoFit/>
                  </a:bodyPr>
                  <a:lstStyle/>
                  <a:p>
                    <a:r>
                      <a:rPr lang="en-GB" sz="1400" b="1" dirty="0"/>
                      <a:t>Coordinator</a:t>
                    </a:r>
                  </a:p>
                </p:txBody>
              </p:sp>
            </p:grpSp>
          </p:grpSp>
        </p:grpSp>
      </p:grpSp>
    </p:spTree>
    <p:extLst>
      <p:ext uri="{BB962C8B-B14F-4D97-AF65-F5344CB8AC3E}">
        <p14:creationId xmlns:p14="http://schemas.microsoft.com/office/powerpoint/2010/main" val="89496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14</a:t>
            </a:fld>
            <a:endParaRPr lang="en-GB"/>
          </a:p>
        </p:txBody>
      </p:sp>
      <p:sp>
        <p:nvSpPr>
          <p:cNvPr id="4" name="Title 3"/>
          <p:cNvSpPr>
            <a:spLocks noGrp="1"/>
          </p:cNvSpPr>
          <p:nvPr>
            <p:ph type="title"/>
          </p:nvPr>
        </p:nvSpPr>
        <p:spPr/>
        <p:txBody>
          <a:bodyPr/>
          <a:lstStyle/>
          <a:p>
            <a:r>
              <a:rPr lang="en-GB" dirty="0"/>
              <a:t>Acknowledgements</a:t>
            </a:r>
          </a:p>
        </p:txBody>
      </p:sp>
      <p:sp>
        <p:nvSpPr>
          <p:cNvPr id="5" name="Footer Placeholder 4"/>
          <p:cNvSpPr>
            <a:spLocks noGrp="1"/>
          </p:cNvSpPr>
          <p:nvPr>
            <p:ph type="ftr" sz="quarter" idx="13"/>
          </p:nvPr>
        </p:nvSpPr>
        <p:spPr/>
        <p:txBody>
          <a:bodyPr/>
          <a:lstStyle/>
          <a:p>
            <a:pPr algn="l"/>
            <a:r>
              <a:rPr lang="en-GB" dirty="0"/>
              <a:t>Insert author and occasion</a:t>
            </a:r>
          </a:p>
        </p:txBody>
      </p:sp>
      <p:sp>
        <p:nvSpPr>
          <p:cNvPr id="6" name="Rectangle 5"/>
          <p:cNvSpPr/>
          <p:nvPr/>
        </p:nvSpPr>
        <p:spPr>
          <a:xfrm>
            <a:off x="2467944" y="1697382"/>
            <a:ext cx="8771467" cy="923330"/>
          </a:xfrm>
          <a:prstGeom prst="rect">
            <a:avLst/>
          </a:prstGeom>
        </p:spPr>
        <p:txBody>
          <a:bodyPr wrap="square">
            <a:spAutoFit/>
          </a:bodyPr>
          <a:lstStyle/>
          <a:p>
            <a:r>
              <a:rPr lang="en-GB" dirty="0"/>
              <a:t>This project has received funding from the European Union’s Horizon Europe research and innovation programme under Grant Agreement No. 101079773. It is supported by in-kind contributions by its partners and by additional funding from UK and Switzerland.</a:t>
            </a:r>
          </a:p>
        </p:txBody>
      </p:sp>
      <p:sp>
        <p:nvSpPr>
          <p:cNvPr id="7" name="Rectangle 6"/>
          <p:cNvSpPr/>
          <p:nvPr/>
        </p:nvSpPr>
        <p:spPr>
          <a:xfrm>
            <a:off x="2467943" y="3620699"/>
            <a:ext cx="9173723" cy="646331"/>
          </a:xfrm>
          <a:prstGeom prst="rect">
            <a:avLst/>
          </a:prstGeom>
        </p:spPr>
        <p:txBody>
          <a:bodyPr wrap="square">
            <a:spAutoFit/>
          </a:bodyPr>
          <a:lstStyle/>
          <a:p>
            <a:r>
              <a:rPr lang="en-GB" dirty="0"/>
              <a:t>This project has received funding from the European Union´s Horizon Europe research and innovation programme under grant agreement no. 101073480 and the UKRI guarantee funds.</a:t>
            </a:r>
          </a:p>
        </p:txBody>
      </p:sp>
      <p:sp>
        <p:nvSpPr>
          <p:cNvPr id="8" name="Content Placeholder 7"/>
          <p:cNvSpPr>
            <a:spLocks noGrp="1"/>
          </p:cNvSpPr>
          <p:nvPr>
            <p:ph idx="1"/>
          </p:nvPr>
        </p:nvSpPr>
        <p:spPr>
          <a:xfrm>
            <a:off x="838200" y="1165226"/>
            <a:ext cx="10515600" cy="513802"/>
          </a:xfrm>
        </p:spPr>
        <p:txBody>
          <a:bodyPr/>
          <a:lstStyle/>
          <a:p>
            <a:r>
              <a:rPr lang="en-GB" dirty="0"/>
              <a:t>EuPRAXIA Preparatory Phase</a:t>
            </a:r>
          </a:p>
        </p:txBody>
      </p:sp>
      <p:sp>
        <p:nvSpPr>
          <p:cNvPr id="9" name="Content Placeholder 7"/>
          <p:cNvSpPr txBox="1">
            <a:spLocks/>
          </p:cNvSpPr>
          <p:nvPr/>
        </p:nvSpPr>
        <p:spPr>
          <a:xfrm>
            <a:off x="838200" y="2985560"/>
            <a:ext cx="10515600" cy="545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EuPRAXIA Doctoral Network</a:t>
            </a:r>
          </a:p>
          <a:p>
            <a:endParaRPr lang="en-GB" dirty="0"/>
          </a:p>
        </p:txBody>
      </p:sp>
      <p:pic>
        <p:nvPicPr>
          <p:cNvPr id="13" name="Picture 12"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500" y="1799047"/>
            <a:ext cx="1087632" cy="720000"/>
          </a:xfrm>
          <a:prstGeom prst="rect">
            <a:avLst/>
          </a:prstGeom>
        </p:spPr>
      </p:pic>
      <p:pic>
        <p:nvPicPr>
          <p:cNvPr id="14" name="Picture 13"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500" y="3603364"/>
            <a:ext cx="1087632" cy="720000"/>
          </a:xfrm>
          <a:prstGeom prst="rect">
            <a:avLst/>
          </a:prstGeom>
        </p:spPr>
      </p:pic>
      <p:sp>
        <p:nvSpPr>
          <p:cNvPr id="11" name="Rectangle 10"/>
          <p:cNvSpPr/>
          <p:nvPr/>
        </p:nvSpPr>
        <p:spPr>
          <a:xfrm>
            <a:off x="2467943" y="5456238"/>
            <a:ext cx="9173723" cy="369332"/>
          </a:xfrm>
          <a:prstGeom prst="rect">
            <a:avLst/>
          </a:prstGeom>
        </p:spPr>
        <p:txBody>
          <a:bodyPr wrap="square">
            <a:spAutoFit/>
          </a:bodyPr>
          <a:lstStyle/>
          <a:p>
            <a:r>
              <a:rPr lang="en-GB" dirty="0"/>
              <a:t>This publication has been made with the co-funding of European Union Next Generation EU.</a:t>
            </a:r>
          </a:p>
        </p:txBody>
      </p:sp>
      <p:sp>
        <p:nvSpPr>
          <p:cNvPr id="12" name="Content Placeholder 7"/>
          <p:cNvSpPr txBox="1">
            <a:spLocks/>
          </p:cNvSpPr>
          <p:nvPr/>
        </p:nvSpPr>
        <p:spPr>
          <a:xfrm>
            <a:off x="838200" y="4683939"/>
            <a:ext cx="10515600" cy="545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EuAPS</a:t>
            </a:r>
            <a:endParaRPr lang="en-GB" dirty="0"/>
          </a:p>
          <a:p>
            <a:endParaRPr lang="en-GB" dirty="0"/>
          </a:p>
        </p:txBody>
      </p:sp>
      <p:pic>
        <p:nvPicPr>
          <p:cNvPr id="15" name="Picture 14"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500" y="5301743"/>
            <a:ext cx="1087632" cy="720000"/>
          </a:xfrm>
          <a:prstGeom prst="rect">
            <a:avLst/>
          </a:prstGeom>
        </p:spPr>
      </p:pic>
    </p:spTree>
    <p:extLst>
      <p:ext uri="{BB962C8B-B14F-4D97-AF65-F5344CB8AC3E}">
        <p14:creationId xmlns:p14="http://schemas.microsoft.com/office/powerpoint/2010/main" val="222355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838200" y="1316469"/>
            <a:ext cx="10515600" cy="2382694"/>
          </a:xfrm>
        </p:spPr>
        <p:txBody>
          <a:bodyPr/>
          <a:lstStyle/>
          <a:p>
            <a:pPr marL="0" indent="0" algn="just">
              <a:buNone/>
            </a:pPr>
            <a:r>
              <a:rPr lang="en-GB" sz="2400" dirty="0"/>
              <a:t>An upcoming milestones concerning WP.1 (management) is approaching, deadline October 2024. This has a strong connection with WP.4 and it deserves to be presented and discussed within the collaboration board. </a:t>
            </a:r>
          </a:p>
          <a:p>
            <a:pPr marL="0" indent="0">
              <a:buNone/>
            </a:pPr>
            <a:endParaRPr lang="en-GB" dirty="0"/>
          </a:p>
          <a:p>
            <a:pPr marL="0" indent="0" algn="ctr">
              <a:buNone/>
            </a:pPr>
            <a:r>
              <a:rPr lang="en-GB" u="sng" dirty="0"/>
              <a:t>M1.3 Decision on ranking of legal model for RI </a:t>
            </a: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Antonio Falone, </a:t>
            </a:r>
            <a:r>
              <a:rPr lang="en-GB" dirty="0" err="1"/>
              <a:t>EuPRAXIA</a:t>
            </a:r>
            <a:r>
              <a:rPr lang="en-GB" dirty="0"/>
              <a:t> Collaboration Board, 25/09/2024</a:t>
            </a:r>
          </a:p>
        </p:txBody>
      </p:sp>
      <p:sp>
        <p:nvSpPr>
          <p:cNvPr id="7" name="CasellaDiTesto 6">
            <a:extLst>
              <a:ext uri="{FF2B5EF4-FFF2-40B4-BE49-F238E27FC236}">
                <a16:creationId xmlns:a16="http://schemas.microsoft.com/office/drawing/2014/main" id="{D676ACCA-5410-5F8E-55F0-72235F907804}"/>
              </a:ext>
            </a:extLst>
          </p:cNvPr>
          <p:cNvSpPr txBox="1"/>
          <p:nvPr/>
        </p:nvSpPr>
        <p:spPr>
          <a:xfrm>
            <a:off x="838200" y="4569383"/>
            <a:ext cx="10515600" cy="646331"/>
          </a:xfrm>
          <a:prstGeom prst="rect">
            <a:avLst/>
          </a:prstGeom>
          <a:noFill/>
        </p:spPr>
        <p:txBody>
          <a:bodyPr wrap="square">
            <a:spAutoFit/>
          </a:bodyPr>
          <a:lstStyle/>
          <a:p>
            <a:pPr marL="0" indent="0" algn="just">
              <a:buNone/>
            </a:pPr>
            <a:r>
              <a:rPr lang="en-GB" dirty="0"/>
              <a:t>Many topics regarding the Legal Framework have been discussed on Monday during WP.4 presentation (see slides in the agenda). Here a short recap on this topic.</a:t>
            </a:r>
          </a:p>
        </p:txBody>
      </p:sp>
    </p:spTree>
    <p:extLst>
      <p:ext uri="{BB962C8B-B14F-4D97-AF65-F5344CB8AC3E}">
        <p14:creationId xmlns:p14="http://schemas.microsoft.com/office/powerpoint/2010/main" val="269331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838200" y="963987"/>
            <a:ext cx="10515600" cy="365126"/>
          </a:xfrm>
        </p:spPr>
        <p:txBody>
          <a:bodyPr>
            <a:noAutofit/>
          </a:bodyPr>
          <a:lstStyle/>
          <a:p>
            <a:pPr marL="0" indent="0">
              <a:buNone/>
            </a:pPr>
            <a:r>
              <a:rPr lang="en-GB" sz="2400" dirty="0"/>
              <a:t>WP.4 deals with three crucial aspects of any nascent research infrastructure. The 3 main pillars are:</a:t>
            </a: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Legal Framework</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6" name="Content Placeholder 1">
            <a:extLst>
              <a:ext uri="{FF2B5EF4-FFF2-40B4-BE49-F238E27FC236}">
                <a16:creationId xmlns:a16="http://schemas.microsoft.com/office/drawing/2014/main" id="{FD8B4D8C-8BD8-C039-F659-EC99D713FF1F}"/>
              </a:ext>
            </a:extLst>
          </p:cNvPr>
          <p:cNvSpPr txBox="1">
            <a:spLocks/>
          </p:cNvSpPr>
          <p:nvPr/>
        </p:nvSpPr>
        <p:spPr>
          <a:xfrm>
            <a:off x="455490" y="2362812"/>
            <a:ext cx="2786358" cy="351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rgbClr val="2C3982"/>
                </a:solidFill>
              </a:rPr>
              <a:t>Legal Framework</a:t>
            </a:r>
          </a:p>
        </p:txBody>
      </p:sp>
      <p:sp>
        <p:nvSpPr>
          <p:cNvPr id="7" name="Content Placeholder 1">
            <a:extLst>
              <a:ext uri="{FF2B5EF4-FFF2-40B4-BE49-F238E27FC236}">
                <a16:creationId xmlns:a16="http://schemas.microsoft.com/office/drawing/2014/main" id="{89BD69BB-2FD2-7410-5F60-22961352C1F0}"/>
              </a:ext>
            </a:extLst>
          </p:cNvPr>
          <p:cNvSpPr txBox="1">
            <a:spLocks/>
          </p:cNvSpPr>
          <p:nvPr/>
        </p:nvSpPr>
        <p:spPr>
          <a:xfrm>
            <a:off x="4585530" y="2327629"/>
            <a:ext cx="2786358" cy="351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rgbClr val="2C3982"/>
                </a:solidFill>
              </a:rPr>
              <a:t>Financial Model</a:t>
            </a:r>
          </a:p>
        </p:txBody>
      </p:sp>
      <p:sp>
        <p:nvSpPr>
          <p:cNvPr id="8" name="Content Placeholder 1">
            <a:extLst>
              <a:ext uri="{FF2B5EF4-FFF2-40B4-BE49-F238E27FC236}">
                <a16:creationId xmlns:a16="http://schemas.microsoft.com/office/drawing/2014/main" id="{609D5233-0CB3-A2B9-8F52-8DA3715EF997}"/>
              </a:ext>
            </a:extLst>
          </p:cNvPr>
          <p:cNvSpPr txBox="1">
            <a:spLocks/>
          </p:cNvSpPr>
          <p:nvPr/>
        </p:nvSpPr>
        <p:spPr>
          <a:xfrm>
            <a:off x="7966429" y="2322721"/>
            <a:ext cx="4220889" cy="351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rgbClr val="2C3982"/>
                </a:solidFill>
              </a:rPr>
              <a:t>Socio-economic Impact</a:t>
            </a:r>
          </a:p>
        </p:txBody>
      </p:sp>
      <p:cxnSp>
        <p:nvCxnSpPr>
          <p:cNvPr id="11" name="Connettore 1 10">
            <a:extLst>
              <a:ext uri="{FF2B5EF4-FFF2-40B4-BE49-F238E27FC236}">
                <a16:creationId xmlns:a16="http://schemas.microsoft.com/office/drawing/2014/main" id="{DE665BCD-130E-4A28-02F4-C9720901B08C}"/>
              </a:ext>
            </a:extLst>
          </p:cNvPr>
          <p:cNvCxnSpPr>
            <a:cxnSpLocks/>
          </p:cNvCxnSpPr>
          <p:nvPr/>
        </p:nvCxnSpPr>
        <p:spPr>
          <a:xfrm>
            <a:off x="240030" y="2786852"/>
            <a:ext cx="11614843" cy="0"/>
          </a:xfrm>
          <a:prstGeom prst="line">
            <a:avLst/>
          </a:prstGeom>
          <a:ln w="3175">
            <a:solidFill>
              <a:srgbClr val="2C3982"/>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7EB3185C-07DA-4661-42D9-0059C25ED413}"/>
              </a:ext>
            </a:extLst>
          </p:cNvPr>
          <p:cNvCxnSpPr>
            <a:cxnSpLocks/>
          </p:cNvCxnSpPr>
          <p:nvPr/>
        </p:nvCxnSpPr>
        <p:spPr>
          <a:xfrm>
            <a:off x="3931920" y="2362812"/>
            <a:ext cx="0" cy="3240000"/>
          </a:xfrm>
          <a:prstGeom prst="line">
            <a:avLst/>
          </a:prstGeom>
          <a:ln w="3175">
            <a:solidFill>
              <a:srgbClr val="2C3982"/>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A38B27CB-0DB8-64ED-05F3-AF7B2FA1ECD7}"/>
              </a:ext>
            </a:extLst>
          </p:cNvPr>
          <p:cNvCxnSpPr>
            <a:cxnSpLocks/>
          </p:cNvCxnSpPr>
          <p:nvPr/>
        </p:nvCxnSpPr>
        <p:spPr>
          <a:xfrm>
            <a:off x="8152308" y="2362812"/>
            <a:ext cx="0" cy="3240000"/>
          </a:xfrm>
          <a:prstGeom prst="line">
            <a:avLst/>
          </a:prstGeom>
          <a:ln w="3175">
            <a:solidFill>
              <a:srgbClr val="2C3982"/>
            </a:solidFill>
          </a:ln>
        </p:spPr>
        <p:style>
          <a:lnRef idx="1">
            <a:schemeClr val="accent1"/>
          </a:lnRef>
          <a:fillRef idx="0">
            <a:schemeClr val="accent1"/>
          </a:fillRef>
          <a:effectRef idx="0">
            <a:schemeClr val="accent1"/>
          </a:effectRef>
          <a:fontRef idx="minor">
            <a:schemeClr val="tx1"/>
          </a:fontRef>
        </p:style>
      </p:cxnSp>
      <p:sp>
        <p:nvSpPr>
          <p:cNvPr id="19" name="Content Placeholder 1">
            <a:extLst>
              <a:ext uri="{FF2B5EF4-FFF2-40B4-BE49-F238E27FC236}">
                <a16:creationId xmlns:a16="http://schemas.microsoft.com/office/drawing/2014/main" id="{032F4D9A-3AC0-34D9-BEDD-C4D5AC210797}"/>
              </a:ext>
            </a:extLst>
          </p:cNvPr>
          <p:cNvSpPr txBox="1">
            <a:spLocks/>
          </p:cNvSpPr>
          <p:nvPr/>
        </p:nvSpPr>
        <p:spPr>
          <a:xfrm>
            <a:off x="240029" y="3098608"/>
            <a:ext cx="3621435" cy="223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t>How we want to organize ourselves.</a:t>
            </a:r>
          </a:p>
          <a:p>
            <a:pPr algn="just"/>
            <a:r>
              <a:rPr lang="en-GB" sz="2000" dirty="0"/>
              <a:t>What kind of RI we want to be.</a:t>
            </a:r>
          </a:p>
          <a:p>
            <a:pPr algn="just"/>
            <a:r>
              <a:rPr lang="en-GB" sz="2000" dirty="0"/>
              <a:t>Governance and rules (with WP.3)</a:t>
            </a:r>
          </a:p>
          <a:p>
            <a:pPr algn="just"/>
            <a:r>
              <a:rPr lang="en-GB" sz="2000" dirty="0"/>
              <a:t>Voting mechanisms</a:t>
            </a:r>
          </a:p>
          <a:p>
            <a:pPr algn="just"/>
            <a:r>
              <a:rPr lang="en-GB" sz="2000" dirty="0"/>
              <a:t>Liabilities</a:t>
            </a:r>
          </a:p>
        </p:txBody>
      </p:sp>
      <p:sp>
        <p:nvSpPr>
          <p:cNvPr id="21" name="Content Placeholder 1">
            <a:extLst>
              <a:ext uri="{FF2B5EF4-FFF2-40B4-BE49-F238E27FC236}">
                <a16:creationId xmlns:a16="http://schemas.microsoft.com/office/drawing/2014/main" id="{C84DB5A1-61DA-1DC7-9A78-B8682E363603}"/>
              </a:ext>
            </a:extLst>
          </p:cNvPr>
          <p:cNvSpPr txBox="1">
            <a:spLocks/>
          </p:cNvSpPr>
          <p:nvPr/>
        </p:nvSpPr>
        <p:spPr>
          <a:xfrm>
            <a:off x="4295775" y="3123779"/>
            <a:ext cx="3600450" cy="2233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t>Assess the resources needed for the implementation and operation of the RI.</a:t>
            </a:r>
          </a:p>
          <a:p>
            <a:pPr algn="just"/>
            <a:r>
              <a:rPr lang="en-GB" sz="2000" dirty="0"/>
              <a:t>Evaluate funding strategies </a:t>
            </a:r>
          </a:p>
          <a:p>
            <a:pPr algn="just"/>
            <a:r>
              <a:rPr lang="en-GB" sz="2000" dirty="0"/>
              <a:t>Ensure long term sustainability</a:t>
            </a:r>
          </a:p>
        </p:txBody>
      </p:sp>
      <p:sp>
        <p:nvSpPr>
          <p:cNvPr id="22" name="Content Placeholder 1">
            <a:extLst>
              <a:ext uri="{FF2B5EF4-FFF2-40B4-BE49-F238E27FC236}">
                <a16:creationId xmlns:a16="http://schemas.microsoft.com/office/drawing/2014/main" id="{2C878E41-F144-B5E7-94AF-40A2D5B16652}"/>
              </a:ext>
            </a:extLst>
          </p:cNvPr>
          <p:cNvSpPr txBox="1">
            <a:spLocks/>
          </p:cNvSpPr>
          <p:nvPr/>
        </p:nvSpPr>
        <p:spPr>
          <a:xfrm>
            <a:off x="8276649" y="3123779"/>
            <a:ext cx="3600450" cy="2233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t>Assess the impact of our RI.</a:t>
            </a:r>
          </a:p>
          <a:p>
            <a:pPr algn="just"/>
            <a:r>
              <a:rPr lang="en-GB" sz="2000" dirty="0"/>
              <a:t>Identify clear KPI and relevant indicators.</a:t>
            </a:r>
          </a:p>
          <a:p>
            <a:pPr algn="just"/>
            <a:r>
              <a:rPr lang="en-GB" sz="2000" dirty="0"/>
              <a:t>Draft a strategy to monitor the impact over the RI lifecycle </a:t>
            </a:r>
          </a:p>
          <a:p>
            <a:pPr algn="just"/>
            <a:endParaRPr lang="en-GB" sz="2000" dirty="0"/>
          </a:p>
        </p:txBody>
      </p:sp>
      <p:sp>
        <p:nvSpPr>
          <p:cNvPr id="9" name="Footer Placeholder 4">
            <a:extLst>
              <a:ext uri="{FF2B5EF4-FFF2-40B4-BE49-F238E27FC236}">
                <a16:creationId xmlns:a16="http://schemas.microsoft.com/office/drawing/2014/main" id="{1244BD2C-3387-EB54-22C1-8D1AA9E00593}"/>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Tree>
    <p:extLst>
      <p:ext uri="{BB962C8B-B14F-4D97-AF65-F5344CB8AC3E}">
        <p14:creationId xmlns:p14="http://schemas.microsoft.com/office/powerpoint/2010/main" val="111641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WP.4 proposal description</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4</a:t>
            </a:fld>
            <a:endParaRPr lang="en-GB"/>
          </a:p>
        </p:txBody>
      </p:sp>
      <p:sp>
        <p:nvSpPr>
          <p:cNvPr id="13" name="Content Placeholder 1">
            <a:extLst>
              <a:ext uri="{FF2B5EF4-FFF2-40B4-BE49-F238E27FC236}">
                <a16:creationId xmlns:a16="http://schemas.microsoft.com/office/drawing/2014/main" id="{FC6B0BC4-7FE1-F37C-C92C-D720CB922F0D}"/>
              </a:ext>
            </a:extLst>
          </p:cNvPr>
          <p:cNvSpPr>
            <a:spLocks noGrp="1"/>
          </p:cNvSpPr>
          <p:nvPr>
            <p:ph idx="1"/>
          </p:nvPr>
        </p:nvSpPr>
        <p:spPr>
          <a:xfrm>
            <a:off x="510893" y="3234099"/>
            <a:ext cx="10515600" cy="365126"/>
          </a:xfrm>
        </p:spPr>
        <p:txBody>
          <a:bodyPr>
            <a:noAutofit/>
          </a:bodyPr>
          <a:lstStyle/>
          <a:p>
            <a:pPr marL="0" indent="0">
              <a:buNone/>
            </a:pPr>
            <a:r>
              <a:rPr lang="en-GB" sz="2400" dirty="0"/>
              <a:t>Deliverables Expected</a:t>
            </a:r>
          </a:p>
        </p:txBody>
      </p:sp>
      <p:sp>
        <p:nvSpPr>
          <p:cNvPr id="2" name="CasellaDiTesto 1">
            <a:extLst>
              <a:ext uri="{FF2B5EF4-FFF2-40B4-BE49-F238E27FC236}">
                <a16:creationId xmlns:a16="http://schemas.microsoft.com/office/drawing/2014/main" id="{0DC74541-5E3D-E82E-8AE3-36C83292A313}"/>
              </a:ext>
            </a:extLst>
          </p:cNvPr>
          <p:cNvSpPr txBox="1"/>
          <p:nvPr/>
        </p:nvSpPr>
        <p:spPr>
          <a:xfrm>
            <a:off x="510894" y="3683963"/>
            <a:ext cx="8639076" cy="400110"/>
          </a:xfrm>
          <a:prstGeom prst="rect">
            <a:avLst/>
          </a:prstGeom>
          <a:noFill/>
        </p:spPr>
        <p:txBody>
          <a:bodyPr wrap="square" rtlCol="0">
            <a:spAutoFit/>
          </a:bodyPr>
          <a:lstStyle/>
          <a:p>
            <a:r>
              <a:rPr lang="it-IT" sz="2000" dirty="0"/>
              <a:t>D4.1 – Report on benchmark of </a:t>
            </a:r>
            <a:r>
              <a:rPr lang="it-IT" sz="2000" dirty="0" err="1"/>
              <a:t>financial</a:t>
            </a:r>
            <a:r>
              <a:rPr lang="it-IT" sz="2000" dirty="0"/>
              <a:t> and </a:t>
            </a:r>
            <a:r>
              <a:rPr lang="it-IT" sz="2000" dirty="0" err="1"/>
              <a:t>legal</a:t>
            </a:r>
            <a:r>
              <a:rPr lang="it-IT" sz="2000" dirty="0"/>
              <a:t> model of comparable RI - M12</a:t>
            </a:r>
          </a:p>
        </p:txBody>
      </p:sp>
      <p:sp>
        <p:nvSpPr>
          <p:cNvPr id="6" name="CasellaDiTesto 5">
            <a:extLst>
              <a:ext uri="{FF2B5EF4-FFF2-40B4-BE49-F238E27FC236}">
                <a16:creationId xmlns:a16="http://schemas.microsoft.com/office/drawing/2014/main" id="{6587582E-8D10-1BCA-941C-F752495D8674}"/>
              </a:ext>
            </a:extLst>
          </p:cNvPr>
          <p:cNvSpPr txBox="1"/>
          <p:nvPr/>
        </p:nvSpPr>
        <p:spPr>
          <a:xfrm>
            <a:off x="510894" y="4465271"/>
            <a:ext cx="11074458" cy="400110"/>
          </a:xfrm>
          <a:prstGeom prst="rect">
            <a:avLst/>
          </a:prstGeom>
          <a:noFill/>
        </p:spPr>
        <p:txBody>
          <a:bodyPr wrap="square" rtlCol="0">
            <a:spAutoFit/>
          </a:bodyPr>
          <a:lstStyle/>
          <a:p>
            <a:r>
              <a:rPr lang="it-IT" sz="2000" dirty="0"/>
              <a:t>D4.2 – Cost </a:t>
            </a:r>
            <a:r>
              <a:rPr lang="it-IT" sz="2000" dirty="0" err="1"/>
              <a:t>implementation</a:t>
            </a:r>
            <a:r>
              <a:rPr lang="it-IT" sz="2000" dirty="0"/>
              <a:t> and service </a:t>
            </a:r>
            <a:r>
              <a:rPr lang="it-IT" sz="2000" dirty="0" err="1"/>
              <a:t>preliminary</a:t>
            </a:r>
            <a:r>
              <a:rPr lang="it-IT" sz="2000" dirty="0"/>
              <a:t> </a:t>
            </a:r>
            <a:r>
              <a:rPr lang="it-IT" sz="2000" dirty="0" err="1"/>
              <a:t>assessment</a:t>
            </a:r>
            <a:r>
              <a:rPr lang="it-IT" sz="2000" dirty="0"/>
              <a:t>  - M24 (</a:t>
            </a:r>
            <a:r>
              <a:rPr lang="it-IT" sz="2000" dirty="0" err="1"/>
              <a:t>postponed</a:t>
            </a:r>
            <a:r>
              <a:rPr lang="it-IT" sz="2000" dirty="0"/>
              <a:t> </a:t>
            </a:r>
            <a:r>
              <a:rPr lang="it-IT" sz="2000" dirty="0" err="1"/>
              <a:t>at</a:t>
            </a:r>
            <a:r>
              <a:rPr lang="it-IT" sz="2000" dirty="0"/>
              <a:t> M28)</a:t>
            </a:r>
          </a:p>
        </p:txBody>
      </p:sp>
      <p:sp>
        <p:nvSpPr>
          <p:cNvPr id="7" name="CasellaDiTesto 6">
            <a:extLst>
              <a:ext uri="{FF2B5EF4-FFF2-40B4-BE49-F238E27FC236}">
                <a16:creationId xmlns:a16="http://schemas.microsoft.com/office/drawing/2014/main" id="{0B51D3A9-A2F6-6970-7A7D-B5DE12112860}"/>
              </a:ext>
            </a:extLst>
          </p:cNvPr>
          <p:cNvSpPr txBox="1"/>
          <p:nvPr/>
        </p:nvSpPr>
        <p:spPr>
          <a:xfrm>
            <a:off x="510894" y="5273883"/>
            <a:ext cx="9603622" cy="400110"/>
          </a:xfrm>
          <a:prstGeom prst="rect">
            <a:avLst/>
          </a:prstGeom>
          <a:noFill/>
        </p:spPr>
        <p:txBody>
          <a:bodyPr wrap="square" rtlCol="0">
            <a:spAutoFit/>
          </a:bodyPr>
          <a:lstStyle/>
          <a:p>
            <a:r>
              <a:rPr lang="it-IT" sz="2000" dirty="0"/>
              <a:t>D4.3– </a:t>
            </a:r>
            <a:r>
              <a:rPr lang="it-IT" sz="2000" dirty="0" err="1"/>
              <a:t>EuPRAXIA</a:t>
            </a:r>
            <a:r>
              <a:rPr lang="it-IT" sz="2000" dirty="0"/>
              <a:t> </a:t>
            </a:r>
            <a:r>
              <a:rPr lang="it-IT" sz="2000" dirty="0" err="1"/>
              <a:t>socio-economic</a:t>
            </a:r>
            <a:r>
              <a:rPr lang="it-IT" sz="2000" dirty="0"/>
              <a:t> impact </a:t>
            </a:r>
            <a:r>
              <a:rPr lang="it-IT" sz="2000" dirty="0" err="1"/>
              <a:t>assessment</a:t>
            </a:r>
            <a:r>
              <a:rPr lang="it-IT" sz="2000" dirty="0"/>
              <a:t> – M40</a:t>
            </a:r>
          </a:p>
        </p:txBody>
      </p:sp>
      <p:sp>
        <p:nvSpPr>
          <p:cNvPr id="8" name="CasellaDiTesto 7">
            <a:extLst>
              <a:ext uri="{FF2B5EF4-FFF2-40B4-BE49-F238E27FC236}">
                <a16:creationId xmlns:a16="http://schemas.microsoft.com/office/drawing/2014/main" id="{5E8DC0F8-E92E-B4E8-2910-9795EA7F620E}"/>
              </a:ext>
            </a:extLst>
          </p:cNvPr>
          <p:cNvSpPr txBox="1"/>
          <p:nvPr/>
        </p:nvSpPr>
        <p:spPr>
          <a:xfrm>
            <a:off x="510893" y="6063297"/>
            <a:ext cx="11446443" cy="400110"/>
          </a:xfrm>
          <a:prstGeom prst="rect">
            <a:avLst/>
          </a:prstGeom>
          <a:noFill/>
        </p:spPr>
        <p:txBody>
          <a:bodyPr wrap="square" rtlCol="0">
            <a:spAutoFit/>
          </a:bodyPr>
          <a:lstStyle/>
          <a:p>
            <a:r>
              <a:rPr lang="it-IT" sz="2000" dirty="0"/>
              <a:t>D4.4– Report on </a:t>
            </a:r>
            <a:r>
              <a:rPr lang="it-IT" sz="2000" dirty="0" err="1"/>
              <a:t>final</a:t>
            </a:r>
            <a:r>
              <a:rPr lang="it-IT" sz="2000" dirty="0"/>
              <a:t> </a:t>
            </a:r>
            <a:r>
              <a:rPr lang="it-IT" sz="2000" dirty="0" err="1"/>
              <a:t>EuPRAXIA</a:t>
            </a:r>
            <a:r>
              <a:rPr lang="it-IT" sz="2000" dirty="0"/>
              <a:t> </a:t>
            </a:r>
            <a:r>
              <a:rPr lang="it-IT" sz="2000" dirty="0" err="1"/>
              <a:t>financial</a:t>
            </a:r>
            <a:r>
              <a:rPr lang="it-IT" sz="2000" dirty="0"/>
              <a:t> and </a:t>
            </a:r>
            <a:r>
              <a:rPr lang="it-IT" sz="2000" dirty="0" err="1"/>
              <a:t>legal</a:t>
            </a:r>
            <a:r>
              <a:rPr lang="it-IT" sz="2000" dirty="0"/>
              <a:t> model, </a:t>
            </a:r>
            <a:r>
              <a:rPr lang="it-IT" sz="2000" dirty="0" err="1"/>
              <a:t>including</a:t>
            </a:r>
            <a:r>
              <a:rPr lang="it-IT" sz="2000" dirty="0"/>
              <a:t> RI governance and management – M48</a:t>
            </a:r>
          </a:p>
        </p:txBody>
      </p:sp>
      <p:pic>
        <p:nvPicPr>
          <p:cNvPr id="17" name="Elemento grafico 16" descr="Segno di spunta con riempimento a tinta unita">
            <a:extLst>
              <a:ext uri="{FF2B5EF4-FFF2-40B4-BE49-F238E27FC236}">
                <a16:creationId xmlns:a16="http://schemas.microsoft.com/office/drawing/2014/main" id="{5A67389C-D7CB-F6BD-25E6-0045DBDFDB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783" y="3692654"/>
            <a:ext cx="400110" cy="400110"/>
          </a:xfrm>
          <a:prstGeom prst="rect">
            <a:avLst/>
          </a:prstGeom>
        </p:spPr>
      </p:pic>
      <p:sp>
        <p:nvSpPr>
          <p:cNvPr id="18" name="CasellaDiTesto 17">
            <a:extLst>
              <a:ext uri="{FF2B5EF4-FFF2-40B4-BE49-F238E27FC236}">
                <a16:creationId xmlns:a16="http://schemas.microsoft.com/office/drawing/2014/main" id="{461018C7-A6BB-4710-B109-B18F648B9F64}"/>
              </a:ext>
            </a:extLst>
          </p:cNvPr>
          <p:cNvSpPr txBox="1"/>
          <p:nvPr/>
        </p:nvSpPr>
        <p:spPr>
          <a:xfrm>
            <a:off x="9074210" y="3737924"/>
            <a:ext cx="1040306" cy="430887"/>
          </a:xfrm>
          <a:prstGeom prst="rect">
            <a:avLst/>
          </a:prstGeom>
          <a:noFill/>
        </p:spPr>
        <p:txBody>
          <a:bodyPr wrap="square" rtlCol="0">
            <a:spAutoFit/>
          </a:bodyPr>
          <a:lstStyle/>
          <a:p>
            <a:r>
              <a:rPr lang="it-IT" sz="2200" b="1" dirty="0">
                <a:solidFill>
                  <a:schemeClr val="accent6"/>
                </a:solidFill>
                <a:latin typeface="AkayaTelivigala" pitchFamily="2" charset="77"/>
                <a:cs typeface="AkayaTelivigala" pitchFamily="2" charset="77"/>
              </a:rPr>
              <a:t>DONE</a:t>
            </a:r>
          </a:p>
        </p:txBody>
      </p:sp>
      <p:pic>
        <p:nvPicPr>
          <p:cNvPr id="9" name="Immagine 8">
            <a:extLst>
              <a:ext uri="{FF2B5EF4-FFF2-40B4-BE49-F238E27FC236}">
                <a16:creationId xmlns:a16="http://schemas.microsoft.com/office/drawing/2014/main" id="{D8071F87-C639-6C26-4FBE-22B624BBB254}"/>
              </a:ext>
            </a:extLst>
          </p:cNvPr>
          <p:cNvPicPr>
            <a:picLocks noChangeAspect="1"/>
          </p:cNvPicPr>
          <p:nvPr/>
        </p:nvPicPr>
        <p:blipFill>
          <a:blip r:embed="rId4"/>
          <a:stretch>
            <a:fillRect/>
          </a:stretch>
        </p:blipFill>
        <p:spPr>
          <a:xfrm>
            <a:off x="1053780" y="1021368"/>
            <a:ext cx="9972713" cy="1818441"/>
          </a:xfrm>
          <a:prstGeom prst="rect">
            <a:avLst/>
          </a:prstGeom>
        </p:spPr>
      </p:pic>
      <p:sp>
        <p:nvSpPr>
          <p:cNvPr id="10" name="Footer Placeholder 4">
            <a:extLst>
              <a:ext uri="{FF2B5EF4-FFF2-40B4-BE49-F238E27FC236}">
                <a16:creationId xmlns:a16="http://schemas.microsoft.com/office/drawing/2014/main" id="{E87954D7-79AB-9B4E-A623-93DDA3601614}"/>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Tree>
    <p:extLst>
      <p:ext uri="{BB962C8B-B14F-4D97-AF65-F5344CB8AC3E}">
        <p14:creationId xmlns:p14="http://schemas.microsoft.com/office/powerpoint/2010/main" val="1888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D653B-3981-6862-BD95-5E3C335EF2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6EB797-136A-01BA-7EF6-D5128B6B781D}"/>
              </a:ext>
            </a:extLst>
          </p:cNvPr>
          <p:cNvSpPr>
            <a:spLocks noGrp="1"/>
          </p:cNvSpPr>
          <p:nvPr>
            <p:ph type="title"/>
          </p:nvPr>
        </p:nvSpPr>
        <p:spPr/>
        <p:txBody>
          <a:bodyPr/>
          <a:lstStyle/>
          <a:p>
            <a:r>
              <a:rPr lang="en-GB" dirty="0"/>
              <a:t>WP.4 Deliverables &amp; Milestones</a:t>
            </a:r>
          </a:p>
        </p:txBody>
      </p:sp>
      <p:sp>
        <p:nvSpPr>
          <p:cNvPr id="4" name="Slide Number Placeholder 3">
            <a:extLst>
              <a:ext uri="{FF2B5EF4-FFF2-40B4-BE49-F238E27FC236}">
                <a16:creationId xmlns:a16="http://schemas.microsoft.com/office/drawing/2014/main" id="{84278217-DD70-9389-FA63-789384777E35}"/>
              </a:ext>
            </a:extLst>
          </p:cNvPr>
          <p:cNvSpPr>
            <a:spLocks noGrp="1"/>
          </p:cNvSpPr>
          <p:nvPr>
            <p:ph type="sldNum" sz="quarter" idx="12"/>
          </p:nvPr>
        </p:nvSpPr>
        <p:spPr/>
        <p:txBody>
          <a:bodyPr/>
          <a:lstStyle/>
          <a:p>
            <a:fld id="{3A3A6714-3D1F-4857-9904-D935B84167FA}" type="slidenum">
              <a:rPr lang="en-GB" smtClean="0"/>
              <a:pPr/>
              <a:t>5</a:t>
            </a:fld>
            <a:endParaRPr lang="en-GB"/>
          </a:p>
        </p:txBody>
      </p:sp>
      <p:sp>
        <p:nvSpPr>
          <p:cNvPr id="13" name="Content Placeholder 1">
            <a:extLst>
              <a:ext uri="{FF2B5EF4-FFF2-40B4-BE49-F238E27FC236}">
                <a16:creationId xmlns:a16="http://schemas.microsoft.com/office/drawing/2014/main" id="{B1AC5307-4A4C-D68C-2AA7-B4AC4E27DD33}"/>
              </a:ext>
            </a:extLst>
          </p:cNvPr>
          <p:cNvSpPr>
            <a:spLocks noGrp="1"/>
          </p:cNvSpPr>
          <p:nvPr>
            <p:ph idx="1"/>
          </p:nvPr>
        </p:nvSpPr>
        <p:spPr>
          <a:xfrm>
            <a:off x="838200" y="963987"/>
            <a:ext cx="10515600" cy="365126"/>
          </a:xfrm>
        </p:spPr>
        <p:txBody>
          <a:bodyPr>
            <a:noAutofit/>
          </a:bodyPr>
          <a:lstStyle/>
          <a:p>
            <a:pPr marL="0" indent="0">
              <a:buNone/>
            </a:pPr>
            <a:r>
              <a:rPr lang="en-GB" sz="2400" dirty="0"/>
              <a:t>Milestones to be accomplished</a:t>
            </a:r>
          </a:p>
        </p:txBody>
      </p:sp>
      <p:sp>
        <p:nvSpPr>
          <p:cNvPr id="2" name="CasellaDiTesto 1">
            <a:extLst>
              <a:ext uri="{FF2B5EF4-FFF2-40B4-BE49-F238E27FC236}">
                <a16:creationId xmlns:a16="http://schemas.microsoft.com/office/drawing/2014/main" id="{28373101-DCB9-2583-2FAF-A206FB092E3F}"/>
              </a:ext>
            </a:extLst>
          </p:cNvPr>
          <p:cNvSpPr txBox="1"/>
          <p:nvPr/>
        </p:nvSpPr>
        <p:spPr>
          <a:xfrm>
            <a:off x="617219" y="2038102"/>
            <a:ext cx="9209255" cy="400110"/>
          </a:xfrm>
          <a:prstGeom prst="rect">
            <a:avLst/>
          </a:prstGeom>
          <a:noFill/>
        </p:spPr>
        <p:txBody>
          <a:bodyPr wrap="square" rtlCol="0">
            <a:spAutoFit/>
          </a:bodyPr>
          <a:lstStyle/>
          <a:p>
            <a:r>
              <a:rPr lang="it-IT" sz="2000" dirty="0"/>
              <a:t>M4.1 – Report on </a:t>
            </a:r>
            <a:r>
              <a:rPr lang="it-IT" sz="2000" dirty="0" err="1"/>
              <a:t>legal</a:t>
            </a:r>
            <a:r>
              <a:rPr lang="it-IT" sz="2000" dirty="0"/>
              <a:t> </a:t>
            </a:r>
            <a:r>
              <a:rPr lang="it-IT" sz="2000" dirty="0" err="1"/>
              <a:t>requirements</a:t>
            </a:r>
            <a:r>
              <a:rPr lang="it-IT" sz="2000" dirty="0"/>
              <a:t> from partner – M18</a:t>
            </a:r>
          </a:p>
        </p:txBody>
      </p:sp>
      <p:sp>
        <p:nvSpPr>
          <p:cNvPr id="6" name="CasellaDiTesto 5">
            <a:extLst>
              <a:ext uri="{FF2B5EF4-FFF2-40B4-BE49-F238E27FC236}">
                <a16:creationId xmlns:a16="http://schemas.microsoft.com/office/drawing/2014/main" id="{182F0625-5AFF-5B54-FA29-E5C8AB95140D}"/>
              </a:ext>
            </a:extLst>
          </p:cNvPr>
          <p:cNvSpPr txBox="1"/>
          <p:nvPr/>
        </p:nvSpPr>
        <p:spPr>
          <a:xfrm>
            <a:off x="617219" y="3144196"/>
            <a:ext cx="11122062" cy="400110"/>
          </a:xfrm>
          <a:prstGeom prst="rect">
            <a:avLst/>
          </a:prstGeom>
          <a:noFill/>
        </p:spPr>
        <p:txBody>
          <a:bodyPr wrap="square" rtlCol="0">
            <a:spAutoFit/>
          </a:bodyPr>
          <a:lstStyle/>
          <a:p>
            <a:r>
              <a:rPr lang="it-IT" sz="2000" dirty="0"/>
              <a:t>M4.2 – </a:t>
            </a:r>
            <a:r>
              <a:rPr lang="it-IT" sz="2000" dirty="0" err="1"/>
              <a:t>Approval</a:t>
            </a:r>
            <a:r>
              <a:rPr lang="it-IT" sz="2000" dirty="0"/>
              <a:t> by the </a:t>
            </a:r>
            <a:r>
              <a:rPr lang="it-IT" sz="2000" dirty="0" err="1"/>
              <a:t>collaboration</a:t>
            </a:r>
            <a:r>
              <a:rPr lang="it-IT" sz="2000" dirty="0"/>
              <a:t> board of drafts of </a:t>
            </a:r>
            <a:r>
              <a:rPr lang="it-IT" sz="2000" dirty="0" err="1"/>
              <a:t>legal</a:t>
            </a:r>
            <a:r>
              <a:rPr lang="it-IT" sz="2000" dirty="0"/>
              <a:t> and </a:t>
            </a:r>
            <a:r>
              <a:rPr lang="it-IT" sz="2000" dirty="0" err="1"/>
              <a:t>financial</a:t>
            </a:r>
            <a:r>
              <a:rPr lang="it-IT" sz="2000" dirty="0"/>
              <a:t> packages – M36</a:t>
            </a:r>
          </a:p>
        </p:txBody>
      </p:sp>
      <p:sp>
        <p:nvSpPr>
          <p:cNvPr id="7" name="CasellaDiTesto 6">
            <a:extLst>
              <a:ext uri="{FF2B5EF4-FFF2-40B4-BE49-F238E27FC236}">
                <a16:creationId xmlns:a16="http://schemas.microsoft.com/office/drawing/2014/main" id="{FB916D41-428C-E50C-B62C-2028CDD0C0A3}"/>
              </a:ext>
            </a:extLst>
          </p:cNvPr>
          <p:cNvSpPr txBox="1"/>
          <p:nvPr/>
        </p:nvSpPr>
        <p:spPr>
          <a:xfrm>
            <a:off x="617219" y="4247379"/>
            <a:ext cx="10211202" cy="400110"/>
          </a:xfrm>
          <a:prstGeom prst="rect">
            <a:avLst/>
          </a:prstGeom>
          <a:noFill/>
        </p:spPr>
        <p:txBody>
          <a:bodyPr wrap="square" rtlCol="0">
            <a:spAutoFit/>
          </a:bodyPr>
          <a:lstStyle/>
          <a:p>
            <a:r>
              <a:rPr lang="it-IT" sz="2000" dirty="0"/>
              <a:t>M4.3 – </a:t>
            </a:r>
            <a:r>
              <a:rPr lang="it-IT" sz="2000" dirty="0" err="1"/>
              <a:t>Approval</a:t>
            </a:r>
            <a:r>
              <a:rPr lang="it-IT" sz="2000" dirty="0"/>
              <a:t> by the Board of Financial Sponsors of the </a:t>
            </a:r>
            <a:r>
              <a:rPr lang="it-IT" sz="2000" dirty="0" err="1"/>
              <a:t>legal</a:t>
            </a:r>
            <a:r>
              <a:rPr lang="it-IT" sz="2000" dirty="0"/>
              <a:t> and </a:t>
            </a:r>
            <a:r>
              <a:rPr lang="it-IT" sz="2000" dirty="0" err="1"/>
              <a:t>financial</a:t>
            </a:r>
            <a:r>
              <a:rPr lang="it-IT" sz="2000" dirty="0"/>
              <a:t> packages – M40</a:t>
            </a:r>
          </a:p>
        </p:txBody>
      </p:sp>
      <p:pic>
        <p:nvPicPr>
          <p:cNvPr id="12" name="Elemento grafico 11" descr="Segno di spunta con riempimento a tinta unita">
            <a:extLst>
              <a:ext uri="{FF2B5EF4-FFF2-40B4-BE49-F238E27FC236}">
                <a16:creationId xmlns:a16="http://schemas.microsoft.com/office/drawing/2014/main" id="{144A59FA-408A-FCD5-4772-4E5AD87AA5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489" y="2002096"/>
            <a:ext cx="400110" cy="400110"/>
          </a:xfrm>
          <a:prstGeom prst="rect">
            <a:avLst/>
          </a:prstGeom>
        </p:spPr>
      </p:pic>
      <p:sp>
        <p:nvSpPr>
          <p:cNvPr id="15" name="CasellaDiTesto 14">
            <a:extLst>
              <a:ext uri="{FF2B5EF4-FFF2-40B4-BE49-F238E27FC236}">
                <a16:creationId xmlns:a16="http://schemas.microsoft.com/office/drawing/2014/main" id="{9BEA40C0-0AFB-B6F3-BD84-0D4D97200213}"/>
              </a:ext>
            </a:extLst>
          </p:cNvPr>
          <p:cNvSpPr txBox="1"/>
          <p:nvPr/>
        </p:nvSpPr>
        <p:spPr>
          <a:xfrm>
            <a:off x="6775861" y="2103621"/>
            <a:ext cx="1040306" cy="461665"/>
          </a:xfrm>
          <a:prstGeom prst="rect">
            <a:avLst/>
          </a:prstGeom>
          <a:noFill/>
        </p:spPr>
        <p:txBody>
          <a:bodyPr wrap="square" rtlCol="0">
            <a:spAutoFit/>
          </a:bodyPr>
          <a:lstStyle/>
          <a:p>
            <a:r>
              <a:rPr lang="it-IT" sz="2400" b="1" dirty="0">
                <a:solidFill>
                  <a:schemeClr val="accent6"/>
                </a:solidFill>
                <a:latin typeface="AkayaTelivigala" pitchFamily="2" charset="77"/>
                <a:cs typeface="AkayaTelivigala" pitchFamily="2" charset="77"/>
              </a:rPr>
              <a:t>DONE</a:t>
            </a:r>
          </a:p>
        </p:txBody>
      </p:sp>
      <p:sp>
        <p:nvSpPr>
          <p:cNvPr id="8" name="Footer Placeholder 4">
            <a:extLst>
              <a:ext uri="{FF2B5EF4-FFF2-40B4-BE49-F238E27FC236}">
                <a16:creationId xmlns:a16="http://schemas.microsoft.com/office/drawing/2014/main" id="{255CCAD4-F334-EBD7-11CC-75D04593B7EB}"/>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Tree>
    <p:extLst>
      <p:ext uri="{BB962C8B-B14F-4D97-AF65-F5344CB8AC3E}">
        <p14:creationId xmlns:p14="http://schemas.microsoft.com/office/powerpoint/2010/main" val="293889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664C8-CBCD-E3EA-EE23-D72C5EE399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648C4F-157A-5C03-903C-3D9B768E955A}"/>
              </a:ext>
            </a:extLst>
          </p:cNvPr>
          <p:cNvSpPr>
            <a:spLocks noGrp="1"/>
          </p:cNvSpPr>
          <p:nvPr>
            <p:ph type="title"/>
          </p:nvPr>
        </p:nvSpPr>
        <p:spPr/>
        <p:txBody>
          <a:bodyPr>
            <a:normAutofit/>
          </a:bodyPr>
          <a:lstStyle/>
          <a:p>
            <a:r>
              <a:rPr lang="en-GB" sz="3000" dirty="0"/>
              <a:t>Strategy for the identification of a legal framework</a:t>
            </a:r>
          </a:p>
        </p:txBody>
      </p:sp>
      <p:sp>
        <p:nvSpPr>
          <p:cNvPr id="4" name="Slide Number Placeholder 3">
            <a:extLst>
              <a:ext uri="{FF2B5EF4-FFF2-40B4-BE49-F238E27FC236}">
                <a16:creationId xmlns:a16="http://schemas.microsoft.com/office/drawing/2014/main" id="{9781E4A4-A424-7335-F229-D39F4A6927A6}"/>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2" name="Footer Placeholder 4">
            <a:extLst>
              <a:ext uri="{FF2B5EF4-FFF2-40B4-BE49-F238E27FC236}">
                <a16:creationId xmlns:a16="http://schemas.microsoft.com/office/drawing/2014/main" id="{02190825-A8C1-1D9F-2B89-A0A332E02B9E}"/>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
        <p:nvSpPr>
          <p:cNvPr id="12" name="CasellaDiTesto 11">
            <a:extLst>
              <a:ext uri="{FF2B5EF4-FFF2-40B4-BE49-F238E27FC236}">
                <a16:creationId xmlns:a16="http://schemas.microsoft.com/office/drawing/2014/main" id="{9EC01156-6702-6B1D-3D8C-6ED80476672A}"/>
              </a:ext>
            </a:extLst>
          </p:cNvPr>
          <p:cNvSpPr txBox="1"/>
          <p:nvPr/>
        </p:nvSpPr>
        <p:spPr>
          <a:xfrm>
            <a:off x="156545" y="963956"/>
            <a:ext cx="11354970" cy="707886"/>
          </a:xfrm>
          <a:prstGeom prst="rect">
            <a:avLst/>
          </a:prstGeom>
          <a:noFill/>
        </p:spPr>
        <p:txBody>
          <a:bodyPr wrap="square">
            <a:spAutoFit/>
          </a:bodyPr>
          <a:lstStyle/>
          <a:p>
            <a:pPr marL="342900" indent="-342900" algn="just">
              <a:buFont typeface="Arial" panose="020B0604020202020204" pitchFamily="34" charset="0"/>
              <a:buChar char="•"/>
            </a:pPr>
            <a:r>
              <a:rPr lang="en-US" sz="2000" b="0" i="0" u="none" strike="noStrike" baseline="0" dirty="0">
                <a:latin typeface="Calibri" panose="020F0502020204030204" pitchFamily="34" charset="0"/>
              </a:rPr>
              <a:t>At the moment the most reasonable scenario is to adopt a phasing approach that follows the maturity level of the implementation and the funding scheme associated.  </a:t>
            </a:r>
          </a:p>
        </p:txBody>
      </p:sp>
      <p:sp>
        <p:nvSpPr>
          <p:cNvPr id="15" name="CasellaDiTesto 14">
            <a:extLst>
              <a:ext uri="{FF2B5EF4-FFF2-40B4-BE49-F238E27FC236}">
                <a16:creationId xmlns:a16="http://schemas.microsoft.com/office/drawing/2014/main" id="{3EF0A429-67D4-B80F-2B1A-E67EADC005B1}"/>
              </a:ext>
            </a:extLst>
          </p:cNvPr>
          <p:cNvSpPr txBox="1"/>
          <p:nvPr/>
        </p:nvSpPr>
        <p:spPr>
          <a:xfrm>
            <a:off x="156545" y="1935576"/>
            <a:ext cx="11354970" cy="707886"/>
          </a:xfrm>
          <a:prstGeom prst="rect">
            <a:avLst/>
          </a:prstGeom>
          <a:noFill/>
        </p:spPr>
        <p:txBody>
          <a:bodyPr wrap="square">
            <a:spAutoFit/>
          </a:bodyPr>
          <a:lstStyle/>
          <a:p>
            <a:pPr marL="342900" indent="-342900" algn="just">
              <a:buFont typeface="Arial" panose="020B0604020202020204" pitchFamily="34" charset="0"/>
              <a:buChar char="•"/>
            </a:pPr>
            <a:r>
              <a:rPr lang="en-US" sz="2000" b="0" i="0" u="none" strike="noStrike" baseline="0" dirty="0">
                <a:latin typeface="Calibri" panose="020F0502020204030204" pitchFamily="34" charset="0"/>
              </a:rPr>
              <a:t>The choice of a new legal entity provided with legal personality seems to be a bit immature at this stage, especially considering a funding model of the implementation phase largely based on National Funding.</a:t>
            </a:r>
          </a:p>
        </p:txBody>
      </p:sp>
      <p:sp>
        <p:nvSpPr>
          <p:cNvPr id="18" name="CasellaDiTesto 17">
            <a:extLst>
              <a:ext uri="{FF2B5EF4-FFF2-40B4-BE49-F238E27FC236}">
                <a16:creationId xmlns:a16="http://schemas.microsoft.com/office/drawing/2014/main" id="{FA000CC9-91EE-FFA9-F6F1-5F82E304DACD}"/>
              </a:ext>
            </a:extLst>
          </p:cNvPr>
          <p:cNvSpPr txBox="1"/>
          <p:nvPr/>
        </p:nvSpPr>
        <p:spPr>
          <a:xfrm>
            <a:off x="223884" y="2873511"/>
            <a:ext cx="11287629" cy="400110"/>
          </a:xfrm>
          <a:prstGeom prst="rect">
            <a:avLst/>
          </a:prstGeom>
          <a:noFill/>
        </p:spPr>
        <p:txBody>
          <a:bodyPr wrap="square">
            <a:spAutoFit/>
          </a:bodyPr>
          <a:lstStyle/>
          <a:p>
            <a:pPr marL="342900" indent="-342900" algn="just">
              <a:buFont typeface="Arial" panose="020B0604020202020204" pitchFamily="34" charset="0"/>
              <a:buChar char="•"/>
            </a:pPr>
            <a:r>
              <a:rPr lang="en-US" sz="2000" b="0" i="0" u="none" strike="noStrike" baseline="0" dirty="0">
                <a:latin typeface="Calibri" panose="020F0502020204030204" pitchFamily="34" charset="0"/>
              </a:rPr>
              <a:t>Also assets ownership (and related operational costs) will remain under host institutions responsibility.</a:t>
            </a:r>
          </a:p>
        </p:txBody>
      </p:sp>
      <p:sp>
        <p:nvSpPr>
          <p:cNvPr id="19" name="CasellaDiTesto 18">
            <a:extLst>
              <a:ext uri="{FF2B5EF4-FFF2-40B4-BE49-F238E27FC236}">
                <a16:creationId xmlns:a16="http://schemas.microsoft.com/office/drawing/2014/main" id="{7CC5BF7B-1179-7166-6C4A-393E1DE132D8}"/>
              </a:ext>
            </a:extLst>
          </p:cNvPr>
          <p:cNvSpPr txBox="1"/>
          <p:nvPr/>
        </p:nvSpPr>
        <p:spPr>
          <a:xfrm>
            <a:off x="223883" y="3613462"/>
            <a:ext cx="11028621" cy="1631216"/>
          </a:xfrm>
          <a:prstGeom prst="rect">
            <a:avLst/>
          </a:prstGeom>
          <a:noFill/>
        </p:spPr>
        <p:txBody>
          <a:bodyPr wrap="square">
            <a:spAutoFit/>
          </a:bodyPr>
          <a:lstStyle/>
          <a:p>
            <a:pPr marL="342900" indent="-342900">
              <a:buFont typeface="Arial" panose="020B0604020202020204" pitchFamily="34" charset="0"/>
              <a:buChar char="•"/>
            </a:pPr>
            <a:r>
              <a:rPr lang="en-US" sz="2000" b="0" i="0" u="none" strike="noStrike" baseline="0" dirty="0">
                <a:latin typeface="Calibri" panose="020F0502020204030204" pitchFamily="34" charset="0"/>
              </a:rPr>
              <a:t>A new legal entity </a:t>
            </a:r>
            <a:r>
              <a:rPr lang="en-US" sz="2000" dirty="0">
                <a:latin typeface="Calibri" panose="020F0502020204030204" pitchFamily="34" charset="0"/>
              </a:rPr>
              <a:t>will rule a set of topics that are mostly related to the operational phase:</a:t>
            </a:r>
          </a:p>
          <a:p>
            <a:r>
              <a:rPr lang="en-US" sz="2000" b="0" i="0" u="none" strike="noStrike" baseline="0" dirty="0">
                <a:latin typeface="Calibri" panose="020F0502020204030204" pitchFamily="34" charset="0"/>
              </a:rPr>
              <a:t>	- User access</a:t>
            </a:r>
          </a:p>
          <a:p>
            <a:r>
              <a:rPr lang="en-US" sz="2000" dirty="0">
                <a:latin typeface="Calibri" panose="020F0502020204030204" pitchFamily="34" charset="0"/>
              </a:rPr>
              <a:t>	- Upgrading</a:t>
            </a:r>
          </a:p>
          <a:p>
            <a:r>
              <a:rPr lang="en-US" sz="2000" dirty="0">
                <a:latin typeface="Calibri" panose="020F0502020204030204" pitchFamily="34" charset="0"/>
              </a:rPr>
              <a:t>	</a:t>
            </a:r>
            <a:r>
              <a:rPr lang="en-US" sz="2000" b="0" i="0" u="none" strike="noStrike" baseline="0" dirty="0">
                <a:latin typeface="Calibri" panose="020F0502020204030204" pitchFamily="34" charset="0"/>
              </a:rPr>
              <a:t>- Training</a:t>
            </a:r>
          </a:p>
          <a:p>
            <a:r>
              <a:rPr lang="en-US" sz="2000" dirty="0">
                <a:latin typeface="Calibri" panose="020F0502020204030204" pitchFamily="34" charset="0"/>
              </a:rPr>
              <a:t>	- Industrial collaboration</a:t>
            </a:r>
            <a:endParaRPr lang="en-US" sz="2000" b="0" i="0" u="none" strike="noStrike" baseline="0" dirty="0">
              <a:latin typeface="Calibri" panose="020F0502020204030204" pitchFamily="34" charset="0"/>
            </a:endParaRPr>
          </a:p>
        </p:txBody>
      </p:sp>
      <p:sp>
        <p:nvSpPr>
          <p:cNvPr id="20" name="CasellaDiTesto 19">
            <a:extLst>
              <a:ext uri="{FF2B5EF4-FFF2-40B4-BE49-F238E27FC236}">
                <a16:creationId xmlns:a16="http://schemas.microsoft.com/office/drawing/2014/main" id="{B8C936FE-3506-4BB6-423C-084F8EB0C793}"/>
              </a:ext>
            </a:extLst>
          </p:cNvPr>
          <p:cNvSpPr txBox="1"/>
          <p:nvPr/>
        </p:nvSpPr>
        <p:spPr>
          <a:xfrm>
            <a:off x="223883" y="5386212"/>
            <a:ext cx="11287631" cy="1015663"/>
          </a:xfrm>
          <a:prstGeom prst="rect">
            <a:avLst/>
          </a:prstGeom>
          <a:noFill/>
        </p:spPr>
        <p:txBody>
          <a:bodyPr wrap="square">
            <a:spAutoFit/>
          </a:bodyPr>
          <a:lstStyle/>
          <a:p>
            <a:pPr marL="342900" indent="-342900" algn="just">
              <a:buFont typeface="Arial" panose="020B0604020202020204" pitchFamily="34" charset="0"/>
              <a:buChar char="•"/>
            </a:pPr>
            <a:r>
              <a:rPr lang="en-US" sz="2000" b="0" i="0" u="none" strike="noStrike" baseline="0" dirty="0">
                <a:latin typeface="Calibri" panose="020F0502020204030204" pitchFamily="34" charset="0"/>
              </a:rPr>
              <a:t>On the other hand this CA will end with the preparatory phase (2026) it is therefore mandatory to have a new CA properly designe</a:t>
            </a:r>
            <a:r>
              <a:rPr lang="en-US" sz="2000" dirty="0">
                <a:latin typeface="Calibri" panose="020F0502020204030204" pitchFamily="34" charset="0"/>
              </a:rPr>
              <a:t>d for the implementation phase that would pave the way for further development.</a:t>
            </a:r>
            <a:endParaRPr lang="en-US" sz="2000" b="0" i="0" u="none" strike="noStrike" baseline="0" dirty="0">
              <a:latin typeface="Calibri" panose="020F0502020204030204" pitchFamily="34" charset="0"/>
            </a:endParaRPr>
          </a:p>
        </p:txBody>
      </p:sp>
    </p:spTree>
    <p:extLst>
      <p:ext uri="{BB962C8B-B14F-4D97-AF65-F5344CB8AC3E}">
        <p14:creationId xmlns:p14="http://schemas.microsoft.com/office/powerpoint/2010/main" val="166154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851B-B28F-E4F1-5A8A-8D459A05E6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AB7726-0C6D-08C2-3B9C-3D623B8AB016}"/>
              </a:ext>
            </a:extLst>
          </p:cNvPr>
          <p:cNvSpPr>
            <a:spLocks noGrp="1"/>
          </p:cNvSpPr>
          <p:nvPr>
            <p:ph type="title"/>
          </p:nvPr>
        </p:nvSpPr>
        <p:spPr/>
        <p:txBody>
          <a:bodyPr>
            <a:normAutofit/>
          </a:bodyPr>
          <a:lstStyle/>
          <a:p>
            <a:r>
              <a:rPr lang="en-GB" sz="3000" dirty="0"/>
              <a:t>Phasing approach</a:t>
            </a:r>
          </a:p>
        </p:txBody>
      </p:sp>
      <p:sp>
        <p:nvSpPr>
          <p:cNvPr id="4" name="Slide Number Placeholder 3">
            <a:extLst>
              <a:ext uri="{FF2B5EF4-FFF2-40B4-BE49-F238E27FC236}">
                <a16:creationId xmlns:a16="http://schemas.microsoft.com/office/drawing/2014/main" id="{393B24D1-B181-4A3B-171D-7CC6E850D64D}"/>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2" name="Footer Placeholder 4">
            <a:extLst>
              <a:ext uri="{FF2B5EF4-FFF2-40B4-BE49-F238E27FC236}">
                <a16:creationId xmlns:a16="http://schemas.microsoft.com/office/drawing/2014/main" id="{8EE0779C-5A51-A5D4-3339-BFA267C93BE2}"/>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
        <p:nvSpPr>
          <p:cNvPr id="5" name="Freccia destra 4">
            <a:extLst>
              <a:ext uri="{FF2B5EF4-FFF2-40B4-BE49-F238E27FC236}">
                <a16:creationId xmlns:a16="http://schemas.microsoft.com/office/drawing/2014/main" id="{D5B8CF34-A654-A038-192B-542A7800080F}"/>
              </a:ext>
            </a:extLst>
          </p:cNvPr>
          <p:cNvSpPr/>
          <p:nvPr/>
        </p:nvSpPr>
        <p:spPr>
          <a:xfrm>
            <a:off x="322119" y="1636745"/>
            <a:ext cx="10515600" cy="2493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009A5EAB-B754-9977-F3A1-AD5C50480342}"/>
              </a:ext>
            </a:extLst>
          </p:cNvPr>
          <p:cNvSpPr txBox="1"/>
          <p:nvPr/>
        </p:nvSpPr>
        <p:spPr>
          <a:xfrm>
            <a:off x="0" y="1310083"/>
            <a:ext cx="955964" cy="369332"/>
          </a:xfrm>
          <a:prstGeom prst="rect">
            <a:avLst/>
          </a:prstGeom>
          <a:noFill/>
        </p:spPr>
        <p:txBody>
          <a:bodyPr wrap="square" rtlCol="0">
            <a:spAutoFit/>
          </a:bodyPr>
          <a:lstStyle/>
          <a:p>
            <a:r>
              <a:rPr lang="it-IT" dirty="0"/>
              <a:t>2022</a:t>
            </a:r>
          </a:p>
        </p:txBody>
      </p:sp>
      <p:sp>
        <p:nvSpPr>
          <p:cNvPr id="7" name="CasellaDiTesto 6">
            <a:extLst>
              <a:ext uri="{FF2B5EF4-FFF2-40B4-BE49-F238E27FC236}">
                <a16:creationId xmlns:a16="http://schemas.microsoft.com/office/drawing/2014/main" id="{A3A6632C-3286-DC54-329B-E64F7AFC3899}"/>
              </a:ext>
            </a:extLst>
          </p:cNvPr>
          <p:cNvSpPr txBox="1"/>
          <p:nvPr/>
        </p:nvSpPr>
        <p:spPr>
          <a:xfrm>
            <a:off x="1944255" y="1300111"/>
            <a:ext cx="955964" cy="369332"/>
          </a:xfrm>
          <a:prstGeom prst="rect">
            <a:avLst/>
          </a:prstGeom>
          <a:noFill/>
        </p:spPr>
        <p:txBody>
          <a:bodyPr wrap="square" rtlCol="0">
            <a:spAutoFit/>
          </a:bodyPr>
          <a:lstStyle/>
          <a:p>
            <a:r>
              <a:rPr lang="it-IT" dirty="0"/>
              <a:t>2024</a:t>
            </a:r>
          </a:p>
        </p:txBody>
      </p:sp>
      <p:sp>
        <p:nvSpPr>
          <p:cNvPr id="8" name="CasellaDiTesto 7">
            <a:extLst>
              <a:ext uri="{FF2B5EF4-FFF2-40B4-BE49-F238E27FC236}">
                <a16:creationId xmlns:a16="http://schemas.microsoft.com/office/drawing/2014/main" id="{8EB42E6F-326A-EB2B-FA3C-02B7B0E65F48}"/>
              </a:ext>
            </a:extLst>
          </p:cNvPr>
          <p:cNvSpPr txBox="1"/>
          <p:nvPr/>
        </p:nvSpPr>
        <p:spPr>
          <a:xfrm>
            <a:off x="3870469" y="1300111"/>
            <a:ext cx="955964" cy="369332"/>
          </a:xfrm>
          <a:prstGeom prst="rect">
            <a:avLst/>
          </a:prstGeom>
          <a:noFill/>
        </p:spPr>
        <p:txBody>
          <a:bodyPr wrap="square" rtlCol="0">
            <a:spAutoFit/>
          </a:bodyPr>
          <a:lstStyle/>
          <a:p>
            <a:r>
              <a:rPr lang="it-IT" dirty="0"/>
              <a:t>2026</a:t>
            </a:r>
          </a:p>
        </p:txBody>
      </p:sp>
      <p:sp>
        <p:nvSpPr>
          <p:cNvPr id="9" name="CasellaDiTesto 8">
            <a:extLst>
              <a:ext uri="{FF2B5EF4-FFF2-40B4-BE49-F238E27FC236}">
                <a16:creationId xmlns:a16="http://schemas.microsoft.com/office/drawing/2014/main" id="{86FFEF18-61B4-A66E-DCD5-34D29A346A2A}"/>
              </a:ext>
            </a:extLst>
          </p:cNvPr>
          <p:cNvSpPr txBox="1"/>
          <p:nvPr/>
        </p:nvSpPr>
        <p:spPr>
          <a:xfrm>
            <a:off x="5846619" y="1289708"/>
            <a:ext cx="955964" cy="369332"/>
          </a:xfrm>
          <a:prstGeom prst="rect">
            <a:avLst/>
          </a:prstGeom>
          <a:noFill/>
        </p:spPr>
        <p:txBody>
          <a:bodyPr wrap="square" rtlCol="0">
            <a:spAutoFit/>
          </a:bodyPr>
          <a:lstStyle/>
          <a:p>
            <a:r>
              <a:rPr lang="it-IT" dirty="0"/>
              <a:t>2028</a:t>
            </a:r>
          </a:p>
        </p:txBody>
      </p:sp>
      <p:sp>
        <p:nvSpPr>
          <p:cNvPr id="10" name="CasellaDiTesto 9">
            <a:extLst>
              <a:ext uri="{FF2B5EF4-FFF2-40B4-BE49-F238E27FC236}">
                <a16:creationId xmlns:a16="http://schemas.microsoft.com/office/drawing/2014/main" id="{D8065AF1-C2DC-C8FF-E82B-9689C31ADE6B}"/>
              </a:ext>
            </a:extLst>
          </p:cNvPr>
          <p:cNvSpPr txBox="1"/>
          <p:nvPr/>
        </p:nvSpPr>
        <p:spPr>
          <a:xfrm>
            <a:off x="7810838" y="1300111"/>
            <a:ext cx="955964" cy="369332"/>
          </a:xfrm>
          <a:prstGeom prst="rect">
            <a:avLst/>
          </a:prstGeom>
          <a:noFill/>
        </p:spPr>
        <p:txBody>
          <a:bodyPr wrap="square" rtlCol="0">
            <a:spAutoFit/>
          </a:bodyPr>
          <a:lstStyle/>
          <a:p>
            <a:r>
              <a:rPr lang="it-IT" dirty="0"/>
              <a:t>2030</a:t>
            </a:r>
          </a:p>
        </p:txBody>
      </p:sp>
      <p:sp>
        <p:nvSpPr>
          <p:cNvPr id="11" name="CasellaDiTesto 10">
            <a:extLst>
              <a:ext uri="{FF2B5EF4-FFF2-40B4-BE49-F238E27FC236}">
                <a16:creationId xmlns:a16="http://schemas.microsoft.com/office/drawing/2014/main" id="{0ADC80C0-2363-C329-0C07-D469D7003742}"/>
              </a:ext>
            </a:extLst>
          </p:cNvPr>
          <p:cNvSpPr txBox="1"/>
          <p:nvPr/>
        </p:nvSpPr>
        <p:spPr>
          <a:xfrm>
            <a:off x="9774382" y="1310083"/>
            <a:ext cx="955964" cy="369332"/>
          </a:xfrm>
          <a:prstGeom prst="rect">
            <a:avLst/>
          </a:prstGeom>
          <a:noFill/>
        </p:spPr>
        <p:txBody>
          <a:bodyPr wrap="square" rtlCol="0">
            <a:spAutoFit/>
          </a:bodyPr>
          <a:lstStyle/>
          <a:p>
            <a:r>
              <a:rPr lang="it-IT" dirty="0"/>
              <a:t>2032</a:t>
            </a:r>
          </a:p>
        </p:txBody>
      </p:sp>
      <p:cxnSp>
        <p:nvCxnSpPr>
          <p:cNvPr id="13" name="Connettore 1 12">
            <a:extLst>
              <a:ext uri="{FF2B5EF4-FFF2-40B4-BE49-F238E27FC236}">
                <a16:creationId xmlns:a16="http://schemas.microsoft.com/office/drawing/2014/main" id="{3D5DF7EF-49C9-1C4C-8567-FB726DB29661}"/>
              </a:ext>
            </a:extLst>
          </p:cNvPr>
          <p:cNvCxnSpPr>
            <a:cxnSpLocks/>
          </p:cNvCxnSpPr>
          <p:nvPr/>
        </p:nvCxnSpPr>
        <p:spPr>
          <a:xfrm>
            <a:off x="322119" y="1586018"/>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16:creationId xmlns:a16="http://schemas.microsoft.com/office/drawing/2014/main" id="{47E1A7D0-1E91-701A-0278-8E022FA8F99A}"/>
              </a:ext>
            </a:extLst>
          </p:cNvPr>
          <p:cNvCxnSpPr>
            <a:cxnSpLocks/>
          </p:cNvCxnSpPr>
          <p:nvPr/>
        </p:nvCxnSpPr>
        <p:spPr>
          <a:xfrm>
            <a:off x="1220275" y="1562959"/>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AEF8FBEF-D33D-8EB3-D17A-90E5C9D66512}"/>
              </a:ext>
            </a:extLst>
          </p:cNvPr>
          <p:cNvCxnSpPr>
            <a:cxnSpLocks/>
          </p:cNvCxnSpPr>
          <p:nvPr/>
        </p:nvCxnSpPr>
        <p:spPr>
          <a:xfrm>
            <a:off x="2271126" y="1570026"/>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A2C74510-C6D5-063D-5100-0A1CB328F0A7}"/>
              </a:ext>
            </a:extLst>
          </p:cNvPr>
          <p:cNvCxnSpPr>
            <a:cxnSpLocks/>
          </p:cNvCxnSpPr>
          <p:nvPr/>
        </p:nvCxnSpPr>
        <p:spPr>
          <a:xfrm>
            <a:off x="3249322" y="1570026"/>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0CA4836A-9CC3-C7BD-9BC7-82582EE23BA0}"/>
              </a:ext>
            </a:extLst>
          </p:cNvPr>
          <p:cNvCxnSpPr>
            <a:cxnSpLocks/>
          </p:cNvCxnSpPr>
          <p:nvPr/>
        </p:nvCxnSpPr>
        <p:spPr>
          <a:xfrm>
            <a:off x="4195619" y="1570026"/>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a:extLst>
              <a:ext uri="{FF2B5EF4-FFF2-40B4-BE49-F238E27FC236}">
                <a16:creationId xmlns:a16="http://schemas.microsoft.com/office/drawing/2014/main" id="{EC185D43-A91E-B2C1-E81F-96343BE14FBD}"/>
              </a:ext>
            </a:extLst>
          </p:cNvPr>
          <p:cNvCxnSpPr>
            <a:cxnSpLocks/>
          </p:cNvCxnSpPr>
          <p:nvPr/>
        </p:nvCxnSpPr>
        <p:spPr>
          <a:xfrm>
            <a:off x="5226978" y="1570070"/>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65768F41-02A1-09E5-6E66-7A9DBDA4863D}"/>
              </a:ext>
            </a:extLst>
          </p:cNvPr>
          <p:cNvCxnSpPr>
            <a:cxnSpLocks/>
          </p:cNvCxnSpPr>
          <p:nvPr/>
        </p:nvCxnSpPr>
        <p:spPr>
          <a:xfrm>
            <a:off x="6160871" y="1570026"/>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3A5A8470-6175-893A-D990-6F17FFE1AA64}"/>
              </a:ext>
            </a:extLst>
          </p:cNvPr>
          <p:cNvCxnSpPr>
            <a:cxnSpLocks/>
          </p:cNvCxnSpPr>
          <p:nvPr/>
        </p:nvCxnSpPr>
        <p:spPr>
          <a:xfrm>
            <a:off x="7142691" y="1570026"/>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a:extLst>
              <a:ext uri="{FF2B5EF4-FFF2-40B4-BE49-F238E27FC236}">
                <a16:creationId xmlns:a16="http://schemas.microsoft.com/office/drawing/2014/main" id="{C600626B-D9B4-89EC-63FD-90EAFB9D1694}"/>
              </a:ext>
            </a:extLst>
          </p:cNvPr>
          <p:cNvCxnSpPr>
            <a:cxnSpLocks/>
          </p:cNvCxnSpPr>
          <p:nvPr/>
        </p:nvCxnSpPr>
        <p:spPr>
          <a:xfrm>
            <a:off x="8149160" y="1570026"/>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3F0BFD6B-489C-196D-2851-B34426BEFD12}"/>
              </a:ext>
            </a:extLst>
          </p:cNvPr>
          <p:cNvCxnSpPr>
            <a:cxnSpLocks/>
          </p:cNvCxnSpPr>
          <p:nvPr/>
        </p:nvCxnSpPr>
        <p:spPr>
          <a:xfrm>
            <a:off x="9201783" y="1562959"/>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E34F7004-E2A5-AF91-7949-FBD9D09EB9A3}"/>
              </a:ext>
            </a:extLst>
          </p:cNvPr>
          <p:cNvCxnSpPr>
            <a:cxnSpLocks/>
          </p:cNvCxnSpPr>
          <p:nvPr/>
        </p:nvCxnSpPr>
        <p:spPr>
          <a:xfrm>
            <a:off x="10132131" y="1586018"/>
            <a:ext cx="0" cy="252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ttangolo con angoli arrotondati 27">
            <a:extLst>
              <a:ext uri="{FF2B5EF4-FFF2-40B4-BE49-F238E27FC236}">
                <a16:creationId xmlns:a16="http://schemas.microsoft.com/office/drawing/2014/main" id="{FF6ADCF2-29AB-9660-3B1D-F1290533525F}"/>
              </a:ext>
            </a:extLst>
          </p:cNvPr>
          <p:cNvSpPr/>
          <p:nvPr/>
        </p:nvSpPr>
        <p:spPr>
          <a:xfrm>
            <a:off x="909783" y="1910665"/>
            <a:ext cx="3980872" cy="252000"/>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err="1">
                <a:solidFill>
                  <a:schemeClr val="tx1"/>
                </a:solidFill>
                <a:latin typeface="Avenir Book" panose="02000503020000020003" pitchFamily="2" charset="0"/>
              </a:rPr>
              <a:t>Preparatory</a:t>
            </a:r>
            <a:r>
              <a:rPr lang="it-IT" sz="1400" dirty="0">
                <a:solidFill>
                  <a:schemeClr val="tx1"/>
                </a:solidFill>
                <a:latin typeface="Avenir Book" panose="02000503020000020003" pitchFamily="2" charset="0"/>
              </a:rPr>
              <a:t> </a:t>
            </a:r>
            <a:r>
              <a:rPr lang="it-IT" sz="1400" dirty="0" err="1">
                <a:solidFill>
                  <a:schemeClr val="tx1"/>
                </a:solidFill>
                <a:latin typeface="Avenir Book" panose="02000503020000020003" pitchFamily="2" charset="0"/>
              </a:rPr>
              <a:t>Phase</a:t>
            </a:r>
            <a:endParaRPr lang="it-IT" sz="1400" dirty="0">
              <a:solidFill>
                <a:schemeClr val="tx1"/>
              </a:solidFill>
              <a:latin typeface="Avenir Book" panose="02000503020000020003" pitchFamily="2" charset="0"/>
            </a:endParaRPr>
          </a:p>
        </p:txBody>
      </p:sp>
      <p:cxnSp>
        <p:nvCxnSpPr>
          <p:cNvPr id="29" name="Connettore 2 28">
            <a:extLst>
              <a:ext uri="{FF2B5EF4-FFF2-40B4-BE49-F238E27FC236}">
                <a16:creationId xmlns:a16="http://schemas.microsoft.com/office/drawing/2014/main" id="{A4300E5D-9C33-C0E4-0EC0-E9C9A1133FAF}"/>
              </a:ext>
            </a:extLst>
          </p:cNvPr>
          <p:cNvCxnSpPr/>
          <p:nvPr/>
        </p:nvCxnSpPr>
        <p:spPr>
          <a:xfrm>
            <a:off x="902374" y="3592810"/>
            <a:ext cx="3953844" cy="0"/>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F9F0D190-928F-1C5F-AAC0-44E45A7522A2}"/>
              </a:ext>
            </a:extLst>
          </p:cNvPr>
          <p:cNvSpPr txBox="1"/>
          <p:nvPr/>
        </p:nvSpPr>
        <p:spPr>
          <a:xfrm>
            <a:off x="1836329" y="3429668"/>
            <a:ext cx="2058905" cy="646331"/>
          </a:xfrm>
          <a:prstGeom prst="rect">
            <a:avLst/>
          </a:prstGeom>
          <a:solidFill>
            <a:schemeClr val="bg1"/>
          </a:solidFill>
        </p:spPr>
        <p:txBody>
          <a:bodyPr wrap="square" rtlCol="0">
            <a:spAutoFit/>
          </a:bodyPr>
          <a:lstStyle/>
          <a:p>
            <a:pPr algn="ctr"/>
            <a:r>
              <a:rPr lang="it-IT" dirty="0"/>
              <a:t>CA – DESCA model</a:t>
            </a:r>
          </a:p>
          <a:p>
            <a:pPr algn="ctr"/>
            <a:r>
              <a:rPr lang="it-IT" i="1" dirty="0" err="1"/>
              <a:t>Currently</a:t>
            </a:r>
            <a:r>
              <a:rPr lang="it-IT" i="1" dirty="0"/>
              <a:t> </a:t>
            </a:r>
            <a:r>
              <a:rPr lang="it-IT" i="1" dirty="0" err="1"/>
              <a:t>used</a:t>
            </a:r>
            <a:endParaRPr lang="it-IT" i="1" dirty="0"/>
          </a:p>
        </p:txBody>
      </p:sp>
      <p:sp>
        <p:nvSpPr>
          <p:cNvPr id="31" name="Rettangolo con angoli arrotondati 30">
            <a:extLst>
              <a:ext uri="{FF2B5EF4-FFF2-40B4-BE49-F238E27FC236}">
                <a16:creationId xmlns:a16="http://schemas.microsoft.com/office/drawing/2014/main" id="{A1598515-A249-7D3D-5401-0D6FFAC55481}"/>
              </a:ext>
            </a:extLst>
          </p:cNvPr>
          <p:cNvSpPr/>
          <p:nvPr/>
        </p:nvSpPr>
        <p:spPr>
          <a:xfrm>
            <a:off x="2749450" y="2862662"/>
            <a:ext cx="5364000"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err="1">
                <a:solidFill>
                  <a:schemeClr val="tx1"/>
                </a:solidFill>
                <a:latin typeface="Avenir Book" panose="02000503020000020003" pitchFamily="2" charset="0"/>
              </a:rPr>
              <a:t>Implementation</a:t>
            </a:r>
            <a:r>
              <a:rPr lang="it-IT" sz="1400" dirty="0">
                <a:solidFill>
                  <a:schemeClr val="tx1"/>
                </a:solidFill>
                <a:latin typeface="Avenir Book" panose="02000503020000020003" pitchFamily="2" charset="0"/>
              </a:rPr>
              <a:t> </a:t>
            </a:r>
            <a:r>
              <a:rPr lang="it-IT" sz="1400" dirty="0" err="1">
                <a:solidFill>
                  <a:schemeClr val="tx1"/>
                </a:solidFill>
                <a:latin typeface="Avenir Book" panose="02000503020000020003" pitchFamily="2" charset="0"/>
              </a:rPr>
              <a:t>Phase</a:t>
            </a:r>
            <a:endParaRPr lang="it-IT" sz="1400" dirty="0">
              <a:solidFill>
                <a:schemeClr val="tx1"/>
              </a:solidFill>
              <a:latin typeface="Avenir Book" panose="02000503020000020003" pitchFamily="2" charset="0"/>
            </a:endParaRPr>
          </a:p>
        </p:txBody>
      </p:sp>
      <p:cxnSp>
        <p:nvCxnSpPr>
          <p:cNvPr id="32" name="Connettore 2 31">
            <a:extLst>
              <a:ext uri="{FF2B5EF4-FFF2-40B4-BE49-F238E27FC236}">
                <a16:creationId xmlns:a16="http://schemas.microsoft.com/office/drawing/2014/main" id="{990B532F-EBE4-0220-A96C-D500A83060A2}"/>
              </a:ext>
            </a:extLst>
          </p:cNvPr>
          <p:cNvCxnSpPr>
            <a:cxnSpLocks/>
          </p:cNvCxnSpPr>
          <p:nvPr/>
        </p:nvCxnSpPr>
        <p:spPr>
          <a:xfrm>
            <a:off x="4921270" y="4204131"/>
            <a:ext cx="3250377"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0B174DEB-897A-7829-5C87-09E141BA9E6A}"/>
              </a:ext>
            </a:extLst>
          </p:cNvPr>
          <p:cNvSpPr txBox="1"/>
          <p:nvPr/>
        </p:nvSpPr>
        <p:spPr>
          <a:xfrm>
            <a:off x="5381752" y="4007083"/>
            <a:ext cx="2310084" cy="646331"/>
          </a:xfrm>
          <a:prstGeom prst="rect">
            <a:avLst/>
          </a:prstGeom>
          <a:solidFill>
            <a:schemeClr val="bg1"/>
          </a:solidFill>
        </p:spPr>
        <p:txBody>
          <a:bodyPr wrap="square" rtlCol="0">
            <a:spAutoFit/>
          </a:bodyPr>
          <a:lstStyle/>
          <a:p>
            <a:pPr algn="ctr"/>
            <a:r>
              <a:rPr lang="it-IT" dirty="0"/>
              <a:t>Ad-hoc Long </a:t>
            </a:r>
            <a:r>
              <a:rPr lang="it-IT" dirty="0" err="1"/>
              <a:t>Term</a:t>
            </a:r>
            <a:r>
              <a:rPr lang="it-IT" dirty="0"/>
              <a:t> CA</a:t>
            </a:r>
          </a:p>
          <a:p>
            <a:pPr algn="ctr"/>
            <a:r>
              <a:rPr lang="it-IT" i="1" dirty="0"/>
              <a:t>To be </a:t>
            </a:r>
            <a:r>
              <a:rPr lang="it-IT" i="1" dirty="0" err="1"/>
              <a:t>drafted</a:t>
            </a:r>
            <a:endParaRPr lang="it-IT" i="1" dirty="0"/>
          </a:p>
        </p:txBody>
      </p:sp>
      <p:sp>
        <p:nvSpPr>
          <p:cNvPr id="34" name="CasellaDiTesto 33">
            <a:extLst>
              <a:ext uri="{FF2B5EF4-FFF2-40B4-BE49-F238E27FC236}">
                <a16:creationId xmlns:a16="http://schemas.microsoft.com/office/drawing/2014/main" id="{6FD9D229-D24D-4750-B6C4-782716A6A276}"/>
              </a:ext>
            </a:extLst>
          </p:cNvPr>
          <p:cNvSpPr txBox="1"/>
          <p:nvPr/>
        </p:nvSpPr>
        <p:spPr>
          <a:xfrm>
            <a:off x="8483924" y="3272893"/>
            <a:ext cx="2310084" cy="646331"/>
          </a:xfrm>
          <a:prstGeom prst="rect">
            <a:avLst/>
          </a:prstGeom>
          <a:solidFill>
            <a:schemeClr val="bg1"/>
          </a:solidFill>
          <a:ln>
            <a:solidFill>
              <a:srgbClr val="2C3982"/>
            </a:solidFill>
          </a:ln>
        </p:spPr>
        <p:txBody>
          <a:bodyPr wrap="square" rtlCol="0">
            <a:spAutoFit/>
          </a:bodyPr>
          <a:lstStyle/>
          <a:p>
            <a:pPr algn="ctr"/>
            <a:r>
              <a:rPr lang="it-IT" dirty="0"/>
              <a:t>Legal </a:t>
            </a:r>
            <a:r>
              <a:rPr lang="it-IT" dirty="0" err="1"/>
              <a:t>Personality</a:t>
            </a:r>
            <a:r>
              <a:rPr lang="it-IT" dirty="0"/>
              <a:t> – AISBL or </a:t>
            </a:r>
            <a:r>
              <a:rPr lang="it-IT" dirty="0" err="1"/>
              <a:t>other</a:t>
            </a:r>
            <a:endParaRPr lang="it-IT" dirty="0"/>
          </a:p>
        </p:txBody>
      </p:sp>
      <p:sp>
        <p:nvSpPr>
          <p:cNvPr id="35" name="CasellaDiTesto 34">
            <a:extLst>
              <a:ext uri="{FF2B5EF4-FFF2-40B4-BE49-F238E27FC236}">
                <a16:creationId xmlns:a16="http://schemas.microsoft.com/office/drawing/2014/main" id="{E584208A-4E19-5F04-7689-287614980586}"/>
              </a:ext>
            </a:extLst>
          </p:cNvPr>
          <p:cNvSpPr txBox="1"/>
          <p:nvPr/>
        </p:nvSpPr>
        <p:spPr>
          <a:xfrm>
            <a:off x="8490959" y="4336579"/>
            <a:ext cx="2310084" cy="646331"/>
          </a:xfrm>
          <a:prstGeom prst="rect">
            <a:avLst/>
          </a:prstGeom>
          <a:solidFill>
            <a:schemeClr val="bg1"/>
          </a:solidFill>
          <a:ln>
            <a:solidFill>
              <a:srgbClr val="2C3982"/>
            </a:solidFill>
          </a:ln>
        </p:spPr>
        <p:txBody>
          <a:bodyPr wrap="square" rtlCol="0">
            <a:spAutoFit/>
          </a:bodyPr>
          <a:lstStyle/>
          <a:p>
            <a:pPr algn="ctr"/>
            <a:r>
              <a:rPr lang="it-IT" dirty="0"/>
              <a:t>No Legal </a:t>
            </a:r>
            <a:r>
              <a:rPr lang="it-IT" dirty="0" err="1"/>
              <a:t>Personality</a:t>
            </a:r>
            <a:r>
              <a:rPr lang="it-IT" dirty="0"/>
              <a:t> – Update CA</a:t>
            </a:r>
          </a:p>
        </p:txBody>
      </p:sp>
      <p:sp>
        <p:nvSpPr>
          <p:cNvPr id="36" name="CasellaDiTesto 35">
            <a:extLst>
              <a:ext uri="{FF2B5EF4-FFF2-40B4-BE49-F238E27FC236}">
                <a16:creationId xmlns:a16="http://schemas.microsoft.com/office/drawing/2014/main" id="{64378BA0-0607-C0FF-3531-EECA1096FEE8}"/>
              </a:ext>
            </a:extLst>
          </p:cNvPr>
          <p:cNvSpPr txBox="1"/>
          <p:nvPr/>
        </p:nvSpPr>
        <p:spPr>
          <a:xfrm>
            <a:off x="4909772" y="4714946"/>
            <a:ext cx="3250377" cy="1569660"/>
          </a:xfrm>
          <a:prstGeom prst="rect">
            <a:avLst/>
          </a:prstGeom>
          <a:solidFill>
            <a:schemeClr val="bg1"/>
          </a:solidFill>
          <a:ln>
            <a:solidFill>
              <a:srgbClr val="2C3982"/>
            </a:solidFill>
          </a:ln>
        </p:spPr>
        <p:txBody>
          <a:bodyPr wrap="square" rtlCol="0">
            <a:spAutoFit/>
          </a:bodyPr>
          <a:lstStyle/>
          <a:p>
            <a:r>
              <a:rPr lang="it-IT" sz="1600" dirty="0"/>
              <a:t>Rules the </a:t>
            </a:r>
            <a:r>
              <a:rPr lang="it-IT" sz="1600" dirty="0" err="1"/>
              <a:t>implementation</a:t>
            </a:r>
            <a:r>
              <a:rPr lang="it-IT" sz="1600" dirty="0"/>
              <a:t> </a:t>
            </a:r>
            <a:r>
              <a:rPr lang="it-IT" sz="1600" dirty="0" err="1"/>
              <a:t>phase</a:t>
            </a:r>
            <a:r>
              <a:rPr lang="it-IT" sz="1600" dirty="0"/>
              <a:t>.</a:t>
            </a:r>
          </a:p>
          <a:p>
            <a:pPr marL="285750" indent="-285750">
              <a:buFont typeface="Arial" panose="020B0604020202020204" pitchFamily="34" charset="0"/>
              <a:buChar char="•"/>
            </a:pPr>
            <a:r>
              <a:rPr lang="it-IT" sz="1600" i="1" dirty="0" err="1"/>
              <a:t>Members</a:t>
            </a:r>
            <a:r>
              <a:rPr lang="it-IT" sz="1600" i="1" dirty="0"/>
              <a:t> </a:t>
            </a:r>
            <a:r>
              <a:rPr lang="it-IT" sz="1600" i="1" dirty="0" err="1"/>
              <a:t>Committment</a:t>
            </a:r>
            <a:endParaRPr lang="it-IT" sz="1600" i="1" dirty="0"/>
          </a:p>
          <a:p>
            <a:pPr marL="285750" indent="-285750">
              <a:buFont typeface="Arial" panose="020B0604020202020204" pitchFamily="34" charset="0"/>
              <a:buChar char="•"/>
            </a:pPr>
            <a:r>
              <a:rPr lang="it-IT" sz="1600" i="1" dirty="0"/>
              <a:t>In-</a:t>
            </a:r>
            <a:r>
              <a:rPr lang="it-IT" sz="1600" i="1" dirty="0" err="1"/>
              <a:t>Kind</a:t>
            </a:r>
            <a:r>
              <a:rPr lang="it-IT" sz="1600" i="1" dirty="0"/>
              <a:t> </a:t>
            </a:r>
            <a:r>
              <a:rPr lang="it-IT" sz="1600" i="1" dirty="0" err="1"/>
              <a:t>Contribution</a:t>
            </a:r>
            <a:endParaRPr lang="it-IT" sz="1600" i="1" dirty="0"/>
          </a:p>
          <a:p>
            <a:pPr marL="285750" indent="-285750">
              <a:buFont typeface="Arial" panose="020B0604020202020204" pitchFamily="34" charset="0"/>
              <a:buChar char="•"/>
            </a:pPr>
            <a:r>
              <a:rPr lang="it-IT" sz="1600" i="1" dirty="0"/>
              <a:t>Governance and steering</a:t>
            </a:r>
          </a:p>
          <a:p>
            <a:pPr marL="285750" indent="-285750">
              <a:buFont typeface="Arial" panose="020B0604020202020204" pitchFamily="34" charset="0"/>
              <a:buChar char="•"/>
            </a:pPr>
            <a:r>
              <a:rPr lang="it-IT" sz="1600" i="1" dirty="0"/>
              <a:t>Hubs / National </a:t>
            </a:r>
            <a:r>
              <a:rPr lang="it-IT" sz="1600" i="1" dirty="0" err="1"/>
              <a:t>Nodes</a:t>
            </a:r>
            <a:r>
              <a:rPr lang="it-IT" sz="1600" i="1" dirty="0"/>
              <a:t> / Project Clusters</a:t>
            </a:r>
          </a:p>
        </p:txBody>
      </p:sp>
      <p:sp>
        <p:nvSpPr>
          <p:cNvPr id="37" name="Rettangolo con angoli arrotondati 36">
            <a:extLst>
              <a:ext uri="{FF2B5EF4-FFF2-40B4-BE49-F238E27FC236}">
                <a16:creationId xmlns:a16="http://schemas.microsoft.com/office/drawing/2014/main" id="{E8D94A15-CCDD-AB2F-B690-CE9CA2FB13A7}"/>
              </a:ext>
            </a:extLst>
          </p:cNvPr>
          <p:cNvSpPr/>
          <p:nvPr/>
        </p:nvSpPr>
        <p:spPr>
          <a:xfrm flipH="1">
            <a:off x="8176086" y="2862662"/>
            <a:ext cx="2627314"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err="1">
                <a:solidFill>
                  <a:schemeClr val="tx1"/>
                </a:solidFill>
                <a:latin typeface="Avenir Book" panose="02000503020000020003" pitchFamily="2" charset="0"/>
              </a:rPr>
              <a:t>Operational</a:t>
            </a:r>
            <a:r>
              <a:rPr lang="it-IT" sz="1400" dirty="0">
                <a:solidFill>
                  <a:schemeClr val="tx1"/>
                </a:solidFill>
                <a:latin typeface="Avenir Book" panose="02000503020000020003" pitchFamily="2" charset="0"/>
              </a:rPr>
              <a:t> </a:t>
            </a:r>
            <a:r>
              <a:rPr lang="it-IT" sz="1400" dirty="0" err="1">
                <a:solidFill>
                  <a:schemeClr val="tx1"/>
                </a:solidFill>
                <a:latin typeface="Avenir Book" panose="02000503020000020003" pitchFamily="2" charset="0"/>
              </a:rPr>
              <a:t>Phase</a:t>
            </a:r>
            <a:endParaRPr lang="it-IT" sz="1400" dirty="0">
              <a:solidFill>
                <a:schemeClr val="tx1"/>
              </a:solidFill>
              <a:latin typeface="Avenir Book" panose="02000503020000020003" pitchFamily="2" charset="0"/>
            </a:endParaRPr>
          </a:p>
        </p:txBody>
      </p:sp>
      <p:sp>
        <p:nvSpPr>
          <p:cNvPr id="38" name="Rettangolo con angoli arrotondati 37">
            <a:extLst>
              <a:ext uri="{FF2B5EF4-FFF2-40B4-BE49-F238E27FC236}">
                <a16:creationId xmlns:a16="http://schemas.microsoft.com/office/drawing/2014/main" id="{1AC078C5-30CA-1ACC-1D60-635D1616761F}"/>
              </a:ext>
            </a:extLst>
          </p:cNvPr>
          <p:cNvSpPr/>
          <p:nvPr/>
        </p:nvSpPr>
        <p:spPr>
          <a:xfrm flipH="1">
            <a:off x="10833478" y="2862661"/>
            <a:ext cx="132128"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39" name="Rettangolo con angoli arrotondati 38">
            <a:extLst>
              <a:ext uri="{FF2B5EF4-FFF2-40B4-BE49-F238E27FC236}">
                <a16:creationId xmlns:a16="http://schemas.microsoft.com/office/drawing/2014/main" id="{C5229CF6-0922-90A1-D38E-DD19CBA20580}"/>
              </a:ext>
            </a:extLst>
          </p:cNvPr>
          <p:cNvSpPr/>
          <p:nvPr/>
        </p:nvSpPr>
        <p:spPr>
          <a:xfrm>
            <a:off x="2359402" y="2871139"/>
            <a:ext cx="251999"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0" name="Rettangolo con angoli arrotondati 39">
            <a:extLst>
              <a:ext uri="{FF2B5EF4-FFF2-40B4-BE49-F238E27FC236}">
                <a16:creationId xmlns:a16="http://schemas.microsoft.com/office/drawing/2014/main" id="{A03FBEDA-3FF7-0095-F6A7-AC9200A64E70}"/>
              </a:ext>
            </a:extLst>
          </p:cNvPr>
          <p:cNvSpPr/>
          <p:nvPr/>
        </p:nvSpPr>
        <p:spPr>
          <a:xfrm>
            <a:off x="2018585" y="2871139"/>
            <a:ext cx="251999"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1" name="Rettangolo con angoli arrotondati 40">
            <a:extLst>
              <a:ext uri="{FF2B5EF4-FFF2-40B4-BE49-F238E27FC236}">
                <a16:creationId xmlns:a16="http://schemas.microsoft.com/office/drawing/2014/main" id="{F9750415-17A5-A641-4D1A-ACAE8165FF60}"/>
              </a:ext>
            </a:extLst>
          </p:cNvPr>
          <p:cNvSpPr/>
          <p:nvPr/>
        </p:nvSpPr>
        <p:spPr>
          <a:xfrm>
            <a:off x="1658348" y="2871139"/>
            <a:ext cx="251999"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2" name="Rettangolo con angoli arrotondati 41">
            <a:extLst>
              <a:ext uri="{FF2B5EF4-FFF2-40B4-BE49-F238E27FC236}">
                <a16:creationId xmlns:a16="http://schemas.microsoft.com/office/drawing/2014/main" id="{173107DD-BE98-FD3B-F874-0F6418E7E6FB}"/>
              </a:ext>
            </a:extLst>
          </p:cNvPr>
          <p:cNvSpPr/>
          <p:nvPr/>
        </p:nvSpPr>
        <p:spPr>
          <a:xfrm>
            <a:off x="1317531" y="2871139"/>
            <a:ext cx="251999"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3" name="Rettangolo con angoli arrotondati 42">
            <a:extLst>
              <a:ext uri="{FF2B5EF4-FFF2-40B4-BE49-F238E27FC236}">
                <a16:creationId xmlns:a16="http://schemas.microsoft.com/office/drawing/2014/main" id="{511422E7-4174-CA60-CCBE-DEB708266A2B}"/>
              </a:ext>
            </a:extLst>
          </p:cNvPr>
          <p:cNvSpPr/>
          <p:nvPr/>
        </p:nvSpPr>
        <p:spPr>
          <a:xfrm flipH="1">
            <a:off x="10995684" y="2871139"/>
            <a:ext cx="132128"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4" name="Rettangolo con angoli arrotondati 43">
            <a:extLst>
              <a:ext uri="{FF2B5EF4-FFF2-40B4-BE49-F238E27FC236}">
                <a16:creationId xmlns:a16="http://schemas.microsoft.com/office/drawing/2014/main" id="{0D034304-A79A-598C-626C-BC346F54CF70}"/>
              </a:ext>
            </a:extLst>
          </p:cNvPr>
          <p:cNvSpPr/>
          <p:nvPr/>
        </p:nvSpPr>
        <p:spPr>
          <a:xfrm flipH="1">
            <a:off x="11157890" y="2865664"/>
            <a:ext cx="132128"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5" name="Rettangolo con angoli arrotondati 44">
            <a:extLst>
              <a:ext uri="{FF2B5EF4-FFF2-40B4-BE49-F238E27FC236}">
                <a16:creationId xmlns:a16="http://schemas.microsoft.com/office/drawing/2014/main" id="{CD7C3BF2-81FA-9990-83D2-69F1A7C100C6}"/>
              </a:ext>
            </a:extLst>
          </p:cNvPr>
          <p:cNvSpPr/>
          <p:nvPr/>
        </p:nvSpPr>
        <p:spPr>
          <a:xfrm flipH="1">
            <a:off x="11320096" y="2874142"/>
            <a:ext cx="132128"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6" name="Rettangolo con angoli arrotondati 45">
            <a:extLst>
              <a:ext uri="{FF2B5EF4-FFF2-40B4-BE49-F238E27FC236}">
                <a16:creationId xmlns:a16="http://schemas.microsoft.com/office/drawing/2014/main" id="{83ADA04D-AA37-3810-8264-BAFDF066D7F0}"/>
              </a:ext>
            </a:extLst>
          </p:cNvPr>
          <p:cNvSpPr/>
          <p:nvPr/>
        </p:nvSpPr>
        <p:spPr>
          <a:xfrm>
            <a:off x="1006217" y="2871139"/>
            <a:ext cx="251999"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sp>
        <p:nvSpPr>
          <p:cNvPr id="47" name="Rettangolo con angoli arrotondati 46">
            <a:extLst>
              <a:ext uri="{FF2B5EF4-FFF2-40B4-BE49-F238E27FC236}">
                <a16:creationId xmlns:a16="http://schemas.microsoft.com/office/drawing/2014/main" id="{672D6554-6234-5C96-1762-DA7B4B1362F0}"/>
              </a:ext>
            </a:extLst>
          </p:cNvPr>
          <p:cNvSpPr/>
          <p:nvPr/>
        </p:nvSpPr>
        <p:spPr>
          <a:xfrm>
            <a:off x="665400" y="2871139"/>
            <a:ext cx="251999" cy="251999"/>
          </a:xfrm>
          <a:prstGeom prst="roundRect">
            <a:avLst/>
          </a:prstGeom>
          <a:gradFill>
            <a:gsLst>
              <a:gs pos="0">
                <a:schemeClr val="bg1">
                  <a:lumMod val="95000"/>
                </a:schemeClr>
              </a:gs>
              <a:gs pos="99000">
                <a:schemeClr val="bg1">
                  <a:lumMod val="75000"/>
                </a:schemeClr>
              </a:gs>
            </a:gsLst>
            <a:lin ang="0" scaled="0"/>
          </a:gradFill>
          <a:effectLst>
            <a:outerShdw blurRad="50800" dist="76200" dir="5400000" algn="t" rotWithShape="0">
              <a:prstClr val="black">
                <a:alpha val="40000"/>
              </a:prst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venir Book" panose="02000503020000020003" pitchFamily="2" charset="0"/>
            </a:endParaRPr>
          </a:p>
        </p:txBody>
      </p:sp>
      <p:cxnSp>
        <p:nvCxnSpPr>
          <p:cNvPr id="48" name="Connettore 2 47">
            <a:extLst>
              <a:ext uri="{FF2B5EF4-FFF2-40B4-BE49-F238E27FC236}">
                <a16:creationId xmlns:a16="http://schemas.microsoft.com/office/drawing/2014/main" id="{346A7718-860C-5C4E-FAF3-9C354B97D7CF}"/>
              </a:ext>
            </a:extLst>
          </p:cNvPr>
          <p:cNvCxnSpPr>
            <a:cxnSpLocks/>
          </p:cNvCxnSpPr>
          <p:nvPr/>
        </p:nvCxnSpPr>
        <p:spPr>
          <a:xfrm>
            <a:off x="4885922" y="2010711"/>
            <a:ext cx="0" cy="2193420"/>
          </a:xfrm>
          <a:prstGeom prst="straightConnector1">
            <a:avLst/>
          </a:prstGeom>
          <a:ln w="6350">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id="{2F9C1EDC-867D-5882-F211-586397E89C1A}"/>
              </a:ext>
            </a:extLst>
          </p:cNvPr>
          <p:cNvCxnSpPr>
            <a:cxnSpLocks/>
          </p:cNvCxnSpPr>
          <p:nvPr/>
        </p:nvCxnSpPr>
        <p:spPr>
          <a:xfrm>
            <a:off x="909783" y="2150375"/>
            <a:ext cx="0" cy="1424571"/>
          </a:xfrm>
          <a:prstGeom prst="straightConnector1">
            <a:avLst/>
          </a:prstGeom>
          <a:ln w="6350">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F7A794BD-7A46-CDF1-3EA2-654177458B85}"/>
              </a:ext>
            </a:extLst>
          </p:cNvPr>
          <p:cNvCxnSpPr>
            <a:cxnSpLocks/>
          </p:cNvCxnSpPr>
          <p:nvPr/>
        </p:nvCxnSpPr>
        <p:spPr>
          <a:xfrm>
            <a:off x="8149160" y="1838018"/>
            <a:ext cx="0" cy="2366113"/>
          </a:xfrm>
          <a:prstGeom prst="straightConnector1">
            <a:avLst/>
          </a:prstGeom>
          <a:ln w="6350">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Connettore 7 50">
            <a:extLst>
              <a:ext uri="{FF2B5EF4-FFF2-40B4-BE49-F238E27FC236}">
                <a16:creationId xmlns:a16="http://schemas.microsoft.com/office/drawing/2014/main" id="{6C65D42E-6774-B6B5-71C4-3B333D8B0C75}"/>
              </a:ext>
            </a:extLst>
          </p:cNvPr>
          <p:cNvCxnSpPr>
            <a:cxnSpLocks/>
            <a:endCxn id="34" idx="1"/>
          </p:cNvCxnSpPr>
          <p:nvPr/>
        </p:nvCxnSpPr>
        <p:spPr>
          <a:xfrm rot="5400000" flipH="1" flipV="1">
            <a:off x="8038868" y="3733291"/>
            <a:ext cx="582288" cy="307824"/>
          </a:xfrm>
          <a:prstGeom prst="curvedConnector2">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2" name="Connettore 7 51">
            <a:extLst>
              <a:ext uri="{FF2B5EF4-FFF2-40B4-BE49-F238E27FC236}">
                <a16:creationId xmlns:a16="http://schemas.microsoft.com/office/drawing/2014/main" id="{9EBBA8FA-C084-1E62-54C8-4CB9FFA8B98B}"/>
              </a:ext>
            </a:extLst>
          </p:cNvPr>
          <p:cNvCxnSpPr>
            <a:cxnSpLocks/>
          </p:cNvCxnSpPr>
          <p:nvPr/>
        </p:nvCxnSpPr>
        <p:spPr>
          <a:xfrm rot="16200000" flipH="1">
            <a:off x="8082763" y="4308581"/>
            <a:ext cx="485582" cy="327148"/>
          </a:xfrm>
          <a:prstGeom prst="curvedConnector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3" name="Rettangolo con angoli arrotondati 52">
            <a:extLst>
              <a:ext uri="{FF2B5EF4-FFF2-40B4-BE49-F238E27FC236}">
                <a16:creationId xmlns:a16="http://schemas.microsoft.com/office/drawing/2014/main" id="{00F6DFBD-5F9D-AD9F-0523-EBC77C76CDF5}"/>
              </a:ext>
            </a:extLst>
          </p:cNvPr>
          <p:cNvSpPr/>
          <p:nvPr/>
        </p:nvSpPr>
        <p:spPr>
          <a:xfrm>
            <a:off x="104121" y="5229145"/>
            <a:ext cx="4244330" cy="9139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err="1"/>
              <a:t>Asyncronims</a:t>
            </a:r>
            <a:r>
              <a:rPr lang="it-IT" sz="1600" dirty="0"/>
              <a:t> </a:t>
            </a:r>
            <a:r>
              <a:rPr lang="it-IT" sz="1600" dirty="0" err="1"/>
              <a:t>between</a:t>
            </a:r>
            <a:r>
              <a:rPr lang="it-IT" sz="1600" dirty="0"/>
              <a:t> </a:t>
            </a:r>
            <a:r>
              <a:rPr lang="it-IT" sz="1600" dirty="0" err="1"/>
              <a:t>legal</a:t>
            </a:r>
            <a:r>
              <a:rPr lang="it-IT" sz="1600" dirty="0"/>
              <a:t> model </a:t>
            </a:r>
            <a:r>
              <a:rPr lang="it-IT" sz="1600" dirty="0" err="1"/>
              <a:t>adopted</a:t>
            </a:r>
            <a:r>
              <a:rPr lang="it-IT" sz="1600" dirty="0"/>
              <a:t> and lifecycle </a:t>
            </a:r>
            <a:r>
              <a:rPr lang="it-IT" sz="1600" dirty="0" err="1"/>
              <a:t>phase</a:t>
            </a:r>
            <a:r>
              <a:rPr lang="it-IT" sz="1600" dirty="0"/>
              <a:t> due to funding </a:t>
            </a:r>
            <a:r>
              <a:rPr lang="it-IT" sz="1600" dirty="0" err="1"/>
              <a:t>availability</a:t>
            </a:r>
            <a:r>
              <a:rPr lang="it-IT" sz="1600" dirty="0"/>
              <a:t>. </a:t>
            </a:r>
          </a:p>
        </p:txBody>
      </p:sp>
    </p:spTree>
    <p:extLst>
      <p:ext uri="{BB962C8B-B14F-4D97-AF65-F5344CB8AC3E}">
        <p14:creationId xmlns:p14="http://schemas.microsoft.com/office/powerpoint/2010/main" val="13526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A1ED-7A3B-4F81-EB6B-B9CE9D7ED9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ACFEFF-80BA-018D-CE82-6322E095F6F4}"/>
              </a:ext>
            </a:extLst>
          </p:cNvPr>
          <p:cNvSpPr>
            <a:spLocks noGrp="1"/>
          </p:cNvSpPr>
          <p:nvPr>
            <p:ph type="title"/>
          </p:nvPr>
        </p:nvSpPr>
        <p:spPr>
          <a:xfrm>
            <a:off x="2115127" y="-272186"/>
            <a:ext cx="8483600" cy="1325563"/>
          </a:xfrm>
        </p:spPr>
        <p:txBody>
          <a:bodyPr>
            <a:normAutofit/>
          </a:bodyPr>
          <a:lstStyle/>
          <a:p>
            <a:r>
              <a:rPr lang="en-GB" sz="3000" dirty="0"/>
              <a:t>Update CA Requirements and proposed governance</a:t>
            </a:r>
          </a:p>
        </p:txBody>
      </p:sp>
      <p:sp>
        <p:nvSpPr>
          <p:cNvPr id="4" name="Slide Number Placeholder 3">
            <a:extLst>
              <a:ext uri="{FF2B5EF4-FFF2-40B4-BE49-F238E27FC236}">
                <a16:creationId xmlns:a16="http://schemas.microsoft.com/office/drawing/2014/main" id="{24C6DCE9-3FFB-C666-23AF-10EC5D12CE9A}"/>
              </a:ext>
            </a:extLst>
          </p:cNvPr>
          <p:cNvSpPr>
            <a:spLocks noGrp="1"/>
          </p:cNvSpPr>
          <p:nvPr>
            <p:ph type="sldNum" sz="quarter" idx="12"/>
          </p:nvPr>
        </p:nvSpPr>
        <p:spPr/>
        <p:txBody>
          <a:bodyPr/>
          <a:lstStyle/>
          <a:p>
            <a:fld id="{3A3A6714-3D1F-4857-9904-D935B84167FA}" type="slidenum">
              <a:rPr lang="en-GB" smtClean="0"/>
              <a:pPr/>
              <a:t>8</a:t>
            </a:fld>
            <a:endParaRPr lang="en-GB"/>
          </a:p>
        </p:txBody>
      </p:sp>
      <p:sp>
        <p:nvSpPr>
          <p:cNvPr id="2" name="Footer Placeholder 4">
            <a:extLst>
              <a:ext uri="{FF2B5EF4-FFF2-40B4-BE49-F238E27FC236}">
                <a16:creationId xmlns:a16="http://schemas.microsoft.com/office/drawing/2014/main" id="{E5FE496F-BC20-6342-E5D8-8924453E5BD7}"/>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
        <p:nvSpPr>
          <p:cNvPr id="12" name="CasellaDiTesto 11">
            <a:extLst>
              <a:ext uri="{FF2B5EF4-FFF2-40B4-BE49-F238E27FC236}">
                <a16:creationId xmlns:a16="http://schemas.microsoft.com/office/drawing/2014/main" id="{EA8BED2A-6E11-7E8D-C573-9EB8316A55DF}"/>
              </a:ext>
            </a:extLst>
          </p:cNvPr>
          <p:cNvSpPr txBox="1"/>
          <p:nvPr/>
        </p:nvSpPr>
        <p:spPr>
          <a:xfrm>
            <a:off x="116843" y="1561283"/>
            <a:ext cx="5916185" cy="3970318"/>
          </a:xfrm>
          <a:prstGeom prst="rect">
            <a:avLst/>
          </a:prstGeom>
          <a:noFill/>
        </p:spPr>
        <p:txBody>
          <a:bodyPr wrap="square">
            <a:spAutoFit/>
          </a:bodyPr>
          <a:lstStyle/>
          <a:p>
            <a:pPr marL="285750" indent="-285750" algn="just">
              <a:buFont typeface="Arial" panose="020B0604020202020204" pitchFamily="34" charset="0"/>
              <a:buChar char="•"/>
            </a:pPr>
            <a:r>
              <a:rPr lang="en-US" sz="1800" b="0" i="0" u="none" strike="noStrike" baseline="0" dirty="0">
                <a:latin typeface="Calibri" panose="020F0502020204030204" pitchFamily="34" charset="0"/>
              </a:rPr>
              <a:t>Reinforce the commitment from collaboration members</a:t>
            </a:r>
          </a:p>
          <a:p>
            <a:pPr marL="285750" indent="-285750" algn="just">
              <a:buFont typeface="Arial" panose="020B0604020202020204" pitchFamily="34" charset="0"/>
              <a:buChar char="•"/>
            </a:pPr>
            <a:r>
              <a:rPr lang="en-US" dirty="0">
                <a:latin typeface="Calibri" panose="020F0502020204030204" pitchFamily="34" charset="0"/>
              </a:rPr>
              <a:t>Possible In Kind Contribution (regulated by ad-hoc MoU)</a:t>
            </a:r>
          </a:p>
          <a:p>
            <a:pPr marL="285750" indent="-285750" algn="just">
              <a:buFont typeface="Arial" panose="020B0604020202020204" pitchFamily="34" charset="0"/>
              <a:buChar char="•"/>
            </a:pPr>
            <a:r>
              <a:rPr lang="en-US" dirty="0">
                <a:latin typeface="Calibri" panose="020F0502020204030204" pitchFamily="34" charset="0"/>
              </a:rPr>
              <a:t>Open to joint Eu-Grant application</a:t>
            </a:r>
          </a:p>
          <a:p>
            <a:pPr marL="285750" indent="-285750" algn="just">
              <a:buFont typeface="Arial" panose="020B0604020202020204" pitchFamily="34" charset="0"/>
              <a:buChar char="•"/>
            </a:pPr>
            <a:r>
              <a:rPr lang="en-US" dirty="0">
                <a:latin typeface="Calibri" panose="020F0502020204030204" pitchFamily="34" charset="0"/>
              </a:rPr>
              <a:t>Common Project Management Practice and coordination for the two sites.</a:t>
            </a:r>
          </a:p>
          <a:p>
            <a:pPr marL="285750" indent="-285750" algn="just">
              <a:buFont typeface="Arial" panose="020B0604020202020204" pitchFamily="34" charset="0"/>
              <a:buChar char="•"/>
            </a:pPr>
            <a:r>
              <a:rPr lang="en-US" dirty="0">
                <a:latin typeface="Calibri" panose="020F0502020204030204" pitchFamily="34" charset="0"/>
              </a:rPr>
              <a:t>Common funds (modest amount) for general purposes (e.g. centralized Project Office for EU grants, training, outreach).</a:t>
            </a:r>
          </a:p>
          <a:p>
            <a:pPr marL="285750" indent="-285750" algn="just">
              <a:buFont typeface="Arial" panose="020B0604020202020204" pitchFamily="34" charset="0"/>
              <a:buChar char="•"/>
            </a:pPr>
            <a:r>
              <a:rPr lang="en-US" dirty="0">
                <a:latin typeface="Calibri" panose="020F0502020204030204" pitchFamily="34" charset="0"/>
              </a:rPr>
              <a:t>Support Office</a:t>
            </a:r>
          </a:p>
          <a:p>
            <a:pPr marL="285750" indent="-285750" algn="just">
              <a:buFont typeface="Arial" panose="020B0604020202020204" pitchFamily="34" charset="0"/>
              <a:buChar char="•"/>
            </a:pPr>
            <a:r>
              <a:rPr lang="en-US" dirty="0">
                <a:latin typeface="Calibri" panose="020F0502020204030204" pitchFamily="34" charset="0"/>
              </a:rPr>
              <a:t>Open access approach</a:t>
            </a:r>
          </a:p>
          <a:p>
            <a:pPr marL="285750" indent="-285750" algn="just">
              <a:buFont typeface="Arial" panose="020B0604020202020204" pitchFamily="34" charset="0"/>
              <a:buChar char="•"/>
            </a:pPr>
            <a:r>
              <a:rPr lang="en-US" dirty="0">
                <a:latin typeface="Calibri" panose="020F0502020204030204" pitchFamily="34" charset="0"/>
              </a:rPr>
              <a:t>Based on the agreed architecture (Hubs, National Nodes, Project Clusters).</a:t>
            </a:r>
          </a:p>
          <a:p>
            <a:pPr marL="285750" indent="-285750" algn="just">
              <a:buFont typeface="Arial" panose="020B0604020202020204" pitchFamily="34" charset="0"/>
              <a:buChar char="•"/>
            </a:pPr>
            <a:r>
              <a:rPr lang="en-US" dirty="0">
                <a:latin typeface="Calibri" panose="020F0502020204030204" pitchFamily="34" charset="0"/>
              </a:rPr>
              <a:t>Open – end (or very long term) to have sufficient time for a possible development into a new legal entity.</a:t>
            </a:r>
            <a:endParaRPr lang="it-IT" dirty="0"/>
          </a:p>
        </p:txBody>
      </p:sp>
      <p:grpSp>
        <p:nvGrpSpPr>
          <p:cNvPr id="15" name="Gruppo 14">
            <a:extLst>
              <a:ext uri="{FF2B5EF4-FFF2-40B4-BE49-F238E27FC236}">
                <a16:creationId xmlns:a16="http://schemas.microsoft.com/office/drawing/2014/main" id="{922DB9A5-8BA1-5385-6675-FF8F9EDF094C}"/>
              </a:ext>
            </a:extLst>
          </p:cNvPr>
          <p:cNvGrpSpPr/>
          <p:nvPr/>
        </p:nvGrpSpPr>
        <p:grpSpPr>
          <a:xfrm>
            <a:off x="6275785" y="1691044"/>
            <a:ext cx="5671775" cy="3643286"/>
            <a:chOff x="4907225" y="1537433"/>
            <a:chExt cx="6947648" cy="4348074"/>
          </a:xfrm>
        </p:grpSpPr>
        <p:pic>
          <p:nvPicPr>
            <p:cNvPr id="18" name="Immagine 17">
              <a:extLst>
                <a:ext uri="{FF2B5EF4-FFF2-40B4-BE49-F238E27FC236}">
                  <a16:creationId xmlns:a16="http://schemas.microsoft.com/office/drawing/2014/main" id="{D009B687-EF74-ABBE-6528-85B41E3B6935}"/>
                </a:ext>
              </a:extLst>
            </p:cNvPr>
            <p:cNvPicPr>
              <a:picLocks noChangeAspect="1"/>
            </p:cNvPicPr>
            <p:nvPr/>
          </p:nvPicPr>
          <p:blipFill>
            <a:blip r:embed="rId2"/>
            <a:stretch>
              <a:fillRect/>
            </a:stretch>
          </p:blipFill>
          <p:spPr>
            <a:xfrm>
              <a:off x="4907225" y="2192392"/>
              <a:ext cx="6947648" cy="3693115"/>
            </a:xfrm>
            <a:prstGeom prst="rect">
              <a:avLst/>
            </a:prstGeom>
          </p:spPr>
        </p:pic>
        <p:sp>
          <p:nvSpPr>
            <p:cNvPr id="19" name="Rettangolo con angoli arrotondati 18">
              <a:extLst>
                <a:ext uri="{FF2B5EF4-FFF2-40B4-BE49-F238E27FC236}">
                  <a16:creationId xmlns:a16="http://schemas.microsoft.com/office/drawing/2014/main" id="{FBF403F0-358F-6AC1-9E3B-2CE1A10A8333}"/>
                </a:ext>
              </a:extLst>
            </p:cNvPr>
            <p:cNvSpPr/>
            <p:nvPr/>
          </p:nvSpPr>
          <p:spPr>
            <a:xfrm>
              <a:off x="5246843" y="1537433"/>
              <a:ext cx="4839629" cy="5927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Board of sponsor - </a:t>
              </a:r>
              <a:r>
                <a:rPr lang="it-IT" dirty="0" err="1"/>
                <a:t>Council</a:t>
              </a:r>
              <a:endParaRPr lang="it-IT" dirty="0"/>
            </a:p>
          </p:txBody>
        </p:sp>
        <p:cxnSp>
          <p:nvCxnSpPr>
            <p:cNvPr id="20" name="Connettore 2 19">
              <a:extLst>
                <a:ext uri="{FF2B5EF4-FFF2-40B4-BE49-F238E27FC236}">
                  <a16:creationId xmlns:a16="http://schemas.microsoft.com/office/drawing/2014/main" id="{79C8FA12-A7E6-2688-CE45-EBAC866CA179}"/>
                </a:ext>
              </a:extLst>
            </p:cNvPr>
            <p:cNvCxnSpPr>
              <a:cxnSpLocks/>
            </p:cNvCxnSpPr>
            <p:nvPr/>
          </p:nvCxnSpPr>
          <p:spPr>
            <a:xfrm>
              <a:off x="7594370" y="2130183"/>
              <a:ext cx="0" cy="30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044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64E3-D564-102C-D939-DAF7BF97BD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28A566-2FEA-9969-0964-00B38050DBAE}"/>
              </a:ext>
            </a:extLst>
          </p:cNvPr>
          <p:cNvSpPr>
            <a:spLocks noGrp="1"/>
          </p:cNvSpPr>
          <p:nvPr>
            <p:ph type="title"/>
          </p:nvPr>
        </p:nvSpPr>
        <p:spPr>
          <a:xfrm>
            <a:off x="2115127" y="-272186"/>
            <a:ext cx="8379208" cy="1325563"/>
          </a:xfrm>
        </p:spPr>
        <p:txBody>
          <a:bodyPr/>
          <a:lstStyle/>
          <a:p>
            <a:r>
              <a:rPr lang="en-GB" dirty="0"/>
              <a:t>Post-Implementation Phase </a:t>
            </a:r>
          </a:p>
        </p:txBody>
      </p:sp>
      <p:sp>
        <p:nvSpPr>
          <p:cNvPr id="4" name="Slide Number Placeholder 3">
            <a:extLst>
              <a:ext uri="{FF2B5EF4-FFF2-40B4-BE49-F238E27FC236}">
                <a16:creationId xmlns:a16="http://schemas.microsoft.com/office/drawing/2014/main" id="{2869ED73-00CC-78EF-DECB-15563048BFCC}"/>
              </a:ext>
            </a:extLst>
          </p:cNvPr>
          <p:cNvSpPr>
            <a:spLocks noGrp="1"/>
          </p:cNvSpPr>
          <p:nvPr>
            <p:ph type="sldNum" sz="quarter" idx="12"/>
          </p:nvPr>
        </p:nvSpPr>
        <p:spPr/>
        <p:txBody>
          <a:bodyPr/>
          <a:lstStyle/>
          <a:p>
            <a:fld id="{3A3A6714-3D1F-4857-9904-D935B84167FA}" type="slidenum">
              <a:rPr lang="en-GB" smtClean="0"/>
              <a:pPr/>
              <a:t>9</a:t>
            </a:fld>
            <a:endParaRPr lang="en-GB"/>
          </a:p>
        </p:txBody>
      </p:sp>
      <p:sp>
        <p:nvSpPr>
          <p:cNvPr id="7" name="CasellaDiTesto 6">
            <a:extLst>
              <a:ext uri="{FF2B5EF4-FFF2-40B4-BE49-F238E27FC236}">
                <a16:creationId xmlns:a16="http://schemas.microsoft.com/office/drawing/2014/main" id="{A28DD298-ADDB-FB59-FC50-83B6E0A9FB37}"/>
              </a:ext>
            </a:extLst>
          </p:cNvPr>
          <p:cNvSpPr txBox="1"/>
          <p:nvPr/>
        </p:nvSpPr>
        <p:spPr>
          <a:xfrm>
            <a:off x="747823" y="868728"/>
            <a:ext cx="10696353" cy="430887"/>
          </a:xfrm>
          <a:prstGeom prst="rect">
            <a:avLst/>
          </a:prstGeom>
          <a:noFill/>
        </p:spPr>
        <p:txBody>
          <a:bodyPr wrap="square">
            <a:spAutoFit/>
          </a:bodyPr>
          <a:lstStyle/>
          <a:p>
            <a:pPr algn="ctr"/>
            <a:r>
              <a:rPr lang="en-US" sz="2200" b="1" dirty="0">
                <a:solidFill>
                  <a:srgbClr val="2C3982"/>
                </a:solidFill>
                <a:latin typeface="Calibri" panose="020F0502020204030204" pitchFamily="34" charset="0"/>
              </a:rPr>
              <a:t>Why a new legal entity and its requirements</a:t>
            </a:r>
            <a:endParaRPr lang="it-IT" sz="2200" b="1" dirty="0">
              <a:solidFill>
                <a:srgbClr val="2C3982"/>
              </a:solidFill>
            </a:endParaRPr>
          </a:p>
        </p:txBody>
      </p:sp>
      <p:sp>
        <p:nvSpPr>
          <p:cNvPr id="8" name="CasellaDiTesto 7">
            <a:extLst>
              <a:ext uri="{FF2B5EF4-FFF2-40B4-BE49-F238E27FC236}">
                <a16:creationId xmlns:a16="http://schemas.microsoft.com/office/drawing/2014/main" id="{BC00B8D6-F119-558E-9E2B-F37C6E127F3F}"/>
              </a:ext>
            </a:extLst>
          </p:cNvPr>
          <p:cNvSpPr txBox="1"/>
          <p:nvPr/>
        </p:nvSpPr>
        <p:spPr>
          <a:xfrm>
            <a:off x="545803" y="1361533"/>
            <a:ext cx="11100392" cy="327782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b="0" i="0" u="none" strike="noStrike" baseline="0" dirty="0">
                <a:latin typeface="Calibri" panose="020F0502020204030204" pitchFamily="34" charset="0"/>
              </a:rPr>
              <a:t>It is the most appropriate way (if done correctly) to guarantee a long term sustainability.</a:t>
            </a:r>
          </a:p>
          <a:p>
            <a:pPr marL="285750" indent="-285750">
              <a:lnSpc>
                <a:spcPct val="150000"/>
              </a:lnSpc>
              <a:buFont typeface="Arial" panose="020B0604020202020204" pitchFamily="34" charset="0"/>
              <a:buChar char="•"/>
            </a:pPr>
            <a:r>
              <a:rPr lang="en-US" dirty="0">
                <a:latin typeface="Calibri" panose="020F0502020204030204" pitchFamily="34" charset="0"/>
              </a:rPr>
              <a:t>Some advantages in terms of procurement and hiring (depending on the model).</a:t>
            </a:r>
          </a:p>
          <a:p>
            <a:pPr marL="285750" indent="-285750">
              <a:lnSpc>
                <a:spcPct val="150000"/>
              </a:lnSpc>
              <a:buFont typeface="Arial" panose="020B0604020202020204" pitchFamily="34" charset="0"/>
              <a:buChar char="•"/>
            </a:pPr>
            <a:r>
              <a:rPr lang="en-US" dirty="0">
                <a:latin typeface="Calibri" panose="020F0502020204030204" pitchFamily="34" charset="0"/>
              </a:rPr>
              <a:t>Provide a common strategy and vision</a:t>
            </a:r>
          </a:p>
          <a:p>
            <a:pPr>
              <a:lnSpc>
                <a:spcPct val="150000"/>
              </a:lnSpc>
            </a:pPr>
            <a:endParaRPr lang="en-US" dirty="0">
              <a:latin typeface="Calibri" panose="020F0502020204030204" pitchFamily="34" charset="0"/>
            </a:endParaRPr>
          </a:p>
          <a:p>
            <a:pPr marL="285750" indent="-285750">
              <a:lnSpc>
                <a:spcPct val="150000"/>
              </a:lnSpc>
              <a:buFont typeface="Arial" panose="020B0604020202020204" pitchFamily="34" charset="0"/>
              <a:buChar char="•"/>
            </a:pPr>
            <a:r>
              <a:rPr lang="en-US" dirty="0">
                <a:latin typeface="Calibri" panose="020F0502020204030204" pitchFamily="34" charset="0"/>
              </a:rPr>
              <a:t>Needs to be agreed by all the institutions and backed up at political level </a:t>
            </a:r>
            <a:r>
              <a:rPr lang="en-US" dirty="0">
                <a:latin typeface="Calibri" panose="020F0502020204030204" pitchFamily="34" charset="0"/>
                <a:sym typeface="Wingdings" pitchFamily="2" charset="2"/>
              </a:rPr>
              <a:t> Increase commitment</a:t>
            </a: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Since the operations will be covered by host institutions and asset will remain in their property, the legal entity should act as an umbrella on the overall organization, coordinating user access, scientific strategy, upgrade and training. </a:t>
            </a:r>
          </a:p>
          <a:p>
            <a:pPr marL="285750" indent="-285750">
              <a:buFont typeface="Arial" panose="020B0604020202020204" pitchFamily="34" charset="0"/>
              <a:buChar char="•"/>
            </a:pPr>
            <a:r>
              <a:rPr lang="en-US" dirty="0">
                <a:latin typeface="Calibri" panose="020F0502020204030204" pitchFamily="34" charset="0"/>
              </a:rPr>
              <a:t>Pre-invested assets will remain in the host institution property but at disposal of the collaboration.</a:t>
            </a:r>
          </a:p>
        </p:txBody>
      </p:sp>
      <p:sp>
        <p:nvSpPr>
          <p:cNvPr id="5" name="Footer Placeholder 4">
            <a:extLst>
              <a:ext uri="{FF2B5EF4-FFF2-40B4-BE49-F238E27FC236}">
                <a16:creationId xmlns:a16="http://schemas.microsoft.com/office/drawing/2014/main" id="{CC40AF7C-E51E-249E-CA53-21D2DB2ABFED}"/>
              </a:ext>
            </a:extLst>
          </p:cNvPr>
          <p:cNvSpPr>
            <a:spLocks noGrp="1"/>
          </p:cNvSpPr>
          <p:nvPr>
            <p:ph type="ftr" sz="quarter" idx="13"/>
          </p:nvPr>
        </p:nvSpPr>
        <p:spPr>
          <a:xfrm>
            <a:off x="410544" y="6462572"/>
            <a:ext cx="4114800" cy="365125"/>
          </a:xfrm>
        </p:spPr>
        <p:txBody>
          <a:bodyPr/>
          <a:lstStyle/>
          <a:p>
            <a:pPr algn="l"/>
            <a:r>
              <a:rPr lang="en-GB" dirty="0"/>
              <a:t>Antonio Falone, </a:t>
            </a:r>
            <a:r>
              <a:rPr lang="en-GB" dirty="0" err="1"/>
              <a:t>EuPRAXIA</a:t>
            </a:r>
            <a:r>
              <a:rPr lang="en-GB" dirty="0"/>
              <a:t> Collaboration Board, 25/09/2024</a:t>
            </a:r>
          </a:p>
        </p:txBody>
      </p:sp>
      <p:sp>
        <p:nvSpPr>
          <p:cNvPr id="11" name="Rettangolo con angoli arrotondati 10">
            <a:extLst>
              <a:ext uri="{FF2B5EF4-FFF2-40B4-BE49-F238E27FC236}">
                <a16:creationId xmlns:a16="http://schemas.microsoft.com/office/drawing/2014/main" id="{AB56CAAD-F713-F066-FAB7-2FD29743B613}"/>
              </a:ext>
            </a:extLst>
          </p:cNvPr>
          <p:cNvSpPr/>
          <p:nvPr/>
        </p:nvSpPr>
        <p:spPr>
          <a:xfrm>
            <a:off x="545803" y="4679317"/>
            <a:ext cx="6042636" cy="1549642"/>
          </a:xfrm>
          <a:prstGeom prst="roundRect">
            <a:avLst>
              <a:gd name="adj" fmla="val 7280"/>
            </a:avLst>
          </a:prstGeom>
          <a:gradFill>
            <a:gsLst>
              <a:gs pos="0">
                <a:schemeClr val="accent4">
                  <a:lumMod val="20000"/>
                  <a:lumOff val="80000"/>
                </a:schemeClr>
              </a:gs>
              <a:gs pos="99000">
                <a:srgbClr val="FFC000"/>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2DFCABE-3B7D-4DCB-6060-629356190647}"/>
              </a:ext>
            </a:extLst>
          </p:cNvPr>
          <p:cNvSpPr txBox="1"/>
          <p:nvPr/>
        </p:nvSpPr>
        <p:spPr>
          <a:xfrm>
            <a:off x="830950" y="5083996"/>
            <a:ext cx="3013686" cy="464871"/>
          </a:xfrm>
          <a:prstGeom prst="rect">
            <a:avLst/>
          </a:prstGeom>
          <a:noFill/>
        </p:spPr>
        <p:txBody>
          <a:bodyPr wrap="square">
            <a:spAutoFit/>
          </a:bodyPr>
          <a:lstStyle/>
          <a:p>
            <a:pPr>
              <a:lnSpc>
                <a:spcPct val="150000"/>
              </a:lnSpc>
            </a:pPr>
            <a:r>
              <a:rPr lang="en-US" sz="1800" b="0" i="0" u="none" strike="noStrike" baseline="0" dirty="0">
                <a:latin typeface="Calibri" panose="020F0502020204030204" pitchFamily="34" charset="0"/>
              </a:rPr>
              <a:t>Several models are available:</a:t>
            </a:r>
          </a:p>
        </p:txBody>
      </p:sp>
      <p:sp>
        <p:nvSpPr>
          <p:cNvPr id="13" name="CasellaDiTesto 12">
            <a:extLst>
              <a:ext uri="{FF2B5EF4-FFF2-40B4-BE49-F238E27FC236}">
                <a16:creationId xmlns:a16="http://schemas.microsoft.com/office/drawing/2014/main" id="{0689A3AC-153E-126B-F121-2A4AB3C50C35}"/>
              </a:ext>
            </a:extLst>
          </p:cNvPr>
          <p:cNvSpPr txBox="1"/>
          <p:nvPr/>
        </p:nvSpPr>
        <p:spPr>
          <a:xfrm>
            <a:off x="3743325" y="4759245"/>
            <a:ext cx="6094268" cy="1200329"/>
          </a:xfrm>
          <a:prstGeom prst="rect">
            <a:avLst/>
          </a:prstGeom>
          <a:noFill/>
        </p:spPr>
        <p:txBody>
          <a:bodyPr wrap="square">
            <a:spAutoFit/>
          </a:bodyPr>
          <a:lstStyle/>
          <a:p>
            <a:pPr marL="285750" indent="-285750">
              <a:buFont typeface="Courier New" panose="02070309020205020404" pitchFamily="49" charset="0"/>
              <a:buChar char="o"/>
            </a:pPr>
            <a:r>
              <a:rPr lang="en-US" b="1" dirty="0">
                <a:latin typeface="Calibri" panose="020F0502020204030204" pitchFamily="34" charset="0"/>
              </a:rPr>
              <a:t>ERIC</a:t>
            </a:r>
          </a:p>
          <a:p>
            <a:pPr marL="285750" indent="-285750">
              <a:buFont typeface="Courier New" panose="02070309020205020404" pitchFamily="49" charset="0"/>
              <a:buChar char="o"/>
            </a:pPr>
            <a:r>
              <a:rPr lang="en-US" b="1" dirty="0">
                <a:latin typeface="Calibri" panose="020F0502020204030204" pitchFamily="34" charset="0"/>
              </a:rPr>
              <a:t>AISBL</a:t>
            </a:r>
          </a:p>
          <a:p>
            <a:pPr marL="285750" indent="-285750">
              <a:buFont typeface="Courier New" panose="02070309020205020404" pitchFamily="49" charset="0"/>
              <a:buChar char="o"/>
            </a:pPr>
            <a:r>
              <a:rPr lang="en-US" dirty="0">
                <a:latin typeface="Calibri" panose="020F0502020204030204" pitchFamily="34" charset="0"/>
              </a:rPr>
              <a:t>LLC / GmbH / </a:t>
            </a:r>
            <a:r>
              <a:rPr lang="en-US" dirty="0" err="1">
                <a:latin typeface="Calibri" panose="020F0502020204030204" pitchFamily="34" charset="0"/>
              </a:rPr>
              <a:t>Societe</a:t>
            </a:r>
            <a:r>
              <a:rPr lang="en-US" dirty="0">
                <a:latin typeface="Calibri" panose="020F0502020204030204" pitchFamily="34" charset="0"/>
              </a:rPr>
              <a:t> Civil</a:t>
            </a:r>
          </a:p>
          <a:p>
            <a:pPr marL="285750" indent="-285750">
              <a:buFont typeface="Courier New" panose="02070309020205020404" pitchFamily="49" charset="0"/>
              <a:buChar char="o"/>
            </a:pPr>
            <a:r>
              <a:rPr lang="en-US" dirty="0">
                <a:latin typeface="Calibri" panose="020F0502020204030204" pitchFamily="34" charset="0"/>
              </a:rPr>
              <a:t>And many more.</a:t>
            </a:r>
          </a:p>
        </p:txBody>
      </p:sp>
    </p:spTree>
    <p:extLst>
      <p:ext uri="{BB962C8B-B14F-4D97-AF65-F5344CB8AC3E}">
        <p14:creationId xmlns:p14="http://schemas.microsoft.com/office/powerpoint/2010/main" val="200009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3128</TotalTime>
  <Words>1249</Words>
  <Application>Microsoft Macintosh PowerPoint</Application>
  <PresentationFormat>Widescreen</PresentationFormat>
  <Paragraphs>146</Paragraphs>
  <Slides>14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AkayaTelivigala</vt:lpstr>
      <vt:lpstr>Arial</vt:lpstr>
      <vt:lpstr>Arial Narrow</vt:lpstr>
      <vt:lpstr>Arial Rounded MT Bold</vt:lpstr>
      <vt:lpstr>Avenir Book</vt:lpstr>
      <vt:lpstr>Calibri</vt:lpstr>
      <vt:lpstr>Calibri Light</vt:lpstr>
      <vt:lpstr>Courier New</vt:lpstr>
      <vt:lpstr>Office Theme</vt:lpstr>
      <vt:lpstr>M1.3 Decision on ranking of legal model for RI</vt:lpstr>
      <vt:lpstr>Introduction</vt:lpstr>
      <vt:lpstr>Legal Framework</vt:lpstr>
      <vt:lpstr>WP.4 proposal description</vt:lpstr>
      <vt:lpstr>WP.4 Deliverables &amp; Milestones</vt:lpstr>
      <vt:lpstr>Strategy for the identification of a legal framework</vt:lpstr>
      <vt:lpstr>Phasing approach</vt:lpstr>
      <vt:lpstr>Update CA Requirements and proposed governance</vt:lpstr>
      <vt:lpstr>Post-Implementation Phase </vt:lpstr>
      <vt:lpstr>Post-Implementation Phase </vt:lpstr>
      <vt:lpstr>Post-Implementation Phase </vt:lpstr>
      <vt:lpstr>Conclusions</vt:lpstr>
      <vt:lpstr>EuPRAXIA-PP Consortium</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Antonio Falone</cp:lastModifiedBy>
  <cp:revision>52</cp:revision>
  <dcterms:created xsi:type="dcterms:W3CDTF">2018-02-09T13:41:45Z</dcterms:created>
  <dcterms:modified xsi:type="dcterms:W3CDTF">2024-09-12T13:32:02Z</dcterms:modified>
</cp:coreProperties>
</file>