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93" r:id="rId3"/>
    <p:sldId id="300" r:id="rId4"/>
    <p:sldId id="299" r:id="rId5"/>
    <p:sldId id="277" r:id="rId6"/>
    <p:sldId id="278" r:id="rId7"/>
    <p:sldId id="279" r:id="rId8"/>
    <p:sldId id="280" r:id="rId9"/>
    <p:sldId id="289" r:id="rId10"/>
    <p:sldId id="290" r:id="rId11"/>
    <p:sldId id="291" r:id="rId12"/>
    <p:sldId id="301" r:id="rId13"/>
    <p:sldId id="283" r:id="rId14"/>
    <p:sldId id="292" r:id="rId15"/>
    <p:sldId id="268" r:id="rId16"/>
    <p:sldId id="270" r:id="rId17"/>
    <p:sldId id="272" r:id="rId18"/>
    <p:sldId id="294" r:id="rId19"/>
    <p:sldId id="297" r:id="rId20"/>
    <p:sldId id="288" r:id="rId21"/>
    <p:sldId id="302" r:id="rId22"/>
    <p:sldId id="298"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982"/>
    <a:srgbClr val="A6A6A6"/>
    <a:srgbClr val="DDE9F7"/>
    <a:srgbClr val="0055A5"/>
    <a:srgbClr val="437AAB"/>
    <a:srgbClr val="385273"/>
    <a:srgbClr val="EF3723"/>
    <a:srgbClr val="334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6" autoAdjust="0"/>
    <p:restoredTop sz="80774"/>
  </p:normalViewPr>
  <p:slideViewPr>
    <p:cSldViewPr snapToGrid="0">
      <p:cViewPr varScale="1">
        <p:scale>
          <a:sx n="98" d="100"/>
          <a:sy n="98" d="100"/>
        </p:scale>
        <p:origin x="192"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review article detailing the progress of plasma accelerators includes this plot. The x-axis is the beam energy produced by the accelerator. The y-axis shows the relative energy spread of the beam produced. The plot is populated with results from different accelerators. The blue bubble shows data from LWFA, the green cloud is PWFA and the yellow points are FELs based on conventional RF accelerators. This plot shows the gap in performance between plasma and RF accelerators in terms of energy spread. The authors were in fact quite kind to us who are proud of the advances in plasma technology because they used a logarithmic y-axis. The gap between the energy spread of beams produced by plasma and RF accelerators is large. As an extreme example, consider this experiment conducted at FACET. Using a plasma accelerator, they were able to double the energy of a 42 GeV beam. However, the beam had energies ranging from 42 GeV to above 80 GeV meaning the beam had a 100% energy spread. This is, of course, a sensational example and since 2007, the field has progressed. This example from 2021 produced a beam from a LWA with less than a 1% energy spread. At the very bottom of the plot from the review article we have </a:t>
            </a:r>
            <a:r>
              <a:rPr lang="en-US" dirty="0" err="1"/>
              <a:t>SwissFEL</a:t>
            </a:r>
            <a:r>
              <a:rPr lang="en-US" dirty="0"/>
              <a:t>. There the energy spread is so small that they have had to look for ways to increase the energy spread for some user experiments. </a:t>
            </a:r>
            <a:r>
              <a:rPr lang="en-US" sz="1200" dirty="0"/>
              <a:t>While RF and plasma accelerator technologies are different, they both have the challenge of controlling the energy spreads of the beams they produce. </a:t>
            </a:r>
            <a:r>
              <a:rPr lang="en-CA" dirty="0">
                <a:effectLst/>
                <a:latin typeface="Helvetica Neue" panose="02000503000000020004" pitchFamily="2" charset="0"/>
              </a:rPr>
              <a:t>I think we should apply </a:t>
            </a:r>
            <a:r>
              <a:rPr lang="en-CA" dirty="0" err="1">
                <a:effectLst/>
                <a:latin typeface="Helvetica Neue" panose="02000503000000020004" pitchFamily="2" charset="0"/>
              </a:rPr>
              <a:t>wakefield</a:t>
            </a:r>
            <a:r>
              <a:rPr lang="en-CA" dirty="0">
                <a:effectLst/>
                <a:latin typeface="Helvetica Neue" panose="02000503000000020004" pitchFamily="2" charset="0"/>
              </a:rPr>
              <a:t> structures to control the energy spread of plasma particle accelerators.</a:t>
            </a:r>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t>2</a:t>
            </a:fld>
            <a:endParaRPr lang="en-GB"/>
          </a:p>
        </p:txBody>
      </p:sp>
    </p:spTree>
    <p:extLst>
      <p:ext uri="{BB962C8B-B14F-4D97-AF65-F5344CB8AC3E}">
        <p14:creationId xmlns:p14="http://schemas.microsoft.com/office/powerpoint/2010/main" val="266417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Neue" panose="02000503000000020004" pitchFamily="2" charset="0"/>
              </a:rPr>
              <a:t>My name is Evan Ericson. I am a PhD student at EPFL based at the Paul Scherrer Institute. I have been doing simulations for particle accelerators since 2018 and I have done the analysis and prepared the simulations I will show you today. I work at PSI because that is where the Swiss Free Electron Laser is located. I have worked with the people shown here because they are free electron laser experts. I study methods of manipulating the longitudinal phase space of particle beams because the correlated energy spread determines the bandwidth of free electron lasers.</a:t>
            </a:r>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t>3</a:t>
            </a:fld>
            <a:endParaRPr lang="en-GB"/>
          </a:p>
        </p:txBody>
      </p:sp>
    </p:spTree>
    <p:extLst>
      <p:ext uri="{BB962C8B-B14F-4D97-AF65-F5344CB8AC3E}">
        <p14:creationId xmlns:p14="http://schemas.microsoft.com/office/powerpoint/2010/main" val="252928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t>
            </a:r>
            <a:r>
              <a:rPr lang="en-US" dirty="0" err="1"/>
              <a:t>SwissFEL</a:t>
            </a:r>
            <a:r>
              <a:rPr lang="en-US" dirty="0"/>
              <a:t> we use a </a:t>
            </a:r>
            <a:r>
              <a:rPr lang="en-US" dirty="0" err="1"/>
              <a:t>wakefield</a:t>
            </a:r>
            <a:r>
              <a:rPr lang="en-US" dirty="0"/>
              <a:t> structure to increase the energy spread of the beam. This photo shows it installed in a vacuum chamber in the accelerator. Inside the structure is simple: Two parallel dielectric plates are attached to two metal jaws whose separation can be varied. When a beam passes between the plates, </a:t>
            </a:r>
            <a:r>
              <a:rPr lang="en-US" dirty="0" err="1"/>
              <a:t>wakefields</a:t>
            </a:r>
            <a:r>
              <a:rPr lang="en-US" dirty="0"/>
              <a:t> are excited. The fields produced by the head of a bunch can affect the particles in the tail. The amplitude of the fields depends on the material properties and gap of the device. The </a:t>
            </a:r>
            <a:r>
              <a:rPr lang="en-US" dirty="0" err="1"/>
              <a:t>wakefields</a:t>
            </a:r>
            <a:r>
              <a:rPr lang="en-US" dirty="0"/>
              <a:t> are inherently synchronized with the beam since the beam is affecting itself. The </a:t>
            </a:r>
            <a:r>
              <a:rPr lang="en-US" dirty="0" err="1"/>
              <a:t>wakefields</a:t>
            </a:r>
            <a:r>
              <a:rPr lang="en-US" dirty="0"/>
              <a:t> also do not require an external power source.</a:t>
            </a:r>
          </a:p>
          <a:p>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t>4</a:t>
            </a:fld>
            <a:endParaRPr lang="en-GB"/>
          </a:p>
        </p:txBody>
      </p:sp>
    </p:spTree>
    <p:extLst>
      <p:ext uri="{BB962C8B-B14F-4D97-AF65-F5344CB8AC3E}">
        <p14:creationId xmlns:p14="http://schemas.microsoft.com/office/powerpoint/2010/main" val="46741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wakefield</a:t>
            </a:r>
            <a:r>
              <a:rPr lang="en-US" dirty="0"/>
              <a:t> structure can work in two ways. For RF accelerators that produce bunches with small energy spread, when a bunch passes through the </a:t>
            </a:r>
            <a:r>
              <a:rPr lang="en-US" dirty="0" err="1"/>
              <a:t>wakefield</a:t>
            </a:r>
            <a:r>
              <a:rPr lang="en-US" dirty="0"/>
              <a:t> structure, the </a:t>
            </a:r>
            <a:r>
              <a:rPr lang="en-US" dirty="0" err="1"/>
              <a:t>wakefields</a:t>
            </a:r>
            <a:r>
              <a:rPr lang="en-US" dirty="0"/>
              <a:t> generated by the head cause particles in the tail of the bunch to lose energy and the output beam has an increased energy spread. In the case of plasma accelerators with a large energy spread, the </a:t>
            </a:r>
            <a:r>
              <a:rPr lang="en-US" dirty="0" err="1"/>
              <a:t>wakefields</a:t>
            </a:r>
            <a:r>
              <a:rPr lang="en-US" dirty="0"/>
              <a:t> produced by the head cause the tail to lose energy and the energy spread of the beam is reduced. This effect is either called chirping of </a:t>
            </a:r>
            <a:r>
              <a:rPr lang="en-US" dirty="0" err="1"/>
              <a:t>dechirping</a:t>
            </a:r>
            <a:r>
              <a:rPr lang="en-US" dirty="0"/>
              <a:t> and it depends on the input beam. At </a:t>
            </a:r>
            <a:r>
              <a:rPr lang="en-US" dirty="0" err="1"/>
              <a:t>SwissFEL</a:t>
            </a:r>
            <a:r>
              <a:rPr lang="en-US" dirty="0"/>
              <a:t> we have an RF accelerator and we performed the Chirping experiment. We </a:t>
            </a:r>
          </a:p>
          <a:p>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t>5</a:t>
            </a:fld>
            <a:endParaRPr lang="en-GB"/>
          </a:p>
        </p:txBody>
      </p:sp>
    </p:spTree>
    <p:extLst>
      <p:ext uri="{BB962C8B-B14F-4D97-AF65-F5344CB8AC3E}">
        <p14:creationId xmlns:p14="http://schemas.microsoft.com/office/powerpoint/2010/main" val="1532061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some data taken during the experiment. When the structure has a large gap, the energy distribution is narrow with a peak centered at 5 GeV. As the gap is decreased, the energy spread increases and the centroid of the distribution decreases. We did this measurement for three different bunch lengths. When operating the gap of the structure is adjusted until the desired bandwidth is obtained. A model of the structure did not exist and how the </a:t>
            </a:r>
            <a:r>
              <a:rPr lang="en-US" dirty="0" err="1"/>
              <a:t>wakefields</a:t>
            </a:r>
            <a:r>
              <a:rPr lang="en-US" dirty="0"/>
              <a:t> changes with gap was not well understood. I made a model of the </a:t>
            </a:r>
            <a:r>
              <a:rPr lang="en-US" dirty="0" err="1"/>
              <a:t>wakefield</a:t>
            </a:r>
            <a:r>
              <a:rPr lang="en-US" dirty="0"/>
              <a:t> structure by simulating the interaction of the beam with the structure in finite element software.</a:t>
            </a:r>
          </a:p>
          <a:p>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t>8</a:t>
            </a:fld>
            <a:endParaRPr lang="en-GB"/>
          </a:p>
        </p:txBody>
      </p:sp>
    </p:spTree>
    <p:extLst>
      <p:ext uri="{BB962C8B-B14F-4D97-AF65-F5344CB8AC3E}">
        <p14:creationId xmlns:p14="http://schemas.microsoft.com/office/powerpoint/2010/main" val="553986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Simulating this interaction accurately was not straightforward. I needed to find the solver settings that were the least demanding as possible while still giving accurate predictions. I did mesh convergence checks which is a parameter that determines how finely the geometry and fields were discretized. I then found the minimum structure length that could be simulated while still giving accurate results. The </a:t>
            </a:r>
            <a:r>
              <a:rPr lang="en-US" dirty="0" err="1"/>
              <a:t>wakefields</a:t>
            </a:r>
            <a:r>
              <a:rPr lang="en-US" dirty="0"/>
              <a:t> are calculated as a finite sum of modal wake potentials. The number of terms to include in the sum was not immediately obvious to me. I found that after mode number 45 the wake potential does not change. Now that I had determined the settings, I could simulate the interaction.</a:t>
            </a:r>
          </a:p>
          <a:p>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t>9</a:t>
            </a:fld>
            <a:endParaRPr lang="en-GB"/>
          </a:p>
        </p:txBody>
      </p:sp>
    </p:spTree>
    <p:extLst>
      <p:ext uri="{BB962C8B-B14F-4D97-AF65-F5344CB8AC3E}">
        <p14:creationId xmlns:p14="http://schemas.microsoft.com/office/powerpoint/2010/main" val="1444561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black dashed line represents the current distribution and each colored curved represents the resulting wake potential for a given structure gap. From these wake potentials I calculated the loss factor which is a measure of the change of the centroid energy of the beam and the energy spread of the beam. The blue curve show the values derived from the measurements. The orange and green show the values derived from simulations with gaussian and non-gaussian beams. The simulations follow the trend from the measurements. As the structure gap is closed, the centroid energy decreases and the energy spread increases. The data from the other bunch lengths are shown here. </a:t>
            </a:r>
          </a:p>
          <a:p>
            <a:endParaRPr lang="en-US" dirty="0"/>
          </a:p>
        </p:txBody>
      </p:sp>
      <p:sp>
        <p:nvSpPr>
          <p:cNvPr id="4" name="Slide Number Placeholder 3"/>
          <p:cNvSpPr>
            <a:spLocks noGrp="1"/>
          </p:cNvSpPr>
          <p:nvPr>
            <p:ph type="sldNum" sz="quarter" idx="5"/>
          </p:nvPr>
        </p:nvSpPr>
        <p:spPr/>
        <p:txBody>
          <a:bodyPr/>
          <a:lstStyle/>
          <a:p>
            <a:fld id="{27428567-BDF5-451C-8737-F40313BC91EE}" type="slidenum">
              <a:rPr lang="en-GB" smtClean="0"/>
              <a:t>13</a:t>
            </a:fld>
            <a:endParaRPr lang="en-GB"/>
          </a:p>
        </p:txBody>
      </p:sp>
    </p:spTree>
    <p:extLst>
      <p:ext uri="{BB962C8B-B14F-4D97-AF65-F5344CB8AC3E}">
        <p14:creationId xmlns:p14="http://schemas.microsoft.com/office/powerpoint/2010/main" val="157722573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13092" y="3642000"/>
            <a:ext cx="1152130" cy="3990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dirty="0">
                <a:solidFill>
                  <a:schemeClr val="bg1"/>
                </a:solidFill>
              </a:rPr>
              <a:t>This project has received funding from the European Union´s Horizon Europe research and innovation programme under grant agreement </a:t>
            </a:r>
          </a:p>
          <a:p>
            <a:r>
              <a:rPr lang="en-GB" sz="800" dirty="0">
                <a:solidFill>
                  <a:schemeClr val="bg1"/>
                </a:solidFill>
              </a:rPr>
              <a:t>No. 101079773</a:t>
            </a:r>
          </a:p>
        </p:txBody>
      </p:sp>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702619" y="5201842"/>
            <a:ext cx="539714" cy="360000"/>
          </a:xfrm>
          <a:prstGeom prst="rect">
            <a:avLst/>
          </a:prstGeom>
          <a:ln w="3175">
            <a:solidFill>
              <a:schemeClr val="bg1">
                <a:lumMod val="85000"/>
              </a:schemeClr>
            </a:solidFill>
          </a:ln>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42100" y="5204384"/>
            <a:ext cx="539895" cy="360000"/>
          </a:xfrm>
          <a:prstGeom prst="rect">
            <a:avLst/>
          </a:prstGeom>
          <a:ln w="3175">
            <a:solidFill>
              <a:schemeClr val="bg1">
                <a:lumMod val="85000"/>
              </a:schemeClr>
            </a:solidFill>
          </a:ln>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92764" y="5201842"/>
            <a:ext cx="539714" cy="360000"/>
          </a:xfrm>
          <a:prstGeom prst="rect">
            <a:avLst/>
          </a:prstGeom>
          <a:ln w="3175">
            <a:solidFill>
              <a:schemeClr val="bg1">
                <a:lumMod val="85000"/>
              </a:schemeClr>
            </a:solidFill>
          </a:ln>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962" y="5204384"/>
            <a:ext cx="539895" cy="360000"/>
          </a:xfrm>
          <a:prstGeom prst="rect">
            <a:avLst/>
          </a:prstGeom>
          <a:ln w="3175">
            <a:solidFill>
              <a:schemeClr val="bg1">
                <a:lumMod val="85000"/>
              </a:schemeClr>
            </a:solidFill>
          </a:ln>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961910" y="5204384"/>
            <a:ext cx="539895" cy="360000"/>
          </a:xfrm>
          <a:prstGeom prst="rect">
            <a:avLst/>
          </a:prstGeom>
          <a:ln w="3175">
            <a:solidFill>
              <a:schemeClr val="bg1">
                <a:lumMod val="85000"/>
              </a:schemeClr>
            </a:solidFill>
          </a:ln>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331434" y="5201842"/>
            <a:ext cx="539895" cy="360000"/>
          </a:xfrm>
          <a:prstGeom prst="rect">
            <a:avLst/>
          </a:prstGeom>
          <a:ln w="3175">
            <a:solidFill>
              <a:schemeClr val="bg1">
                <a:lumMod val="85000"/>
              </a:schemeClr>
            </a:solidFill>
          </a:ln>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2100" y="5703104"/>
            <a:ext cx="539895" cy="360000"/>
          </a:xfrm>
          <a:prstGeom prst="rect">
            <a:avLst/>
          </a:prstGeom>
          <a:ln w="3175">
            <a:solidFill>
              <a:schemeClr val="bg1">
                <a:lumMod val="85000"/>
              </a:schemeClr>
            </a:solidFill>
          </a:ln>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72269" y="5703104"/>
            <a:ext cx="539895" cy="360000"/>
          </a:xfrm>
          <a:prstGeom prst="rect">
            <a:avLst/>
          </a:prstGeom>
          <a:ln w="3175">
            <a:solidFill>
              <a:schemeClr val="bg1">
                <a:lumMod val="85000"/>
              </a:schemeClr>
            </a:solidFill>
          </a:ln>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2332607" y="5703104"/>
            <a:ext cx="539895" cy="360000"/>
          </a:xfrm>
          <a:prstGeom prst="rect">
            <a:avLst/>
          </a:prstGeom>
          <a:ln w="3175">
            <a:solidFill>
              <a:schemeClr val="bg1">
                <a:lumMod val="85000"/>
              </a:schemeClr>
            </a:solidFill>
          </a:ln>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2962776" y="5703104"/>
            <a:ext cx="539714" cy="360000"/>
          </a:xfrm>
          <a:prstGeom prst="rect">
            <a:avLst/>
          </a:prstGeom>
          <a:ln w="3175">
            <a:solidFill>
              <a:schemeClr val="bg1">
                <a:lumMod val="85000"/>
              </a:schemeClr>
            </a:solidFill>
          </a:ln>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02438" y="5703104"/>
            <a:ext cx="539895" cy="360000"/>
          </a:xfrm>
          <a:prstGeom prst="rect">
            <a:avLst/>
          </a:prstGeom>
          <a:ln w="3175">
            <a:solidFill>
              <a:schemeClr val="bg1">
                <a:lumMod val="85000"/>
              </a:schemeClr>
            </a:solidFill>
          </a:ln>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592764" y="5703104"/>
            <a:ext cx="539714" cy="360000"/>
          </a:xfrm>
          <a:prstGeom prst="rect">
            <a:avLst/>
          </a:prstGeom>
          <a:ln w="3175">
            <a:solidFill>
              <a:schemeClr val="bg1">
                <a:lumMod val="85000"/>
              </a:schemeClr>
            </a:solidFill>
          </a:ln>
        </p:spPr>
      </p:pic>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pic>
        <p:nvPicPr>
          <p:cNvPr id="5" name="Picture 4" descr="A black background with white text and yellow stars&#10;&#10;Description automatically generated">
            <a:extLst>
              <a:ext uri="{FF2B5EF4-FFF2-40B4-BE49-F238E27FC236}">
                <a16:creationId xmlns:a16="http://schemas.microsoft.com/office/drawing/2014/main" id="{9E2716B7-B9F2-45DB-9777-073DE14175D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9109912" y="114716"/>
            <a:ext cx="2242632" cy="1415562"/>
          </a:xfrm>
          <a:prstGeom prst="rect">
            <a:avLst/>
          </a:prstGeom>
        </p:spPr>
      </p:pic>
    </p:spTree>
    <p:extLst>
      <p:ext uri="{BB962C8B-B14F-4D97-AF65-F5344CB8AC3E}">
        <p14:creationId xmlns:p14="http://schemas.microsoft.com/office/powerpoint/2010/main" val="303289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fld id="{5CA01834-46A7-4729-87E5-523A704ACD68}" type="datetime1">
              <a:rPr lang="en-GB" smtClean="0"/>
              <a:t>24/09/2024</a:t>
            </a:fld>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75972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fld id="{C397A08C-906E-43EA-885E-38D7E516C950}" type="datetime1">
              <a:rPr lang="en-GB" smtClean="0"/>
              <a:t>24/09/2024</a:t>
            </a:fld>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12976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fld id="{A7524375-5B77-493B-B985-7DE9ED0B3819}" type="datetime1">
              <a:rPr lang="en-GB" smtClean="0"/>
              <a:t>24/09/2024</a:t>
            </a:fld>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78697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46373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C398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2973826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fld id="{429EA432-0A7F-4C00-891E-203DB036B6DB}" type="datetime1">
              <a:rPr lang="en-GB" smtClean="0"/>
              <a:t>24/09/2024</a:t>
            </a:fld>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1964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fld id="{C51D0466-3B82-475E-B082-527677DD09F8}" type="datetime1">
              <a:rPr lang="en-GB" smtClean="0"/>
              <a:t>24/09/2024</a:t>
            </a:fld>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9296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fld id="{7DE02D47-8CAF-40B8-839E-ACD68B3A7126}" type="datetime1">
              <a:rPr lang="en-GB" smtClean="0"/>
              <a:t>24/09/2024</a:t>
            </a:fld>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Insert author and occasion</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1240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fld id="{97AE0591-3475-4EBB-8016-10D483697907}" type="datetime1">
              <a:rPr lang="en-GB" smtClean="0"/>
              <a:t>24/09/2024</a:t>
            </a:fld>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Insert author and occasion</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50367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fld id="{00157272-7EFB-437A-AE66-D494C00346C2}" type="datetime1">
              <a:rPr lang="en-GB" smtClean="0"/>
              <a:t>24/09/2024</a:t>
            </a:fld>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Insert author and occasion</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7510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fld id="{3BBA27A4-D14A-4CCB-9FE4-240F31646354}" type="datetime1">
              <a:rPr lang="en-GB" smtClean="0"/>
              <a:t>24/09/2024</a:t>
            </a:fld>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661959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24/09/2024</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599177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1A33-5772-438A-823D-C015E90B014E}"/>
              </a:ext>
            </a:extLst>
          </p:cNvPr>
          <p:cNvSpPr>
            <a:spLocks noGrp="1"/>
          </p:cNvSpPr>
          <p:nvPr>
            <p:ph type="ctrTitle"/>
          </p:nvPr>
        </p:nvSpPr>
        <p:spPr>
          <a:xfrm>
            <a:off x="3223488" y="2330969"/>
            <a:ext cx="7813967" cy="1043854"/>
          </a:xfrm>
        </p:spPr>
        <p:txBody>
          <a:bodyPr>
            <a:normAutofit fontScale="90000"/>
          </a:bodyPr>
          <a:lstStyle/>
          <a:p>
            <a:r>
              <a:rPr lang="en-US" dirty="0"/>
              <a:t>Reduction of Projected Energy Spread with a Dielectric Wake Field Structure </a:t>
            </a:r>
            <a:endParaRPr lang="en-GB" dirty="0"/>
          </a:p>
        </p:txBody>
      </p:sp>
      <p:sp>
        <p:nvSpPr>
          <p:cNvPr id="3" name="Subtitle 2">
            <a:extLst>
              <a:ext uri="{FF2B5EF4-FFF2-40B4-BE49-F238E27FC236}">
                <a16:creationId xmlns:a16="http://schemas.microsoft.com/office/drawing/2014/main" id="{460E5BE7-F6D2-4725-85A7-B8FD0022C0F7}"/>
              </a:ext>
            </a:extLst>
          </p:cNvPr>
          <p:cNvSpPr>
            <a:spLocks noGrp="1"/>
          </p:cNvSpPr>
          <p:nvPr>
            <p:ph type="subTitle" idx="1"/>
          </p:nvPr>
        </p:nvSpPr>
        <p:spPr>
          <a:xfrm>
            <a:off x="3232723" y="3545266"/>
            <a:ext cx="7813967" cy="812944"/>
          </a:xfrm>
        </p:spPr>
        <p:txBody>
          <a:bodyPr>
            <a:normAutofit/>
          </a:bodyPr>
          <a:lstStyle/>
          <a:p>
            <a:pPr>
              <a:lnSpc>
                <a:spcPct val="100000"/>
              </a:lnSpc>
            </a:pPr>
            <a:r>
              <a:rPr lang="en-CA" sz="2400" dirty="0"/>
              <a:t>Evan Ericson</a:t>
            </a:r>
            <a:endParaRPr lang="en-CA" sz="2400" b="0" dirty="0"/>
          </a:p>
        </p:txBody>
      </p:sp>
    </p:spTree>
    <p:extLst>
      <p:ext uri="{BB962C8B-B14F-4D97-AF65-F5344CB8AC3E}">
        <p14:creationId xmlns:p14="http://schemas.microsoft.com/office/powerpoint/2010/main" val="2794155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546E13-1CF5-2A16-AADD-AF7C3D73AB4B}"/>
              </a:ext>
            </a:extLst>
          </p:cNvPr>
          <p:cNvSpPr>
            <a:spLocks noGrp="1"/>
          </p:cNvSpPr>
          <p:nvPr>
            <p:ph type="sldNum" sz="quarter" idx="12"/>
          </p:nvPr>
        </p:nvSpPr>
        <p:spPr/>
        <p:txBody>
          <a:bodyPr/>
          <a:lstStyle/>
          <a:p>
            <a:fld id="{3A3A6714-3D1F-4857-9904-D935B84167FA}" type="slidenum">
              <a:rPr lang="en-GB" smtClean="0"/>
              <a:pPr/>
              <a:t>10</a:t>
            </a:fld>
            <a:endParaRPr lang="en-GB"/>
          </a:p>
        </p:txBody>
      </p:sp>
      <p:sp>
        <p:nvSpPr>
          <p:cNvPr id="4" name="Title 3">
            <a:extLst>
              <a:ext uri="{FF2B5EF4-FFF2-40B4-BE49-F238E27FC236}">
                <a16:creationId xmlns:a16="http://schemas.microsoft.com/office/drawing/2014/main" id="{A8F2972E-8296-7655-34BD-65824B8AE863}"/>
              </a:ext>
            </a:extLst>
          </p:cNvPr>
          <p:cNvSpPr>
            <a:spLocks noGrp="1"/>
          </p:cNvSpPr>
          <p:nvPr>
            <p:ph type="title"/>
          </p:nvPr>
        </p:nvSpPr>
        <p:spPr/>
        <p:txBody>
          <a:bodyPr>
            <a:normAutofit/>
          </a:bodyPr>
          <a:lstStyle/>
          <a:p>
            <a:r>
              <a:rPr lang="en-US" sz="2800" dirty="0"/>
              <a:t>Less than a tenth of the structure needs to be simulated to obtain accurate wake potentials</a:t>
            </a:r>
            <a:endParaRPr lang="de-CH" sz="2800" dirty="0"/>
          </a:p>
        </p:txBody>
      </p:sp>
      <p:sp>
        <p:nvSpPr>
          <p:cNvPr id="5" name="Footer Placeholder 4">
            <a:extLst>
              <a:ext uri="{FF2B5EF4-FFF2-40B4-BE49-F238E27FC236}">
                <a16:creationId xmlns:a16="http://schemas.microsoft.com/office/drawing/2014/main" id="{1842F137-D35D-BD12-1619-5810FACEB6F1}"/>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6" name="Picture 5" descr="A graph of a graph with numbers and lines&#10;&#10;Description automatically generated with medium confidence">
            <a:extLst>
              <a:ext uri="{FF2B5EF4-FFF2-40B4-BE49-F238E27FC236}">
                <a16:creationId xmlns:a16="http://schemas.microsoft.com/office/drawing/2014/main" id="{3FFC8E45-1174-4C1A-1910-97E69BF6D875}"/>
              </a:ext>
            </a:extLst>
          </p:cNvPr>
          <p:cNvPicPr>
            <a:picLocks noChangeAspect="1"/>
          </p:cNvPicPr>
          <p:nvPr/>
        </p:nvPicPr>
        <p:blipFill>
          <a:blip r:embed="rId2"/>
          <a:stretch>
            <a:fillRect/>
          </a:stretch>
        </p:blipFill>
        <p:spPr>
          <a:xfrm>
            <a:off x="7680101" y="1838731"/>
            <a:ext cx="4086062" cy="2694692"/>
          </a:xfrm>
          <a:prstGeom prst="rect">
            <a:avLst/>
          </a:prstGeom>
        </p:spPr>
      </p:pic>
      <p:grpSp>
        <p:nvGrpSpPr>
          <p:cNvPr id="7" name="Group 6">
            <a:extLst>
              <a:ext uri="{FF2B5EF4-FFF2-40B4-BE49-F238E27FC236}">
                <a16:creationId xmlns:a16="http://schemas.microsoft.com/office/drawing/2014/main" id="{F51FE9CB-DD28-D1EA-8362-1F92992730FB}"/>
              </a:ext>
            </a:extLst>
          </p:cNvPr>
          <p:cNvGrpSpPr/>
          <p:nvPr/>
        </p:nvGrpSpPr>
        <p:grpSpPr>
          <a:xfrm>
            <a:off x="997393" y="2204864"/>
            <a:ext cx="1570215" cy="3024336"/>
            <a:chOff x="997393" y="1556792"/>
            <a:chExt cx="1570215" cy="3024336"/>
          </a:xfrm>
        </p:grpSpPr>
        <p:grpSp>
          <p:nvGrpSpPr>
            <p:cNvPr id="8" name="Group 7">
              <a:extLst>
                <a:ext uri="{FF2B5EF4-FFF2-40B4-BE49-F238E27FC236}">
                  <a16:creationId xmlns:a16="http://schemas.microsoft.com/office/drawing/2014/main" id="{048F2B80-01F9-3E6F-3031-445CC196BECE}"/>
                </a:ext>
              </a:extLst>
            </p:cNvPr>
            <p:cNvGrpSpPr/>
            <p:nvPr/>
          </p:nvGrpSpPr>
          <p:grpSpPr>
            <a:xfrm>
              <a:off x="997393" y="1700808"/>
              <a:ext cx="1534669" cy="2729719"/>
              <a:chOff x="7271319" y="1816305"/>
              <a:chExt cx="2040946" cy="3580787"/>
            </a:xfrm>
          </p:grpSpPr>
          <p:sp>
            <p:nvSpPr>
              <p:cNvPr id="10" name="Rectangle 9">
                <a:extLst>
                  <a:ext uri="{FF2B5EF4-FFF2-40B4-BE49-F238E27FC236}">
                    <a16:creationId xmlns:a16="http://schemas.microsoft.com/office/drawing/2014/main" id="{7FB44B92-6463-B730-0DAF-3E643ACF5A35}"/>
                  </a:ext>
                </a:extLst>
              </p:cNvPr>
              <p:cNvSpPr/>
              <p:nvPr/>
            </p:nvSpPr>
            <p:spPr>
              <a:xfrm rot="5400000">
                <a:off x="8236560" y="1787547"/>
                <a:ext cx="110465" cy="2040945"/>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1" name="Rectangle 10">
                <a:extLst>
                  <a:ext uri="{FF2B5EF4-FFF2-40B4-BE49-F238E27FC236}">
                    <a16:creationId xmlns:a16="http://schemas.microsoft.com/office/drawing/2014/main" id="{5B4A2E03-DFBD-78D6-6148-B6564BD4735F}"/>
                  </a:ext>
                </a:extLst>
              </p:cNvPr>
              <p:cNvSpPr/>
              <p:nvPr/>
            </p:nvSpPr>
            <p:spPr>
              <a:xfrm rot="5400000" flipH="1">
                <a:off x="8236560" y="3385281"/>
                <a:ext cx="110465" cy="2040945"/>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2" name="Rectangle 11">
                <a:extLst>
                  <a:ext uri="{FF2B5EF4-FFF2-40B4-BE49-F238E27FC236}">
                    <a16:creationId xmlns:a16="http://schemas.microsoft.com/office/drawing/2014/main" id="{B192A010-CE40-EFF9-CC7F-D9E9A8DF315D}"/>
                  </a:ext>
                </a:extLst>
              </p:cNvPr>
              <p:cNvSpPr/>
              <p:nvPr/>
            </p:nvSpPr>
            <p:spPr>
              <a:xfrm rot="5400000">
                <a:off x="7548160" y="2586413"/>
                <a:ext cx="1487265" cy="2040945"/>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ndParaRPr>
              </a:p>
            </p:txBody>
          </p:sp>
          <p:sp>
            <p:nvSpPr>
              <p:cNvPr id="13" name="Rectangle 12">
                <a:extLst>
                  <a:ext uri="{FF2B5EF4-FFF2-40B4-BE49-F238E27FC236}">
                    <a16:creationId xmlns:a16="http://schemas.microsoft.com/office/drawing/2014/main" id="{53CC1444-459D-AA10-EFE1-AFFA003577A3}"/>
                  </a:ext>
                </a:extLst>
              </p:cNvPr>
              <p:cNvSpPr/>
              <p:nvPr/>
            </p:nvSpPr>
            <p:spPr>
              <a:xfrm rot="5400000">
                <a:off x="7934218" y="4948134"/>
                <a:ext cx="715148" cy="182768"/>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4" name="Rectangle 13">
                <a:extLst>
                  <a:ext uri="{FF2B5EF4-FFF2-40B4-BE49-F238E27FC236}">
                    <a16:creationId xmlns:a16="http://schemas.microsoft.com/office/drawing/2014/main" id="{EBE933B2-A11F-652A-61AD-171C8ABA4C82}"/>
                  </a:ext>
                </a:extLst>
              </p:cNvPr>
              <p:cNvSpPr/>
              <p:nvPr/>
            </p:nvSpPr>
            <p:spPr>
              <a:xfrm rot="5400000">
                <a:off x="8179888" y="3549564"/>
                <a:ext cx="223808" cy="2040945"/>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5" name="Rectangle 14">
                <a:extLst>
                  <a:ext uri="{FF2B5EF4-FFF2-40B4-BE49-F238E27FC236}">
                    <a16:creationId xmlns:a16="http://schemas.microsoft.com/office/drawing/2014/main" id="{B33BB527-C517-B9F9-BE0D-6AC0AD1337F9}"/>
                  </a:ext>
                </a:extLst>
              </p:cNvPr>
              <p:cNvSpPr/>
              <p:nvPr/>
            </p:nvSpPr>
            <p:spPr>
              <a:xfrm rot="16200000" flipV="1">
                <a:off x="7934218" y="2082495"/>
                <a:ext cx="715148" cy="182768"/>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6" name="Rectangle 15">
                <a:extLst>
                  <a:ext uri="{FF2B5EF4-FFF2-40B4-BE49-F238E27FC236}">
                    <a16:creationId xmlns:a16="http://schemas.microsoft.com/office/drawing/2014/main" id="{EB7AB603-C6BA-22F0-D2EE-DD64C136FD98}"/>
                  </a:ext>
                </a:extLst>
              </p:cNvPr>
              <p:cNvSpPr/>
              <p:nvPr/>
            </p:nvSpPr>
            <p:spPr>
              <a:xfrm rot="16200000" flipV="1">
                <a:off x="8179888" y="1622888"/>
                <a:ext cx="223808" cy="2040945"/>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grpSp>
        <p:sp>
          <p:nvSpPr>
            <p:cNvPr id="9" name="Rectangle 8">
              <a:extLst>
                <a:ext uri="{FF2B5EF4-FFF2-40B4-BE49-F238E27FC236}">
                  <a16:creationId xmlns:a16="http://schemas.microsoft.com/office/drawing/2014/main" id="{B9578022-1A64-5431-9A1F-A95D5136E1DB}"/>
                </a:ext>
              </a:extLst>
            </p:cNvPr>
            <p:cNvSpPr/>
            <p:nvPr/>
          </p:nvSpPr>
          <p:spPr>
            <a:xfrm>
              <a:off x="1770921" y="1556792"/>
              <a:ext cx="796687" cy="3024336"/>
            </a:xfrm>
            <a:prstGeom prst="rect">
              <a:avLst/>
            </a:prstGeom>
            <a:solidFill>
              <a:schemeClr val="bg1">
                <a:alpha val="754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grpSp>
      <p:pic>
        <p:nvPicPr>
          <p:cNvPr id="17" name="Picture 16" descr="A graph of a function&#10;&#10;Description automatically generated">
            <a:extLst>
              <a:ext uri="{FF2B5EF4-FFF2-40B4-BE49-F238E27FC236}">
                <a16:creationId xmlns:a16="http://schemas.microsoft.com/office/drawing/2014/main" id="{E4A1D874-C9D9-77E9-205A-2908C9E9C302}"/>
              </a:ext>
            </a:extLst>
          </p:cNvPr>
          <p:cNvPicPr>
            <a:picLocks noChangeAspect="1"/>
          </p:cNvPicPr>
          <p:nvPr/>
        </p:nvPicPr>
        <p:blipFill>
          <a:blip r:embed="rId3"/>
          <a:stretch>
            <a:fillRect/>
          </a:stretch>
        </p:blipFill>
        <p:spPr>
          <a:xfrm>
            <a:off x="3192120" y="1844824"/>
            <a:ext cx="4374975" cy="3495166"/>
          </a:xfrm>
          <a:prstGeom prst="rect">
            <a:avLst/>
          </a:prstGeom>
        </p:spPr>
      </p:pic>
    </p:spTree>
    <p:extLst>
      <p:ext uri="{BB962C8B-B14F-4D97-AF65-F5344CB8AC3E}">
        <p14:creationId xmlns:p14="http://schemas.microsoft.com/office/powerpoint/2010/main" val="1084791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538FA8-6FE1-3078-B246-B15BCE7A5DF9}"/>
              </a:ext>
            </a:extLst>
          </p:cNvPr>
          <p:cNvSpPr>
            <a:spLocks noGrp="1"/>
          </p:cNvSpPr>
          <p:nvPr>
            <p:ph type="sldNum" sz="quarter" idx="12"/>
          </p:nvPr>
        </p:nvSpPr>
        <p:spPr/>
        <p:txBody>
          <a:bodyPr/>
          <a:lstStyle/>
          <a:p>
            <a:fld id="{3A3A6714-3D1F-4857-9904-D935B84167FA}" type="slidenum">
              <a:rPr lang="en-GB" smtClean="0"/>
              <a:pPr/>
              <a:t>11</a:t>
            </a:fld>
            <a:endParaRPr lang="en-GB"/>
          </a:p>
        </p:txBody>
      </p:sp>
      <p:sp>
        <p:nvSpPr>
          <p:cNvPr id="4" name="Title 3">
            <a:extLst>
              <a:ext uri="{FF2B5EF4-FFF2-40B4-BE49-F238E27FC236}">
                <a16:creationId xmlns:a16="http://schemas.microsoft.com/office/drawing/2014/main" id="{710D12B1-0A16-C186-6857-A9F52856FCB9}"/>
              </a:ext>
            </a:extLst>
          </p:cNvPr>
          <p:cNvSpPr>
            <a:spLocks noGrp="1"/>
          </p:cNvSpPr>
          <p:nvPr>
            <p:ph type="title"/>
          </p:nvPr>
        </p:nvSpPr>
        <p:spPr/>
        <p:txBody>
          <a:bodyPr>
            <a:normAutofit/>
          </a:bodyPr>
          <a:lstStyle/>
          <a:p>
            <a:r>
              <a:rPr lang="en-US" sz="2800" dirty="0"/>
              <a:t>Wake potential does not change when including terms above index 45</a:t>
            </a:r>
            <a:endParaRPr lang="de-CH" sz="2800" dirty="0"/>
          </a:p>
        </p:txBody>
      </p:sp>
      <p:sp>
        <p:nvSpPr>
          <p:cNvPr id="5" name="Footer Placeholder 4">
            <a:extLst>
              <a:ext uri="{FF2B5EF4-FFF2-40B4-BE49-F238E27FC236}">
                <a16:creationId xmlns:a16="http://schemas.microsoft.com/office/drawing/2014/main" id="{9B9FFB8D-E52A-EF70-8A70-8A582B5653B8}"/>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7" name="Picture 6" descr="A graph with a blue line&#10;&#10;Description automatically generated">
            <a:extLst>
              <a:ext uri="{FF2B5EF4-FFF2-40B4-BE49-F238E27FC236}">
                <a16:creationId xmlns:a16="http://schemas.microsoft.com/office/drawing/2014/main" id="{BDEA7FC2-1557-2CE7-3CFB-5C930F0F60C2}"/>
              </a:ext>
            </a:extLst>
          </p:cNvPr>
          <p:cNvPicPr>
            <a:picLocks noChangeAspect="1"/>
          </p:cNvPicPr>
          <p:nvPr/>
        </p:nvPicPr>
        <p:blipFill>
          <a:blip r:embed="rId2"/>
          <a:stretch>
            <a:fillRect/>
          </a:stretch>
        </p:blipFill>
        <p:spPr>
          <a:xfrm>
            <a:off x="6814909" y="2343950"/>
            <a:ext cx="4034581" cy="2725890"/>
          </a:xfrm>
          <a:prstGeom prst="rect">
            <a:avLst/>
          </a:prstGeom>
        </p:spPr>
      </p:pic>
      <p:pic>
        <p:nvPicPr>
          <p:cNvPr id="8" name="Picture 7" descr="A diagram of a graph&#10;&#10;Description automatically generated with medium confidence">
            <a:extLst>
              <a:ext uri="{FF2B5EF4-FFF2-40B4-BE49-F238E27FC236}">
                <a16:creationId xmlns:a16="http://schemas.microsoft.com/office/drawing/2014/main" id="{8807FF8B-9D5E-4650-E053-80BFEE26CD68}"/>
              </a:ext>
            </a:extLst>
          </p:cNvPr>
          <p:cNvPicPr>
            <a:picLocks noChangeAspect="1"/>
          </p:cNvPicPr>
          <p:nvPr/>
        </p:nvPicPr>
        <p:blipFill>
          <a:blip r:embed="rId3"/>
          <a:stretch>
            <a:fillRect/>
          </a:stretch>
        </p:blipFill>
        <p:spPr>
          <a:xfrm>
            <a:off x="1046956" y="2343950"/>
            <a:ext cx="5722423" cy="389336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19F440-A296-02AA-60CA-9100BB5DC43E}"/>
                  </a:ext>
                </a:extLst>
              </p:cNvPr>
              <p:cNvSpPr txBox="1"/>
              <p:nvPr/>
            </p:nvSpPr>
            <p:spPr>
              <a:xfrm>
                <a:off x="3033811" y="1114902"/>
                <a:ext cx="1634165" cy="876202"/>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𝑊</m:t>
                      </m:r>
                      <m:r>
                        <a:rPr lang="en-US" sz="2000" b="0" i="1" smtClean="0">
                          <a:latin typeface="Cambria Math" panose="02040503050406030204" pitchFamily="18" charset="0"/>
                        </a:rPr>
                        <m:t>= </m:t>
                      </m:r>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 1</m:t>
                          </m:r>
                        </m:sub>
                        <m:sup>
                          <m:r>
                            <a:rPr lang="en-US" sz="2000" b="0" i="1" smtClean="0">
                              <a:latin typeface="Cambria Math" panose="02040503050406030204" pitchFamily="18" charset="0"/>
                            </a:rPr>
                            <m:t>?</m:t>
                          </m:r>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𝑤</m:t>
                              </m:r>
                            </m:e>
                            <m:sub>
                              <m:r>
                                <a:rPr lang="en-US" sz="2000" b="0" i="1" smtClean="0">
                                  <a:latin typeface="Cambria Math" panose="02040503050406030204" pitchFamily="18" charset="0"/>
                                </a:rPr>
                                <m:t>𝑚</m:t>
                              </m:r>
                              <m:r>
                                <a:rPr lang="en-US" sz="2000" b="0" i="1" smtClean="0">
                                  <a:latin typeface="Cambria Math" panose="02040503050406030204" pitchFamily="18" charset="0"/>
                                </a:rPr>
                                <m:t>, </m:t>
                              </m:r>
                              <m:r>
                                <a:rPr lang="en-US" sz="2000" b="0" i="1" smtClean="0">
                                  <a:latin typeface="Cambria Math" panose="02040503050406030204" pitchFamily="18" charset="0"/>
                                </a:rPr>
                                <m:t>𝑖</m:t>
                              </m:r>
                            </m:sub>
                          </m:sSub>
                        </m:e>
                      </m:nary>
                    </m:oMath>
                  </m:oMathPara>
                </a14:m>
                <a:endParaRPr lang="de-CH" sz="2000" dirty="0"/>
              </a:p>
            </p:txBody>
          </p:sp>
        </mc:Choice>
        <mc:Fallback xmlns="">
          <p:sp>
            <p:nvSpPr>
              <p:cNvPr id="9" name="TextBox 8">
                <a:extLst>
                  <a:ext uri="{FF2B5EF4-FFF2-40B4-BE49-F238E27FC236}">
                    <a16:creationId xmlns:a16="http://schemas.microsoft.com/office/drawing/2014/main" id="{4F19F440-A296-02AA-60CA-9100BB5DC43E}"/>
                  </a:ext>
                </a:extLst>
              </p:cNvPr>
              <p:cNvSpPr txBox="1">
                <a:spLocks noRot="1" noChangeAspect="1" noMove="1" noResize="1" noEditPoints="1" noAdjustHandles="1" noChangeArrowheads="1" noChangeShapeType="1" noTextEdit="1"/>
              </p:cNvSpPr>
              <p:nvPr/>
            </p:nvSpPr>
            <p:spPr>
              <a:xfrm>
                <a:off x="3033811" y="1114902"/>
                <a:ext cx="1634165" cy="876202"/>
              </a:xfrm>
              <a:prstGeom prst="rect">
                <a:avLst/>
              </a:prstGeom>
              <a:blipFill>
                <a:blip r:embed="rId4"/>
                <a:stretch>
                  <a:fillRect/>
                </a:stretch>
              </a:blipFill>
            </p:spPr>
            <p:txBody>
              <a:bodyPr/>
              <a:lstStyle/>
              <a:p>
                <a:r>
                  <a:rPr lang="de-CH">
                    <a:noFill/>
                  </a:rPr>
                  <a:t> </a:t>
                </a:r>
              </a:p>
            </p:txBody>
          </p:sp>
        </mc:Fallback>
      </mc:AlternateContent>
    </p:spTree>
    <p:extLst>
      <p:ext uri="{BB962C8B-B14F-4D97-AF65-F5344CB8AC3E}">
        <p14:creationId xmlns:p14="http://schemas.microsoft.com/office/powerpoint/2010/main" val="355661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266F06-6865-F8A3-B088-79FC030AADCA}"/>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D7EE9CB8-F1CB-E079-1E58-33FA37474953}"/>
              </a:ext>
            </a:extLst>
          </p:cNvPr>
          <p:cNvSpPr>
            <a:spLocks noGrp="1"/>
          </p:cNvSpPr>
          <p:nvPr>
            <p:ph type="sldNum" sz="quarter" idx="12"/>
          </p:nvPr>
        </p:nvSpPr>
        <p:spPr/>
        <p:txBody>
          <a:bodyPr/>
          <a:lstStyle/>
          <a:p>
            <a:fld id="{3A3A6714-3D1F-4857-9904-D935B84167FA}" type="slidenum">
              <a:rPr lang="en-GB" smtClean="0"/>
              <a:pPr/>
              <a:t>12</a:t>
            </a:fld>
            <a:endParaRPr lang="en-GB"/>
          </a:p>
        </p:txBody>
      </p:sp>
      <p:sp>
        <p:nvSpPr>
          <p:cNvPr id="4" name="Title 3">
            <a:extLst>
              <a:ext uri="{FF2B5EF4-FFF2-40B4-BE49-F238E27FC236}">
                <a16:creationId xmlns:a16="http://schemas.microsoft.com/office/drawing/2014/main" id="{56E326A3-2C30-96AD-49C7-9A481930B469}"/>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812CC073-6C3C-7F2F-58B9-C0D3077857EF}"/>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6" name="Content Placeholder 5" descr="A graph of a graph with colored lines&#10;&#10;Description automatically generated with medium confidence">
            <a:extLst>
              <a:ext uri="{FF2B5EF4-FFF2-40B4-BE49-F238E27FC236}">
                <a16:creationId xmlns:a16="http://schemas.microsoft.com/office/drawing/2014/main" id="{0FC65EFE-54DB-B011-71F4-817B6590257D}"/>
              </a:ext>
            </a:extLst>
          </p:cNvPr>
          <p:cNvPicPr>
            <a:picLocks noChangeAspect="1"/>
          </p:cNvPicPr>
          <p:nvPr/>
        </p:nvPicPr>
        <p:blipFill>
          <a:blip r:embed="rId2"/>
          <a:stretch>
            <a:fillRect/>
          </a:stretch>
        </p:blipFill>
        <p:spPr>
          <a:xfrm>
            <a:off x="254500" y="2139448"/>
            <a:ext cx="3430800" cy="2579102"/>
          </a:xfrm>
          <a:prstGeom prst="rect">
            <a:avLst/>
          </a:prstGeom>
        </p:spPr>
      </p:pic>
      <p:pic>
        <p:nvPicPr>
          <p:cNvPr id="7" name="Content Placeholder 8" descr="A graph of a function&#10;&#10;Description automatically generated">
            <a:extLst>
              <a:ext uri="{FF2B5EF4-FFF2-40B4-BE49-F238E27FC236}">
                <a16:creationId xmlns:a16="http://schemas.microsoft.com/office/drawing/2014/main" id="{15CFCD6F-0A0B-8BDB-D62A-A703DF645350}"/>
              </a:ext>
            </a:extLst>
          </p:cNvPr>
          <p:cNvPicPr>
            <a:picLocks noChangeAspect="1"/>
          </p:cNvPicPr>
          <p:nvPr/>
        </p:nvPicPr>
        <p:blipFill rotWithShape="1">
          <a:blip r:embed="rId3"/>
          <a:srcRect t="255"/>
          <a:stretch/>
        </p:blipFill>
        <p:spPr>
          <a:xfrm>
            <a:off x="4356832" y="2038124"/>
            <a:ext cx="3432000" cy="2781751"/>
          </a:xfrm>
          <a:prstGeom prst="rect">
            <a:avLst/>
          </a:prstGeom>
        </p:spPr>
      </p:pic>
      <p:pic>
        <p:nvPicPr>
          <p:cNvPr id="8" name="Picture 7" descr="A graph of a function&#10;&#10;Description automatically generated">
            <a:extLst>
              <a:ext uri="{FF2B5EF4-FFF2-40B4-BE49-F238E27FC236}">
                <a16:creationId xmlns:a16="http://schemas.microsoft.com/office/drawing/2014/main" id="{4663170F-65C1-85E7-2088-548D8CD37B0F}"/>
              </a:ext>
            </a:extLst>
          </p:cNvPr>
          <p:cNvPicPr>
            <a:picLocks noChangeAspect="1"/>
          </p:cNvPicPr>
          <p:nvPr/>
        </p:nvPicPr>
        <p:blipFill rotWithShape="1">
          <a:blip r:embed="rId4"/>
          <a:srcRect t="255"/>
          <a:stretch/>
        </p:blipFill>
        <p:spPr>
          <a:xfrm>
            <a:off x="8460364" y="2038124"/>
            <a:ext cx="3394509" cy="2781751"/>
          </a:xfrm>
          <a:prstGeom prst="rect">
            <a:avLst/>
          </a:prstGeom>
        </p:spPr>
      </p:pic>
    </p:spTree>
    <p:extLst>
      <p:ext uri="{BB962C8B-B14F-4D97-AF65-F5344CB8AC3E}">
        <p14:creationId xmlns:p14="http://schemas.microsoft.com/office/powerpoint/2010/main" val="162567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5305BB-F196-06F9-E7F7-08279385E9CF}"/>
              </a:ext>
            </a:extLst>
          </p:cNvPr>
          <p:cNvSpPr>
            <a:spLocks noGrp="1"/>
          </p:cNvSpPr>
          <p:nvPr>
            <p:ph type="sldNum" sz="quarter" idx="12"/>
          </p:nvPr>
        </p:nvSpPr>
        <p:spPr/>
        <p:txBody>
          <a:bodyPr/>
          <a:lstStyle/>
          <a:p>
            <a:fld id="{3A3A6714-3D1F-4857-9904-D935B84167FA}" type="slidenum">
              <a:rPr lang="en-GB" smtClean="0"/>
              <a:pPr/>
              <a:t>13</a:t>
            </a:fld>
            <a:endParaRPr lang="en-GB"/>
          </a:p>
        </p:txBody>
      </p:sp>
      <p:sp>
        <p:nvSpPr>
          <p:cNvPr id="4" name="Title 3">
            <a:extLst>
              <a:ext uri="{FF2B5EF4-FFF2-40B4-BE49-F238E27FC236}">
                <a16:creationId xmlns:a16="http://schemas.microsoft.com/office/drawing/2014/main" id="{0FD4DAAB-77F8-2D5A-89CB-0F7D50E1D1B9}"/>
              </a:ext>
            </a:extLst>
          </p:cNvPr>
          <p:cNvSpPr>
            <a:spLocks noGrp="1"/>
          </p:cNvSpPr>
          <p:nvPr>
            <p:ph type="title"/>
          </p:nvPr>
        </p:nvSpPr>
        <p:spPr/>
        <p:txBody>
          <a:bodyPr/>
          <a:lstStyle/>
          <a:p>
            <a:endParaRPr lang="de-CH" dirty="0"/>
          </a:p>
        </p:txBody>
      </p:sp>
      <p:sp>
        <p:nvSpPr>
          <p:cNvPr id="5" name="Footer Placeholder 4">
            <a:extLst>
              <a:ext uri="{FF2B5EF4-FFF2-40B4-BE49-F238E27FC236}">
                <a16:creationId xmlns:a16="http://schemas.microsoft.com/office/drawing/2014/main" id="{F20FA527-FA8B-7E3F-6DE1-DF536EE94564}"/>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18" name="Content Placeholder 11" descr="A graph of a graph of a number of different colored lines&#10;&#10;Description automatically generated with medium confidence">
            <a:extLst>
              <a:ext uri="{FF2B5EF4-FFF2-40B4-BE49-F238E27FC236}">
                <a16:creationId xmlns:a16="http://schemas.microsoft.com/office/drawing/2014/main" id="{B08B6AB5-7B8D-98C0-FC03-A1C4FC5731B4}"/>
              </a:ext>
            </a:extLst>
          </p:cNvPr>
          <p:cNvPicPr>
            <a:picLocks noChangeAspect="1"/>
          </p:cNvPicPr>
          <p:nvPr/>
        </p:nvPicPr>
        <p:blipFill>
          <a:blip r:embed="rId3"/>
          <a:stretch>
            <a:fillRect/>
          </a:stretch>
        </p:blipFill>
        <p:spPr>
          <a:xfrm>
            <a:off x="8551844" y="1023249"/>
            <a:ext cx="2528461" cy="1900769"/>
          </a:xfrm>
          <a:prstGeom prst="rect">
            <a:avLst/>
          </a:prstGeom>
        </p:spPr>
      </p:pic>
      <p:pic>
        <p:nvPicPr>
          <p:cNvPr id="19" name="Content Placeholder 5" descr="A graph of a graph with colored lines&#10;&#10;Description automatically generated with medium confidence">
            <a:extLst>
              <a:ext uri="{FF2B5EF4-FFF2-40B4-BE49-F238E27FC236}">
                <a16:creationId xmlns:a16="http://schemas.microsoft.com/office/drawing/2014/main" id="{EEE7D8A1-4E5B-DE3B-9F32-4703923E00AD}"/>
              </a:ext>
            </a:extLst>
          </p:cNvPr>
          <p:cNvPicPr>
            <a:picLocks noChangeAspect="1"/>
          </p:cNvPicPr>
          <p:nvPr/>
        </p:nvPicPr>
        <p:blipFill>
          <a:blip r:embed="rId4"/>
          <a:stretch>
            <a:fillRect/>
          </a:stretch>
        </p:blipFill>
        <p:spPr>
          <a:xfrm>
            <a:off x="4830296" y="1023249"/>
            <a:ext cx="2528461" cy="1900769"/>
          </a:xfrm>
          <a:prstGeom prst="rect">
            <a:avLst/>
          </a:prstGeom>
        </p:spPr>
      </p:pic>
      <p:pic>
        <p:nvPicPr>
          <p:cNvPr id="20" name="Content Placeholder 11" descr="A graph of a graph of a number of colored lines&#10;&#10;Description automatically generated with medium confidence">
            <a:extLst>
              <a:ext uri="{FF2B5EF4-FFF2-40B4-BE49-F238E27FC236}">
                <a16:creationId xmlns:a16="http://schemas.microsoft.com/office/drawing/2014/main" id="{321ED911-79F6-FE47-E98F-3574424AF436}"/>
              </a:ext>
            </a:extLst>
          </p:cNvPr>
          <p:cNvPicPr>
            <a:picLocks noChangeAspect="1"/>
          </p:cNvPicPr>
          <p:nvPr/>
        </p:nvPicPr>
        <p:blipFill>
          <a:blip r:embed="rId5"/>
          <a:stretch>
            <a:fillRect/>
          </a:stretch>
        </p:blipFill>
        <p:spPr>
          <a:xfrm>
            <a:off x="1108747" y="1023249"/>
            <a:ext cx="2528463" cy="1900769"/>
          </a:xfrm>
          <a:prstGeom prst="rect">
            <a:avLst/>
          </a:prstGeom>
        </p:spPr>
      </p:pic>
      <p:pic>
        <p:nvPicPr>
          <p:cNvPr id="21" name="Picture 20" descr="A graph of a function&#10;&#10;Description automatically generated">
            <a:extLst>
              <a:ext uri="{FF2B5EF4-FFF2-40B4-BE49-F238E27FC236}">
                <a16:creationId xmlns:a16="http://schemas.microsoft.com/office/drawing/2014/main" id="{5B175C54-92A4-1E51-A60B-8CEB19A5CAD5}"/>
              </a:ext>
            </a:extLst>
          </p:cNvPr>
          <p:cNvPicPr>
            <a:picLocks noChangeAspect="1"/>
          </p:cNvPicPr>
          <p:nvPr/>
        </p:nvPicPr>
        <p:blipFill rotWithShape="1">
          <a:blip r:embed="rId6"/>
          <a:srcRect t="7534" b="13717"/>
          <a:stretch/>
        </p:blipFill>
        <p:spPr>
          <a:xfrm>
            <a:off x="8741199" y="2997833"/>
            <a:ext cx="2339106" cy="1496829"/>
          </a:xfrm>
          <a:prstGeom prst="rect">
            <a:avLst/>
          </a:prstGeom>
        </p:spPr>
      </p:pic>
      <p:pic>
        <p:nvPicPr>
          <p:cNvPr id="22" name="Picture 21" descr="A graph of a function&#10;&#10;Description automatically generated">
            <a:extLst>
              <a:ext uri="{FF2B5EF4-FFF2-40B4-BE49-F238E27FC236}">
                <a16:creationId xmlns:a16="http://schemas.microsoft.com/office/drawing/2014/main" id="{7E62FA84-5594-D675-11AE-A03F4AF2CFD0}"/>
              </a:ext>
            </a:extLst>
          </p:cNvPr>
          <p:cNvPicPr>
            <a:picLocks noChangeAspect="1"/>
          </p:cNvPicPr>
          <p:nvPr/>
        </p:nvPicPr>
        <p:blipFill rotWithShape="1">
          <a:blip r:embed="rId7"/>
          <a:srcRect t="7533" b="12784"/>
          <a:stretch/>
        </p:blipFill>
        <p:spPr>
          <a:xfrm>
            <a:off x="1298105" y="2997832"/>
            <a:ext cx="2339105" cy="1514582"/>
          </a:xfrm>
          <a:prstGeom prst="rect">
            <a:avLst/>
          </a:prstGeom>
        </p:spPr>
      </p:pic>
      <p:pic>
        <p:nvPicPr>
          <p:cNvPr id="23" name="Content Placeholder 8" descr="A graph of a function&#10;&#10;Description automatically generated">
            <a:extLst>
              <a:ext uri="{FF2B5EF4-FFF2-40B4-BE49-F238E27FC236}">
                <a16:creationId xmlns:a16="http://schemas.microsoft.com/office/drawing/2014/main" id="{6423759D-319A-1420-7D7B-62A04F4CD5F4}"/>
              </a:ext>
            </a:extLst>
          </p:cNvPr>
          <p:cNvPicPr>
            <a:picLocks noChangeAspect="1"/>
          </p:cNvPicPr>
          <p:nvPr/>
        </p:nvPicPr>
        <p:blipFill rotWithShape="1">
          <a:blip r:embed="rId8"/>
          <a:srcRect t="7534" b="12783"/>
          <a:stretch/>
        </p:blipFill>
        <p:spPr>
          <a:xfrm>
            <a:off x="5019652" y="2997833"/>
            <a:ext cx="2339105" cy="1514581"/>
          </a:xfrm>
          <a:prstGeom prst="rect">
            <a:avLst/>
          </a:prstGeom>
        </p:spPr>
      </p:pic>
      <p:pic>
        <p:nvPicPr>
          <p:cNvPr id="24" name="Picture 23" descr="A graph of a function&#10;&#10;Description automatically generated">
            <a:extLst>
              <a:ext uri="{FF2B5EF4-FFF2-40B4-BE49-F238E27FC236}">
                <a16:creationId xmlns:a16="http://schemas.microsoft.com/office/drawing/2014/main" id="{B7A60A4A-F5BD-A220-0AA1-C18506CB5B1D}"/>
              </a:ext>
            </a:extLst>
          </p:cNvPr>
          <p:cNvPicPr>
            <a:picLocks noChangeAspect="1"/>
          </p:cNvPicPr>
          <p:nvPr/>
        </p:nvPicPr>
        <p:blipFill rotWithShape="1">
          <a:blip r:embed="rId9"/>
          <a:srcRect t="7535" b="1"/>
          <a:stretch/>
        </p:blipFill>
        <p:spPr>
          <a:xfrm>
            <a:off x="8769700" y="4586227"/>
            <a:ext cx="2313553" cy="1757552"/>
          </a:xfrm>
          <a:prstGeom prst="rect">
            <a:avLst/>
          </a:prstGeom>
        </p:spPr>
      </p:pic>
      <p:pic>
        <p:nvPicPr>
          <p:cNvPr id="25" name="Picture 24" descr="A graph of a function&#10;&#10;Description automatically generated">
            <a:extLst>
              <a:ext uri="{FF2B5EF4-FFF2-40B4-BE49-F238E27FC236}">
                <a16:creationId xmlns:a16="http://schemas.microsoft.com/office/drawing/2014/main" id="{A524915C-B0F5-F40A-FB62-418C08E1807D}"/>
              </a:ext>
            </a:extLst>
          </p:cNvPr>
          <p:cNvPicPr>
            <a:picLocks noChangeAspect="1"/>
          </p:cNvPicPr>
          <p:nvPr/>
        </p:nvPicPr>
        <p:blipFill rotWithShape="1">
          <a:blip r:embed="rId10"/>
          <a:srcRect t="7534"/>
          <a:stretch/>
        </p:blipFill>
        <p:spPr>
          <a:xfrm>
            <a:off x="5045205" y="4589142"/>
            <a:ext cx="2313553" cy="1757552"/>
          </a:xfrm>
          <a:prstGeom prst="rect">
            <a:avLst/>
          </a:prstGeom>
        </p:spPr>
      </p:pic>
      <p:pic>
        <p:nvPicPr>
          <p:cNvPr id="26" name="Picture 25" descr="A graph of a function&#10;&#10;Description automatically generated">
            <a:extLst>
              <a:ext uri="{FF2B5EF4-FFF2-40B4-BE49-F238E27FC236}">
                <a16:creationId xmlns:a16="http://schemas.microsoft.com/office/drawing/2014/main" id="{A3F6E9FD-D80A-EF40-E9E1-07942409CC79}"/>
              </a:ext>
            </a:extLst>
          </p:cNvPr>
          <p:cNvPicPr>
            <a:picLocks noChangeAspect="1"/>
          </p:cNvPicPr>
          <p:nvPr/>
        </p:nvPicPr>
        <p:blipFill rotWithShape="1">
          <a:blip r:embed="rId11"/>
          <a:srcRect t="7534"/>
          <a:stretch/>
        </p:blipFill>
        <p:spPr>
          <a:xfrm>
            <a:off x="1322457" y="4586227"/>
            <a:ext cx="2313552" cy="1757552"/>
          </a:xfrm>
          <a:prstGeom prst="rect">
            <a:avLst/>
          </a:prstGeom>
        </p:spPr>
      </p:pic>
      <p:cxnSp>
        <p:nvCxnSpPr>
          <p:cNvPr id="27" name="Straight Connector 26">
            <a:extLst>
              <a:ext uri="{FF2B5EF4-FFF2-40B4-BE49-F238E27FC236}">
                <a16:creationId xmlns:a16="http://schemas.microsoft.com/office/drawing/2014/main" id="{7C1CCC7D-EA8F-1B64-F908-C5440B68EA28}"/>
              </a:ext>
            </a:extLst>
          </p:cNvPr>
          <p:cNvCxnSpPr/>
          <p:nvPr/>
        </p:nvCxnSpPr>
        <p:spPr>
          <a:xfrm>
            <a:off x="4234144" y="1165434"/>
            <a:ext cx="0" cy="4947065"/>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6FB298E7-D5B2-1C9E-26C9-67C33B59FF9D}"/>
              </a:ext>
            </a:extLst>
          </p:cNvPr>
          <p:cNvCxnSpPr/>
          <p:nvPr/>
        </p:nvCxnSpPr>
        <p:spPr>
          <a:xfrm>
            <a:off x="8064228" y="1165434"/>
            <a:ext cx="0" cy="494706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2367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CD58CD-99BF-DA17-680F-7DBDA221AB72}"/>
              </a:ext>
            </a:extLst>
          </p:cNvPr>
          <p:cNvSpPr>
            <a:spLocks noGrp="1"/>
          </p:cNvSpPr>
          <p:nvPr>
            <p:ph idx="1"/>
          </p:nvPr>
        </p:nvSpPr>
        <p:spPr>
          <a:xfrm>
            <a:off x="838199" y="978795"/>
            <a:ext cx="6521971" cy="3285280"/>
          </a:xfrm>
        </p:spPr>
        <p:txBody>
          <a:bodyPr>
            <a:normAutofit/>
          </a:bodyPr>
          <a:lstStyle/>
          <a:p>
            <a:r>
              <a:rPr lang="en-CA" dirty="0"/>
              <a:t>We </a:t>
            </a:r>
            <a:r>
              <a:rPr lang="en-CA" dirty="0">
                <a:effectLst/>
              </a:rPr>
              <a:t>have demonstrated the manipulation of the longitudinal phase space of beams from </a:t>
            </a:r>
            <a:r>
              <a:rPr lang="en-CA" dirty="0"/>
              <a:t>an </a:t>
            </a:r>
            <a:r>
              <a:rPr lang="en-CA" dirty="0">
                <a:effectLst/>
              </a:rPr>
              <a:t>RF accelerator using a </a:t>
            </a:r>
            <a:r>
              <a:rPr lang="en-CA" dirty="0" err="1">
                <a:effectLst/>
              </a:rPr>
              <a:t>wakefield</a:t>
            </a:r>
            <a:r>
              <a:rPr lang="en-CA" dirty="0">
                <a:effectLst/>
              </a:rPr>
              <a:t> structure</a:t>
            </a:r>
            <a:endParaRPr lang="en-CA" dirty="0"/>
          </a:p>
          <a:p>
            <a:r>
              <a:rPr lang="en-CA" dirty="0"/>
              <a:t>I think we should use </a:t>
            </a:r>
            <a:r>
              <a:rPr lang="en-CA" dirty="0" err="1"/>
              <a:t>w</a:t>
            </a:r>
            <a:r>
              <a:rPr lang="en-CA" dirty="0" err="1">
                <a:effectLst/>
              </a:rPr>
              <a:t>akefield</a:t>
            </a:r>
            <a:r>
              <a:rPr lang="en-CA" dirty="0">
                <a:effectLst/>
              </a:rPr>
              <a:t> structures to control the energy spread of plasma particle accelerators</a:t>
            </a:r>
          </a:p>
          <a:p>
            <a:endParaRPr lang="de-CH" dirty="0"/>
          </a:p>
        </p:txBody>
      </p:sp>
      <p:sp>
        <p:nvSpPr>
          <p:cNvPr id="3" name="Slide Number Placeholder 2">
            <a:extLst>
              <a:ext uri="{FF2B5EF4-FFF2-40B4-BE49-F238E27FC236}">
                <a16:creationId xmlns:a16="http://schemas.microsoft.com/office/drawing/2014/main" id="{1DFC3859-A83E-32CA-D65C-745BD2544F81}"/>
              </a:ext>
            </a:extLst>
          </p:cNvPr>
          <p:cNvSpPr>
            <a:spLocks noGrp="1"/>
          </p:cNvSpPr>
          <p:nvPr>
            <p:ph type="sldNum" sz="quarter" idx="12"/>
          </p:nvPr>
        </p:nvSpPr>
        <p:spPr/>
        <p:txBody>
          <a:bodyPr/>
          <a:lstStyle/>
          <a:p>
            <a:fld id="{3A3A6714-3D1F-4857-9904-D935B84167FA}" type="slidenum">
              <a:rPr lang="en-GB" smtClean="0"/>
              <a:pPr/>
              <a:t>14</a:t>
            </a:fld>
            <a:endParaRPr lang="en-GB"/>
          </a:p>
        </p:txBody>
      </p:sp>
      <p:sp>
        <p:nvSpPr>
          <p:cNvPr id="4" name="Title 3">
            <a:extLst>
              <a:ext uri="{FF2B5EF4-FFF2-40B4-BE49-F238E27FC236}">
                <a16:creationId xmlns:a16="http://schemas.microsoft.com/office/drawing/2014/main" id="{3E388DEA-F57A-2C24-F29D-C295D7750BE4}"/>
              </a:ext>
            </a:extLst>
          </p:cNvPr>
          <p:cNvSpPr>
            <a:spLocks noGrp="1"/>
          </p:cNvSpPr>
          <p:nvPr>
            <p:ph type="title"/>
          </p:nvPr>
        </p:nvSpPr>
        <p:spPr/>
        <p:txBody>
          <a:bodyPr/>
          <a:lstStyle/>
          <a:p>
            <a:r>
              <a:rPr lang="en-US" dirty="0"/>
              <a:t>Conclusion</a:t>
            </a:r>
            <a:endParaRPr lang="de-CH" dirty="0"/>
          </a:p>
        </p:txBody>
      </p:sp>
      <p:sp>
        <p:nvSpPr>
          <p:cNvPr id="5" name="Footer Placeholder 4">
            <a:extLst>
              <a:ext uri="{FF2B5EF4-FFF2-40B4-BE49-F238E27FC236}">
                <a16:creationId xmlns:a16="http://schemas.microsoft.com/office/drawing/2014/main" id="{70109DAC-BF1A-591A-C83E-EDF3464EEF98}"/>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6" name="Content Placeholder 11" descr="A graph of a graph of a number of different colored lines&#10;&#10;Description automatically generated with medium confidence">
            <a:extLst>
              <a:ext uri="{FF2B5EF4-FFF2-40B4-BE49-F238E27FC236}">
                <a16:creationId xmlns:a16="http://schemas.microsoft.com/office/drawing/2014/main" id="{E0394442-E3EC-89C0-459C-9084D74D719D}"/>
              </a:ext>
            </a:extLst>
          </p:cNvPr>
          <p:cNvPicPr>
            <a:picLocks noChangeAspect="1"/>
          </p:cNvPicPr>
          <p:nvPr/>
        </p:nvPicPr>
        <p:blipFill>
          <a:blip r:embed="rId2"/>
          <a:stretch>
            <a:fillRect/>
          </a:stretch>
        </p:blipFill>
        <p:spPr>
          <a:xfrm>
            <a:off x="1063053" y="4303859"/>
            <a:ext cx="2842896" cy="2137145"/>
          </a:xfrm>
          <a:prstGeom prst="rect">
            <a:avLst/>
          </a:prstGeom>
        </p:spPr>
      </p:pic>
      <p:pic>
        <p:nvPicPr>
          <p:cNvPr id="7" name="Picture 6" descr="A graph of a function&#10;&#10;Description automatically generated">
            <a:extLst>
              <a:ext uri="{FF2B5EF4-FFF2-40B4-BE49-F238E27FC236}">
                <a16:creationId xmlns:a16="http://schemas.microsoft.com/office/drawing/2014/main" id="{0D18F5B6-E4CD-8161-85E7-4459A356F143}"/>
              </a:ext>
            </a:extLst>
          </p:cNvPr>
          <p:cNvPicPr>
            <a:picLocks noChangeAspect="1"/>
          </p:cNvPicPr>
          <p:nvPr/>
        </p:nvPicPr>
        <p:blipFill rotWithShape="1">
          <a:blip r:embed="rId3"/>
          <a:srcRect/>
          <a:stretch/>
        </p:blipFill>
        <p:spPr>
          <a:xfrm>
            <a:off x="4087388" y="4303859"/>
            <a:ext cx="2629993" cy="2137145"/>
          </a:xfrm>
          <a:prstGeom prst="rect">
            <a:avLst/>
          </a:prstGeom>
        </p:spPr>
      </p:pic>
      <p:pic>
        <p:nvPicPr>
          <p:cNvPr id="8" name="Picture 7" descr="A graph of a function&#10;&#10;Description automatically generated">
            <a:extLst>
              <a:ext uri="{FF2B5EF4-FFF2-40B4-BE49-F238E27FC236}">
                <a16:creationId xmlns:a16="http://schemas.microsoft.com/office/drawing/2014/main" id="{FB3ABA6D-8632-C0C7-09AD-81667A8F3037}"/>
              </a:ext>
            </a:extLst>
          </p:cNvPr>
          <p:cNvPicPr>
            <a:picLocks noChangeAspect="1"/>
          </p:cNvPicPr>
          <p:nvPr/>
        </p:nvPicPr>
        <p:blipFill rotWithShape="1">
          <a:blip r:embed="rId4"/>
          <a:srcRect/>
          <a:stretch/>
        </p:blipFill>
        <p:spPr>
          <a:xfrm>
            <a:off x="6922370" y="4303859"/>
            <a:ext cx="2601262" cy="2137145"/>
          </a:xfrm>
          <a:prstGeom prst="rect">
            <a:avLst/>
          </a:prstGeom>
        </p:spPr>
      </p:pic>
      <p:pic>
        <p:nvPicPr>
          <p:cNvPr id="11" name="Picture 10" descr="A blue and white background&#10;&#10;Description automatically generated">
            <a:extLst>
              <a:ext uri="{FF2B5EF4-FFF2-40B4-BE49-F238E27FC236}">
                <a16:creationId xmlns:a16="http://schemas.microsoft.com/office/drawing/2014/main" id="{5687DD35-B0A3-3215-ACE8-8756250232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2785" y="935864"/>
            <a:ext cx="1805145" cy="3411373"/>
          </a:xfrm>
          <a:prstGeom prst="rect">
            <a:avLst/>
          </a:prstGeom>
        </p:spPr>
      </p:pic>
      <p:pic>
        <p:nvPicPr>
          <p:cNvPr id="12" name="Picture 11" descr="A blue and orange light&#10;&#10;Description automatically generated with medium confidence">
            <a:extLst>
              <a:ext uri="{FF2B5EF4-FFF2-40B4-BE49-F238E27FC236}">
                <a16:creationId xmlns:a16="http://schemas.microsoft.com/office/drawing/2014/main" id="{8565D0D6-E9D3-5C48-E531-8FB9891D33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2196" y="935864"/>
            <a:ext cx="1805145" cy="3411373"/>
          </a:xfrm>
          <a:prstGeom prst="rect">
            <a:avLst/>
          </a:prstGeom>
        </p:spPr>
      </p:pic>
    </p:spTree>
    <p:extLst>
      <p:ext uri="{BB962C8B-B14F-4D97-AF65-F5344CB8AC3E}">
        <p14:creationId xmlns:p14="http://schemas.microsoft.com/office/powerpoint/2010/main" val="3371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0A6DAC-FC49-1B99-8E16-2FDBD626CDB6}"/>
              </a:ext>
            </a:extLst>
          </p:cNvPr>
          <p:cNvSpPr>
            <a:spLocks noGrp="1"/>
          </p:cNvSpPr>
          <p:nvPr>
            <p:ph idx="1"/>
          </p:nvPr>
        </p:nvSpPr>
        <p:spPr/>
        <p:txBody>
          <a:bodyPr anchor="ctr"/>
          <a:lstStyle/>
          <a:p>
            <a:pPr marL="0" indent="0" algn="ctr">
              <a:buNone/>
            </a:pPr>
            <a:r>
              <a:rPr lang="en-GB" dirty="0"/>
              <a:t>EXTRA SLIDES</a:t>
            </a:r>
          </a:p>
        </p:txBody>
      </p:sp>
      <p:sp>
        <p:nvSpPr>
          <p:cNvPr id="3" name="Slide Number Placeholder 2">
            <a:extLst>
              <a:ext uri="{FF2B5EF4-FFF2-40B4-BE49-F238E27FC236}">
                <a16:creationId xmlns:a16="http://schemas.microsoft.com/office/drawing/2014/main" id="{4DF3045B-3F82-D68C-1E0E-7950F2A04F0D}"/>
              </a:ext>
            </a:extLst>
          </p:cNvPr>
          <p:cNvSpPr>
            <a:spLocks noGrp="1"/>
          </p:cNvSpPr>
          <p:nvPr>
            <p:ph type="sldNum" sz="quarter" idx="12"/>
          </p:nvPr>
        </p:nvSpPr>
        <p:spPr/>
        <p:txBody>
          <a:bodyPr/>
          <a:lstStyle/>
          <a:p>
            <a:fld id="{3A3A6714-3D1F-4857-9904-D935B84167FA}" type="slidenum">
              <a:rPr lang="en-GB" smtClean="0"/>
              <a:pPr/>
              <a:t>15</a:t>
            </a:fld>
            <a:endParaRPr lang="en-GB"/>
          </a:p>
        </p:txBody>
      </p:sp>
      <p:sp>
        <p:nvSpPr>
          <p:cNvPr id="4" name="Title 3">
            <a:extLst>
              <a:ext uri="{FF2B5EF4-FFF2-40B4-BE49-F238E27FC236}">
                <a16:creationId xmlns:a16="http://schemas.microsoft.com/office/drawing/2014/main" id="{07D24A51-A21C-E2CC-3A0D-EDC593C45FC6}"/>
              </a:ext>
            </a:extLst>
          </p:cNvPr>
          <p:cNvSpPr>
            <a:spLocks noGrp="1"/>
          </p:cNvSpPr>
          <p:nvPr>
            <p:ph type="title"/>
          </p:nvPr>
        </p:nvSpPr>
        <p:spPr/>
        <p:txBody>
          <a:bodyPr/>
          <a:lstStyle/>
          <a:p>
            <a:endParaRPr lang="en-GB"/>
          </a:p>
        </p:txBody>
      </p:sp>
      <p:sp>
        <p:nvSpPr>
          <p:cNvPr id="5" name="Footer Placeholder 4">
            <a:extLst>
              <a:ext uri="{FF2B5EF4-FFF2-40B4-BE49-F238E27FC236}">
                <a16:creationId xmlns:a16="http://schemas.microsoft.com/office/drawing/2014/main" id="{B7E80CC8-7069-899F-09B0-8D0E5C62D218}"/>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spTree>
    <p:extLst>
      <p:ext uri="{BB962C8B-B14F-4D97-AF65-F5344CB8AC3E}">
        <p14:creationId xmlns:p14="http://schemas.microsoft.com/office/powerpoint/2010/main" val="2115414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1AA8D7-E5B2-EA4D-24A2-551D5F4B92A1}"/>
              </a:ext>
            </a:extLst>
          </p:cNvPr>
          <p:cNvSpPr>
            <a:spLocks noGrp="1"/>
          </p:cNvSpPr>
          <p:nvPr>
            <p:ph type="sldNum" sz="quarter" idx="12"/>
          </p:nvPr>
        </p:nvSpPr>
        <p:spPr/>
        <p:txBody>
          <a:bodyPr/>
          <a:lstStyle/>
          <a:p>
            <a:fld id="{3A3A6714-3D1F-4857-9904-D935B84167FA}" type="slidenum">
              <a:rPr lang="en-GB" smtClean="0"/>
              <a:pPr/>
              <a:t>16</a:t>
            </a:fld>
            <a:endParaRPr lang="en-GB"/>
          </a:p>
        </p:txBody>
      </p:sp>
      <p:sp>
        <p:nvSpPr>
          <p:cNvPr id="4" name="Title 3">
            <a:extLst>
              <a:ext uri="{FF2B5EF4-FFF2-40B4-BE49-F238E27FC236}">
                <a16:creationId xmlns:a16="http://schemas.microsoft.com/office/drawing/2014/main" id="{2DE9DCF8-5765-42C6-D828-53CC99274DE7}"/>
              </a:ext>
            </a:extLst>
          </p:cNvPr>
          <p:cNvSpPr>
            <a:spLocks noGrp="1"/>
          </p:cNvSpPr>
          <p:nvPr>
            <p:ph type="title"/>
          </p:nvPr>
        </p:nvSpPr>
        <p:spPr/>
        <p:txBody>
          <a:bodyPr/>
          <a:lstStyle/>
          <a:p>
            <a:r>
              <a:rPr lang="en-CA" dirty="0" err="1"/>
              <a:t>SwissFEL</a:t>
            </a:r>
            <a:r>
              <a:rPr lang="en-CA" dirty="0"/>
              <a:t> &amp; </a:t>
            </a:r>
            <a:r>
              <a:rPr lang="en-CA" dirty="0" err="1"/>
              <a:t>EuPRAXIA</a:t>
            </a:r>
            <a:endParaRPr lang="de-CH" dirty="0"/>
          </a:p>
        </p:txBody>
      </p:sp>
      <p:sp>
        <p:nvSpPr>
          <p:cNvPr id="5" name="Footer Placeholder 4">
            <a:extLst>
              <a:ext uri="{FF2B5EF4-FFF2-40B4-BE49-F238E27FC236}">
                <a16:creationId xmlns:a16="http://schemas.microsoft.com/office/drawing/2014/main" id="{2E876AA0-73C6-C97D-1EA3-E6D0C151759F}"/>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graphicFrame>
        <p:nvGraphicFramePr>
          <p:cNvPr id="6" name="Table 5">
            <a:extLst>
              <a:ext uri="{FF2B5EF4-FFF2-40B4-BE49-F238E27FC236}">
                <a16:creationId xmlns:a16="http://schemas.microsoft.com/office/drawing/2014/main" id="{F1A87EC6-6322-E741-84F3-66E66987B963}"/>
              </a:ext>
            </a:extLst>
          </p:cNvPr>
          <p:cNvGraphicFramePr>
            <a:graphicFrameLocks noGrp="1"/>
          </p:cNvGraphicFramePr>
          <p:nvPr>
            <p:extLst>
              <p:ext uri="{D42A27DB-BD31-4B8C-83A1-F6EECF244321}">
                <p14:modId xmlns:p14="http://schemas.microsoft.com/office/powerpoint/2010/main" val="2719824346"/>
              </p:ext>
            </p:extLst>
          </p:nvPr>
        </p:nvGraphicFramePr>
        <p:xfrm>
          <a:off x="407368" y="1052736"/>
          <a:ext cx="3744416" cy="3758403"/>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1528776515"/>
                    </a:ext>
                  </a:extLst>
                </a:gridCol>
                <a:gridCol w="1800200">
                  <a:extLst>
                    <a:ext uri="{9D8B030D-6E8A-4147-A177-3AD203B41FA5}">
                      <a16:colId xmlns:a16="http://schemas.microsoft.com/office/drawing/2014/main" val="2695416055"/>
                    </a:ext>
                  </a:extLst>
                </a:gridCol>
              </a:tblGrid>
              <a:tr h="341673">
                <a:tc>
                  <a:txBody>
                    <a:bodyPr/>
                    <a:lstStyle/>
                    <a:p>
                      <a:r>
                        <a:rPr lang="en-US" sz="1400" dirty="0"/>
                        <a:t>Parameter</a:t>
                      </a:r>
                    </a:p>
                  </a:txBody>
                  <a:tcPr/>
                </a:tc>
                <a:tc>
                  <a:txBody>
                    <a:bodyPr/>
                    <a:lstStyle/>
                    <a:p>
                      <a:r>
                        <a:rPr lang="en-US" sz="1400" dirty="0" err="1"/>
                        <a:t>SwissFEL</a:t>
                      </a:r>
                      <a:endParaRPr lang="en-US" sz="1400" dirty="0"/>
                    </a:p>
                  </a:txBody>
                  <a:tcPr/>
                </a:tc>
                <a:extLst>
                  <a:ext uri="{0D108BD9-81ED-4DB2-BD59-A6C34878D82A}">
                    <a16:rowId xmlns:a16="http://schemas.microsoft.com/office/drawing/2014/main" val="675095606"/>
                  </a:ext>
                </a:extLst>
              </a:tr>
              <a:tr h="341673">
                <a:tc>
                  <a:txBody>
                    <a:bodyPr/>
                    <a:lstStyle/>
                    <a:p>
                      <a:r>
                        <a:rPr lang="en-US" sz="1400" dirty="0"/>
                        <a:t>Length</a:t>
                      </a:r>
                    </a:p>
                  </a:txBody>
                  <a:tcPr/>
                </a:tc>
                <a:tc>
                  <a:txBody>
                    <a:bodyPr/>
                    <a:lstStyle/>
                    <a:p>
                      <a:r>
                        <a:rPr lang="en-US" sz="1400" dirty="0"/>
                        <a:t>740 m</a:t>
                      </a:r>
                    </a:p>
                  </a:txBody>
                  <a:tcPr/>
                </a:tc>
                <a:extLst>
                  <a:ext uri="{0D108BD9-81ED-4DB2-BD59-A6C34878D82A}">
                    <a16:rowId xmlns:a16="http://schemas.microsoft.com/office/drawing/2014/main" val="2664453960"/>
                  </a:ext>
                </a:extLst>
              </a:tr>
              <a:tr h="341673">
                <a:tc>
                  <a:txBody>
                    <a:bodyPr/>
                    <a:lstStyle/>
                    <a:p>
                      <a:r>
                        <a:rPr lang="en-US" sz="1400" dirty="0"/>
                        <a:t>LINAC frequency</a:t>
                      </a:r>
                    </a:p>
                  </a:txBody>
                  <a:tcPr/>
                </a:tc>
                <a:tc>
                  <a:txBody>
                    <a:bodyPr/>
                    <a:lstStyle/>
                    <a:p>
                      <a:r>
                        <a:rPr lang="en-US" sz="1400" dirty="0"/>
                        <a:t>5.7 GHz (C-band)</a:t>
                      </a:r>
                    </a:p>
                  </a:txBody>
                  <a:tcPr/>
                </a:tc>
                <a:extLst>
                  <a:ext uri="{0D108BD9-81ED-4DB2-BD59-A6C34878D82A}">
                    <a16:rowId xmlns:a16="http://schemas.microsoft.com/office/drawing/2014/main" val="2651642183"/>
                  </a:ext>
                </a:extLst>
              </a:tr>
              <a:tr h="341673">
                <a:tc>
                  <a:txBody>
                    <a:bodyPr/>
                    <a:lstStyle/>
                    <a:p>
                      <a:r>
                        <a:rPr lang="en-US" sz="1400" dirty="0"/>
                        <a:t>Repetition rate</a:t>
                      </a:r>
                    </a:p>
                  </a:txBody>
                  <a:tcPr/>
                </a:tc>
                <a:tc>
                  <a:txBody>
                    <a:bodyPr/>
                    <a:lstStyle/>
                    <a:p>
                      <a:r>
                        <a:rPr lang="en-US" sz="1400" dirty="0"/>
                        <a:t>100 Hz</a:t>
                      </a:r>
                    </a:p>
                  </a:txBody>
                  <a:tcPr/>
                </a:tc>
                <a:extLst>
                  <a:ext uri="{0D108BD9-81ED-4DB2-BD59-A6C34878D82A}">
                    <a16:rowId xmlns:a16="http://schemas.microsoft.com/office/drawing/2014/main" val="1206813488"/>
                  </a:ext>
                </a:extLst>
              </a:tr>
              <a:tr h="341673">
                <a:tc>
                  <a:txBody>
                    <a:bodyPr/>
                    <a:lstStyle/>
                    <a:p>
                      <a:r>
                        <a:rPr lang="en-US" sz="1400" dirty="0"/>
                        <a:t>Energy</a:t>
                      </a:r>
                    </a:p>
                  </a:txBody>
                  <a:tcPr/>
                </a:tc>
                <a:tc>
                  <a:txBody>
                    <a:bodyPr/>
                    <a:lstStyle/>
                    <a:p>
                      <a:r>
                        <a:rPr lang="en-US" sz="1400" dirty="0"/>
                        <a:t>up to 6.1 GeV</a:t>
                      </a:r>
                    </a:p>
                  </a:txBody>
                  <a:tcPr/>
                </a:tc>
                <a:extLst>
                  <a:ext uri="{0D108BD9-81ED-4DB2-BD59-A6C34878D82A}">
                    <a16:rowId xmlns:a16="http://schemas.microsoft.com/office/drawing/2014/main" val="2721276138"/>
                  </a:ext>
                </a:extLst>
              </a:tr>
              <a:tr h="341673">
                <a:tc>
                  <a:txBody>
                    <a:bodyPr/>
                    <a:lstStyle/>
                    <a:p>
                      <a:r>
                        <a:rPr lang="en-US" sz="1400" dirty="0"/>
                        <a:t>Bunch charge</a:t>
                      </a:r>
                    </a:p>
                  </a:txBody>
                  <a:tcPr/>
                </a:tc>
                <a:tc>
                  <a:txBody>
                    <a:bodyPr/>
                    <a:lstStyle/>
                    <a:p>
                      <a:r>
                        <a:rPr lang="en-US" sz="1400" dirty="0"/>
                        <a:t>10 – 200 </a:t>
                      </a:r>
                      <a:r>
                        <a:rPr lang="en-US" sz="1400" dirty="0" err="1"/>
                        <a:t>pC</a:t>
                      </a:r>
                      <a:endParaRPr lang="en-US" sz="1400" dirty="0"/>
                    </a:p>
                  </a:txBody>
                  <a:tcPr/>
                </a:tc>
                <a:extLst>
                  <a:ext uri="{0D108BD9-81ED-4DB2-BD59-A6C34878D82A}">
                    <a16:rowId xmlns:a16="http://schemas.microsoft.com/office/drawing/2014/main" val="2436528535"/>
                  </a:ext>
                </a:extLst>
              </a:tr>
              <a:tr h="341673">
                <a:tc>
                  <a:txBody>
                    <a:bodyPr/>
                    <a:lstStyle/>
                    <a:p>
                      <a:r>
                        <a:rPr lang="en-US" sz="1400" dirty="0"/>
                        <a:t>Trajectory jitter</a:t>
                      </a:r>
                    </a:p>
                  </a:txBody>
                  <a:tcPr/>
                </a:tc>
                <a:tc>
                  <a:txBody>
                    <a:bodyPr/>
                    <a:lstStyle/>
                    <a:p>
                      <a:r>
                        <a:rPr lang="en-US" sz="1400" dirty="0"/>
                        <a:t>&lt; 10% of beam size</a:t>
                      </a:r>
                    </a:p>
                  </a:txBody>
                  <a:tcPr/>
                </a:tc>
                <a:extLst>
                  <a:ext uri="{0D108BD9-81ED-4DB2-BD59-A6C34878D82A}">
                    <a16:rowId xmlns:a16="http://schemas.microsoft.com/office/drawing/2014/main" val="2719676306"/>
                  </a:ext>
                </a:extLst>
              </a:tr>
              <a:tr h="341673">
                <a:tc>
                  <a:txBody>
                    <a:bodyPr/>
                    <a:lstStyle/>
                    <a:p>
                      <a:r>
                        <a:rPr lang="en-US" sz="1400" dirty="0"/>
                        <a:t>Relative energy jitter</a:t>
                      </a:r>
                    </a:p>
                  </a:txBody>
                  <a:tcPr/>
                </a:tc>
                <a:tc>
                  <a:txBody>
                    <a:bodyPr/>
                    <a:lstStyle/>
                    <a:p>
                      <a:r>
                        <a:rPr lang="en-US" sz="1400" dirty="0"/>
                        <a:t>~ 10</a:t>
                      </a:r>
                      <a:r>
                        <a:rPr lang="en-US" sz="1400" baseline="30000" dirty="0"/>
                        <a:t>-4</a:t>
                      </a:r>
                    </a:p>
                  </a:txBody>
                  <a:tcPr/>
                </a:tc>
                <a:extLst>
                  <a:ext uri="{0D108BD9-81ED-4DB2-BD59-A6C34878D82A}">
                    <a16:rowId xmlns:a16="http://schemas.microsoft.com/office/drawing/2014/main" val="4149544192"/>
                  </a:ext>
                </a:extLst>
              </a:tr>
              <a:tr h="341673">
                <a:tc>
                  <a:txBody>
                    <a:bodyPr/>
                    <a:lstStyle/>
                    <a:p>
                      <a:r>
                        <a:rPr lang="en-US" sz="1400" dirty="0"/>
                        <a:t>Arrival time jitter</a:t>
                      </a:r>
                    </a:p>
                  </a:txBody>
                  <a:tcPr/>
                </a:tc>
                <a:tc>
                  <a:txBody>
                    <a:bodyPr/>
                    <a:lstStyle/>
                    <a:p>
                      <a:r>
                        <a:rPr lang="en-US" sz="1400" baseline="0" dirty="0"/>
                        <a:t>&lt; 10 fs</a:t>
                      </a:r>
                    </a:p>
                  </a:txBody>
                  <a:tcPr/>
                </a:tc>
                <a:extLst>
                  <a:ext uri="{0D108BD9-81ED-4DB2-BD59-A6C34878D82A}">
                    <a16:rowId xmlns:a16="http://schemas.microsoft.com/office/drawing/2014/main" val="1381776163"/>
                  </a:ext>
                </a:extLst>
              </a:tr>
              <a:tr h="341673">
                <a:tc>
                  <a:txBody>
                    <a:bodyPr/>
                    <a:lstStyle/>
                    <a:p>
                      <a:r>
                        <a:rPr lang="en-US" sz="1400" dirty="0"/>
                        <a:t>Slice emittance</a:t>
                      </a:r>
                    </a:p>
                  </a:txBody>
                  <a:tcPr/>
                </a:tc>
                <a:tc>
                  <a:txBody>
                    <a:bodyPr/>
                    <a:lstStyle/>
                    <a:p>
                      <a:r>
                        <a:rPr lang="en-US" sz="1400" dirty="0"/>
                        <a:t>200 nm (for 200 </a:t>
                      </a:r>
                      <a:r>
                        <a:rPr lang="en-US" sz="1400" dirty="0" err="1"/>
                        <a:t>pC</a:t>
                      </a:r>
                      <a:r>
                        <a:rPr lang="en-US" sz="1400" dirty="0"/>
                        <a:t>)</a:t>
                      </a:r>
                    </a:p>
                  </a:txBody>
                  <a:tcPr/>
                </a:tc>
                <a:extLst>
                  <a:ext uri="{0D108BD9-81ED-4DB2-BD59-A6C34878D82A}">
                    <a16:rowId xmlns:a16="http://schemas.microsoft.com/office/drawing/2014/main" val="518122219"/>
                  </a:ext>
                </a:extLst>
              </a:tr>
              <a:tr h="341673">
                <a:tc>
                  <a:txBody>
                    <a:bodyPr/>
                    <a:lstStyle/>
                    <a:p>
                      <a:r>
                        <a:rPr lang="en-US" sz="1400" dirty="0"/>
                        <a:t>Bunch length</a:t>
                      </a:r>
                    </a:p>
                  </a:txBody>
                  <a:tcPr/>
                </a:tc>
                <a:tc>
                  <a:txBody>
                    <a:bodyPr/>
                    <a:lstStyle/>
                    <a:p>
                      <a:r>
                        <a:rPr lang="en-US" sz="1400" dirty="0"/>
                        <a:t>&lt; 1 fs – 50 fs</a:t>
                      </a:r>
                    </a:p>
                  </a:txBody>
                  <a:tcPr/>
                </a:tc>
                <a:extLst>
                  <a:ext uri="{0D108BD9-81ED-4DB2-BD59-A6C34878D82A}">
                    <a16:rowId xmlns:a16="http://schemas.microsoft.com/office/drawing/2014/main" val="946146962"/>
                  </a:ext>
                </a:extLst>
              </a:tr>
            </a:tbl>
          </a:graphicData>
        </a:graphic>
      </p:graphicFrame>
      <p:pic>
        <p:nvPicPr>
          <p:cNvPr id="7" name="Picture 4" descr="Slow Motion the Ultrafast – Observing Biochemical Reactions That Make us  Human - VAT Valves">
            <a:extLst>
              <a:ext uri="{FF2B5EF4-FFF2-40B4-BE49-F238E27FC236}">
                <a16:creationId xmlns:a16="http://schemas.microsoft.com/office/drawing/2014/main" id="{91247CBC-3EA6-6BFD-40ED-0B5BA215C9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84"/>
          <a:stretch/>
        </p:blipFill>
        <p:spPr bwMode="auto">
          <a:xfrm>
            <a:off x="7203932" y="1628800"/>
            <a:ext cx="4843110" cy="27875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767D128-CE87-0FC8-F967-DEEA659F3C4B}"/>
              </a:ext>
            </a:extLst>
          </p:cNvPr>
          <p:cNvPicPr>
            <a:picLocks noChangeAspect="1"/>
          </p:cNvPicPr>
          <p:nvPr/>
        </p:nvPicPr>
        <p:blipFill>
          <a:blip r:embed="rId3"/>
          <a:stretch>
            <a:fillRect/>
          </a:stretch>
        </p:blipFill>
        <p:spPr>
          <a:xfrm>
            <a:off x="4457694" y="1952385"/>
            <a:ext cx="2228062" cy="2086407"/>
          </a:xfrm>
          <a:prstGeom prst="rect">
            <a:avLst/>
          </a:prstGeom>
        </p:spPr>
      </p:pic>
      <p:sp>
        <p:nvSpPr>
          <p:cNvPr id="9" name="TextBox 8">
            <a:extLst>
              <a:ext uri="{FF2B5EF4-FFF2-40B4-BE49-F238E27FC236}">
                <a16:creationId xmlns:a16="http://schemas.microsoft.com/office/drawing/2014/main" id="{2437BF90-C2B7-9788-9563-D88CA5052769}"/>
              </a:ext>
            </a:extLst>
          </p:cNvPr>
          <p:cNvSpPr txBox="1"/>
          <p:nvPr/>
        </p:nvSpPr>
        <p:spPr>
          <a:xfrm>
            <a:off x="4648133" y="4038792"/>
            <a:ext cx="1368152" cy="21604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Courtesy: Eduard Prat</a:t>
            </a:r>
            <a:endParaRPr lang="de-CH" sz="1400" dirty="0" err="1">
              <a:solidFill>
                <a:srgbClr val="000000"/>
              </a:solidFill>
            </a:endParaRPr>
          </a:p>
        </p:txBody>
      </p:sp>
      <p:pic>
        <p:nvPicPr>
          <p:cNvPr id="10" name="Picture 9">
            <a:extLst>
              <a:ext uri="{FF2B5EF4-FFF2-40B4-BE49-F238E27FC236}">
                <a16:creationId xmlns:a16="http://schemas.microsoft.com/office/drawing/2014/main" id="{634DFB45-4A75-89B9-E54B-046BEF2547C9}"/>
              </a:ext>
            </a:extLst>
          </p:cNvPr>
          <p:cNvPicPr>
            <a:picLocks noChangeAspect="1"/>
          </p:cNvPicPr>
          <p:nvPr/>
        </p:nvPicPr>
        <p:blipFill>
          <a:blip r:embed="rId4"/>
          <a:stretch>
            <a:fillRect/>
          </a:stretch>
        </p:blipFill>
        <p:spPr>
          <a:xfrm>
            <a:off x="4079775" y="4905615"/>
            <a:ext cx="4918991" cy="1384319"/>
          </a:xfrm>
          <a:prstGeom prst="rect">
            <a:avLst/>
          </a:prstGeom>
        </p:spPr>
      </p:pic>
    </p:spTree>
    <p:extLst>
      <p:ext uri="{BB962C8B-B14F-4D97-AF65-F5344CB8AC3E}">
        <p14:creationId xmlns:p14="http://schemas.microsoft.com/office/powerpoint/2010/main" val="208503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E4EA98-A58E-1086-6335-8D290D7F1B24}"/>
              </a:ext>
            </a:extLst>
          </p:cNvPr>
          <p:cNvSpPr>
            <a:spLocks noGrp="1"/>
          </p:cNvSpPr>
          <p:nvPr>
            <p:ph type="sldNum" sz="quarter" idx="12"/>
          </p:nvPr>
        </p:nvSpPr>
        <p:spPr/>
        <p:txBody>
          <a:bodyPr/>
          <a:lstStyle/>
          <a:p>
            <a:fld id="{3A3A6714-3D1F-4857-9904-D935B84167FA}" type="slidenum">
              <a:rPr lang="en-GB" smtClean="0"/>
              <a:pPr/>
              <a:t>17</a:t>
            </a:fld>
            <a:endParaRPr lang="en-GB"/>
          </a:p>
        </p:txBody>
      </p:sp>
      <p:sp>
        <p:nvSpPr>
          <p:cNvPr id="4" name="Title 3">
            <a:extLst>
              <a:ext uri="{FF2B5EF4-FFF2-40B4-BE49-F238E27FC236}">
                <a16:creationId xmlns:a16="http://schemas.microsoft.com/office/drawing/2014/main" id="{5DD6E90F-D1DD-860E-2C1C-57A4D07BA3BE}"/>
              </a:ext>
            </a:extLst>
          </p:cNvPr>
          <p:cNvSpPr>
            <a:spLocks noGrp="1"/>
          </p:cNvSpPr>
          <p:nvPr>
            <p:ph type="title"/>
          </p:nvPr>
        </p:nvSpPr>
        <p:spPr/>
        <p:txBody>
          <a:bodyPr/>
          <a:lstStyle/>
          <a:p>
            <a:r>
              <a:rPr lang="en-CA" dirty="0" err="1"/>
              <a:t>SwissFEL</a:t>
            </a:r>
            <a:r>
              <a:rPr lang="en-CA" dirty="0"/>
              <a:t> &amp; </a:t>
            </a:r>
            <a:r>
              <a:rPr lang="en-CA" dirty="0" err="1"/>
              <a:t>EuPRAXIA</a:t>
            </a:r>
            <a:endParaRPr lang="de-CH" dirty="0"/>
          </a:p>
        </p:txBody>
      </p:sp>
      <p:sp>
        <p:nvSpPr>
          <p:cNvPr id="5" name="Footer Placeholder 4">
            <a:extLst>
              <a:ext uri="{FF2B5EF4-FFF2-40B4-BE49-F238E27FC236}">
                <a16:creationId xmlns:a16="http://schemas.microsoft.com/office/drawing/2014/main" id="{F6AAE89C-4AA0-37A3-0F4D-AA90F3CBEDFE}"/>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graphicFrame>
        <p:nvGraphicFramePr>
          <p:cNvPr id="6" name="Table 5">
            <a:extLst>
              <a:ext uri="{FF2B5EF4-FFF2-40B4-BE49-F238E27FC236}">
                <a16:creationId xmlns:a16="http://schemas.microsoft.com/office/drawing/2014/main" id="{8AB3639B-1D13-5E4A-C1CC-87F35E6C1934}"/>
              </a:ext>
            </a:extLst>
          </p:cNvPr>
          <p:cNvGraphicFramePr>
            <a:graphicFrameLocks noGrp="1"/>
          </p:cNvGraphicFramePr>
          <p:nvPr>
            <p:extLst>
              <p:ext uri="{D42A27DB-BD31-4B8C-83A1-F6EECF244321}">
                <p14:modId xmlns:p14="http://schemas.microsoft.com/office/powerpoint/2010/main" val="195809309"/>
              </p:ext>
            </p:extLst>
          </p:nvPr>
        </p:nvGraphicFramePr>
        <p:xfrm>
          <a:off x="407368" y="1052736"/>
          <a:ext cx="5688632" cy="3758403"/>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1528776515"/>
                    </a:ext>
                  </a:extLst>
                </a:gridCol>
                <a:gridCol w="1800200">
                  <a:extLst>
                    <a:ext uri="{9D8B030D-6E8A-4147-A177-3AD203B41FA5}">
                      <a16:colId xmlns:a16="http://schemas.microsoft.com/office/drawing/2014/main" val="2695416055"/>
                    </a:ext>
                  </a:extLst>
                </a:gridCol>
                <a:gridCol w="1944216">
                  <a:extLst>
                    <a:ext uri="{9D8B030D-6E8A-4147-A177-3AD203B41FA5}">
                      <a16:colId xmlns:a16="http://schemas.microsoft.com/office/drawing/2014/main" val="1299016774"/>
                    </a:ext>
                  </a:extLst>
                </a:gridCol>
              </a:tblGrid>
              <a:tr h="341673">
                <a:tc>
                  <a:txBody>
                    <a:bodyPr/>
                    <a:lstStyle/>
                    <a:p>
                      <a:r>
                        <a:rPr lang="en-US" sz="1400" dirty="0"/>
                        <a:t>Parameter</a:t>
                      </a:r>
                    </a:p>
                  </a:txBody>
                  <a:tcPr/>
                </a:tc>
                <a:tc>
                  <a:txBody>
                    <a:bodyPr/>
                    <a:lstStyle/>
                    <a:p>
                      <a:r>
                        <a:rPr lang="en-US" sz="1400" dirty="0" err="1"/>
                        <a:t>SwissFEL</a:t>
                      </a:r>
                      <a:endParaRPr lang="en-US" sz="1400" dirty="0"/>
                    </a:p>
                  </a:txBody>
                  <a:tcPr/>
                </a:tc>
                <a:tc>
                  <a:txBody>
                    <a:bodyPr/>
                    <a:lstStyle/>
                    <a:p>
                      <a:r>
                        <a:rPr lang="en-US" sz="1400" dirty="0" err="1"/>
                        <a:t>EuPRAXIA</a:t>
                      </a:r>
                      <a:r>
                        <a:rPr lang="en-US" sz="1400" dirty="0"/>
                        <a:t> [*]</a:t>
                      </a:r>
                    </a:p>
                  </a:txBody>
                  <a:tcPr/>
                </a:tc>
                <a:extLst>
                  <a:ext uri="{0D108BD9-81ED-4DB2-BD59-A6C34878D82A}">
                    <a16:rowId xmlns:a16="http://schemas.microsoft.com/office/drawing/2014/main" val="675095606"/>
                  </a:ext>
                </a:extLst>
              </a:tr>
              <a:tr h="341673">
                <a:tc>
                  <a:txBody>
                    <a:bodyPr/>
                    <a:lstStyle/>
                    <a:p>
                      <a:r>
                        <a:rPr lang="en-US" sz="1400" dirty="0"/>
                        <a:t>Length</a:t>
                      </a:r>
                    </a:p>
                  </a:txBody>
                  <a:tcPr/>
                </a:tc>
                <a:tc>
                  <a:txBody>
                    <a:bodyPr/>
                    <a:lstStyle/>
                    <a:p>
                      <a:r>
                        <a:rPr lang="en-US" sz="1400" dirty="0"/>
                        <a:t>740 m</a:t>
                      </a:r>
                    </a:p>
                  </a:txBody>
                  <a:tcPr/>
                </a:tc>
                <a:tc>
                  <a:txBody>
                    <a:bodyPr/>
                    <a:lstStyle/>
                    <a:p>
                      <a:r>
                        <a:rPr lang="en-US" sz="1400" dirty="0"/>
                        <a:t>150 m</a:t>
                      </a:r>
                    </a:p>
                  </a:txBody>
                  <a:tcPr/>
                </a:tc>
                <a:extLst>
                  <a:ext uri="{0D108BD9-81ED-4DB2-BD59-A6C34878D82A}">
                    <a16:rowId xmlns:a16="http://schemas.microsoft.com/office/drawing/2014/main" val="2664453960"/>
                  </a:ext>
                </a:extLst>
              </a:tr>
              <a:tr h="341673">
                <a:tc>
                  <a:txBody>
                    <a:bodyPr/>
                    <a:lstStyle/>
                    <a:p>
                      <a:r>
                        <a:rPr lang="en-US" sz="1400" dirty="0"/>
                        <a:t>LINAC frequency</a:t>
                      </a:r>
                    </a:p>
                  </a:txBody>
                  <a:tcPr/>
                </a:tc>
                <a:tc>
                  <a:txBody>
                    <a:bodyPr/>
                    <a:lstStyle/>
                    <a:p>
                      <a:r>
                        <a:rPr lang="en-US" sz="1400" dirty="0"/>
                        <a:t>5.7 GHz (C-band)</a:t>
                      </a:r>
                    </a:p>
                  </a:txBody>
                  <a:tcPr/>
                </a:tc>
                <a:tc>
                  <a:txBody>
                    <a:bodyPr/>
                    <a:lstStyle/>
                    <a:p>
                      <a:r>
                        <a:rPr lang="en-US" sz="1400" dirty="0"/>
                        <a:t>11.9942 GHz (X-band)</a:t>
                      </a:r>
                    </a:p>
                  </a:txBody>
                  <a:tcPr/>
                </a:tc>
                <a:extLst>
                  <a:ext uri="{0D108BD9-81ED-4DB2-BD59-A6C34878D82A}">
                    <a16:rowId xmlns:a16="http://schemas.microsoft.com/office/drawing/2014/main" val="2651642183"/>
                  </a:ext>
                </a:extLst>
              </a:tr>
              <a:tr h="341673">
                <a:tc>
                  <a:txBody>
                    <a:bodyPr/>
                    <a:lstStyle/>
                    <a:p>
                      <a:r>
                        <a:rPr lang="en-US" sz="1400" dirty="0"/>
                        <a:t>Repetition rate</a:t>
                      </a:r>
                    </a:p>
                  </a:txBody>
                  <a:tcPr/>
                </a:tc>
                <a:tc>
                  <a:txBody>
                    <a:bodyPr/>
                    <a:lstStyle/>
                    <a:p>
                      <a:r>
                        <a:rPr lang="en-US" sz="1400" dirty="0"/>
                        <a:t>100 Hz</a:t>
                      </a:r>
                    </a:p>
                  </a:txBody>
                  <a:tcPr/>
                </a:tc>
                <a:tc>
                  <a:txBody>
                    <a:bodyPr/>
                    <a:lstStyle/>
                    <a:p>
                      <a:r>
                        <a:rPr lang="en-US" sz="1400" dirty="0"/>
                        <a:t>~ 50 Hz</a:t>
                      </a:r>
                    </a:p>
                  </a:txBody>
                  <a:tcPr/>
                </a:tc>
                <a:extLst>
                  <a:ext uri="{0D108BD9-81ED-4DB2-BD59-A6C34878D82A}">
                    <a16:rowId xmlns:a16="http://schemas.microsoft.com/office/drawing/2014/main" val="1206813488"/>
                  </a:ext>
                </a:extLst>
              </a:tr>
              <a:tr h="341673">
                <a:tc>
                  <a:txBody>
                    <a:bodyPr/>
                    <a:lstStyle/>
                    <a:p>
                      <a:r>
                        <a:rPr lang="en-US" sz="1400" dirty="0"/>
                        <a:t>Energy</a:t>
                      </a:r>
                    </a:p>
                  </a:txBody>
                  <a:tcPr/>
                </a:tc>
                <a:tc>
                  <a:txBody>
                    <a:bodyPr/>
                    <a:lstStyle/>
                    <a:p>
                      <a:r>
                        <a:rPr lang="en-US" sz="1400" dirty="0"/>
                        <a:t>up to 6.1 GeV</a:t>
                      </a:r>
                    </a:p>
                  </a:txBody>
                  <a:tcPr/>
                </a:tc>
                <a:tc>
                  <a:txBody>
                    <a:bodyPr/>
                    <a:lstStyle/>
                    <a:p>
                      <a:r>
                        <a:rPr lang="en-US" sz="1400" dirty="0"/>
                        <a:t>1 – 1.2 GeV</a:t>
                      </a:r>
                    </a:p>
                  </a:txBody>
                  <a:tcPr/>
                </a:tc>
                <a:extLst>
                  <a:ext uri="{0D108BD9-81ED-4DB2-BD59-A6C34878D82A}">
                    <a16:rowId xmlns:a16="http://schemas.microsoft.com/office/drawing/2014/main" val="2721276138"/>
                  </a:ext>
                </a:extLst>
              </a:tr>
              <a:tr h="341673">
                <a:tc>
                  <a:txBody>
                    <a:bodyPr/>
                    <a:lstStyle/>
                    <a:p>
                      <a:r>
                        <a:rPr lang="en-US" sz="1400" dirty="0"/>
                        <a:t>Bunch charge</a:t>
                      </a:r>
                    </a:p>
                  </a:txBody>
                  <a:tcPr/>
                </a:tc>
                <a:tc>
                  <a:txBody>
                    <a:bodyPr/>
                    <a:lstStyle/>
                    <a:p>
                      <a:r>
                        <a:rPr lang="en-US" sz="1400" dirty="0"/>
                        <a:t>10 – 200 </a:t>
                      </a:r>
                      <a:r>
                        <a:rPr lang="en-US" sz="1400" dirty="0" err="1"/>
                        <a:t>pC</a:t>
                      </a:r>
                      <a:endParaRPr lang="en-US" sz="1400" dirty="0"/>
                    </a:p>
                  </a:txBody>
                  <a:tcPr/>
                </a:tc>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sz="1400" dirty="0"/>
                        <a:t>30 – 50 </a:t>
                      </a:r>
                      <a:r>
                        <a:rPr lang="en-US" sz="1400" dirty="0" err="1"/>
                        <a:t>pC</a:t>
                      </a:r>
                      <a:endParaRPr lang="en-US" sz="1400" dirty="0"/>
                    </a:p>
                  </a:txBody>
                  <a:tcPr/>
                </a:tc>
                <a:extLst>
                  <a:ext uri="{0D108BD9-81ED-4DB2-BD59-A6C34878D82A}">
                    <a16:rowId xmlns:a16="http://schemas.microsoft.com/office/drawing/2014/main" val="2436528535"/>
                  </a:ext>
                </a:extLst>
              </a:tr>
              <a:tr h="341673">
                <a:tc>
                  <a:txBody>
                    <a:bodyPr/>
                    <a:lstStyle/>
                    <a:p>
                      <a:r>
                        <a:rPr lang="en-US" sz="1400" dirty="0"/>
                        <a:t>Trajectory jitter</a:t>
                      </a:r>
                    </a:p>
                  </a:txBody>
                  <a:tcPr/>
                </a:tc>
                <a:tc>
                  <a:txBody>
                    <a:bodyPr/>
                    <a:lstStyle/>
                    <a:p>
                      <a:r>
                        <a:rPr lang="en-US" sz="1400" dirty="0"/>
                        <a:t>&lt; 10% of beam size</a:t>
                      </a:r>
                    </a:p>
                  </a:txBody>
                  <a:tcPr/>
                </a:tc>
                <a:tc>
                  <a:txBody>
                    <a:bodyPr/>
                    <a:lstStyle/>
                    <a:p>
                      <a:r>
                        <a:rPr lang="en-US" sz="1400" dirty="0"/>
                        <a:t>–</a:t>
                      </a:r>
                    </a:p>
                  </a:txBody>
                  <a:tcPr/>
                </a:tc>
                <a:extLst>
                  <a:ext uri="{0D108BD9-81ED-4DB2-BD59-A6C34878D82A}">
                    <a16:rowId xmlns:a16="http://schemas.microsoft.com/office/drawing/2014/main" val="2719676306"/>
                  </a:ext>
                </a:extLst>
              </a:tr>
              <a:tr h="341673">
                <a:tc>
                  <a:txBody>
                    <a:bodyPr/>
                    <a:lstStyle/>
                    <a:p>
                      <a:r>
                        <a:rPr lang="en-US" sz="1400" dirty="0"/>
                        <a:t>Relative energy jitter</a:t>
                      </a:r>
                    </a:p>
                  </a:txBody>
                  <a:tcPr/>
                </a:tc>
                <a:tc>
                  <a:txBody>
                    <a:bodyPr/>
                    <a:lstStyle/>
                    <a:p>
                      <a:r>
                        <a:rPr lang="en-US" sz="1400" dirty="0"/>
                        <a:t>~ 10</a:t>
                      </a:r>
                      <a:r>
                        <a:rPr lang="en-US" sz="1400" baseline="30000" dirty="0"/>
                        <a:t>-4</a:t>
                      </a:r>
                    </a:p>
                  </a:txBody>
                  <a:tcPr/>
                </a:tc>
                <a:tc>
                  <a:txBody>
                    <a:bodyPr/>
                    <a:lstStyle/>
                    <a:p>
                      <a:r>
                        <a:rPr lang="en-US" sz="1400" dirty="0"/>
                        <a:t>–</a:t>
                      </a:r>
                      <a:endParaRPr lang="en-US" sz="1400" baseline="30000" dirty="0"/>
                    </a:p>
                  </a:txBody>
                  <a:tcPr/>
                </a:tc>
                <a:extLst>
                  <a:ext uri="{0D108BD9-81ED-4DB2-BD59-A6C34878D82A}">
                    <a16:rowId xmlns:a16="http://schemas.microsoft.com/office/drawing/2014/main" val="4149544192"/>
                  </a:ext>
                </a:extLst>
              </a:tr>
              <a:tr h="341673">
                <a:tc>
                  <a:txBody>
                    <a:bodyPr/>
                    <a:lstStyle/>
                    <a:p>
                      <a:r>
                        <a:rPr lang="en-US" sz="1400" dirty="0"/>
                        <a:t>Arrival time jitter</a:t>
                      </a:r>
                    </a:p>
                  </a:txBody>
                  <a:tcPr/>
                </a:tc>
                <a:tc>
                  <a:txBody>
                    <a:bodyPr/>
                    <a:lstStyle/>
                    <a:p>
                      <a:r>
                        <a:rPr lang="en-US" sz="1400" baseline="0" dirty="0"/>
                        <a:t>&lt; 10 fs</a:t>
                      </a:r>
                    </a:p>
                  </a:txBody>
                  <a:tcPr/>
                </a:tc>
                <a:tc>
                  <a:txBody>
                    <a:bodyPr/>
                    <a:lstStyle/>
                    <a:p>
                      <a:r>
                        <a:rPr lang="en-US" sz="1400" dirty="0"/>
                        <a:t>–</a:t>
                      </a:r>
                      <a:endParaRPr lang="en-US" sz="1400" baseline="0" dirty="0"/>
                    </a:p>
                  </a:txBody>
                  <a:tcPr/>
                </a:tc>
                <a:extLst>
                  <a:ext uri="{0D108BD9-81ED-4DB2-BD59-A6C34878D82A}">
                    <a16:rowId xmlns:a16="http://schemas.microsoft.com/office/drawing/2014/main" val="1381776163"/>
                  </a:ext>
                </a:extLst>
              </a:tr>
              <a:tr h="341673">
                <a:tc>
                  <a:txBody>
                    <a:bodyPr/>
                    <a:lstStyle/>
                    <a:p>
                      <a:r>
                        <a:rPr lang="en-US" sz="1400" dirty="0"/>
                        <a:t>Slice emittance</a:t>
                      </a:r>
                    </a:p>
                  </a:txBody>
                  <a:tcPr/>
                </a:tc>
                <a:tc>
                  <a:txBody>
                    <a:bodyPr/>
                    <a:lstStyle/>
                    <a:p>
                      <a:r>
                        <a:rPr lang="en-US" sz="1400" dirty="0"/>
                        <a:t>200 nm (for 200 </a:t>
                      </a:r>
                      <a:r>
                        <a:rPr lang="en-US" sz="1400" dirty="0" err="1"/>
                        <a:t>pC</a:t>
                      </a:r>
                      <a:r>
                        <a:rPr lang="en-US" sz="1400" dirty="0"/>
                        <a:t>)</a:t>
                      </a:r>
                    </a:p>
                  </a:txBody>
                  <a:tcPr/>
                </a:tc>
                <a:tc>
                  <a:txBody>
                    <a:bodyPr/>
                    <a:lstStyle/>
                    <a:p>
                      <a:r>
                        <a:rPr lang="en-US" sz="1400" dirty="0"/>
                        <a:t>500 nm</a:t>
                      </a:r>
                    </a:p>
                  </a:txBody>
                  <a:tcPr/>
                </a:tc>
                <a:extLst>
                  <a:ext uri="{0D108BD9-81ED-4DB2-BD59-A6C34878D82A}">
                    <a16:rowId xmlns:a16="http://schemas.microsoft.com/office/drawing/2014/main" val="518122219"/>
                  </a:ext>
                </a:extLst>
              </a:tr>
              <a:tr h="341673">
                <a:tc>
                  <a:txBody>
                    <a:bodyPr/>
                    <a:lstStyle/>
                    <a:p>
                      <a:r>
                        <a:rPr lang="en-US" sz="1400" dirty="0"/>
                        <a:t>Bunch length</a:t>
                      </a:r>
                    </a:p>
                  </a:txBody>
                  <a:tcPr/>
                </a:tc>
                <a:tc>
                  <a:txBody>
                    <a:bodyPr/>
                    <a:lstStyle/>
                    <a:p>
                      <a:r>
                        <a:rPr lang="en-US" sz="1400" dirty="0"/>
                        <a:t>&lt; 1 fs – 50 fs</a:t>
                      </a:r>
                    </a:p>
                  </a:txBody>
                  <a:tcPr/>
                </a:tc>
                <a:tc>
                  <a:txBody>
                    <a:bodyPr/>
                    <a:lstStyle/>
                    <a:p>
                      <a:r>
                        <a:rPr lang="en-US" sz="1400" dirty="0"/>
                        <a:t>10 fs</a:t>
                      </a:r>
                    </a:p>
                  </a:txBody>
                  <a:tcPr/>
                </a:tc>
                <a:extLst>
                  <a:ext uri="{0D108BD9-81ED-4DB2-BD59-A6C34878D82A}">
                    <a16:rowId xmlns:a16="http://schemas.microsoft.com/office/drawing/2014/main" val="946146962"/>
                  </a:ext>
                </a:extLst>
              </a:tr>
            </a:tbl>
          </a:graphicData>
        </a:graphic>
      </p:graphicFrame>
      <p:sp>
        <p:nvSpPr>
          <p:cNvPr id="7" name="TextBox 6">
            <a:extLst>
              <a:ext uri="{FF2B5EF4-FFF2-40B4-BE49-F238E27FC236}">
                <a16:creationId xmlns:a16="http://schemas.microsoft.com/office/drawing/2014/main" id="{D5FA783F-8998-96D9-802F-825866865E89}"/>
              </a:ext>
            </a:extLst>
          </p:cNvPr>
          <p:cNvSpPr txBox="1"/>
          <p:nvPr/>
        </p:nvSpPr>
        <p:spPr>
          <a:xfrm>
            <a:off x="9120336" y="5838133"/>
            <a:ext cx="2701924" cy="523220"/>
          </a:xfrm>
          <a:prstGeom prst="rect">
            <a:avLst/>
          </a:prstGeom>
          <a:noFill/>
        </p:spPr>
        <p:txBody>
          <a:bodyPr wrap="square" rtlCol="0">
            <a:spAutoFit/>
          </a:bodyPr>
          <a:lstStyle/>
          <a:p>
            <a:r>
              <a:rPr lang="en-US" sz="1400" dirty="0"/>
              <a:t>[*] Presented by C Welch at </a:t>
            </a:r>
            <a:r>
              <a:rPr lang="en-US" sz="1400" dirty="0" err="1"/>
              <a:t>EuPRAXIA</a:t>
            </a:r>
            <a:r>
              <a:rPr lang="en-US" sz="1400" dirty="0"/>
              <a:t>-DN School April 2024</a:t>
            </a:r>
            <a:endParaRPr lang="de-CH" sz="1400" dirty="0"/>
          </a:p>
        </p:txBody>
      </p:sp>
      <p:pic>
        <p:nvPicPr>
          <p:cNvPr id="8" name="Picture 7" descr="A screenshot of a computer&#10;&#10;Description automatically generated">
            <a:extLst>
              <a:ext uri="{FF2B5EF4-FFF2-40B4-BE49-F238E27FC236}">
                <a16:creationId xmlns:a16="http://schemas.microsoft.com/office/drawing/2014/main" id="{51A31224-0736-41A6-C086-42C642E225AD}"/>
              </a:ext>
            </a:extLst>
          </p:cNvPr>
          <p:cNvPicPr>
            <a:picLocks noChangeAspect="1"/>
          </p:cNvPicPr>
          <p:nvPr/>
        </p:nvPicPr>
        <p:blipFill>
          <a:blip r:embed="rId2"/>
          <a:stretch>
            <a:fillRect/>
          </a:stretch>
        </p:blipFill>
        <p:spPr>
          <a:xfrm>
            <a:off x="551384" y="4886364"/>
            <a:ext cx="5163420" cy="1296196"/>
          </a:xfrm>
          <a:prstGeom prst="rect">
            <a:avLst/>
          </a:prstGeom>
        </p:spPr>
      </p:pic>
      <p:sp>
        <p:nvSpPr>
          <p:cNvPr id="9" name="TextBox 8">
            <a:extLst>
              <a:ext uri="{FF2B5EF4-FFF2-40B4-BE49-F238E27FC236}">
                <a16:creationId xmlns:a16="http://schemas.microsoft.com/office/drawing/2014/main" id="{2872A5E7-D2F1-5C05-56EA-5A092F3ADBA7}"/>
              </a:ext>
            </a:extLst>
          </p:cNvPr>
          <p:cNvSpPr txBox="1"/>
          <p:nvPr/>
        </p:nvSpPr>
        <p:spPr>
          <a:xfrm>
            <a:off x="5702246" y="5262785"/>
            <a:ext cx="1909168" cy="738664"/>
          </a:xfrm>
          <a:prstGeom prst="rect">
            <a:avLst/>
          </a:prstGeom>
          <a:noFill/>
        </p:spPr>
        <p:txBody>
          <a:bodyPr wrap="square" rtlCol="0">
            <a:spAutoFit/>
          </a:bodyPr>
          <a:lstStyle/>
          <a:p>
            <a:r>
              <a:rPr lang="en-US" sz="1400" dirty="0" err="1"/>
              <a:t>EuPRAXIA</a:t>
            </a:r>
            <a:r>
              <a:rPr lang="en-US" sz="1400" dirty="0"/>
              <a:t> Conceptual Design Report, </a:t>
            </a:r>
            <a:r>
              <a:rPr lang="en-US" sz="1400" dirty="0" err="1"/>
              <a:t>Assmann</a:t>
            </a:r>
            <a:r>
              <a:rPr lang="en-US" sz="1400" dirty="0"/>
              <a:t>, et al.</a:t>
            </a:r>
            <a:endParaRPr lang="de-CH" sz="1400" dirty="0"/>
          </a:p>
        </p:txBody>
      </p:sp>
      <p:pic>
        <p:nvPicPr>
          <p:cNvPr id="10" name="Picture 50">
            <a:extLst>
              <a:ext uri="{FF2B5EF4-FFF2-40B4-BE49-F238E27FC236}">
                <a16:creationId xmlns:a16="http://schemas.microsoft.com/office/drawing/2014/main" id="{F0CC9037-9F3F-B148-2F73-3CE001696A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78" t="8647" r="27869" b="56786"/>
          <a:stretch/>
        </p:blipFill>
        <p:spPr>
          <a:xfrm rot="16200000">
            <a:off x="9464710" y="1100015"/>
            <a:ext cx="1409129" cy="1354313"/>
          </a:xfrm>
          <a:prstGeom prst="rect">
            <a:avLst/>
          </a:prstGeom>
        </p:spPr>
      </p:pic>
      <p:sp>
        <p:nvSpPr>
          <p:cNvPr id="11" name="TextBox 10">
            <a:extLst>
              <a:ext uri="{FF2B5EF4-FFF2-40B4-BE49-F238E27FC236}">
                <a16:creationId xmlns:a16="http://schemas.microsoft.com/office/drawing/2014/main" id="{FA945398-5598-79E7-9A3A-4FEEF55FE934}"/>
              </a:ext>
            </a:extLst>
          </p:cNvPr>
          <p:cNvSpPr txBox="1"/>
          <p:nvPr/>
        </p:nvSpPr>
        <p:spPr>
          <a:xfrm>
            <a:off x="9050801" y="4265112"/>
            <a:ext cx="2701925" cy="523220"/>
          </a:xfrm>
          <a:prstGeom prst="rect">
            <a:avLst/>
          </a:prstGeom>
          <a:noFill/>
        </p:spPr>
        <p:txBody>
          <a:bodyPr wrap="square" rtlCol="0">
            <a:spAutoFit/>
          </a:bodyPr>
          <a:lstStyle/>
          <a:p>
            <a:r>
              <a:rPr lang="en-US" sz="1400" dirty="0"/>
              <a:t>Presented by A </a:t>
            </a:r>
            <a:r>
              <a:rPr lang="en-US" sz="1400" dirty="0" err="1"/>
              <a:t>Biagioni</a:t>
            </a:r>
            <a:r>
              <a:rPr lang="en-US" sz="1400" dirty="0"/>
              <a:t> at </a:t>
            </a:r>
            <a:r>
              <a:rPr lang="en-US" sz="1400" dirty="0" err="1"/>
              <a:t>EuPRAXIA</a:t>
            </a:r>
            <a:r>
              <a:rPr lang="en-US" sz="1400" dirty="0"/>
              <a:t>-DN School April 2024 </a:t>
            </a:r>
            <a:endParaRPr lang="de-CH" sz="1400" dirty="0"/>
          </a:p>
        </p:txBody>
      </p:sp>
      <p:pic>
        <p:nvPicPr>
          <p:cNvPr id="12" name="Picture 11">
            <a:extLst>
              <a:ext uri="{FF2B5EF4-FFF2-40B4-BE49-F238E27FC236}">
                <a16:creationId xmlns:a16="http://schemas.microsoft.com/office/drawing/2014/main" id="{99183321-A0C6-2C1A-570B-477057993E2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artisticPastelsSmooth trans="58000" scaling="0"/>
                    </a14:imgEffect>
                  </a14:imgLayer>
                </a14:imgProps>
              </a:ext>
              <a:ext uri="{28A0092B-C50C-407E-A947-70E740481C1C}">
                <a14:useLocalDpi xmlns:a14="http://schemas.microsoft.com/office/drawing/2010/main" val="0"/>
              </a:ext>
            </a:extLst>
          </a:blip>
          <a:srcRect l="3804"/>
          <a:stretch/>
        </p:blipFill>
        <p:spPr>
          <a:xfrm>
            <a:off x="8741784" y="2595314"/>
            <a:ext cx="2890263" cy="1625773"/>
          </a:xfrm>
          <a:prstGeom prst="rect">
            <a:avLst/>
          </a:prstGeom>
          <a:ln w="63500">
            <a:noFill/>
          </a:ln>
          <a:effectLst/>
        </p:spPr>
      </p:pic>
    </p:spTree>
    <p:extLst>
      <p:ext uri="{BB962C8B-B14F-4D97-AF65-F5344CB8AC3E}">
        <p14:creationId xmlns:p14="http://schemas.microsoft.com/office/powerpoint/2010/main" val="600656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0B64D0-326C-06EC-0E4D-36A3C1E5FAF5}"/>
              </a:ext>
            </a:extLst>
          </p:cNvPr>
          <p:cNvSpPr>
            <a:spLocks noGrp="1"/>
          </p:cNvSpPr>
          <p:nvPr>
            <p:ph idx="1"/>
          </p:nvPr>
        </p:nvSpPr>
        <p:spPr/>
        <p:txBody>
          <a:bodyPr/>
          <a:lstStyle/>
          <a:p>
            <a:endParaRPr lang="de-CH"/>
          </a:p>
        </p:txBody>
      </p:sp>
      <p:sp>
        <p:nvSpPr>
          <p:cNvPr id="3" name="Slide Number Placeholder 2">
            <a:extLst>
              <a:ext uri="{FF2B5EF4-FFF2-40B4-BE49-F238E27FC236}">
                <a16:creationId xmlns:a16="http://schemas.microsoft.com/office/drawing/2014/main" id="{7EF27FFD-77F9-9B84-7DA9-EFF7A59A9B3E}"/>
              </a:ext>
            </a:extLst>
          </p:cNvPr>
          <p:cNvSpPr>
            <a:spLocks noGrp="1"/>
          </p:cNvSpPr>
          <p:nvPr>
            <p:ph type="sldNum" sz="quarter" idx="12"/>
          </p:nvPr>
        </p:nvSpPr>
        <p:spPr/>
        <p:txBody>
          <a:bodyPr/>
          <a:lstStyle/>
          <a:p>
            <a:fld id="{3A3A6714-3D1F-4857-9904-D935B84167FA}" type="slidenum">
              <a:rPr lang="en-GB" smtClean="0"/>
              <a:pPr/>
              <a:t>18</a:t>
            </a:fld>
            <a:endParaRPr lang="en-GB"/>
          </a:p>
        </p:txBody>
      </p:sp>
      <p:sp>
        <p:nvSpPr>
          <p:cNvPr id="4" name="Title 3">
            <a:extLst>
              <a:ext uri="{FF2B5EF4-FFF2-40B4-BE49-F238E27FC236}">
                <a16:creationId xmlns:a16="http://schemas.microsoft.com/office/drawing/2014/main" id="{060CB4BC-AF7F-C6DF-5454-C466E69EF0A8}"/>
              </a:ext>
            </a:extLst>
          </p:cNvPr>
          <p:cNvSpPr>
            <a:spLocks noGrp="1"/>
          </p:cNvSpPr>
          <p:nvPr>
            <p:ph type="title"/>
          </p:nvPr>
        </p:nvSpPr>
        <p:spPr/>
        <p:txBody>
          <a:bodyPr/>
          <a:lstStyle/>
          <a:p>
            <a:endParaRPr lang="de-CH"/>
          </a:p>
        </p:txBody>
      </p:sp>
      <p:sp>
        <p:nvSpPr>
          <p:cNvPr id="5" name="Footer Placeholder 4">
            <a:extLst>
              <a:ext uri="{FF2B5EF4-FFF2-40B4-BE49-F238E27FC236}">
                <a16:creationId xmlns:a16="http://schemas.microsoft.com/office/drawing/2014/main" id="{EE16B0F5-1781-4C57-649D-A87513558AD2}"/>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 </a:t>
            </a:r>
          </a:p>
        </p:txBody>
      </p:sp>
      <p:pic>
        <p:nvPicPr>
          <p:cNvPr id="6" name="Content Placeholder 6" descr="A graph of a diagram&#10;&#10;Description automatically generated with medium confidence">
            <a:extLst>
              <a:ext uri="{FF2B5EF4-FFF2-40B4-BE49-F238E27FC236}">
                <a16:creationId xmlns:a16="http://schemas.microsoft.com/office/drawing/2014/main" id="{68404F18-21A3-73A0-199C-50ECDD9B426C}"/>
              </a:ext>
            </a:extLst>
          </p:cNvPr>
          <p:cNvPicPr>
            <a:picLocks noChangeAspect="1"/>
          </p:cNvPicPr>
          <p:nvPr/>
        </p:nvPicPr>
        <p:blipFill>
          <a:blip r:embed="rId2"/>
          <a:stretch>
            <a:fillRect/>
          </a:stretch>
        </p:blipFill>
        <p:spPr>
          <a:xfrm>
            <a:off x="6147209" y="1391707"/>
            <a:ext cx="4341279" cy="2188814"/>
          </a:xfrm>
          <a:prstGeom prst="rect">
            <a:avLst/>
          </a:prstGeom>
        </p:spPr>
      </p:pic>
      <p:pic>
        <p:nvPicPr>
          <p:cNvPr id="7" name="Picture 2">
            <a:extLst>
              <a:ext uri="{FF2B5EF4-FFF2-40B4-BE49-F238E27FC236}">
                <a16:creationId xmlns:a16="http://schemas.microsoft.com/office/drawing/2014/main" id="{BF81E8F4-08C5-E545-870B-B9B39DB103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2524" y="3832575"/>
            <a:ext cx="4340868" cy="21888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aph of a graph&#10;&#10;Description automatically generated with medium confidence">
            <a:extLst>
              <a:ext uri="{FF2B5EF4-FFF2-40B4-BE49-F238E27FC236}">
                <a16:creationId xmlns:a16="http://schemas.microsoft.com/office/drawing/2014/main" id="{37D98A3C-7297-4852-0EFA-EBAA2607A582}"/>
              </a:ext>
            </a:extLst>
          </p:cNvPr>
          <p:cNvPicPr>
            <a:picLocks noChangeAspect="1"/>
          </p:cNvPicPr>
          <p:nvPr/>
        </p:nvPicPr>
        <p:blipFill>
          <a:blip r:embed="rId4"/>
          <a:stretch>
            <a:fillRect/>
          </a:stretch>
        </p:blipFill>
        <p:spPr>
          <a:xfrm>
            <a:off x="1127448" y="1354864"/>
            <a:ext cx="4341278" cy="2188814"/>
          </a:xfrm>
          <a:prstGeom prst="rect">
            <a:avLst/>
          </a:prstGeom>
        </p:spPr>
      </p:pic>
      <p:sp>
        <p:nvSpPr>
          <p:cNvPr id="9" name="TextBox 8">
            <a:extLst>
              <a:ext uri="{FF2B5EF4-FFF2-40B4-BE49-F238E27FC236}">
                <a16:creationId xmlns:a16="http://schemas.microsoft.com/office/drawing/2014/main" id="{E5E1E2EE-8149-7C49-CBB8-44D34F41D354}"/>
              </a:ext>
            </a:extLst>
          </p:cNvPr>
          <p:cNvSpPr txBox="1"/>
          <p:nvPr/>
        </p:nvSpPr>
        <p:spPr>
          <a:xfrm>
            <a:off x="2662825" y="1052736"/>
            <a:ext cx="1076969" cy="1071211"/>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Calibri"/>
              </a:rPr>
              <a:t>1 kA</a:t>
            </a:r>
            <a:endParaRPr lang="de-CH" sz="1800" dirty="0" err="1">
              <a:solidFill>
                <a:srgbClr val="000000"/>
              </a:solidFill>
              <a:latin typeface="Calibri"/>
            </a:endParaRPr>
          </a:p>
        </p:txBody>
      </p:sp>
      <p:sp>
        <p:nvSpPr>
          <p:cNvPr id="10" name="TextBox 9">
            <a:extLst>
              <a:ext uri="{FF2B5EF4-FFF2-40B4-BE49-F238E27FC236}">
                <a16:creationId xmlns:a16="http://schemas.microsoft.com/office/drawing/2014/main" id="{9C445D00-2EC3-6955-AD85-D58A33A26360}"/>
              </a:ext>
            </a:extLst>
          </p:cNvPr>
          <p:cNvSpPr txBox="1"/>
          <p:nvPr/>
        </p:nvSpPr>
        <p:spPr>
          <a:xfrm>
            <a:off x="8116434" y="1117108"/>
            <a:ext cx="1076969" cy="1071211"/>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Calibri"/>
              </a:rPr>
              <a:t>2 kA</a:t>
            </a:r>
            <a:endParaRPr lang="de-CH" sz="1800" dirty="0" err="1">
              <a:solidFill>
                <a:srgbClr val="000000"/>
              </a:solidFill>
              <a:latin typeface="Calibri"/>
            </a:endParaRPr>
          </a:p>
        </p:txBody>
      </p:sp>
      <p:sp>
        <p:nvSpPr>
          <p:cNvPr id="11" name="TextBox 10">
            <a:extLst>
              <a:ext uri="{FF2B5EF4-FFF2-40B4-BE49-F238E27FC236}">
                <a16:creationId xmlns:a16="http://schemas.microsoft.com/office/drawing/2014/main" id="{59F7AAB3-449C-DEBA-8108-D1773468AD87}"/>
              </a:ext>
            </a:extLst>
          </p:cNvPr>
          <p:cNvSpPr txBox="1"/>
          <p:nvPr/>
        </p:nvSpPr>
        <p:spPr>
          <a:xfrm>
            <a:off x="5608724" y="3478484"/>
            <a:ext cx="1076969" cy="1071211"/>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Calibri"/>
              </a:rPr>
              <a:t>4 kA</a:t>
            </a:r>
            <a:endParaRPr lang="de-CH" sz="1800" dirty="0" err="1">
              <a:solidFill>
                <a:srgbClr val="000000"/>
              </a:solidFill>
              <a:latin typeface="Calibri"/>
            </a:endParaRPr>
          </a:p>
        </p:txBody>
      </p:sp>
    </p:spTree>
    <p:extLst>
      <p:ext uri="{BB962C8B-B14F-4D97-AF65-F5344CB8AC3E}">
        <p14:creationId xmlns:p14="http://schemas.microsoft.com/office/powerpoint/2010/main" val="2294635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5904F9-F0F7-F19F-0BF7-81C2DD8E0AD3}"/>
              </a:ext>
            </a:extLst>
          </p:cNvPr>
          <p:cNvSpPr>
            <a:spLocks noGrp="1"/>
          </p:cNvSpPr>
          <p:nvPr>
            <p:ph type="sldNum" sz="quarter" idx="12"/>
          </p:nvPr>
        </p:nvSpPr>
        <p:spPr/>
        <p:txBody>
          <a:bodyPr/>
          <a:lstStyle/>
          <a:p>
            <a:fld id="{3A3A6714-3D1F-4857-9904-D935B84167FA}" type="slidenum">
              <a:rPr lang="en-GB" smtClean="0"/>
              <a:pPr/>
              <a:t>19</a:t>
            </a:fld>
            <a:endParaRPr lang="en-GB"/>
          </a:p>
        </p:txBody>
      </p:sp>
      <p:sp>
        <p:nvSpPr>
          <p:cNvPr id="4" name="Title 3">
            <a:extLst>
              <a:ext uri="{FF2B5EF4-FFF2-40B4-BE49-F238E27FC236}">
                <a16:creationId xmlns:a16="http://schemas.microsoft.com/office/drawing/2014/main" id="{95149584-244A-B6B3-648D-38596E690BBF}"/>
              </a:ext>
            </a:extLst>
          </p:cNvPr>
          <p:cNvSpPr>
            <a:spLocks noGrp="1"/>
          </p:cNvSpPr>
          <p:nvPr>
            <p:ph type="title"/>
          </p:nvPr>
        </p:nvSpPr>
        <p:spPr/>
        <p:txBody>
          <a:bodyPr/>
          <a:lstStyle/>
          <a:p>
            <a:endParaRPr lang="de-CH" dirty="0"/>
          </a:p>
        </p:txBody>
      </p:sp>
      <p:pic>
        <p:nvPicPr>
          <p:cNvPr id="7" name="Picture 6">
            <a:extLst>
              <a:ext uri="{FF2B5EF4-FFF2-40B4-BE49-F238E27FC236}">
                <a16:creationId xmlns:a16="http://schemas.microsoft.com/office/drawing/2014/main" id="{C9B6D379-FB29-4FA6-CC28-8C07A29685AF}"/>
              </a:ext>
            </a:extLst>
          </p:cNvPr>
          <p:cNvPicPr>
            <a:picLocks noChangeAspect="1"/>
          </p:cNvPicPr>
          <p:nvPr/>
        </p:nvPicPr>
        <p:blipFill>
          <a:blip r:embed="rId2"/>
          <a:stretch>
            <a:fillRect/>
          </a:stretch>
        </p:blipFill>
        <p:spPr>
          <a:xfrm>
            <a:off x="5926698" y="1456374"/>
            <a:ext cx="6155439" cy="4270432"/>
          </a:xfrm>
          <a:prstGeom prst="rect">
            <a:avLst/>
          </a:prstGeom>
        </p:spPr>
      </p:pic>
      <p:sp>
        <p:nvSpPr>
          <p:cNvPr id="5" name="Footer Placeholder 4">
            <a:extLst>
              <a:ext uri="{FF2B5EF4-FFF2-40B4-BE49-F238E27FC236}">
                <a16:creationId xmlns:a16="http://schemas.microsoft.com/office/drawing/2014/main" id="{2F9C5971-812D-18FA-3068-89D3813FFF1E}"/>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graphicFrame>
        <p:nvGraphicFramePr>
          <p:cNvPr id="6" name="Table 5">
            <a:extLst>
              <a:ext uri="{FF2B5EF4-FFF2-40B4-BE49-F238E27FC236}">
                <a16:creationId xmlns:a16="http://schemas.microsoft.com/office/drawing/2014/main" id="{85C93116-6186-D441-43D3-CC81873ABB55}"/>
              </a:ext>
            </a:extLst>
          </p:cNvPr>
          <p:cNvGraphicFramePr>
            <a:graphicFrameLocks noGrp="1"/>
          </p:cNvGraphicFramePr>
          <p:nvPr/>
        </p:nvGraphicFramePr>
        <p:xfrm>
          <a:off x="387779" y="1919027"/>
          <a:ext cx="4924594" cy="2377440"/>
        </p:xfrm>
        <a:graphic>
          <a:graphicData uri="http://schemas.openxmlformats.org/drawingml/2006/table">
            <a:tbl>
              <a:tblPr firstRow="1" bandRow="1">
                <a:tableStyleId>{5C22544A-7EE6-4342-B048-85BDC9FD1C3A}</a:tableStyleId>
              </a:tblPr>
              <a:tblGrid>
                <a:gridCol w="2666226">
                  <a:extLst>
                    <a:ext uri="{9D8B030D-6E8A-4147-A177-3AD203B41FA5}">
                      <a16:colId xmlns:a16="http://schemas.microsoft.com/office/drawing/2014/main" val="4267597171"/>
                    </a:ext>
                  </a:extLst>
                </a:gridCol>
                <a:gridCol w="2258368">
                  <a:extLst>
                    <a:ext uri="{9D8B030D-6E8A-4147-A177-3AD203B41FA5}">
                      <a16:colId xmlns:a16="http://schemas.microsoft.com/office/drawing/2014/main" val="914100940"/>
                    </a:ext>
                  </a:extLst>
                </a:gridCol>
              </a:tblGrid>
              <a:tr h="370840">
                <a:tc>
                  <a:txBody>
                    <a:bodyPr/>
                    <a:lstStyle/>
                    <a:p>
                      <a:pPr algn="ctr"/>
                      <a:r>
                        <a:rPr lang="en-US" sz="2000" dirty="0"/>
                        <a:t>Parameter</a:t>
                      </a:r>
                    </a:p>
                  </a:txBody>
                  <a:tcPr/>
                </a:tc>
                <a:tc>
                  <a:txBody>
                    <a:bodyPr/>
                    <a:lstStyle/>
                    <a:p>
                      <a:pPr algn="ctr"/>
                      <a:r>
                        <a:rPr lang="en-US" sz="2000" dirty="0"/>
                        <a:t>Value</a:t>
                      </a:r>
                    </a:p>
                  </a:txBody>
                  <a:tcPr/>
                </a:tc>
                <a:extLst>
                  <a:ext uri="{0D108BD9-81ED-4DB2-BD59-A6C34878D82A}">
                    <a16:rowId xmlns:a16="http://schemas.microsoft.com/office/drawing/2014/main" val="565647882"/>
                  </a:ext>
                </a:extLst>
              </a:tr>
              <a:tr h="396240">
                <a:tc>
                  <a:txBody>
                    <a:bodyPr/>
                    <a:lstStyle/>
                    <a:p>
                      <a:pPr algn="ctr"/>
                      <a:r>
                        <a:rPr lang="en-US" sz="2000" dirty="0"/>
                        <a:t>half-gap, a</a:t>
                      </a:r>
                    </a:p>
                  </a:txBody>
                  <a:tcPr/>
                </a:tc>
                <a:tc>
                  <a:txBody>
                    <a:bodyPr/>
                    <a:lstStyle/>
                    <a:p>
                      <a:pPr algn="ctr"/>
                      <a:r>
                        <a:rPr lang="en-US" sz="2000" dirty="0"/>
                        <a:t>0.25 mm – 1.5 mm</a:t>
                      </a:r>
                    </a:p>
                  </a:txBody>
                  <a:tcPr/>
                </a:tc>
                <a:extLst>
                  <a:ext uri="{0D108BD9-81ED-4DB2-BD59-A6C34878D82A}">
                    <a16:rowId xmlns:a16="http://schemas.microsoft.com/office/drawing/2014/main" val="3289805314"/>
                  </a:ext>
                </a:extLst>
              </a:tr>
              <a:tr h="396240">
                <a:tc>
                  <a:txBody>
                    <a:bodyPr/>
                    <a:lstStyle/>
                    <a:p>
                      <a:pPr algn="ctr"/>
                      <a:r>
                        <a:rPr lang="en-US" sz="2000" dirty="0"/>
                        <a:t>Length, L</a:t>
                      </a:r>
                    </a:p>
                  </a:txBody>
                  <a:tcPr/>
                </a:tc>
                <a:tc>
                  <a:txBody>
                    <a:bodyPr/>
                    <a:lstStyle/>
                    <a:p>
                      <a:pPr algn="ctr"/>
                      <a:r>
                        <a:rPr lang="en-US" sz="2000" dirty="0"/>
                        <a:t>1 m</a:t>
                      </a:r>
                    </a:p>
                  </a:txBody>
                  <a:tcPr/>
                </a:tc>
                <a:extLst>
                  <a:ext uri="{0D108BD9-81ED-4DB2-BD59-A6C34878D82A}">
                    <a16:rowId xmlns:a16="http://schemas.microsoft.com/office/drawing/2014/main" val="2759223895"/>
                  </a:ext>
                </a:extLst>
              </a:tr>
              <a:tr h="396240">
                <a:tc>
                  <a:txBody>
                    <a:bodyPr/>
                    <a:lstStyle/>
                    <a:p>
                      <a:pPr algn="ctr"/>
                      <a:r>
                        <a:rPr lang="en-US" sz="2000" dirty="0"/>
                        <a:t>Width, w</a:t>
                      </a:r>
                    </a:p>
                  </a:txBody>
                  <a:tcPr/>
                </a:tc>
                <a:tc>
                  <a:txBody>
                    <a:bodyPr/>
                    <a:lstStyle/>
                    <a:p>
                      <a:pPr algn="ctr"/>
                      <a:r>
                        <a:rPr lang="en-US" sz="2000" dirty="0"/>
                        <a:t>15 mm</a:t>
                      </a:r>
                    </a:p>
                  </a:txBody>
                  <a:tcPr/>
                </a:tc>
                <a:extLst>
                  <a:ext uri="{0D108BD9-81ED-4DB2-BD59-A6C34878D82A}">
                    <a16:rowId xmlns:a16="http://schemas.microsoft.com/office/drawing/2014/main" val="2069615994"/>
                  </a:ext>
                </a:extLst>
              </a:tr>
              <a:tr h="396240">
                <a:tc>
                  <a:txBody>
                    <a:bodyPr/>
                    <a:lstStyle/>
                    <a:p>
                      <a:pPr algn="ctr"/>
                      <a:r>
                        <a:rPr lang="en-US" sz="2000" dirty="0"/>
                        <a:t>Dielectric thickness, d</a:t>
                      </a:r>
                    </a:p>
                  </a:txBody>
                  <a:tcPr/>
                </a:tc>
                <a:tc>
                  <a:txBody>
                    <a:bodyPr/>
                    <a:lstStyle/>
                    <a:p>
                      <a:pPr algn="ctr"/>
                      <a:r>
                        <a:rPr lang="en-US" sz="2000" dirty="0"/>
                        <a:t>0.4 mm</a:t>
                      </a:r>
                    </a:p>
                  </a:txBody>
                  <a:tcPr/>
                </a:tc>
                <a:extLst>
                  <a:ext uri="{0D108BD9-81ED-4DB2-BD59-A6C34878D82A}">
                    <a16:rowId xmlns:a16="http://schemas.microsoft.com/office/drawing/2014/main" val="2421786617"/>
                  </a:ext>
                </a:extLst>
              </a:tr>
              <a:tr h="396240">
                <a:tc>
                  <a:txBody>
                    <a:bodyPr/>
                    <a:lstStyle/>
                    <a:p>
                      <a:pPr algn="ctr"/>
                      <a:r>
                        <a:rPr lang="en-US" sz="2000" dirty="0"/>
                        <a:t>Alumina Permittivity, </a:t>
                      </a:r>
                      <a:r>
                        <a:rPr lang="en-US" sz="2000" dirty="0" err="1"/>
                        <a:t>ε</a:t>
                      </a:r>
                      <a:r>
                        <a:rPr lang="en-US" sz="2000" baseline="-25000" dirty="0" err="1"/>
                        <a:t>r</a:t>
                      </a:r>
                      <a:endParaRPr lang="en-US" sz="2000" baseline="-25000" dirty="0"/>
                    </a:p>
                  </a:txBody>
                  <a:tcPr/>
                </a:tc>
                <a:tc>
                  <a:txBody>
                    <a:bodyPr/>
                    <a:lstStyle/>
                    <a:p>
                      <a:pPr algn="ctr"/>
                      <a:r>
                        <a:rPr lang="en-US" sz="2000" dirty="0"/>
                        <a:t>~ 10</a:t>
                      </a:r>
                    </a:p>
                  </a:txBody>
                  <a:tcPr/>
                </a:tc>
                <a:extLst>
                  <a:ext uri="{0D108BD9-81ED-4DB2-BD59-A6C34878D82A}">
                    <a16:rowId xmlns:a16="http://schemas.microsoft.com/office/drawing/2014/main" val="1452275413"/>
                  </a:ext>
                </a:extLst>
              </a:tr>
            </a:tbl>
          </a:graphicData>
        </a:graphic>
      </p:graphicFrame>
      <p:cxnSp>
        <p:nvCxnSpPr>
          <p:cNvPr id="9" name="Straight Arrow Connector 8">
            <a:extLst>
              <a:ext uri="{FF2B5EF4-FFF2-40B4-BE49-F238E27FC236}">
                <a16:creationId xmlns:a16="http://schemas.microsoft.com/office/drawing/2014/main" id="{81E87ED6-2361-4C04-016A-EDE41A8CC17A}"/>
              </a:ext>
            </a:extLst>
          </p:cNvPr>
          <p:cNvCxnSpPr>
            <a:cxnSpLocks/>
          </p:cNvCxnSpPr>
          <p:nvPr/>
        </p:nvCxnSpPr>
        <p:spPr>
          <a:xfrm flipV="1">
            <a:off x="7846181" y="3161788"/>
            <a:ext cx="4113999" cy="242335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8C10239C-8CF1-1050-AE8A-F509B4E61B4F}"/>
              </a:ext>
            </a:extLst>
          </p:cNvPr>
          <p:cNvSpPr txBox="1"/>
          <p:nvPr/>
        </p:nvSpPr>
        <p:spPr>
          <a:xfrm>
            <a:off x="10403507" y="4004131"/>
            <a:ext cx="282450" cy="369332"/>
          </a:xfrm>
          <a:prstGeom prst="rect">
            <a:avLst/>
          </a:prstGeom>
          <a:noFill/>
          <a:ln>
            <a:noFill/>
          </a:ln>
        </p:spPr>
        <p:txBody>
          <a:bodyPr wrap="none" rtlCol="0">
            <a:spAutoFit/>
          </a:bodyPr>
          <a:lstStyle/>
          <a:p>
            <a:r>
              <a:rPr lang="en-US" dirty="0">
                <a:solidFill>
                  <a:schemeClr val="accent2"/>
                </a:solidFill>
              </a:rPr>
              <a:t>L</a:t>
            </a:r>
          </a:p>
        </p:txBody>
      </p:sp>
      <p:cxnSp>
        <p:nvCxnSpPr>
          <p:cNvPr id="11" name="Straight Arrow Connector 10">
            <a:extLst>
              <a:ext uri="{FF2B5EF4-FFF2-40B4-BE49-F238E27FC236}">
                <a16:creationId xmlns:a16="http://schemas.microsoft.com/office/drawing/2014/main" id="{F9086C2E-7820-3695-91AF-773F37173744}"/>
              </a:ext>
            </a:extLst>
          </p:cNvPr>
          <p:cNvCxnSpPr>
            <a:cxnSpLocks/>
          </p:cNvCxnSpPr>
          <p:nvPr/>
        </p:nvCxnSpPr>
        <p:spPr>
          <a:xfrm flipV="1">
            <a:off x="6439976" y="4058159"/>
            <a:ext cx="0" cy="142782"/>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5F809FF5-DD38-B3BB-7026-0779DB31C2D9}"/>
              </a:ext>
            </a:extLst>
          </p:cNvPr>
          <p:cNvSpPr txBox="1"/>
          <p:nvPr/>
        </p:nvSpPr>
        <p:spPr>
          <a:xfrm>
            <a:off x="6412964" y="3819465"/>
            <a:ext cx="267673" cy="369332"/>
          </a:xfrm>
          <a:prstGeom prst="rect">
            <a:avLst/>
          </a:prstGeom>
          <a:noFill/>
        </p:spPr>
        <p:txBody>
          <a:bodyPr wrap="square" rtlCol="0">
            <a:spAutoFit/>
          </a:bodyPr>
          <a:lstStyle/>
          <a:p>
            <a:r>
              <a:rPr lang="en-US" dirty="0">
                <a:solidFill>
                  <a:schemeClr val="accent4"/>
                </a:solidFill>
              </a:rPr>
              <a:t>d</a:t>
            </a:r>
          </a:p>
        </p:txBody>
      </p:sp>
      <p:sp>
        <p:nvSpPr>
          <p:cNvPr id="13" name="TextBox 12">
            <a:extLst>
              <a:ext uri="{FF2B5EF4-FFF2-40B4-BE49-F238E27FC236}">
                <a16:creationId xmlns:a16="http://schemas.microsoft.com/office/drawing/2014/main" id="{D2B9A384-472D-E550-2EB3-999BA212A8C3}"/>
              </a:ext>
            </a:extLst>
          </p:cNvPr>
          <p:cNvSpPr txBox="1"/>
          <p:nvPr/>
        </p:nvSpPr>
        <p:spPr>
          <a:xfrm>
            <a:off x="7433619" y="4492914"/>
            <a:ext cx="295274" cy="369331"/>
          </a:xfrm>
          <a:prstGeom prst="rect">
            <a:avLst/>
          </a:prstGeom>
          <a:noFill/>
        </p:spPr>
        <p:txBody>
          <a:bodyPr wrap="none" rtlCol="0">
            <a:spAutoFit/>
          </a:bodyPr>
          <a:lstStyle/>
          <a:p>
            <a:r>
              <a:rPr lang="en-US" dirty="0">
                <a:solidFill>
                  <a:srgbClr val="0070C0"/>
                </a:solidFill>
              </a:rPr>
              <a:t>a</a:t>
            </a:r>
          </a:p>
        </p:txBody>
      </p:sp>
      <p:cxnSp>
        <p:nvCxnSpPr>
          <p:cNvPr id="14" name="Straight Arrow Connector 13">
            <a:extLst>
              <a:ext uri="{FF2B5EF4-FFF2-40B4-BE49-F238E27FC236}">
                <a16:creationId xmlns:a16="http://schemas.microsoft.com/office/drawing/2014/main" id="{0381B854-21EF-BD94-0951-EF47B24D11B8}"/>
              </a:ext>
            </a:extLst>
          </p:cNvPr>
          <p:cNvCxnSpPr>
            <a:cxnSpLocks/>
          </p:cNvCxnSpPr>
          <p:nvPr/>
        </p:nvCxnSpPr>
        <p:spPr>
          <a:xfrm flipH="1" flipV="1">
            <a:off x="9234152" y="2129509"/>
            <a:ext cx="1769832" cy="35914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21878E0-8EE1-4200-E4C8-B17E30DF2818}"/>
              </a:ext>
            </a:extLst>
          </p:cNvPr>
          <p:cNvSpPr txBox="1"/>
          <p:nvPr/>
        </p:nvSpPr>
        <p:spPr>
          <a:xfrm>
            <a:off x="9937605" y="1979684"/>
            <a:ext cx="278538" cy="381671"/>
          </a:xfrm>
          <a:prstGeom prst="rect">
            <a:avLst/>
          </a:prstGeom>
          <a:noFill/>
        </p:spPr>
        <p:txBody>
          <a:bodyPr wrap="none" rtlCol="0">
            <a:spAutoFit/>
          </a:bodyPr>
          <a:lstStyle/>
          <a:p>
            <a:r>
              <a:rPr lang="en-US" dirty="0">
                <a:solidFill>
                  <a:schemeClr val="bg1"/>
                </a:solidFill>
              </a:rPr>
              <a:t>w</a:t>
            </a:r>
          </a:p>
        </p:txBody>
      </p:sp>
      <p:cxnSp>
        <p:nvCxnSpPr>
          <p:cNvPr id="16" name="Straight Arrow Connector 15">
            <a:extLst>
              <a:ext uri="{FF2B5EF4-FFF2-40B4-BE49-F238E27FC236}">
                <a16:creationId xmlns:a16="http://schemas.microsoft.com/office/drawing/2014/main" id="{7D19ADD7-5C7D-6F84-FAA6-18B45BDECADA}"/>
              </a:ext>
            </a:extLst>
          </p:cNvPr>
          <p:cNvCxnSpPr>
            <a:cxnSpLocks/>
          </p:cNvCxnSpPr>
          <p:nvPr/>
        </p:nvCxnSpPr>
        <p:spPr>
          <a:xfrm flipV="1">
            <a:off x="7680017" y="4417454"/>
            <a:ext cx="0" cy="520253"/>
          </a:xfrm>
          <a:prstGeom prst="straightConnector1">
            <a:avLst/>
          </a:prstGeom>
          <a:ln w="190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1A4327FF-2A43-9ACB-B687-E2D1BA95CA52}"/>
              </a:ext>
            </a:extLst>
          </p:cNvPr>
          <p:cNvCxnSpPr>
            <a:cxnSpLocks/>
          </p:cNvCxnSpPr>
          <p:nvPr/>
        </p:nvCxnSpPr>
        <p:spPr bwMode="auto">
          <a:xfrm flipV="1">
            <a:off x="6853963" y="1691064"/>
            <a:ext cx="5106217" cy="3090538"/>
          </a:xfrm>
          <a:prstGeom prst="straightConnector1">
            <a:avLst/>
          </a:prstGeom>
          <a:ln w="19050">
            <a:solidFill>
              <a:srgbClr val="00B050"/>
            </a:solidFill>
            <a:headEnd type="none" w="med" len="med"/>
            <a:tailEnd type="triangle"/>
          </a:ln>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F4E119E-0EE0-5D05-FD7E-59F5A21A2855}"/>
              </a:ext>
            </a:extLst>
          </p:cNvPr>
          <p:cNvSpPr txBox="1"/>
          <p:nvPr/>
        </p:nvSpPr>
        <p:spPr>
          <a:xfrm>
            <a:off x="8390721" y="3236333"/>
            <a:ext cx="613696" cy="327910"/>
          </a:xfrm>
          <a:prstGeom prst="rect">
            <a:avLst/>
          </a:prstGeom>
          <a:noFill/>
          <a:ln>
            <a:noFill/>
          </a:ln>
        </p:spPr>
        <p:txBody>
          <a:bodyPr wrap="none" lIns="0" tIns="0" rIns="0" bIns="0" rtlCol="0">
            <a:noAutofit/>
          </a:bodyPr>
          <a:lstStyle/>
          <a:p>
            <a:pPr eaLnBrk="1" hangingPunct="1">
              <a:lnSpc>
                <a:spcPct val="110000"/>
              </a:lnSpc>
              <a:spcBef>
                <a:spcPct val="0"/>
              </a:spcBef>
              <a:buClr>
                <a:srgbClr val="000000"/>
              </a:buClr>
            </a:pPr>
            <a:r>
              <a:rPr lang="en-US" sz="1800" dirty="0">
                <a:solidFill>
                  <a:srgbClr val="00B050"/>
                </a:solidFill>
              </a:rPr>
              <a:t>beam</a:t>
            </a:r>
            <a:endParaRPr lang="de-CH" sz="1800" dirty="0" err="1">
              <a:solidFill>
                <a:srgbClr val="00B050"/>
              </a:solidFill>
            </a:endParaRPr>
          </a:p>
        </p:txBody>
      </p:sp>
      <p:cxnSp>
        <p:nvCxnSpPr>
          <p:cNvPr id="26" name="Straight Connector 25">
            <a:extLst>
              <a:ext uri="{FF2B5EF4-FFF2-40B4-BE49-F238E27FC236}">
                <a16:creationId xmlns:a16="http://schemas.microsoft.com/office/drawing/2014/main" id="{865D7765-32E3-967C-68C7-6AA06FFBCDC0}"/>
              </a:ext>
            </a:extLst>
          </p:cNvPr>
          <p:cNvCxnSpPr>
            <a:cxnSpLocks/>
          </p:cNvCxnSpPr>
          <p:nvPr/>
        </p:nvCxnSpPr>
        <p:spPr>
          <a:xfrm>
            <a:off x="6065949" y="4626365"/>
            <a:ext cx="1799811" cy="327909"/>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58995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090C818-611D-CCD4-E70F-5FF3E52DDDD6}"/>
              </a:ext>
            </a:extLst>
          </p:cNvPr>
          <p:cNvSpPr/>
          <p:nvPr/>
        </p:nvSpPr>
        <p:spPr>
          <a:xfrm>
            <a:off x="0" y="782522"/>
            <a:ext cx="6092635" cy="5698267"/>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63AAF3F-F405-E054-455C-C0257DA4772B}"/>
              </a:ext>
            </a:extLst>
          </p:cNvPr>
          <p:cNvSpPr>
            <a:spLocks noGrp="1"/>
          </p:cNvSpPr>
          <p:nvPr>
            <p:ph type="sldNum" sz="quarter" idx="12"/>
          </p:nvPr>
        </p:nvSpPr>
        <p:spPr/>
        <p:txBody>
          <a:bodyPr/>
          <a:lstStyle/>
          <a:p>
            <a:fld id="{3A3A6714-3D1F-4857-9904-D935B84167FA}" type="slidenum">
              <a:rPr lang="en-GB" smtClean="0"/>
              <a:pPr/>
              <a:t>2</a:t>
            </a:fld>
            <a:endParaRPr lang="en-GB"/>
          </a:p>
        </p:txBody>
      </p:sp>
      <p:sp>
        <p:nvSpPr>
          <p:cNvPr id="4" name="Title 3">
            <a:extLst>
              <a:ext uri="{FF2B5EF4-FFF2-40B4-BE49-F238E27FC236}">
                <a16:creationId xmlns:a16="http://schemas.microsoft.com/office/drawing/2014/main" id="{82F01842-9617-A825-8F82-008D8B7F0ECF}"/>
              </a:ext>
            </a:extLst>
          </p:cNvPr>
          <p:cNvSpPr>
            <a:spLocks noGrp="1"/>
          </p:cNvSpPr>
          <p:nvPr>
            <p:ph type="title"/>
          </p:nvPr>
        </p:nvSpPr>
        <p:spPr/>
        <p:txBody>
          <a:bodyPr/>
          <a:lstStyle/>
          <a:p>
            <a:endParaRPr lang="de-CH" dirty="0"/>
          </a:p>
        </p:txBody>
      </p:sp>
      <p:sp>
        <p:nvSpPr>
          <p:cNvPr id="36" name="Rectangle 35">
            <a:extLst>
              <a:ext uri="{FF2B5EF4-FFF2-40B4-BE49-F238E27FC236}">
                <a16:creationId xmlns:a16="http://schemas.microsoft.com/office/drawing/2014/main" id="{02248BA4-293E-48FB-2966-F35C8430BC6A}"/>
              </a:ext>
            </a:extLst>
          </p:cNvPr>
          <p:cNvSpPr/>
          <p:nvPr/>
        </p:nvSpPr>
        <p:spPr>
          <a:xfrm>
            <a:off x="6090940" y="782522"/>
            <a:ext cx="6101060" cy="56952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B1B2127C-98BF-D8C3-347B-AB80BEE230CF}"/>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12" name="Picture 11">
            <a:extLst>
              <a:ext uri="{FF2B5EF4-FFF2-40B4-BE49-F238E27FC236}">
                <a16:creationId xmlns:a16="http://schemas.microsoft.com/office/drawing/2014/main" id="{B8A46B77-2508-DD76-CA15-73245D77E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750" y="3354602"/>
            <a:ext cx="1417036" cy="2698436"/>
          </a:xfrm>
          <a:prstGeom prst="rect">
            <a:avLst/>
          </a:prstGeom>
        </p:spPr>
      </p:pic>
      <p:sp>
        <p:nvSpPr>
          <p:cNvPr id="16" name="TextBox 15">
            <a:extLst>
              <a:ext uri="{FF2B5EF4-FFF2-40B4-BE49-F238E27FC236}">
                <a16:creationId xmlns:a16="http://schemas.microsoft.com/office/drawing/2014/main" id="{69DD1F0F-4508-681A-E5C5-4E21755DA688}"/>
              </a:ext>
            </a:extLst>
          </p:cNvPr>
          <p:cNvSpPr txBox="1"/>
          <p:nvPr/>
        </p:nvSpPr>
        <p:spPr>
          <a:xfrm>
            <a:off x="9111674" y="4943004"/>
            <a:ext cx="3071902" cy="369332"/>
          </a:xfrm>
          <a:prstGeom prst="rect">
            <a:avLst/>
          </a:prstGeom>
          <a:noFill/>
        </p:spPr>
        <p:txBody>
          <a:bodyPr wrap="square" lIns="0" tIns="0" rIns="0" bIns="0" rtlCol="0">
            <a:spAutoFit/>
          </a:bodyPr>
          <a:lstStyle/>
          <a:p>
            <a:pPr algn="l"/>
            <a:r>
              <a:rPr lang="en-US" sz="1200" dirty="0"/>
              <a:t>Demonstration of Large Bandwidth Hard X-Ray Free-Electron Laser Pulses at </a:t>
            </a:r>
            <a:r>
              <a:rPr lang="en-US" sz="1200" dirty="0" err="1"/>
              <a:t>SwissFEL</a:t>
            </a:r>
            <a:r>
              <a:rPr lang="en-US" sz="1200" dirty="0"/>
              <a:t>, Prat, et al.</a:t>
            </a:r>
            <a:endParaRPr lang="de-CH" sz="1200" dirty="0"/>
          </a:p>
        </p:txBody>
      </p:sp>
      <p:sp>
        <p:nvSpPr>
          <p:cNvPr id="17" name="TextBox 16">
            <a:extLst>
              <a:ext uri="{FF2B5EF4-FFF2-40B4-BE49-F238E27FC236}">
                <a16:creationId xmlns:a16="http://schemas.microsoft.com/office/drawing/2014/main" id="{255FE31A-2345-F659-C3BC-03F91764B7F0}"/>
              </a:ext>
            </a:extLst>
          </p:cNvPr>
          <p:cNvSpPr txBox="1"/>
          <p:nvPr/>
        </p:nvSpPr>
        <p:spPr>
          <a:xfrm>
            <a:off x="131719" y="6086163"/>
            <a:ext cx="3303020" cy="369332"/>
          </a:xfrm>
          <a:prstGeom prst="rect">
            <a:avLst/>
          </a:prstGeom>
          <a:noFill/>
        </p:spPr>
        <p:txBody>
          <a:bodyPr wrap="none" lIns="0" tIns="0" rIns="0" bIns="0" rtlCol="0">
            <a:spAutoFit/>
          </a:bodyPr>
          <a:lstStyle/>
          <a:p>
            <a:pPr algn="l"/>
            <a:r>
              <a:rPr lang="en-US" sz="1200" dirty="0"/>
              <a:t>Energy doubling of 42 GeV electrons in a meter-scale</a:t>
            </a:r>
          </a:p>
          <a:p>
            <a:pPr algn="l"/>
            <a:r>
              <a:rPr lang="en-US" sz="1200" dirty="0"/>
              <a:t>plasma </a:t>
            </a:r>
            <a:r>
              <a:rPr lang="en-US" sz="1200" dirty="0" err="1"/>
              <a:t>wakefield</a:t>
            </a:r>
            <a:r>
              <a:rPr lang="en-US" sz="1200" dirty="0"/>
              <a:t> accelerator, Blumenfeld, at al.</a:t>
            </a:r>
            <a:endParaRPr lang="de-CH" sz="1200" dirty="0"/>
          </a:p>
        </p:txBody>
      </p:sp>
      <p:sp>
        <p:nvSpPr>
          <p:cNvPr id="20" name="TextBox 19">
            <a:extLst>
              <a:ext uri="{FF2B5EF4-FFF2-40B4-BE49-F238E27FC236}">
                <a16:creationId xmlns:a16="http://schemas.microsoft.com/office/drawing/2014/main" id="{87475403-C2E4-DAF8-B0DC-3D83DFC24BBE}"/>
              </a:ext>
            </a:extLst>
          </p:cNvPr>
          <p:cNvSpPr txBox="1"/>
          <p:nvPr/>
        </p:nvSpPr>
        <p:spPr>
          <a:xfrm>
            <a:off x="4825234" y="4629319"/>
            <a:ext cx="3372119" cy="461665"/>
          </a:xfrm>
          <a:prstGeom prst="rect">
            <a:avLst/>
          </a:prstGeom>
          <a:noFill/>
        </p:spPr>
        <p:txBody>
          <a:bodyPr wrap="square" rtlCol="0">
            <a:spAutoFit/>
          </a:bodyPr>
          <a:lstStyle/>
          <a:p>
            <a:r>
              <a:rPr lang="en-US" sz="1200" dirty="0"/>
              <a:t>Prospects for free-electron lasers powered by plasma-</a:t>
            </a:r>
            <a:r>
              <a:rPr lang="en-US" sz="1200" dirty="0" err="1"/>
              <a:t>wakefield</a:t>
            </a:r>
            <a:r>
              <a:rPr lang="en-US" sz="1200" dirty="0"/>
              <a:t>-accelerated beams, </a:t>
            </a:r>
            <a:r>
              <a:rPr lang="en-US" sz="1200" dirty="0" err="1"/>
              <a:t>Galetti</a:t>
            </a:r>
            <a:r>
              <a:rPr lang="en-US" sz="1200" dirty="0"/>
              <a:t>, et al.</a:t>
            </a:r>
            <a:endParaRPr lang="de-CH" sz="1200" dirty="0"/>
          </a:p>
        </p:txBody>
      </p:sp>
      <p:pic>
        <p:nvPicPr>
          <p:cNvPr id="25" name="Picture 24">
            <a:extLst>
              <a:ext uri="{FF2B5EF4-FFF2-40B4-BE49-F238E27FC236}">
                <a16:creationId xmlns:a16="http://schemas.microsoft.com/office/drawing/2014/main" id="{23D739DD-930C-5B53-F691-4AB8DB6A6D6F}"/>
              </a:ext>
            </a:extLst>
          </p:cNvPr>
          <p:cNvPicPr>
            <a:picLocks noChangeAspect="1"/>
          </p:cNvPicPr>
          <p:nvPr/>
        </p:nvPicPr>
        <p:blipFill rotWithShape="1">
          <a:blip r:embed="rId4"/>
          <a:srcRect r="49772" b="14036"/>
          <a:stretch/>
        </p:blipFill>
        <p:spPr>
          <a:xfrm>
            <a:off x="9466613" y="1400565"/>
            <a:ext cx="2417899" cy="3409351"/>
          </a:xfrm>
          <a:prstGeom prst="rect">
            <a:avLst/>
          </a:prstGeom>
        </p:spPr>
      </p:pic>
      <p:sp>
        <p:nvSpPr>
          <p:cNvPr id="31" name="TextBox 30">
            <a:extLst>
              <a:ext uri="{FF2B5EF4-FFF2-40B4-BE49-F238E27FC236}">
                <a16:creationId xmlns:a16="http://schemas.microsoft.com/office/drawing/2014/main" id="{2F1E5132-E10D-7608-B13B-21E74C1BACF8}"/>
              </a:ext>
            </a:extLst>
          </p:cNvPr>
          <p:cNvSpPr txBox="1"/>
          <p:nvPr/>
        </p:nvSpPr>
        <p:spPr>
          <a:xfrm>
            <a:off x="0" y="2848559"/>
            <a:ext cx="4114800" cy="461665"/>
          </a:xfrm>
          <a:prstGeom prst="rect">
            <a:avLst/>
          </a:prstGeom>
          <a:noFill/>
        </p:spPr>
        <p:txBody>
          <a:bodyPr wrap="square" rtlCol="0">
            <a:spAutoFit/>
          </a:bodyPr>
          <a:lstStyle/>
          <a:p>
            <a:r>
              <a:rPr lang="en-US" sz="1200" dirty="0"/>
              <a:t>Near-GeV Electron Beams at a Few Per-Mille Level from a Laser Wakefield Accelerator via Density-Tailored Plasma, Ke, et al.</a:t>
            </a:r>
          </a:p>
        </p:txBody>
      </p:sp>
      <p:grpSp>
        <p:nvGrpSpPr>
          <p:cNvPr id="33" name="Group 32">
            <a:extLst>
              <a:ext uri="{FF2B5EF4-FFF2-40B4-BE49-F238E27FC236}">
                <a16:creationId xmlns:a16="http://schemas.microsoft.com/office/drawing/2014/main" id="{7945C999-8E03-0478-8A72-93D21BA00A7F}"/>
              </a:ext>
            </a:extLst>
          </p:cNvPr>
          <p:cNvGrpSpPr>
            <a:grpSpLocks noChangeAspect="1"/>
          </p:cNvGrpSpPr>
          <p:nvPr/>
        </p:nvGrpSpPr>
        <p:grpSpPr>
          <a:xfrm>
            <a:off x="4033157" y="1608518"/>
            <a:ext cx="5288405" cy="2941746"/>
            <a:chOff x="3986819" y="991773"/>
            <a:chExt cx="4218362" cy="2346520"/>
          </a:xfrm>
        </p:grpSpPr>
        <p:pic>
          <p:nvPicPr>
            <p:cNvPr id="19" name="Picture 18">
              <a:extLst>
                <a:ext uri="{FF2B5EF4-FFF2-40B4-BE49-F238E27FC236}">
                  <a16:creationId xmlns:a16="http://schemas.microsoft.com/office/drawing/2014/main" id="{314BC338-68F4-469C-7DC0-50C8DDD97B35}"/>
                </a:ext>
              </a:extLst>
            </p:cNvPr>
            <p:cNvPicPr>
              <a:picLocks noChangeAspect="1"/>
            </p:cNvPicPr>
            <p:nvPr/>
          </p:nvPicPr>
          <p:blipFill>
            <a:blip r:embed="rId5"/>
            <a:stretch>
              <a:fillRect/>
            </a:stretch>
          </p:blipFill>
          <p:spPr>
            <a:xfrm>
              <a:off x="3986819" y="991773"/>
              <a:ext cx="4218362" cy="2346520"/>
            </a:xfrm>
            <a:prstGeom prst="rect">
              <a:avLst/>
            </a:prstGeom>
          </p:spPr>
        </p:pic>
        <p:sp>
          <p:nvSpPr>
            <p:cNvPr id="32" name="Rectangle 31">
              <a:extLst>
                <a:ext uri="{FF2B5EF4-FFF2-40B4-BE49-F238E27FC236}">
                  <a16:creationId xmlns:a16="http://schemas.microsoft.com/office/drawing/2014/main" id="{663110CA-5ECC-243C-F229-85C3519A4EF9}"/>
                </a:ext>
              </a:extLst>
            </p:cNvPr>
            <p:cNvSpPr/>
            <p:nvPr/>
          </p:nvSpPr>
          <p:spPr>
            <a:xfrm>
              <a:off x="7597422" y="1436023"/>
              <a:ext cx="496710" cy="1435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49176195-1300-3CDA-E8D0-1A41DD950520}"/>
              </a:ext>
            </a:extLst>
          </p:cNvPr>
          <p:cNvGrpSpPr/>
          <p:nvPr/>
        </p:nvGrpSpPr>
        <p:grpSpPr>
          <a:xfrm>
            <a:off x="565648" y="820411"/>
            <a:ext cx="2047861" cy="1986560"/>
            <a:chOff x="3649414" y="3924932"/>
            <a:chExt cx="2047861" cy="1986560"/>
          </a:xfrm>
        </p:grpSpPr>
        <p:grpSp>
          <p:nvGrpSpPr>
            <p:cNvPr id="41" name="Group 40">
              <a:extLst>
                <a:ext uri="{FF2B5EF4-FFF2-40B4-BE49-F238E27FC236}">
                  <a16:creationId xmlns:a16="http://schemas.microsoft.com/office/drawing/2014/main" id="{BAC5B477-38FB-5108-507D-C5016E223F1E}"/>
                </a:ext>
              </a:extLst>
            </p:cNvPr>
            <p:cNvGrpSpPr/>
            <p:nvPr/>
          </p:nvGrpSpPr>
          <p:grpSpPr>
            <a:xfrm>
              <a:off x="3649414" y="3924932"/>
              <a:ext cx="2047861" cy="1986560"/>
              <a:chOff x="3649414" y="3924932"/>
              <a:chExt cx="2047861" cy="1986560"/>
            </a:xfrm>
          </p:grpSpPr>
          <p:sp>
            <p:nvSpPr>
              <p:cNvPr id="50" name="Rectangle 49">
                <a:extLst>
                  <a:ext uri="{FF2B5EF4-FFF2-40B4-BE49-F238E27FC236}">
                    <a16:creationId xmlns:a16="http://schemas.microsoft.com/office/drawing/2014/main" id="{56A291A3-DFB7-EABC-6C0D-E1FA1D5C07A7}"/>
                  </a:ext>
                </a:extLst>
              </p:cNvPr>
              <p:cNvSpPr/>
              <p:nvPr/>
            </p:nvSpPr>
            <p:spPr>
              <a:xfrm>
                <a:off x="3649414" y="3924932"/>
                <a:ext cx="2047861" cy="1986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A diagram of a graph&#10;&#10;Description automatically generated">
                <a:extLst>
                  <a:ext uri="{FF2B5EF4-FFF2-40B4-BE49-F238E27FC236}">
                    <a16:creationId xmlns:a16="http://schemas.microsoft.com/office/drawing/2014/main" id="{1D01B841-13A6-60DE-3C2F-053EBABE87CC}"/>
                  </a:ext>
                </a:extLst>
              </p:cNvPr>
              <p:cNvPicPr>
                <a:picLocks noChangeAspect="1"/>
              </p:cNvPicPr>
              <p:nvPr/>
            </p:nvPicPr>
            <p:blipFill>
              <a:blip r:embed="rId6">
                <a:extLst>
                  <a:ext uri="{28A0092B-C50C-407E-A947-70E740481C1C}">
                    <a14:useLocalDpi xmlns:a14="http://schemas.microsoft.com/office/drawing/2010/main" val="0"/>
                  </a:ext>
                </a:extLst>
              </a:blip>
              <a:srcRect t="9677" r="10280"/>
              <a:stretch/>
            </p:blipFill>
            <p:spPr>
              <a:xfrm>
                <a:off x="3657492" y="3964250"/>
                <a:ext cx="2020012" cy="1581012"/>
              </a:xfrm>
              <a:prstGeom prst="rect">
                <a:avLst/>
              </a:prstGeom>
            </p:spPr>
          </p:pic>
        </p:grpSp>
        <p:sp>
          <p:nvSpPr>
            <p:cNvPr id="42" name="Rectangle 41">
              <a:extLst>
                <a:ext uri="{FF2B5EF4-FFF2-40B4-BE49-F238E27FC236}">
                  <a16:creationId xmlns:a16="http://schemas.microsoft.com/office/drawing/2014/main" id="{35B005DE-28F3-C55A-1FA0-6B460050CCF0}"/>
                </a:ext>
              </a:extLst>
            </p:cNvPr>
            <p:cNvSpPr/>
            <p:nvPr/>
          </p:nvSpPr>
          <p:spPr>
            <a:xfrm>
              <a:off x="3697951" y="5529416"/>
              <a:ext cx="350556" cy="51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D4EDDB4-7D77-F104-298E-A1CD2BB95FE3}"/>
                </a:ext>
              </a:extLst>
            </p:cNvPr>
            <p:cNvSpPr/>
            <p:nvPr/>
          </p:nvSpPr>
          <p:spPr>
            <a:xfrm>
              <a:off x="4600203" y="5102695"/>
              <a:ext cx="533584" cy="381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0E68292-03BB-6BC9-AA5B-30DD7ECCFF75}"/>
                </a:ext>
              </a:extLst>
            </p:cNvPr>
            <p:cNvSpPr/>
            <p:nvPr/>
          </p:nvSpPr>
          <p:spPr>
            <a:xfrm>
              <a:off x="4086106" y="4133871"/>
              <a:ext cx="1467156" cy="404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8D667B1-FB3E-0DD8-94FE-0A28479CCCA0}"/>
                </a:ext>
              </a:extLst>
            </p:cNvPr>
            <p:cNvSpPr/>
            <p:nvPr/>
          </p:nvSpPr>
          <p:spPr>
            <a:xfrm>
              <a:off x="4086106" y="4505086"/>
              <a:ext cx="514096" cy="312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8FAAB2F-ECC7-985F-D345-85471722CBED}"/>
                </a:ext>
              </a:extLst>
            </p:cNvPr>
            <p:cNvSpPr/>
            <p:nvPr/>
          </p:nvSpPr>
          <p:spPr>
            <a:xfrm>
              <a:off x="4086106" y="4765741"/>
              <a:ext cx="176268" cy="381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FFCB441-C9A7-50AB-528D-C01139ABE36D}"/>
                </a:ext>
              </a:extLst>
            </p:cNvPr>
            <p:cNvSpPr/>
            <p:nvPr/>
          </p:nvSpPr>
          <p:spPr>
            <a:xfrm>
              <a:off x="4048507" y="3951599"/>
              <a:ext cx="1310939" cy="14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8A18B74D-E09C-AC58-0F0F-13E2B2A9F209}"/>
                </a:ext>
              </a:extLst>
            </p:cNvPr>
            <p:cNvSpPr/>
            <p:nvPr/>
          </p:nvSpPr>
          <p:spPr>
            <a:xfrm>
              <a:off x="5578879" y="3964250"/>
              <a:ext cx="118396" cy="1565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87655B52-EFE8-21F4-275F-B9967EAA57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6106" y="5529465"/>
              <a:ext cx="1492773" cy="350077"/>
            </a:xfrm>
            <a:prstGeom prst="rect">
              <a:avLst/>
            </a:prstGeom>
          </p:spPr>
        </p:pic>
      </p:grpSp>
    </p:spTree>
    <p:extLst>
      <p:ext uri="{BB962C8B-B14F-4D97-AF65-F5344CB8AC3E}">
        <p14:creationId xmlns:p14="http://schemas.microsoft.com/office/powerpoint/2010/main" val="199819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FD928A-A779-1339-005E-1526121435AD}"/>
              </a:ext>
            </a:extLst>
          </p:cNvPr>
          <p:cNvSpPr>
            <a:spLocks noGrp="1"/>
          </p:cNvSpPr>
          <p:nvPr>
            <p:ph idx="1"/>
          </p:nvPr>
        </p:nvSpPr>
        <p:spPr/>
        <p:txBody>
          <a:bodyPr/>
          <a:lstStyle/>
          <a:p>
            <a:endParaRPr lang="de-CH"/>
          </a:p>
        </p:txBody>
      </p:sp>
      <p:sp>
        <p:nvSpPr>
          <p:cNvPr id="3" name="Slide Number Placeholder 2">
            <a:extLst>
              <a:ext uri="{FF2B5EF4-FFF2-40B4-BE49-F238E27FC236}">
                <a16:creationId xmlns:a16="http://schemas.microsoft.com/office/drawing/2014/main" id="{E902AB3E-03F8-8897-FF63-765CCB57CD98}"/>
              </a:ext>
            </a:extLst>
          </p:cNvPr>
          <p:cNvSpPr>
            <a:spLocks noGrp="1"/>
          </p:cNvSpPr>
          <p:nvPr>
            <p:ph type="sldNum" sz="quarter" idx="12"/>
          </p:nvPr>
        </p:nvSpPr>
        <p:spPr/>
        <p:txBody>
          <a:bodyPr/>
          <a:lstStyle/>
          <a:p>
            <a:fld id="{3A3A6714-3D1F-4857-9904-D935B84167FA}" type="slidenum">
              <a:rPr lang="en-GB" smtClean="0"/>
              <a:pPr/>
              <a:t>20</a:t>
            </a:fld>
            <a:endParaRPr lang="en-GB"/>
          </a:p>
        </p:txBody>
      </p:sp>
      <p:sp>
        <p:nvSpPr>
          <p:cNvPr id="4" name="Title 3">
            <a:extLst>
              <a:ext uri="{FF2B5EF4-FFF2-40B4-BE49-F238E27FC236}">
                <a16:creationId xmlns:a16="http://schemas.microsoft.com/office/drawing/2014/main" id="{2A75604E-9A38-C6E0-39E0-9DDE0E04A7CB}"/>
              </a:ext>
            </a:extLst>
          </p:cNvPr>
          <p:cNvSpPr>
            <a:spLocks noGrp="1"/>
          </p:cNvSpPr>
          <p:nvPr>
            <p:ph type="title"/>
          </p:nvPr>
        </p:nvSpPr>
        <p:spPr/>
        <p:txBody>
          <a:bodyPr/>
          <a:lstStyle/>
          <a:p>
            <a:endParaRPr lang="de-CH"/>
          </a:p>
        </p:txBody>
      </p:sp>
      <p:sp>
        <p:nvSpPr>
          <p:cNvPr id="5" name="Footer Placeholder 4">
            <a:extLst>
              <a:ext uri="{FF2B5EF4-FFF2-40B4-BE49-F238E27FC236}">
                <a16:creationId xmlns:a16="http://schemas.microsoft.com/office/drawing/2014/main" id="{B2556EA2-C49E-D760-3AA7-3CEF72468F76}"/>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 </a:t>
            </a:r>
          </a:p>
        </p:txBody>
      </p:sp>
      <p:pic>
        <p:nvPicPr>
          <p:cNvPr id="6" name="Picture 5" descr="A graph of a function&#10;&#10;Description automatically generated">
            <a:extLst>
              <a:ext uri="{FF2B5EF4-FFF2-40B4-BE49-F238E27FC236}">
                <a16:creationId xmlns:a16="http://schemas.microsoft.com/office/drawing/2014/main" id="{5ABFA2B1-DCC4-49F3-1962-2C73ADE76048}"/>
              </a:ext>
            </a:extLst>
          </p:cNvPr>
          <p:cNvPicPr>
            <a:picLocks noChangeAspect="1"/>
          </p:cNvPicPr>
          <p:nvPr/>
        </p:nvPicPr>
        <p:blipFill>
          <a:blip r:embed="rId2"/>
          <a:stretch>
            <a:fillRect/>
          </a:stretch>
        </p:blipFill>
        <p:spPr>
          <a:xfrm>
            <a:off x="0" y="1715520"/>
            <a:ext cx="3957640" cy="2610000"/>
          </a:xfrm>
          <a:prstGeom prst="rect">
            <a:avLst/>
          </a:prstGeom>
        </p:spPr>
      </p:pic>
      <p:pic>
        <p:nvPicPr>
          <p:cNvPr id="7" name="Picture 6" descr="A graph of a function&#10;&#10;Description automatically generated">
            <a:extLst>
              <a:ext uri="{FF2B5EF4-FFF2-40B4-BE49-F238E27FC236}">
                <a16:creationId xmlns:a16="http://schemas.microsoft.com/office/drawing/2014/main" id="{442C1BEE-7604-DBD4-6835-4AAB29EC26B3}"/>
              </a:ext>
            </a:extLst>
          </p:cNvPr>
          <p:cNvPicPr>
            <a:picLocks noChangeAspect="1"/>
          </p:cNvPicPr>
          <p:nvPr/>
        </p:nvPicPr>
        <p:blipFill>
          <a:blip r:embed="rId3"/>
          <a:stretch>
            <a:fillRect/>
          </a:stretch>
        </p:blipFill>
        <p:spPr>
          <a:xfrm>
            <a:off x="3965884" y="1715520"/>
            <a:ext cx="3957641" cy="2610000"/>
          </a:xfrm>
          <a:prstGeom prst="rect">
            <a:avLst/>
          </a:prstGeom>
        </p:spPr>
      </p:pic>
      <p:pic>
        <p:nvPicPr>
          <p:cNvPr id="8" name="Picture 7" descr="A graph of a function&#10;&#10;Description automatically generated">
            <a:extLst>
              <a:ext uri="{FF2B5EF4-FFF2-40B4-BE49-F238E27FC236}">
                <a16:creationId xmlns:a16="http://schemas.microsoft.com/office/drawing/2014/main" id="{EC678575-CF7C-0B3D-75CB-CEC05EF4051E}"/>
              </a:ext>
            </a:extLst>
          </p:cNvPr>
          <p:cNvPicPr>
            <a:picLocks noChangeAspect="1"/>
          </p:cNvPicPr>
          <p:nvPr/>
        </p:nvPicPr>
        <p:blipFill>
          <a:blip r:embed="rId4"/>
          <a:stretch>
            <a:fillRect/>
          </a:stretch>
        </p:blipFill>
        <p:spPr>
          <a:xfrm>
            <a:off x="7931769" y="1715520"/>
            <a:ext cx="3957640" cy="2610000"/>
          </a:xfrm>
          <a:prstGeom prst="rect">
            <a:avLst/>
          </a:prstGeom>
        </p:spPr>
      </p:pic>
    </p:spTree>
    <p:extLst>
      <p:ext uri="{BB962C8B-B14F-4D97-AF65-F5344CB8AC3E}">
        <p14:creationId xmlns:p14="http://schemas.microsoft.com/office/powerpoint/2010/main" val="1069882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194C7D-F70B-186E-703E-50A5504BBCB9}"/>
              </a:ext>
            </a:extLst>
          </p:cNvPr>
          <p:cNvSpPr>
            <a:spLocks noGrp="1"/>
          </p:cNvSpPr>
          <p:nvPr>
            <p:ph type="sldNum" sz="quarter" idx="12"/>
          </p:nvPr>
        </p:nvSpPr>
        <p:spPr/>
        <p:txBody>
          <a:bodyPr/>
          <a:lstStyle/>
          <a:p>
            <a:fld id="{3A3A6714-3D1F-4857-9904-D935B84167FA}" type="slidenum">
              <a:rPr lang="en-GB" smtClean="0"/>
              <a:pPr/>
              <a:t>21</a:t>
            </a:fld>
            <a:endParaRPr lang="en-GB"/>
          </a:p>
        </p:txBody>
      </p:sp>
      <p:sp>
        <p:nvSpPr>
          <p:cNvPr id="4" name="Title 3">
            <a:extLst>
              <a:ext uri="{FF2B5EF4-FFF2-40B4-BE49-F238E27FC236}">
                <a16:creationId xmlns:a16="http://schemas.microsoft.com/office/drawing/2014/main" id="{4C44AD83-737E-64CB-7299-5224504F8920}"/>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895B362C-8FD2-FAD9-88FC-E0159D3204FE}"/>
              </a:ext>
            </a:extLst>
          </p:cNvPr>
          <p:cNvSpPr>
            <a:spLocks noGrp="1"/>
          </p:cNvSpPr>
          <p:nvPr>
            <p:ph type="ftr" sz="quarter" idx="13"/>
          </p:nvPr>
        </p:nvSpPr>
        <p:spPr/>
        <p:txBody>
          <a:bodyPr/>
          <a:lstStyle/>
          <a:p>
            <a:pPr algn="l"/>
            <a:r>
              <a:rPr lang="en-GB"/>
              <a:t>Insert author and occasion</a:t>
            </a:r>
          </a:p>
        </p:txBody>
      </p:sp>
      <p:grpSp>
        <p:nvGrpSpPr>
          <p:cNvPr id="6" name="Group 5">
            <a:extLst>
              <a:ext uri="{FF2B5EF4-FFF2-40B4-BE49-F238E27FC236}">
                <a16:creationId xmlns:a16="http://schemas.microsoft.com/office/drawing/2014/main" id="{7D967ADF-1728-79D8-EEC2-A78933E8CD2A}"/>
              </a:ext>
            </a:extLst>
          </p:cNvPr>
          <p:cNvGrpSpPr/>
          <p:nvPr/>
        </p:nvGrpSpPr>
        <p:grpSpPr>
          <a:xfrm>
            <a:off x="3915123" y="1077542"/>
            <a:ext cx="4406213" cy="3312368"/>
            <a:chOff x="983432" y="1916832"/>
            <a:chExt cx="4406213" cy="3312368"/>
          </a:xfrm>
        </p:grpSpPr>
        <p:pic>
          <p:nvPicPr>
            <p:cNvPr id="7" name="Content Placeholder 11" descr="A graph of a graph of a number of different colored lines&#10;&#10;Description automatically generated with medium confidence">
              <a:extLst>
                <a:ext uri="{FF2B5EF4-FFF2-40B4-BE49-F238E27FC236}">
                  <a16:creationId xmlns:a16="http://schemas.microsoft.com/office/drawing/2014/main" id="{A14E5A28-958B-08E6-BB75-F47F1CAD4438}"/>
                </a:ext>
              </a:extLst>
            </p:cNvPr>
            <p:cNvPicPr>
              <a:picLocks noChangeAspect="1"/>
            </p:cNvPicPr>
            <p:nvPr/>
          </p:nvPicPr>
          <p:blipFill>
            <a:blip r:embed="rId2"/>
            <a:stretch>
              <a:fillRect/>
            </a:stretch>
          </p:blipFill>
          <p:spPr>
            <a:xfrm>
              <a:off x="983432" y="1916832"/>
              <a:ext cx="4406213" cy="3312368"/>
            </a:xfrm>
            <a:prstGeom prst="rect">
              <a:avLst/>
            </a:prstGeom>
          </p:spPr>
        </p:pic>
        <p:cxnSp>
          <p:nvCxnSpPr>
            <p:cNvPr id="8" name="Straight Connector 7">
              <a:extLst>
                <a:ext uri="{FF2B5EF4-FFF2-40B4-BE49-F238E27FC236}">
                  <a16:creationId xmlns:a16="http://schemas.microsoft.com/office/drawing/2014/main" id="{E72B4983-DC6D-693F-8B6A-B07DF7EB9D93}"/>
                </a:ext>
              </a:extLst>
            </p:cNvPr>
            <p:cNvCxnSpPr/>
            <p:nvPr/>
          </p:nvCxnSpPr>
          <p:spPr>
            <a:xfrm>
              <a:off x="2639616" y="3501008"/>
              <a:ext cx="1296144" cy="115212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D3552DC-6700-A354-6007-4F03879E19A4}"/>
              </a:ext>
            </a:extLst>
          </p:cNvPr>
          <p:cNvSpPr txBox="1"/>
          <p:nvPr/>
        </p:nvSpPr>
        <p:spPr>
          <a:xfrm>
            <a:off x="3105956" y="4827756"/>
            <a:ext cx="8255209" cy="923330"/>
          </a:xfrm>
          <a:prstGeom prst="rect">
            <a:avLst/>
          </a:prstGeom>
          <a:noFill/>
        </p:spPr>
        <p:txBody>
          <a:bodyPr wrap="none" lIns="0" tIns="0" rIns="0" bIns="0" rtlCol="0">
            <a:spAutoFit/>
          </a:bodyPr>
          <a:lstStyle/>
          <a:p>
            <a:pPr algn="l"/>
            <a:r>
              <a:rPr lang="en-US" sz="2000" dirty="0"/>
              <a:t>For gap = 0.5 mm, structure produces wake with slope of -26 MV/</a:t>
            </a:r>
            <a:r>
              <a:rPr lang="en-US" sz="2000" dirty="0" err="1"/>
              <a:t>pC</a:t>
            </a:r>
            <a:r>
              <a:rPr lang="en-US" sz="2000" dirty="0"/>
              <a:t>/m/mm</a:t>
            </a:r>
          </a:p>
          <a:p>
            <a:pPr algn="l"/>
            <a:r>
              <a:rPr lang="en-US" sz="2000" dirty="0"/>
              <a:t>For 2*1 m structure, 200 </a:t>
            </a:r>
            <a:r>
              <a:rPr lang="en-US" sz="2000" dirty="0" err="1"/>
              <a:t>pC</a:t>
            </a:r>
            <a:r>
              <a:rPr lang="en-US" sz="2000" dirty="0"/>
              <a:t> bunch:</a:t>
            </a:r>
          </a:p>
          <a:p>
            <a:pPr algn="l"/>
            <a:r>
              <a:rPr lang="en-US" sz="2000" dirty="0"/>
              <a:t>Bunches with -10.4 MV/um chirp can be </a:t>
            </a:r>
            <a:r>
              <a:rPr lang="en-US" sz="2000" dirty="0" err="1"/>
              <a:t>dechirped</a:t>
            </a:r>
            <a:endParaRPr lang="de-CH" sz="2000" dirty="0"/>
          </a:p>
        </p:txBody>
      </p:sp>
      <p:grpSp>
        <p:nvGrpSpPr>
          <p:cNvPr id="10" name="Group 9">
            <a:extLst>
              <a:ext uri="{FF2B5EF4-FFF2-40B4-BE49-F238E27FC236}">
                <a16:creationId xmlns:a16="http://schemas.microsoft.com/office/drawing/2014/main" id="{DED09E11-DD4A-0ECA-3780-BBCDACB6C9F9}"/>
              </a:ext>
            </a:extLst>
          </p:cNvPr>
          <p:cNvGrpSpPr/>
          <p:nvPr/>
        </p:nvGrpSpPr>
        <p:grpSpPr>
          <a:xfrm>
            <a:off x="1446969" y="1998364"/>
            <a:ext cx="2045026" cy="1746040"/>
            <a:chOff x="6394459" y="2060848"/>
            <a:chExt cx="2045026" cy="1746040"/>
          </a:xfrm>
        </p:grpSpPr>
        <p:cxnSp>
          <p:nvCxnSpPr>
            <p:cNvPr id="11" name="Straight Arrow Connector 10">
              <a:extLst>
                <a:ext uri="{FF2B5EF4-FFF2-40B4-BE49-F238E27FC236}">
                  <a16:creationId xmlns:a16="http://schemas.microsoft.com/office/drawing/2014/main" id="{8CEF1DAC-8179-E9E5-26D2-163F1071B697}"/>
                </a:ext>
              </a:extLst>
            </p:cNvPr>
            <p:cNvCxnSpPr>
              <a:cxnSpLocks/>
            </p:cNvCxnSpPr>
            <p:nvPr/>
          </p:nvCxnSpPr>
          <p:spPr bwMode="auto">
            <a:xfrm flipV="1">
              <a:off x="6450678" y="2466953"/>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9B8E5F29-EA22-E669-DFEA-AE52951C5927}"/>
                </a:ext>
              </a:extLst>
            </p:cNvPr>
            <p:cNvCxnSpPr>
              <a:cxnSpLocks/>
            </p:cNvCxnSpPr>
            <p:nvPr/>
          </p:nvCxnSpPr>
          <p:spPr bwMode="auto">
            <a:xfrm rot="5400000" flipV="1">
              <a:off x="7269882" y="2598045"/>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5E1BC7D9-A7F4-CAA2-D7A1-0F01986B58D9}"/>
                </a:ext>
              </a:extLst>
            </p:cNvPr>
            <p:cNvSpPr txBox="1"/>
            <p:nvPr/>
          </p:nvSpPr>
          <p:spPr>
            <a:xfrm>
              <a:off x="6394459" y="2060848"/>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rPr>
                <a:t>E</a:t>
              </a:r>
            </a:p>
          </p:txBody>
        </p:sp>
        <p:sp>
          <p:nvSpPr>
            <p:cNvPr id="14" name="Freeform: Shape 22">
              <a:extLst>
                <a:ext uri="{FF2B5EF4-FFF2-40B4-BE49-F238E27FC236}">
                  <a16:creationId xmlns:a16="http://schemas.microsoft.com/office/drawing/2014/main" id="{7D5EB1AA-554F-1C5D-B9C5-856B46182FC5}"/>
                </a:ext>
              </a:extLst>
            </p:cNvPr>
            <p:cNvSpPr/>
            <p:nvPr/>
          </p:nvSpPr>
          <p:spPr bwMode="auto">
            <a:xfrm flipH="1">
              <a:off x="6909731" y="2796210"/>
              <a:ext cx="736684" cy="568824"/>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 pos="100000">
                  <a:srgbClr val="C50006"/>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sp>
          <p:nvSpPr>
            <p:cNvPr id="15" name="TextBox 14">
              <a:extLst>
                <a:ext uri="{FF2B5EF4-FFF2-40B4-BE49-F238E27FC236}">
                  <a16:creationId xmlns:a16="http://schemas.microsoft.com/office/drawing/2014/main" id="{D9CBC881-7601-08F7-038B-D79DBB07097B}"/>
                </a:ext>
              </a:extLst>
            </p:cNvPr>
            <p:cNvSpPr txBox="1"/>
            <p:nvPr/>
          </p:nvSpPr>
          <p:spPr>
            <a:xfrm>
              <a:off x="7889173" y="3378179"/>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rPr>
                <a:t>t</a:t>
              </a:r>
            </a:p>
          </p:txBody>
        </p:sp>
        <p:sp>
          <p:nvSpPr>
            <p:cNvPr id="16" name="TextBox 15">
              <a:extLst>
                <a:ext uri="{FF2B5EF4-FFF2-40B4-BE49-F238E27FC236}">
                  <a16:creationId xmlns:a16="http://schemas.microsoft.com/office/drawing/2014/main" id="{E3C4B494-0382-237A-0D0B-6101B019AD3C}"/>
                </a:ext>
              </a:extLst>
            </p:cNvPr>
            <p:cNvSpPr txBox="1"/>
            <p:nvPr/>
          </p:nvSpPr>
          <p:spPr>
            <a:xfrm>
              <a:off x="6557314" y="2489532"/>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head</a:t>
              </a:r>
            </a:p>
          </p:txBody>
        </p:sp>
        <p:sp>
          <p:nvSpPr>
            <p:cNvPr id="17" name="TextBox 16">
              <a:extLst>
                <a:ext uri="{FF2B5EF4-FFF2-40B4-BE49-F238E27FC236}">
                  <a16:creationId xmlns:a16="http://schemas.microsoft.com/office/drawing/2014/main" id="{273C3361-E7F0-36C3-4983-76F424664E70}"/>
                </a:ext>
              </a:extLst>
            </p:cNvPr>
            <p:cNvSpPr txBox="1"/>
            <p:nvPr/>
          </p:nvSpPr>
          <p:spPr>
            <a:xfrm>
              <a:off x="7819894" y="2483817"/>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400" dirty="0">
                  <a:solidFill>
                    <a:srgbClr val="000000"/>
                  </a:solidFill>
                </a:rPr>
                <a:t>tail</a:t>
              </a:r>
            </a:p>
          </p:txBody>
        </p:sp>
      </p:grpSp>
      <p:grpSp>
        <p:nvGrpSpPr>
          <p:cNvPr id="18" name="Group 17">
            <a:extLst>
              <a:ext uri="{FF2B5EF4-FFF2-40B4-BE49-F238E27FC236}">
                <a16:creationId xmlns:a16="http://schemas.microsoft.com/office/drawing/2014/main" id="{82F176AE-61B6-0464-C281-77440EB10600}"/>
              </a:ext>
            </a:extLst>
          </p:cNvPr>
          <p:cNvGrpSpPr/>
          <p:nvPr/>
        </p:nvGrpSpPr>
        <p:grpSpPr>
          <a:xfrm>
            <a:off x="8915060" y="1955715"/>
            <a:ext cx="1829971" cy="1788689"/>
            <a:chOff x="8892543" y="4547632"/>
            <a:chExt cx="1829971" cy="1788689"/>
          </a:xfrm>
        </p:grpSpPr>
        <p:cxnSp>
          <p:nvCxnSpPr>
            <p:cNvPr id="19" name="Straight Arrow Connector 18">
              <a:extLst>
                <a:ext uri="{FF2B5EF4-FFF2-40B4-BE49-F238E27FC236}">
                  <a16:creationId xmlns:a16="http://schemas.microsoft.com/office/drawing/2014/main" id="{179B20D2-6E96-FAE2-6995-76280A45C991}"/>
                </a:ext>
              </a:extLst>
            </p:cNvPr>
            <p:cNvCxnSpPr>
              <a:cxnSpLocks/>
            </p:cNvCxnSpPr>
            <p:nvPr/>
          </p:nvCxnSpPr>
          <p:spPr bwMode="auto">
            <a:xfrm flipV="1">
              <a:off x="8948762" y="4953737"/>
              <a:ext cx="0" cy="9924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A10B930E-FB53-E80E-870F-36223E3BD36D}"/>
                </a:ext>
              </a:extLst>
            </p:cNvPr>
            <p:cNvCxnSpPr>
              <a:cxnSpLocks/>
            </p:cNvCxnSpPr>
            <p:nvPr/>
          </p:nvCxnSpPr>
          <p:spPr bwMode="auto">
            <a:xfrm rot="5400000" flipV="1">
              <a:off x="9767966" y="512695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5243736F-7D94-32F2-61F3-496DFFC03BDE}"/>
                </a:ext>
              </a:extLst>
            </p:cNvPr>
            <p:cNvSpPr txBox="1"/>
            <p:nvPr/>
          </p:nvSpPr>
          <p:spPr>
            <a:xfrm>
              <a:off x="8892543" y="4547632"/>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rPr>
                <a:t>E</a:t>
              </a:r>
            </a:p>
          </p:txBody>
        </p:sp>
        <p:sp>
          <p:nvSpPr>
            <p:cNvPr id="22" name="Oval 21">
              <a:extLst>
                <a:ext uri="{FF2B5EF4-FFF2-40B4-BE49-F238E27FC236}">
                  <a16:creationId xmlns:a16="http://schemas.microsoft.com/office/drawing/2014/main" id="{61333BAC-6EAE-E128-489D-AA4368759489}"/>
                </a:ext>
              </a:extLst>
            </p:cNvPr>
            <p:cNvSpPr/>
            <p:nvPr/>
          </p:nvSpPr>
          <p:spPr bwMode="auto">
            <a:xfrm>
              <a:off x="9410367" y="5612760"/>
              <a:ext cx="876551" cy="243597"/>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ndParaRPr>
            </a:p>
          </p:txBody>
        </p:sp>
        <p:sp>
          <p:nvSpPr>
            <p:cNvPr id="23" name="TextBox 22">
              <a:extLst>
                <a:ext uri="{FF2B5EF4-FFF2-40B4-BE49-F238E27FC236}">
                  <a16:creationId xmlns:a16="http://schemas.microsoft.com/office/drawing/2014/main" id="{97C2BFCC-07A1-1D9A-2BD0-11C6CF96C6E9}"/>
                </a:ext>
              </a:extLst>
            </p:cNvPr>
            <p:cNvSpPr txBox="1"/>
            <p:nvPr/>
          </p:nvSpPr>
          <p:spPr>
            <a:xfrm>
              <a:off x="10405634" y="5907612"/>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1800" dirty="0">
                  <a:solidFill>
                    <a:srgbClr val="000000"/>
                  </a:solidFill>
                </a:rPr>
                <a:t>t</a:t>
              </a:r>
            </a:p>
          </p:txBody>
        </p:sp>
      </p:grpSp>
      <p:sp>
        <p:nvSpPr>
          <p:cNvPr id="24" name="Rectangle 23">
            <a:extLst>
              <a:ext uri="{FF2B5EF4-FFF2-40B4-BE49-F238E27FC236}">
                <a16:creationId xmlns:a16="http://schemas.microsoft.com/office/drawing/2014/main" id="{9A2FD0DC-4DB9-17CD-9A1C-B3C321BCA852}"/>
              </a:ext>
            </a:extLst>
          </p:cNvPr>
          <p:cNvSpPr/>
          <p:nvPr/>
        </p:nvSpPr>
        <p:spPr>
          <a:xfrm>
            <a:off x="5109703" y="1470624"/>
            <a:ext cx="2138425"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spTree>
    <p:extLst>
      <p:ext uri="{BB962C8B-B14F-4D97-AF65-F5344CB8AC3E}">
        <p14:creationId xmlns:p14="http://schemas.microsoft.com/office/powerpoint/2010/main" val="2651839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05F7EF-DF1E-400D-6DA0-B5D499F2C16E}"/>
              </a:ext>
            </a:extLst>
          </p:cNvPr>
          <p:cNvSpPr>
            <a:spLocks noGrp="1"/>
          </p:cNvSpPr>
          <p:nvPr>
            <p:ph type="sldNum" sz="quarter" idx="12"/>
          </p:nvPr>
        </p:nvSpPr>
        <p:spPr/>
        <p:txBody>
          <a:bodyPr/>
          <a:lstStyle/>
          <a:p>
            <a:fld id="{3A3A6714-3D1F-4857-9904-D935B84167FA}" type="slidenum">
              <a:rPr lang="en-GB" smtClean="0"/>
              <a:pPr/>
              <a:t>22</a:t>
            </a:fld>
            <a:endParaRPr lang="en-GB"/>
          </a:p>
        </p:txBody>
      </p:sp>
      <p:sp>
        <p:nvSpPr>
          <p:cNvPr id="4" name="Title 3">
            <a:extLst>
              <a:ext uri="{FF2B5EF4-FFF2-40B4-BE49-F238E27FC236}">
                <a16:creationId xmlns:a16="http://schemas.microsoft.com/office/drawing/2014/main" id="{ADE05575-2E11-D2C9-41F6-DC2F5AC7E989}"/>
              </a:ext>
            </a:extLst>
          </p:cNvPr>
          <p:cNvSpPr>
            <a:spLocks noGrp="1"/>
          </p:cNvSpPr>
          <p:nvPr>
            <p:ph type="title"/>
          </p:nvPr>
        </p:nvSpPr>
        <p:spPr/>
        <p:txBody>
          <a:bodyPr/>
          <a:lstStyle/>
          <a:p>
            <a:endParaRPr lang="de-CH"/>
          </a:p>
        </p:txBody>
      </p:sp>
      <p:sp>
        <p:nvSpPr>
          <p:cNvPr id="5" name="Footer Placeholder 4">
            <a:extLst>
              <a:ext uri="{FF2B5EF4-FFF2-40B4-BE49-F238E27FC236}">
                <a16:creationId xmlns:a16="http://schemas.microsoft.com/office/drawing/2014/main" id="{8640CA99-78B9-0CB9-75DE-3BA73AB43026}"/>
              </a:ext>
            </a:extLst>
          </p:cNvPr>
          <p:cNvSpPr>
            <a:spLocks noGrp="1"/>
          </p:cNvSpPr>
          <p:nvPr>
            <p:ph type="ftr" sz="quarter" idx="13"/>
          </p:nvPr>
        </p:nvSpPr>
        <p:spPr/>
        <p:txBody>
          <a:bodyPr/>
          <a:lstStyle/>
          <a:p>
            <a:pPr algn="l"/>
            <a:r>
              <a:rPr lang="en-GB"/>
              <a:t>Insert author and occasion</a:t>
            </a:r>
          </a:p>
        </p:txBody>
      </p:sp>
      <p:pic>
        <p:nvPicPr>
          <p:cNvPr id="7" name="Picture 6">
            <a:extLst>
              <a:ext uri="{FF2B5EF4-FFF2-40B4-BE49-F238E27FC236}">
                <a16:creationId xmlns:a16="http://schemas.microsoft.com/office/drawing/2014/main" id="{14A97DBC-1B81-161C-F17E-4B1C8109B319}"/>
              </a:ext>
            </a:extLst>
          </p:cNvPr>
          <p:cNvPicPr>
            <a:picLocks noChangeAspect="1"/>
          </p:cNvPicPr>
          <p:nvPr/>
        </p:nvPicPr>
        <p:blipFill>
          <a:blip r:embed="rId2"/>
          <a:stretch>
            <a:fillRect/>
          </a:stretch>
        </p:blipFill>
        <p:spPr>
          <a:xfrm>
            <a:off x="2368559" y="1338986"/>
            <a:ext cx="6336996" cy="4558964"/>
          </a:xfrm>
          <a:prstGeom prst="rect">
            <a:avLst/>
          </a:prstGeom>
        </p:spPr>
      </p:pic>
      <p:cxnSp>
        <p:nvCxnSpPr>
          <p:cNvPr id="37" name="Straight Arrow Connector 36">
            <a:extLst>
              <a:ext uri="{FF2B5EF4-FFF2-40B4-BE49-F238E27FC236}">
                <a16:creationId xmlns:a16="http://schemas.microsoft.com/office/drawing/2014/main" id="{479771C2-1344-2FFB-F400-B6D59F039143}"/>
              </a:ext>
            </a:extLst>
          </p:cNvPr>
          <p:cNvCxnSpPr>
            <a:cxnSpLocks/>
          </p:cNvCxnSpPr>
          <p:nvPr/>
        </p:nvCxnSpPr>
        <p:spPr>
          <a:xfrm flipV="1">
            <a:off x="3342627" y="1575515"/>
            <a:ext cx="6432815" cy="384754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062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51B1E2-BE51-FC99-6CFA-D4A2790733F7}"/>
              </a:ext>
            </a:extLst>
          </p:cNvPr>
          <p:cNvSpPr>
            <a:spLocks noGrp="1"/>
          </p:cNvSpPr>
          <p:nvPr>
            <p:ph type="sldNum" sz="quarter" idx="12"/>
          </p:nvPr>
        </p:nvSpPr>
        <p:spPr/>
        <p:txBody>
          <a:bodyPr/>
          <a:lstStyle/>
          <a:p>
            <a:fld id="{3A3A6714-3D1F-4857-9904-D935B84167FA}" type="slidenum">
              <a:rPr lang="en-GB" smtClean="0"/>
              <a:pPr/>
              <a:t>23</a:t>
            </a:fld>
            <a:endParaRPr lang="en-GB"/>
          </a:p>
        </p:txBody>
      </p:sp>
      <p:sp>
        <p:nvSpPr>
          <p:cNvPr id="4" name="Title 3">
            <a:extLst>
              <a:ext uri="{FF2B5EF4-FFF2-40B4-BE49-F238E27FC236}">
                <a16:creationId xmlns:a16="http://schemas.microsoft.com/office/drawing/2014/main" id="{6045D01F-F16E-3E88-8C58-378DA93FDEF0}"/>
              </a:ext>
            </a:extLst>
          </p:cNvPr>
          <p:cNvSpPr>
            <a:spLocks noGrp="1"/>
          </p:cNvSpPr>
          <p:nvPr>
            <p:ph type="title"/>
          </p:nvPr>
        </p:nvSpPr>
        <p:spPr/>
        <p:txBody>
          <a:bodyPr/>
          <a:lstStyle/>
          <a:p>
            <a:r>
              <a:rPr lang="en-CA" dirty="0"/>
              <a:t>Possible solutions</a:t>
            </a:r>
            <a:endParaRPr lang="de-CH" dirty="0"/>
          </a:p>
        </p:txBody>
      </p:sp>
      <p:sp>
        <p:nvSpPr>
          <p:cNvPr id="5" name="Footer Placeholder 4">
            <a:extLst>
              <a:ext uri="{FF2B5EF4-FFF2-40B4-BE49-F238E27FC236}">
                <a16:creationId xmlns:a16="http://schemas.microsoft.com/office/drawing/2014/main" id="{A1E6CC9B-D280-20E8-710F-695D3058733B}"/>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7" name="Picture 6">
            <a:extLst>
              <a:ext uri="{FF2B5EF4-FFF2-40B4-BE49-F238E27FC236}">
                <a16:creationId xmlns:a16="http://schemas.microsoft.com/office/drawing/2014/main" id="{CBFFA1E8-CE05-71F4-D1AE-16FFB5F663F0}"/>
              </a:ext>
            </a:extLst>
          </p:cNvPr>
          <p:cNvPicPr>
            <a:picLocks noChangeAspect="1"/>
          </p:cNvPicPr>
          <p:nvPr/>
        </p:nvPicPr>
        <p:blipFill>
          <a:blip r:embed="rId2"/>
          <a:stretch>
            <a:fillRect/>
          </a:stretch>
        </p:blipFill>
        <p:spPr>
          <a:xfrm>
            <a:off x="5186708" y="1315564"/>
            <a:ext cx="2247544" cy="1563280"/>
          </a:xfrm>
          <a:prstGeom prst="rect">
            <a:avLst/>
          </a:prstGeom>
        </p:spPr>
      </p:pic>
      <p:sp>
        <p:nvSpPr>
          <p:cNvPr id="10" name="TextBox 9">
            <a:extLst>
              <a:ext uri="{FF2B5EF4-FFF2-40B4-BE49-F238E27FC236}">
                <a16:creationId xmlns:a16="http://schemas.microsoft.com/office/drawing/2014/main" id="{DC7D9234-7265-FE8E-FF96-A61476017D29}"/>
              </a:ext>
            </a:extLst>
          </p:cNvPr>
          <p:cNvSpPr txBox="1"/>
          <p:nvPr/>
        </p:nvSpPr>
        <p:spPr>
          <a:xfrm>
            <a:off x="5010501" y="5155055"/>
            <a:ext cx="3116589" cy="461665"/>
          </a:xfrm>
          <a:prstGeom prst="rect">
            <a:avLst/>
          </a:prstGeom>
          <a:noFill/>
        </p:spPr>
        <p:txBody>
          <a:bodyPr wrap="square" rtlCol="0">
            <a:spAutoFit/>
          </a:bodyPr>
          <a:lstStyle/>
          <a:p>
            <a:r>
              <a:rPr lang="en-US" sz="1200" dirty="0"/>
              <a:t>Energy spread minimization in a beam-driven plasma </a:t>
            </a:r>
            <a:r>
              <a:rPr lang="en-US" sz="1200" dirty="0" err="1"/>
              <a:t>wakefield</a:t>
            </a:r>
            <a:r>
              <a:rPr lang="en-US" sz="1200" dirty="0"/>
              <a:t> accelerator, </a:t>
            </a:r>
            <a:r>
              <a:rPr lang="en-US" sz="1200" dirty="0" err="1"/>
              <a:t>Pompili</a:t>
            </a:r>
            <a:r>
              <a:rPr lang="en-US" sz="1200" dirty="0"/>
              <a:t>, et al.</a:t>
            </a:r>
            <a:endParaRPr lang="de-CH" sz="1200" dirty="0"/>
          </a:p>
        </p:txBody>
      </p:sp>
      <p:sp>
        <p:nvSpPr>
          <p:cNvPr id="11" name="TextBox 10">
            <a:extLst>
              <a:ext uri="{FF2B5EF4-FFF2-40B4-BE49-F238E27FC236}">
                <a16:creationId xmlns:a16="http://schemas.microsoft.com/office/drawing/2014/main" id="{115C3E97-D44F-AD55-42EB-9DAA1E24D52F}"/>
              </a:ext>
            </a:extLst>
          </p:cNvPr>
          <p:cNvSpPr txBox="1"/>
          <p:nvPr/>
        </p:nvSpPr>
        <p:spPr>
          <a:xfrm>
            <a:off x="4853344" y="2826883"/>
            <a:ext cx="3430904" cy="461665"/>
          </a:xfrm>
          <a:prstGeom prst="rect">
            <a:avLst/>
          </a:prstGeom>
          <a:noFill/>
        </p:spPr>
        <p:txBody>
          <a:bodyPr wrap="square" rtlCol="0">
            <a:spAutoFit/>
          </a:bodyPr>
          <a:lstStyle/>
          <a:p>
            <a:r>
              <a:rPr lang="en-US" sz="1200" dirty="0"/>
              <a:t>Longitudinal Phase-Space Manipulation with Beam-Driven Plasma </a:t>
            </a:r>
            <a:r>
              <a:rPr lang="en-US" sz="1200" dirty="0" err="1"/>
              <a:t>Wakefields</a:t>
            </a:r>
            <a:r>
              <a:rPr lang="en-US" sz="1200" dirty="0"/>
              <a:t>, </a:t>
            </a:r>
            <a:r>
              <a:rPr lang="en-US" sz="1200" dirty="0" err="1"/>
              <a:t>Shpakov</a:t>
            </a:r>
            <a:r>
              <a:rPr lang="en-US" sz="1200" dirty="0"/>
              <a:t>, et al.</a:t>
            </a:r>
            <a:endParaRPr lang="de-CH" sz="1200" dirty="0"/>
          </a:p>
        </p:txBody>
      </p:sp>
      <p:grpSp>
        <p:nvGrpSpPr>
          <p:cNvPr id="15" name="Group 14">
            <a:extLst>
              <a:ext uri="{FF2B5EF4-FFF2-40B4-BE49-F238E27FC236}">
                <a16:creationId xmlns:a16="http://schemas.microsoft.com/office/drawing/2014/main" id="{5E0D697A-A9A3-8603-54DB-05ADC39C924B}"/>
              </a:ext>
            </a:extLst>
          </p:cNvPr>
          <p:cNvGrpSpPr>
            <a:grpSpLocks noChangeAspect="1"/>
          </p:cNvGrpSpPr>
          <p:nvPr/>
        </p:nvGrpSpPr>
        <p:grpSpPr>
          <a:xfrm>
            <a:off x="3607724" y="3727775"/>
            <a:ext cx="5580083" cy="1415474"/>
            <a:chOff x="4057895" y="3931624"/>
            <a:chExt cx="4776189" cy="1211554"/>
          </a:xfrm>
        </p:grpSpPr>
        <p:pic>
          <p:nvPicPr>
            <p:cNvPr id="9" name="Picture 8">
              <a:extLst>
                <a:ext uri="{FF2B5EF4-FFF2-40B4-BE49-F238E27FC236}">
                  <a16:creationId xmlns:a16="http://schemas.microsoft.com/office/drawing/2014/main" id="{927C105A-0DBE-602E-4D42-AB803338ED4E}"/>
                </a:ext>
              </a:extLst>
            </p:cNvPr>
            <p:cNvPicPr>
              <a:picLocks noChangeAspect="1"/>
            </p:cNvPicPr>
            <p:nvPr/>
          </p:nvPicPr>
          <p:blipFill>
            <a:blip r:embed="rId3"/>
            <a:stretch>
              <a:fillRect/>
            </a:stretch>
          </p:blipFill>
          <p:spPr>
            <a:xfrm>
              <a:off x="4152669" y="4001294"/>
              <a:ext cx="4681415" cy="1141884"/>
            </a:xfrm>
            <a:prstGeom prst="rect">
              <a:avLst/>
            </a:prstGeom>
          </p:spPr>
        </p:pic>
        <p:sp>
          <p:nvSpPr>
            <p:cNvPr id="14" name="Rectangle 13">
              <a:extLst>
                <a:ext uri="{FF2B5EF4-FFF2-40B4-BE49-F238E27FC236}">
                  <a16:creationId xmlns:a16="http://schemas.microsoft.com/office/drawing/2014/main" id="{039FFA63-AED7-ABE8-E2E6-2C7634C06E97}"/>
                </a:ext>
              </a:extLst>
            </p:cNvPr>
            <p:cNvSpPr/>
            <p:nvPr/>
          </p:nvSpPr>
          <p:spPr>
            <a:xfrm>
              <a:off x="4057895" y="3931624"/>
              <a:ext cx="175416" cy="1407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9" name="TextBox 18">
            <a:extLst>
              <a:ext uri="{FF2B5EF4-FFF2-40B4-BE49-F238E27FC236}">
                <a16:creationId xmlns:a16="http://schemas.microsoft.com/office/drawing/2014/main" id="{854B0470-2E32-AA40-7146-A3CC36C4B2FC}"/>
              </a:ext>
            </a:extLst>
          </p:cNvPr>
          <p:cNvSpPr txBox="1"/>
          <p:nvPr/>
        </p:nvSpPr>
        <p:spPr>
          <a:xfrm>
            <a:off x="242712" y="5722433"/>
            <a:ext cx="3314087" cy="461665"/>
          </a:xfrm>
          <a:prstGeom prst="rect">
            <a:avLst/>
          </a:prstGeom>
          <a:noFill/>
        </p:spPr>
        <p:txBody>
          <a:bodyPr wrap="square" rtlCol="0">
            <a:spAutoFit/>
          </a:bodyPr>
          <a:lstStyle/>
          <a:p>
            <a:r>
              <a:rPr lang="en-US" sz="1200" dirty="0"/>
              <a:t>Energy-Spread Preservation and High Efficiency in a Plasma-Wakefield Accelerator, </a:t>
            </a:r>
            <a:r>
              <a:rPr lang="en-US" sz="1200" dirty="0" err="1"/>
              <a:t>Lindstrøm</a:t>
            </a:r>
            <a:r>
              <a:rPr lang="en-US" sz="1200" dirty="0"/>
              <a:t>, et al.</a:t>
            </a:r>
            <a:endParaRPr lang="de-CH" sz="1200" dirty="0"/>
          </a:p>
        </p:txBody>
      </p:sp>
      <p:pic>
        <p:nvPicPr>
          <p:cNvPr id="23" name="Picture 22">
            <a:extLst>
              <a:ext uri="{FF2B5EF4-FFF2-40B4-BE49-F238E27FC236}">
                <a16:creationId xmlns:a16="http://schemas.microsoft.com/office/drawing/2014/main" id="{6D6E7F64-EF0B-6AC2-166F-62CAA18947B6}"/>
              </a:ext>
            </a:extLst>
          </p:cNvPr>
          <p:cNvPicPr>
            <a:picLocks noChangeAspect="1"/>
          </p:cNvPicPr>
          <p:nvPr/>
        </p:nvPicPr>
        <p:blipFill>
          <a:blip r:embed="rId4"/>
          <a:stretch>
            <a:fillRect/>
          </a:stretch>
        </p:blipFill>
        <p:spPr>
          <a:xfrm>
            <a:off x="180684" y="850890"/>
            <a:ext cx="3293352" cy="2235503"/>
          </a:xfrm>
          <a:prstGeom prst="rect">
            <a:avLst/>
          </a:prstGeom>
        </p:spPr>
      </p:pic>
      <p:sp>
        <p:nvSpPr>
          <p:cNvPr id="24" name="TextBox 23">
            <a:extLst>
              <a:ext uri="{FF2B5EF4-FFF2-40B4-BE49-F238E27FC236}">
                <a16:creationId xmlns:a16="http://schemas.microsoft.com/office/drawing/2014/main" id="{A1F486F5-A191-DB93-BEDF-C412ABF76FDB}"/>
              </a:ext>
            </a:extLst>
          </p:cNvPr>
          <p:cNvSpPr txBox="1"/>
          <p:nvPr/>
        </p:nvSpPr>
        <p:spPr>
          <a:xfrm>
            <a:off x="92484" y="3086393"/>
            <a:ext cx="3481248" cy="276999"/>
          </a:xfrm>
          <a:prstGeom prst="rect">
            <a:avLst/>
          </a:prstGeom>
          <a:noFill/>
        </p:spPr>
        <p:txBody>
          <a:bodyPr wrap="square" rtlCol="0">
            <a:spAutoFit/>
          </a:bodyPr>
          <a:lstStyle/>
          <a:p>
            <a:r>
              <a:rPr lang="de-CH" sz="1200" dirty="0" err="1"/>
              <a:t>Tunable</a:t>
            </a:r>
            <a:r>
              <a:rPr lang="de-CH" sz="1200" dirty="0"/>
              <a:t> Plasma-</a:t>
            </a:r>
            <a:r>
              <a:rPr lang="de-CH" sz="1200" dirty="0" err="1"/>
              <a:t>Based</a:t>
            </a:r>
            <a:r>
              <a:rPr lang="de-CH" sz="1200" dirty="0"/>
              <a:t> Energy </a:t>
            </a:r>
            <a:r>
              <a:rPr lang="de-CH" sz="1200" dirty="0" err="1"/>
              <a:t>Dechirper</a:t>
            </a:r>
            <a:r>
              <a:rPr lang="de-CH" sz="1200" dirty="0"/>
              <a:t>, D’Arcy, et al.</a:t>
            </a:r>
          </a:p>
        </p:txBody>
      </p:sp>
      <p:pic>
        <p:nvPicPr>
          <p:cNvPr id="25" name="Picture 24">
            <a:extLst>
              <a:ext uri="{FF2B5EF4-FFF2-40B4-BE49-F238E27FC236}">
                <a16:creationId xmlns:a16="http://schemas.microsoft.com/office/drawing/2014/main" id="{39BE724B-EE9F-9EED-8DCD-8BF17AAA07A2}"/>
              </a:ext>
            </a:extLst>
          </p:cNvPr>
          <p:cNvPicPr>
            <a:picLocks noChangeAspect="1"/>
          </p:cNvPicPr>
          <p:nvPr/>
        </p:nvPicPr>
        <p:blipFill>
          <a:blip r:embed="rId5"/>
          <a:stretch>
            <a:fillRect/>
          </a:stretch>
        </p:blipFill>
        <p:spPr>
          <a:xfrm>
            <a:off x="9464165" y="2365843"/>
            <a:ext cx="2632011" cy="2413686"/>
          </a:xfrm>
          <a:prstGeom prst="rect">
            <a:avLst/>
          </a:prstGeom>
        </p:spPr>
      </p:pic>
      <p:sp>
        <p:nvSpPr>
          <p:cNvPr id="26" name="TextBox 25">
            <a:extLst>
              <a:ext uri="{FF2B5EF4-FFF2-40B4-BE49-F238E27FC236}">
                <a16:creationId xmlns:a16="http://schemas.microsoft.com/office/drawing/2014/main" id="{E04B8100-46CD-6ECD-B2AF-FD859B14B93C}"/>
              </a:ext>
            </a:extLst>
          </p:cNvPr>
          <p:cNvSpPr txBox="1"/>
          <p:nvPr/>
        </p:nvSpPr>
        <p:spPr>
          <a:xfrm>
            <a:off x="9621980" y="4913215"/>
            <a:ext cx="2920622" cy="599203"/>
          </a:xfrm>
          <a:prstGeom prst="rect">
            <a:avLst/>
          </a:prstGeom>
          <a:noFill/>
        </p:spPr>
        <p:txBody>
          <a:bodyPr wrap="square" lIns="0" tIns="0" rIns="0" bIns="0" rtlCol="0">
            <a:spAutoFit/>
          </a:bodyPr>
          <a:lstStyle/>
          <a:p>
            <a:pPr eaLnBrk="1" hangingPunct="1">
              <a:lnSpc>
                <a:spcPct val="110000"/>
              </a:lnSpc>
              <a:spcBef>
                <a:spcPct val="0"/>
              </a:spcBef>
              <a:buClr>
                <a:srgbClr val="000000"/>
              </a:buClr>
            </a:pPr>
            <a:r>
              <a:rPr lang="en-CA" sz="1200" dirty="0">
                <a:effectLst/>
                <a:latin typeface="+mn-lt"/>
              </a:rPr>
              <a:t>Longitudinal phase space synthesis with tailored 3D-printable dielectric-lined waveguides, </a:t>
            </a:r>
            <a:r>
              <a:rPr lang="en-CA" sz="1200" dirty="0" err="1">
                <a:effectLst/>
                <a:latin typeface="+mn-lt"/>
              </a:rPr>
              <a:t>Mayet</a:t>
            </a:r>
            <a:r>
              <a:rPr lang="en-CA" sz="1200" dirty="0">
                <a:effectLst/>
                <a:latin typeface="+mn-lt"/>
              </a:rPr>
              <a:t>, et al.</a:t>
            </a:r>
            <a:endParaRPr lang="en-US" sz="1200" dirty="0" err="1">
              <a:solidFill>
                <a:srgbClr val="000000"/>
              </a:solidFill>
              <a:latin typeface="+mn-lt"/>
            </a:endParaRPr>
          </a:p>
        </p:txBody>
      </p:sp>
      <p:grpSp>
        <p:nvGrpSpPr>
          <p:cNvPr id="33" name="Group 32">
            <a:extLst>
              <a:ext uri="{FF2B5EF4-FFF2-40B4-BE49-F238E27FC236}">
                <a16:creationId xmlns:a16="http://schemas.microsoft.com/office/drawing/2014/main" id="{679432B6-CC55-90DE-A1C4-0795C2FA8AE9}"/>
              </a:ext>
            </a:extLst>
          </p:cNvPr>
          <p:cNvGrpSpPr>
            <a:grpSpLocks noChangeAspect="1"/>
          </p:cNvGrpSpPr>
          <p:nvPr/>
        </p:nvGrpSpPr>
        <p:grpSpPr>
          <a:xfrm>
            <a:off x="64018" y="3529876"/>
            <a:ext cx="3451593" cy="2182760"/>
            <a:chOff x="3739620" y="3952685"/>
            <a:chExt cx="2689526" cy="1700835"/>
          </a:xfrm>
        </p:grpSpPr>
        <p:pic>
          <p:nvPicPr>
            <p:cNvPr id="32" name="Picture 31">
              <a:extLst>
                <a:ext uri="{FF2B5EF4-FFF2-40B4-BE49-F238E27FC236}">
                  <a16:creationId xmlns:a16="http://schemas.microsoft.com/office/drawing/2014/main" id="{851BF83D-DABA-A457-46DD-445508CCC531}"/>
                </a:ext>
              </a:extLst>
            </p:cNvPr>
            <p:cNvPicPr>
              <a:picLocks noChangeAspect="1"/>
            </p:cNvPicPr>
            <p:nvPr/>
          </p:nvPicPr>
          <p:blipFill>
            <a:blip r:embed="rId6"/>
            <a:stretch>
              <a:fillRect/>
            </a:stretch>
          </p:blipFill>
          <p:spPr>
            <a:xfrm>
              <a:off x="3739620" y="3952685"/>
              <a:ext cx="2689526" cy="1645200"/>
            </a:xfrm>
            <a:prstGeom prst="rect">
              <a:avLst/>
            </a:prstGeom>
          </p:spPr>
        </p:pic>
        <p:sp>
          <p:nvSpPr>
            <p:cNvPr id="16" name="Rectangle 15">
              <a:extLst>
                <a:ext uri="{FF2B5EF4-FFF2-40B4-BE49-F238E27FC236}">
                  <a16:creationId xmlns:a16="http://schemas.microsoft.com/office/drawing/2014/main" id="{0F0F138B-021E-66A9-3E47-42200D109866}"/>
                </a:ext>
              </a:extLst>
            </p:cNvPr>
            <p:cNvSpPr/>
            <p:nvPr/>
          </p:nvSpPr>
          <p:spPr>
            <a:xfrm>
              <a:off x="6262743" y="5505520"/>
              <a:ext cx="160260" cy="130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tangle 16">
              <a:extLst>
                <a:ext uri="{FF2B5EF4-FFF2-40B4-BE49-F238E27FC236}">
                  <a16:creationId xmlns:a16="http://schemas.microsoft.com/office/drawing/2014/main" id="{FB3C3468-E94A-A462-F719-BE5EF212AFEF}"/>
                </a:ext>
              </a:extLst>
            </p:cNvPr>
            <p:cNvSpPr/>
            <p:nvPr/>
          </p:nvSpPr>
          <p:spPr>
            <a:xfrm>
              <a:off x="3798731" y="5523086"/>
              <a:ext cx="160260" cy="130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ectangle 28">
              <a:extLst>
                <a:ext uri="{FF2B5EF4-FFF2-40B4-BE49-F238E27FC236}">
                  <a16:creationId xmlns:a16="http://schemas.microsoft.com/office/drawing/2014/main" id="{C8CC91C7-E61B-DAD3-B759-D9DC9C19080A}"/>
                </a:ext>
              </a:extLst>
            </p:cNvPr>
            <p:cNvSpPr/>
            <p:nvPr/>
          </p:nvSpPr>
          <p:spPr>
            <a:xfrm>
              <a:off x="3798731" y="3960735"/>
              <a:ext cx="160260" cy="130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91155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89DD21-0E4E-A426-F226-00E74BDEFADC}"/>
              </a:ext>
            </a:extLst>
          </p:cNvPr>
          <p:cNvSpPr>
            <a:spLocks noGrp="1"/>
          </p:cNvSpPr>
          <p:nvPr>
            <p:ph type="sldNum" sz="quarter" idx="12"/>
          </p:nvPr>
        </p:nvSpPr>
        <p:spPr/>
        <p:txBody>
          <a:bodyPr/>
          <a:lstStyle/>
          <a:p>
            <a:fld id="{3A3A6714-3D1F-4857-9904-D935B84167FA}" type="slidenum">
              <a:rPr lang="en-GB" smtClean="0"/>
              <a:pPr/>
              <a:t>3</a:t>
            </a:fld>
            <a:endParaRPr lang="en-GB"/>
          </a:p>
        </p:txBody>
      </p:sp>
      <p:sp>
        <p:nvSpPr>
          <p:cNvPr id="4" name="Title 3">
            <a:extLst>
              <a:ext uri="{FF2B5EF4-FFF2-40B4-BE49-F238E27FC236}">
                <a16:creationId xmlns:a16="http://schemas.microsoft.com/office/drawing/2014/main" id="{378BB685-23D8-18DF-8B6C-2DBE1B37FE3F}"/>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4B90890A-2288-BA3C-555D-B6CAD08FEB33}"/>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6" name="Picture 5">
            <a:extLst>
              <a:ext uri="{FF2B5EF4-FFF2-40B4-BE49-F238E27FC236}">
                <a16:creationId xmlns:a16="http://schemas.microsoft.com/office/drawing/2014/main" id="{5AF74B30-BA11-FC5C-5562-5C35E2B6F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100" y="1474724"/>
            <a:ext cx="2908300" cy="1346200"/>
          </a:xfrm>
          <a:prstGeom prst="rect">
            <a:avLst/>
          </a:prstGeom>
        </p:spPr>
      </p:pic>
      <p:grpSp>
        <p:nvGrpSpPr>
          <p:cNvPr id="10" name="Group 9">
            <a:extLst>
              <a:ext uri="{FF2B5EF4-FFF2-40B4-BE49-F238E27FC236}">
                <a16:creationId xmlns:a16="http://schemas.microsoft.com/office/drawing/2014/main" id="{1ACD4A54-4451-70EA-FCE6-B1875EFAF361}"/>
              </a:ext>
            </a:extLst>
          </p:cNvPr>
          <p:cNvGrpSpPr/>
          <p:nvPr/>
        </p:nvGrpSpPr>
        <p:grpSpPr>
          <a:xfrm>
            <a:off x="1735897" y="3507253"/>
            <a:ext cx="8720207" cy="2131599"/>
            <a:chOff x="1735897" y="3241616"/>
            <a:chExt cx="8720207" cy="2131599"/>
          </a:xfrm>
        </p:grpSpPr>
        <p:sp>
          <p:nvSpPr>
            <p:cNvPr id="11" name="Rectangle 10">
              <a:extLst>
                <a:ext uri="{FF2B5EF4-FFF2-40B4-BE49-F238E27FC236}">
                  <a16:creationId xmlns:a16="http://schemas.microsoft.com/office/drawing/2014/main" id="{BA062258-E665-770F-2DD7-B51EFC69DD0A}"/>
                </a:ext>
              </a:extLst>
            </p:cNvPr>
            <p:cNvSpPr/>
            <p:nvPr/>
          </p:nvSpPr>
          <p:spPr bwMode="auto">
            <a:xfrm>
              <a:off x="1735897" y="5031175"/>
              <a:ext cx="1902172" cy="3420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Diagnostics &amp; Instrumentation</a:t>
              </a:r>
              <a:endParaRPr kumimoji="0" lang="de-CH" sz="1200" b="0" i="0" u="none" strike="noStrike" cap="none" normalizeH="0" baseline="0" dirty="0">
                <a:ln>
                  <a:noFill/>
                </a:ln>
                <a:solidFill>
                  <a:schemeClr val="bg1"/>
                </a:solidFill>
                <a:effectLst/>
              </a:endParaRPr>
            </a:p>
          </p:txBody>
        </p:sp>
        <p:sp>
          <p:nvSpPr>
            <p:cNvPr id="12" name="Rectangle 11">
              <a:extLst>
                <a:ext uri="{FF2B5EF4-FFF2-40B4-BE49-F238E27FC236}">
                  <a16:creationId xmlns:a16="http://schemas.microsoft.com/office/drawing/2014/main" id="{C81C5DF7-40A2-7446-BA74-D1D2B0B46654}"/>
                </a:ext>
              </a:extLst>
            </p:cNvPr>
            <p:cNvSpPr/>
            <p:nvPr/>
          </p:nvSpPr>
          <p:spPr bwMode="auto">
            <a:xfrm>
              <a:off x="4059059" y="5022707"/>
              <a:ext cx="1902173" cy="34204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Radio Frequency Systems</a:t>
              </a:r>
              <a:endParaRPr kumimoji="0" lang="de-CH" sz="1200" b="0" i="0" u="none" strike="noStrike" cap="none" normalizeH="0" baseline="0" dirty="0">
                <a:ln>
                  <a:noFill/>
                </a:ln>
                <a:solidFill>
                  <a:schemeClr val="bg1"/>
                </a:solidFill>
                <a:effectLst/>
              </a:endParaRPr>
            </a:p>
          </p:txBody>
        </p:sp>
        <p:sp>
          <p:nvSpPr>
            <p:cNvPr id="13" name="Rectangle 12">
              <a:extLst>
                <a:ext uri="{FF2B5EF4-FFF2-40B4-BE49-F238E27FC236}">
                  <a16:creationId xmlns:a16="http://schemas.microsoft.com/office/drawing/2014/main" id="{1F816882-7D42-19B9-88FF-EEF6093FD203}"/>
                </a:ext>
              </a:extLst>
            </p:cNvPr>
            <p:cNvSpPr/>
            <p:nvPr/>
          </p:nvSpPr>
          <p:spPr bwMode="auto">
            <a:xfrm>
              <a:off x="6281253" y="5026959"/>
              <a:ext cx="1902174" cy="34204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Beam Dynamics</a:t>
              </a:r>
              <a:endParaRPr kumimoji="0" lang="de-CH" sz="1200" b="0" i="0" u="none" strike="noStrike" cap="none" normalizeH="0" baseline="0" dirty="0">
                <a:ln>
                  <a:noFill/>
                </a:ln>
                <a:solidFill>
                  <a:schemeClr val="bg1"/>
                </a:solidFill>
                <a:effectLst/>
              </a:endParaRPr>
            </a:p>
          </p:txBody>
        </p:sp>
        <p:sp>
          <p:nvSpPr>
            <p:cNvPr id="14" name="Rectangle 13">
              <a:extLst>
                <a:ext uri="{FF2B5EF4-FFF2-40B4-BE49-F238E27FC236}">
                  <a16:creationId xmlns:a16="http://schemas.microsoft.com/office/drawing/2014/main" id="{DCFDE6D2-8660-7653-7325-267D84745FAC}"/>
                </a:ext>
              </a:extLst>
            </p:cNvPr>
            <p:cNvSpPr/>
            <p:nvPr/>
          </p:nvSpPr>
          <p:spPr bwMode="auto">
            <a:xfrm>
              <a:off x="8553931" y="5022706"/>
              <a:ext cx="1902173" cy="34204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rPr>
                <a:t>Large Research Facilities </a:t>
              </a:r>
              <a:endParaRPr kumimoji="0" lang="de-CH" sz="1200" b="0" i="0" u="none" strike="noStrike" cap="none" normalizeH="0" baseline="0" dirty="0">
                <a:ln>
                  <a:noFill/>
                </a:ln>
                <a:solidFill>
                  <a:schemeClr val="bg1"/>
                </a:solidFill>
                <a:effectLst/>
              </a:endParaRPr>
            </a:p>
          </p:txBody>
        </p:sp>
        <p:grpSp>
          <p:nvGrpSpPr>
            <p:cNvPr id="15" name="Group 14">
              <a:extLst>
                <a:ext uri="{FF2B5EF4-FFF2-40B4-BE49-F238E27FC236}">
                  <a16:creationId xmlns:a16="http://schemas.microsoft.com/office/drawing/2014/main" id="{DBE2D442-26B6-F92F-13A5-B45DEA1ABE20}"/>
                </a:ext>
              </a:extLst>
            </p:cNvPr>
            <p:cNvGrpSpPr/>
            <p:nvPr/>
          </p:nvGrpSpPr>
          <p:grpSpPr>
            <a:xfrm>
              <a:off x="2259318" y="3241616"/>
              <a:ext cx="855330" cy="1631485"/>
              <a:chOff x="1356308" y="1918259"/>
              <a:chExt cx="1028354" cy="1961517"/>
            </a:xfrm>
          </p:grpSpPr>
          <p:pic>
            <p:nvPicPr>
              <p:cNvPr id="33" name="Picture 32" descr="A person wearing glasses and a grey suit&#10;&#10;Description automatically generated">
                <a:extLst>
                  <a:ext uri="{FF2B5EF4-FFF2-40B4-BE49-F238E27FC236}">
                    <a16:creationId xmlns:a16="http://schemas.microsoft.com/office/drawing/2014/main" id="{FE533B68-D390-95ED-027A-2CA65B23629F}"/>
                  </a:ext>
                </a:extLst>
              </p:cNvPr>
              <p:cNvPicPr>
                <a:picLocks noChangeAspect="1"/>
              </p:cNvPicPr>
              <p:nvPr/>
            </p:nvPicPr>
            <p:blipFill>
              <a:blip r:embed="rId4"/>
              <a:stretch>
                <a:fillRect/>
              </a:stretch>
            </p:blipFill>
            <p:spPr>
              <a:xfrm>
                <a:off x="1356308" y="1918259"/>
                <a:ext cx="1028354" cy="1371139"/>
              </a:xfrm>
              <a:prstGeom prst="rect">
                <a:avLst/>
              </a:prstGeom>
            </p:spPr>
          </p:pic>
          <p:sp>
            <p:nvSpPr>
              <p:cNvPr id="34" name="TextBox 33">
                <a:extLst>
                  <a:ext uri="{FF2B5EF4-FFF2-40B4-BE49-F238E27FC236}">
                    <a16:creationId xmlns:a16="http://schemas.microsoft.com/office/drawing/2014/main" id="{6C2AD3FF-939F-2E81-5E78-DB1AA5464427}"/>
                  </a:ext>
                </a:extLst>
              </p:cNvPr>
              <p:cNvSpPr txBox="1"/>
              <p:nvPr/>
            </p:nvSpPr>
            <p:spPr>
              <a:xfrm>
                <a:off x="1356308" y="3317017"/>
                <a:ext cx="1028354"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Rasmus </a:t>
                </a:r>
              </a:p>
              <a:p>
                <a:pPr algn="ctr" eaLnBrk="1" hangingPunct="1">
                  <a:spcBef>
                    <a:spcPct val="0"/>
                  </a:spcBef>
                  <a:buClr>
                    <a:srgbClr val="000000"/>
                  </a:buClr>
                </a:pPr>
                <a:r>
                  <a:rPr lang="en-US" sz="1800" dirty="0">
                    <a:solidFill>
                      <a:srgbClr val="000000"/>
                    </a:solidFill>
                  </a:rPr>
                  <a:t>Ischebeck</a:t>
                </a:r>
                <a:endParaRPr lang="de-CH" sz="1800" dirty="0" err="1">
                  <a:solidFill>
                    <a:srgbClr val="000000"/>
                  </a:solidFill>
                </a:endParaRPr>
              </a:p>
            </p:txBody>
          </p:sp>
        </p:grpSp>
        <p:grpSp>
          <p:nvGrpSpPr>
            <p:cNvPr id="16" name="Group 15">
              <a:extLst>
                <a:ext uri="{FF2B5EF4-FFF2-40B4-BE49-F238E27FC236}">
                  <a16:creationId xmlns:a16="http://schemas.microsoft.com/office/drawing/2014/main" id="{EF700DC7-8F1A-E30C-E2BB-99A6F84E90E6}"/>
                </a:ext>
              </a:extLst>
            </p:cNvPr>
            <p:cNvGrpSpPr/>
            <p:nvPr/>
          </p:nvGrpSpPr>
          <p:grpSpPr>
            <a:xfrm>
              <a:off x="9077353" y="3253257"/>
              <a:ext cx="855330" cy="1615337"/>
              <a:chOff x="9047961" y="1932255"/>
              <a:chExt cx="1028354" cy="1942102"/>
            </a:xfrm>
          </p:grpSpPr>
          <p:pic>
            <p:nvPicPr>
              <p:cNvPr id="31" name="Picture 30" descr="A person in a suit&#10;&#10;Description automatically generated">
                <a:extLst>
                  <a:ext uri="{FF2B5EF4-FFF2-40B4-BE49-F238E27FC236}">
                    <a16:creationId xmlns:a16="http://schemas.microsoft.com/office/drawing/2014/main" id="{128A703B-5918-3877-D1AE-CB612F198017}"/>
                  </a:ext>
                </a:extLst>
              </p:cNvPr>
              <p:cNvPicPr>
                <a:picLocks noChangeAspect="1"/>
              </p:cNvPicPr>
              <p:nvPr/>
            </p:nvPicPr>
            <p:blipFill>
              <a:blip r:embed="rId5"/>
              <a:stretch>
                <a:fillRect/>
              </a:stretch>
            </p:blipFill>
            <p:spPr>
              <a:xfrm>
                <a:off x="9048694" y="1932255"/>
                <a:ext cx="1027621" cy="1371139"/>
              </a:xfrm>
              <a:prstGeom prst="rect">
                <a:avLst/>
              </a:prstGeom>
            </p:spPr>
          </p:pic>
          <p:sp>
            <p:nvSpPr>
              <p:cNvPr id="32" name="TextBox 31">
                <a:extLst>
                  <a:ext uri="{FF2B5EF4-FFF2-40B4-BE49-F238E27FC236}">
                    <a16:creationId xmlns:a16="http://schemas.microsoft.com/office/drawing/2014/main" id="{194DF51C-1F8C-6FF3-7EF2-3D4C1EF78A92}"/>
                  </a:ext>
                </a:extLst>
              </p:cNvPr>
              <p:cNvSpPr txBox="1"/>
              <p:nvPr/>
            </p:nvSpPr>
            <p:spPr>
              <a:xfrm>
                <a:off x="9047961" y="3311598"/>
                <a:ext cx="1028354"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Mike </a:t>
                </a:r>
              </a:p>
              <a:p>
                <a:pPr algn="ctr" eaLnBrk="1" hangingPunct="1">
                  <a:spcBef>
                    <a:spcPct val="0"/>
                  </a:spcBef>
                  <a:buClr>
                    <a:srgbClr val="000000"/>
                  </a:buClr>
                </a:pPr>
                <a:r>
                  <a:rPr lang="en-US" sz="1800" dirty="0">
                    <a:solidFill>
                      <a:srgbClr val="000000"/>
                    </a:solidFill>
                  </a:rPr>
                  <a:t>Seidel</a:t>
                </a:r>
              </a:p>
            </p:txBody>
          </p:sp>
        </p:grpSp>
        <p:grpSp>
          <p:nvGrpSpPr>
            <p:cNvPr id="17" name="Group 16">
              <a:extLst>
                <a:ext uri="{FF2B5EF4-FFF2-40B4-BE49-F238E27FC236}">
                  <a16:creationId xmlns:a16="http://schemas.microsoft.com/office/drawing/2014/main" id="{F17AAB9F-8899-1B6D-5B33-6B9B79EBB892}"/>
                </a:ext>
              </a:extLst>
            </p:cNvPr>
            <p:cNvGrpSpPr/>
            <p:nvPr/>
          </p:nvGrpSpPr>
          <p:grpSpPr>
            <a:xfrm>
              <a:off x="6281253" y="3256971"/>
              <a:ext cx="1902174" cy="1637105"/>
              <a:chOff x="6152993" y="1936720"/>
              <a:chExt cx="2286963" cy="1968273"/>
            </a:xfrm>
          </p:grpSpPr>
          <p:grpSp>
            <p:nvGrpSpPr>
              <p:cNvPr id="25" name="Group 24">
                <a:extLst>
                  <a:ext uri="{FF2B5EF4-FFF2-40B4-BE49-F238E27FC236}">
                    <a16:creationId xmlns:a16="http://schemas.microsoft.com/office/drawing/2014/main" id="{86223011-E532-F677-3746-AAFFFB5EBD03}"/>
                  </a:ext>
                </a:extLst>
              </p:cNvPr>
              <p:cNvGrpSpPr/>
              <p:nvPr/>
            </p:nvGrpSpPr>
            <p:grpSpPr>
              <a:xfrm>
                <a:off x="6152993" y="1936720"/>
                <a:ext cx="1074297" cy="1968273"/>
                <a:chOff x="6152993" y="1936720"/>
                <a:chExt cx="1074297" cy="1968273"/>
              </a:xfrm>
            </p:grpSpPr>
            <p:sp>
              <p:nvSpPr>
                <p:cNvPr id="29" name="TextBox 28">
                  <a:extLst>
                    <a:ext uri="{FF2B5EF4-FFF2-40B4-BE49-F238E27FC236}">
                      <a16:creationId xmlns:a16="http://schemas.microsoft.com/office/drawing/2014/main" id="{7673F600-5D0E-1081-3BA2-DC3E6F34C5BB}"/>
                    </a:ext>
                  </a:extLst>
                </p:cNvPr>
                <p:cNvSpPr txBox="1"/>
                <p:nvPr/>
              </p:nvSpPr>
              <p:spPr>
                <a:xfrm>
                  <a:off x="6152993" y="3342234"/>
                  <a:ext cx="1074297"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Sven </a:t>
                  </a:r>
                </a:p>
                <a:p>
                  <a:pPr algn="ctr" eaLnBrk="1" hangingPunct="1">
                    <a:spcBef>
                      <a:spcPct val="0"/>
                    </a:spcBef>
                    <a:buClr>
                      <a:srgbClr val="000000"/>
                    </a:buClr>
                  </a:pPr>
                  <a:r>
                    <a:rPr lang="en-US" sz="1800" dirty="0">
                      <a:solidFill>
                        <a:srgbClr val="000000"/>
                      </a:solidFill>
                    </a:rPr>
                    <a:t>Reiche</a:t>
                  </a:r>
                </a:p>
              </p:txBody>
            </p:sp>
            <p:pic>
              <p:nvPicPr>
                <p:cNvPr id="30" name="Picture 29" descr="A person sitting in a chair&#10;&#10;Description automatically generated">
                  <a:extLst>
                    <a:ext uri="{FF2B5EF4-FFF2-40B4-BE49-F238E27FC236}">
                      <a16:creationId xmlns:a16="http://schemas.microsoft.com/office/drawing/2014/main" id="{CCC92C58-F9F0-D042-29D8-74D7B490BD77}"/>
                    </a:ext>
                  </a:extLst>
                </p:cNvPr>
                <p:cNvPicPr>
                  <a:picLocks noChangeAspect="1"/>
                </p:cNvPicPr>
                <p:nvPr/>
              </p:nvPicPr>
              <p:blipFill rotWithShape="1">
                <a:blip r:embed="rId6"/>
                <a:srcRect l="8464" t="10277" r="20695" b="21950"/>
                <a:stretch/>
              </p:blipFill>
              <p:spPr>
                <a:xfrm>
                  <a:off x="6152993" y="1936720"/>
                  <a:ext cx="1074297" cy="1371600"/>
                </a:xfrm>
                <a:prstGeom prst="rect">
                  <a:avLst/>
                </a:prstGeom>
              </p:spPr>
            </p:pic>
          </p:grpSp>
          <p:grpSp>
            <p:nvGrpSpPr>
              <p:cNvPr id="26" name="Group 25">
                <a:extLst>
                  <a:ext uri="{FF2B5EF4-FFF2-40B4-BE49-F238E27FC236}">
                    <a16:creationId xmlns:a16="http://schemas.microsoft.com/office/drawing/2014/main" id="{48CCCDED-2CA4-60B5-182B-6D1759B9E91E}"/>
                  </a:ext>
                </a:extLst>
              </p:cNvPr>
              <p:cNvGrpSpPr/>
              <p:nvPr/>
            </p:nvGrpSpPr>
            <p:grpSpPr>
              <a:xfrm>
                <a:off x="7378469" y="1939998"/>
                <a:ext cx="1061487" cy="1963056"/>
                <a:chOff x="7378469" y="1939998"/>
                <a:chExt cx="1061487" cy="1963056"/>
              </a:xfrm>
            </p:grpSpPr>
            <p:sp>
              <p:nvSpPr>
                <p:cNvPr id="27" name="TextBox 26">
                  <a:extLst>
                    <a:ext uri="{FF2B5EF4-FFF2-40B4-BE49-F238E27FC236}">
                      <a16:creationId xmlns:a16="http://schemas.microsoft.com/office/drawing/2014/main" id="{41BE8632-8FAB-D58F-4869-B97D6C89D0DC}"/>
                    </a:ext>
                  </a:extLst>
                </p:cNvPr>
                <p:cNvSpPr txBox="1"/>
                <p:nvPr/>
              </p:nvSpPr>
              <p:spPr>
                <a:xfrm>
                  <a:off x="7378469" y="3340295"/>
                  <a:ext cx="1061487"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Eduard</a:t>
                  </a:r>
                </a:p>
                <a:p>
                  <a:pPr algn="ctr" eaLnBrk="1" hangingPunct="1">
                    <a:spcBef>
                      <a:spcPct val="0"/>
                    </a:spcBef>
                    <a:buClr>
                      <a:srgbClr val="000000"/>
                    </a:buClr>
                  </a:pPr>
                  <a:r>
                    <a:rPr lang="en-US" sz="1800" dirty="0">
                      <a:solidFill>
                        <a:srgbClr val="000000"/>
                      </a:solidFill>
                    </a:rPr>
                    <a:t>Prat</a:t>
                  </a:r>
                </a:p>
              </p:txBody>
            </p:sp>
            <p:pic>
              <p:nvPicPr>
                <p:cNvPr id="28" name="Picture 27" descr="A person with a beard and mustache&#10;&#10;Description automatically generated">
                  <a:extLst>
                    <a:ext uri="{FF2B5EF4-FFF2-40B4-BE49-F238E27FC236}">
                      <a16:creationId xmlns:a16="http://schemas.microsoft.com/office/drawing/2014/main" id="{33F3202C-0C67-2BCE-DFA7-AA6BA3EBEAC8}"/>
                    </a:ext>
                  </a:extLst>
                </p:cNvPr>
                <p:cNvPicPr>
                  <a:picLocks noChangeAspect="1"/>
                </p:cNvPicPr>
                <p:nvPr/>
              </p:nvPicPr>
              <p:blipFill rotWithShape="1">
                <a:blip r:embed="rId7"/>
                <a:srcRect l="23288" r="18557"/>
                <a:stretch/>
              </p:blipFill>
              <p:spPr>
                <a:xfrm>
                  <a:off x="7378469" y="1939998"/>
                  <a:ext cx="1061487" cy="1371600"/>
                </a:xfrm>
                <a:prstGeom prst="rect">
                  <a:avLst/>
                </a:prstGeom>
              </p:spPr>
            </p:pic>
          </p:grpSp>
        </p:grpSp>
        <p:grpSp>
          <p:nvGrpSpPr>
            <p:cNvPr id="18" name="Group 17">
              <a:extLst>
                <a:ext uri="{FF2B5EF4-FFF2-40B4-BE49-F238E27FC236}">
                  <a16:creationId xmlns:a16="http://schemas.microsoft.com/office/drawing/2014/main" id="{3005FA1F-C020-2DE3-40B2-3F9B90727FB5}"/>
                </a:ext>
              </a:extLst>
            </p:cNvPr>
            <p:cNvGrpSpPr/>
            <p:nvPr/>
          </p:nvGrpSpPr>
          <p:grpSpPr>
            <a:xfrm>
              <a:off x="4076178" y="3246612"/>
              <a:ext cx="1867935" cy="1632277"/>
              <a:chOff x="3583136" y="1924266"/>
              <a:chExt cx="2245798" cy="1962469"/>
            </a:xfrm>
          </p:grpSpPr>
          <p:grpSp>
            <p:nvGrpSpPr>
              <p:cNvPr id="19" name="Group 18">
                <a:extLst>
                  <a:ext uri="{FF2B5EF4-FFF2-40B4-BE49-F238E27FC236}">
                    <a16:creationId xmlns:a16="http://schemas.microsoft.com/office/drawing/2014/main" id="{5F37D4D7-B580-316C-0067-592525F581CC}"/>
                  </a:ext>
                </a:extLst>
              </p:cNvPr>
              <p:cNvGrpSpPr/>
              <p:nvPr/>
            </p:nvGrpSpPr>
            <p:grpSpPr>
              <a:xfrm>
                <a:off x="3583136" y="1924266"/>
                <a:ext cx="1050106" cy="1962469"/>
                <a:chOff x="3611259" y="1926117"/>
                <a:chExt cx="1050106" cy="1962469"/>
              </a:xfrm>
            </p:grpSpPr>
            <p:pic>
              <p:nvPicPr>
                <p:cNvPr id="23" name="Picture 22" descr="A person with a beard and sunglasses&#10;&#10;Description automatically generated">
                  <a:extLst>
                    <a:ext uri="{FF2B5EF4-FFF2-40B4-BE49-F238E27FC236}">
                      <a16:creationId xmlns:a16="http://schemas.microsoft.com/office/drawing/2014/main" id="{311BA7D6-4C93-F705-4CA8-FEF2F7B39985}"/>
                    </a:ext>
                  </a:extLst>
                </p:cNvPr>
                <p:cNvPicPr>
                  <a:picLocks noChangeAspect="1"/>
                </p:cNvPicPr>
                <p:nvPr/>
              </p:nvPicPr>
              <p:blipFill>
                <a:blip r:embed="rId8"/>
                <a:stretch>
                  <a:fillRect/>
                </a:stretch>
              </p:blipFill>
              <p:spPr>
                <a:xfrm>
                  <a:off x="3611259" y="1926117"/>
                  <a:ext cx="1050106" cy="1371139"/>
                </a:xfrm>
                <a:prstGeom prst="rect">
                  <a:avLst/>
                </a:prstGeom>
              </p:spPr>
            </p:pic>
            <p:sp>
              <p:nvSpPr>
                <p:cNvPr id="24" name="TextBox 23">
                  <a:extLst>
                    <a:ext uri="{FF2B5EF4-FFF2-40B4-BE49-F238E27FC236}">
                      <a16:creationId xmlns:a16="http://schemas.microsoft.com/office/drawing/2014/main" id="{9356863C-A572-80AE-43CF-D84912A2EE0C}"/>
                    </a:ext>
                  </a:extLst>
                </p:cNvPr>
                <p:cNvSpPr txBox="1"/>
                <p:nvPr/>
              </p:nvSpPr>
              <p:spPr>
                <a:xfrm>
                  <a:off x="3613124" y="3325827"/>
                  <a:ext cx="1046377"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Paolo</a:t>
                  </a:r>
                </a:p>
                <a:p>
                  <a:pPr algn="ctr" eaLnBrk="1" hangingPunct="1">
                    <a:spcBef>
                      <a:spcPct val="0"/>
                    </a:spcBef>
                    <a:buClr>
                      <a:srgbClr val="000000"/>
                    </a:buClr>
                  </a:pPr>
                  <a:r>
                    <a:rPr lang="en-US" sz="1800" dirty="0">
                      <a:solidFill>
                        <a:srgbClr val="000000"/>
                      </a:solidFill>
                    </a:rPr>
                    <a:t>Craievich</a:t>
                  </a:r>
                </a:p>
              </p:txBody>
            </p:sp>
          </p:grpSp>
          <p:grpSp>
            <p:nvGrpSpPr>
              <p:cNvPr id="20" name="Group 19">
                <a:extLst>
                  <a:ext uri="{FF2B5EF4-FFF2-40B4-BE49-F238E27FC236}">
                    <a16:creationId xmlns:a16="http://schemas.microsoft.com/office/drawing/2014/main" id="{58F3AC91-E0F4-7B2C-E5BF-7DE763AE700B}"/>
                  </a:ext>
                </a:extLst>
              </p:cNvPr>
              <p:cNvGrpSpPr/>
              <p:nvPr/>
            </p:nvGrpSpPr>
            <p:grpSpPr>
              <a:xfrm>
                <a:off x="4782557" y="1932255"/>
                <a:ext cx="1046377" cy="1954375"/>
                <a:chOff x="4812544" y="1931794"/>
                <a:chExt cx="1046377" cy="1954375"/>
              </a:xfrm>
            </p:grpSpPr>
            <p:sp>
              <p:nvSpPr>
                <p:cNvPr id="21" name="TextBox 20">
                  <a:extLst>
                    <a:ext uri="{FF2B5EF4-FFF2-40B4-BE49-F238E27FC236}">
                      <a16:creationId xmlns:a16="http://schemas.microsoft.com/office/drawing/2014/main" id="{5722B281-458D-A63B-82EB-3C728419439F}"/>
                    </a:ext>
                  </a:extLst>
                </p:cNvPr>
                <p:cNvSpPr txBox="1"/>
                <p:nvPr/>
              </p:nvSpPr>
              <p:spPr>
                <a:xfrm>
                  <a:off x="4812544" y="3323410"/>
                  <a:ext cx="1046377" cy="562759"/>
                </a:xfrm>
                <a:prstGeom prst="rect">
                  <a:avLst/>
                </a:prstGeom>
                <a:noFill/>
              </p:spPr>
              <p:txBody>
                <a:bodyPr wrap="none" lIns="0" tIns="0" rIns="0" bIns="0" rtlCol="0">
                  <a:noAutofit/>
                </a:bodyPr>
                <a:lstStyle/>
                <a:p>
                  <a:pPr algn="ctr" eaLnBrk="1" hangingPunct="1">
                    <a:spcBef>
                      <a:spcPct val="0"/>
                    </a:spcBef>
                    <a:buClr>
                      <a:srgbClr val="000000"/>
                    </a:buClr>
                  </a:pPr>
                  <a:r>
                    <a:rPr lang="en-US" sz="1800" dirty="0">
                      <a:solidFill>
                        <a:srgbClr val="000000"/>
                      </a:solidFill>
                    </a:rPr>
                    <a:t>Fabio </a:t>
                  </a:r>
                </a:p>
                <a:p>
                  <a:pPr algn="ctr" eaLnBrk="1" hangingPunct="1">
                    <a:spcBef>
                      <a:spcPct val="0"/>
                    </a:spcBef>
                    <a:buClr>
                      <a:srgbClr val="000000"/>
                    </a:buClr>
                  </a:pPr>
                  <a:r>
                    <a:rPr lang="en-US" sz="1800" dirty="0">
                      <a:solidFill>
                        <a:srgbClr val="000000"/>
                      </a:solidFill>
                    </a:rPr>
                    <a:t>Marcellini</a:t>
                  </a:r>
                </a:p>
              </p:txBody>
            </p:sp>
            <p:pic>
              <p:nvPicPr>
                <p:cNvPr id="22" name="Picture 2" descr="image">
                  <a:extLst>
                    <a:ext uri="{FF2B5EF4-FFF2-40B4-BE49-F238E27FC236}">
                      <a16:creationId xmlns:a16="http://schemas.microsoft.com/office/drawing/2014/main" id="{7CC1134E-BE17-67BD-B054-A41DE27666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0747" y="1931794"/>
                  <a:ext cx="1029970" cy="1371600"/>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35" name="Picture 34" descr="A red and white logo&#10;&#10;Description automatically generated">
            <a:extLst>
              <a:ext uri="{FF2B5EF4-FFF2-40B4-BE49-F238E27FC236}">
                <a16:creationId xmlns:a16="http://schemas.microsoft.com/office/drawing/2014/main" id="{5A99E57F-BE19-3841-6DC0-3D1535CAA8A4}"/>
              </a:ext>
            </a:extLst>
          </p:cNvPr>
          <p:cNvPicPr>
            <a:picLocks noChangeAspect="1"/>
          </p:cNvPicPr>
          <p:nvPr/>
        </p:nvPicPr>
        <p:blipFill>
          <a:blip r:embed="rId10"/>
          <a:stretch>
            <a:fillRect/>
          </a:stretch>
        </p:blipFill>
        <p:spPr>
          <a:xfrm>
            <a:off x="3239150" y="1715486"/>
            <a:ext cx="2667822" cy="864676"/>
          </a:xfrm>
          <a:prstGeom prst="rect">
            <a:avLst/>
          </a:prstGeom>
        </p:spPr>
      </p:pic>
    </p:spTree>
    <p:extLst>
      <p:ext uri="{BB962C8B-B14F-4D97-AF65-F5344CB8AC3E}">
        <p14:creationId xmlns:p14="http://schemas.microsoft.com/office/powerpoint/2010/main" val="203324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screen shot of a computer screen&#10;&#10;Description automatically generated">
            <a:extLst>
              <a:ext uri="{FF2B5EF4-FFF2-40B4-BE49-F238E27FC236}">
                <a16:creationId xmlns:a16="http://schemas.microsoft.com/office/drawing/2014/main" id="{10FC1E70-8B24-4B82-FCF0-26496A0D6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9071" y="3803696"/>
            <a:ext cx="2228820" cy="1933200"/>
          </a:xfrm>
          <a:prstGeom prst="rect">
            <a:avLst/>
          </a:prstGeom>
        </p:spPr>
      </p:pic>
      <p:sp>
        <p:nvSpPr>
          <p:cNvPr id="3" name="Slide Number Placeholder 2">
            <a:extLst>
              <a:ext uri="{FF2B5EF4-FFF2-40B4-BE49-F238E27FC236}">
                <a16:creationId xmlns:a16="http://schemas.microsoft.com/office/drawing/2014/main" id="{6A259A8F-692F-21AD-B481-7A9DDDC06DA7}"/>
              </a:ext>
            </a:extLst>
          </p:cNvPr>
          <p:cNvSpPr>
            <a:spLocks noGrp="1"/>
          </p:cNvSpPr>
          <p:nvPr>
            <p:ph type="sldNum" sz="quarter" idx="12"/>
          </p:nvPr>
        </p:nvSpPr>
        <p:spPr/>
        <p:txBody>
          <a:bodyPr/>
          <a:lstStyle/>
          <a:p>
            <a:fld id="{3A3A6714-3D1F-4857-9904-D935B84167FA}" type="slidenum">
              <a:rPr lang="en-GB" smtClean="0"/>
              <a:pPr/>
              <a:t>4</a:t>
            </a:fld>
            <a:endParaRPr lang="en-GB"/>
          </a:p>
        </p:txBody>
      </p:sp>
      <p:sp>
        <p:nvSpPr>
          <p:cNvPr id="5" name="Footer Placeholder 4">
            <a:extLst>
              <a:ext uri="{FF2B5EF4-FFF2-40B4-BE49-F238E27FC236}">
                <a16:creationId xmlns:a16="http://schemas.microsoft.com/office/drawing/2014/main" id="{BF6F67BE-5EC5-5B9E-14A8-28D394038C35}"/>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8" name="Picture 7">
            <a:extLst>
              <a:ext uri="{FF2B5EF4-FFF2-40B4-BE49-F238E27FC236}">
                <a16:creationId xmlns:a16="http://schemas.microsoft.com/office/drawing/2014/main" id="{3414643C-B0C4-8401-A569-B12D48ABADED}"/>
              </a:ext>
            </a:extLst>
          </p:cNvPr>
          <p:cNvPicPr>
            <a:picLocks noChangeAspect="1"/>
          </p:cNvPicPr>
          <p:nvPr/>
        </p:nvPicPr>
        <p:blipFill rotWithShape="1">
          <a:blip r:embed="rId4"/>
          <a:srcRect t="6981"/>
          <a:stretch/>
        </p:blipFill>
        <p:spPr>
          <a:xfrm>
            <a:off x="101807" y="1207618"/>
            <a:ext cx="5590267" cy="1463406"/>
          </a:xfrm>
          <a:prstGeom prst="rect">
            <a:avLst/>
          </a:prstGeom>
        </p:spPr>
      </p:pic>
      <p:sp>
        <p:nvSpPr>
          <p:cNvPr id="10" name="Circle: Hollow 9">
            <a:extLst>
              <a:ext uri="{FF2B5EF4-FFF2-40B4-BE49-F238E27FC236}">
                <a16:creationId xmlns:a16="http://schemas.microsoft.com/office/drawing/2014/main" id="{EC746DB0-25AD-B110-C84B-C229FD91B2AC}"/>
              </a:ext>
            </a:extLst>
          </p:cNvPr>
          <p:cNvSpPr/>
          <p:nvPr/>
        </p:nvSpPr>
        <p:spPr bwMode="auto">
          <a:xfrm>
            <a:off x="3673248" y="2091708"/>
            <a:ext cx="50903" cy="286522"/>
          </a:xfrm>
          <a:prstGeom prst="donut">
            <a:avLst>
              <a:gd name="adj" fmla="val 9289"/>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cxnSp>
        <p:nvCxnSpPr>
          <p:cNvPr id="11" name="Straight Connector 10">
            <a:extLst>
              <a:ext uri="{FF2B5EF4-FFF2-40B4-BE49-F238E27FC236}">
                <a16:creationId xmlns:a16="http://schemas.microsoft.com/office/drawing/2014/main" id="{32103667-AAA7-6C03-5BD3-4DF1B9570C93}"/>
              </a:ext>
            </a:extLst>
          </p:cNvPr>
          <p:cNvCxnSpPr>
            <a:cxnSpLocks/>
            <a:stCxn id="10" idx="6"/>
            <a:endCxn id="18" idx="6"/>
          </p:cNvCxnSpPr>
          <p:nvPr/>
        </p:nvCxnSpPr>
        <p:spPr bwMode="auto">
          <a:xfrm>
            <a:off x="3724151" y="2234969"/>
            <a:ext cx="3256064" cy="219161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DBE788-D173-5FFD-5B5F-60FA662835F5}"/>
              </a:ext>
            </a:extLst>
          </p:cNvPr>
          <p:cNvCxnSpPr>
            <a:cxnSpLocks/>
            <a:stCxn id="10" idx="2"/>
            <a:endCxn id="18" idx="2"/>
          </p:cNvCxnSpPr>
          <p:nvPr/>
        </p:nvCxnSpPr>
        <p:spPr bwMode="auto">
          <a:xfrm flipH="1">
            <a:off x="1151354" y="2234969"/>
            <a:ext cx="2521894" cy="219161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descr="A close-up of a car engine&#10;&#10;Description automatically generated with medium confidence">
            <a:extLst>
              <a:ext uri="{FF2B5EF4-FFF2-40B4-BE49-F238E27FC236}">
                <a16:creationId xmlns:a16="http://schemas.microsoft.com/office/drawing/2014/main" id="{4F2B3E50-DAEB-558B-8170-C149AF5191E4}"/>
              </a:ext>
            </a:extLst>
          </p:cNvPr>
          <p:cNvPicPr>
            <a:picLocks noChangeAspect="1"/>
          </p:cNvPicPr>
          <p:nvPr/>
        </p:nvPicPr>
        <p:blipFill rotWithShape="1">
          <a:blip r:embed="rId5"/>
          <a:srcRect l="-128" t="68217" r="100000" b="29499"/>
          <a:stretch/>
        </p:blipFill>
        <p:spPr>
          <a:xfrm>
            <a:off x="1538682" y="4539444"/>
            <a:ext cx="6623" cy="88472"/>
          </a:xfrm>
          <a:custGeom>
            <a:avLst/>
            <a:gdLst>
              <a:gd name="connsiteX0" fmla="*/ 6623 w 6623"/>
              <a:gd name="connsiteY0" fmla="*/ 0 h 88472"/>
              <a:gd name="connsiteX1" fmla="*/ 6623 w 6623"/>
              <a:gd name="connsiteY1" fmla="*/ 88472 h 88472"/>
              <a:gd name="connsiteX2" fmla="*/ 0 w 6623"/>
              <a:gd name="connsiteY2" fmla="*/ 44236 h 88472"/>
              <a:gd name="connsiteX3" fmla="*/ 6623 w 6623"/>
              <a:gd name="connsiteY3" fmla="*/ 0 h 88472"/>
            </a:gdLst>
            <a:ahLst/>
            <a:cxnLst>
              <a:cxn ang="0">
                <a:pos x="connsiteX0" y="connsiteY0"/>
              </a:cxn>
              <a:cxn ang="0">
                <a:pos x="connsiteX1" y="connsiteY1"/>
              </a:cxn>
              <a:cxn ang="0">
                <a:pos x="connsiteX2" y="connsiteY2"/>
              </a:cxn>
              <a:cxn ang="0">
                <a:pos x="connsiteX3" y="connsiteY3"/>
              </a:cxn>
            </a:cxnLst>
            <a:rect l="l" t="t" r="r" b="b"/>
            <a:pathLst>
              <a:path w="6623" h="88472">
                <a:moveTo>
                  <a:pt x="6623" y="0"/>
                </a:moveTo>
                <a:lnTo>
                  <a:pt x="6623" y="88472"/>
                </a:lnTo>
                <a:lnTo>
                  <a:pt x="0" y="44236"/>
                </a:lnTo>
                <a:lnTo>
                  <a:pt x="6623" y="0"/>
                </a:lnTo>
                <a:close/>
              </a:path>
            </a:pathLst>
          </a:custGeom>
        </p:spPr>
      </p:pic>
      <p:pic>
        <p:nvPicPr>
          <p:cNvPr id="14" name="Picture 13" descr="A close-up of a car engine&#10;&#10;Description automatically generated with medium confidence">
            <a:extLst>
              <a:ext uri="{FF2B5EF4-FFF2-40B4-BE49-F238E27FC236}">
                <a16:creationId xmlns:a16="http://schemas.microsoft.com/office/drawing/2014/main" id="{17E02508-6C69-920A-9E4D-575BEB5D8BDF}"/>
              </a:ext>
            </a:extLst>
          </p:cNvPr>
          <p:cNvPicPr>
            <a:picLocks noChangeAspect="1"/>
          </p:cNvPicPr>
          <p:nvPr/>
        </p:nvPicPr>
        <p:blipFill rotWithShape="1">
          <a:blip r:embed="rId5"/>
          <a:srcRect l="-1506" t="63633" r="100000" b="24915"/>
          <a:stretch/>
        </p:blipFill>
        <p:spPr>
          <a:xfrm>
            <a:off x="1467544" y="4361878"/>
            <a:ext cx="77761" cy="443604"/>
          </a:xfrm>
          <a:custGeom>
            <a:avLst/>
            <a:gdLst>
              <a:gd name="connsiteX0" fmla="*/ 77761 w 77761"/>
              <a:gd name="connsiteY0" fmla="*/ 0 h 443604"/>
              <a:gd name="connsiteX1" fmla="*/ 77761 w 77761"/>
              <a:gd name="connsiteY1" fmla="*/ 177566 h 443604"/>
              <a:gd name="connsiteX2" fmla="*/ 71138 w 77761"/>
              <a:gd name="connsiteY2" fmla="*/ 221802 h 443604"/>
              <a:gd name="connsiteX3" fmla="*/ 77761 w 77761"/>
              <a:gd name="connsiteY3" fmla="*/ 266038 h 443604"/>
              <a:gd name="connsiteX4" fmla="*/ 77761 w 77761"/>
              <a:gd name="connsiteY4" fmla="*/ 443604 h 443604"/>
              <a:gd name="connsiteX5" fmla="*/ 53398 w 77761"/>
              <a:gd name="connsiteY5" fmla="*/ 409948 h 443604"/>
              <a:gd name="connsiteX6" fmla="*/ 0 w 77761"/>
              <a:gd name="connsiteY6" fmla="*/ 221802 h 443604"/>
              <a:gd name="connsiteX7" fmla="*/ 53398 w 77761"/>
              <a:gd name="connsiteY7" fmla="*/ 33656 h 443604"/>
              <a:gd name="connsiteX8" fmla="*/ 77761 w 77761"/>
              <a:gd name="connsiteY8" fmla="*/ 0 h 44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61" h="443604">
                <a:moveTo>
                  <a:pt x="77761" y="0"/>
                </a:moveTo>
                <a:lnTo>
                  <a:pt x="77761" y="177566"/>
                </a:lnTo>
                <a:lnTo>
                  <a:pt x="71138" y="221802"/>
                </a:lnTo>
                <a:lnTo>
                  <a:pt x="77761" y="266038"/>
                </a:lnTo>
                <a:lnTo>
                  <a:pt x="77761" y="443604"/>
                </a:lnTo>
                <a:lnTo>
                  <a:pt x="53398" y="409948"/>
                </a:lnTo>
                <a:cubicBezTo>
                  <a:pt x="18386" y="349176"/>
                  <a:pt x="0" y="286252"/>
                  <a:pt x="0" y="221802"/>
                </a:cubicBezTo>
                <a:cubicBezTo>
                  <a:pt x="0" y="157353"/>
                  <a:pt x="18386" y="94429"/>
                  <a:pt x="53398" y="33656"/>
                </a:cubicBezTo>
                <a:lnTo>
                  <a:pt x="77761" y="0"/>
                </a:lnTo>
                <a:close/>
              </a:path>
            </a:pathLst>
          </a:custGeom>
        </p:spPr>
      </p:pic>
      <p:pic>
        <p:nvPicPr>
          <p:cNvPr id="15" name="Picture 14" descr="A close-up of a car engine&#10;&#10;Description automatically generated with medium confidence">
            <a:extLst>
              <a:ext uri="{FF2B5EF4-FFF2-40B4-BE49-F238E27FC236}">
                <a16:creationId xmlns:a16="http://schemas.microsoft.com/office/drawing/2014/main" id="{7751E40F-159A-5A09-FA98-FF423E874671}"/>
              </a:ext>
            </a:extLst>
          </p:cNvPr>
          <p:cNvPicPr>
            <a:picLocks noChangeAspect="1"/>
          </p:cNvPicPr>
          <p:nvPr/>
        </p:nvPicPr>
        <p:blipFill rotWithShape="1">
          <a:blip r:embed="rId5"/>
          <a:srcRect l="100000" t="66859" r="-274" b="28142"/>
          <a:stretch/>
        </p:blipFill>
        <p:spPr>
          <a:xfrm>
            <a:off x="6725089" y="3692260"/>
            <a:ext cx="45719" cy="625365"/>
          </a:xfrm>
          <a:custGeom>
            <a:avLst/>
            <a:gdLst>
              <a:gd name="connsiteX0" fmla="*/ 0 w 14156"/>
              <a:gd name="connsiteY0" fmla="*/ 0 h 193632"/>
              <a:gd name="connsiteX1" fmla="*/ 586 w 14156"/>
              <a:gd name="connsiteY1" fmla="*/ 1364 h 193632"/>
              <a:gd name="connsiteX2" fmla="*/ 14156 w 14156"/>
              <a:gd name="connsiteY2" fmla="*/ 96816 h 193632"/>
              <a:gd name="connsiteX3" fmla="*/ 586 w 14156"/>
              <a:gd name="connsiteY3" fmla="*/ 192268 h 193632"/>
              <a:gd name="connsiteX4" fmla="*/ 0 w 14156"/>
              <a:gd name="connsiteY4" fmla="*/ 193632 h 193632"/>
              <a:gd name="connsiteX5" fmla="*/ 0 w 14156"/>
              <a:gd name="connsiteY5" fmla="*/ 0 h 19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56" h="193632">
                <a:moveTo>
                  <a:pt x="0" y="0"/>
                </a:moveTo>
                <a:lnTo>
                  <a:pt x="586" y="1364"/>
                </a:lnTo>
                <a:cubicBezTo>
                  <a:pt x="9560" y="32748"/>
                  <a:pt x="14156" y="64592"/>
                  <a:pt x="14156" y="96816"/>
                </a:cubicBezTo>
                <a:cubicBezTo>
                  <a:pt x="14156" y="129041"/>
                  <a:pt x="9560" y="160884"/>
                  <a:pt x="586" y="192268"/>
                </a:cubicBezTo>
                <a:lnTo>
                  <a:pt x="0" y="193632"/>
                </a:lnTo>
                <a:lnTo>
                  <a:pt x="0" y="0"/>
                </a:lnTo>
                <a:close/>
              </a:path>
            </a:pathLst>
          </a:custGeom>
        </p:spPr>
      </p:pic>
      <p:grpSp>
        <p:nvGrpSpPr>
          <p:cNvPr id="16" name="Group 15">
            <a:extLst>
              <a:ext uri="{FF2B5EF4-FFF2-40B4-BE49-F238E27FC236}">
                <a16:creationId xmlns:a16="http://schemas.microsoft.com/office/drawing/2014/main" id="{759F524C-5607-02B1-7493-E4D2BD079728}"/>
              </a:ext>
            </a:extLst>
          </p:cNvPr>
          <p:cNvGrpSpPr/>
          <p:nvPr/>
        </p:nvGrpSpPr>
        <p:grpSpPr>
          <a:xfrm>
            <a:off x="1151354" y="3383647"/>
            <a:ext cx="5828861" cy="2085869"/>
            <a:chOff x="3780420" y="2062897"/>
            <a:chExt cx="5256584" cy="1867136"/>
          </a:xfrm>
        </p:grpSpPr>
        <p:pic>
          <p:nvPicPr>
            <p:cNvPr id="17" name="Picture 16" descr="A close-up of a car engine&#10;&#10;Description automatically generated with medium confidence">
              <a:extLst>
                <a:ext uri="{FF2B5EF4-FFF2-40B4-BE49-F238E27FC236}">
                  <a16:creationId xmlns:a16="http://schemas.microsoft.com/office/drawing/2014/main" id="{2F875B51-429C-0E6B-E575-2E2B56319D35}"/>
                </a:ext>
              </a:extLst>
            </p:cNvPr>
            <p:cNvPicPr>
              <a:picLocks noChangeAspect="1"/>
            </p:cNvPicPr>
            <p:nvPr/>
          </p:nvPicPr>
          <p:blipFill rotWithShape="1">
            <a:blip r:embed="rId5"/>
            <a:srcRect t="47094" r="1103" b="8377"/>
            <a:stretch/>
          </p:blipFill>
          <p:spPr>
            <a:xfrm>
              <a:off x="3858181" y="2134035"/>
              <a:ext cx="5107685" cy="1724860"/>
            </a:xfrm>
            <a:custGeom>
              <a:avLst/>
              <a:gdLst>
                <a:gd name="connsiteX0" fmla="*/ 2550531 w 5107685"/>
                <a:gd name="connsiteY0" fmla="*/ 0 h 1724860"/>
                <a:gd name="connsiteX1" fmla="*/ 5107685 w 5107685"/>
                <a:gd name="connsiteY1" fmla="*/ 862430 h 1724860"/>
                <a:gd name="connsiteX2" fmla="*/ 2550531 w 5107685"/>
                <a:gd name="connsiteY2" fmla="*/ 1724860 h 1724860"/>
                <a:gd name="connsiteX3" fmla="*/ 6579 w 5107685"/>
                <a:gd name="connsiteY3" fmla="*/ 950608 h 1724860"/>
                <a:gd name="connsiteX4" fmla="*/ 0 w 5107685"/>
                <a:gd name="connsiteY4" fmla="*/ 906666 h 1724860"/>
                <a:gd name="connsiteX5" fmla="*/ 0 w 5107685"/>
                <a:gd name="connsiteY5" fmla="*/ 818194 h 1724860"/>
                <a:gd name="connsiteX6" fmla="*/ 6579 w 5107685"/>
                <a:gd name="connsiteY6" fmla="*/ 774252 h 1724860"/>
                <a:gd name="connsiteX7" fmla="*/ 2550531 w 5107685"/>
                <a:gd name="connsiteY7" fmla="*/ 0 h 172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7685" h="1724860">
                  <a:moveTo>
                    <a:pt x="2550531" y="0"/>
                  </a:moveTo>
                  <a:cubicBezTo>
                    <a:pt x="3962808" y="0"/>
                    <a:pt x="5107685" y="386123"/>
                    <a:pt x="5107685" y="862430"/>
                  </a:cubicBezTo>
                  <a:cubicBezTo>
                    <a:pt x="5107685" y="1338737"/>
                    <a:pt x="3962808" y="1724860"/>
                    <a:pt x="2550531" y="1724860"/>
                  </a:cubicBezTo>
                  <a:cubicBezTo>
                    <a:pt x="1226521" y="1724860"/>
                    <a:pt x="137531" y="1385494"/>
                    <a:pt x="6579" y="950608"/>
                  </a:cubicBezTo>
                  <a:lnTo>
                    <a:pt x="0" y="906666"/>
                  </a:lnTo>
                  <a:lnTo>
                    <a:pt x="0" y="818194"/>
                  </a:lnTo>
                  <a:lnTo>
                    <a:pt x="6579" y="774252"/>
                  </a:lnTo>
                  <a:cubicBezTo>
                    <a:pt x="137531" y="339366"/>
                    <a:pt x="1226521" y="0"/>
                    <a:pt x="2550531" y="0"/>
                  </a:cubicBezTo>
                  <a:close/>
                </a:path>
              </a:pathLst>
            </a:custGeom>
          </p:spPr>
        </p:pic>
        <p:sp>
          <p:nvSpPr>
            <p:cNvPr id="18" name="Circle: Hollow 17">
              <a:extLst>
                <a:ext uri="{FF2B5EF4-FFF2-40B4-BE49-F238E27FC236}">
                  <a16:creationId xmlns:a16="http://schemas.microsoft.com/office/drawing/2014/main" id="{BAD1AD09-8665-1E25-3DB8-EE8B5F5DC309}"/>
                </a:ext>
              </a:extLst>
            </p:cNvPr>
            <p:cNvSpPr/>
            <p:nvPr/>
          </p:nvSpPr>
          <p:spPr bwMode="auto">
            <a:xfrm>
              <a:off x="3780420" y="2062897"/>
              <a:ext cx="5256584" cy="1867136"/>
            </a:xfrm>
            <a:prstGeom prst="donut">
              <a:avLst>
                <a:gd name="adj" fmla="val 3810"/>
              </a:avLst>
            </a:prstGeom>
            <a:solidFill>
              <a:schemeClr val="accent1"/>
            </a:solidFill>
            <a:ln>
              <a:solidFill>
                <a:schemeClr val="accent1"/>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charset="0"/>
              </a:endParaRPr>
            </a:p>
          </p:txBody>
        </p:sp>
      </p:grpSp>
      <p:sp>
        <p:nvSpPr>
          <p:cNvPr id="54" name="Title 53">
            <a:extLst>
              <a:ext uri="{FF2B5EF4-FFF2-40B4-BE49-F238E27FC236}">
                <a16:creationId xmlns:a16="http://schemas.microsoft.com/office/drawing/2014/main" id="{43EB3D24-3ACC-03F2-987C-830FB8D04401}"/>
              </a:ext>
            </a:extLst>
          </p:cNvPr>
          <p:cNvSpPr>
            <a:spLocks noGrp="1"/>
          </p:cNvSpPr>
          <p:nvPr>
            <p:ph type="title"/>
          </p:nvPr>
        </p:nvSpPr>
        <p:spPr/>
        <p:txBody>
          <a:bodyPr/>
          <a:lstStyle/>
          <a:p>
            <a:endParaRPr lang="de-CH"/>
          </a:p>
        </p:txBody>
      </p:sp>
      <p:grpSp>
        <p:nvGrpSpPr>
          <p:cNvPr id="25" name="Group 24">
            <a:extLst>
              <a:ext uri="{FF2B5EF4-FFF2-40B4-BE49-F238E27FC236}">
                <a16:creationId xmlns:a16="http://schemas.microsoft.com/office/drawing/2014/main" id="{03928747-14A8-0B26-3470-51E84E1F67A7}"/>
              </a:ext>
            </a:extLst>
          </p:cNvPr>
          <p:cNvGrpSpPr/>
          <p:nvPr/>
        </p:nvGrpSpPr>
        <p:grpSpPr>
          <a:xfrm>
            <a:off x="7753740" y="877838"/>
            <a:ext cx="3785568" cy="2729719"/>
            <a:chOff x="7211480" y="2941877"/>
            <a:chExt cx="3785568" cy="2729719"/>
          </a:xfrm>
        </p:grpSpPr>
        <p:sp>
          <p:nvSpPr>
            <p:cNvPr id="36" name="TextBox 35">
              <a:extLst>
                <a:ext uri="{FF2B5EF4-FFF2-40B4-BE49-F238E27FC236}">
                  <a16:creationId xmlns:a16="http://schemas.microsoft.com/office/drawing/2014/main" id="{129EB4DB-98C2-9743-F104-F58C4D3B9C5B}"/>
                </a:ext>
              </a:extLst>
            </p:cNvPr>
            <p:cNvSpPr txBox="1"/>
            <p:nvPr/>
          </p:nvSpPr>
          <p:spPr>
            <a:xfrm>
              <a:off x="9630506" y="4798554"/>
              <a:ext cx="1366542" cy="338554"/>
            </a:xfrm>
            <a:prstGeom prst="rect">
              <a:avLst/>
            </a:prstGeom>
            <a:noFill/>
          </p:spPr>
          <p:txBody>
            <a:bodyPr wrap="square" rtlCol="0">
              <a:spAutoFit/>
            </a:bodyPr>
            <a:lstStyle/>
            <a:p>
              <a:pPr marL="0" marR="0" lvl="0" indent="0"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7030A0"/>
                  </a:solidFill>
                  <a:effectLst/>
                  <a:uLnTx/>
                  <a:uFillTx/>
                </a:rPr>
                <a:t>DIELECTRIC</a:t>
              </a:r>
            </a:p>
          </p:txBody>
        </p:sp>
        <p:grpSp>
          <p:nvGrpSpPr>
            <p:cNvPr id="26" name="Group 25">
              <a:extLst>
                <a:ext uri="{FF2B5EF4-FFF2-40B4-BE49-F238E27FC236}">
                  <a16:creationId xmlns:a16="http://schemas.microsoft.com/office/drawing/2014/main" id="{D5BC01E8-D379-68FE-C451-C1D0F6028332}"/>
                </a:ext>
              </a:extLst>
            </p:cNvPr>
            <p:cNvGrpSpPr/>
            <p:nvPr/>
          </p:nvGrpSpPr>
          <p:grpSpPr>
            <a:xfrm flipV="1">
              <a:off x="7636973" y="3463119"/>
              <a:ext cx="377063" cy="1301121"/>
              <a:chOff x="6198406" y="1713484"/>
              <a:chExt cx="377063" cy="1301121"/>
            </a:xfrm>
          </p:grpSpPr>
          <p:sp>
            <p:nvSpPr>
              <p:cNvPr id="47" name="Left Brace 46">
                <a:extLst>
                  <a:ext uri="{FF2B5EF4-FFF2-40B4-BE49-F238E27FC236}">
                    <a16:creationId xmlns:a16="http://schemas.microsoft.com/office/drawing/2014/main" id="{1B1FE26E-3904-4018-B0C8-B0ACDFE3FA84}"/>
                  </a:ext>
                </a:extLst>
              </p:cNvPr>
              <p:cNvSpPr/>
              <p:nvPr/>
            </p:nvSpPr>
            <p:spPr>
              <a:xfrm>
                <a:off x="6325200" y="1880827"/>
                <a:ext cx="131599" cy="1133778"/>
              </a:xfrm>
              <a:prstGeom prst="leftBrace">
                <a:avLst/>
              </a:prstGeom>
              <a:ln w="28575">
                <a:solidFill>
                  <a:schemeClr val="accent6">
                    <a:alpha val="4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E85D5A50-4C28-9FBC-8239-448904E01C1E}"/>
                  </a:ext>
                </a:extLst>
              </p:cNvPr>
              <p:cNvSpPr txBox="1"/>
              <p:nvPr/>
            </p:nvSpPr>
            <p:spPr>
              <a:xfrm>
                <a:off x="6198406" y="1713484"/>
                <a:ext cx="377063" cy="995436"/>
              </a:xfrm>
              <a:prstGeom prst="rect">
                <a:avLst/>
              </a:prstGeom>
              <a:solidFill>
                <a:schemeClr val="bg1"/>
              </a:solidFill>
            </p:spPr>
            <p:txBody>
              <a:bodyPr wrap="square" lIns="0" tIns="0" rIns="0" bIns="0" rtlCol="0">
                <a:spAutoFit/>
              </a:bodyPr>
              <a:lstStyle/>
              <a:p>
                <a:pPr algn="l"/>
                <a:endParaRPr lang="de-CH" sz="2000" dirty="0"/>
              </a:p>
            </p:txBody>
          </p:sp>
        </p:grpSp>
        <p:grpSp>
          <p:nvGrpSpPr>
            <p:cNvPr id="27" name="Group 26">
              <a:extLst>
                <a:ext uri="{FF2B5EF4-FFF2-40B4-BE49-F238E27FC236}">
                  <a16:creationId xmlns:a16="http://schemas.microsoft.com/office/drawing/2014/main" id="{312B8377-4783-16F6-4538-9D895D3E4A3B}"/>
                </a:ext>
              </a:extLst>
            </p:cNvPr>
            <p:cNvGrpSpPr/>
            <p:nvPr/>
          </p:nvGrpSpPr>
          <p:grpSpPr>
            <a:xfrm>
              <a:off x="7636973" y="3877413"/>
              <a:ext cx="377063" cy="1301121"/>
              <a:chOff x="6198406" y="1713484"/>
              <a:chExt cx="377063" cy="1301121"/>
            </a:xfrm>
          </p:grpSpPr>
          <p:sp>
            <p:nvSpPr>
              <p:cNvPr id="45" name="Left Brace 44">
                <a:extLst>
                  <a:ext uri="{FF2B5EF4-FFF2-40B4-BE49-F238E27FC236}">
                    <a16:creationId xmlns:a16="http://schemas.microsoft.com/office/drawing/2014/main" id="{A0DF7F0E-C42B-A4D6-8B0E-F687AFEE24BE}"/>
                  </a:ext>
                </a:extLst>
              </p:cNvPr>
              <p:cNvSpPr/>
              <p:nvPr/>
            </p:nvSpPr>
            <p:spPr>
              <a:xfrm>
                <a:off x="6325200" y="1880827"/>
                <a:ext cx="131599" cy="1133778"/>
              </a:xfrm>
              <a:prstGeom prst="leftBrace">
                <a:avLst/>
              </a:prstGeom>
              <a:ln w="28575">
                <a:solidFill>
                  <a:schemeClr val="accent6">
                    <a:alpha val="4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DB9D0D4A-AB02-B1CC-3EFF-9AE83AD92D1A}"/>
                  </a:ext>
                </a:extLst>
              </p:cNvPr>
              <p:cNvSpPr txBox="1"/>
              <p:nvPr/>
            </p:nvSpPr>
            <p:spPr>
              <a:xfrm>
                <a:off x="6198406" y="1713484"/>
                <a:ext cx="377063" cy="995436"/>
              </a:xfrm>
              <a:prstGeom prst="rect">
                <a:avLst/>
              </a:prstGeom>
              <a:solidFill>
                <a:schemeClr val="bg1"/>
              </a:solidFill>
            </p:spPr>
            <p:txBody>
              <a:bodyPr wrap="square" lIns="0" tIns="0" rIns="0" bIns="0" rtlCol="0">
                <a:spAutoFit/>
              </a:bodyPr>
              <a:lstStyle/>
              <a:p>
                <a:pPr algn="l"/>
                <a:endParaRPr lang="de-CH" sz="2000" dirty="0"/>
              </a:p>
            </p:txBody>
          </p:sp>
        </p:grpSp>
        <p:sp>
          <p:nvSpPr>
            <p:cNvPr id="34" name="TextBox 33">
              <a:extLst>
                <a:ext uri="{FF2B5EF4-FFF2-40B4-BE49-F238E27FC236}">
                  <a16:creationId xmlns:a16="http://schemas.microsoft.com/office/drawing/2014/main" id="{71CFFD8F-B9F9-C1C1-80FD-8ED5532EAE1B}"/>
                </a:ext>
              </a:extLst>
            </p:cNvPr>
            <p:cNvSpPr txBox="1"/>
            <p:nvPr/>
          </p:nvSpPr>
          <p:spPr>
            <a:xfrm>
              <a:off x="9858074" y="4212835"/>
              <a:ext cx="551370" cy="258088"/>
            </a:xfrm>
            <a:prstGeom prst="rect">
              <a:avLst/>
            </a:prstGeom>
            <a:noFill/>
          </p:spPr>
          <p:txBody>
            <a:bodyPr wrap="none" rtlCol="0">
              <a:spAutoFit/>
            </a:bodyPr>
            <a:lstStyle/>
            <a:p>
              <a:pPr marL="0" marR="0" lvl="0" indent="0" defTabSz="914400" rtl="0" eaLnBrk="0" fontAlgn="base" latinLnBrk="0" hangingPunct="0">
                <a:lnSpc>
                  <a:spcPct val="100000"/>
                </a:lnSpc>
                <a:spcBef>
                  <a:spcPct val="50000"/>
                </a:spcBef>
                <a:spcAft>
                  <a:spcPct val="0"/>
                </a:spcAft>
                <a:buClrTx/>
                <a:buSzTx/>
                <a:buFontTx/>
                <a:buNone/>
                <a:tabLst/>
                <a:defRPr/>
              </a:pPr>
              <a:r>
                <a:rPr lang="en-US" sz="1600" b="1" dirty="0">
                  <a:solidFill>
                    <a:srgbClr val="C00000"/>
                  </a:solidFill>
                </a:rPr>
                <a:t>BEAM</a:t>
              </a:r>
              <a:endParaRPr kumimoji="0" lang="de-CH" sz="1600" b="1" i="0" u="none" strike="noStrike" kern="1200" cap="none" spc="0" normalizeH="0" baseline="0" noProof="0" dirty="0">
                <a:ln>
                  <a:noFill/>
                </a:ln>
                <a:solidFill>
                  <a:srgbClr val="C00000"/>
                </a:solidFill>
                <a:effectLst/>
                <a:uLnTx/>
                <a:uFillTx/>
              </a:endParaRPr>
            </a:p>
          </p:txBody>
        </p:sp>
        <p:sp>
          <p:nvSpPr>
            <p:cNvPr id="35" name="TextBox 34">
              <a:extLst>
                <a:ext uri="{FF2B5EF4-FFF2-40B4-BE49-F238E27FC236}">
                  <a16:creationId xmlns:a16="http://schemas.microsoft.com/office/drawing/2014/main" id="{1896BC9E-31AE-5219-BED7-085136E7B671}"/>
                </a:ext>
              </a:extLst>
            </p:cNvPr>
            <p:cNvSpPr txBox="1"/>
            <p:nvPr/>
          </p:nvSpPr>
          <p:spPr>
            <a:xfrm>
              <a:off x="9743767" y="3806986"/>
              <a:ext cx="779983" cy="258088"/>
            </a:xfrm>
            <a:prstGeom prst="rect">
              <a:avLst/>
            </a:prstGeom>
            <a:noFill/>
          </p:spPr>
          <p:txBody>
            <a:bodyPr wrap="none" rtlCol="0">
              <a:spAutoFit/>
            </a:bodyPr>
            <a:lstStyle/>
            <a:p>
              <a:pPr marL="0" marR="0" lvl="0" indent="0"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3B6E">
                      <a:lumMod val="60000"/>
                      <a:lumOff val="40000"/>
                    </a:srgbClr>
                  </a:solidFill>
                  <a:effectLst/>
                  <a:uLnTx/>
                  <a:uFillTx/>
                </a:rPr>
                <a:t>VACUUM</a:t>
              </a:r>
            </a:p>
          </p:txBody>
        </p:sp>
        <p:sp>
          <p:nvSpPr>
            <p:cNvPr id="32" name="TextBox 31">
              <a:extLst>
                <a:ext uri="{FF2B5EF4-FFF2-40B4-BE49-F238E27FC236}">
                  <a16:creationId xmlns:a16="http://schemas.microsoft.com/office/drawing/2014/main" id="{15781B73-7598-5F7B-36E3-EAB9EC56E404}"/>
                </a:ext>
              </a:extLst>
            </p:cNvPr>
            <p:cNvSpPr txBox="1"/>
            <p:nvPr/>
          </p:nvSpPr>
          <p:spPr>
            <a:xfrm>
              <a:off x="7211480" y="4205438"/>
              <a:ext cx="455253" cy="307777"/>
            </a:xfrm>
            <a:prstGeom prst="rect">
              <a:avLst/>
            </a:prstGeom>
            <a:noFill/>
          </p:spPr>
          <p:txBody>
            <a:bodyPr wrap="none" lIns="0" tIns="0" rIns="0" bIns="0" rtlCol="0">
              <a:spAutoFit/>
            </a:bodyPr>
            <a:lstStyle/>
            <a:p>
              <a:pPr algn="l"/>
              <a:r>
                <a:rPr lang="en-US" sz="2000" b="1" dirty="0">
                  <a:solidFill>
                    <a:schemeClr val="accent6"/>
                  </a:solidFill>
                </a:rPr>
                <a:t>GAP</a:t>
              </a:r>
            </a:p>
          </p:txBody>
        </p:sp>
        <p:sp>
          <p:nvSpPr>
            <p:cNvPr id="33" name="Left Brace 32">
              <a:extLst>
                <a:ext uri="{FF2B5EF4-FFF2-40B4-BE49-F238E27FC236}">
                  <a16:creationId xmlns:a16="http://schemas.microsoft.com/office/drawing/2014/main" id="{46203121-073B-455A-B61F-F616DD2495C0}"/>
                </a:ext>
              </a:extLst>
            </p:cNvPr>
            <p:cNvSpPr/>
            <p:nvPr/>
          </p:nvSpPr>
          <p:spPr>
            <a:xfrm>
              <a:off x="7760509" y="3755862"/>
              <a:ext cx="131599" cy="1133778"/>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a:extLst>
                <a:ext uri="{FF2B5EF4-FFF2-40B4-BE49-F238E27FC236}">
                  <a16:creationId xmlns:a16="http://schemas.microsoft.com/office/drawing/2014/main" id="{E1DDC8B0-BBB8-82B7-9F7E-C987906B07BB}"/>
                </a:ext>
              </a:extLst>
            </p:cNvPr>
            <p:cNvGrpSpPr/>
            <p:nvPr/>
          </p:nvGrpSpPr>
          <p:grpSpPr>
            <a:xfrm>
              <a:off x="7964913" y="2941877"/>
              <a:ext cx="1555862" cy="2729719"/>
              <a:chOff x="7964913" y="2941877"/>
              <a:chExt cx="1555862" cy="2729719"/>
            </a:xfrm>
          </p:grpSpPr>
          <p:grpSp>
            <p:nvGrpSpPr>
              <p:cNvPr id="37" name="Group 36">
                <a:extLst>
                  <a:ext uri="{FF2B5EF4-FFF2-40B4-BE49-F238E27FC236}">
                    <a16:creationId xmlns:a16="http://schemas.microsoft.com/office/drawing/2014/main" id="{9D0D12C7-E53E-3C91-E045-EEA7762ED959}"/>
                  </a:ext>
                </a:extLst>
              </p:cNvPr>
              <p:cNvGrpSpPr/>
              <p:nvPr/>
            </p:nvGrpSpPr>
            <p:grpSpPr>
              <a:xfrm>
                <a:off x="7964913" y="2941877"/>
                <a:ext cx="1555862" cy="2729719"/>
                <a:chOff x="7271319" y="1816305"/>
                <a:chExt cx="2040946" cy="3580787"/>
              </a:xfrm>
            </p:grpSpPr>
            <p:sp>
              <p:nvSpPr>
                <p:cNvPr id="40" name="Rectangle 39">
                  <a:extLst>
                    <a:ext uri="{FF2B5EF4-FFF2-40B4-BE49-F238E27FC236}">
                      <a16:creationId xmlns:a16="http://schemas.microsoft.com/office/drawing/2014/main" id="{4EC65AD0-A611-9C49-FCD4-87C9780D192F}"/>
                    </a:ext>
                  </a:extLst>
                </p:cNvPr>
                <p:cNvSpPr/>
                <p:nvPr/>
              </p:nvSpPr>
              <p:spPr>
                <a:xfrm rot="5400000">
                  <a:off x="7548160" y="2586413"/>
                  <a:ext cx="1487265" cy="2040945"/>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ndParaRPr>
                </a:p>
              </p:txBody>
            </p:sp>
            <p:sp>
              <p:nvSpPr>
                <p:cNvPr id="38" name="Rectangle 37">
                  <a:extLst>
                    <a:ext uri="{FF2B5EF4-FFF2-40B4-BE49-F238E27FC236}">
                      <a16:creationId xmlns:a16="http://schemas.microsoft.com/office/drawing/2014/main" id="{942E9655-16E7-D432-B4C4-7241E9BF3E57}"/>
                    </a:ext>
                  </a:extLst>
                </p:cNvPr>
                <p:cNvSpPr/>
                <p:nvPr/>
              </p:nvSpPr>
              <p:spPr>
                <a:xfrm rot="5400000">
                  <a:off x="8236560" y="1787547"/>
                  <a:ext cx="110465" cy="2040945"/>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39" name="Rectangle 38">
                  <a:extLst>
                    <a:ext uri="{FF2B5EF4-FFF2-40B4-BE49-F238E27FC236}">
                      <a16:creationId xmlns:a16="http://schemas.microsoft.com/office/drawing/2014/main" id="{311D6084-596B-8AE9-36D2-C319FDD15404}"/>
                    </a:ext>
                  </a:extLst>
                </p:cNvPr>
                <p:cNvSpPr/>
                <p:nvPr/>
              </p:nvSpPr>
              <p:spPr>
                <a:xfrm rot="5400000" flipH="1">
                  <a:off x="8236560" y="3385281"/>
                  <a:ext cx="110465" cy="2040945"/>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41" name="Rectangle 40">
                  <a:extLst>
                    <a:ext uri="{FF2B5EF4-FFF2-40B4-BE49-F238E27FC236}">
                      <a16:creationId xmlns:a16="http://schemas.microsoft.com/office/drawing/2014/main" id="{83D82D00-FFA8-5AAE-1D0A-5A1C79FE5955}"/>
                    </a:ext>
                  </a:extLst>
                </p:cNvPr>
                <p:cNvSpPr/>
                <p:nvPr/>
              </p:nvSpPr>
              <p:spPr>
                <a:xfrm rot="5400000">
                  <a:off x="7934218" y="4948134"/>
                  <a:ext cx="715148" cy="182768"/>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42" name="Rectangle 41">
                  <a:extLst>
                    <a:ext uri="{FF2B5EF4-FFF2-40B4-BE49-F238E27FC236}">
                      <a16:creationId xmlns:a16="http://schemas.microsoft.com/office/drawing/2014/main" id="{8B657157-66D2-9FCC-844F-CADDE36D3670}"/>
                    </a:ext>
                  </a:extLst>
                </p:cNvPr>
                <p:cNvSpPr/>
                <p:nvPr/>
              </p:nvSpPr>
              <p:spPr>
                <a:xfrm rot="5400000">
                  <a:off x="8179888" y="3549564"/>
                  <a:ext cx="223808" cy="2040945"/>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43" name="Rectangle 42">
                  <a:extLst>
                    <a:ext uri="{FF2B5EF4-FFF2-40B4-BE49-F238E27FC236}">
                      <a16:creationId xmlns:a16="http://schemas.microsoft.com/office/drawing/2014/main" id="{7DE9A0FC-4A3F-7921-9CFB-04D915144117}"/>
                    </a:ext>
                  </a:extLst>
                </p:cNvPr>
                <p:cNvSpPr/>
                <p:nvPr/>
              </p:nvSpPr>
              <p:spPr>
                <a:xfrm rot="16200000" flipV="1">
                  <a:off x="7934218" y="2082495"/>
                  <a:ext cx="715148" cy="182768"/>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ndParaRPr>
                </a:p>
              </p:txBody>
            </p:sp>
            <p:sp>
              <p:nvSpPr>
                <p:cNvPr id="44" name="Rectangle 43">
                  <a:extLst>
                    <a:ext uri="{FF2B5EF4-FFF2-40B4-BE49-F238E27FC236}">
                      <a16:creationId xmlns:a16="http://schemas.microsoft.com/office/drawing/2014/main" id="{6D42432A-16B3-6A7E-5841-40D36792D423}"/>
                    </a:ext>
                  </a:extLst>
                </p:cNvPr>
                <p:cNvSpPr/>
                <p:nvPr/>
              </p:nvSpPr>
              <p:spPr>
                <a:xfrm rot="16200000" flipV="1">
                  <a:off x="8179888" y="1622888"/>
                  <a:ext cx="223808" cy="2040945"/>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grpSp>
          <p:sp>
            <p:nvSpPr>
              <p:cNvPr id="2" name="Oval 1">
                <a:extLst>
                  <a:ext uri="{FF2B5EF4-FFF2-40B4-BE49-F238E27FC236}">
                    <a16:creationId xmlns:a16="http://schemas.microsoft.com/office/drawing/2014/main" id="{FC2809A4-D0AD-0238-255B-82154C876C90}"/>
                  </a:ext>
                </a:extLst>
              </p:cNvPr>
              <p:cNvSpPr>
                <a:spLocks noChangeAspect="1"/>
              </p:cNvSpPr>
              <p:nvPr/>
            </p:nvSpPr>
            <p:spPr>
              <a:xfrm>
                <a:off x="8685958" y="4249850"/>
                <a:ext cx="113772" cy="113772"/>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grpSp>
      <p:sp>
        <p:nvSpPr>
          <p:cNvPr id="30" name="TextBox 29">
            <a:extLst>
              <a:ext uri="{FF2B5EF4-FFF2-40B4-BE49-F238E27FC236}">
                <a16:creationId xmlns:a16="http://schemas.microsoft.com/office/drawing/2014/main" id="{4800FC12-2CF6-5135-483D-B027CA10DE95}"/>
              </a:ext>
            </a:extLst>
          </p:cNvPr>
          <p:cNvSpPr txBox="1"/>
          <p:nvPr/>
        </p:nvSpPr>
        <p:spPr>
          <a:xfrm>
            <a:off x="7676204" y="5961556"/>
            <a:ext cx="4247701" cy="369332"/>
          </a:xfrm>
          <a:prstGeom prst="rect">
            <a:avLst/>
          </a:prstGeom>
          <a:noFill/>
        </p:spPr>
        <p:txBody>
          <a:bodyPr wrap="none" rtlCol="0">
            <a:spAutoFit/>
          </a:bodyPr>
          <a:lstStyle/>
          <a:p>
            <a:r>
              <a:rPr lang="en-US" dirty="0"/>
              <a:t>Inherently synchronized with witness beam</a:t>
            </a:r>
          </a:p>
        </p:txBody>
      </p:sp>
    </p:spTree>
    <p:extLst>
      <p:ext uri="{BB962C8B-B14F-4D97-AF65-F5344CB8AC3E}">
        <p14:creationId xmlns:p14="http://schemas.microsoft.com/office/powerpoint/2010/main" val="277164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9FEA20-1E5B-505F-63A0-35DE8F6B56F3}"/>
              </a:ext>
            </a:extLst>
          </p:cNvPr>
          <p:cNvSpPr>
            <a:spLocks noGrp="1"/>
          </p:cNvSpPr>
          <p:nvPr>
            <p:ph type="sldNum" sz="quarter" idx="12"/>
          </p:nvPr>
        </p:nvSpPr>
        <p:spPr/>
        <p:txBody>
          <a:bodyPr/>
          <a:lstStyle/>
          <a:p>
            <a:fld id="{3A3A6714-3D1F-4857-9904-D935B84167FA}" type="slidenum">
              <a:rPr lang="en-GB" smtClean="0"/>
              <a:pPr/>
              <a:t>5</a:t>
            </a:fld>
            <a:endParaRPr lang="en-GB"/>
          </a:p>
        </p:txBody>
      </p:sp>
      <p:sp>
        <p:nvSpPr>
          <p:cNvPr id="4" name="Title 3">
            <a:extLst>
              <a:ext uri="{FF2B5EF4-FFF2-40B4-BE49-F238E27FC236}">
                <a16:creationId xmlns:a16="http://schemas.microsoft.com/office/drawing/2014/main" id="{75112D3E-5C80-960B-56F2-833B93AEC417}"/>
              </a:ext>
            </a:extLst>
          </p:cNvPr>
          <p:cNvSpPr>
            <a:spLocks noGrp="1"/>
          </p:cNvSpPr>
          <p:nvPr>
            <p:ph type="title"/>
          </p:nvPr>
        </p:nvSpPr>
        <p:spPr/>
        <p:txBody>
          <a:bodyPr/>
          <a:lstStyle/>
          <a:p>
            <a:endParaRPr lang="de-CH" dirty="0"/>
          </a:p>
        </p:txBody>
      </p:sp>
      <p:sp>
        <p:nvSpPr>
          <p:cNvPr id="5" name="Footer Placeholder 4">
            <a:extLst>
              <a:ext uri="{FF2B5EF4-FFF2-40B4-BE49-F238E27FC236}">
                <a16:creationId xmlns:a16="http://schemas.microsoft.com/office/drawing/2014/main" id="{0D904BC5-2CF5-591F-9F24-14BDED014808}"/>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grpSp>
        <p:nvGrpSpPr>
          <p:cNvPr id="2" name="Group 1">
            <a:extLst>
              <a:ext uri="{FF2B5EF4-FFF2-40B4-BE49-F238E27FC236}">
                <a16:creationId xmlns:a16="http://schemas.microsoft.com/office/drawing/2014/main" id="{775134E4-2976-E158-E611-7975B224BC67}"/>
              </a:ext>
            </a:extLst>
          </p:cNvPr>
          <p:cNvGrpSpPr/>
          <p:nvPr/>
        </p:nvGrpSpPr>
        <p:grpSpPr>
          <a:xfrm>
            <a:off x="1490223" y="980728"/>
            <a:ext cx="9211555" cy="2428104"/>
            <a:chOff x="407368" y="980728"/>
            <a:chExt cx="9211555" cy="2428104"/>
          </a:xfrm>
        </p:grpSpPr>
        <p:grpSp>
          <p:nvGrpSpPr>
            <p:cNvPr id="71" name="Group 70">
              <a:extLst>
                <a:ext uri="{FF2B5EF4-FFF2-40B4-BE49-F238E27FC236}">
                  <a16:creationId xmlns:a16="http://schemas.microsoft.com/office/drawing/2014/main" id="{AF04A9AB-6B21-1C85-957D-6FF249239BBD}"/>
                </a:ext>
              </a:extLst>
            </p:cNvPr>
            <p:cNvGrpSpPr>
              <a:grpSpLocks noChangeAspect="1"/>
            </p:cNvGrpSpPr>
            <p:nvPr/>
          </p:nvGrpSpPr>
          <p:grpSpPr>
            <a:xfrm>
              <a:off x="5235878" y="1342320"/>
              <a:ext cx="1496170" cy="2066512"/>
              <a:chOff x="8876423" y="742274"/>
              <a:chExt cx="2040946" cy="2818957"/>
            </a:xfrm>
          </p:grpSpPr>
          <p:sp>
            <p:nvSpPr>
              <p:cNvPr id="86" name="Rectangle 85">
                <a:extLst>
                  <a:ext uri="{FF2B5EF4-FFF2-40B4-BE49-F238E27FC236}">
                    <a16:creationId xmlns:a16="http://schemas.microsoft.com/office/drawing/2014/main" id="{47845820-15C1-CB4C-9610-AFB35E1A8309}"/>
                  </a:ext>
                </a:extLst>
              </p:cNvPr>
              <p:cNvSpPr/>
              <p:nvPr/>
            </p:nvSpPr>
            <p:spPr>
              <a:xfrm rot="5400000">
                <a:off x="9784992" y="1713703"/>
                <a:ext cx="223808" cy="2040945"/>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87" name="Rectangle 86">
                <a:extLst>
                  <a:ext uri="{FF2B5EF4-FFF2-40B4-BE49-F238E27FC236}">
                    <a16:creationId xmlns:a16="http://schemas.microsoft.com/office/drawing/2014/main" id="{F4134093-7E1D-4591-0C85-9DED79DDDFBE}"/>
                  </a:ext>
                </a:extLst>
              </p:cNvPr>
              <p:cNvSpPr/>
              <p:nvPr/>
            </p:nvSpPr>
            <p:spPr>
              <a:xfrm rot="5400000">
                <a:off x="9841664" y="713516"/>
                <a:ext cx="110465" cy="2040945"/>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88" name="Rectangle 87">
                <a:extLst>
                  <a:ext uri="{FF2B5EF4-FFF2-40B4-BE49-F238E27FC236}">
                    <a16:creationId xmlns:a16="http://schemas.microsoft.com/office/drawing/2014/main" id="{2E87C53B-5697-0396-DAEA-71816E2F3ED1}"/>
                  </a:ext>
                </a:extLst>
              </p:cNvPr>
              <p:cNvSpPr/>
              <p:nvPr/>
            </p:nvSpPr>
            <p:spPr>
              <a:xfrm rot="5400000" flipH="1">
                <a:off x="9841664" y="1549420"/>
                <a:ext cx="110465" cy="2040945"/>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89" name="Rectangle 88">
                <a:extLst>
                  <a:ext uri="{FF2B5EF4-FFF2-40B4-BE49-F238E27FC236}">
                    <a16:creationId xmlns:a16="http://schemas.microsoft.com/office/drawing/2014/main" id="{2F1E8A0C-5E00-18DC-08DB-1DD846015DC7}"/>
                  </a:ext>
                </a:extLst>
              </p:cNvPr>
              <p:cNvSpPr/>
              <p:nvPr/>
            </p:nvSpPr>
            <p:spPr>
              <a:xfrm rot="5400000">
                <a:off x="9536896" y="1128750"/>
                <a:ext cx="720000" cy="2040945"/>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0" name="Rectangle 89">
                <a:extLst>
                  <a:ext uri="{FF2B5EF4-FFF2-40B4-BE49-F238E27FC236}">
                    <a16:creationId xmlns:a16="http://schemas.microsoft.com/office/drawing/2014/main" id="{C6EFD1C3-7D30-2543-58BF-09B4ACB58D8D}"/>
                  </a:ext>
                </a:extLst>
              </p:cNvPr>
              <p:cNvSpPr/>
              <p:nvPr/>
            </p:nvSpPr>
            <p:spPr>
              <a:xfrm rot="5400000">
                <a:off x="9539322" y="3112273"/>
                <a:ext cx="715148" cy="182768"/>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1" name="Rectangle 90">
                <a:extLst>
                  <a:ext uri="{FF2B5EF4-FFF2-40B4-BE49-F238E27FC236}">
                    <a16:creationId xmlns:a16="http://schemas.microsoft.com/office/drawing/2014/main" id="{BDFD857A-602F-EF92-FCEC-A77234744B40}"/>
                  </a:ext>
                </a:extLst>
              </p:cNvPr>
              <p:cNvSpPr/>
              <p:nvPr/>
            </p:nvSpPr>
            <p:spPr>
              <a:xfrm rot="16200000" flipV="1">
                <a:off x="9539322" y="1008464"/>
                <a:ext cx="715148" cy="182768"/>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2" name="Rectangle 91">
                <a:extLst>
                  <a:ext uri="{FF2B5EF4-FFF2-40B4-BE49-F238E27FC236}">
                    <a16:creationId xmlns:a16="http://schemas.microsoft.com/office/drawing/2014/main" id="{8DAD77C4-EE92-B22E-5F18-8CAAC75C63A2}"/>
                  </a:ext>
                </a:extLst>
              </p:cNvPr>
              <p:cNvSpPr/>
              <p:nvPr/>
            </p:nvSpPr>
            <p:spPr>
              <a:xfrm rot="16200000" flipV="1">
                <a:off x="9784992" y="548857"/>
                <a:ext cx="223808" cy="2040945"/>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grpSp>
        <p:cxnSp>
          <p:nvCxnSpPr>
            <p:cNvPr id="72" name="Straight Arrow Connector 71">
              <a:extLst>
                <a:ext uri="{FF2B5EF4-FFF2-40B4-BE49-F238E27FC236}">
                  <a16:creationId xmlns:a16="http://schemas.microsoft.com/office/drawing/2014/main" id="{3D69342E-F2A4-E5E3-A164-39E04DFDB046}"/>
                </a:ext>
              </a:extLst>
            </p:cNvPr>
            <p:cNvCxnSpPr>
              <a:cxnSpLocks/>
            </p:cNvCxnSpPr>
            <p:nvPr/>
          </p:nvCxnSpPr>
          <p:spPr bwMode="auto">
            <a:xfrm flipV="1">
              <a:off x="2587823" y="1896427"/>
              <a:ext cx="0" cy="9924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3" name="Straight Arrow Connector 72">
              <a:extLst>
                <a:ext uri="{FF2B5EF4-FFF2-40B4-BE49-F238E27FC236}">
                  <a16:creationId xmlns:a16="http://schemas.microsoft.com/office/drawing/2014/main" id="{FCED53D5-5025-A0A3-A544-A62F9AC737DA}"/>
                </a:ext>
              </a:extLst>
            </p:cNvPr>
            <p:cNvCxnSpPr>
              <a:cxnSpLocks/>
            </p:cNvCxnSpPr>
            <p:nvPr/>
          </p:nvCxnSpPr>
          <p:spPr bwMode="auto">
            <a:xfrm rot="5400000" flipV="1">
              <a:off x="3407028" y="206964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74" name="TextBox 73">
              <a:extLst>
                <a:ext uri="{FF2B5EF4-FFF2-40B4-BE49-F238E27FC236}">
                  <a16:creationId xmlns:a16="http://schemas.microsoft.com/office/drawing/2014/main" id="{CE2EB893-5D20-9B5E-0EB7-CF583856B036}"/>
                </a:ext>
              </a:extLst>
            </p:cNvPr>
            <p:cNvSpPr txBox="1"/>
            <p:nvPr/>
          </p:nvSpPr>
          <p:spPr>
            <a:xfrm>
              <a:off x="2531604" y="1490322"/>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75" name="TextBox 74">
              <a:extLst>
                <a:ext uri="{FF2B5EF4-FFF2-40B4-BE49-F238E27FC236}">
                  <a16:creationId xmlns:a16="http://schemas.microsoft.com/office/drawing/2014/main" id="{78427659-5BE2-80F1-4416-6F4C513F81DD}"/>
                </a:ext>
              </a:extLst>
            </p:cNvPr>
            <p:cNvSpPr txBox="1"/>
            <p:nvPr/>
          </p:nvSpPr>
          <p:spPr>
            <a:xfrm>
              <a:off x="4041987" y="2887321"/>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cxnSp>
          <p:nvCxnSpPr>
            <p:cNvPr id="76" name="Straight Arrow Connector 75">
              <a:extLst>
                <a:ext uri="{FF2B5EF4-FFF2-40B4-BE49-F238E27FC236}">
                  <a16:creationId xmlns:a16="http://schemas.microsoft.com/office/drawing/2014/main" id="{E9B7ECBA-5807-B239-AB51-492756F7B5DE}"/>
                </a:ext>
              </a:extLst>
            </p:cNvPr>
            <p:cNvCxnSpPr>
              <a:cxnSpLocks/>
            </p:cNvCxnSpPr>
            <p:nvPr/>
          </p:nvCxnSpPr>
          <p:spPr bwMode="auto">
            <a:xfrm flipV="1">
              <a:off x="7863548" y="1938550"/>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7" name="Straight Arrow Connector 76">
              <a:extLst>
                <a:ext uri="{FF2B5EF4-FFF2-40B4-BE49-F238E27FC236}">
                  <a16:creationId xmlns:a16="http://schemas.microsoft.com/office/drawing/2014/main" id="{CF9E77CA-23FC-AABC-7832-C5D90FB164F5}"/>
                </a:ext>
              </a:extLst>
            </p:cNvPr>
            <p:cNvCxnSpPr>
              <a:cxnSpLocks/>
            </p:cNvCxnSpPr>
            <p:nvPr/>
          </p:nvCxnSpPr>
          <p:spPr bwMode="auto">
            <a:xfrm rot="5400000" flipV="1">
              <a:off x="8682752" y="206964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78" name="TextBox 77">
              <a:extLst>
                <a:ext uri="{FF2B5EF4-FFF2-40B4-BE49-F238E27FC236}">
                  <a16:creationId xmlns:a16="http://schemas.microsoft.com/office/drawing/2014/main" id="{6F871A66-8D6B-6187-9439-CFB3DC5FE2BF}"/>
                </a:ext>
              </a:extLst>
            </p:cNvPr>
            <p:cNvSpPr txBox="1"/>
            <p:nvPr/>
          </p:nvSpPr>
          <p:spPr>
            <a:xfrm>
              <a:off x="7807328" y="153244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79" name="TextBox 78">
              <a:extLst>
                <a:ext uri="{FF2B5EF4-FFF2-40B4-BE49-F238E27FC236}">
                  <a16:creationId xmlns:a16="http://schemas.microsoft.com/office/drawing/2014/main" id="{E63F042E-2438-5ABC-2075-BC8F1839BE57}"/>
                </a:ext>
              </a:extLst>
            </p:cNvPr>
            <p:cNvSpPr txBox="1"/>
            <p:nvPr/>
          </p:nvSpPr>
          <p:spPr>
            <a:xfrm>
              <a:off x="3804179" y="1904772"/>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80" name="TextBox 79">
              <a:extLst>
                <a:ext uri="{FF2B5EF4-FFF2-40B4-BE49-F238E27FC236}">
                  <a16:creationId xmlns:a16="http://schemas.microsoft.com/office/drawing/2014/main" id="{63FE1F90-EEAA-D30D-C125-F369ED223AEA}"/>
                </a:ext>
              </a:extLst>
            </p:cNvPr>
            <p:cNvSpPr txBox="1"/>
            <p:nvPr/>
          </p:nvSpPr>
          <p:spPr>
            <a:xfrm>
              <a:off x="2746227" y="1909594"/>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000" dirty="0">
                  <a:solidFill>
                    <a:srgbClr val="000000"/>
                  </a:solidFill>
                </a:rPr>
                <a:t>tail</a:t>
              </a:r>
            </a:p>
          </p:txBody>
        </p:sp>
        <p:sp>
          <p:nvSpPr>
            <p:cNvPr id="81" name="Oval 80">
              <a:extLst>
                <a:ext uri="{FF2B5EF4-FFF2-40B4-BE49-F238E27FC236}">
                  <a16:creationId xmlns:a16="http://schemas.microsoft.com/office/drawing/2014/main" id="{09034652-7D1A-FA9C-D8A7-A1828A437437}"/>
                </a:ext>
              </a:extLst>
            </p:cNvPr>
            <p:cNvSpPr/>
            <p:nvPr/>
          </p:nvSpPr>
          <p:spPr bwMode="auto">
            <a:xfrm>
              <a:off x="3047102" y="2215532"/>
              <a:ext cx="856957" cy="243551"/>
            </a:xfrm>
            <a:prstGeom prst="ellipse">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charset="0"/>
              </a:endParaRPr>
            </a:p>
          </p:txBody>
        </p:sp>
        <p:cxnSp>
          <p:nvCxnSpPr>
            <p:cNvPr id="82" name="Straight Arrow Connector 81">
              <a:extLst>
                <a:ext uri="{FF2B5EF4-FFF2-40B4-BE49-F238E27FC236}">
                  <a16:creationId xmlns:a16="http://schemas.microsoft.com/office/drawing/2014/main" id="{927E1988-1A26-B4B7-D2A4-86D655443118}"/>
                </a:ext>
              </a:extLst>
            </p:cNvPr>
            <p:cNvCxnSpPr>
              <a:cxnSpLocks/>
            </p:cNvCxnSpPr>
            <p:nvPr/>
          </p:nvCxnSpPr>
          <p:spPr bwMode="auto">
            <a:xfrm>
              <a:off x="4893270" y="2388447"/>
              <a:ext cx="2181386" cy="0"/>
            </a:xfrm>
            <a:prstGeom prst="straightConnector1">
              <a:avLst/>
            </a:prstGeom>
            <a:noFill/>
            <a:ln w="28575" cap="flat" cmpd="sng" algn="ctr">
              <a:solidFill>
                <a:srgbClr val="C50006">
                  <a:shade val="95000"/>
                  <a:satMod val="105000"/>
                </a:srgbClr>
              </a:solidFill>
              <a:prstDash val="solid"/>
              <a:headEnd type="none" w="med" len="med"/>
              <a:tailEnd type="triangle"/>
            </a:ln>
            <a:effectLst/>
          </p:spPr>
        </p:cxnSp>
        <p:sp>
          <p:nvSpPr>
            <p:cNvPr id="83" name="Freeform: Shape 82">
              <a:extLst>
                <a:ext uri="{FF2B5EF4-FFF2-40B4-BE49-F238E27FC236}">
                  <a16:creationId xmlns:a16="http://schemas.microsoft.com/office/drawing/2014/main" id="{AB3CDCF7-E568-9556-257F-8DA6F6AC9A56}"/>
                </a:ext>
              </a:extLst>
            </p:cNvPr>
            <p:cNvSpPr/>
            <p:nvPr/>
          </p:nvSpPr>
          <p:spPr bwMode="auto">
            <a:xfrm flipH="1">
              <a:off x="8235916" y="2263314"/>
              <a:ext cx="736684" cy="568824"/>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 pos="100000">
                  <a:srgbClr val="C50006"/>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sp>
          <p:nvSpPr>
            <p:cNvPr id="84" name="TextBox 83">
              <a:extLst>
                <a:ext uri="{FF2B5EF4-FFF2-40B4-BE49-F238E27FC236}">
                  <a16:creationId xmlns:a16="http://schemas.microsoft.com/office/drawing/2014/main" id="{740CC48B-C98D-EF3C-00B8-3EFCDD06C0D4}"/>
                </a:ext>
              </a:extLst>
            </p:cNvPr>
            <p:cNvSpPr txBox="1"/>
            <p:nvPr/>
          </p:nvSpPr>
          <p:spPr>
            <a:xfrm>
              <a:off x="9302043" y="2887321"/>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85" name="TextBox 84">
              <a:extLst>
                <a:ext uri="{FF2B5EF4-FFF2-40B4-BE49-F238E27FC236}">
                  <a16:creationId xmlns:a16="http://schemas.microsoft.com/office/drawing/2014/main" id="{C39340D1-F388-8D1A-311D-8A5723FCA88C}"/>
                </a:ext>
              </a:extLst>
            </p:cNvPr>
            <p:cNvSpPr txBox="1"/>
            <p:nvPr/>
          </p:nvSpPr>
          <p:spPr>
            <a:xfrm>
              <a:off x="407368" y="980728"/>
              <a:ext cx="3923895" cy="461665"/>
            </a:xfrm>
            <a:prstGeom prst="rect">
              <a:avLst/>
            </a:prstGeom>
            <a:noFill/>
          </p:spPr>
          <p:txBody>
            <a:bodyPr wrap="none" rtlCol="0">
              <a:spAutoFit/>
            </a:bodyPr>
            <a:lstStyle/>
            <a:p>
              <a:r>
                <a:rPr lang="en-CA" sz="2400" b="1" dirty="0"/>
                <a:t>Chirping for RF accelerator</a:t>
              </a:r>
              <a:endParaRPr lang="de-CH" sz="2400" b="1" dirty="0"/>
            </a:p>
          </p:txBody>
        </p:sp>
      </p:grpSp>
      <p:grpSp>
        <p:nvGrpSpPr>
          <p:cNvPr id="93" name="Group 92">
            <a:extLst>
              <a:ext uri="{FF2B5EF4-FFF2-40B4-BE49-F238E27FC236}">
                <a16:creationId xmlns:a16="http://schemas.microsoft.com/office/drawing/2014/main" id="{AA3118D5-B8F2-7E47-FFDC-1327D48A4448}"/>
              </a:ext>
            </a:extLst>
          </p:cNvPr>
          <p:cNvGrpSpPr/>
          <p:nvPr/>
        </p:nvGrpSpPr>
        <p:grpSpPr>
          <a:xfrm>
            <a:off x="1490223" y="3985808"/>
            <a:ext cx="9253028" cy="2419201"/>
            <a:chOff x="1469486" y="4034135"/>
            <a:chExt cx="9253028" cy="2419201"/>
          </a:xfrm>
        </p:grpSpPr>
        <p:sp>
          <p:nvSpPr>
            <p:cNvPr id="94" name="TextBox 93">
              <a:extLst>
                <a:ext uri="{FF2B5EF4-FFF2-40B4-BE49-F238E27FC236}">
                  <a16:creationId xmlns:a16="http://schemas.microsoft.com/office/drawing/2014/main" id="{48759C59-D73E-AA19-EB3C-DE0D1F93D9BB}"/>
                </a:ext>
              </a:extLst>
            </p:cNvPr>
            <p:cNvSpPr txBox="1"/>
            <p:nvPr/>
          </p:nvSpPr>
          <p:spPr>
            <a:xfrm>
              <a:off x="1469486" y="4034135"/>
              <a:ext cx="4948214" cy="461665"/>
            </a:xfrm>
            <a:prstGeom prst="rect">
              <a:avLst/>
            </a:prstGeom>
            <a:noFill/>
          </p:spPr>
          <p:txBody>
            <a:bodyPr wrap="none" rtlCol="0">
              <a:spAutoFit/>
            </a:bodyPr>
            <a:lstStyle/>
            <a:p>
              <a:r>
                <a:rPr lang="en-CA" sz="2400" b="1" dirty="0" err="1"/>
                <a:t>Dechirping</a:t>
              </a:r>
              <a:r>
                <a:rPr lang="en-CA" sz="2400" b="1" dirty="0"/>
                <a:t> for plasma accelerator</a:t>
              </a:r>
              <a:endParaRPr lang="de-CH" sz="2400" b="1" dirty="0"/>
            </a:p>
          </p:txBody>
        </p:sp>
        <p:grpSp>
          <p:nvGrpSpPr>
            <p:cNvPr id="95" name="Group 94">
              <a:extLst>
                <a:ext uri="{FF2B5EF4-FFF2-40B4-BE49-F238E27FC236}">
                  <a16:creationId xmlns:a16="http://schemas.microsoft.com/office/drawing/2014/main" id="{756C36C7-834F-09C1-4435-62D673552A17}"/>
                </a:ext>
              </a:extLst>
            </p:cNvPr>
            <p:cNvGrpSpPr/>
            <p:nvPr/>
          </p:nvGrpSpPr>
          <p:grpSpPr>
            <a:xfrm>
              <a:off x="3599407" y="4386825"/>
              <a:ext cx="7123107" cy="2066511"/>
              <a:chOff x="3599407" y="4386825"/>
              <a:chExt cx="7123107" cy="2066511"/>
            </a:xfrm>
          </p:grpSpPr>
          <p:sp>
            <p:nvSpPr>
              <p:cNvPr id="96" name="Rectangle 95">
                <a:extLst>
                  <a:ext uri="{FF2B5EF4-FFF2-40B4-BE49-F238E27FC236}">
                    <a16:creationId xmlns:a16="http://schemas.microsoft.com/office/drawing/2014/main" id="{0667FC8F-1C2F-CFB6-64B5-D4BA78234889}"/>
                  </a:ext>
                </a:extLst>
              </p:cNvPr>
              <p:cNvSpPr/>
              <p:nvPr/>
            </p:nvSpPr>
            <p:spPr>
              <a:xfrm rot="5400000">
                <a:off x="6964046" y="5098956"/>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7" name="Rectangle 96">
                <a:extLst>
                  <a:ext uri="{FF2B5EF4-FFF2-40B4-BE49-F238E27FC236}">
                    <a16:creationId xmlns:a16="http://schemas.microsoft.com/office/drawing/2014/main" id="{D10176EB-F321-3FB7-8531-92DA97B382AD}"/>
                  </a:ext>
                </a:extLst>
              </p:cNvPr>
              <p:cNvSpPr/>
              <p:nvPr/>
            </p:nvSpPr>
            <p:spPr>
              <a:xfrm rot="5400000">
                <a:off x="7005591" y="4365742"/>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8" name="Rectangle 97">
                <a:extLst>
                  <a:ext uri="{FF2B5EF4-FFF2-40B4-BE49-F238E27FC236}">
                    <a16:creationId xmlns:a16="http://schemas.microsoft.com/office/drawing/2014/main" id="{6698AD56-BE43-9C51-AFC5-08859E23ECC2}"/>
                  </a:ext>
                </a:extLst>
              </p:cNvPr>
              <p:cNvSpPr/>
              <p:nvPr/>
            </p:nvSpPr>
            <p:spPr>
              <a:xfrm rot="5400000" flipH="1">
                <a:off x="7005591" y="4978524"/>
                <a:ext cx="80979" cy="1496169"/>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99" name="Rectangle 98">
                <a:extLst>
                  <a:ext uri="{FF2B5EF4-FFF2-40B4-BE49-F238E27FC236}">
                    <a16:creationId xmlns:a16="http://schemas.microsoft.com/office/drawing/2014/main" id="{42E6E262-8D25-BC22-B8D0-AD0EC66E29FB}"/>
                  </a:ext>
                </a:extLst>
              </p:cNvPr>
              <p:cNvSpPr/>
              <p:nvPr/>
            </p:nvSpPr>
            <p:spPr>
              <a:xfrm rot="5400000">
                <a:off x="6782172" y="4670141"/>
                <a:ext cx="527815" cy="1496169"/>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00" name="Rectangle 99">
                <a:extLst>
                  <a:ext uri="{FF2B5EF4-FFF2-40B4-BE49-F238E27FC236}">
                    <a16:creationId xmlns:a16="http://schemas.microsoft.com/office/drawing/2014/main" id="{9BC2CCD6-8D15-7617-2BEC-03939D46589D}"/>
                  </a:ext>
                </a:extLst>
              </p:cNvPr>
              <p:cNvSpPr/>
              <p:nvPr/>
            </p:nvSpPr>
            <p:spPr>
              <a:xfrm rot="5400000">
                <a:off x="6783951" y="6124215"/>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01" name="Rectangle 100">
                <a:extLst>
                  <a:ext uri="{FF2B5EF4-FFF2-40B4-BE49-F238E27FC236}">
                    <a16:creationId xmlns:a16="http://schemas.microsoft.com/office/drawing/2014/main" id="{32FB4544-9C25-7843-4039-7854AB34A73C}"/>
                  </a:ext>
                </a:extLst>
              </p:cNvPr>
              <p:cNvSpPr/>
              <p:nvPr/>
            </p:nvSpPr>
            <p:spPr>
              <a:xfrm rot="16200000" flipV="1">
                <a:off x="6783951" y="4581962"/>
                <a:ext cx="524258" cy="13398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102" name="Rectangle 101">
                <a:extLst>
                  <a:ext uri="{FF2B5EF4-FFF2-40B4-BE49-F238E27FC236}">
                    <a16:creationId xmlns:a16="http://schemas.microsoft.com/office/drawing/2014/main" id="{59374761-D026-E97F-E85C-92BBC298F607}"/>
                  </a:ext>
                </a:extLst>
              </p:cNvPr>
              <p:cNvSpPr/>
              <p:nvPr/>
            </p:nvSpPr>
            <p:spPr>
              <a:xfrm rot="16200000" flipV="1">
                <a:off x="6964046" y="4245035"/>
                <a:ext cx="164068" cy="149616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grpSp>
            <p:nvGrpSpPr>
              <p:cNvPr id="103" name="Group 102">
                <a:extLst>
                  <a:ext uri="{FF2B5EF4-FFF2-40B4-BE49-F238E27FC236}">
                    <a16:creationId xmlns:a16="http://schemas.microsoft.com/office/drawing/2014/main" id="{3B232FB9-A57E-F1E1-F502-B057C2CC9C00}"/>
                  </a:ext>
                </a:extLst>
              </p:cNvPr>
              <p:cNvGrpSpPr/>
              <p:nvPr/>
            </p:nvGrpSpPr>
            <p:grpSpPr>
              <a:xfrm>
                <a:off x="3599407" y="4552169"/>
                <a:ext cx="1811594" cy="1746040"/>
                <a:chOff x="3599407" y="4552169"/>
                <a:chExt cx="1811594" cy="1746040"/>
              </a:xfrm>
            </p:grpSpPr>
            <p:cxnSp>
              <p:nvCxnSpPr>
                <p:cNvPr id="111" name="Straight Arrow Connector 110">
                  <a:extLst>
                    <a:ext uri="{FF2B5EF4-FFF2-40B4-BE49-F238E27FC236}">
                      <a16:creationId xmlns:a16="http://schemas.microsoft.com/office/drawing/2014/main" id="{7BCDB930-484C-38C4-238D-E6C37FF9ADEA}"/>
                    </a:ext>
                  </a:extLst>
                </p:cNvPr>
                <p:cNvCxnSpPr>
                  <a:cxnSpLocks/>
                </p:cNvCxnSpPr>
                <p:nvPr/>
              </p:nvCxnSpPr>
              <p:spPr bwMode="auto">
                <a:xfrm flipV="1">
                  <a:off x="3655626" y="4958274"/>
                  <a:ext cx="0" cy="95029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2" name="Straight Arrow Connector 111">
                  <a:extLst>
                    <a:ext uri="{FF2B5EF4-FFF2-40B4-BE49-F238E27FC236}">
                      <a16:creationId xmlns:a16="http://schemas.microsoft.com/office/drawing/2014/main" id="{7BD4FD4B-2AFD-26FE-58F5-D83A51B1A88A}"/>
                    </a:ext>
                  </a:extLst>
                </p:cNvPr>
                <p:cNvCxnSpPr>
                  <a:cxnSpLocks/>
                </p:cNvCxnSpPr>
                <p:nvPr/>
              </p:nvCxnSpPr>
              <p:spPr bwMode="auto">
                <a:xfrm rot="5400000" flipV="1">
                  <a:off x="4474830" y="5089366"/>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F1A4441F-F333-E704-3C68-77D40F57D256}"/>
                    </a:ext>
                  </a:extLst>
                </p:cNvPr>
                <p:cNvSpPr txBox="1"/>
                <p:nvPr/>
              </p:nvSpPr>
              <p:spPr>
                <a:xfrm>
                  <a:off x="3599407" y="4552169"/>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114" name="Freeform: Shape 113">
                  <a:extLst>
                    <a:ext uri="{FF2B5EF4-FFF2-40B4-BE49-F238E27FC236}">
                      <a16:creationId xmlns:a16="http://schemas.microsoft.com/office/drawing/2014/main" id="{665FAA72-616B-B285-0D68-49336444DAE4}"/>
                    </a:ext>
                  </a:extLst>
                </p:cNvPr>
                <p:cNvSpPr/>
                <p:nvPr/>
              </p:nvSpPr>
              <p:spPr bwMode="auto">
                <a:xfrm>
                  <a:off x="4114679" y="5287531"/>
                  <a:ext cx="736684" cy="568824"/>
                </a:xfrm>
                <a:custGeom>
                  <a:avLst/>
                  <a:gdLst>
                    <a:gd name="connsiteX0" fmla="*/ 39249 w 669271"/>
                    <a:gd name="connsiteY0" fmla="*/ 1182 h 669271"/>
                    <a:gd name="connsiteX1" fmla="*/ 429078 w 669271"/>
                    <a:gd name="connsiteY1" fmla="*/ 240194 h 669271"/>
                    <a:gd name="connsiteX2" fmla="*/ 655577 w 669271"/>
                    <a:gd name="connsiteY2" fmla="*/ 655577 h 669271"/>
                    <a:gd name="connsiteX3" fmla="*/ 240194 w 669271"/>
                    <a:gd name="connsiteY3" fmla="*/ 429078 h 669271"/>
                    <a:gd name="connsiteX4" fmla="*/ 13695 w 669271"/>
                    <a:gd name="connsiteY4" fmla="*/ 13695 h 669271"/>
                    <a:gd name="connsiteX5" fmla="*/ 39249 w 669271"/>
                    <a:gd name="connsiteY5" fmla="*/ 1182 h 6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71" h="669271">
                      <a:moveTo>
                        <a:pt x="39249" y="1182"/>
                      </a:moveTo>
                      <a:cubicBezTo>
                        <a:pt x="112211" y="-11927"/>
                        <a:pt x="273983" y="85100"/>
                        <a:pt x="429078" y="240194"/>
                      </a:cubicBezTo>
                      <a:cubicBezTo>
                        <a:pt x="606328" y="417445"/>
                        <a:pt x="707736" y="603418"/>
                        <a:pt x="655577" y="655577"/>
                      </a:cubicBezTo>
                      <a:cubicBezTo>
                        <a:pt x="603418" y="707736"/>
                        <a:pt x="417444" y="606328"/>
                        <a:pt x="240194" y="429078"/>
                      </a:cubicBezTo>
                      <a:cubicBezTo>
                        <a:pt x="62943" y="251828"/>
                        <a:pt x="-38464" y="65854"/>
                        <a:pt x="13695" y="13695"/>
                      </a:cubicBezTo>
                      <a:cubicBezTo>
                        <a:pt x="20215" y="7175"/>
                        <a:pt x="28825" y="3055"/>
                        <a:pt x="39249" y="1182"/>
                      </a:cubicBezTo>
                      <a:close/>
                    </a:path>
                  </a:pathLst>
                </a:custGeom>
                <a:gradFill flip="none" rotWithShape="1">
                  <a:gsLst>
                    <a:gs pos="30000">
                      <a:srgbClr val="197418"/>
                    </a:gs>
                    <a:gs pos="76000">
                      <a:srgbClr val="EB5B00"/>
                    </a:gs>
                    <a:gs pos="0">
                      <a:srgbClr val="7C204E"/>
                    </a:gs>
                    <a:gs pos="50000">
                      <a:srgbClr val="FDCA00">
                        <a:shade val="67500"/>
                        <a:satMod val="115000"/>
                      </a:srgbClr>
                    </a:gs>
                    <a:gs pos="100000">
                      <a:srgbClr val="C50006"/>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sp>
              <p:nvSpPr>
                <p:cNvPr id="115" name="TextBox 114">
                  <a:extLst>
                    <a:ext uri="{FF2B5EF4-FFF2-40B4-BE49-F238E27FC236}">
                      <a16:creationId xmlns:a16="http://schemas.microsoft.com/office/drawing/2014/main" id="{40463173-ED39-C0A5-9C7F-C8D005168D7F}"/>
                    </a:ext>
                  </a:extLst>
                </p:cNvPr>
                <p:cNvSpPr txBox="1"/>
                <p:nvPr/>
              </p:nvSpPr>
              <p:spPr>
                <a:xfrm>
                  <a:off x="5094121" y="5869500"/>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sp>
              <p:nvSpPr>
                <p:cNvPr id="116" name="TextBox 115">
                  <a:extLst>
                    <a:ext uri="{FF2B5EF4-FFF2-40B4-BE49-F238E27FC236}">
                      <a16:creationId xmlns:a16="http://schemas.microsoft.com/office/drawing/2014/main" id="{870DB124-8B3D-F56D-AB9F-61AFB54A3F13}"/>
                    </a:ext>
                  </a:extLst>
                </p:cNvPr>
                <p:cNvSpPr txBox="1"/>
                <p:nvPr/>
              </p:nvSpPr>
              <p:spPr>
                <a:xfrm>
                  <a:off x="4784325" y="4997922"/>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000" dirty="0">
                      <a:solidFill>
                        <a:srgbClr val="000000"/>
                      </a:solidFill>
                    </a:rPr>
                    <a:t>head</a:t>
                  </a:r>
                </a:p>
              </p:txBody>
            </p:sp>
            <p:sp>
              <p:nvSpPr>
                <p:cNvPr id="117" name="TextBox 116">
                  <a:extLst>
                    <a:ext uri="{FF2B5EF4-FFF2-40B4-BE49-F238E27FC236}">
                      <a16:creationId xmlns:a16="http://schemas.microsoft.com/office/drawing/2014/main" id="{2C2612CD-5820-64F3-1F63-27E7721612BD}"/>
                    </a:ext>
                  </a:extLst>
                </p:cNvPr>
                <p:cNvSpPr txBox="1"/>
                <p:nvPr/>
              </p:nvSpPr>
              <p:spPr>
                <a:xfrm>
                  <a:off x="3726373" y="5002743"/>
                  <a:ext cx="619591" cy="428673"/>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000" dirty="0">
                      <a:solidFill>
                        <a:srgbClr val="000000"/>
                      </a:solidFill>
                    </a:rPr>
                    <a:t>tail</a:t>
                  </a:r>
                </a:p>
              </p:txBody>
            </p:sp>
          </p:grpSp>
          <p:grpSp>
            <p:nvGrpSpPr>
              <p:cNvPr id="104" name="Group 103">
                <a:extLst>
                  <a:ext uri="{FF2B5EF4-FFF2-40B4-BE49-F238E27FC236}">
                    <a16:creationId xmlns:a16="http://schemas.microsoft.com/office/drawing/2014/main" id="{C65EA1DF-3BC2-F032-48A2-E88FAC6CCD00}"/>
                  </a:ext>
                </a:extLst>
              </p:cNvPr>
              <p:cNvGrpSpPr/>
              <p:nvPr/>
            </p:nvGrpSpPr>
            <p:grpSpPr>
              <a:xfrm>
                <a:off x="8892543" y="4547632"/>
                <a:ext cx="1829971" cy="1788689"/>
                <a:chOff x="8892543" y="4547632"/>
                <a:chExt cx="1829971" cy="1788689"/>
              </a:xfrm>
            </p:grpSpPr>
            <p:cxnSp>
              <p:nvCxnSpPr>
                <p:cNvPr id="106" name="Straight Arrow Connector 105">
                  <a:extLst>
                    <a:ext uri="{FF2B5EF4-FFF2-40B4-BE49-F238E27FC236}">
                      <a16:creationId xmlns:a16="http://schemas.microsoft.com/office/drawing/2014/main" id="{8A2F1BC6-636A-2477-6DAC-88C6D8F35B81}"/>
                    </a:ext>
                  </a:extLst>
                </p:cNvPr>
                <p:cNvCxnSpPr>
                  <a:cxnSpLocks/>
                </p:cNvCxnSpPr>
                <p:nvPr/>
              </p:nvCxnSpPr>
              <p:spPr bwMode="auto">
                <a:xfrm flipV="1">
                  <a:off x="8948762" y="4953737"/>
                  <a:ext cx="0" cy="9924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07" name="Straight Arrow Connector 106">
                  <a:extLst>
                    <a:ext uri="{FF2B5EF4-FFF2-40B4-BE49-F238E27FC236}">
                      <a16:creationId xmlns:a16="http://schemas.microsoft.com/office/drawing/2014/main" id="{6646FD13-16F4-21AF-B124-7ED0EBCB9E2D}"/>
                    </a:ext>
                  </a:extLst>
                </p:cNvPr>
                <p:cNvCxnSpPr>
                  <a:cxnSpLocks/>
                </p:cNvCxnSpPr>
                <p:nvPr/>
              </p:nvCxnSpPr>
              <p:spPr bwMode="auto">
                <a:xfrm rot="5400000" flipV="1">
                  <a:off x="9767966" y="5126951"/>
                  <a:ext cx="0" cy="1638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08" name="TextBox 107">
                  <a:extLst>
                    <a:ext uri="{FF2B5EF4-FFF2-40B4-BE49-F238E27FC236}">
                      <a16:creationId xmlns:a16="http://schemas.microsoft.com/office/drawing/2014/main" id="{5B77611B-1F44-0499-9215-FA147CCC1287}"/>
                    </a:ext>
                  </a:extLst>
                </p:cNvPr>
                <p:cNvSpPr txBox="1"/>
                <p:nvPr/>
              </p:nvSpPr>
              <p:spPr>
                <a:xfrm>
                  <a:off x="8892543" y="4547632"/>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109" name="Oval 108">
                  <a:extLst>
                    <a:ext uri="{FF2B5EF4-FFF2-40B4-BE49-F238E27FC236}">
                      <a16:creationId xmlns:a16="http://schemas.microsoft.com/office/drawing/2014/main" id="{2549B200-2964-FFA5-94F3-C8446CB8C91A}"/>
                    </a:ext>
                  </a:extLst>
                </p:cNvPr>
                <p:cNvSpPr/>
                <p:nvPr/>
              </p:nvSpPr>
              <p:spPr bwMode="auto">
                <a:xfrm>
                  <a:off x="9410367" y="5612760"/>
                  <a:ext cx="876551" cy="243597"/>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ndParaRPr>
                </a:p>
              </p:txBody>
            </p:sp>
            <p:sp>
              <p:nvSpPr>
                <p:cNvPr id="110" name="TextBox 109">
                  <a:extLst>
                    <a:ext uri="{FF2B5EF4-FFF2-40B4-BE49-F238E27FC236}">
                      <a16:creationId xmlns:a16="http://schemas.microsoft.com/office/drawing/2014/main" id="{BCF1043C-8ACB-3A48-16EA-536A82724BEE}"/>
                    </a:ext>
                  </a:extLst>
                </p:cNvPr>
                <p:cNvSpPr txBox="1"/>
                <p:nvPr/>
              </p:nvSpPr>
              <p:spPr>
                <a:xfrm>
                  <a:off x="10405634" y="5907612"/>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grpSp>
          <p:cxnSp>
            <p:nvCxnSpPr>
              <p:cNvPr id="105" name="Straight Arrow Connector 104">
                <a:extLst>
                  <a:ext uri="{FF2B5EF4-FFF2-40B4-BE49-F238E27FC236}">
                    <a16:creationId xmlns:a16="http://schemas.microsoft.com/office/drawing/2014/main" id="{3098E29B-32F8-8B4F-8B30-71B8296E4BAE}"/>
                  </a:ext>
                </a:extLst>
              </p:cNvPr>
              <p:cNvCxnSpPr>
                <a:cxnSpLocks/>
              </p:cNvCxnSpPr>
              <p:nvPr/>
            </p:nvCxnSpPr>
            <p:spPr bwMode="auto">
              <a:xfrm>
                <a:off x="5955387" y="5432951"/>
                <a:ext cx="2181386" cy="0"/>
              </a:xfrm>
              <a:prstGeom prst="straightConnector1">
                <a:avLst/>
              </a:prstGeom>
              <a:noFill/>
              <a:ln w="28575" cap="flat" cmpd="sng" algn="ctr">
                <a:solidFill>
                  <a:srgbClr val="C50006">
                    <a:shade val="95000"/>
                    <a:satMod val="105000"/>
                  </a:srgbClr>
                </a:solidFill>
                <a:prstDash val="solid"/>
                <a:headEnd type="none" w="med" len="med"/>
                <a:tailEnd type="triangle"/>
              </a:ln>
              <a:effectLst/>
            </p:spPr>
          </p:cxnSp>
        </p:grpSp>
      </p:grpSp>
    </p:spTree>
    <p:extLst>
      <p:ext uri="{BB962C8B-B14F-4D97-AF65-F5344CB8AC3E}">
        <p14:creationId xmlns:p14="http://schemas.microsoft.com/office/powerpoint/2010/main" val="11853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0ACE15-A72E-9AAA-162D-2BE9A2A6440A}"/>
              </a:ext>
            </a:extLst>
          </p:cNvPr>
          <p:cNvSpPr>
            <a:spLocks noGrp="1"/>
          </p:cNvSpPr>
          <p:nvPr>
            <p:ph type="sldNum" sz="quarter" idx="12"/>
          </p:nvPr>
        </p:nvSpPr>
        <p:spPr/>
        <p:txBody>
          <a:bodyPr/>
          <a:lstStyle/>
          <a:p>
            <a:fld id="{3A3A6714-3D1F-4857-9904-D935B84167FA}" type="slidenum">
              <a:rPr lang="en-GB" smtClean="0"/>
              <a:pPr/>
              <a:t>6</a:t>
            </a:fld>
            <a:endParaRPr lang="en-GB"/>
          </a:p>
        </p:txBody>
      </p:sp>
      <p:sp>
        <p:nvSpPr>
          <p:cNvPr id="4" name="Title 3">
            <a:extLst>
              <a:ext uri="{FF2B5EF4-FFF2-40B4-BE49-F238E27FC236}">
                <a16:creationId xmlns:a16="http://schemas.microsoft.com/office/drawing/2014/main" id="{FE7081E2-D7D7-81C9-1F42-16E46D8D9CF6}"/>
              </a:ext>
            </a:extLst>
          </p:cNvPr>
          <p:cNvSpPr>
            <a:spLocks noGrp="1"/>
          </p:cNvSpPr>
          <p:nvPr>
            <p:ph type="title"/>
          </p:nvPr>
        </p:nvSpPr>
        <p:spPr/>
        <p:txBody>
          <a:bodyPr/>
          <a:lstStyle/>
          <a:p>
            <a:endParaRPr lang="de-CH" dirty="0"/>
          </a:p>
        </p:txBody>
      </p:sp>
      <p:sp>
        <p:nvSpPr>
          <p:cNvPr id="5" name="Footer Placeholder 4">
            <a:extLst>
              <a:ext uri="{FF2B5EF4-FFF2-40B4-BE49-F238E27FC236}">
                <a16:creationId xmlns:a16="http://schemas.microsoft.com/office/drawing/2014/main" id="{72DA36C9-D4D5-5D27-957A-6752A916D8C3}"/>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sp>
        <p:nvSpPr>
          <p:cNvPr id="6" name="TextBox 5">
            <a:extLst>
              <a:ext uri="{FF2B5EF4-FFF2-40B4-BE49-F238E27FC236}">
                <a16:creationId xmlns:a16="http://schemas.microsoft.com/office/drawing/2014/main" id="{CAF6F784-0515-EBFA-76A9-DE933BA2BAD0}"/>
              </a:ext>
            </a:extLst>
          </p:cNvPr>
          <p:cNvSpPr txBox="1"/>
          <p:nvPr/>
        </p:nvSpPr>
        <p:spPr>
          <a:xfrm>
            <a:off x="695325" y="3609122"/>
            <a:ext cx="10009187" cy="2412267"/>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2000" dirty="0">
                <a:solidFill>
                  <a:srgbClr val="000000"/>
                </a:solidFill>
              </a:rPr>
              <a:t>Measurement procedure:</a:t>
            </a:r>
          </a:p>
          <a:p>
            <a:pPr marL="342900" indent="-342900" eaLnBrk="1" hangingPunct="1">
              <a:lnSpc>
                <a:spcPct val="110000"/>
              </a:lnSpc>
              <a:spcBef>
                <a:spcPct val="0"/>
              </a:spcBef>
              <a:buClr>
                <a:srgbClr val="000000"/>
              </a:buClr>
              <a:buFont typeface="+mj-lt"/>
              <a:buAutoNum type="arabicPeriod"/>
            </a:pPr>
            <a:r>
              <a:rPr lang="en-US" sz="2000" dirty="0">
                <a:solidFill>
                  <a:srgbClr val="000000"/>
                </a:solidFill>
              </a:rPr>
              <a:t>Passive structure gap is fully opened to limit its effect</a:t>
            </a:r>
          </a:p>
          <a:p>
            <a:pPr marL="342900" indent="-342900" eaLnBrk="1" hangingPunct="1">
              <a:lnSpc>
                <a:spcPct val="110000"/>
              </a:lnSpc>
              <a:spcBef>
                <a:spcPct val="0"/>
              </a:spcBef>
              <a:buClr>
                <a:srgbClr val="000000"/>
              </a:buClr>
              <a:buFont typeface="+mj-lt"/>
              <a:buAutoNum type="arabicPeriod"/>
            </a:pPr>
            <a:r>
              <a:rPr lang="en-US" sz="2000" dirty="0">
                <a:solidFill>
                  <a:srgbClr val="000000"/>
                </a:solidFill>
              </a:rPr>
              <a:t>TDS is used to get the longitudinal phase space of the beam sent into passive structure</a:t>
            </a:r>
          </a:p>
          <a:p>
            <a:pPr marL="342900" indent="-342900" eaLnBrk="1" hangingPunct="1">
              <a:lnSpc>
                <a:spcPct val="110000"/>
              </a:lnSpc>
              <a:spcBef>
                <a:spcPct val="0"/>
              </a:spcBef>
              <a:buClr>
                <a:srgbClr val="000000"/>
              </a:buClr>
              <a:buFont typeface="+mj-lt"/>
              <a:buAutoNum type="arabicPeriod"/>
            </a:pPr>
            <a:r>
              <a:rPr lang="en-US" sz="2000" dirty="0">
                <a:solidFill>
                  <a:srgbClr val="000000">
                    <a:alpha val="25000"/>
                  </a:srgbClr>
                </a:solidFill>
                <a:effectLst>
                  <a:outerShdw blurRad="50800" dist="50800" dir="5400000" sx="1000" sy="1000" algn="ctr" rotWithShape="0">
                    <a:srgbClr val="000000"/>
                  </a:outerShdw>
                </a:effectLst>
              </a:rPr>
              <a:t>TDS is turned off</a:t>
            </a:r>
          </a:p>
          <a:p>
            <a:pPr marL="342900" indent="-342900" eaLnBrk="1" hangingPunct="1">
              <a:lnSpc>
                <a:spcPct val="110000"/>
              </a:lnSpc>
              <a:spcBef>
                <a:spcPct val="0"/>
              </a:spcBef>
              <a:buClr>
                <a:srgbClr val="000000"/>
              </a:buClr>
              <a:buFont typeface="+mj-lt"/>
              <a:buAutoNum type="arabicPeriod"/>
            </a:pPr>
            <a:r>
              <a:rPr lang="en-US" sz="2000" dirty="0">
                <a:solidFill>
                  <a:srgbClr val="000000">
                    <a:alpha val="25000"/>
                  </a:srgbClr>
                </a:solidFill>
                <a:effectLst>
                  <a:outerShdw blurRad="50800" dist="50800" dir="5400000" sx="1000" sy="1000" algn="ctr" rotWithShape="0">
                    <a:srgbClr val="000000"/>
                  </a:outerShdw>
                </a:effectLst>
              </a:rPr>
              <a:t>Passive structure gap is gradually closed</a:t>
            </a:r>
          </a:p>
          <a:p>
            <a:pPr marL="342900" indent="-342900" eaLnBrk="1" hangingPunct="1">
              <a:lnSpc>
                <a:spcPct val="110000"/>
              </a:lnSpc>
              <a:spcBef>
                <a:spcPct val="0"/>
              </a:spcBef>
              <a:buClr>
                <a:srgbClr val="000000"/>
              </a:buClr>
              <a:buFont typeface="+mj-lt"/>
              <a:buAutoNum type="arabicPeriod"/>
            </a:pPr>
            <a:r>
              <a:rPr lang="en-US" sz="2000" dirty="0">
                <a:solidFill>
                  <a:srgbClr val="000000">
                    <a:alpha val="25000"/>
                  </a:srgbClr>
                </a:solidFill>
                <a:effectLst>
                  <a:outerShdw blurRad="50800" dist="50800" dir="5400000" sx="1000" sy="1000" algn="ctr" rotWithShape="0">
                    <a:srgbClr val="000000"/>
                  </a:outerShdw>
                </a:effectLst>
              </a:rPr>
              <a:t>Dipole &amp; screen measure energy of beam coming out of the passive structure</a:t>
            </a:r>
          </a:p>
          <a:p>
            <a:pPr marL="342900" indent="-342900" eaLnBrk="1" hangingPunct="1">
              <a:lnSpc>
                <a:spcPct val="110000"/>
              </a:lnSpc>
              <a:spcBef>
                <a:spcPct val="0"/>
              </a:spcBef>
              <a:buClr>
                <a:srgbClr val="000000"/>
              </a:buClr>
              <a:buFont typeface="+mj-lt"/>
              <a:buAutoNum type="arabicPeriod"/>
            </a:pPr>
            <a:r>
              <a:rPr lang="en-US" sz="2000" dirty="0">
                <a:solidFill>
                  <a:srgbClr val="000000">
                    <a:alpha val="25000"/>
                  </a:srgbClr>
                </a:solidFill>
                <a:effectLst>
                  <a:outerShdw blurRad="50800" dist="50800" dir="5400000" sx="1000" sy="1000" algn="ctr" rotWithShape="0">
                    <a:srgbClr val="000000"/>
                  </a:outerShdw>
                </a:effectLst>
              </a:rPr>
              <a:t>Process is repeated for three bunch lengths (76 fs, 38 fs, 16 fs), 300 images total</a:t>
            </a:r>
          </a:p>
        </p:txBody>
      </p:sp>
      <p:pic>
        <p:nvPicPr>
          <p:cNvPr id="7" name="Picture 6" descr="A graph of a graph&#10;&#10;Description automatically generated with medium confidence">
            <a:extLst>
              <a:ext uri="{FF2B5EF4-FFF2-40B4-BE49-F238E27FC236}">
                <a16:creationId xmlns:a16="http://schemas.microsoft.com/office/drawing/2014/main" id="{B5DBA2ED-D012-9542-EF53-57383C5DF5F6}"/>
              </a:ext>
            </a:extLst>
          </p:cNvPr>
          <p:cNvPicPr>
            <a:picLocks noChangeAspect="1"/>
          </p:cNvPicPr>
          <p:nvPr/>
        </p:nvPicPr>
        <p:blipFill rotWithShape="1">
          <a:blip r:embed="rId2"/>
          <a:srcRect l="36147" t="19941" r="32249" b="16242"/>
          <a:stretch/>
        </p:blipFill>
        <p:spPr>
          <a:xfrm>
            <a:off x="10242006" y="1451247"/>
            <a:ext cx="1620837" cy="1658931"/>
          </a:xfrm>
          <a:prstGeom prst="rect">
            <a:avLst/>
          </a:prstGeom>
        </p:spPr>
      </p:pic>
      <p:cxnSp>
        <p:nvCxnSpPr>
          <p:cNvPr id="8" name="Straight Arrow Connector 7">
            <a:extLst>
              <a:ext uri="{FF2B5EF4-FFF2-40B4-BE49-F238E27FC236}">
                <a16:creationId xmlns:a16="http://schemas.microsoft.com/office/drawing/2014/main" id="{406AC2C8-2E4F-2DBC-4CE4-BED23484EADA}"/>
              </a:ext>
            </a:extLst>
          </p:cNvPr>
          <p:cNvCxnSpPr>
            <a:cxnSpLocks/>
          </p:cNvCxnSpPr>
          <p:nvPr/>
        </p:nvCxnSpPr>
        <p:spPr bwMode="auto">
          <a:xfrm flipV="1">
            <a:off x="10158140" y="1325708"/>
            <a:ext cx="0" cy="186918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F8C9A5F2-B988-41F4-44C7-1192E7F3DA14}"/>
              </a:ext>
            </a:extLst>
          </p:cNvPr>
          <p:cNvCxnSpPr>
            <a:cxnSpLocks/>
          </p:cNvCxnSpPr>
          <p:nvPr/>
        </p:nvCxnSpPr>
        <p:spPr bwMode="auto">
          <a:xfrm>
            <a:off x="10158140" y="3194893"/>
            <a:ext cx="1773754" cy="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AE84265D-6DB3-CFD0-9286-B21FB9913EFF}"/>
              </a:ext>
            </a:extLst>
          </p:cNvPr>
          <p:cNvSpPr txBox="1"/>
          <p:nvPr/>
        </p:nvSpPr>
        <p:spPr>
          <a:xfrm>
            <a:off x="9917064" y="98885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sp>
        <p:nvSpPr>
          <p:cNvPr id="11" name="TextBox 10">
            <a:extLst>
              <a:ext uri="{FF2B5EF4-FFF2-40B4-BE49-F238E27FC236}">
                <a16:creationId xmlns:a16="http://schemas.microsoft.com/office/drawing/2014/main" id="{52EB43FE-4D35-43AC-D201-16FA62AEEE5C}"/>
              </a:ext>
            </a:extLst>
          </p:cNvPr>
          <p:cNvSpPr txBox="1"/>
          <p:nvPr/>
        </p:nvSpPr>
        <p:spPr>
          <a:xfrm>
            <a:off x="11931894" y="3279611"/>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t</a:t>
            </a:r>
          </a:p>
        </p:txBody>
      </p:sp>
      <p:grpSp>
        <p:nvGrpSpPr>
          <p:cNvPr id="12" name="Group 11">
            <a:extLst>
              <a:ext uri="{FF2B5EF4-FFF2-40B4-BE49-F238E27FC236}">
                <a16:creationId xmlns:a16="http://schemas.microsoft.com/office/drawing/2014/main" id="{BDFE188F-B503-EDE5-3DDA-C38B7EBD85B8}"/>
              </a:ext>
            </a:extLst>
          </p:cNvPr>
          <p:cNvGrpSpPr/>
          <p:nvPr/>
        </p:nvGrpSpPr>
        <p:grpSpPr>
          <a:xfrm>
            <a:off x="166437" y="1484784"/>
            <a:ext cx="9385947" cy="1671622"/>
            <a:chOff x="166437" y="1484784"/>
            <a:chExt cx="9385947" cy="1671622"/>
          </a:xfrm>
        </p:grpSpPr>
        <p:sp>
          <p:nvSpPr>
            <p:cNvPr id="13" name="Rectangle 12">
              <a:extLst>
                <a:ext uri="{FF2B5EF4-FFF2-40B4-BE49-F238E27FC236}">
                  <a16:creationId xmlns:a16="http://schemas.microsoft.com/office/drawing/2014/main" id="{055AF1B3-EB37-CC17-93CA-72C171E3CAEE}"/>
                </a:ext>
              </a:extLst>
            </p:cNvPr>
            <p:cNvSpPr/>
            <p:nvPr/>
          </p:nvSpPr>
          <p:spPr bwMode="auto">
            <a:xfrm>
              <a:off x="3331380" y="1975083"/>
              <a:ext cx="2052228" cy="1074021"/>
            </a:xfrm>
            <a:prstGeom prst="rect">
              <a:avLst/>
            </a:prstGeom>
            <a:solidFill>
              <a:srgbClr val="686868">
                <a:lumMod val="40000"/>
                <a:lumOff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rPr>
                <a:t>Passive dielectric structure</a:t>
              </a:r>
              <a:endParaRPr kumimoji="0" lang="de-CH" b="0" i="0" u="none" strike="noStrike" kern="1200" cap="none" spc="0" normalizeH="0" baseline="0" noProof="0" dirty="0">
                <a:ln>
                  <a:noFill/>
                </a:ln>
                <a:solidFill>
                  <a:srgbClr val="000000"/>
                </a:solidFill>
                <a:effectLst/>
                <a:uLnTx/>
                <a:uFillTx/>
              </a:endParaRPr>
            </a:p>
          </p:txBody>
        </p:sp>
        <p:cxnSp>
          <p:nvCxnSpPr>
            <p:cNvPr id="14" name="Straight Connector 13">
              <a:extLst>
                <a:ext uri="{FF2B5EF4-FFF2-40B4-BE49-F238E27FC236}">
                  <a16:creationId xmlns:a16="http://schemas.microsoft.com/office/drawing/2014/main" id="{BD1D27B5-F882-84AE-D513-D256605E1413}"/>
                </a:ext>
              </a:extLst>
            </p:cNvPr>
            <p:cNvCxnSpPr>
              <a:cxnSpLocks/>
            </p:cNvCxnSpPr>
            <p:nvPr/>
          </p:nvCxnSpPr>
          <p:spPr bwMode="auto">
            <a:xfrm>
              <a:off x="5383608" y="2530549"/>
              <a:ext cx="972108" cy="0"/>
            </a:xfrm>
            <a:prstGeom prst="line">
              <a:avLst/>
            </a:prstGeom>
            <a:solidFill>
              <a:srgbClr val="FDCA00"/>
            </a:solidFill>
            <a:ln w="57150" cap="flat" cmpd="sng" algn="ctr">
              <a:solidFill>
                <a:srgbClr val="00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D466CB0-A430-B382-F157-5B9B110F213C}"/>
                </a:ext>
              </a:extLst>
            </p:cNvPr>
            <p:cNvCxnSpPr>
              <a:cxnSpLocks/>
            </p:cNvCxnSpPr>
            <p:nvPr/>
          </p:nvCxnSpPr>
          <p:spPr bwMode="auto">
            <a:xfrm flipV="1">
              <a:off x="7435836" y="1964517"/>
              <a:ext cx="972108" cy="583563"/>
            </a:xfrm>
            <a:prstGeom prst="line">
              <a:avLst/>
            </a:prstGeom>
            <a:solidFill>
              <a:srgbClr val="FDCA00"/>
            </a:solidFill>
            <a:ln w="57150" cap="flat" cmpd="sng" algn="ctr">
              <a:solidFill>
                <a:srgbClr val="000000"/>
              </a:solidFill>
              <a:prstDash val="solid"/>
              <a:round/>
              <a:headEnd type="none" w="med" len="med"/>
              <a:tailEnd type="none" w="med" len="med"/>
            </a:ln>
            <a:effectLst/>
          </p:spPr>
        </p:cxnSp>
        <p:sp>
          <p:nvSpPr>
            <p:cNvPr id="16" name="Rectangle 15">
              <a:extLst>
                <a:ext uri="{FF2B5EF4-FFF2-40B4-BE49-F238E27FC236}">
                  <a16:creationId xmlns:a16="http://schemas.microsoft.com/office/drawing/2014/main" id="{3AC674A7-D482-3F38-4CF5-1D74AD17CC8B}"/>
                </a:ext>
              </a:extLst>
            </p:cNvPr>
            <p:cNvSpPr/>
            <p:nvPr/>
          </p:nvSpPr>
          <p:spPr bwMode="auto">
            <a:xfrm>
              <a:off x="8364252" y="1484784"/>
              <a:ext cx="1188132" cy="69575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1200" dirty="0">
                  <a:solidFill>
                    <a:srgbClr val="000000"/>
                  </a:solidFill>
                </a:rPr>
                <a:t>S</a:t>
              </a:r>
              <a:r>
                <a:rPr kumimoji="0" lang="en-US" b="0" i="0" u="none" strike="noStrike" kern="1200" cap="none" spc="0" normalizeH="0" baseline="0" noProof="0" dirty="0" err="1">
                  <a:ln>
                    <a:noFill/>
                  </a:ln>
                  <a:solidFill>
                    <a:srgbClr val="000000"/>
                  </a:solidFill>
                  <a:effectLst/>
                  <a:uLnTx/>
                  <a:uFillTx/>
                </a:rPr>
                <a:t>creen</a:t>
              </a:r>
              <a:endParaRPr kumimoji="0" lang="de-CH" b="0" i="0" u="none" strike="noStrike" kern="1200" cap="none" spc="0" normalizeH="0" baseline="0" noProof="0" dirty="0">
                <a:ln>
                  <a:noFill/>
                </a:ln>
                <a:solidFill>
                  <a:srgbClr val="000000"/>
                </a:solidFill>
                <a:effectLst/>
                <a:uLnTx/>
                <a:uFillTx/>
              </a:endParaRPr>
            </a:p>
          </p:txBody>
        </p:sp>
        <p:cxnSp>
          <p:nvCxnSpPr>
            <p:cNvPr id="17" name="Straight Connector 16">
              <a:extLst>
                <a:ext uri="{FF2B5EF4-FFF2-40B4-BE49-F238E27FC236}">
                  <a16:creationId xmlns:a16="http://schemas.microsoft.com/office/drawing/2014/main" id="{8C0B49F7-559D-7C6A-E0DB-4DA06958364C}"/>
                </a:ext>
              </a:extLst>
            </p:cNvPr>
            <p:cNvCxnSpPr>
              <a:cxnSpLocks/>
            </p:cNvCxnSpPr>
            <p:nvPr/>
          </p:nvCxnSpPr>
          <p:spPr bwMode="auto">
            <a:xfrm>
              <a:off x="2359272" y="2539738"/>
              <a:ext cx="972108" cy="0"/>
            </a:xfrm>
            <a:prstGeom prst="line">
              <a:avLst/>
            </a:prstGeom>
            <a:solidFill>
              <a:srgbClr val="FDCA00"/>
            </a:solidFill>
            <a:ln w="57150" cap="flat" cmpd="sng" algn="ctr">
              <a:solidFill>
                <a:srgbClr val="000000"/>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4C06F702-5E47-C5AC-799E-E8E9E372ABF1}"/>
                </a:ext>
              </a:extLst>
            </p:cNvPr>
            <p:cNvSpPr/>
            <p:nvPr/>
          </p:nvSpPr>
          <p:spPr bwMode="auto">
            <a:xfrm>
              <a:off x="6355716" y="2180541"/>
              <a:ext cx="1080120" cy="756084"/>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1200" dirty="0">
                  <a:solidFill>
                    <a:srgbClr val="000000"/>
                  </a:solidFill>
                </a:rPr>
                <a:t>D</a:t>
              </a:r>
              <a:r>
                <a:rPr kumimoji="0" lang="en-US" b="0" i="0" u="none" strike="noStrike" kern="1200" cap="none" spc="0" normalizeH="0" baseline="0" noProof="0" dirty="0" err="1">
                  <a:ln>
                    <a:noFill/>
                  </a:ln>
                  <a:solidFill>
                    <a:srgbClr val="000000"/>
                  </a:solidFill>
                  <a:effectLst/>
                  <a:uLnTx/>
                  <a:uFillTx/>
                </a:rPr>
                <a:t>ipole</a:t>
              </a:r>
              <a:endParaRPr kumimoji="0" lang="de-CH" b="0" i="0" u="none" strike="noStrike" kern="1200" cap="none" spc="0" normalizeH="0" baseline="0" noProof="0" dirty="0">
                <a:ln>
                  <a:noFill/>
                </a:ln>
                <a:solidFill>
                  <a:srgbClr val="000000"/>
                </a:solidFill>
                <a:effectLst/>
                <a:uLnTx/>
                <a:uFillTx/>
              </a:endParaRPr>
            </a:p>
          </p:txBody>
        </p:sp>
        <p:sp>
          <p:nvSpPr>
            <p:cNvPr id="19" name="Rectangle 18">
              <a:extLst>
                <a:ext uri="{FF2B5EF4-FFF2-40B4-BE49-F238E27FC236}">
                  <a16:creationId xmlns:a16="http://schemas.microsoft.com/office/drawing/2014/main" id="{56B441A1-13D4-0093-7621-7736CEEC5FC2}"/>
                </a:ext>
              </a:extLst>
            </p:cNvPr>
            <p:cNvSpPr/>
            <p:nvPr/>
          </p:nvSpPr>
          <p:spPr bwMode="auto">
            <a:xfrm>
              <a:off x="166437" y="2474184"/>
              <a:ext cx="377280" cy="68578"/>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Times" charset="0"/>
              </a:endParaRPr>
            </a:p>
          </p:txBody>
        </p:sp>
        <p:sp>
          <p:nvSpPr>
            <p:cNvPr id="20" name="Rectangle 19">
              <a:extLst>
                <a:ext uri="{FF2B5EF4-FFF2-40B4-BE49-F238E27FC236}">
                  <a16:creationId xmlns:a16="http://schemas.microsoft.com/office/drawing/2014/main" id="{CED5C603-5C7A-D8F9-7517-19BC11174C4E}"/>
                </a:ext>
              </a:extLst>
            </p:cNvPr>
            <p:cNvSpPr/>
            <p:nvPr/>
          </p:nvSpPr>
          <p:spPr bwMode="auto">
            <a:xfrm rot="10800000">
              <a:off x="7435836" y="2548080"/>
              <a:ext cx="1404000" cy="68578"/>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sp>
          <p:nvSpPr>
            <p:cNvPr id="21" name="Rectangle 20">
              <a:extLst>
                <a:ext uri="{FF2B5EF4-FFF2-40B4-BE49-F238E27FC236}">
                  <a16:creationId xmlns:a16="http://schemas.microsoft.com/office/drawing/2014/main" id="{2F634C02-2D7F-1638-1AEE-EAF80E615118}"/>
                </a:ext>
              </a:extLst>
            </p:cNvPr>
            <p:cNvSpPr/>
            <p:nvPr/>
          </p:nvSpPr>
          <p:spPr bwMode="auto">
            <a:xfrm>
              <a:off x="549323" y="1862604"/>
              <a:ext cx="1851221" cy="1293802"/>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rPr>
                <a:t>C-band Transverse deflecting structure</a:t>
              </a:r>
              <a:endParaRPr kumimoji="0" lang="de-CH" b="0" i="0" u="none" strike="noStrike" kern="1200" cap="none" spc="0" normalizeH="0" baseline="0" noProof="0" dirty="0">
                <a:ln>
                  <a:noFill/>
                </a:ln>
                <a:solidFill>
                  <a:srgbClr val="000000"/>
                </a:solidFill>
                <a:effectLst/>
                <a:uLnTx/>
                <a:uFillTx/>
              </a:endParaRPr>
            </a:p>
          </p:txBody>
        </p:sp>
        <p:sp>
          <p:nvSpPr>
            <p:cNvPr id="22" name="Rectangle 21">
              <a:extLst>
                <a:ext uri="{FF2B5EF4-FFF2-40B4-BE49-F238E27FC236}">
                  <a16:creationId xmlns:a16="http://schemas.microsoft.com/office/drawing/2014/main" id="{D4203550-79C4-22A4-4F77-D29A0BF7F15F}"/>
                </a:ext>
              </a:extLst>
            </p:cNvPr>
            <p:cNvSpPr/>
            <p:nvPr/>
          </p:nvSpPr>
          <p:spPr bwMode="auto">
            <a:xfrm>
              <a:off x="3328959" y="1800587"/>
              <a:ext cx="2054649" cy="1269249"/>
            </a:xfrm>
            <a:prstGeom prst="rect">
              <a:avLst/>
            </a:prstGeom>
            <a:solidFill>
              <a:srgbClr val="FFFFFF">
                <a:alpha val="8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spTree>
    <p:extLst>
      <p:ext uri="{BB962C8B-B14F-4D97-AF65-F5344CB8AC3E}">
        <p14:creationId xmlns:p14="http://schemas.microsoft.com/office/powerpoint/2010/main" val="3991442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25492-0DBF-0EAC-1BDD-E3BDF4A1D7B8}"/>
              </a:ext>
            </a:extLst>
          </p:cNvPr>
          <p:cNvSpPr>
            <a:spLocks noGrp="1"/>
          </p:cNvSpPr>
          <p:nvPr>
            <p:ph type="sldNum" sz="quarter" idx="12"/>
          </p:nvPr>
        </p:nvSpPr>
        <p:spPr/>
        <p:txBody>
          <a:bodyPr/>
          <a:lstStyle/>
          <a:p>
            <a:fld id="{3A3A6714-3D1F-4857-9904-D935B84167FA}" type="slidenum">
              <a:rPr lang="en-GB" smtClean="0"/>
              <a:pPr/>
              <a:t>7</a:t>
            </a:fld>
            <a:endParaRPr lang="en-GB"/>
          </a:p>
        </p:txBody>
      </p:sp>
      <p:sp>
        <p:nvSpPr>
          <p:cNvPr id="4" name="Title 3">
            <a:extLst>
              <a:ext uri="{FF2B5EF4-FFF2-40B4-BE49-F238E27FC236}">
                <a16:creationId xmlns:a16="http://schemas.microsoft.com/office/drawing/2014/main" id="{4F3F55FE-41D1-1EB4-0471-54A13FE89E77}"/>
              </a:ext>
            </a:extLst>
          </p:cNvPr>
          <p:cNvSpPr>
            <a:spLocks noGrp="1"/>
          </p:cNvSpPr>
          <p:nvPr>
            <p:ph type="title"/>
          </p:nvPr>
        </p:nvSpPr>
        <p:spPr/>
        <p:txBody>
          <a:bodyPr/>
          <a:lstStyle/>
          <a:p>
            <a:endParaRPr lang="de-CH" dirty="0"/>
          </a:p>
        </p:txBody>
      </p:sp>
      <p:sp>
        <p:nvSpPr>
          <p:cNvPr id="5" name="Footer Placeholder 4">
            <a:extLst>
              <a:ext uri="{FF2B5EF4-FFF2-40B4-BE49-F238E27FC236}">
                <a16:creationId xmlns:a16="http://schemas.microsoft.com/office/drawing/2014/main" id="{11413225-543F-7D5E-E32B-3AE9641A0711}"/>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sp>
        <p:nvSpPr>
          <p:cNvPr id="6" name="TextBox 5">
            <a:extLst>
              <a:ext uri="{FF2B5EF4-FFF2-40B4-BE49-F238E27FC236}">
                <a16:creationId xmlns:a16="http://schemas.microsoft.com/office/drawing/2014/main" id="{2B5E387D-3336-317A-704B-4C17AB8D200A}"/>
              </a:ext>
            </a:extLst>
          </p:cNvPr>
          <p:cNvSpPr txBox="1"/>
          <p:nvPr/>
        </p:nvSpPr>
        <p:spPr>
          <a:xfrm>
            <a:off x="695325" y="3609122"/>
            <a:ext cx="10009187" cy="2412267"/>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2000" dirty="0">
                <a:solidFill>
                  <a:srgbClr val="000000"/>
                </a:solidFill>
              </a:rPr>
              <a:t>Measurement procedure:</a:t>
            </a:r>
          </a:p>
          <a:p>
            <a:pPr marL="342900" indent="-342900" eaLnBrk="1" hangingPunct="1">
              <a:lnSpc>
                <a:spcPct val="110000"/>
              </a:lnSpc>
              <a:spcBef>
                <a:spcPct val="0"/>
              </a:spcBef>
              <a:buClr>
                <a:srgbClr val="000000"/>
              </a:buClr>
              <a:buFont typeface="+mj-lt"/>
              <a:buAutoNum type="arabicPeriod"/>
            </a:pPr>
            <a:r>
              <a:rPr lang="en-US" sz="2000" dirty="0">
                <a:solidFill>
                  <a:srgbClr val="000000">
                    <a:alpha val="25000"/>
                  </a:srgbClr>
                </a:solidFill>
              </a:rPr>
              <a:t>Passive structure gap is fully opened to limit its effect</a:t>
            </a:r>
          </a:p>
          <a:p>
            <a:pPr marL="342900" indent="-342900" eaLnBrk="1" hangingPunct="1">
              <a:lnSpc>
                <a:spcPct val="110000"/>
              </a:lnSpc>
              <a:spcBef>
                <a:spcPct val="0"/>
              </a:spcBef>
              <a:buClr>
                <a:srgbClr val="000000"/>
              </a:buClr>
              <a:buFont typeface="+mj-lt"/>
              <a:buAutoNum type="arabicPeriod"/>
            </a:pPr>
            <a:r>
              <a:rPr lang="en-US" sz="2000" dirty="0">
                <a:solidFill>
                  <a:srgbClr val="000000">
                    <a:alpha val="25000"/>
                  </a:srgbClr>
                </a:solidFill>
              </a:rPr>
              <a:t>TDS is used to get the longitudinal phase space of the beam sent into passive structure</a:t>
            </a:r>
          </a:p>
          <a:p>
            <a:pPr marL="342900" indent="-342900" eaLnBrk="1" hangingPunct="1">
              <a:lnSpc>
                <a:spcPct val="110000"/>
              </a:lnSpc>
              <a:spcBef>
                <a:spcPct val="0"/>
              </a:spcBef>
              <a:buClr>
                <a:srgbClr val="000000"/>
              </a:buClr>
              <a:buFont typeface="+mj-lt"/>
              <a:buAutoNum type="arabicPeriod"/>
            </a:pPr>
            <a:r>
              <a:rPr lang="en-US" sz="2000" dirty="0">
                <a:solidFill>
                  <a:srgbClr val="000000"/>
                </a:solidFill>
                <a:effectLst>
                  <a:outerShdw blurRad="50800" dist="50800" dir="5400000" sx="1000" sy="1000" algn="ctr" rotWithShape="0">
                    <a:srgbClr val="000000"/>
                  </a:outerShdw>
                </a:effectLst>
              </a:rPr>
              <a:t>TDS is turned off</a:t>
            </a:r>
          </a:p>
          <a:p>
            <a:pPr marL="342900" indent="-342900" eaLnBrk="1" hangingPunct="1">
              <a:lnSpc>
                <a:spcPct val="110000"/>
              </a:lnSpc>
              <a:spcBef>
                <a:spcPct val="0"/>
              </a:spcBef>
              <a:buClr>
                <a:srgbClr val="000000"/>
              </a:buClr>
              <a:buFont typeface="+mj-lt"/>
              <a:buAutoNum type="arabicPeriod"/>
            </a:pPr>
            <a:r>
              <a:rPr lang="en-US" sz="2000" dirty="0">
                <a:solidFill>
                  <a:srgbClr val="000000"/>
                </a:solidFill>
                <a:effectLst>
                  <a:outerShdw blurRad="50800" dist="50800" dir="5400000" sx="1000" sy="1000" algn="ctr" rotWithShape="0">
                    <a:srgbClr val="000000"/>
                  </a:outerShdw>
                </a:effectLst>
              </a:rPr>
              <a:t>Passive structure gap is gradually closed</a:t>
            </a:r>
          </a:p>
          <a:p>
            <a:pPr marL="342900" indent="-342900" eaLnBrk="1" hangingPunct="1">
              <a:lnSpc>
                <a:spcPct val="110000"/>
              </a:lnSpc>
              <a:spcBef>
                <a:spcPct val="0"/>
              </a:spcBef>
              <a:buClr>
                <a:srgbClr val="000000"/>
              </a:buClr>
              <a:buFont typeface="+mj-lt"/>
              <a:buAutoNum type="arabicPeriod"/>
            </a:pPr>
            <a:r>
              <a:rPr lang="en-US" sz="2000" dirty="0">
                <a:solidFill>
                  <a:srgbClr val="000000"/>
                </a:solidFill>
                <a:effectLst>
                  <a:outerShdw blurRad="50800" dist="50800" dir="5400000" sx="1000" sy="1000" algn="ctr" rotWithShape="0">
                    <a:srgbClr val="000000"/>
                  </a:outerShdw>
                </a:effectLst>
              </a:rPr>
              <a:t>Dipole &amp; screen measure energy of beam coming out of the passive structure</a:t>
            </a:r>
          </a:p>
          <a:p>
            <a:pPr marL="342900" indent="-342900" eaLnBrk="1" hangingPunct="1">
              <a:lnSpc>
                <a:spcPct val="110000"/>
              </a:lnSpc>
              <a:spcBef>
                <a:spcPct val="0"/>
              </a:spcBef>
              <a:buClr>
                <a:srgbClr val="000000"/>
              </a:buClr>
              <a:buFont typeface="+mj-lt"/>
              <a:buAutoNum type="arabicPeriod"/>
            </a:pPr>
            <a:r>
              <a:rPr lang="en-US" sz="2000" dirty="0">
                <a:solidFill>
                  <a:srgbClr val="000000"/>
                </a:solidFill>
                <a:effectLst>
                  <a:outerShdw blurRad="50800" dist="50800" dir="5400000" sx="1000" sy="1000" algn="ctr" rotWithShape="0">
                    <a:srgbClr val="000000"/>
                  </a:outerShdw>
                </a:effectLst>
              </a:rPr>
              <a:t>Process is repeated for three bunch lengths (76 fs, 38 fs, 16 fs), 300 images total</a:t>
            </a:r>
          </a:p>
        </p:txBody>
      </p:sp>
      <p:cxnSp>
        <p:nvCxnSpPr>
          <p:cNvPr id="7" name="Straight Arrow Connector 6">
            <a:extLst>
              <a:ext uri="{FF2B5EF4-FFF2-40B4-BE49-F238E27FC236}">
                <a16:creationId xmlns:a16="http://schemas.microsoft.com/office/drawing/2014/main" id="{17433833-C81A-6D12-8941-33B06A383C0E}"/>
              </a:ext>
            </a:extLst>
          </p:cNvPr>
          <p:cNvCxnSpPr>
            <a:cxnSpLocks/>
          </p:cNvCxnSpPr>
          <p:nvPr/>
        </p:nvCxnSpPr>
        <p:spPr bwMode="auto">
          <a:xfrm flipV="1">
            <a:off x="10158140" y="1325708"/>
            <a:ext cx="0" cy="186918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2DFBCCDC-FF34-76A4-6A73-B84120BD1338}"/>
              </a:ext>
            </a:extLst>
          </p:cNvPr>
          <p:cNvCxnSpPr>
            <a:cxnSpLocks/>
          </p:cNvCxnSpPr>
          <p:nvPr/>
        </p:nvCxnSpPr>
        <p:spPr bwMode="auto">
          <a:xfrm>
            <a:off x="10158140" y="3194893"/>
            <a:ext cx="1773754" cy="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9" name="TextBox 8">
            <a:extLst>
              <a:ext uri="{FF2B5EF4-FFF2-40B4-BE49-F238E27FC236}">
                <a16:creationId xmlns:a16="http://schemas.microsoft.com/office/drawing/2014/main" id="{58EB1881-F58B-23CC-6FFC-12FB2B528E4E}"/>
              </a:ext>
            </a:extLst>
          </p:cNvPr>
          <p:cNvSpPr txBox="1"/>
          <p:nvPr/>
        </p:nvSpPr>
        <p:spPr>
          <a:xfrm>
            <a:off x="9917064" y="988855"/>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Pixel #</a:t>
            </a:r>
          </a:p>
        </p:txBody>
      </p:sp>
      <p:sp>
        <p:nvSpPr>
          <p:cNvPr id="10" name="TextBox 9">
            <a:extLst>
              <a:ext uri="{FF2B5EF4-FFF2-40B4-BE49-F238E27FC236}">
                <a16:creationId xmlns:a16="http://schemas.microsoft.com/office/drawing/2014/main" id="{C7BC0807-4F7E-53C3-B894-273FB8802243}"/>
              </a:ext>
            </a:extLst>
          </p:cNvPr>
          <p:cNvSpPr txBox="1"/>
          <p:nvPr/>
        </p:nvSpPr>
        <p:spPr>
          <a:xfrm>
            <a:off x="11729448" y="3309411"/>
            <a:ext cx="316880" cy="428709"/>
          </a:xfrm>
          <a:prstGeom prst="rect">
            <a:avLst/>
          </a:prstGeom>
          <a:noFill/>
        </p:spPr>
        <p:txBody>
          <a:bodyPr wrap="none" lIns="0" tIns="0" rIns="0" bIns="0" rtlCol="0">
            <a:noAutofit/>
          </a:bodyPr>
          <a:lstStyle/>
          <a:p>
            <a:pPr eaLnBrk="1" hangingPunct="1">
              <a:lnSpc>
                <a:spcPct val="110000"/>
              </a:lnSpc>
              <a:spcBef>
                <a:spcPct val="0"/>
              </a:spcBef>
              <a:buClr>
                <a:srgbClr val="000000"/>
              </a:buClr>
            </a:pPr>
            <a:r>
              <a:rPr lang="en-US" sz="2400" dirty="0">
                <a:solidFill>
                  <a:srgbClr val="000000"/>
                </a:solidFill>
              </a:rPr>
              <a:t>E</a:t>
            </a:r>
          </a:p>
        </p:txBody>
      </p:sp>
      <p:grpSp>
        <p:nvGrpSpPr>
          <p:cNvPr id="11" name="Group 10">
            <a:extLst>
              <a:ext uri="{FF2B5EF4-FFF2-40B4-BE49-F238E27FC236}">
                <a16:creationId xmlns:a16="http://schemas.microsoft.com/office/drawing/2014/main" id="{D510303A-1946-012F-C835-5C906C8E7539}"/>
              </a:ext>
            </a:extLst>
          </p:cNvPr>
          <p:cNvGrpSpPr/>
          <p:nvPr/>
        </p:nvGrpSpPr>
        <p:grpSpPr>
          <a:xfrm>
            <a:off x="166437" y="1411430"/>
            <a:ext cx="9385947" cy="1744976"/>
            <a:chOff x="166437" y="1411430"/>
            <a:chExt cx="9385947" cy="1744976"/>
          </a:xfrm>
        </p:grpSpPr>
        <p:sp>
          <p:nvSpPr>
            <p:cNvPr id="12" name="TextBox 11">
              <a:extLst>
                <a:ext uri="{FF2B5EF4-FFF2-40B4-BE49-F238E27FC236}">
                  <a16:creationId xmlns:a16="http://schemas.microsoft.com/office/drawing/2014/main" id="{F5FEACAB-CCC8-ADBB-45A0-86C390DD15D9}"/>
                </a:ext>
              </a:extLst>
            </p:cNvPr>
            <p:cNvSpPr txBox="1"/>
            <p:nvPr/>
          </p:nvSpPr>
          <p:spPr>
            <a:xfrm>
              <a:off x="6172328" y="1411430"/>
              <a:ext cx="749342" cy="288032"/>
            </a:xfrm>
            <a:prstGeom prst="rect">
              <a:avLst/>
            </a:prstGeom>
            <a:noFill/>
          </p:spPr>
          <p:txBody>
            <a:bodyPr wrap="none" lIns="0" tIns="0" rIns="0" bIns="0" rtlCol="0">
              <a:noAutofit/>
            </a:bodyPr>
            <a:lstStyle/>
            <a:p>
              <a:pPr algn="ctr" defTabSz="914400" rtl="0" fontAlgn="base">
                <a:lnSpc>
                  <a:spcPct val="110000"/>
                </a:lnSpc>
                <a:spcBef>
                  <a:spcPct val="0"/>
                </a:spcBef>
                <a:spcAft>
                  <a:spcPct val="0"/>
                </a:spcAft>
                <a:buClr>
                  <a:srgbClr val="000000"/>
                </a:buClr>
              </a:pPr>
              <a:endParaRPr lang="de-CH" sz="1800" kern="1200" dirty="0" err="1">
                <a:solidFill>
                  <a:srgbClr val="000000"/>
                </a:solidFill>
                <a:latin typeface="Calibri"/>
              </a:endParaRPr>
            </a:p>
          </p:txBody>
        </p:sp>
        <p:sp>
          <p:nvSpPr>
            <p:cNvPr id="13" name="Rectangle 12">
              <a:extLst>
                <a:ext uri="{FF2B5EF4-FFF2-40B4-BE49-F238E27FC236}">
                  <a16:creationId xmlns:a16="http://schemas.microsoft.com/office/drawing/2014/main" id="{3C9AA40A-E4AC-27FE-CFD5-AB20F1F3FF14}"/>
                </a:ext>
              </a:extLst>
            </p:cNvPr>
            <p:cNvSpPr/>
            <p:nvPr/>
          </p:nvSpPr>
          <p:spPr bwMode="auto">
            <a:xfrm>
              <a:off x="3331380" y="1975083"/>
              <a:ext cx="2052228" cy="1074021"/>
            </a:xfrm>
            <a:prstGeom prst="rect">
              <a:avLst/>
            </a:prstGeom>
            <a:solidFill>
              <a:srgbClr val="686868">
                <a:lumMod val="40000"/>
                <a:lumOff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rPr>
                <a:t>Passive dielectric structure</a:t>
              </a:r>
              <a:endParaRPr kumimoji="0" lang="de-CH" b="0" i="0" u="none" strike="noStrike" kern="1200" cap="none" spc="0" normalizeH="0" baseline="0" noProof="0" dirty="0">
                <a:ln>
                  <a:noFill/>
                </a:ln>
                <a:solidFill>
                  <a:srgbClr val="000000"/>
                </a:solidFill>
                <a:effectLst/>
                <a:uLnTx/>
                <a:uFillTx/>
              </a:endParaRPr>
            </a:p>
          </p:txBody>
        </p:sp>
        <p:cxnSp>
          <p:nvCxnSpPr>
            <p:cNvPr id="14" name="Straight Connector 13">
              <a:extLst>
                <a:ext uri="{FF2B5EF4-FFF2-40B4-BE49-F238E27FC236}">
                  <a16:creationId xmlns:a16="http://schemas.microsoft.com/office/drawing/2014/main" id="{EB8265C8-D61D-E093-B601-883F1D9A899D}"/>
                </a:ext>
              </a:extLst>
            </p:cNvPr>
            <p:cNvCxnSpPr>
              <a:cxnSpLocks/>
            </p:cNvCxnSpPr>
            <p:nvPr/>
          </p:nvCxnSpPr>
          <p:spPr bwMode="auto">
            <a:xfrm>
              <a:off x="5383608" y="2530549"/>
              <a:ext cx="972108" cy="0"/>
            </a:xfrm>
            <a:prstGeom prst="line">
              <a:avLst/>
            </a:prstGeom>
            <a:solidFill>
              <a:srgbClr val="FDCA00"/>
            </a:solidFill>
            <a:ln w="57150" cap="flat" cmpd="sng" algn="ctr">
              <a:solidFill>
                <a:srgbClr val="00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D5E1D2AB-E6BD-C89D-55D3-F70C35014EDA}"/>
                </a:ext>
              </a:extLst>
            </p:cNvPr>
            <p:cNvCxnSpPr>
              <a:cxnSpLocks/>
            </p:cNvCxnSpPr>
            <p:nvPr/>
          </p:nvCxnSpPr>
          <p:spPr bwMode="auto">
            <a:xfrm flipV="1">
              <a:off x="7435836" y="1964517"/>
              <a:ext cx="972108" cy="583563"/>
            </a:xfrm>
            <a:prstGeom prst="line">
              <a:avLst/>
            </a:prstGeom>
            <a:solidFill>
              <a:srgbClr val="FDCA00"/>
            </a:solidFill>
            <a:ln w="57150" cap="flat" cmpd="sng" algn="ctr">
              <a:solidFill>
                <a:srgbClr val="000000"/>
              </a:solidFill>
              <a:prstDash val="solid"/>
              <a:round/>
              <a:headEnd type="none" w="med" len="med"/>
              <a:tailEnd type="none" w="med" len="med"/>
            </a:ln>
            <a:effectLst/>
          </p:spPr>
        </p:cxnSp>
        <p:sp>
          <p:nvSpPr>
            <p:cNvPr id="16" name="Rectangle 15">
              <a:extLst>
                <a:ext uri="{FF2B5EF4-FFF2-40B4-BE49-F238E27FC236}">
                  <a16:creationId xmlns:a16="http://schemas.microsoft.com/office/drawing/2014/main" id="{D8BCB3F7-42A9-346A-7353-FB6AB83088DB}"/>
                </a:ext>
              </a:extLst>
            </p:cNvPr>
            <p:cNvSpPr/>
            <p:nvPr/>
          </p:nvSpPr>
          <p:spPr bwMode="auto">
            <a:xfrm>
              <a:off x="8364252" y="1484784"/>
              <a:ext cx="1188132" cy="69575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1200" dirty="0">
                  <a:solidFill>
                    <a:srgbClr val="000000"/>
                  </a:solidFill>
                </a:rPr>
                <a:t>S</a:t>
              </a:r>
              <a:r>
                <a:rPr kumimoji="0" lang="en-US" b="0" i="0" u="none" strike="noStrike" kern="1200" cap="none" spc="0" normalizeH="0" baseline="0" noProof="0" dirty="0" err="1">
                  <a:ln>
                    <a:noFill/>
                  </a:ln>
                  <a:solidFill>
                    <a:srgbClr val="000000"/>
                  </a:solidFill>
                  <a:effectLst/>
                  <a:uLnTx/>
                  <a:uFillTx/>
                </a:rPr>
                <a:t>creen</a:t>
              </a:r>
              <a:endParaRPr kumimoji="0" lang="de-CH" b="0" i="0" u="none" strike="noStrike" kern="1200" cap="none" spc="0" normalizeH="0" baseline="0" noProof="0" dirty="0">
                <a:ln>
                  <a:noFill/>
                </a:ln>
                <a:solidFill>
                  <a:srgbClr val="000000"/>
                </a:solidFill>
                <a:effectLst/>
                <a:uLnTx/>
                <a:uFillTx/>
              </a:endParaRPr>
            </a:p>
          </p:txBody>
        </p:sp>
        <p:cxnSp>
          <p:nvCxnSpPr>
            <p:cNvPr id="17" name="Straight Connector 16">
              <a:extLst>
                <a:ext uri="{FF2B5EF4-FFF2-40B4-BE49-F238E27FC236}">
                  <a16:creationId xmlns:a16="http://schemas.microsoft.com/office/drawing/2014/main" id="{95E7D615-E777-779D-B4AE-5C7B72A0F27D}"/>
                </a:ext>
              </a:extLst>
            </p:cNvPr>
            <p:cNvCxnSpPr>
              <a:cxnSpLocks/>
            </p:cNvCxnSpPr>
            <p:nvPr/>
          </p:nvCxnSpPr>
          <p:spPr bwMode="auto">
            <a:xfrm>
              <a:off x="2359272" y="2539738"/>
              <a:ext cx="972108" cy="0"/>
            </a:xfrm>
            <a:prstGeom prst="line">
              <a:avLst/>
            </a:prstGeom>
            <a:solidFill>
              <a:srgbClr val="FDCA00"/>
            </a:solidFill>
            <a:ln w="57150" cap="flat" cmpd="sng" algn="ctr">
              <a:solidFill>
                <a:srgbClr val="000000"/>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91D579D3-F6B0-DB26-862E-DEC79877DA0D}"/>
                </a:ext>
              </a:extLst>
            </p:cNvPr>
            <p:cNvSpPr/>
            <p:nvPr/>
          </p:nvSpPr>
          <p:spPr bwMode="auto">
            <a:xfrm>
              <a:off x="6355716" y="2180541"/>
              <a:ext cx="1080120" cy="756084"/>
            </a:xfrm>
            <a:prstGeom prst="rect">
              <a:avLst/>
            </a:prstGeom>
            <a:solidFill>
              <a:schemeClr val="accent4">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1200" dirty="0">
                  <a:solidFill>
                    <a:srgbClr val="000000"/>
                  </a:solidFill>
                </a:rPr>
                <a:t>D</a:t>
              </a:r>
              <a:r>
                <a:rPr kumimoji="0" lang="en-US" b="0" i="0" u="none" strike="noStrike" kern="1200" cap="none" spc="0" normalizeH="0" baseline="0" noProof="0" dirty="0" err="1">
                  <a:ln>
                    <a:noFill/>
                  </a:ln>
                  <a:solidFill>
                    <a:srgbClr val="000000"/>
                  </a:solidFill>
                  <a:effectLst/>
                  <a:uLnTx/>
                  <a:uFillTx/>
                </a:rPr>
                <a:t>ipole</a:t>
              </a:r>
              <a:endParaRPr kumimoji="0" lang="de-CH" b="0" i="0" u="none" strike="noStrike" kern="1200" cap="none" spc="0" normalizeH="0" baseline="0" noProof="0" dirty="0">
                <a:ln>
                  <a:noFill/>
                </a:ln>
                <a:solidFill>
                  <a:srgbClr val="000000"/>
                </a:solidFill>
                <a:effectLst/>
                <a:uLnTx/>
                <a:uFillTx/>
              </a:endParaRPr>
            </a:p>
          </p:txBody>
        </p:sp>
        <p:sp>
          <p:nvSpPr>
            <p:cNvPr id="19" name="Rectangle 18">
              <a:extLst>
                <a:ext uri="{FF2B5EF4-FFF2-40B4-BE49-F238E27FC236}">
                  <a16:creationId xmlns:a16="http://schemas.microsoft.com/office/drawing/2014/main" id="{92463AFB-82D2-6733-54D9-86D04ED41C2C}"/>
                </a:ext>
              </a:extLst>
            </p:cNvPr>
            <p:cNvSpPr/>
            <p:nvPr/>
          </p:nvSpPr>
          <p:spPr bwMode="auto">
            <a:xfrm>
              <a:off x="166437" y="2474184"/>
              <a:ext cx="377280" cy="68578"/>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a:ln>
                  <a:noFill/>
                </a:ln>
                <a:solidFill>
                  <a:srgbClr val="000000"/>
                </a:solidFill>
                <a:effectLst/>
                <a:uLnTx/>
                <a:uFillTx/>
                <a:latin typeface="Times" charset="0"/>
              </a:endParaRPr>
            </a:p>
          </p:txBody>
        </p:sp>
        <p:sp>
          <p:nvSpPr>
            <p:cNvPr id="20" name="Rectangle 19">
              <a:extLst>
                <a:ext uri="{FF2B5EF4-FFF2-40B4-BE49-F238E27FC236}">
                  <a16:creationId xmlns:a16="http://schemas.microsoft.com/office/drawing/2014/main" id="{D43FD3FF-105A-8C5E-F39A-296FFD542E5F}"/>
                </a:ext>
              </a:extLst>
            </p:cNvPr>
            <p:cNvSpPr/>
            <p:nvPr/>
          </p:nvSpPr>
          <p:spPr bwMode="auto">
            <a:xfrm rot="10800000">
              <a:off x="7435836" y="2548080"/>
              <a:ext cx="1404000" cy="68578"/>
            </a:xfrm>
            <a:prstGeom prst="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sp>
          <p:nvSpPr>
            <p:cNvPr id="21" name="Rectangle 20">
              <a:extLst>
                <a:ext uri="{FF2B5EF4-FFF2-40B4-BE49-F238E27FC236}">
                  <a16:creationId xmlns:a16="http://schemas.microsoft.com/office/drawing/2014/main" id="{AA38F074-D2EB-F0A9-F1AD-906551A22805}"/>
                </a:ext>
              </a:extLst>
            </p:cNvPr>
            <p:cNvSpPr/>
            <p:nvPr/>
          </p:nvSpPr>
          <p:spPr bwMode="auto">
            <a:xfrm>
              <a:off x="549323" y="1862604"/>
              <a:ext cx="1851221" cy="1293802"/>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rPr>
                <a:t>C-band Transverse deflecting structure</a:t>
              </a:r>
              <a:endParaRPr kumimoji="0" lang="de-CH" b="0" i="0" u="none" strike="noStrike" kern="1200" cap="none" spc="0" normalizeH="0" baseline="0" noProof="0" dirty="0">
                <a:ln>
                  <a:noFill/>
                </a:ln>
                <a:solidFill>
                  <a:srgbClr val="000000"/>
                </a:solidFill>
                <a:effectLst/>
                <a:uLnTx/>
                <a:uFillTx/>
              </a:endParaRPr>
            </a:p>
          </p:txBody>
        </p:sp>
        <p:sp>
          <p:nvSpPr>
            <p:cNvPr id="22" name="Rectangle 21">
              <a:extLst>
                <a:ext uri="{FF2B5EF4-FFF2-40B4-BE49-F238E27FC236}">
                  <a16:creationId xmlns:a16="http://schemas.microsoft.com/office/drawing/2014/main" id="{C16960BC-B606-5FC8-8ACC-9FBA6BF47380}"/>
                </a:ext>
              </a:extLst>
            </p:cNvPr>
            <p:cNvSpPr/>
            <p:nvPr/>
          </p:nvSpPr>
          <p:spPr bwMode="auto">
            <a:xfrm>
              <a:off x="538402" y="1861572"/>
              <a:ext cx="1875846" cy="1293802"/>
            </a:xfrm>
            <a:prstGeom prst="rect">
              <a:avLst/>
            </a:prstGeom>
            <a:solidFill>
              <a:srgbClr val="FFFFFF">
                <a:alpha val="8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de-CH" sz="2400" b="0" i="0" u="none" strike="noStrike" kern="1200" cap="none" spc="0" normalizeH="0" baseline="0" noProof="0" dirty="0">
                <a:ln>
                  <a:noFill/>
                </a:ln>
                <a:solidFill>
                  <a:srgbClr val="000000"/>
                </a:solidFill>
                <a:effectLst/>
                <a:uLnTx/>
                <a:uFillTx/>
                <a:latin typeface="Times" charset="0"/>
              </a:endParaRPr>
            </a:p>
          </p:txBody>
        </p:sp>
      </p:grpSp>
      <p:pic>
        <p:nvPicPr>
          <p:cNvPr id="23" name="Picture 22" descr="A blue square with white text&#10;&#10;Description automatically generated">
            <a:extLst>
              <a:ext uri="{FF2B5EF4-FFF2-40B4-BE49-F238E27FC236}">
                <a16:creationId xmlns:a16="http://schemas.microsoft.com/office/drawing/2014/main" id="{D493EF3D-1C9E-2B27-EDCC-CBA643DA1672}"/>
              </a:ext>
            </a:extLst>
          </p:cNvPr>
          <p:cNvPicPr>
            <a:picLocks noChangeAspect="1"/>
          </p:cNvPicPr>
          <p:nvPr/>
        </p:nvPicPr>
        <p:blipFill rotWithShape="1">
          <a:blip r:embed="rId2"/>
          <a:srcRect l="20141" t="9119" r="2266" b="15933"/>
          <a:stretch/>
        </p:blipFill>
        <p:spPr>
          <a:xfrm>
            <a:off x="10233944" y="1734052"/>
            <a:ext cx="1653944" cy="1269249"/>
          </a:xfrm>
          <a:prstGeom prst="rect">
            <a:avLst/>
          </a:prstGeom>
        </p:spPr>
      </p:pic>
    </p:spTree>
    <p:extLst>
      <p:ext uri="{BB962C8B-B14F-4D97-AF65-F5344CB8AC3E}">
        <p14:creationId xmlns:p14="http://schemas.microsoft.com/office/powerpoint/2010/main" val="346425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E9B7B6-C47B-47A7-6E5A-AA802E054524}"/>
              </a:ext>
            </a:extLst>
          </p:cNvPr>
          <p:cNvSpPr>
            <a:spLocks noGrp="1"/>
          </p:cNvSpPr>
          <p:nvPr>
            <p:ph type="sldNum" sz="quarter" idx="12"/>
          </p:nvPr>
        </p:nvSpPr>
        <p:spPr/>
        <p:txBody>
          <a:bodyPr/>
          <a:lstStyle/>
          <a:p>
            <a:fld id="{3A3A6714-3D1F-4857-9904-D935B84167FA}" type="slidenum">
              <a:rPr lang="en-GB" smtClean="0"/>
              <a:pPr/>
              <a:t>8</a:t>
            </a:fld>
            <a:endParaRPr lang="en-GB"/>
          </a:p>
        </p:txBody>
      </p:sp>
      <p:sp>
        <p:nvSpPr>
          <p:cNvPr id="4" name="Title 3">
            <a:extLst>
              <a:ext uri="{FF2B5EF4-FFF2-40B4-BE49-F238E27FC236}">
                <a16:creationId xmlns:a16="http://schemas.microsoft.com/office/drawing/2014/main" id="{DD5D0F4A-A242-17A6-7264-3E706F416170}"/>
              </a:ext>
            </a:extLst>
          </p:cNvPr>
          <p:cNvSpPr>
            <a:spLocks noGrp="1"/>
          </p:cNvSpPr>
          <p:nvPr>
            <p:ph type="title"/>
          </p:nvPr>
        </p:nvSpPr>
        <p:spPr>
          <a:xfrm>
            <a:off x="2115127" y="-267893"/>
            <a:ext cx="7961747" cy="1325563"/>
          </a:xfrm>
        </p:spPr>
        <p:txBody>
          <a:bodyPr>
            <a:normAutofit/>
          </a:bodyPr>
          <a:lstStyle/>
          <a:p>
            <a:r>
              <a:rPr lang="en-US" sz="2800" dirty="0"/>
              <a:t>The </a:t>
            </a:r>
            <a:r>
              <a:rPr lang="en-US" sz="2800" dirty="0" err="1"/>
              <a:t>wakefields</a:t>
            </a:r>
            <a:r>
              <a:rPr lang="en-US" sz="2800" dirty="0"/>
              <a:t> change both the energy spread and centroid energy</a:t>
            </a:r>
            <a:endParaRPr lang="de-CH" sz="2800" dirty="0"/>
          </a:p>
        </p:txBody>
      </p:sp>
      <p:sp>
        <p:nvSpPr>
          <p:cNvPr id="5" name="Footer Placeholder 4">
            <a:extLst>
              <a:ext uri="{FF2B5EF4-FFF2-40B4-BE49-F238E27FC236}">
                <a16:creationId xmlns:a16="http://schemas.microsoft.com/office/drawing/2014/main" id="{8DDB1613-14DB-4302-5E4E-BFCEC1B03DA8}"/>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grpSp>
        <p:nvGrpSpPr>
          <p:cNvPr id="2" name="Group 1">
            <a:extLst>
              <a:ext uri="{FF2B5EF4-FFF2-40B4-BE49-F238E27FC236}">
                <a16:creationId xmlns:a16="http://schemas.microsoft.com/office/drawing/2014/main" id="{8F642DF9-DEC7-80DC-96FB-B4124E242E06}"/>
              </a:ext>
            </a:extLst>
          </p:cNvPr>
          <p:cNvGrpSpPr/>
          <p:nvPr/>
        </p:nvGrpSpPr>
        <p:grpSpPr>
          <a:xfrm>
            <a:off x="809261" y="832604"/>
            <a:ext cx="473165" cy="1192544"/>
            <a:chOff x="1732183" y="1718374"/>
            <a:chExt cx="584753" cy="1629208"/>
          </a:xfrm>
        </p:grpSpPr>
        <p:sp>
          <p:nvSpPr>
            <p:cNvPr id="44" name="Rectangle 43">
              <a:extLst>
                <a:ext uri="{FF2B5EF4-FFF2-40B4-BE49-F238E27FC236}">
                  <a16:creationId xmlns:a16="http://schemas.microsoft.com/office/drawing/2014/main" id="{832EC1C2-338A-324E-F166-E333E5246E9B}"/>
                </a:ext>
              </a:extLst>
            </p:cNvPr>
            <p:cNvSpPr/>
            <p:nvPr/>
          </p:nvSpPr>
          <p:spPr>
            <a:xfrm rot="5400000">
              <a:off x="1991912" y="2031512"/>
              <a:ext cx="65295" cy="584753"/>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45" name="Rectangle 44">
              <a:extLst>
                <a:ext uri="{FF2B5EF4-FFF2-40B4-BE49-F238E27FC236}">
                  <a16:creationId xmlns:a16="http://schemas.microsoft.com/office/drawing/2014/main" id="{84FB1CF6-FC92-5813-4391-60AA96882D11}"/>
                </a:ext>
              </a:extLst>
            </p:cNvPr>
            <p:cNvSpPr/>
            <p:nvPr/>
          </p:nvSpPr>
          <p:spPr>
            <a:xfrm rot="5400000" flipH="1">
              <a:off x="1991912" y="2467546"/>
              <a:ext cx="65295" cy="584753"/>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46" name="Rectangle 45">
              <a:extLst>
                <a:ext uri="{FF2B5EF4-FFF2-40B4-BE49-F238E27FC236}">
                  <a16:creationId xmlns:a16="http://schemas.microsoft.com/office/drawing/2014/main" id="{9D29B59B-E066-BAD3-A3C9-3F22DEC4A59C}"/>
                </a:ext>
              </a:extLst>
            </p:cNvPr>
            <p:cNvSpPr/>
            <p:nvPr/>
          </p:nvSpPr>
          <p:spPr>
            <a:xfrm rot="5400000">
              <a:off x="1839191" y="2249530"/>
              <a:ext cx="370738" cy="584753"/>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ndParaRPr>
            </a:p>
          </p:txBody>
        </p:sp>
        <p:sp>
          <p:nvSpPr>
            <p:cNvPr id="47" name="Rectangle 46">
              <a:extLst>
                <a:ext uri="{FF2B5EF4-FFF2-40B4-BE49-F238E27FC236}">
                  <a16:creationId xmlns:a16="http://schemas.microsoft.com/office/drawing/2014/main" id="{76C5362E-346F-DBF5-4DE6-090CE1E8E1DC}"/>
                </a:ext>
              </a:extLst>
            </p:cNvPr>
            <p:cNvSpPr/>
            <p:nvPr/>
          </p:nvSpPr>
          <p:spPr>
            <a:xfrm rot="5400000">
              <a:off x="1824404" y="3117506"/>
              <a:ext cx="403650" cy="56501"/>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48" name="Rectangle 47">
              <a:extLst>
                <a:ext uri="{FF2B5EF4-FFF2-40B4-BE49-F238E27FC236}">
                  <a16:creationId xmlns:a16="http://schemas.microsoft.com/office/drawing/2014/main" id="{C723B406-BC6C-7EDE-0015-41C976B3BBFE}"/>
                </a:ext>
              </a:extLst>
            </p:cNvPr>
            <p:cNvSpPr/>
            <p:nvPr/>
          </p:nvSpPr>
          <p:spPr>
            <a:xfrm rot="5400000" flipH="1">
              <a:off x="1817432" y="1898920"/>
              <a:ext cx="417593" cy="56501"/>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49" name="Rectangle 48">
              <a:extLst>
                <a:ext uri="{FF2B5EF4-FFF2-40B4-BE49-F238E27FC236}">
                  <a16:creationId xmlns:a16="http://schemas.microsoft.com/office/drawing/2014/main" id="{F93D1528-646C-65C9-162C-AA2050D48096}"/>
                </a:ext>
              </a:extLst>
            </p:cNvPr>
            <p:cNvSpPr/>
            <p:nvPr/>
          </p:nvSpPr>
          <p:spPr>
            <a:xfrm rot="5400000">
              <a:off x="1958414" y="2566339"/>
              <a:ext cx="132291" cy="58475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0" name="Rectangle 49">
              <a:extLst>
                <a:ext uri="{FF2B5EF4-FFF2-40B4-BE49-F238E27FC236}">
                  <a16:creationId xmlns:a16="http://schemas.microsoft.com/office/drawing/2014/main" id="{678BECDF-3E6C-3063-8EC8-951F78181D9D}"/>
                </a:ext>
              </a:extLst>
            </p:cNvPr>
            <p:cNvSpPr/>
            <p:nvPr/>
          </p:nvSpPr>
          <p:spPr>
            <a:xfrm rot="5400000">
              <a:off x="1958414" y="1928808"/>
              <a:ext cx="132291" cy="58475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grpSp>
      <p:grpSp>
        <p:nvGrpSpPr>
          <p:cNvPr id="51" name="Group 50">
            <a:extLst>
              <a:ext uri="{FF2B5EF4-FFF2-40B4-BE49-F238E27FC236}">
                <a16:creationId xmlns:a16="http://schemas.microsoft.com/office/drawing/2014/main" id="{DEF944AD-6E1A-C4A7-D06F-DB6F7A745DC7}"/>
              </a:ext>
            </a:extLst>
          </p:cNvPr>
          <p:cNvGrpSpPr/>
          <p:nvPr/>
        </p:nvGrpSpPr>
        <p:grpSpPr>
          <a:xfrm>
            <a:off x="10813088" y="931303"/>
            <a:ext cx="471600" cy="1008215"/>
            <a:chOff x="6692046" y="1858639"/>
            <a:chExt cx="584753" cy="1390763"/>
          </a:xfrm>
        </p:grpSpPr>
        <p:sp>
          <p:nvSpPr>
            <p:cNvPr id="52" name="Rectangle 51">
              <a:extLst>
                <a:ext uri="{FF2B5EF4-FFF2-40B4-BE49-F238E27FC236}">
                  <a16:creationId xmlns:a16="http://schemas.microsoft.com/office/drawing/2014/main" id="{A7D43A59-C5BD-B6BD-DD70-2B3D624316E2}"/>
                </a:ext>
              </a:extLst>
            </p:cNvPr>
            <p:cNvSpPr/>
            <p:nvPr/>
          </p:nvSpPr>
          <p:spPr>
            <a:xfrm rot="5400000">
              <a:off x="6951775" y="2171777"/>
              <a:ext cx="65295" cy="584753"/>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3" name="Rectangle 52">
              <a:extLst>
                <a:ext uri="{FF2B5EF4-FFF2-40B4-BE49-F238E27FC236}">
                  <a16:creationId xmlns:a16="http://schemas.microsoft.com/office/drawing/2014/main" id="{D3EAEEE6-2087-2438-8ABF-9430953E4A19}"/>
                </a:ext>
              </a:extLst>
            </p:cNvPr>
            <p:cNvSpPr/>
            <p:nvPr/>
          </p:nvSpPr>
          <p:spPr>
            <a:xfrm rot="5400000" flipH="1">
              <a:off x="6951775" y="2369365"/>
              <a:ext cx="65295" cy="584753"/>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4" name="Rectangle 53">
              <a:extLst>
                <a:ext uri="{FF2B5EF4-FFF2-40B4-BE49-F238E27FC236}">
                  <a16:creationId xmlns:a16="http://schemas.microsoft.com/office/drawing/2014/main" id="{155C7442-EA81-884C-F55B-F1F780F1B58F}"/>
                </a:ext>
              </a:extLst>
            </p:cNvPr>
            <p:cNvSpPr/>
            <p:nvPr/>
          </p:nvSpPr>
          <p:spPr>
            <a:xfrm rot="5400000">
              <a:off x="6918277" y="2270571"/>
              <a:ext cx="132291" cy="584753"/>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5" name="Rectangle 54">
              <a:extLst>
                <a:ext uri="{FF2B5EF4-FFF2-40B4-BE49-F238E27FC236}">
                  <a16:creationId xmlns:a16="http://schemas.microsoft.com/office/drawing/2014/main" id="{0D70AE3A-C4CE-33F4-2D49-2C575F73199E}"/>
                </a:ext>
              </a:extLst>
            </p:cNvPr>
            <p:cNvSpPr/>
            <p:nvPr/>
          </p:nvSpPr>
          <p:spPr>
            <a:xfrm rot="5400000">
              <a:off x="6782404" y="3017273"/>
              <a:ext cx="407568" cy="5668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6" name="Rectangle 55">
              <a:extLst>
                <a:ext uri="{FF2B5EF4-FFF2-40B4-BE49-F238E27FC236}">
                  <a16:creationId xmlns:a16="http://schemas.microsoft.com/office/drawing/2014/main" id="{9517D819-05BE-BBA5-124F-85B2C0BC7CF8}"/>
                </a:ext>
              </a:extLst>
            </p:cNvPr>
            <p:cNvSpPr/>
            <p:nvPr/>
          </p:nvSpPr>
          <p:spPr>
            <a:xfrm rot="5400000" flipH="1">
              <a:off x="6777484" y="2038998"/>
              <a:ext cx="417407" cy="56689"/>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7" name="Rectangle 56">
              <a:extLst>
                <a:ext uri="{FF2B5EF4-FFF2-40B4-BE49-F238E27FC236}">
                  <a16:creationId xmlns:a16="http://schemas.microsoft.com/office/drawing/2014/main" id="{1A83A573-10FE-7A03-1C49-B4B6A404F05A}"/>
                </a:ext>
              </a:extLst>
            </p:cNvPr>
            <p:cNvSpPr/>
            <p:nvPr/>
          </p:nvSpPr>
          <p:spPr>
            <a:xfrm rot="5400000">
              <a:off x="6918277" y="2468158"/>
              <a:ext cx="132291" cy="58475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58" name="Rectangle 57">
              <a:extLst>
                <a:ext uri="{FF2B5EF4-FFF2-40B4-BE49-F238E27FC236}">
                  <a16:creationId xmlns:a16="http://schemas.microsoft.com/office/drawing/2014/main" id="{C347B3C4-E7C4-0D3D-A8AF-44F52D4154DF}"/>
                </a:ext>
              </a:extLst>
            </p:cNvPr>
            <p:cNvSpPr/>
            <p:nvPr/>
          </p:nvSpPr>
          <p:spPr>
            <a:xfrm rot="5400000">
              <a:off x="6918277" y="2069073"/>
              <a:ext cx="132291" cy="584753"/>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ndParaRPr>
            </a:p>
          </p:txBody>
        </p:sp>
      </p:grpSp>
      <p:pic>
        <p:nvPicPr>
          <p:cNvPr id="59" name="Picture 58" descr="A blue and white background&#10;&#10;Description automatically generated">
            <a:extLst>
              <a:ext uri="{FF2B5EF4-FFF2-40B4-BE49-F238E27FC236}">
                <a16:creationId xmlns:a16="http://schemas.microsoft.com/office/drawing/2014/main" id="{F9D8CCD7-1901-F367-420C-2CD4B081A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298" y="2128517"/>
            <a:ext cx="2190702" cy="4140000"/>
          </a:xfrm>
          <a:prstGeom prst="rect">
            <a:avLst/>
          </a:prstGeom>
        </p:spPr>
      </p:pic>
      <p:pic>
        <p:nvPicPr>
          <p:cNvPr id="60" name="Picture 59" descr="A blue and purple graph&#10;&#10;Description automatically generated with medium confidence">
            <a:extLst>
              <a:ext uri="{FF2B5EF4-FFF2-40B4-BE49-F238E27FC236}">
                <a16:creationId xmlns:a16="http://schemas.microsoft.com/office/drawing/2014/main" id="{B1763802-CD06-4241-E69C-49B225DAEF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744" y="2127748"/>
            <a:ext cx="2190702" cy="4140000"/>
          </a:xfrm>
          <a:prstGeom prst="rect">
            <a:avLst/>
          </a:prstGeom>
        </p:spPr>
      </p:pic>
      <p:pic>
        <p:nvPicPr>
          <p:cNvPr id="61" name="Picture 60" descr="A blue and purple graph&#10;&#10;Description automatically generated with medium confidence">
            <a:extLst>
              <a:ext uri="{FF2B5EF4-FFF2-40B4-BE49-F238E27FC236}">
                <a16:creationId xmlns:a16="http://schemas.microsoft.com/office/drawing/2014/main" id="{EE48020F-2ACC-AE40-6C67-0C67C9137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9894" y="2128517"/>
            <a:ext cx="2190702" cy="4140000"/>
          </a:xfrm>
          <a:prstGeom prst="rect">
            <a:avLst/>
          </a:prstGeom>
        </p:spPr>
      </p:pic>
      <p:pic>
        <p:nvPicPr>
          <p:cNvPr id="62" name="Picture 61" descr="A blue and orange graph&#10;&#10;Description automatically generated with medium confidence">
            <a:extLst>
              <a:ext uri="{FF2B5EF4-FFF2-40B4-BE49-F238E27FC236}">
                <a16:creationId xmlns:a16="http://schemas.microsoft.com/office/drawing/2014/main" id="{06EDB047-A70F-4650-526B-7D890ED2B5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192" y="2127748"/>
            <a:ext cx="2190702" cy="4140000"/>
          </a:xfrm>
          <a:prstGeom prst="rect">
            <a:avLst/>
          </a:prstGeom>
        </p:spPr>
      </p:pic>
      <p:pic>
        <p:nvPicPr>
          <p:cNvPr id="63" name="Picture 62" descr="A blue and orange light&#10;&#10;Description automatically generated with medium confidence">
            <a:extLst>
              <a:ext uri="{FF2B5EF4-FFF2-40B4-BE49-F238E27FC236}">
                <a16:creationId xmlns:a16="http://schemas.microsoft.com/office/drawing/2014/main" id="{B4DBCF5A-3FA8-E0A6-D598-FD43572830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 y="2128517"/>
            <a:ext cx="2190702" cy="4140000"/>
          </a:xfrm>
          <a:prstGeom prst="rect">
            <a:avLst/>
          </a:prstGeom>
        </p:spPr>
      </p:pic>
      <p:sp>
        <p:nvSpPr>
          <p:cNvPr id="6" name="TextBox 5">
            <a:extLst>
              <a:ext uri="{FF2B5EF4-FFF2-40B4-BE49-F238E27FC236}">
                <a16:creationId xmlns:a16="http://schemas.microsoft.com/office/drawing/2014/main" id="{FCCA8E16-C92F-08E1-F891-8A87549FFBAD}"/>
              </a:ext>
            </a:extLst>
          </p:cNvPr>
          <p:cNvSpPr txBox="1"/>
          <p:nvPr/>
        </p:nvSpPr>
        <p:spPr>
          <a:xfrm>
            <a:off x="2548328" y="3882452"/>
            <a:ext cx="503664" cy="646331"/>
          </a:xfrm>
          <a:prstGeom prst="rect">
            <a:avLst/>
          </a:prstGeom>
          <a:noFill/>
        </p:spPr>
        <p:txBody>
          <a:bodyPr wrap="none" rtlCol="0">
            <a:spAutoFit/>
          </a:bodyPr>
          <a:lstStyle/>
          <a:p>
            <a:r>
              <a:rPr lang="en-US" sz="3600" dirty="0"/>
              <a:t>…</a:t>
            </a:r>
          </a:p>
        </p:txBody>
      </p:sp>
    </p:spTree>
    <p:extLst>
      <p:ext uri="{BB962C8B-B14F-4D97-AF65-F5344CB8AC3E}">
        <p14:creationId xmlns:p14="http://schemas.microsoft.com/office/powerpoint/2010/main" val="333099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1AAC19-77F2-E7D6-7686-F32E814F9465}"/>
              </a:ext>
            </a:extLst>
          </p:cNvPr>
          <p:cNvSpPr>
            <a:spLocks noGrp="1"/>
          </p:cNvSpPr>
          <p:nvPr>
            <p:ph type="sldNum" sz="quarter" idx="12"/>
          </p:nvPr>
        </p:nvSpPr>
        <p:spPr/>
        <p:txBody>
          <a:bodyPr/>
          <a:lstStyle/>
          <a:p>
            <a:fld id="{3A3A6714-3D1F-4857-9904-D935B84167FA}" type="slidenum">
              <a:rPr lang="en-GB" smtClean="0"/>
              <a:pPr/>
              <a:t>9</a:t>
            </a:fld>
            <a:endParaRPr lang="en-GB"/>
          </a:p>
        </p:txBody>
      </p:sp>
      <p:sp>
        <p:nvSpPr>
          <p:cNvPr id="4" name="Title 3">
            <a:extLst>
              <a:ext uri="{FF2B5EF4-FFF2-40B4-BE49-F238E27FC236}">
                <a16:creationId xmlns:a16="http://schemas.microsoft.com/office/drawing/2014/main" id="{2BA09CAB-92A5-5036-2A08-259502614830}"/>
              </a:ext>
            </a:extLst>
          </p:cNvPr>
          <p:cNvSpPr>
            <a:spLocks noGrp="1"/>
          </p:cNvSpPr>
          <p:nvPr>
            <p:ph type="title"/>
          </p:nvPr>
        </p:nvSpPr>
        <p:spPr/>
        <p:txBody>
          <a:bodyPr>
            <a:normAutofit/>
          </a:bodyPr>
          <a:lstStyle/>
          <a:p>
            <a:r>
              <a:rPr lang="en-US" sz="2800" dirty="0"/>
              <a:t>5 mesh elements per σ produces accurate wake potentials</a:t>
            </a:r>
            <a:endParaRPr lang="de-CH" sz="2800" dirty="0"/>
          </a:p>
        </p:txBody>
      </p:sp>
      <p:sp>
        <p:nvSpPr>
          <p:cNvPr id="5" name="Footer Placeholder 4">
            <a:extLst>
              <a:ext uri="{FF2B5EF4-FFF2-40B4-BE49-F238E27FC236}">
                <a16:creationId xmlns:a16="http://schemas.microsoft.com/office/drawing/2014/main" id="{703DFAD2-AA45-AF09-F1FD-5AA068B36882}"/>
              </a:ext>
            </a:extLst>
          </p:cNvPr>
          <p:cNvSpPr>
            <a:spLocks noGrp="1"/>
          </p:cNvSpPr>
          <p:nvPr>
            <p:ph type="ftr" sz="quarter" idx="13"/>
          </p:nvPr>
        </p:nvSpPr>
        <p:spPr/>
        <p:txBody>
          <a:bodyPr/>
          <a:lstStyle/>
          <a:p>
            <a:pPr algn="l"/>
            <a:r>
              <a:rPr lang="en-GB" dirty="0"/>
              <a:t>Evan Ericson, </a:t>
            </a:r>
            <a:r>
              <a:rPr lang="en-GB" dirty="0" err="1"/>
              <a:t>EuPRAXIA</a:t>
            </a:r>
            <a:r>
              <a:rPr lang="en-GB" dirty="0"/>
              <a:t>-PP Annual Meeting 2024</a:t>
            </a:r>
          </a:p>
        </p:txBody>
      </p:sp>
      <p:pic>
        <p:nvPicPr>
          <p:cNvPr id="6" name="Picture 5" descr="A graph of a graph with numbers and lines&#10;&#10;Description automatically generated with medium confidence">
            <a:extLst>
              <a:ext uri="{FF2B5EF4-FFF2-40B4-BE49-F238E27FC236}">
                <a16:creationId xmlns:a16="http://schemas.microsoft.com/office/drawing/2014/main" id="{3BF74538-DA53-FF03-39C9-F7E338A4F215}"/>
              </a:ext>
            </a:extLst>
          </p:cNvPr>
          <p:cNvPicPr>
            <a:picLocks noChangeAspect="1"/>
          </p:cNvPicPr>
          <p:nvPr/>
        </p:nvPicPr>
        <p:blipFill>
          <a:blip r:embed="rId3"/>
          <a:stretch>
            <a:fillRect/>
          </a:stretch>
        </p:blipFill>
        <p:spPr>
          <a:xfrm>
            <a:off x="5133637" y="1770470"/>
            <a:ext cx="5349636" cy="3558288"/>
          </a:xfrm>
          <a:prstGeom prst="rect">
            <a:avLst/>
          </a:prstGeom>
        </p:spPr>
      </p:pic>
      <p:grpSp>
        <p:nvGrpSpPr>
          <p:cNvPr id="8" name="Group 7">
            <a:extLst>
              <a:ext uri="{FF2B5EF4-FFF2-40B4-BE49-F238E27FC236}">
                <a16:creationId xmlns:a16="http://schemas.microsoft.com/office/drawing/2014/main" id="{3FE2B492-E584-D65F-6BF8-C423D5C7F2C6}"/>
              </a:ext>
            </a:extLst>
          </p:cNvPr>
          <p:cNvGrpSpPr/>
          <p:nvPr/>
        </p:nvGrpSpPr>
        <p:grpSpPr>
          <a:xfrm>
            <a:off x="626638" y="1077126"/>
            <a:ext cx="2160369" cy="3456000"/>
            <a:chOff x="335360" y="1844824"/>
            <a:chExt cx="2160369" cy="3456000"/>
          </a:xfrm>
        </p:grpSpPr>
        <p:grpSp>
          <p:nvGrpSpPr>
            <p:cNvPr id="9" name="Group 8">
              <a:extLst>
                <a:ext uri="{FF2B5EF4-FFF2-40B4-BE49-F238E27FC236}">
                  <a16:creationId xmlns:a16="http://schemas.microsoft.com/office/drawing/2014/main" id="{CAE3F369-CD85-CDAD-AD7A-27CBCDCB9780}"/>
                </a:ext>
              </a:extLst>
            </p:cNvPr>
            <p:cNvGrpSpPr/>
            <p:nvPr/>
          </p:nvGrpSpPr>
          <p:grpSpPr>
            <a:xfrm>
              <a:off x="637428" y="2276872"/>
              <a:ext cx="1555862" cy="2729719"/>
              <a:chOff x="7312337" y="1083001"/>
              <a:chExt cx="1555862" cy="2729719"/>
            </a:xfrm>
          </p:grpSpPr>
          <p:grpSp>
            <p:nvGrpSpPr>
              <p:cNvPr id="30" name="Group 29">
                <a:extLst>
                  <a:ext uri="{FF2B5EF4-FFF2-40B4-BE49-F238E27FC236}">
                    <a16:creationId xmlns:a16="http://schemas.microsoft.com/office/drawing/2014/main" id="{01FF08DA-C601-A413-C8D1-E6306790932C}"/>
                  </a:ext>
                </a:extLst>
              </p:cNvPr>
              <p:cNvGrpSpPr/>
              <p:nvPr/>
            </p:nvGrpSpPr>
            <p:grpSpPr>
              <a:xfrm>
                <a:off x="7312337" y="1083001"/>
                <a:ext cx="1555862" cy="2729719"/>
                <a:chOff x="7271319" y="1816305"/>
                <a:chExt cx="2040946" cy="3580787"/>
              </a:xfrm>
            </p:grpSpPr>
            <p:sp>
              <p:nvSpPr>
                <p:cNvPr id="32" name="Rectangle 31">
                  <a:extLst>
                    <a:ext uri="{FF2B5EF4-FFF2-40B4-BE49-F238E27FC236}">
                      <a16:creationId xmlns:a16="http://schemas.microsoft.com/office/drawing/2014/main" id="{0929759B-2E58-9C34-7B76-51290D8ECE6D}"/>
                    </a:ext>
                  </a:extLst>
                </p:cNvPr>
                <p:cNvSpPr/>
                <p:nvPr/>
              </p:nvSpPr>
              <p:spPr>
                <a:xfrm rot="5400000">
                  <a:off x="8236560" y="1787547"/>
                  <a:ext cx="110465" cy="2040945"/>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33" name="Rectangle 32">
                  <a:extLst>
                    <a:ext uri="{FF2B5EF4-FFF2-40B4-BE49-F238E27FC236}">
                      <a16:creationId xmlns:a16="http://schemas.microsoft.com/office/drawing/2014/main" id="{3D064649-A2B4-3242-1676-5C621C17248F}"/>
                    </a:ext>
                  </a:extLst>
                </p:cNvPr>
                <p:cNvSpPr/>
                <p:nvPr/>
              </p:nvSpPr>
              <p:spPr>
                <a:xfrm rot="5400000" flipH="1">
                  <a:off x="8236560" y="3385281"/>
                  <a:ext cx="110465" cy="2040945"/>
                </a:xfrm>
                <a:prstGeom prst="rect">
                  <a:avLst/>
                </a:prstGeom>
                <a:solidFill>
                  <a:srgbClr val="7030A0"/>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34" name="Rectangle 33">
                  <a:extLst>
                    <a:ext uri="{FF2B5EF4-FFF2-40B4-BE49-F238E27FC236}">
                      <a16:creationId xmlns:a16="http://schemas.microsoft.com/office/drawing/2014/main" id="{BEF40F20-6C91-BE8E-8919-226F9AEA8CEB}"/>
                    </a:ext>
                  </a:extLst>
                </p:cNvPr>
                <p:cNvSpPr/>
                <p:nvPr/>
              </p:nvSpPr>
              <p:spPr>
                <a:xfrm rot="5400000">
                  <a:off x="7548160" y="2586413"/>
                  <a:ext cx="1487265" cy="2040945"/>
                </a:xfrm>
                <a:prstGeom prst="rect">
                  <a:avLst/>
                </a:prstGeom>
                <a:solidFill>
                  <a:srgbClr val="003B6E">
                    <a:lumMod val="60000"/>
                    <a:lumOff val="4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35" name="Rectangle 34">
                  <a:extLst>
                    <a:ext uri="{FF2B5EF4-FFF2-40B4-BE49-F238E27FC236}">
                      <a16:creationId xmlns:a16="http://schemas.microsoft.com/office/drawing/2014/main" id="{6AF292CA-9CAD-CBC4-D35F-37CC057DDA56}"/>
                    </a:ext>
                  </a:extLst>
                </p:cNvPr>
                <p:cNvSpPr/>
                <p:nvPr/>
              </p:nvSpPr>
              <p:spPr>
                <a:xfrm rot="5400000">
                  <a:off x="7934218" y="4948134"/>
                  <a:ext cx="715148" cy="182768"/>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36" name="Rectangle 35">
                  <a:extLst>
                    <a:ext uri="{FF2B5EF4-FFF2-40B4-BE49-F238E27FC236}">
                      <a16:creationId xmlns:a16="http://schemas.microsoft.com/office/drawing/2014/main" id="{1B5F5B05-2324-B33C-1A24-8FFC8DC75BB4}"/>
                    </a:ext>
                  </a:extLst>
                </p:cNvPr>
                <p:cNvSpPr/>
                <p:nvPr/>
              </p:nvSpPr>
              <p:spPr>
                <a:xfrm rot="5400000">
                  <a:off x="8179888" y="3549564"/>
                  <a:ext cx="223808" cy="2040945"/>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37" name="Rectangle 36">
                  <a:extLst>
                    <a:ext uri="{FF2B5EF4-FFF2-40B4-BE49-F238E27FC236}">
                      <a16:creationId xmlns:a16="http://schemas.microsoft.com/office/drawing/2014/main" id="{590EA6AB-B7DF-B026-DC74-181FD908A8A2}"/>
                    </a:ext>
                  </a:extLst>
                </p:cNvPr>
                <p:cNvSpPr/>
                <p:nvPr/>
              </p:nvSpPr>
              <p:spPr>
                <a:xfrm rot="16200000" flipV="1">
                  <a:off x="7934218" y="2082495"/>
                  <a:ext cx="715148" cy="182768"/>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sp>
              <p:nvSpPr>
                <p:cNvPr id="38" name="Rectangle 37">
                  <a:extLst>
                    <a:ext uri="{FF2B5EF4-FFF2-40B4-BE49-F238E27FC236}">
                      <a16:creationId xmlns:a16="http://schemas.microsoft.com/office/drawing/2014/main" id="{1A63F545-B642-E1DB-B5D7-EF184A019D03}"/>
                    </a:ext>
                  </a:extLst>
                </p:cNvPr>
                <p:cNvSpPr/>
                <p:nvPr/>
              </p:nvSpPr>
              <p:spPr>
                <a:xfrm rot="16200000" flipV="1">
                  <a:off x="8179888" y="1622888"/>
                  <a:ext cx="223808" cy="2040945"/>
                </a:xfrm>
                <a:prstGeom prst="rect">
                  <a:avLst/>
                </a:prstGeom>
                <a:solidFill>
                  <a:srgbClr val="FFFFFF">
                    <a:lumMod val="50000"/>
                  </a:srgbClr>
                </a:solidFill>
                <a:ln w="25400" cap="flat" cmpd="sng" algn="ctr">
                  <a:solidFill>
                    <a:srgbClr val="000000"/>
                  </a:solidFill>
                  <a:prstDash val="solid"/>
                </a:ln>
                <a:effectLst/>
              </p:spPr>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ndParaRPr>
                </a:p>
              </p:txBody>
            </p:sp>
          </p:grpSp>
          <p:cxnSp>
            <p:nvCxnSpPr>
              <p:cNvPr id="31" name="Straight Arrow Connector 30">
                <a:extLst>
                  <a:ext uri="{FF2B5EF4-FFF2-40B4-BE49-F238E27FC236}">
                    <a16:creationId xmlns:a16="http://schemas.microsoft.com/office/drawing/2014/main" id="{D2FA4B5C-5F17-4AE3-4BE2-DC2467D34E44}"/>
                  </a:ext>
                </a:extLst>
              </p:cNvPr>
              <p:cNvCxnSpPr>
                <a:cxnSpLocks/>
              </p:cNvCxnSpPr>
              <p:nvPr/>
            </p:nvCxnSpPr>
            <p:spPr bwMode="auto">
              <a:xfrm>
                <a:off x="7614974" y="2463875"/>
                <a:ext cx="1073314" cy="0"/>
              </a:xfrm>
              <a:prstGeom prst="straightConnector1">
                <a:avLst/>
              </a:prstGeom>
              <a:noFill/>
              <a:ln w="28575" cap="flat" cmpd="sng" algn="ctr">
                <a:solidFill>
                  <a:srgbClr val="C50006">
                    <a:shade val="95000"/>
                    <a:satMod val="105000"/>
                  </a:srgbClr>
                </a:solidFill>
                <a:prstDash val="solid"/>
                <a:headEnd type="none" w="med" len="med"/>
                <a:tailEnd type="triangle"/>
              </a:ln>
              <a:effectLst/>
            </p:spPr>
          </p:cxnSp>
        </p:grpSp>
        <p:cxnSp>
          <p:nvCxnSpPr>
            <p:cNvPr id="10" name="Straight Connector 9">
              <a:extLst>
                <a:ext uri="{FF2B5EF4-FFF2-40B4-BE49-F238E27FC236}">
                  <a16:creationId xmlns:a16="http://schemas.microsoft.com/office/drawing/2014/main" id="{5B1C57E0-6941-1E2C-2A41-B750AA017CAD}"/>
                </a:ext>
              </a:extLst>
            </p:cNvPr>
            <p:cNvCxnSpPr>
              <a:cxnSpLocks/>
            </p:cNvCxnSpPr>
            <p:nvPr/>
          </p:nvCxnSpPr>
          <p:spPr>
            <a:xfrm>
              <a:off x="407368" y="1844824"/>
              <a:ext cx="0" cy="345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C375ABB-A712-896F-6672-BD0C03E5CB19}"/>
                </a:ext>
              </a:extLst>
            </p:cNvPr>
            <p:cNvCxnSpPr>
              <a:cxnSpLocks/>
            </p:cNvCxnSpPr>
            <p:nvPr/>
          </p:nvCxnSpPr>
          <p:spPr>
            <a:xfrm>
              <a:off x="695400" y="1844824"/>
              <a:ext cx="0" cy="345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9412CAC-C53D-2932-A012-B995E762BADA}"/>
                </a:ext>
              </a:extLst>
            </p:cNvPr>
            <p:cNvCxnSpPr>
              <a:cxnSpLocks/>
            </p:cNvCxnSpPr>
            <p:nvPr/>
          </p:nvCxnSpPr>
          <p:spPr>
            <a:xfrm>
              <a:off x="983432" y="1844824"/>
              <a:ext cx="0" cy="345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33E521A-D65A-A859-4B13-DF68D30ADD77}"/>
                </a:ext>
              </a:extLst>
            </p:cNvPr>
            <p:cNvCxnSpPr>
              <a:cxnSpLocks/>
            </p:cNvCxnSpPr>
            <p:nvPr/>
          </p:nvCxnSpPr>
          <p:spPr>
            <a:xfrm>
              <a:off x="1271464" y="1844824"/>
              <a:ext cx="0" cy="345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B5D2AC5-6978-A0F5-EE7A-323D0DAA61DE}"/>
                </a:ext>
              </a:extLst>
            </p:cNvPr>
            <p:cNvCxnSpPr>
              <a:cxnSpLocks/>
            </p:cNvCxnSpPr>
            <p:nvPr/>
          </p:nvCxnSpPr>
          <p:spPr>
            <a:xfrm>
              <a:off x="1559496" y="1844824"/>
              <a:ext cx="0" cy="345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09BED818-6C0A-8981-EEFF-8AE66D1CC6A0}"/>
                </a:ext>
              </a:extLst>
            </p:cNvPr>
            <p:cNvCxnSpPr>
              <a:cxnSpLocks/>
            </p:cNvCxnSpPr>
            <p:nvPr/>
          </p:nvCxnSpPr>
          <p:spPr>
            <a:xfrm>
              <a:off x="1847528" y="1844824"/>
              <a:ext cx="0" cy="345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75D96D0-A19C-3A03-AFAF-67338EC36863}"/>
                </a:ext>
              </a:extLst>
            </p:cNvPr>
            <p:cNvCxnSpPr>
              <a:cxnSpLocks/>
            </p:cNvCxnSpPr>
            <p:nvPr/>
          </p:nvCxnSpPr>
          <p:spPr>
            <a:xfrm>
              <a:off x="2135560" y="1844824"/>
              <a:ext cx="0" cy="345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C84AAE6-8366-EC7A-7804-2A8C2B3FDAEC}"/>
                </a:ext>
              </a:extLst>
            </p:cNvPr>
            <p:cNvCxnSpPr>
              <a:cxnSpLocks/>
            </p:cNvCxnSpPr>
            <p:nvPr/>
          </p:nvCxnSpPr>
          <p:spPr>
            <a:xfrm>
              <a:off x="2423592" y="1844824"/>
              <a:ext cx="0" cy="3456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518FD76-077D-BFF7-A98F-0B4AA450781F}"/>
                </a:ext>
              </a:extLst>
            </p:cNvPr>
            <p:cNvCxnSpPr>
              <a:cxnSpLocks/>
            </p:cNvCxnSpPr>
            <p:nvPr/>
          </p:nvCxnSpPr>
          <p:spPr>
            <a:xfrm rot="16200000" flipH="1">
              <a:off x="1415729" y="980848"/>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2A66585-CD27-AEE5-1B51-24D492F0D8AB}"/>
                </a:ext>
              </a:extLst>
            </p:cNvPr>
            <p:cNvCxnSpPr>
              <a:cxnSpLocks/>
            </p:cNvCxnSpPr>
            <p:nvPr/>
          </p:nvCxnSpPr>
          <p:spPr>
            <a:xfrm rot="16200000" flipH="1">
              <a:off x="1415360" y="1268880"/>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250987C-64DF-94A9-7454-250108F35755}"/>
                </a:ext>
              </a:extLst>
            </p:cNvPr>
            <p:cNvCxnSpPr>
              <a:cxnSpLocks/>
            </p:cNvCxnSpPr>
            <p:nvPr/>
          </p:nvCxnSpPr>
          <p:spPr>
            <a:xfrm rot="16200000" flipH="1">
              <a:off x="1415360" y="1556912"/>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E8F5C1CF-9D23-65AE-8163-7809F9CC15B0}"/>
                </a:ext>
              </a:extLst>
            </p:cNvPr>
            <p:cNvCxnSpPr>
              <a:cxnSpLocks/>
            </p:cNvCxnSpPr>
            <p:nvPr/>
          </p:nvCxnSpPr>
          <p:spPr>
            <a:xfrm rot="16200000" flipH="1">
              <a:off x="1415360" y="1844944"/>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645BE17-1BCF-12F3-5534-FA4041FABF32}"/>
                </a:ext>
              </a:extLst>
            </p:cNvPr>
            <p:cNvCxnSpPr>
              <a:cxnSpLocks/>
            </p:cNvCxnSpPr>
            <p:nvPr/>
          </p:nvCxnSpPr>
          <p:spPr>
            <a:xfrm rot="16200000" flipH="1">
              <a:off x="1415360" y="2132976"/>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C8E85AE-547C-FD0C-B74B-F355816534BE}"/>
                </a:ext>
              </a:extLst>
            </p:cNvPr>
            <p:cNvCxnSpPr>
              <a:cxnSpLocks/>
            </p:cNvCxnSpPr>
            <p:nvPr/>
          </p:nvCxnSpPr>
          <p:spPr>
            <a:xfrm rot="16200000" flipH="1">
              <a:off x="1415360" y="2421008"/>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1047EFE1-3216-A1EA-B5FE-A7AF75D2FD53}"/>
                </a:ext>
              </a:extLst>
            </p:cNvPr>
            <p:cNvCxnSpPr>
              <a:cxnSpLocks/>
            </p:cNvCxnSpPr>
            <p:nvPr/>
          </p:nvCxnSpPr>
          <p:spPr>
            <a:xfrm rot="16200000" flipH="1">
              <a:off x="1415360" y="2709040"/>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41286AF-FBBC-8734-02FE-AA8944FF8F23}"/>
                </a:ext>
              </a:extLst>
            </p:cNvPr>
            <p:cNvCxnSpPr>
              <a:cxnSpLocks/>
            </p:cNvCxnSpPr>
            <p:nvPr/>
          </p:nvCxnSpPr>
          <p:spPr>
            <a:xfrm rot="16200000" flipH="1">
              <a:off x="1415360" y="2997072"/>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2CDCB4C5-502C-E829-FE03-3BF8045E069D}"/>
                </a:ext>
              </a:extLst>
            </p:cNvPr>
            <p:cNvCxnSpPr>
              <a:cxnSpLocks/>
            </p:cNvCxnSpPr>
            <p:nvPr/>
          </p:nvCxnSpPr>
          <p:spPr>
            <a:xfrm rot="16200000" flipH="1">
              <a:off x="1415360" y="3285104"/>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048B497-C383-9BBC-4B19-1C0511DC715F}"/>
                </a:ext>
              </a:extLst>
            </p:cNvPr>
            <p:cNvCxnSpPr>
              <a:cxnSpLocks/>
            </p:cNvCxnSpPr>
            <p:nvPr/>
          </p:nvCxnSpPr>
          <p:spPr>
            <a:xfrm rot="16200000" flipH="1">
              <a:off x="1415360" y="3573136"/>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6CAE2145-BB2E-79B2-0419-1112D9EE2DE5}"/>
                </a:ext>
              </a:extLst>
            </p:cNvPr>
            <p:cNvCxnSpPr>
              <a:cxnSpLocks/>
            </p:cNvCxnSpPr>
            <p:nvPr/>
          </p:nvCxnSpPr>
          <p:spPr>
            <a:xfrm rot="16200000" flipH="1">
              <a:off x="1415360" y="3861168"/>
              <a:ext cx="0" cy="2160000"/>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3FDDFC14-01A8-B21E-83AF-E7F3445283C9}"/>
                </a:ext>
              </a:extLst>
            </p:cNvPr>
            <p:cNvCxnSpPr>
              <a:cxnSpLocks/>
            </p:cNvCxnSpPr>
            <p:nvPr/>
          </p:nvCxnSpPr>
          <p:spPr>
            <a:xfrm rot="16200000" flipH="1">
              <a:off x="1415360" y="4149200"/>
              <a:ext cx="0" cy="2160000"/>
            </a:xfrm>
            <a:prstGeom prst="line">
              <a:avLst/>
            </a:prstGeom>
            <a:ln w="28575"/>
          </p:spPr>
          <p:style>
            <a:lnRef idx="1">
              <a:schemeClr val="dk1"/>
            </a:lnRef>
            <a:fillRef idx="0">
              <a:schemeClr val="dk1"/>
            </a:fillRef>
            <a:effectRef idx="0">
              <a:schemeClr val="dk1"/>
            </a:effectRef>
            <a:fontRef idx="minor">
              <a:schemeClr val="tx1"/>
            </a:fontRef>
          </p:style>
        </p:cxnSp>
      </p:grpSp>
      <p:sp>
        <p:nvSpPr>
          <p:cNvPr id="2" name="TextBox 1">
            <a:extLst>
              <a:ext uri="{FF2B5EF4-FFF2-40B4-BE49-F238E27FC236}">
                <a16:creationId xmlns:a16="http://schemas.microsoft.com/office/drawing/2014/main" id="{0F607616-0B87-FC77-3A53-D051501C39A3}"/>
              </a:ext>
            </a:extLst>
          </p:cNvPr>
          <p:cNvSpPr txBox="1"/>
          <p:nvPr/>
        </p:nvSpPr>
        <p:spPr>
          <a:xfrm>
            <a:off x="694005" y="4871894"/>
            <a:ext cx="4838378" cy="1538883"/>
          </a:xfrm>
          <a:prstGeom prst="rect">
            <a:avLst/>
          </a:prstGeom>
          <a:noFill/>
        </p:spPr>
        <p:txBody>
          <a:bodyPr wrap="square" lIns="0" tIns="0" rIns="0" bIns="0" rtlCol="0">
            <a:spAutoFit/>
          </a:bodyPr>
          <a:lstStyle/>
          <a:p>
            <a:pPr algn="l"/>
            <a:r>
              <a:rPr lang="en-US" sz="2000" dirty="0"/>
              <a:t>Mesh setting determines how accurately the</a:t>
            </a:r>
          </a:p>
          <a:p>
            <a:pPr marL="457200" indent="-457200" algn="l">
              <a:buFont typeface="+mj-lt"/>
              <a:buAutoNum type="arabicPeriod"/>
            </a:pPr>
            <a:r>
              <a:rPr lang="en-US" sz="2000" dirty="0"/>
              <a:t>Source</a:t>
            </a:r>
          </a:p>
          <a:p>
            <a:pPr marL="457200" indent="-457200" algn="l">
              <a:buFont typeface="+mj-lt"/>
              <a:buAutoNum type="arabicPeriod"/>
            </a:pPr>
            <a:r>
              <a:rPr lang="en-US" sz="2000" dirty="0"/>
              <a:t>Boundaries</a:t>
            </a:r>
          </a:p>
          <a:p>
            <a:pPr marL="457200" indent="-457200" algn="l">
              <a:buFont typeface="+mj-lt"/>
              <a:buAutoNum type="arabicPeriod"/>
            </a:pPr>
            <a:r>
              <a:rPr lang="en-US" sz="2000" dirty="0"/>
              <a:t>Electromagnetic fields</a:t>
            </a:r>
          </a:p>
          <a:p>
            <a:pPr algn="l"/>
            <a:r>
              <a:rPr lang="en-US" sz="2000" dirty="0"/>
              <a:t>are represented in the simulation</a:t>
            </a:r>
          </a:p>
        </p:txBody>
      </p:sp>
    </p:spTree>
    <p:extLst>
      <p:ext uri="{BB962C8B-B14F-4D97-AF65-F5344CB8AC3E}">
        <p14:creationId xmlns:p14="http://schemas.microsoft.com/office/powerpoint/2010/main" val="337490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2193</TotalTime>
  <Words>1944</Words>
  <Application>Microsoft Macintosh PowerPoint</Application>
  <PresentationFormat>Widescreen</PresentationFormat>
  <Paragraphs>237</Paragraphs>
  <Slides>23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Arial Rounded MT Bold</vt:lpstr>
      <vt:lpstr>Calibri</vt:lpstr>
      <vt:lpstr>Calibri Light</vt:lpstr>
      <vt:lpstr>Cambria Math</vt:lpstr>
      <vt:lpstr>Helvetica Neue</vt:lpstr>
      <vt:lpstr>Times</vt:lpstr>
      <vt:lpstr>Office Theme</vt:lpstr>
      <vt:lpstr>Reduction of Projected Energy Spread with a Dielectric Wake Field Structure </vt:lpstr>
      <vt:lpstr>PowerPoint Presentation</vt:lpstr>
      <vt:lpstr>PowerPoint Presentation</vt:lpstr>
      <vt:lpstr>PowerPoint Presentation</vt:lpstr>
      <vt:lpstr>PowerPoint Presentation</vt:lpstr>
      <vt:lpstr>PowerPoint Presentation</vt:lpstr>
      <vt:lpstr>PowerPoint Presentation</vt:lpstr>
      <vt:lpstr>The wakefields change both the energy spread and centroid energy</vt:lpstr>
      <vt:lpstr>5 mesh elements per σ produces accurate wake potentials</vt:lpstr>
      <vt:lpstr>Less than a tenth of the structure needs to be simulated to obtain accurate wake potentials</vt:lpstr>
      <vt:lpstr>Wake potential does not change when including terms above index 45</vt:lpstr>
      <vt:lpstr>PowerPoint Presentation</vt:lpstr>
      <vt:lpstr>PowerPoint Presentation</vt:lpstr>
      <vt:lpstr>Conclusion</vt:lpstr>
      <vt:lpstr>PowerPoint Presentation</vt:lpstr>
      <vt:lpstr>SwissFEL &amp; EuPRAXIA</vt:lpstr>
      <vt:lpstr>SwissFEL &amp; EuPRAXIA</vt:lpstr>
      <vt:lpstr>PowerPoint Presentation</vt:lpstr>
      <vt:lpstr>PowerPoint Presentation</vt:lpstr>
      <vt:lpstr>PowerPoint Presentation</vt:lpstr>
      <vt:lpstr>PowerPoint Presentation</vt:lpstr>
      <vt:lpstr>PowerPoint Presentation</vt:lpstr>
      <vt:lpstr>Possible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Ericson, Evan</cp:lastModifiedBy>
  <cp:revision>180</cp:revision>
  <dcterms:created xsi:type="dcterms:W3CDTF">2018-02-09T13:41:45Z</dcterms:created>
  <dcterms:modified xsi:type="dcterms:W3CDTF">2024-09-24T19:13:06Z</dcterms:modified>
</cp:coreProperties>
</file>