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2" r:id="rId6"/>
    <p:sldId id="264" r:id="rId7"/>
    <p:sldId id="266" r:id="rId8"/>
    <p:sldId id="267" r:id="rId9"/>
    <p:sldId id="268" r:id="rId10"/>
    <p:sldId id="270" r:id="rId11"/>
    <p:sldId id="275" r:id="rId12"/>
    <p:sldId id="271" r:id="rId13"/>
    <p:sldId id="272" r:id="rId14"/>
    <p:sldId id="273" r:id="rId15"/>
    <p:sldId id="274" r:id="rId16"/>
    <p:sldId id="276" r:id="rId17"/>
  </p:sldIdLst>
  <p:sldSz cx="24384000" cy="13716000"/>
  <p:notesSz cx="6858000" cy="9144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82550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defRPr sz="3000" b="0" i="0" u="none" strike="noStrike" cap="none" spc="0">
        <a:ln>
          <a:noFill/>
        </a:ln>
        <a:solidFill>
          <a:srgbClr val="838787"/>
        </a:solidFill>
        <a:latin typeface="Helvetica Neue"/>
        <a:ea typeface="Helvetica Neue"/>
        <a:cs typeface="Helvetica Neue"/>
      </a:defRPr>
    </a:lvl1pPr>
    <a:lvl2pPr marL="0" marR="0" indent="0" algn="l" defTabSz="82550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defRPr sz="3000" b="0" i="0" u="none" strike="noStrike" cap="none" spc="0">
        <a:ln>
          <a:noFill/>
        </a:ln>
        <a:solidFill>
          <a:srgbClr val="838787"/>
        </a:solidFill>
        <a:latin typeface="Helvetica Neue"/>
        <a:ea typeface="Helvetica Neue"/>
        <a:cs typeface="Helvetica Neue"/>
      </a:defRPr>
    </a:lvl2pPr>
    <a:lvl3pPr marL="0" marR="0" indent="0" algn="l" defTabSz="82550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defRPr sz="3000" b="0" i="0" u="none" strike="noStrike" cap="none" spc="0">
        <a:ln>
          <a:noFill/>
        </a:ln>
        <a:solidFill>
          <a:srgbClr val="838787"/>
        </a:solidFill>
        <a:latin typeface="Helvetica Neue"/>
        <a:ea typeface="Helvetica Neue"/>
        <a:cs typeface="Helvetica Neue"/>
      </a:defRPr>
    </a:lvl3pPr>
    <a:lvl4pPr marL="0" marR="0" indent="0" algn="l" defTabSz="82550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defRPr sz="3000" b="0" i="0" u="none" strike="noStrike" cap="none" spc="0">
        <a:ln>
          <a:noFill/>
        </a:ln>
        <a:solidFill>
          <a:srgbClr val="838787"/>
        </a:solidFill>
        <a:latin typeface="Helvetica Neue"/>
        <a:ea typeface="Helvetica Neue"/>
        <a:cs typeface="Helvetica Neue"/>
      </a:defRPr>
    </a:lvl4pPr>
    <a:lvl5pPr marL="0" marR="0" indent="0" algn="l" defTabSz="82550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defRPr sz="3000" b="0" i="0" u="none" strike="noStrike" cap="none" spc="0">
        <a:ln>
          <a:noFill/>
        </a:ln>
        <a:solidFill>
          <a:srgbClr val="838787"/>
        </a:solidFill>
        <a:latin typeface="Helvetica Neue"/>
        <a:ea typeface="Helvetica Neue"/>
        <a:cs typeface="Helvetica Neue"/>
      </a:defRPr>
    </a:lvl5pPr>
    <a:lvl6pPr marL="0" marR="0" indent="0" algn="l" defTabSz="82550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defRPr sz="3000" b="0" i="0" u="none" strike="noStrike" cap="none" spc="0">
        <a:ln>
          <a:noFill/>
        </a:ln>
        <a:solidFill>
          <a:srgbClr val="838787"/>
        </a:solidFill>
        <a:latin typeface="Helvetica Neue"/>
        <a:ea typeface="Helvetica Neue"/>
        <a:cs typeface="Helvetica Neue"/>
      </a:defRPr>
    </a:lvl6pPr>
    <a:lvl7pPr marL="0" marR="0" indent="0" algn="l" defTabSz="82550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defRPr sz="3000" b="0" i="0" u="none" strike="noStrike" cap="none" spc="0">
        <a:ln>
          <a:noFill/>
        </a:ln>
        <a:solidFill>
          <a:srgbClr val="838787"/>
        </a:solidFill>
        <a:latin typeface="Helvetica Neue"/>
        <a:ea typeface="Helvetica Neue"/>
        <a:cs typeface="Helvetica Neue"/>
      </a:defRPr>
    </a:lvl7pPr>
    <a:lvl8pPr marL="0" marR="0" indent="0" algn="l" defTabSz="82550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defRPr sz="3000" b="0" i="0" u="none" strike="noStrike" cap="none" spc="0">
        <a:ln>
          <a:noFill/>
        </a:ln>
        <a:solidFill>
          <a:srgbClr val="838787"/>
        </a:solidFill>
        <a:latin typeface="Helvetica Neue"/>
        <a:ea typeface="Helvetica Neue"/>
        <a:cs typeface="Helvetica Neue"/>
      </a:defRPr>
    </a:lvl8pPr>
    <a:lvl9pPr marL="0" marR="0" indent="0" algn="l" defTabSz="82550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defRPr sz="3000" b="0" i="0" u="none" strike="noStrike" cap="none" spc="0">
        <a:ln>
          <a:noFill/>
        </a:ln>
        <a:solidFill>
          <a:srgbClr val="838787"/>
        </a:solidFill>
        <a:latin typeface="Helvetica Neue"/>
        <a:ea typeface="Helvetica Neue"/>
        <a:cs typeface="Helvetica Neue"/>
      </a:defRPr>
    </a:lvl9pPr>
  </p:defaultTextStyle>
  <p:extLst>
    <p:ext uri="{EFAFB233-063F-42B5-8137-9DF3F51BA10A}">
      <p15:sldGuideLst xmlns:p15="http://schemas.microsoft.com/office/powerpoint/2012/main">
        <p15:guide id="1" pos="7680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/>
    <p:restoredTop sz="94660"/>
  </p:normalViewPr>
  <p:slideViewPr>
    <p:cSldViewPr>
      <p:cViewPr>
        <p:scale>
          <a:sx n="31" d="100"/>
          <a:sy n="31" d="100"/>
        </p:scale>
        <p:origin x="1480" y="1408"/>
      </p:cViewPr>
      <p:guideLst>
        <p:guide pos="768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037BC07-9C4D-64EE-57F5-FF976BC8B820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76BDC77-7C63-679B-9AEC-B0223159157C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952B1B-4854-F547-CA5B-569C3D629DCD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D5E64A7-35FA-3AF7-5903-91F9E4D81B60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A9875BF-0651-044C-5D2B-C7F4AE43E02B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81910C7-BA7B-19FE-7C13-48CA58C08626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C2B3245-3960-4805-D7AE-F1B1629EF2CE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AB35627-86AC-DB98-EE56-367EBC6D159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76D2BE-407D-F4F1-240E-845CDD524BEC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589278"/>
            <a:ext cx="24384000" cy="1430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6977" y="3879266"/>
            <a:ext cx="15627934" cy="2087708"/>
          </a:xfrm>
        </p:spPr>
        <p:txBody>
          <a:bodyPr anchor="b">
            <a:normAutofit/>
          </a:bodyPr>
          <a:lstStyle>
            <a:lvl1pPr algn="l">
              <a:defRPr sz="9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5447" y="6307860"/>
            <a:ext cx="15627934" cy="1625888"/>
          </a:xfrm>
        </p:spPr>
        <p:txBody>
          <a:bodyPr/>
          <a:lstStyle>
            <a:lvl1pPr marL="0" indent="0" algn="l">
              <a:buNone/>
              <a:defRPr sz="4800">
                <a:solidFill>
                  <a:srgbClr val="FFC000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7879" y="752389"/>
            <a:ext cx="5576302" cy="552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4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4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4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4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4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3426184" y="7284000"/>
            <a:ext cx="2304260" cy="7980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1949817" y="12576089"/>
            <a:ext cx="6618934" cy="1267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1600" dirty="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16" name="Picture 15" descr="Shape, background pattern, rectangle&#10;&#10;Description automatically generated">
            <a:extLst>
              <a:ext uri="{FF2B5EF4-FFF2-40B4-BE49-F238E27FC236}">
                <a16:creationId xmlns:a16="http://schemas.microsoft.com/office/drawing/2014/main" id="{EB353F2C-276C-46A5-BFB4-EDBF3952D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38" y="10403684"/>
            <a:ext cx="1079428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B40DA2FC-500E-4637-AD7D-89070242F1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1" y="10408768"/>
            <a:ext cx="1079790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5B92E49D-42F5-4F3F-87B5-89E4F69384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528" y="10403684"/>
            <a:ext cx="1079428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23025C6F-90C7-462A-8C0E-8079D07BC39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25" y="10408768"/>
            <a:ext cx="1079790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5EEF9B71-7283-4C50-AF40-4C42338F61F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21" y="10408768"/>
            <a:ext cx="1079790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181E05-6FC8-4FE7-96E3-22D4AE603C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69" y="10403684"/>
            <a:ext cx="1079790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1B7B7ABD-7FF4-416E-82E5-F7D825396B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1" y="11406208"/>
            <a:ext cx="1079790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6" name="Picture 35" descr="Shape, rectangle&#10;&#10;Description automatically generated">
            <a:extLst>
              <a:ext uri="{FF2B5EF4-FFF2-40B4-BE49-F238E27FC236}">
                <a16:creationId xmlns:a16="http://schemas.microsoft.com/office/drawing/2014/main" id="{0E6B17BD-38E6-40E8-81B9-61656C20CEC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39" y="11406208"/>
            <a:ext cx="1079790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8" name="Picture 37" descr="A picture containing logo&#10;&#10;Description automatically generated">
            <a:extLst>
              <a:ext uri="{FF2B5EF4-FFF2-40B4-BE49-F238E27FC236}">
                <a16:creationId xmlns:a16="http://schemas.microsoft.com/office/drawing/2014/main" id="{AFBA9081-7D6A-4386-BE99-3B9915CAF34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15" y="11406208"/>
            <a:ext cx="1079790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EF4B1B9E-9C34-41AA-BA3F-19A5FC834B1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52" y="11406208"/>
            <a:ext cx="1079428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DAFE8E6F-FDE1-40AB-A91E-75B4752808C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77" y="11406208"/>
            <a:ext cx="1079790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4" name="Picture 43" descr="Background pattern&#10;&#10;Description automatically generated">
            <a:extLst>
              <a:ext uri="{FF2B5EF4-FFF2-40B4-BE49-F238E27FC236}">
                <a16:creationId xmlns:a16="http://schemas.microsoft.com/office/drawing/2014/main" id="{6DC76842-022A-455A-913E-9A58E2CB99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528" y="11406208"/>
            <a:ext cx="1079428" cy="72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0" y="12679056"/>
            <a:ext cx="1087632" cy="720000"/>
          </a:xfrm>
          <a:prstGeom prst="rect">
            <a:avLst/>
          </a:prstGeom>
        </p:spPr>
      </p:pic>
      <p:pic>
        <p:nvPicPr>
          <p:cNvPr id="5" name="Picture 4" descr="A black background with white text and yellow stars&#10;&#10;Description automatically generated">
            <a:extLst>
              <a:ext uri="{FF2B5EF4-FFF2-40B4-BE49-F238E27FC236}">
                <a16:creationId xmlns:a16="http://schemas.microsoft.com/office/drawing/2014/main" id="{9E2716B7-B9F2-45DB-9777-073DE14175D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824" y="229432"/>
            <a:ext cx="4485264" cy="283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7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42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985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28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12925145"/>
            <a:ext cx="24384000" cy="803122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40733"/>
            <a:ext cx="24384000" cy="1606242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23346" y="12961579"/>
            <a:ext cx="5486400" cy="730250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9" y="167580"/>
            <a:ext cx="2842282" cy="1221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255" y="-544371"/>
            <a:ext cx="15923494" cy="2651126"/>
          </a:xfrm>
        </p:spPr>
        <p:txBody>
          <a:bodyPr>
            <a:normAutofit/>
          </a:bodyPr>
          <a:lstStyle>
            <a:lvl1pPr algn="ctr">
              <a:defRPr sz="70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879" y="104958"/>
            <a:ext cx="1341454" cy="888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22343534" y="101326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8E6A3-D10E-BEBC-CDF4-2DC37BE2810D}"/>
              </a:ext>
            </a:extLst>
          </p:cNvPr>
          <p:cNvSpPr txBox="1"/>
          <p:nvPr userDrawn="1"/>
        </p:nvSpPr>
        <p:spPr>
          <a:xfrm>
            <a:off x="8912469" y="12916730"/>
            <a:ext cx="655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2C3982"/>
                </a:solidFill>
                <a:latin typeface="+mn-lt"/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378576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2C3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12925145"/>
            <a:ext cx="24384000" cy="803122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  <a:lvl2pPr>
              <a:defRPr>
                <a:solidFill>
                  <a:srgbClr val="FFC000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40733"/>
            <a:ext cx="24384000" cy="1606242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23346" y="12961579"/>
            <a:ext cx="5486400" cy="730250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9" y="167580"/>
            <a:ext cx="2842282" cy="1221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255" y="-544371"/>
            <a:ext cx="15923494" cy="2651126"/>
          </a:xfrm>
        </p:spPr>
        <p:txBody>
          <a:bodyPr>
            <a:normAutofit/>
          </a:bodyPr>
          <a:lstStyle>
            <a:lvl1pPr algn="ctr">
              <a:defRPr sz="70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Insert author and occasion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9879" y="104958"/>
            <a:ext cx="1341454" cy="888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22343534" y="101326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56F66-AA74-C0C7-C412-B189A98C9334}"/>
              </a:ext>
            </a:extLst>
          </p:cNvPr>
          <p:cNvSpPr txBox="1"/>
          <p:nvPr userDrawn="1"/>
        </p:nvSpPr>
        <p:spPr>
          <a:xfrm>
            <a:off x="8912469" y="12916730"/>
            <a:ext cx="6559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313652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87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21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24/09/2024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85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24/09/2024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834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24/09/2024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72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24/09/2024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50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24/09/2024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1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3" name="Alessandro Cianchi, Evan Ericson, Rasmus Ischebeck, Mike Seidel…"/>
          <p:cNvSpPr txBox="1">
            <a:spLocks noGrp="1"/>
          </p:cNvSpPr>
          <p:nvPr>
            <p:ph type="ctrTitle"/>
          </p:nvPr>
        </p:nvSpPr>
        <p:spPr bwMode="auto">
          <a:xfrm>
            <a:off x="6446977" y="3879266"/>
            <a:ext cx="15627934" cy="1826606"/>
          </a:xfrm>
          <a:prstGeom prst="rect">
            <a:avLst/>
          </a:prstGeom>
        </p:spPr>
        <p:txBody>
          <a:bodyPr vertOverflow="overflow" horzOverflow="overflow" vert="horz" wrap="square" lIns="50798" tIns="50798" rIns="50798" bIns="50798" numCol="1" spcCol="0" rtlCol="0" fromWordArt="0" anchor="b" anchorCtr="0" forceAA="0" compatLnSpc="0">
            <a:normAutofit/>
          </a:bodyPr>
          <a:lstStyle/>
          <a:p>
            <a:pPr>
              <a:defRPr/>
            </a:pPr>
            <a:r>
              <a:rPr lang="it-IT" dirty="0">
                <a:solidFill>
                  <a:srgbClr val="FFC000"/>
                </a:solidFill>
              </a:rPr>
              <a:t>WP13: </a:t>
            </a:r>
            <a:r>
              <a:rPr lang="it-IT" dirty="0" err="1">
                <a:solidFill>
                  <a:srgbClr val="FFC000"/>
                </a:solidFill>
              </a:rPr>
              <a:t>Diagnostics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325" name="Text"/>
          <p:cNvSpPr txBox="1">
            <a:spLocks noGrp="1"/>
          </p:cNvSpPr>
          <p:nvPr>
            <p:ph type="subTitle" idx="1"/>
          </p:nvPr>
        </p:nvSpPr>
        <p:spPr bwMode="auto">
          <a:xfrm>
            <a:off x="6465447" y="5561856"/>
            <a:ext cx="15627934" cy="3862508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 marL="0" indent="0">
              <a:spcBef>
                <a:spcPts val="3400"/>
              </a:spcBef>
              <a:buClrTx/>
              <a:buSzTx/>
              <a:buFontTx/>
              <a:buNone/>
              <a:defRPr sz="1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</a:defRPr>
            </a:pPr>
            <a:br>
              <a:rPr kumimoji="0" lang="it-IT" sz="4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</a:br>
            <a:br>
              <a:rPr kumimoji="0" lang="it-IT" sz="4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</a:br>
            <a:r>
              <a:rPr kumimoji="0" lang="it-IT" sz="4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Alessandro Cianchi*, Rasmus </a:t>
            </a:r>
            <a:r>
              <a:rPr kumimoji="0" lang="it-IT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Ischebeck</a:t>
            </a:r>
            <a:r>
              <a:rPr kumimoji="0" lang="it-IT" sz="4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**, </a:t>
            </a:r>
            <a:br>
              <a:rPr kumimoji="0" lang="it-IT" sz="4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</a:br>
            <a:br>
              <a:rPr kumimoji="0" lang="it-IT" sz="4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</a:b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on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behalf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of EuPRAXIA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Diagnostic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group</a:t>
            </a:r>
            <a:br>
              <a:rPr kumimoji="0" lang="it-IT" sz="4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</a:br>
            <a:br>
              <a:rPr kumimoji="0" lang="it-IT" sz="4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</a:b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*University Rome Tor Vergata,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</a:rPr>
              <a:t> </a:t>
            </a:r>
            <a:r>
              <a:rPr kumimoji="0" lang="it-IT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</a:rPr>
              <a:t>Instituto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</a:rPr>
              <a:t> Nazionale di Fisica Nucleare</a:t>
            </a:r>
            <a:b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</a:b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** Paul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Scherrer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Institute, Ecole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Polytechnique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</a:rPr>
              <a:t> Federale de Lausanne</a:t>
            </a:r>
            <a:br>
              <a:rPr kumimoji="0" lang="it-IT" sz="4300" b="1" i="0" u="none" strike="noStrike" kern="1200" cap="none" spc="0" normalizeH="0" baseline="0" noProof="0" dirty="0">
                <a:ln>
                  <a:noFill/>
                </a:ln>
                <a:solidFill>
                  <a:srgbClr val="D6D6D6"/>
                </a:solidFill>
                <a:effectLst/>
                <a:uLnTx/>
                <a:uFillTx/>
                <a:latin typeface="Helvetica Neue"/>
              </a:rPr>
            </a:br>
            <a:endParaRPr dirty="0"/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4294967295"/>
          </p:nvPr>
        </p:nvSpPr>
        <p:spPr bwMode="auto">
          <a:xfrm>
            <a:off x="24142700" y="13296900"/>
            <a:ext cx="241300" cy="3873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322" name="Rectangle"/>
          <p:cNvSpPr/>
          <p:nvPr/>
        </p:nvSpPr>
        <p:spPr bwMode="auto">
          <a:xfrm>
            <a:off x="0" y="13180832"/>
            <a:ext cx="24384000" cy="535168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4000" cap="all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1CBFFB2-A7F4-DF75-CDE7-43C970664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744" y="2864292"/>
            <a:ext cx="7488832" cy="8702676"/>
          </a:xfrm>
        </p:spPr>
        <p:txBody>
          <a:bodyPr>
            <a:normAutofit/>
          </a:bodyPr>
          <a:lstStyle/>
          <a:p>
            <a:r>
              <a:rPr lang="it-IT" dirty="0" err="1"/>
              <a:t>This</a:t>
            </a:r>
            <a:r>
              <a:rPr lang="it-IT" dirty="0"/>
              <a:t> second deliverable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mainly</a:t>
            </a:r>
            <a:r>
              <a:rPr lang="it-IT" dirty="0"/>
              <a:t> the status of the </a:t>
            </a:r>
            <a:r>
              <a:rPr lang="it-IT" dirty="0" err="1"/>
              <a:t>diagnostics</a:t>
            </a:r>
            <a:r>
              <a:rPr lang="it-IT" dirty="0"/>
              <a:t> in </a:t>
            </a:r>
            <a:r>
              <a:rPr lang="it-IT" dirty="0" err="1"/>
              <a:t>EuPRAXIA@SPARC_LAB</a:t>
            </a:r>
            <a:r>
              <a:rPr lang="it-IT" dirty="0"/>
              <a:t> TDR</a:t>
            </a:r>
          </a:p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did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address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problems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wrote</a:t>
            </a:r>
            <a:r>
              <a:rPr lang="it-IT" dirty="0"/>
              <a:t> the </a:t>
            </a:r>
            <a:r>
              <a:rPr lang="it-IT" dirty="0" err="1"/>
              <a:t>solutions</a:t>
            </a:r>
            <a:r>
              <a:rPr lang="it-IT" dirty="0"/>
              <a:t> for the </a:t>
            </a:r>
            <a:r>
              <a:rPr lang="it-IT" dirty="0" err="1"/>
              <a:t>ones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solved</a:t>
            </a:r>
            <a:r>
              <a:rPr lang="it-IT" dirty="0"/>
              <a:t>.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0E3C9F5-11AA-C4D3-B3DE-DCEE22837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Second deliverable WP13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2589128-EE4A-4831-DB54-5BC1B359D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2861" y="3651234"/>
            <a:ext cx="10046483" cy="7128792"/>
          </a:xfrm>
          <a:prstGeom prst="rect">
            <a:avLst/>
          </a:prstGeom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B7386813-0DB7-1348-B02D-F96972516FC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45388" y="3462780"/>
            <a:ext cx="6438900" cy="7505700"/>
            <a:chOff x="5652" y="1956"/>
            <a:chExt cx="4056" cy="4728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BA596B92-0014-150D-0293-A9D09BEC11D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652" y="1956"/>
              <a:ext cx="4056" cy="4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92DE0739-FDC5-2257-C6CE-C4E18896A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" y="1956"/>
              <a:ext cx="4058" cy="4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7B31886-1F05-E506-F9DB-DC8FE94902C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2550871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qr code with black squares&#10;&#10;Description automatically generated">
            <a:extLst>
              <a:ext uri="{FF2B5EF4-FFF2-40B4-BE49-F238E27FC236}">
                <a16:creationId xmlns:a16="http://schemas.microsoft.com/office/drawing/2014/main" id="{1B815919-AA33-65E4-B624-2F0599F3D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056" y="10300853"/>
            <a:ext cx="2597552" cy="2597552"/>
          </a:xfrm>
          <a:prstGeom prst="rect">
            <a:avLst/>
          </a:prstGeom>
        </p:spPr>
      </p:pic>
      <p:pic>
        <p:nvPicPr>
          <p:cNvPr id="18" name="Picture 1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172F850-69AE-9F88-63A8-84DBE0F82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558" y="10300853"/>
            <a:ext cx="2597552" cy="25975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4B3A6-B5B3-A5D8-7E22-9DB474EC9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4E5AFE-3E62-647C-53FC-D2810FA7A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1DCC4-6F96-D277-3C16-6CA93BDE77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8C91D-62C2-1890-F889-01A403118ABB}"/>
              </a:ext>
            </a:extLst>
          </p:cNvPr>
          <p:cNvSpPr txBox="1"/>
          <p:nvPr/>
        </p:nvSpPr>
        <p:spPr>
          <a:xfrm>
            <a:off x="382688" y="1636676"/>
            <a:ext cx="928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n-lt"/>
              </a:rPr>
              <a:t>Workshop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61317B-CF0D-8B8C-3F86-3A7159FAFEAB}"/>
              </a:ext>
            </a:extLst>
          </p:cNvPr>
          <p:cNvSpPr txBox="1"/>
          <p:nvPr/>
        </p:nvSpPr>
        <p:spPr>
          <a:xfrm>
            <a:off x="13582006" y="1636676"/>
            <a:ext cx="928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n-lt"/>
              </a:rPr>
              <a:t>Open Positions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86C9B3-B9B8-E2E9-648B-4D37AD609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88" y="2467672"/>
            <a:ext cx="7128792" cy="10081423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8190ADB9-F050-58E5-BC12-494937D9A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714" y="4806453"/>
            <a:ext cx="7772400" cy="5821087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E51C5D33-5D90-7F16-B07C-C756EC09D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07894"/>
            <a:ext cx="7772400" cy="5821087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4E687699-E3CC-AF0F-93DA-4B860939D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549" y="2415388"/>
            <a:ext cx="7772400" cy="5821087"/>
          </a:xfrm>
          <a:prstGeom prst="rect">
            <a:avLst/>
          </a:prstGeom>
        </p:spPr>
      </p:pic>
      <p:pic>
        <p:nvPicPr>
          <p:cNvPr id="22" name="Picture 21" descr="A qr code with black squares&#10;&#10;Description automatically generated">
            <a:extLst>
              <a:ext uri="{FF2B5EF4-FFF2-40B4-BE49-F238E27FC236}">
                <a16:creationId xmlns:a16="http://schemas.microsoft.com/office/drawing/2014/main" id="{5C724E6E-5626-8CAB-CBC8-8250077268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933" y="10364027"/>
            <a:ext cx="2597552" cy="25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14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ul Scherrer Institut in Villigen, Switzerland">
            <a:extLst>
              <a:ext uri="{FF2B5EF4-FFF2-40B4-BE49-F238E27FC236}">
                <a16:creationId xmlns:a16="http://schemas.microsoft.com/office/drawing/2014/main" id="{0C053C50-D293-8B2C-9220-86566DC68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2"/>
          <a:stretch/>
        </p:blipFill>
        <p:spPr>
          <a:xfrm>
            <a:off x="13056096" y="1565984"/>
            <a:ext cx="11377264" cy="1134068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4B3CD-7B2A-4A19-98FC-A45DD7777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Scope:</a:t>
            </a:r>
          </a:p>
          <a:p>
            <a:pPr lvl="1"/>
            <a:r>
              <a:rPr lang="en-US" dirty="0"/>
              <a:t>Electron beam instrumentation</a:t>
            </a:r>
          </a:p>
          <a:p>
            <a:pPr lvl="1"/>
            <a:r>
              <a:rPr lang="en-US" dirty="0"/>
              <a:t>X-ray instrumentation</a:t>
            </a:r>
          </a:p>
          <a:p>
            <a:pPr lvl="1"/>
            <a:r>
              <a:rPr lang="en-US" dirty="0"/>
              <a:t>Controls, data acquisition</a:t>
            </a:r>
          </a:p>
          <a:p>
            <a:pPr lvl="1"/>
            <a:r>
              <a:rPr lang="en-US" dirty="0"/>
              <a:t>Virtual diagnostics</a:t>
            </a:r>
          </a:p>
          <a:p>
            <a:pPr lvl="1"/>
            <a:endParaRPr lang="en-US" dirty="0"/>
          </a:p>
          <a:p>
            <a:r>
              <a:rPr lang="en-US" dirty="0"/>
              <a:t>Proposal: locate at PSI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8A6B9-5980-2A5C-3CD8-2D76C4BA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55803E-7276-FD16-3EB6-4A32E725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of Excellence for Diagnostics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A67A88-C0CA-8682-F3FA-728ECEE463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</p:spTree>
    <p:extLst>
      <p:ext uri="{BB962C8B-B14F-4D97-AF65-F5344CB8AC3E}">
        <p14:creationId xmlns:p14="http://schemas.microsoft.com/office/powerpoint/2010/main" val="2358560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wearing safety goggles and holding a microscope&#10;&#10;Description automatically generated">
            <a:extLst>
              <a:ext uri="{FF2B5EF4-FFF2-40B4-BE49-F238E27FC236}">
                <a16:creationId xmlns:a16="http://schemas.microsoft.com/office/drawing/2014/main" id="{A1C4815A-8B7E-3EC6-4F95-30773779D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b="11248"/>
          <a:stretch/>
        </p:blipFill>
        <p:spPr>
          <a:xfrm>
            <a:off x="-31998" y="1529408"/>
            <a:ext cx="24415997" cy="1139573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9573B-81DA-4A13-881F-CFF32CA4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33460C-6C22-8AA8-668A-B7FA7D96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08FC32-0199-D966-30D6-9B559D071D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B4A3FD-BC4F-4DDB-B6C1-6353C5DF10CA}"/>
              </a:ext>
            </a:extLst>
          </p:cNvPr>
          <p:cNvSpPr txBox="1"/>
          <p:nvPr/>
        </p:nvSpPr>
        <p:spPr>
          <a:xfrm>
            <a:off x="20730704" y="12598895"/>
            <a:ext cx="362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+mj-lt"/>
              </a:rPr>
              <a:t>Rasmus + Midjourney</a:t>
            </a:r>
          </a:p>
        </p:txBody>
      </p:sp>
    </p:spTree>
    <p:extLst>
      <p:ext uri="{BB962C8B-B14F-4D97-AF65-F5344CB8AC3E}">
        <p14:creationId xmlns:p14="http://schemas.microsoft.com/office/powerpoint/2010/main" val="905436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working on a blueprint&#10;&#10;Description automatically generated">
            <a:extLst>
              <a:ext uri="{FF2B5EF4-FFF2-40B4-BE49-F238E27FC236}">
                <a16:creationId xmlns:a16="http://schemas.microsoft.com/office/drawing/2014/main" id="{A95BA04F-BE3A-798F-96AC-6878416F5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" b="13231"/>
          <a:stretch/>
        </p:blipFill>
        <p:spPr>
          <a:xfrm>
            <a:off x="0" y="1529408"/>
            <a:ext cx="24384000" cy="113957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E1E30-6CAE-E85F-0F70-C6DCD90C5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FBF2F4-993F-5C9D-903A-BC11017B9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9CC4D43-C393-A964-9B2E-5D213497E4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E5E225-5C04-3931-AAA2-26EF5C39E846}"/>
              </a:ext>
            </a:extLst>
          </p:cNvPr>
          <p:cNvSpPr txBox="1"/>
          <p:nvPr/>
        </p:nvSpPr>
        <p:spPr>
          <a:xfrm>
            <a:off x="20730704" y="12598895"/>
            <a:ext cx="362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+mj-lt"/>
              </a:rPr>
              <a:t>Rasmus + Midjourney</a:t>
            </a:r>
          </a:p>
        </p:txBody>
      </p:sp>
    </p:spTree>
    <p:extLst>
      <p:ext uri="{BB962C8B-B14F-4D97-AF65-F5344CB8AC3E}">
        <p14:creationId xmlns:p14="http://schemas.microsoft.com/office/powerpoint/2010/main" val="43990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in a lab coat and gloves&#10;&#10;Description automatically generated">
            <a:extLst>
              <a:ext uri="{FF2B5EF4-FFF2-40B4-BE49-F238E27FC236}">
                <a16:creationId xmlns:a16="http://schemas.microsoft.com/office/drawing/2014/main" id="{6F71DC33-64CF-B416-0741-4ED09A128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t="7890" r="-24" b="8603"/>
          <a:stretch/>
        </p:blipFill>
        <p:spPr>
          <a:xfrm>
            <a:off x="-28061" y="1529408"/>
            <a:ext cx="24489291" cy="1143217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2B013A-87CE-4C13-36B7-5261B85E2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6BD3CF-989C-8BFE-A1FE-219D1B9B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48E2BFC-5D88-83CD-4EE6-C88D255662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C34C10-2673-3184-7214-EF646576633D}"/>
              </a:ext>
            </a:extLst>
          </p:cNvPr>
          <p:cNvSpPr txBox="1"/>
          <p:nvPr/>
        </p:nvSpPr>
        <p:spPr>
          <a:xfrm>
            <a:off x="20730704" y="12598895"/>
            <a:ext cx="362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+mj-lt"/>
              </a:rPr>
              <a:t>Rasmus + Midjourney</a:t>
            </a:r>
          </a:p>
        </p:txBody>
      </p:sp>
    </p:spTree>
    <p:extLst>
      <p:ext uri="{BB962C8B-B14F-4D97-AF65-F5344CB8AC3E}">
        <p14:creationId xmlns:p14="http://schemas.microsoft.com/office/powerpoint/2010/main" val="958705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0B4B57-A9F5-068E-9D7E-D823BA60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5FA5E8-CBDD-DF00-88FE-EAC7D1459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of Excellence for Diagnostics</a:t>
            </a:r>
          </a:p>
        </p:txBody>
      </p:sp>
      <p:pic>
        <p:nvPicPr>
          <p:cNvPr id="7" name="Picture 6" descr="A person wearing safety goggles and holding a microscope&#10;&#10;Description automatically generated">
            <a:extLst>
              <a:ext uri="{FF2B5EF4-FFF2-40B4-BE49-F238E27FC236}">
                <a16:creationId xmlns:a16="http://schemas.microsoft.com/office/drawing/2014/main" id="{1A864DAF-771D-6DF8-0867-3C98E387065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0" r="33769"/>
          <a:stretch/>
        </p:blipFill>
        <p:spPr>
          <a:xfrm>
            <a:off x="0" y="1527467"/>
            <a:ext cx="8019430" cy="11397677"/>
          </a:xfrm>
          <a:prstGeom prst="rect">
            <a:avLst/>
          </a:prstGeom>
        </p:spPr>
      </p:pic>
      <p:pic>
        <p:nvPicPr>
          <p:cNvPr id="8" name="Content Placeholder 6" descr="A person working on a blueprint&#10;&#10;Description automatically generated">
            <a:extLst>
              <a:ext uri="{FF2B5EF4-FFF2-40B4-BE49-F238E27FC236}">
                <a16:creationId xmlns:a16="http://schemas.microsoft.com/office/drawing/2014/main" id="{4D30B2F7-5731-E289-19F5-BB70C9B67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2" t="111" r="18033" b="1531"/>
          <a:stretch/>
        </p:blipFill>
        <p:spPr>
          <a:xfrm>
            <a:off x="8013602" y="1527467"/>
            <a:ext cx="8229599" cy="11391153"/>
          </a:xfrm>
        </p:spPr>
      </p:pic>
      <p:pic>
        <p:nvPicPr>
          <p:cNvPr id="9" name="Content Placeholder 6" descr="A person in a lab coat and gloves&#10;&#10;Description automatically generated">
            <a:extLst>
              <a:ext uri="{FF2B5EF4-FFF2-40B4-BE49-F238E27FC236}">
                <a16:creationId xmlns:a16="http://schemas.microsoft.com/office/drawing/2014/main" id="{3A74A60D-F3EE-D15D-4F55-2831BFF61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8" t="-404" r="31882" b="476"/>
          <a:stretch/>
        </p:blipFill>
        <p:spPr>
          <a:xfrm>
            <a:off x="16237372" y="1461705"/>
            <a:ext cx="8140799" cy="114634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724691-A1A3-2FAA-B816-079199771CAD}"/>
              </a:ext>
            </a:extLst>
          </p:cNvPr>
          <p:cNvSpPr txBox="1"/>
          <p:nvPr/>
        </p:nvSpPr>
        <p:spPr>
          <a:xfrm>
            <a:off x="459504" y="11588368"/>
            <a:ext cx="6336704" cy="1200329"/>
          </a:xfrm>
          <a:prstGeom prst="rect">
            <a:avLst/>
          </a:prstGeom>
          <a:noFill/>
          <a:effectLst>
            <a:outerShdw blurRad="150288" dist="38100" dir="2700000" algn="tl" rotWithShape="0">
              <a:prstClr val="black">
                <a:alpha val="88322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FB6C12-84BC-7BE9-5A7A-DB5EBCEF7CFA}"/>
              </a:ext>
            </a:extLst>
          </p:cNvPr>
          <p:cNvSpPr txBox="1"/>
          <p:nvPr/>
        </p:nvSpPr>
        <p:spPr>
          <a:xfrm>
            <a:off x="8708799" y="11571859"/>
            <a:ext cx="6336704" cy="1200329"/>
          </a:xfrm>
          <a:prstGeom prst="rect">
            <a:avLst/>
          </a:prstGeom>
          <a:noFill/>
          <a:effectLst>
            <a:outerShdw blurRad="150288" dist="38100" dir="2700000" algn="tl" rotWithShape="0">
              <a:prstClr val="black">
                <a:alpha val="88322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2C00C1-31B0-39D1-B514-E6A1B3548D63}"/>
              </a:ext>
            </a:extLst>
          </p:cNvPr>
          <p:cNvSpPr txBox="1"/>
          <p:nvPr/>
        </p:nvSpPr>
        <p:spPr>
          <a:xfrm>
            <a:off x="16858195" y="11588368"/>
            <a:ext cx="6336704" cy="1200329"/>
          </a:xfrm>
          <a:prstGeom prst="rect">
            <a:avLst/>
          </a:prstGeom>
          <a:noFill/>
          <a:effectLst>
            <a:outerShdw blurRad="150288" dist="38100" dir="2700000" algn="tl" rotWithShape="0">
              <a:prstClr val="black">
                <a:alpha val="88322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07179C1-0887-22B3-7AD5-576E13CE5AB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79DD63-817C-CF1C-849F-051DD66073A8}"/>
              </a:ext>
            </a:extLst>
          </p:cNvPr>
          <p:cNvSpPr txBox="1"/>
          <p:nvPr/>
        </p:nvSpPr>
        <p:spPr>
          <a:xfrm>
            <a:off x="20730704" y="12598895"/>
            <a:ext cx="362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+mj-lt"/>
              </a:rPr>
              <a:t>Rasmus + Midjourney</a:t>
            </a:r>
          </a:p>
        </p:txBody>
      </p:sp>
    </p:spTree>
    <p:extLst>
      <p:ext uri="{BB962C8B-B14F-4D97-AF65-F5344CB8AC3E}">
        <p14:creationId xmlns:p14="http://schemas.microsoft.com/office/powerpoint/2010/main" val="1596910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9" name="Members…"/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</p:spPr>
        <p:txBody>
          <a:bodyPr vertOverflow="overflow" horzOverflow="overflow" vert="horz" wrap="square" lIns="91437" tIns="91437" rIns="91437" bIns="91437" numCol="1" spcCol="0" rtlCol="0" fromWordArt="0" anchor="t" anchorCtr="0" forceAA="0" compatLnSpc="0">
            <a:normAutofit fontScale="90000" lnSpcReduction="2000"/>
          </a:bodyPr>
          <a:lstStyle/>
          <a:p>
            <a:pPr marL="457200" lvl="1" indent="0">
              <a:buNone/>
              <a:defRPr/>
            </a:pPr>
            <a:endParaRPr dirty="0"/>
          </a:p>
          <a:p>
            <a:pPr lvl="0">
              <a:defRPr/>
            </a:pPr>
            <a:r>
              <a:rPr sz="7300" dirty="0"/>
              <a:t>Tasks</a:t>
            </a:r>
          </a:p>
          <a:p>
            <a:pPr lvl="1">
              <a:buClrTx/>
              <a:buSzPct val="100000"/>
              <a:buFont typeface="Arial"/>
              <a:buChar char="–"/>
              <a:defRPr/>
            </a:pPr>
            <a:r>
              <a:rPr sz="6000" dirty="0"/>
              <a:t>Define a diagnostics suite for EuPRAXIA</a:t>
            </a:r>
          </a:p>
          <a:p>
            <a:pPr lvl="1">
              <a:buClrTx/>
              <a:buSzPct val="100000"/>
              <a:buFont typeface="Arial"/>
              <a:buChar char="–"/>
              <a:defRPr/>
            </a:pPr>
            <a:r>
              <a:rPr sz="6000" dirty="0"/>
              <a:t>Assess the suitability of existing designs for a plasma </a:t>
            </a:r>
            <a:r>
              <a:rPr sz="6000" dirty="0" err="1"/>
              <a:t>wakefield</a:t>
            </a:r>
            <a:r>
              <a:rPr sz="6000" dirty="0"/>
              <a:t> accelerator</a:t>
            </a:r>
          </a:p>
        </p:txBody>
      </p:sp>
      <p:sp>
        <p:nvSpPr>
          <p:cNvPr id="330" name="Slide Number"/>
          <p:cNvSpPr txBox="1"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331" name="WP13: Diagnostics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WP13: Diagnostics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09BF763-0BE3-3A40-80E9-3B6D73ED59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410161" name="Body Level One…"/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</p:spPr>
        <p:txBody>
          <a:bodyPr vertOverflow="overflow" horzOverflow="overflow" vert="horz" wrap="square" lIns="91438" tIns="91438" rIns="91438" bIns="91438" numCol="1" spcCol="0" rtlCol="0" fromWordArt="0" anchor="t" anchorCtr="0" forceAA="0" compatLnSpc="0">
            <a:normAutofit/>
          </a:bodyPr>
          <a:lstStyle>
            <a:lvl1pPr marL="457200" indent="-457200" defTabSz="1828800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90599" indent="-533399" defTabSz="1828800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554478" indent="-640078" defTabSz="1828800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2082799" indent="-711199" defTabSz="1828800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539999" indent="-711199" defTabSz="1828800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</a:lstStyle>
          <a:p>
            <a:pPr>
              <a:defRPr/>
            </a:pPr>
            <a:r>
              <a:rPr dirty="0"/>
              <a:t>A compact accelerator needs compact diagnostics</a:t>
            </a:r>
          </a:p>
          <a:p>
            <a:pPr>
              <a:defRPr/>
            </a:pPr>
            <a:r>
              <a:rPr dirty="0"/>
              <a:t>Conventional solution can be used even if:</a:t>
            </a:r>
          </a:p>
          <a:p>
            <a:pPr lvl="1">
              <a:buClrTx/>
              <a:buSzPct val="100000"/>
              <a:buFont typeface="Arial"/>
              <a:buChar char="–"/>
              <a:defRPr/>
            </a:pPr>
            <a:r>
              <a:rPr dirty="0"/>
              <a:t>Small beam size at plasma entrance (µm scale) sets a problem for transverse diagnostics</a:t>
            </a:r>
          </a:p>
          <a:p>
            <a:pPr lvl="1">
              <a:buClrTx/>
              <a:buSzPct val="100000"/>
              <a:buFont typeface="Arial"/>
              <a:buChar char="–"/>
              <a:defRPr/>
            </a:pPr>
            <a:r>
              <a:rPr dirty="0"/>
              <a:t>Short bunch length (fs scale) </a:t>
            </a:r>
          </a:p>
          <a:p>
            <a:pPr lvl="1">
              <a:buClrTx/>
              <a:buSzPct val="100000"/>
              <a:buFont typeface="Arial"/>
              <a:buChar char="–"/>
              <a:defRPr/>
            </a:pPr>
            <a:r>
              <a:rPr lang="en-US" sz="56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Since transporting the beam after the plasma cell is the first priority, the design of the diagnostics needs to accommodate the optics of the machine</a:t>
            </a:r>
            <a:endParaRPr dirty="0"/>
          </a:p>
        </p:txBody>
      </p:sp>
      <p:sp>
        <p:nvSpPr>
          <p:cNvPr id="1205232776" name="Title Text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lIns="91438" tIns="91438" rIns="91438" bIns="91438" anchor="ctr"/>
          <a:lstStyle>
            <a:lvl1pPr algn="ctr" defTabSz="1828800">
              <a:lnSpc>
                <a:spcPct val="90000"/>
              </a:lnSpc>
              <a:defRPr sz="7000" cap="none">
                <a:solidFill>
                  <a:srgbClr val="334186"/>
                </a:solidFill>
                <a:latin typeface="Calibri Light"/>
                <a:ea typeface="Calibri Light"/>
                <a:cs typeface="Calibri Light"/>
              </a:defRPr>
            </a:lvl1pPr>
          </a:lstStyle>
          <a:p>
            <a:pPr>
              <a:defRPr/>
            </a:pPr>
            <a:r>
              <a:t>Main Challenges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D57D46C-2C1F-098B-3C46-CCE821F7A4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9107244" name="Body Level One…"/>
          <p:cNvSpPr txBox="1">
            <a:spLocks noGrp="1"/>
          </p:cNvSpPr>
          <p:nvPr>
            <p:ph idx="1"/>
          </p:nvPr>
        </p:nvSpPr>
        <p:spPr bwMode="auto">
          <a:xfrm>
            <a:off x="454696" y="3651250"/>
            <a:ext cx="22252904" cy="8702676"/>
          </a:xfrm>
          <a:prstGeom prst="rect">
            <a:avLst/>
          </a:prstGeom>
        </p:spPr>
        <p:txBody>
          <a:bodyPr vertOverflow="overflow" horzOverflow="overflow" vert="horz" wrap="square" lIns="91438" tIns="91438" rIns="91438" bIns="91438" numCol="1" spcCol="0" rtlCol="0" fromWordArt="0" anchor="t" anchorCtr="0" forceAA="0" compatLnSpc="0">
            <a:normAutofit/>
          </a:bodyPr>
          <a:lstStyle>
            <a:lvl1pPr marL="457200" indent="-457200" defTabSz="1828800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90599" indent="-533399" defTabSz="1828800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554478" indent="-640078" defTabSz="1828800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2082799" indent="-711199" defTabSz="1828800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539999" indent="-711199" defTabSz="1828800">
              <a:lnSpc>
                <a:spcPct val="90000"/>
              </a:lnSpc>
              <a:spcBef>
                <a:spcPts val="1999"/>
              </a:spcBef>
              <a:buClrTx/>
              <a:buSzPct val="100000"/>
              <a:buFont typeface="Arial"/>
              <a:buChar char="•"/>
              <a:defRPr sz="560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</a:lstStyle>
          <a:p>
            <a:pPr>
              <a:defRPr/>
            </a:pPr>
            <a:r>
              <a:rPr lang="en-US" sz="56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PWFA &amp; LWFA have similar problems:</a:t>
            </a:r>
            <a:endParaRPr sz="56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buClrTx/>
              <a:buSzPct val="100000"/>
              <a:buFont typeface="Arial"/>
              <a:buChar char="–"/>
              <a:defRPr/>
            </a:pPr>
            <a:r>
              <a:rPr lang="en-US" sz="56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Driver removal</a:t>
            </a:r>
            <a:endParaRPr sz="56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buClrTx/>
              <a:buSzPct val="100000"/>
              <a:buFont typeface="Arial"/>
              <a:buChar char="–"/>
              <a:defRPr/>
            </a:pPr>
            <a:r>
              <a:rPr lang="en-US" sz="56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Difficulties in capture optics</a:t>
            </a:r>
            <a:endParaRPr sz="56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buClrTx/>
              <a:buSzPct val="100000"/>
              <a:buFont typeface="Arial"/>
              <a:buChar char="–"/>
              <a:defRPr/>
            </a:pPr>
            <a:r>
              <a:rPr lang="en-US" sz="56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High divergence</a:t>
            </a:r>
            <a:endParaRPr sz="56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buClrTx/>
              <a:buSzPct val="100000"/>
              <a:buFont typeface="Arial"/>
              <a:buChar char="–"/>
              <a:defRPr/>
            </a:pPr>
            <a:r>
              <a:rPr lang="en-US" sz="56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Shot to shot instability</a:t>
            </a:r>
            <a:endParaRPr dirty="0"/>
          </a:p>
        </p:txBody>
      </p:sp>
      <p:sp>
        <p:nvSpPr>
          <p:cNvPr id="999728658" name="Title Text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lIns="91438" tIns="91438" rIns="91438" bIns="91438" anchor="ctr"/>
          <a:lstStyle>
            <a:lvl1pPr algn="ctr" defTabSz="1828800">
              <a:lnSpc>
                <a:spcPct val="90000"/>
              </a:lnSpc>
              <a:defRPr sz="7000" cap="none">
                <a:solidFill>
                  <a:srgbClr val="334186"/>
                </a:solidFill>
                <a:latin typeface="Calibri Light"/>
                <a:ea typeface="Calibri Light"/>
                <a:cs typeface="Calibri Light"/>
              </a:defRPr>
            </a:lvl1pPr>
          </a:lstStyle>
          <a:p>
            <a:pPr>
              <a:defRPr/>
            </a:pPr>
            <a:r>
              <a:t>Beam and photon diagnostics</a:t>
            </a:r>
          </a:p>
        </p:txBody>
      </p:sp>
      <p:sp>
        <p:nvSpPr>
          <p:cNvPr id="1004683518" name="Rettangolo 1004683517"/>
          <p:cNvSpPr/>
          <p:nvPr/>
        </p:nvSpPr>
        <p:spPr bwMode="auto">
          <a:xfrm flipH="1">
            <a:off x="12146279" y="2036379"/>
            <a:ext cx="45720" cy="10317546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it-IT"/>
          </a:p>
        </p:txBody>
      </p:sp>
      <p:sp>
        <p:nvSpPr>
          <p:cNvPr id="1809788821" name="Body Level One…"/>
          <p:cNvSpPr txBox="1"/>
          <p:nvPr/>
        </p:nvSpPr>
        <p:spPr bwMode="auto">
          <a:xfrm>
            <a:off x="13305517" y="4499740"/>
            <a:ext cx="9402081" cy="7854184"/>
          </a:xfrm>
          <a:prstGeom prst="rect">
            <a:avLst/>
          </a:prstGeom>
        </p:spPr>
        <p:txBody>
          <a:bodyPr vertOverflow="overflow" horzOverflow="overflow" vert="horz" wrap="square" lIns="91437" tIns="91437" rIns="91437" bIns="91437" numCol="1" spcCol="0" rtlCol="0" fromWordArt="0" anchor="t" anchorCtr="0" forceAA="0" compatLnSpc="0">
            <a:normAutofit/>
          </a:bodyPr>
          <a:lstStyle>
            <a:lvl1pPr marL="457200" marR="0" indent="-457200" algn="l" defTabSz="1828800">
              <a:lnSpc>
                <a:spcPct val="90000"/>
              </a:lnSpc>
              <a:spcBef>
                <a:spcPts val="199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  <a:lvl2pPr marL="990598" marR="0" indent="-533398" algn="l" defTabSz="1828800">
              <a:lnSpc>
                <a:spcPct val="90000"/>
              </a:lnSpc>
              <a:spcBef>
                <a:spcPts val="199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2pPr>
            <a:lvl3pPr marL="1554477" marR="0" indent="-640076" algn="l" defTabSz="1828800">
              <a:lnSpc>
                <a:spcPct val="90000"/>
              </a:lnSpc>
              <a:spcBef>
                <a:spcPts val="199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3pPr>
            <a:lvl4pPr marL="2082798" marR="0" indent="-711198" algn="l" defTabSz="1828800">
              <a:lnSpc>
                <a:spcPct val="90000"/>
              </a:lnSpc>
              <a:spcBef>
                <a:spcPts val="199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4pPr>
            <a:lvl5pPr marL="2539998" marR="0" indent="-711198" algn="l" defTabSz="1828800">
              <a:lnSpc>
                <a:spcPct val="90000"/>
              </a:lnSpc>
              <a:spcBef>
                <a:spcPts val="1998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5600" b="0" i="0" u="none" strike="noStrike" cap="none" spc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5pPr>
            <a:lvl6pPr marL="3809999" marR="0" indent="-634999" algn="l" defTabSz="825498">
              <a:lnSpc>
                <a:spcPct val="100000"/>
              </a:lnSpc>
              <a:spcBef>
                <a:spcPts val="3899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defRPr sz="4800" b="0" i="0" u="none" strike="noStrike" cap="none" spc="0">
                <a:solidFill>
                  <a:srgbClr val="838787"/>
                </a:solidFill>
                <a:latin typeface="Helvetica Neue Thin"/>
                <a:ea typeface="Helvetica Neue Thin"/>
                <a:cs typeface="Helvetica Neue Thin"/>
              </a:defRPr>
            </a:lvl6pPr>
            <a:lvl7pPr marL="4444999" marR="0" indent="-634999" algn="l" defTabSz="825498">
              <a:lnSpc>
                <a:spcPct val="100000"/>
              </a:lnSpc>
              <a:spcBef>
                <a:spcPts val="3899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defRPr sz="4800" b="0" i="0" u="none" strike="noStrike" cap="none" spc="0">
                <a:solidFill>
                  <a:srgbClr val="838787"/>
                </a:solidFill>
                <a:latin typeface="Helvetica Neue Thin"/>
                <a:ea typeface="Helvetica Neue Thin"/>
                <a:cs typeface="Helvetica Neue Thin"/>
              </a:defRPr>
            </a:lvl7pPr>
            <a:lvl8pPr marL="5079999" marR="0" indent="-634999" algn="l" defTabSz="825498">
              <a:lnSpc>
                <a:spcPct val="100000"/>
              </a:lnSpc>
              <a:spcBef>
                <a:spcPts val="3899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defRPr sz="4800" b="0" i="0" u="none" strike="noStrike" cap="none" spc="0">
                <a:solidFill>
                  <a:srgbClr val="838787"/>
                </a:solidFill>
                <a:latin typeface="Helvetica Neue Thin"/>
                <a:ea typeface="Helvetica Neue Thin"/>
                <a:cs typeface="Helvetica Neue Thin"/>
              </a:defRPr>
            </a:lvl8pPr>
            <a:lvl9pPr marL="5715000" marR="0" indent="-634999" algn="l" defTabSz="825498">
              <a:lnSpc>
                <a:spcPct val="100000"/>
              </a:lnSpc>
              <a:spcBef>
                <a:spcPts val="3899"/>
              </a:spcBef>
              <a:spcAft>
                <a:spcPts val="0"/>
              </a:spcAft>
              <a:buClr>
                <a:schemeClr val="accent1">
                  <a:satOff val="-4060"/>
                </a:schemeClr>
              </a:buClr>
              <a:buSzPct val="104999"/>
              <a:buFont typeface="Avenir Next Regular"/>
              <a:buChar char="‣"/>
              <a:defRPr sz="4800" b="0" i="0" u="none" strike="noStrike" cap="none" spc="0">
                <a:solidFill>
                  <a:srgbClr val="838787"/>
                </a:solidFill>
                <a:latin typeface="Helvetica Neue Thin"/>
                <a:ea typeface="Helvetica Neue Thin"/>
                <a:cs typeface="Helvetica Neue Thin"/>
              </a:defRPr>
            </a:lvl9pPr>
          </a:lstStyle>
          <a:p>
            <a:pPr>
              <a:defRPr/>
            </a:pPr>
            <a:r>
              <a:t>Less critical because we can use most of the usual FEL solution. </a:t>
            </a:r>
          </a:p>
          <a:p>
            <a:pPr>
              <a:defRPr/>
            </a:pPr>
            <a:r>
              <a:t>Once the beam is lasing the tools for X rays diagnostics are state of the art....</a:t>
            </a:r>
          </a:p>
        </p:txBody>
      </p:sp>
      <p:sp>
        <p:nvSpPr>
          <p:cNvPr id="1692864403" name="Rettangolo 1692864402"/>
          <p:cNvSpPr/>
          <p:nvPr/>
        </p:nvSpPr>
        <p:spPr bwMode="auto">
          <a:xfrm>
            <a:off x="2663793" y="2594741"/>
            <a:ext cx="6831723" cy="952499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defRPr/>
            </a:pPr>
            <a:r>
              <a:rPr lang="en-US" sz="5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Beam diagnostics</a:t>
            </a:r>
            <a:endParaRPr/>
          </a:p>
        </p:txBody>
      </p:sp>
      <p:sp>
        <p:nvSpPr>
          <p:cNvPr id="520797329" name="Rettangolo 520797328"/>
          <p:cNvSpPr/>
          <p:nvPr/>
        </p:nvSpPr>
        <p:spPr bwMode="auto">
          <a:xfrm>
            <a:off x="14590695" y="2594741"/>
            <a:ext cx="6831723" cy="952499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0"/>
          <a:lstStyle/>
          <a:p>
            <a:pPr algn="ctr">
              <a:lnSpc>
                <a:spcPct val="90000"/>
              </a:lnSpc>
              <a:spcBef>
                <a:spcPts val="1999"/>
              </a:spcBef>
              <a:spcAft>
                <a:spcPts val="0"/>
              </a:spcAft>
              <a:defRPr/>
            </a:pPr>
            <a:r>
              <a:rPr lang="en-US" sz="56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Photon diagnostics</a:t>
            </a:r>
            <a:endParaRPr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F7A86BF-05D0-6D7B-123A-F137E55C47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9" name="Challenge: control the longitudinal phase space…"/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</p:spPr>
        <p:txBody>
          <a:bodyPr vertOverflow="overflow" horzOverflow="overflow" vert="horz" wrap="square" lIns="91438" tIns="91438" rIns="91438" bIns="91438" numCol="1" spcCol="0" rtlCol="0" fromWordArt="0" anchor="t" anchorCtr="0" forceAA="0" compatLnSpc="0">
            <a:normAutofit/>
          </a:bodyPr>
          <a:lstStyle/>
          <a:p>
            <a:pPr marL="416052" indent="-416052" defTabSz="1664208">
              <a:spcBef>
                <a:spcPts val="1800"/>
              </a:spcBef>
              <a:defRPr sz="5100"/>
            </a:pPr>
            <a:r>
              <a:rPr dirty="0"/>
              <a:t>Challenge: control the longitudinal phase space </a:t>
            </a:r>
          </a:p>
          <a:p>
            <a:pPr marL="0" indent="0" defTabSz="1664208">
              <a:spcBef>
                <a:spcPts val="1800"/>
              </a:spcBef>
              <a:buSzTx/>
              <a:buNone/>
              <a:defRPr sz="5100"/>
            </a:pPr>
            <a:r>
              <a:rPr dirty="0"/>
              <a:t>distribution</a:t>
            </a:r>
          </a:p>
          <a:p>
            <a:pPr marL="416052" indent="-416052" defTabSz="1664208">
              <a:spcBef>
                <a:spcPts val="1800"/>
              </a:spcBef>
              <a:defRPr sz="5100"/>
            </a:pPr>
            <a:r>
              <a:rPr dirty="0"/>
              <a:t>Many FELs have adjustable wake field structures</a:t>
            </a:r>
          </a:p>
          <a:p>
            <a:pPr marL="416052" indent="-416052" defTabSz="1664208">
              <a:spcBef>
                <a:spcPts val="1800"/>
              </a:spcBef>
              <a:defRPr sz="5100"/>
            </a:pPr>
            <a:r>
              <a:rPr dirty="0"/>
              <a:t>Modeling of these structures</a:t>
            </a:r>
          </a:p>
          <a:p>
            <a:pPr lvl="1" defTabSz="1664208">
              <a:spcBef>
                <a:spcPts val="1800"/>
              </a:spcBef>
              <a:buClrTx/>
              <a:buSzPct val="100000"/>
              <a:buFont typeface="Arial"/>
              <a:buChar char="–"/>
              <a:defRPr sz="5100"/>
            </a:pPr>
            <a:r>
              <a:rPr dirty="0"/>
              <a:t>Different length scales make modeling difficult</a:t>
            </a:r>
          </a:p>
          <a:p>
            <a:pPr lvl="1" defTabSz="1664208">
              <a:spcBef>
                <a:spcPts val="1800"/>
              </a:spcBef>
              <a:buClrTx/>
              <a:buSzPct val="100000"/>
              <a:buFont typeface="Arial"/>
              <a:buChar char="–"/>
              <a:defRPr sz="5100"/>
            </a:pPr>
            <a:r>
              <a:rPr dirty="0"/>
              <a:t>Exact material properties unknown</a:t>
            </a:r>
            <a:endParaRPr lang="it-IT" dirty="0"/>
          </a:p>
          <a:p>
            <a:pPr lvl="1" defTabSz="1664208">
              <a:spcBef>
                <a:spcPts val="1800"/>
              </a:spcBef>
              <a:buClrTx/>
              <a:buSzPct val="100000"/>
              <a:buFont typeface="Arial"/>
              <a:buChar char="–"/>
              <a:defRPr sz="5100"/>
            </a:pPr>
            <a:r>
              <a:rPr lang="it-IT" dirty="0"/>
              <a:t> Cross-check with </a:t>
            </a:r>
            <a:r>
              <a:rPr lang="it-IT" dirty="0" err="1"/>
              <a:t>other</a:t>
            </a:r>
            <a:r>
              <a:rPr lang="it-IT" dirty="0"/>
              <a:t> systems</a:t>
            </a:r>
            <a:endParaRPr dirty="0"/>
          </a:p>
          <a:p>
            <a:pPr marL="416052" indent="-416052" defTabSz="1664208">
              <a:spcBef>
                <a:spcPts val="1800"/>
              </a:spcBef>
              <a:defRPr sz="5100"/>
            </a:pPr>
            <a:r>
              <a:rPr lang="it-IT" dirty="0"/>
              <a:t>Alternative to RF </a:t>
            </a:r>
            <a:r>
              <a:rPr lang="it-IT" dirty="0" err="1"/>
              <a:t>deflecting</a:t>
            </a:r>
            <a:r>
              <a:rPr lang="it-IT" dirty="0"/>
              <a:t> </a:t>
            </a:r>
            <a:r>
              <a:rPr lang="it-IT" dirty="0" err="1"/>
              <a:t>structures</a:t>
            </a:r>
            <a:endParaRPr dirty="0"/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361" name="Longitudinal Phase Space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Longitudinal Phase Space</a:t>
            </a:r>
          </a:p>
        </p:txBody>
      </p:sp>
      <p:pic>
        <p:nvPicPr>
          <p:cNvPr id="362" name="IMG_2313.jpg" descr="IMG_2313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164355" y="1708471"/>
            <a:ext cx="7435113" cy="5576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Picture 5" descr="Pictur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944566" y="7354761"/>
            <a:ext cx="8250891" cy="51923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DB0FEF3-53AB-3236-3339-3250F5FEB5EA}"/>
              </a:ext>
            </a:extLst>
          </p:cNvPr>
          <p:cNvSpPr txBox="1"/>
          <p:nvPr/>
        </p:nvSpPr>
        <p:spPr bwMode="auto">
          <a:xfrm>
            <a:off x="15678588" y="12217542"/>
            <a:ext cx="7920880" cy="55399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rtlCol="0">
            <a:spAutoFit/>
          </a:bodyPr>
          <a:lstStyle/>
          <a:p>
            <a:r>
              <a:rPr lang="it-IT" dirty="0"/>
              <a:t>Evan Ericson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86B48D-D995-A953-5389-EECCC14723C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01" name="Spider web wire scanner, made from gold using electron beam lithography…"/>
          <p:cNvSpPr txBox="1">
            <a:spLocks noGrp="1"/>
          </p:cNvSpPr>
          <p:nvPr>
            <p:ph idx="1"/>
          </p:nvPr>
        </p:nvSpPr>
        <p:spPr bwMode="auto">
          <a:xfrm>
            <a:off x="454696" y="1894125"/>
            <a:ext cx="12673408" cy="59022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 defTabSz="1645919">
              <a:spcBef>
                <a:spcPts val="1800"/>
              </a:spcBef>
              <a:buChar char="←"/>
              <a:defRPr sz="2700"/>
            </a:pPr>
            <a:r>
              <a:rPr sz="3200" dirty="0"/>
              <a:t>Spider web wire scanner, made from gold using electron beam lithography</a:t>
            </a:r>
          </a:p>
          <a:p>
            <a:pPr marL="571500" indent="-571500" defTabSz="1645919">
              <a:spcBef>
                <a:spcPts val="1800"/>
              </a:spcBef>
              <a:buChar char="←"/>
              <a:defRPr sz="2700"/>
            </a:pPr>
            <a:r>
              <a:rPr sz="3200" dirty="0"/>
              <a:t>Movement by in-vacuum piezo actuators</a:t>
            </a:r>
          </a:p>
          <a:p>
            <a:pPr marL="571500" indent="-571500" defTabSz="1645919">
              <a:spcBef>
                <a:spcPts val="1800"/>
              </a:spcBef>
              <a:buChar char="→"/>
              <a:defRPr sz="2700"/>
            </a:pPr>
            <a:r>
              <a:rPr sz="3200" dirty="0"/>
              <a:t>Manufacturing of silicon nitride</a:t>
            </a:r>
            <a:br>
              <a:rPr sz="3200" dirty="0"/>
            </a:br>
            <a:r>
              <a:rPr sz="3200" dirty="0"/>
              <a:t>structures</a:t>
            </a:r>
          </a:p>
          <a:p>
            <a:pPr marL="571500" indent="-571500" defTabSz="1645919">
              <a:spcBef>
                <a:spcPts val="1800"/>
              </a:spcBef>
              <a:buChar char="→"/>
              <a:defRPr sz="2700"/>
            </a:pPr>
            <a:r>
              <a:rPr sz="3200" dirty="0"/>
              <a:t>Made by low-pressure chemical vapor deposition, and photo-lithography, using direct laser writing of the photoresist</a:t>
            </a:r>
          </a:p>
          <a:p>
            <a:pPr marL="571500" indent="-571500" defTabSz="1645919">
              <a:spcBef>
                <a:spcPts val="1800"/>
              </a:spcBef>
              <a:buChar char="→"/>
              <a:defRPr sz="2700"/>
            </a:pPr>
            <a:r>
              <a:rPr sz="3200" dirty="0"/>
              <a:t>Melting point: 2170K</a:t>
            </a:r>
          </a:p>
          <a:p>
            <a:pPr marL="571500" indent="-571500" defTabSz="1645919">
              <a:spcBef>
                <a:spcPts val="1800"/>
              </a:spcBef>
              <a:buChar char="↓"/>
              <a:defRPr sz="2700"/>
            </a:pPr>
            <a:r>
              <a:rPr sz="3200" dirty="0"/>
              <a:t>Tomography is used to reconstruct the 2-dimensional image</a:t>
            </a:r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407" name="Photolithographic Wire Scanners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Photolithographic Wire Scanners</a:t>
            </a:r>
          </a:p>
        </p:txBody>
      </p:sp>
      <p:sp>
        <p:nvSpPr>
          <p:cNvPr id="404" name="Challenge: integration into the  plasma chamber…"/>
          <p:cNvSpPr txBox="1"/>
          <p:nvPr/>
        </p:nvSpPr>
        <p:spPr bwMode="auto">
          <a:xfrm>
            <a:off x="17347648" y="3857606"/>
            <a:ext cx="5917297" cy="6391493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marL="396874" indent="-396874">
              <a:buClr>
                <a:schemeClr val="accent1"/>
              </a:buClr>
              <a:buSzPct val="104999"/>
              <a:buFont typeface="Avenir Next Regular"/>
              <a:buChar char="‣"/>
              <a:defRPr>
                <a:solidFill>
                  <a:srgbClr val="011993"/>
                </a:solidFill>
                <a:latin typeface="Calibri"/>
                <a:ea typeface="Calibri"/>
                <a:cs typeface="Calibri"/>
              </a:defRPr>
            </a:pPr>
            <a:r>
              <a:rPr sz="4400" dirty="0">
                <a:solidFill>
                  <a:schemeClr val="tx1"/>
                </a:solidFill>
              </a:rPr>
              <a:t>Challenge: integration into the </a:t>
            </a:r>
            <a:br>
              <a:rPr sz="4400" dirty="0">
                <a:solidFill>
                  <a:schemeClr val="tx1"/>
                </a:solidFill>
              </a:rPr>
            </a:br>
            <a:r>
              <a:rPr sz="4400" dirty="0">
                <a:solidFill>
                  <a:schemeClr val="tx1"/>
                </a:solidFill>
              </a:rPr>
              <a:t>plasma chamber</a:t>
            </a:r>
            <a:endParaRPr lang="it-IT" sz="4400" dirty="0">
              <a:solidFill>
                <a:schemeClr val="tx1"/>
              </a:solidFill>
            </a:endParaRPr>
          </a:p>
          <a:p>
            <a:pPr marL="396874" indent="-396874">
              <a:buClr>
                <a:schemeClr val="accent1"/>
              </a:buClr>
              <a:buSzPct val="104999"/>
              <a:buFont typeface="Avenir Next Regular"/>
              <a:buChar char="‣"/>
              <a:defRPr>
                <a:solidFill>
                  <a:srgbClr val="011993"/>
                </a:solidFill>
                <a:latin typeface="Calibri"/>
                <a:ea typeface="Calibri"/>
                <a:cs typeface="Calibri"/>
              </a:defRPr>
            </a:pPr>
            <a:r>
              <a:rPr lang="it-IT" sz="4400" dirty="0" err="1">
                <a:solidFill>
                  <a:schemeClr val="tx1"/>
                </a:solidFill>
              </a:rPr>
              <a:t>Detection</a:t>
            </a:r>
            <a:r>
              <a:rPr lang="it-IT" sz="4400" dirty="0">
                <a:solidFill>
                  <a:schemeClr val="tx1"/>
                </a:solidFill>
              </a:rPr>
              <a:t> of </a:t>
            </a:r>
            <a:r>
              <a:rPr lang="it-IT" sz="4400" dirty="0" err="1">
                <a:solidFill>
                  <a:schemeClr val="tx1"/>
                </a:solidFill>
              </a:rPr>
              <a:t>scattered</a:t>
            </a:r>
            <a:r>
              <a:rPr lang="it-IT" sz="4400" dirty="0">
                <a:solidFill>
                  <a:schemeClr val="tx1"/>
                </a:solidFill>
              </a:rPr>
              <a:t> </a:t>
            </a:r>
            <a:r>
              <a:rPr lang="it-IT" sz="4400" dirty="0" err="1">
                <a:solidFill>
                  <a:schemeClr val="tx1"/>
                </a:solidFill>
              </a:rPr>
              <a:t>particles</a:t>
            </a:r>
            <a:r>
              <a:rPr lang="it-IT" sz="4400" dirty="0">
                <a:solidFill>
                  <a:schemeClr val="tx1"/>
                </a:solidFill>
              </a:rPr>
              <a:t> over the background</a:t>
            </a:r>
            <a:endParaRPr sz="4400" dirty="0">
              <a:solidFill>
                <a:schemeClr val="tx1"/>
              </a:solidFill>
            </a:endParaRPr>
          </a:p>
          <a:p>
            <a:pPr marL="396874" indent="-396874">
              <a:buClr>
                <a:schemeClr val="accent1"/>
              </a:buClr>
              <a:buSzPct val="104999"/>
              <a:buFont typeface="Avenir Next Regular"/>
              <a:buChar char="‣"/>
              <a:defRPr>
                <a:solidFill>
                  <a:srgbClr val="011993"/>
                </a:solidFill>
                <a:latin typeface="Calibri"/>
                <a:ea typeface="Calibri"/>
                <a:cs typeface="Calibri"/>
              </a:defRPr>
            </a:pPr>
            <a:r>
              <a:rPr sz="4400" dirty="0">
                <a:solidFill>
                  <a:schemeClr val="tx1"/>
                </a:solidFill>
              </a:rPr>
              <a:t>Possible synergy with PACRI</a:t>
            </a:r>
          </a:p>
        </p:txBody>
      </p:sp>
      <p:pic>
        <p:nvPicPr>
          <p:cNvPr id="405" name="Image__2018-10-26__11-37-27.jpg" descr="Image__2018-10-26__11-37-27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192000" y="3091477"/>
            <a:ext cx="3963604" cy="2828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age" descr="Imag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38672" y="7796327"/>
            <a:ext cx="16554802" cy="4905544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Footer Placeholder 4"/>
          <p:cNvSpPr txBox="1"/>
          <p:nvPr/>
        </p:nvSpPr>
        <p:spPr bwMode="auto">
          <a:xfrm>
            <a:off x="11975976" y="12477669"/>
            <a:ext cx="15670104" cy="483910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defTabSz="1828800">
              <a:spcBef>
                <a:spcPts val="0"/>
              </a:spcBef>
              <a:defRPr sz="2400" i="1">
                <a:solidFill>
                  <a:srgbClr val="334186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defRPr/>
            </a:pPr>
            <a:r>
              <a:rPr dirty="0"/>
              <a:t>Simona Borrelli, Benedikt Hermann, Francesca </a:t>
            </a:r>
            <a:r>
              <a:rPr dirty="0" err="1"/>
              <a:t>Addesa</a:t>
            </a:r>
            <a:r>
              <a:rPr dirty="0"/>
              <a:t>, Alessandro Cianchi, Rasmus </a:t>
            </a:r>
            <a:r>
              <a:rPr dirty="0" err="1"/>
              <a:t>Ischebeck</a:t>
            </a:r>
            <a:endParaRPr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D51FBB9-2B30-2297-4A25-28572910935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50" name="Image" descr="Image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12058661" y="3260492"/>
            <a:ext cx="9802692" cy="7698739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Workshop on EuPRAXIA Electron and Photon Diagnostics…"/>
          <p:cNvSpPr txBox="1">
            <a:spLocks noGrp="1"/>
          </p:cNvSpPr>
          <p:nvPr>
            <p:ph idx="1"/>
          </p:nvPr>
        </p:nvSpPr>
        <p:spPr bwMode="auto">
          <a:xfrm>
            <a:off x="865306" y="2181655"/>
            <a:ext cx="21031200" cy="870267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dirty="0"/>
              <a:t>Workshop on EuPRAXIA Electron and Photon Diagnostics</a:t>
            </a:r>
          </a:p>
          <a:p>
            <a:pPr>
              <a:defRPr/>
            </a:pPr>
            <a:r>
              <a:rPr dirty="0"/>
              <a:t>June 12–13, 2023</a:t>
            </a:r>
          </a:p>
          <a:p>
            <a:pPr>
              <a:defRPr/>
            </a:pPr>
            <a:r>
              <a:rPr dirty="0"/>
              <a:t>https://agenda.infn.it/event/35247/</a:t>
            </a:r>
          </a:p>
        </p:txBody>
      </p:sp>
      <p:sp>
        <p:nvSpPr>
          <p:cNvPr id="352" name="Slide Number"/>
          <p:cNvSpPr txBox="1"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353" name="Workshop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Workshop</a:t>
            </a:r>
          </a:p>
        </p:txBody>
      </p:sp>
      <p:pic>
        <p:nvPicPr>
          <p:cNvPr id="354" name="_D722648.jpg" descr="_D722648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55133" y="5410501"/>
            <a:ext cx="10632354" cy="70882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7" name="EuPRAXIA_WP13_Report_2023_10-4.pdf"/>
          <p:cNvGrpSpPr/>
          <p:nvPr/>
        </p:nvGrpSpPr>
        <p:grpSpPr bwMode="auto">
          <a:xfrm>
            <a:off x="19344823" y="6623924"/>
            <a:ext cx="4486932" cy="6293913"/>
            <a:chOff x="0" y="0"/>
            <a:chExt cx="4486931" cy="6293911"/>
          </a:xfrm>
        </p:grpSpPr>
        <p:pic>
          <p:nvPicPr>
            <p:cNvPr id="356" name="EuPRAXIA_WP13_Report_2023_10-4.pdf" descr="EuPRAXIA_WP13_Report_2023_10-4.pdf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215899" y="139700"/>
              <a:ext cx="4055132" cy="57351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5" name="EuPRAXIA_WP13_Report_2023_10-4.pdf" descr="EuPRAXIA_WP13_Report_2023_10-4.pdf"/>
            <p:cNvPicPr>
              <a:picLocks/>
            </p:cNvPicPr>
            <p:nvPr/>
          </p:nvPicPr>
          <p:blipFill>
            <a:blip r:embed="rId6"/>
            <a:stretch/>
          </p:blipFill>
          <p:spPr bwMode="auto">
            <a:xfrm>
              <a:off x="0" y="0"/>
              <a:ext cx="4486932" cy="6293912"/>
            </a:xfrm>
            <a:prstGeom prst="rect">
              <a:avLst/>
            </a:prstGeom>
            <a:effectLst/>
          </p:spPr>
        </p:pic>
      </p:grp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D23A6B8-3945-2B9C-A837-15D7751771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3" name="Report on state of the art and structures to be funded…"/>
          <p:cNvSpPr txBox="1">
            <a:spLocks noGrp="1"/>
          </p:cNvSpPr>
          <p:nvPr>
            <p:ph idx="1"/>
          </p:nvPr>
        </p:nvSpPr>
        <p:spPr bwMode="auto">
          <a:xfrm>
            <a:off x="1676400" y="2609528"/>
            <a:ext cx="11363675" cy="9744398"/>
          </a:xfrm>
          <a:prstGeom prst="rect">
            <a:avLst/>
          </a:prstGeom>
        </p:spPr>
        <p:txBody>
          <a:bodyPr vertOverflow="overflow" horzOverflow="overflow" vert="horz" wrap="square" lIns="91438" tIns="91438" rIns="91438" bIns="91438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dirty="0"/>
              <a:t>Report on state of the art and structures to be funded</a:t>
            </a:r>
          </a:p>
          <a:p>
            <a:pPr lvl="1">
              <a:buClrTx/>
              <a:buSzPct val="100000"/>
              <a:buFont typeface="Arial"/>
              <a:buChar char="–"/>
              <a:defRPr/>
            </a:pPr>
            <a:r>
              <a:rPr dirty="0"/>
              <a:t>Delivered: October 2023</a:t>
            </a:r>
          </a:p>
          <a:p>
            <a:pPr>
              <a:defRPr/>
            </a:pPr>
            <a:r>
              <a:rPr dirty="0"/>
              <a:t>Report on technical results achieved</a:t>
            </a:r>
          </a:p>
          <a:p>
            <a:pPr lvl="1">
              <a:buClrTx/>
              <a:buSzPct val="100000"/>
              <a:buFont typeface="Arial"/>
              <a:buChar char="–"/>
              <a:defRPr/>
            </a:pPr>
            <a:r>
              <a:rPr dirty="0"/>
              <a:t>To be delivered: October 2024</a:t>
            </a:r>
          </a:p>
          <a:p>
            <a:pPr>
              <a:defRPr/>
            </a:pPr>
            <a:r>
              <a:rPr dirty="0"/>
              <a:t>Report on the technical readiness level and </a:t>
            </a:r>
            <a:br>
              <a:rPr dirty="0"/>
            </a:br>
            <a:r>
              <a:rPr dirty="0"/>
              <a:t>maturity of diagnostics</a:t>
            </a:r>
          </a:p>
          <a:p>
            <a:pPr lvl="1">
              <a:buClrTx/>
              <a:buSzPct val="100000"/>
              <a:buFont typeface="Arial"/>
              <a:buChar char="–"/>
              <a:defRPr/>
            </a:pPr>
            <a:r>
              <a:rPr dirty="0"/>
              <a:t>To be delivered: April 2026</a:t>
            </a:r>
          </a:p>
        </p:txBody>
      </p:sp>
      <p:sp>
        <p:nvSpPr>
          <p:cNvPr id="334" name="Slide Number"/>
          <p:cNvSpPr txBox="1"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335" name="Deliverables WP13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dirty="0"/>
              <a:t>Deliverables WP13</a:t>
            </a:r>
          </a:p>
        </p:txBody>
      </p:sp>
      <p:grpSp>
        <p:nvGrpSpPr>
          <p:cNvPr id="338" name="EuPRAXIA_WP13_Report_2023_10-4.pdf"/>
          <p:cNvGrpSpPr/>
          <p:nvPr/>
        </p:nvGrpSpPr>
        <p:grpSpPr bwMode="auto">
          <a:xfrm>
            <a:off x="12921259" y="4805250"/>
            <a:ext cx="3836725" cy="5397080"/>
            <a:chOff x="0" y="0"/>
            <a:chExt cx="3836725" cy="5397080"/>
          </a:xfrm>
        </p:grpSpPr>
        <p:pic>
          <p:nvPicPr>
            <p:cNvPr id="337" name="EuPRAXIA_WP13_Report_2023_10-4.pdf" descr="EuPRAXIA_WP13_Report_2023_10-4.pdf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21261" y="78463"/>
              <a:ext cx="3594201" cy="50832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6" name="EuPRAXIA_WP13_Report_2023_10-4.pdf" descr="EuPRAXIA_WP13_Report_2023_10-4.pdf"/>
            <p:cNvPicPr>
              <a:picLocks/>
            </p:cNvPicPr>
            <p:nvPr/>
          </p:nvPicPr>
          <p:blipFill>
            <a:blip r:embed="rId4"/>
            <a:stretch/>
          </p:blipFill>
          <p:spPr bwMode="auto">
            <a:xfrm>
              <a:off x="0" y="0"/>
              <a:ext cx="3836727" cy="5397081"/>
            </a:xfrm>
            <a:prstGeom prst="rect">
              <a:avLst/>
            </a:prstGeom>
            <a:effectLst/>
          </p:spPr>
        </p:pic>
      </p:grpSp>
      <p:pic>
        <p:nvPicPr>
          <p:cNvPr id="1993794229" name="Immagine 199379422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6639166" y="2016654"/>
            <a:ext cx="7071733" cy="8152137"/>
          </a:xfrm>
          <a:prstGeom prst="rect">
            <a:avLst/>
          </a:prstGeom>
        </p:spPr>
      </p:pic>
      <p:pic>
        <p:nvPicPr>
          <p:cNvPr id="222547760" name="Immagine 22254775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6838214" y="10041791"/>
            <a:ext cx="6872685" cy="2659592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1CB6903-0FDD-C5F4-4672-FED5BFF1E1B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7" name="Double-click to edit"/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</p:spPr>
        <p:txBody>
          <a:bodyPr vertOverflow="overflow" horzOverflow="overflow" vert="horz" wrap="square" lIns="91438" tIns="91438" rIns="91438" bIns="91438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t>EuPRAXIA@SPARC_LAB will be the first FEL for users driven by plasma acceleration</a:t>
            </a:r>
          </a:p>
          <a:p>
            <a:pPr>
              <a:defRPr/>
            </a:pPr>
            <a:r>
              <a:t>All the EuPRAXIA developments can be tested and used at EuPRAXIA@SPARC_LAB.</a:t>
            </a:r>
          </a:p>
          <a:p>
            <a:pPr>
              <a:defRPr/>
            </a:pPr>
            <a:r>
              <a:t>Diagnostics integration in the machine layout, especially in the plasma chamber will be the most difficult challenges</a:t>
            </a:r>
          </a:p>
        </p:txBody>
      </p:sp>
      <p:sp>
        <p:nvSpPr>
          <p:cNvPr id="418" name="Slide Number"/>
          <p:cNvSpPr txBox="1"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419" name="Synergy with EuPRAXIA@SparcLab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Synergy with EuPRAXIA@SparcLab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A9DEF33-A415-BD3C-1F58-1CB577A4D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1088" y="12925145"/>
            <a:ext cx="8229600" cy="730250"/>
          </a:xfrm>
        </p:spPr>
        <p:txBody>
          <a:bodyPr/>
          <a:lstStyle/>
          <a:p>
            <a:pPr algn="l"/>
            <a:r>
              <a:rPr lang="en-GB" sz="1800" dirty="0"/>
              <a:t>Alessandro Cianchi, Rasmus Ischebeck, EuPRAXIA Annual Meeting 2024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1"/>
        </a:solidFill>
        <a:ln w="12700" cap="flat">
          <a:noFill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704</Words>
  <Application>Microsoft Office PowerPoint</Application>
  <DocSecurity>0</DocSecurity>
  <PresentationFormat>Benutzerdefiniert</PresentationFormat>
  <Paragraphs>121</Paragraphs>
  <Slides>16</Slides>
  <Notes>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Office Theme</vt:lpstr>
      <vt:lpstr>WP13: Diagnostics</vt:lpstr>
      <vt:lpstr>WP13: Diagnostics</vt:lpstr>
      <vt:lpstr>Main Challenges</vt:lpstr>
      <vt:lpstr>Beam and photon diagnostics</vt:lpstr>
      <vt:lpstr>Longitudinal Phase Space</vt:lpstr>
      <vt:lpstr>Photolithographic Wire Scanners</vt:lpstr>
      <vt:lpstr>Workshop</vt:lpstr>
      <vt:lpstr>Deliverables WP13</vt:lpstr>
      <vt:lpstr>Synergy with EuPRAXIA@SparcLab</vt:lpstr>
      <vt:lpstr>Second deliverable WP13</vt:lpstr>
      <vt:lpstr>Announcements</vt:lpstr>
      <vt:lpstr>Center of Excellence for Diagnostics</vt:lpstr>
      <vt:lpstr>Develop</vt:lpstr>
      <vt:lpstr>Design</vt:lpstr>
      <vt:lpstr>Deliver</vt:lpstr>
      <vt:lpstr>Center of Excellence for Diagnostics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WP13: Diagnostics</dc:title>
  <dc:subject/>
  <dc:creator>Alessandro Cianchi</dc:creator>
  <cp:keywords/>
  <dc:description/>
  <cp:lastModifiedBy>Ischebeck Rasmus</cp:lastModifiedBy>
  <cp:revision>16</cp:revision>
  <dcterms:modified xsi:type="dcterms:W3CDTF">2024-09-24T14:59:44Z</dcterms:modified>
  <cp:category/>
  <dc:identifier/>
  <cp:contentStatus/>
  <dc:language/>
  <cp:version/>
</cp:coreProperties>
</file>