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5" r:id="rId3"/>
    <p:sldId id="304" r:id="rId4"/>
    <p:sldId id="305" r:id="rId5"/>
    <p:sldId id="288" r:id="rId6"/>
    <p:sldId id="289" r:id="rId7"/>
    <p:sldId id="290" r:id="rId8"/>
    <p:sldId id="306" r:id="rId9"/>
    <p:sldId id="291" r:id="rId10"/>
    <p:sldId id="307" r:id="rId11"/>
    <p:sldId id="270" r:id="rId12"/>
    <p:sldId id="267" r:id="rId13"/>
    <p:sldId id="269" r:id="rId14"/>
    <p:sldId id="286" r:id="rId15"/>
    <p:sldId id="303" r:id="rId16"/>
    <p:sldId id="1071" r:id="rId17"/>
    <p:sldId id="10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8D6"/>
    <a:srgbClr val="0000CC"/>
    <a:srgbClr val="2C3982"/>
    <a:srgbClr val="A6A6A6"/>
    <a:srgbClr val="DDE9F7"/>
    <a:srgbClr val="0055A5"/>
    <a:srgbClr val="437AAB"/>
    <a:srgbClr val="385273"/>
    <a:srgbClr val="EF3723"/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48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13092" y="3642000"/>
            <a:ext cx="1152130" cy="3990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 dirty="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16" name="Picture 15" descr="Shape, background pattern, rectangle&#10;&#10;Description automatically generated">
            <a:extLst>
              <a:ext uri="{FF2B5EF4-FFF2-40B4-BE49-F238E27FC236}">
                <a16:creationId xmlns:a16="http://schemas.microsoft.com/office/drawing/2014/main" id="{EB353F2C-276C-46A5-BFB4-EDBF3952D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19" y="5201842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B40DA2FC-500E-4637-AD7D-89070242F1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5B92E49D-42F5-4F3F-87B5-89E4F69384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201842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3025C6F-90C7-462A-8C0E-8079D07BC39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62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5EEF9B71-7283-4C50-AF40-4C42338F61F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1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181E05-6FC8-4FE7-96E3-22D4AE603C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34" y="5201842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1B7B7ABD-7FF4-416E-82E5-F7D825396B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6" name="Picture 35" descr="Shape, rectangle&#10;&#10;Description automatically generated">
            <a:extLst>
              <a:ext uri="{FF2B5EF4-FFF2-40B4-BE49-F238E27FC236}">
                <a16:creationId xmlns:a16="http://schemas.microsoft.com/office/drawing/2014/main" id="{0E6B17BD-38E6-40E8-81B9-61656C20CE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9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AFBA9081-7D6A-4386-BE99-3B9915CAF34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07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EF4B1B9E-9C34-41AA-BA3F-19A5FC834B1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76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DAFE8E6F-FDE1-40AB-A91E-75B4752808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8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6DC76842-022A-455A-913E-9A58E2CB99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5" name="Picture 4" descr="A black background with white text and yellow stars&#10;&#10;Description automatically generated">
            <a:extLst>
              <a:ext uri="{FF2B5EF4-FFF2-40B4-BE49-F238E27FC236}">
                <a16:creationId xmlns:a16="http://schemas.microsoft.com/office/drawing/2014/main" id="{9E2716B7-B9F2-45DB-9777-073DE14175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2" y="114716"/>
            <a:ext cx="2242632" cy="14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8E6A3-D10E-BEBC-CDF4-2DC37BE2810D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C3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56F66-AA74-C0C7-C412-B189A98C9334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29738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25/10/2024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25/10/2024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25/10/2024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jpg"/><Relationship Id="rId21" Type="http://schemas.openxmlformats.org/officeDocument/2006/relationships/image" Target="../media/image57.png"/><Relationship Id="rId34" Type="http://schemas.openxmlformats.org/officeDocument/2006/relationships/image" Target="../media/image70.jpg"/><Relationship Id="rId42" Type="http://schemas.openxmlformats.org/officeDocument/2006/relationships/image" Target="../media/image78.png"/><Relationship Id="rId47" Type="http://schemas.openxmlformats.org/officeDocument/2006/relationships/image" Target="../media/image83.jpg"/><Relationship Id="rId50" Type="http://schemas.openxmlformats.org/officeDocument/2006/relationships/image" Target="../media/image86.pn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jp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jp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jpg"/><Relationship Id="rId27" Type="http://schemas.openxmlformats.org/officeDocument/2006/relationships/image" Target="../media/image63.jpg"/><Relationship Id="rId30" Type="http://schemas.openxmlformats.org/officeDocument/2006/relationships/image" Target="../media/image66.png"/><Relationship Id="rId35" Type="http://schemas.openxmlformats.org/officeDocument/2006/relationships/image" Target="../media/image71.jpg"/><Relationship Id="rId43" Type="http://schemas.openxmlformats.org/officeDocument/2006/relationships/image" Target="../media/image79.jpeg"/><Relationship Id="rId48" Type="http://schemas.openxmlformats.org/officeDocument/2006/relationships/image" Target="../media/image84.jpg"/><Relationship Id="rId8" Type="http://schemas.openxmlformats.org/officeDocument/2006/relationships/image" Target="../media/image44.png"/><Relationship Id="rId51" Type="http://schemas.openxmlformats.org/officeDocument/2006/relationships/image" Target="../media/image87.jp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jpg"/><Relationship Id="rId33" Type="http://schemas.openxmlformats.org/officeDocument/2006/relationships/image" Target="../media/image69.png"/><Relationship Id="rId38" Type="http://schemas.openxmlformats.org/officeDocument/2006/relationships/image" Target="../media/image74.jp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jacow.org/event/63/contributions/4897/editing/paper/12021/34592/THPS21.pdf" TargetMode="External"/><Relationship Id="rId5" Type="http://schemas.openxmlformats.org/officeDocument/2006/relationships/hyperlink" Target="https://indico.jacow.org/event/72/contributions/5587/editing/paper/16434/41503/TUP220-THB.pdf" TargetMode="External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900" dirty="0"/>
              <a:t>WP9 – Considerations on Undulators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2723" y="3153930"/>
            <a:ext cx="8212688" cy="1181764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WP9 –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RF, Magnets &amp; Beamline Components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F. Nguyen (ENEA)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tabLst/>
              <a:defRPr/>
            </a:pPr>
            <a:r>
              <a:rPr lang="en-GB" dirty="0">
                <a:latin typeface="Calibri"/>
              </a:rPr>
              <a:t>Elba Annual Meeting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September 24</a:t>
            </a:r>
            <a:r>
              <a:rPr kumimoji="0" lang="en-GB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58381" cy="1325563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DBC204-23BB-BB13-F58F-4CC9C4E61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5571"/>
            <a:ext cx="12192000" cy="4092952"/>
          </a:xfrm>
        </p:spPr>
        <p:txBody>
          <a:bodyPr>
            <a:normAutofit fontScale="87500"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dirty="0">
                <a:sym typeface="+mn-ea"/>
              </a:rPr>
              <a:t>Undulator decisions on the 1</a:t>
            </a:r>
            <a:r>
              <a:rPr lang="en-US" baseline="30000" dirty="0">
                <a:sym typeface="+mn-ea"/>
              </a:rPr>
              <a:t>st</a:t>
            </a:r>
            <a:r>
              <a:rPr lang="en-US" dirty="0">
                <a:sym typeface="+mn-ea"/>
              </a:rPr>
              <a:t> site: APPLE type technologies for variable and selectable polarization FEL experiments</a:t>
            </a:r>
            <a:endParaRPr lang="en-US" dirty="0"/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dirty="0"/>
              <a:t>One planar </a:t>
            </a:r>
            <a:r>
              <a:rPr lang="en-US" dirty="0" err="1"/>
              <a:t>NbTi</a:t>
            </a:r>
            <a:r>
              <a:rPr lang="en-US" dirty="0"/>
              <a:t> SCU prototype module to be deployed in collaboration with Fermilab</a:t>
            </a:r>
          </a:p>
          <a:p>
            <a:pPr>
              <a:lnSpc>
                <a:spcPct val="130000"/>
              </a:lnSpc>
            </a:pPr>
            <a:r>
              <a:rPr lang="en-US" dirty="0"/>
              <a:t>LPA 2</a:t>
            </a:r>
            <a:r>
              <a:rPr lang="en-US" baseline="30000" dirty="0"/>
              <a:t>nd</a:t>
            </a:r>
            <a:r>
              <a:rPr lang="en-US" dirty="0"/>
              <a:t> site example case: ELI-ERIC plans to operate a water-window FEL, driven by 1.2 GeV beam energy, with SCU modules</a:t>
            </a:r>
          </a:p>
          <a:p>
            <a:pPr>
              <a:lnSpc>
                <a:spcPct val="130000"/>
              </a:lnSpc>
            </a:pPr>
            <a:r>
              <a:rPr lang="en-US" dirty="0"/>
              <a:t>Undulators drive the facility cost </a:t>
            </a:r>
            <a:r>
              <a:rPr lang="en-US" dirty="0">
                <a:sym typeface="Wingdings" pitchFamily="2" charset="2"/>
              </a:rPr>
              <a:t> t</a:t>
            </a:r>
            <a:r>
              <a:rPr lang="en-US" dirty="0"/>
              <a:t>he final choice of the undulator technology shall depend on the particular application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specific facility budget, timeframe and </a:t>
            </a:r>
            <a:r>
              <a:rPr lang="en-US" dirty="0" err="1"/>
              <a:t>wishlist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0A98C7-0042-34C7-D822-E680B70AE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" y="4965387"/>
            <a:ext cx="7692457" cy="188089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69B1CB7-E098-2AD9-C296-6E7888882324}"/>
              </a:ext>
            </a:extLst>
          </p:cNvPr>
          <p:cNvSpPr/>
          <p:nvPr/>
        </p:nvSpPr>
        <p:spPr>
          <a:xfrm>
            <a:off x="7563503" y="5069102"/>
            <a:ext cx="537916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it-IT" sz="3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</a:t>
            </a:r>
            <a:r>
              <a:rPr lang="it-IT" sz="3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</a:t>
            </a:r>
            <a:r>
              <a:rPr lang="it-IT" sz="3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 </a:t>
            </a:r>
            <a:r>
              <a:rPr lang="it-IT" sz="3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</a:t>
            </a:r>
            <a:r>
              <a:rPr lang="it-IT" sz="3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it-IT" sz="3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attention</a:t>
            </a:r>
            <a:r>
              <a:rPr lang="it-IT" sz="3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0259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EuPRAXIA</a:t>
            </a:r>
            <a:r>
              <a:rPr lang="en-GB" dirty="0"/>
              <a:t>-PP Consortium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C07B0A-2884-030A-0CA8-B230CF8A179A}"/>
              </a:ext>
            </a:extLst>
          </p:cNvPr>
          <p:cNvGrpSpPr/>
          <p:nvPr/>
        </p:nvGrpSpPr>
        <p:grpSpPr>
          <a:xfrm>
            <a:off x="139567" y="2553124"/>
            <a:ext cx="11918050" cy="1531757"/>
            <a:chOff x="125128" y="2553124"/>
            <a:chExt cx="11918050" cy="1531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1928D9B-1A31-AA8C-E7ED-4B9D93BAFE31}"/>
                </a:ext>
              </a:extLst>
            </p:cNvPr>
            <p:cNvGrpSpPr/>
            <p:nvPr/>
          </p:nvGrpSpPr>
          <p:grpSpPr>
            <a:xfrm>
              <a:off x="125128" y="2553124"/>
              <a:ext cx="5489104" cy="1531757"/>
              <a:chOff x="261991" y="2679742"/>
              <a:chExt cx="5489104" cy="153175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E50AC2A-EBCF-6209-906D-A99C5FBCEA0E}"/>
                  </a:ext>
                </a:extLst>
              </p:cNvPr>
              <p:cNvSpPr/>
              <p:nvPr/>
            </p:nvSpPr>
            <p:spPr>
              <a:xfrm>
                <a:off x="261991" y="2679742"/>
                <a:ext cx="5489104" cy="1531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9E84057-E295-22C1-4EC5-FD368561AE0D}"/>
                  </a:ext>
                </a:extLst>
              </p:cNvPr>
              <p:cNvGrpSpPr/>
              <p:nvPr/>
            </p:nvGrpSpPr>
            <p:grpSpPr>
              <a:xfrm>
                <a:off x="410497" y="2801461"/>
                <a:ext cx="5192092" cy="1206514"/>
                <a:chOff x="200350" y="2579774"/>
                <a:chExt cx="5192092" cy="1206514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32E36541-362A-E86B-D0CD-FECA00DE4DC4}"/>
                    </a:ext>
                  </a:extLst>
                </p:cNvPr>
                <p:cNvGrpSpPr/>
                <p:nvPr/>
              </p:nvGrpSpPr>
              <p:grpSpPr>
                <a:xfrm>
                  <a:off x="1103859" y="2579774"/>
                  <a:ext cx="4288583" cy="1206514"/>
                  <a:chOff x="988353" y="2714529"/>
                  <a:chExt cx="4288583" cy="1206514"/>
                </a:xfrm>
              </p:grpSpPr>
              <p:pic>
                <p:nvPicPr>
                  <p:cNvPr id="26" name="Picture 25" descr="A black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7C4A391A-A5DD-2E21-BC1F-AB0B643A48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84776" y="2956979"/>
                    <a:ext cx="867028" cy="276945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 descr="A blue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DD683C3B-5B0D-96E7-9545-2A2299846B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13987" y="3490101"/>
                    <a:ext cx="823591" cy="405760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 descr="A blue text on a white background&#10;&#10;Description automatically generated">
                    <a:extLst>
                      <a:ext uri="{FF2B5EF4-FFF2-40B4-BE49-F238E27FC236}">
                        <a16:creationId xmlns:a16="http://schemas.microsoft.com/office/drawing/2014/main" id="{2AD75720-86D6-E79A-529B-8C1AD5AEA4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16872" y="3560444"/>
                    <a:ext cx="909368" cy="265074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A logo with black text&#10;&#10;Description automatically generated">
                    <a:extLst>
                      <a:ext uri="{FF2B5EF4-FFF2-40B4-BE49-F238E27FC236}">
                        <a16:creationId xmlns:a16="http://schemas.microsoft.com/office/drawing/2014/main" id="{80C263D0-BA4E-490E-AD9E-2794D6EDBB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38939" y="2714529"/>
                    <a:ext cx="1146396" cy="761846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 descr="A blue and black logo&#10;&#10;Description automatically generated">
                    <a:extLst>
                      <a:ext uri="{FF2B5EF4-FFF2-40B4-BE49-F238E27FC236}">
                        <a16:creationId xmlns:a16="http://schemas.microsoft.com/office/drawing/2014/main" id="{CE9FF425-E675-BA40-BFB7-2E82380367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8353" y="3473947"/>
                    <a:ext cx="1146340" cy="438069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 descr="A yellow circle with white letters and blue text&#10;&#10;Description automatically generated">
                    <a:extLst>
                      <a:ext uri="{FF2B5EF4-FFF2-40B4-BE49-F238E27FC236}">
                        <a16:creationId xmlns:a16="http://schemas.microsoft.com/office/drawing/2014/main" id="{EB67622B-AB3B-FEE3-46AD-9A2325BC23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77186" y="2825452"/>
                    <a:ext cx="862313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 descr="A blue circle with text and dots&#10;&#10;Description automatically generated">
                    <a:extLst>
                      <a:ext uri="{FF2B5EF4-FFF2-40B4-BE49-F238E27FC236}">
                        <a16:creationId xmlns:a16="http://schemas.microsoft.com/office/drawing/2014/main" id="{8366836B-2502-356E-4082-E0EFE7EC58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7746" y="2825452"/>
                    <a:ext cx="540000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44">
                    <a:extLst>
                      <a:ext uri="{FF2B5EF4-FFF2-40B4-BE49-F238E27FC236}">
                        <a16:creationId xmlns:a16="http://schemas.microsoft.com/office/drawing/2014/main" id="{479F2E0F-EC4E-EC35-C83F-E7F57630203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05533" y="3464919"/>
                    <a:ext cx="871403" cy="4561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5" name="Picture 24" descr="A red black and yellow flag&#10;&#10;Description automatically generated">
                  <a:extLst>
                    <a:ext uri="{FF2B5EF4-FFF2-40B4-BE49-F238E27FC236}">
                      <a16:creationId xmlns:a16="http://schemas.microsoft.com/office/drawing/2014/main" id="{70106FC6-887C-F3A4-0A5D-C13A3BA2EB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350" y="2999971"/>
                  <a:ext cx="720000" cy="432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DA4D51-5C8E-D3D8-13AF-7529D9820327}"/>
                </a:ext>
              </a:extLst>
            </p:cNvPr>
            <p:cNvGrpSpPr/>
            <p:nvPr/>
          </p:nvGrpSpPr>
          <p:grpSpPr>
            <a:xfrm>
              <a:off x="6314546" y="2553124"/>
              <a:ext cx="2956724" cy="1531757"/>
              <a:chOff x="6370156" y="2663121"/>
              <a:chExt cx="2956724" cy="153175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1ACEF95-741A-B799-B02C-C82D56DBBA11}"/>
                  </a:ext>
                </a:extLst>
              </p:cNvPr>
              <p:cNvSpPr/>
              <p:nvPr/>
            </p:nvSpPr>
            <p:spPr>
              <a:xfrm>
                <a:off x="6370156" y="2663121"/>
                <a:ext cx="2956724" cy="1531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DCE80CA-B476-2B7F-6A0D-3BF62D2AA8BE}"/>
                  </a:ext>
                </a:extLst>
              </p:cNvPr>
              <p:cNvGrpSpPr/>
              <p:nvPr/>
            </p:nvGrpSpPr>
            <p:grpSpPr>
              <a:xfrm>
                <a:off x="6518330" y="2834390"/>
                <a:ext cx="2660377" cy="1189219"/>
                <a:chOff x="6326838" y="2626543"/>
                <a:chExt cx="2660377" cy="118921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2A4E1EC-464D-0D43-8B28-0D70444F858E}"/>
                    </a:ext>
                  </a:extLst>
                </p:cNvPr>
                <p:cNvGrpSpPr/>
                <p:nvPr/>
              </p:nvGrpSpPr>
              <p:grpSpPr>
                <a:xfrm>
                  <a:off x="7103121" y="2626543"/>
                  <a:ext cx="1884094" cy="1189219"/>
                  <a:chOff x="7241833" y="2800968"/>
                  <a:chExt cx="1884094" cy="1189219"/>
                </a:xfrm>
              </p:grpSpPr>
              <p:pic>
                <p:nvPicPr>
                  <p:cNvPr id="18" name="Picture 17" descr="A logo with blue and white text&#10;&#10;Description automatically generated">
                    <a:extLst>
                      <a:ext uri="{FF2B5EF4-FFF2-40B4-BE49-F238E27FC236}">
                        <a16:creationId xmlns:a16="http://schemas.microsoft.com/office/drawing/2014/main" id="{F0E43F94-22D3-299C-CA1C-39A7D0CB47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89797" y="3365451"/>
                    <a:ext cx="936130" cy="624736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 descr="A red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97216532-7435-5F4B-6B42-A36C73D90D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11574" y="2815551"/>
                    <a:ext cx="664316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 descr="A blue circle with white text&#10;&#10;Description automatically generated">
                    <a:extLst>
                      <a:ext uri="{FF2B5EF4-FFF2-40B4-BE49-F238E27FC236}">
                        <a16:creationId xmlns:a16="http://schemas.microsoft.com/office/drawing/2014/main" id="{03AACAC5-A85B-24F0-8C81-6D07754129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41833" y="3422981"/>
                    <a:ext cx="975107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35" descr="Amplitude - Laser manufacturing company">
                    <a:extLst>
                      <a:ext uri="{FF2B5EF4-FFF2-40B4-BE49-F238E27FC236}">
                        <a16:creationId xmlns:a16="http://schemas.microsoft.com/office/drawing/2014/main" id="{9208F60A-771D-8949-90CD-10F0DCDB505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1633" y="2800968"/>
                    <a:ext cx="456566" cy="54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7" name="Picture 16" descr="A red white and blue flag&#10;&#10;Description automatically generated">
                  <a:extLst>
                    <a:ext uri="{FF2B5EF4-FFF2-40B4-BE49-F238E27FC236}">
                      <a16:creationId xmlns:a16="http://schemas.microsoft.com/office/drawing/2014/main" id="{098D6942-FBE0-5066-A415-32ABF6AC36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26838" y="2976065"/>
                  <a:ext cx="720000" cy="4798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30EB46-C402-20CE-86DD-F3E3201AEB2D}"/>
                </a:ext>
              </a:extLst>
            </p:cNvPr>
            <p:cNvGrpSpPr/>
            <p:nvPr/>
          </p:nvGrpSpPr>
          <p:grpSpPr>
            <a:xfrm>
              <a:off x="9971584" y="2830174"/>
              <a:ext cx="2071594" cy="977656"/>
              <a:chOff x="9858414" y="2969017"/>
              <a:chExt cx="2071594" cy="97765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3492724-7219-C57C-D179-0E557325FA2D}"/>
                  </a:ext>
                </a:extLst>
              </p:cNvPr>
              <p:cNvSpPr/>
              <p:nvPr/>
            </p:nvSpPr>
            <p:spPr>
              <a:xfrm>
                <a:off x="9858414" y="2969017"/>
                <a:ext cx="2071594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75375E1-A71B-676F-1B4C-083B2E1C6F03}"/>
                  </a:ext>
                </a:extLst>
              </p:cNvPr>
              <p:cNvGrpSpPr/>
              <p:nvPr/>
            </p:nvGrpSpPr>
            <p:grpSpPr>
              <a:xfrm>
                <a:off x="10007393" y="3022144"/>
                <a:ext cx="1773637" cy="871403"/>
                <a:chOff x="9809195" y="2755324"/>
                <a:chExt cx="1773637" cy="871403"/>
              </a:xfrm>
            </p:grpSpPr>
            <p:pic>
              <p:nvPicPr>
                <p:cNvPr id="12" name="Picture 31" descr="A logo with orange lines and black text&#10;&#10;Description automatically generated">
                  <a:extLst>
                    <a:ext uri="{FF2B5EF4-FFF2-40B4-BE49-F238E27FC236}">
                      <a16:creationId xmlns:a16="http://schemas.microsoft.com/office/drawing/2014/main" id="{0E067A8E-7DE0-472E-83C6-22D5414DA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11429" y="2755324"/>
                  <a:ext cx="871403" cy="8714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12" descr="A red white and blue flag&#10;&#10;Description automatically generated">
                  <a:extLst>
                    <a:ext uri="{FF2B5EF4-FFF2-40B4-BE49-F238E27FC236}">
                      <a16:creationId xmlns:a16="http://schemas.microsoft.com/office/drawing/2014/main" id="{58D1ED9D-2461-B286-1147-64A605B294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9195" y="2960696"/>
                  <a:ext cx="720000" cy="47912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4459BD-DA11-474B-B426-D868ABE9BDEC}"/>
              </a:ext>
            </a:extLst>
          </p:cNvPr>
          <p:cNvGrpSpPr/>
          <p:nvPr/>
        </p:nvGrpSpPr>
        <p:grpSpPr>
          <a:xfrm>
            <a:off x="139567" y="4238346"/>
            <a:ext cx="11918050" cy="977657"/>
            <a:chOff x="125128" y="4238346"/>
            <a:chExt cx="11918050" cy="97765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5A81A4A-0D2E-11DC-0559-68555142C4FC}"/>
                </a:ext>
              </a:extLst>
            </p:cNvPr>
            <p:cNvGrpSpPr/>
            <p:nvPr/>
          </p:nvGrpSpPr>
          <p:grpSpPr>
            <a:xfrm>
              <a:off x="7614765" y="4238346"/>
              <a:ext cx="4428413" cy="977656"/>
              <a:chOff x="7545053" y="4360515"/>
              <a:chExt cx="4428413" cy="97765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666096E-46D4-E66E-A993-703BA22146BB}"/>
                  </a:ext>
                </a:extLst>
              </p:cNvPr>
              <p:cNvSpPr/>
              <p:nvPr/>
            </p:nvSpPr>
            <p:spPr>
              <a:xfrm>
                <a:off x="7545053" y="4360515"/>
                <a:ext cx="4428413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02B120C-5A46-5ECD-C69B-848871508477}"/>
                  </a:ext>
                </a:extLst>
              </p:cNvPr>
              <p:cNvGrpSpPr/>
              <p:nvPr/>
            </p:nvGrpSpPr>
            <p:grpSpPr>
              <a:xfrm>
                <a:off x="7731271" y="4579343"/>
                <a:ext cx="4055977" cy="540000"/>
                <a:chOff x="7501752" y="4249911"/>
                <a:chExt cx="4055977" cy="540000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40CD33CE-CDAB-812D-E852-9C5CD15EE0BC}"/>
                    </a:ext>
                  </a:extLst>
                </p:cNvPr>
                <p:cNvGrpSpPr/>
                <p:nvPr/>
              </p:nvGrpSpPr>
              <p:grpSpPr>
                <a:xfrm>
                  <a:off x="8422827" y="4249911"/>
                  <a:ext cx="3134902" cy="540000"/>
                  <a:chOff x="7921854" y="4559280"/>
                  <a:chExt cx="3134902" cy="540000"/>
                </a:xfrm>
              </p:grpSpPr>
              <p:pic>
                <p:nvPicPr>
                  <p:cNvPr id="52" name="Picture 51" descr="A red text on a white background&#10;&#10;Description automatically generated">
                    <a:extLst>
                      <a:ext uri="{FF2B5EF4-FFF2-40B4-BE49-F238E27FC236}">
                        <a16:creationId xmlns:a16="http://schemas.microsoft.com/office/drawing/2014/main" id="{81BF0CA0-D439-0AD4-0C93-9C3C8642A6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71258" y="4559280"/>
                    <a:ext cx="960428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 descr="A black background with white text&#10;&#10;Description automatically generated">
                    <a:extLst>
                      <a:ext uri="{FF2B5EF4-FFF2-40B4-BE49-F238E27FC236}">
                        <a16:creationId xmlns:a16="http://schemas.microsoft.com/office/drawing/2014/main" id="{87005C8B-E7E6-9E8F-11EF-9235743451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21854" y="4648373"/>
                    <a:ext cx="1233457" cy="361814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 descr="A black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991C1846-BADE-9D1A-9A73-BDDC16D7BD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47632" y="4704111"/>
                    <a:ext cx="709124" cy="25033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1" name="Picture 2" descr="Civil and State Ensign of Switzerland">
                  <a:extLst>
                    <a:ext uri="{FF2B5EF4-FFF2-40B4-BE49-F238E27FC236}">
                      <a16:creationId xmlns:a16="http://schemas.microsoft.com/office/drawing/2014/main" id="{ECBC9C70-00F8-E7D4-3D7E-FDB9F48C21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1752" y="4279874"/>
                  <a:ext cx="720000" cy="4800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35A2009-3EAE-640C-0308-BAAEB617EDE7}"/>
                </a:ext>
              </a:extLst>
            </p:cNvPr>
            <p:cNvGrpSpPr/>
            <p:nvPr/>
          </p:nvGrpSpPr>
          <p:grpSpPr>
            <a:xfrm>
              <a:off x="125128" y="4238346"/>
              <a:ext cx="2268786" cy="977657"/>
              <a:chOff x="261991" y="4291622"/>
              <a:chExt cx="2268786" cy="97765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3804DB9-5DB4-908F-5883-C795CD9659CD}"/>
                  </a:ext>
                </a:extLst>
              </p:cNvPr>
              <p:cNvSpPr/>
              <p:nvPr/>
            </p:nvSpPr>
            <p:spPr>
              <a:xfrm>
                <a:off x="261991" y="4291622"/>
                <a:ext cx="2268786" cy="9776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174768-8786-5982-F7C0-B647E8FD23F8}"/>
                  </a:ext>
                </a:extLst>
              </p:cNvPr>
              <p:cNvGrpSpPr/>
              <p:nvPr/>
            </p:nvGrpSpPr>
            <p:grpSpPr>
              <a:xfrm>
                <a:off x="414277" y="4540450"/>
                <a:ext cx="1964215" cy="480000"/>
                <a:chOff x="200350" y="4340883"/>
                <a:chExt cx="1964215" cy="480000"/>
              </a:xfrm>
            </p:grpSpPr>
            <p:pic>
              <p:nvPicPr>
                <p:cNvPr id="46" name="Picture 45" descr="A blue and grey logo&#10;&#10;Description automatically generated">
                  <a:extLst>
                    <a:ext uri="{FF2B5EF4-FFF2-40B4-BE49-F238E27FC236}">
                      <a16:creationId xmlns:a16="http://schemas.microsoft.com/office/drawing/2014/main" id="{52A224B8-40BE-7E18-4DF5-88C49C5BC1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9493" y="4364375"/>
                  <a:ext cx="975072" cy="428379"/>
                </a:xfrm>
                <a:prstGeom prst="rect">
                  <a:avLst/>
                </a:prstGeom>
              </p:spPr>
            </p:pic>
            <p:pic>
              <p:nvPicPr>
                <p:cNvPr id="47" name="Picture 46" descr="A flag with a red green and blue circle with a white and blue emblem&#10;&#10;Description automatically generated">
                  <a:extLst>
                    <a:ext uri="{FF2B5EF4-FFF2-40B4-BE49-F238E27FC236}">
                      <a16:creationId xmlns:a16="http://schemas.microsoft.com/office/drawing/2014/main" id="{CD28BFAD-5B87-F244-3489-B343C52DD9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350" y="4340883"/>
                  <a:ext cx="720000" cy="480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2618869-13C3-9339-12E7-B1A77C21324D}"/>
                </a:ext>
              </a:extLst>
            </p:cNvPr>
            <p:cNvGrpSpPr/>
            <p:nvPr/>
          </p:nvGrpSpPr>
          <p:grpSpPr>
            <a:xfrm>
              <a:off x="3402223" y="4238346"/>
              <a:ext cx="3204233" cy="977657"/>
              <a:chOff x="3486152" y="4318667"/>
              <a:chExt cx="3204233" cy="977657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5B498BB-907E-1C24-3484-140ACE2D44E4}"/>
                  </a:ext>
                </a:extLst>
              </p:cNvPr>
              <p:cNvSpPr/>
              <p:nvPr/>
            </p:nvSpPr>
            <p:spPr>
              <a:xfrm>
                <a:off x="3486152" y="4318667"/>
                <a:ext cx="3204233" cy="9776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FDEA4B9-E3FC-38D9-3A02-4FA87C402272}"/>
                  </a:ext>
                </a:extLst>
              </p:cNvPr>
              <p:cNvGrpSpPr/>
              <p:nvPr/>
            </p:nvGrpSpPr>
            <p:grpSpPr>
              <a:xfrm>
                <a:off x="3601688" y="4567195"/>
                <a:ext cx="2973161" cy="480600"/>
                <a:chOff x="3451303" y="4323547"/>
                <a:chExt cx="2973161" cy="480600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42444E11-DF83-F17A-9FD2-D708E5A3F5D1}"/>
                    </a:ext>
                  </a:extLst>
                </p:cNvPr>
                <p:cNvGrpSpPr/>
                <p:nvPr/>
              </p:nvGrpSpPr>
              <p:grpSpPr>
                <a:xfrm>
                  <a:off x="4346374" y="4346375"/>
                  <a:ext cx="2078090" cy="457140"/>
                  <a:chOff x="4006313" y="4575416"/>
                  <a:chExt cx="2078090" cy="457140"/>
                </a:xfrm>
              </p:grpSpPr>
              <p:pic>
                <p:nvPicPr>
                  <p:cNvPr id="42" name="Picture 41" descr="A blue triangle with white text&#10;&#10;Description automatically generated">
                    <a:extLst>
                      <a:ext uri="{FF2B5EF4-FFF2-40B4-BE49-F238E27FC236}">
                        <a16:creationId xmlns:a16="http://schemas.microsoft.com/office/drawing/2014/main" id="{1385A635-066F-25FC-AAB7-E59EB5A8BA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06313" y="4575416"/>
                    <a:ext cx="835914" cy="457140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 descr="A black and orange logo&#10;&#10;Description automatically generated">
                    <a:extLst>
                      <a:ext uri="{FF2B5EF4-FFF2-40B4-BE49-F238E27FC236}">
                        <a16:creationId xmlns:a16="http://schemas.microsoft.com/office/drawing/2014/main" id="{9919D718-EEDF-FAFE-5D21-264890F906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33796" y="4588505"/>
                    <a:ext cx="1150607" cy="43096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1" name="Picture 4" descr="Flag of Spain - Wikipedia">
                  <a:extLst>
                    <a:ext uri="{FF2B5EF4-FFF2-40B4-BE49-F238E27FC236}">
                      <a16:creationId xmlns:a16="http://schemas.microsoft.com/office/drawing/2014/main" id="{002F539E-4DD6-7D53-17C3-1EA3F1A6ED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1303" y="4323547"/>
                  <a:ext cx="720000" cy="480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6DA38A9-C582-1B34-A5FC-5109C19C1644}"/>
              </a:ext>
            </a:extLst>
          </p:cNvPr>
          <p:cNvGrpSpPr/>
          <p:nvPr/>
        </p:nvGrpSpPr>
        <p:grpSpPr>
          <a:xfrm>
            <a:off x="139567" y="5369468"/>
            <a:ext cx="11918050" cy="977656"/>
            <a:chOff x="125128" y="5369468"/>
            <a:chExt cx="11918050" cy="97765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32D589F-2E9C-4BCD-1F53-87A5B2BCB0E2}"/>
                </a:ext>
              </a:extLst>
            </p:cNvPr>
            <p:cNvGrpSpPr/>
            <p:nvPr/>
          </p:nvGrpSpPr>
          <p:grpSpPr>
            <a:xfrm>
              <a:off x="125128" y="5369468"/>
              <a:ext cx="1721673" cy="977656"/>
              <a:chOff x="131189" y="5430709"/>
              <a:chExt cx="1721673" cy="977656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FBAF36B9-7608-A8D8-4834-BE963BDECE87}"/>
                  </a:ext>
                </a:extLst>
              </p:cNvPr>
              <p:cNvSpPr/>
              <p:nvPr/>
            </p:nvSpPr>
            <p:spPr>
              <a:xfrm>
                <a:off x="131189" y="5430709"/>
                <a:ext cx="1721673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74F9AD1-4918-DFB5-262A-BC280525A4CC}"/>
                  </a:ext>
                </a:extLst>
              </p:cNvPr>
              <p:cNvGrpSpPr/>
              <p:nvPr/>
            </p:nvGrpSpPr>
            <p:grpSpPr>
              <a:xfrm>
                <a:off x="233383" y="5591768"/>
                <a:ext cx="1517284" cy="655539"/>
                <a:chOff x="218674" y="5563636"/>
                <a:chExt cx="1517284" cy="655539"/>
              </a:xfrm>
            </p:grpSpPr>
            <p:pic>
              <p:nvPicPr>
                <p:cNvPr id="77" name="Picture 76" descr="A logo with text on it&#10;&#10;Description automatically generated">
                  <a:extLst>
                    <a:ext uri="{FF2B5EF4-FFF2-40B4-BE49-F238E27FC236}">
                      <a16:creationId xmlns:a16="http://schemas.microsoft.com/office/drawing/2014/main" id="{E0686809-8517-CFD3-81A4-21ADF6AE12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7878" y="5563636"/>
                  <a:ext cx="618080" cy="655539"/>
                </a:xfrm>
                <a:prstGeom prst="rect">
                  <a:avLst/>
                </a:prstGeom>
              </p:spPr>
            </p:pic>
            <p:pic>
              <p:nvPicPr>
                <p:cNvPr id="78" name="Picture 77" descr="A blue and white flag&#10;&#10;Description automatically generated">
                  <a:extLst>
                    <a:ext uri="{FF2B5EF4-FFF2-40B4-BE49-F238E27FC236}">
                      <a16:creationId xmlns:a16="http://schemas.microsoft.com/office/drawing/2014/main" id="{7ED0A1CD-54E0-673D-3242-F3D6F6F7F2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674" y="5615956"/>
                  <a:ext cx="720000" cy="5050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2F4FAF3-82B3-68CF-464F-D0024627D008}"/>
                </a:ext>
              </a:extLst>
            </p:cNvPr>
            <p:cNvGrpSpPr/>
            <p:nvPr/>
          </p:nvGrpSpPr>
          <p:grpSpPr>
            <a:xfrm>
              <a:off x="10321505" y="5369468"/>
              <a:ext cx="1721673" cy="977656"/>
              <a:chOff x="10321594" y="5430709"/>
              <a:chExt cx="1721673" cy="977656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5C820C2-8A70-6CDE-C414-219033E3F9A3}"/>
                  </a:ext>
                </a:extLst>
              </p:cNvPr>
              <p:cNvSpPr/>
              <p:nvPr/>
            </p:nvSpPr>
            <p:spPr>
              <a:xfrm>
                <a:off x="10321594" y="5430709"/>
                <a:ext cx="1721673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D2F04B3-D3AC-57F2-3D6A-FD2AB857499E}"/>
                  </a:ext>
                </a:extLst>
              </p:cNvPr>
              <p:cNvGrpSpPr/>
              <p:nvPr/>
            </p:nvGrpSpPr>
            <p:grpSpPr>
              <a:xfrm>
                <a:off x="10405660" y="5620681"/>
                <a:ext cx="1553541" cy="597713"/>
                <a:chOff x="10351429" y="5571311"/>
                <a:chExt cx="1553541" cy="597713"/>
              </a:xfrm>
            </p:grpSpPr>
            <p:pic>
              <p:nvPicPr>
                <p:cNvPr id="73" name="Picture 33">
                  <a:extLst>
                    <a:ext uri="{FF2B5EF4-FFF2-40B4-BE49-F238E27FC236}">
                      <a16:creationId xmlns:a16="http://schemas.microsoft.com/office/drawing/2014/main" id="{35B4EF8F-E47D-792E-FC55-7540C16097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07257" y="5571311"/>
                  <a:ext cx="597713" cy="5977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73" descr="A flag with stars and stripes&#10;&#10;Description automatically generated">
                  <a:extLst>
                    <a:ext uri="{FF2B5EF4-FFF2-40B4-BE49-F238E27FC236}">
                      <a16:creationId xmlns:a16="http://schemas.microsoft.com/office/drawing/2014/main" id="{CDBD0B07-1B55-C7E9-65E5-2832D421C4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51429" y="5629093"/>
                  <a:ext cx="720000" cy="4788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2D3AFD5-6F65-9C46-30F7-77F184B17AE0}"/>
                </a:ext>
              </a:extLst>
            </p:cNvPr>
            <p:cNvGrpSpPr/>
            <p:nvPr/>
          </p:nvGrpSpPr>
          <p:grpSpPr>
            <a:xfrm>
              <a:off x="2722128" y="5369468"/>
              <a:ext cx="1721673" cy="977656"/>
              <a:chOff x="2718449" y="5430709"/>
              <a:chExt cx="1721673" cy="977656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65B3B0F-E57F-D665-8905-359AC3A14DA3}"/>
                  </a:ext>
                </a:extLst>
              </p:cNvPr>
              <p:cNvSpPr/>
              <p:nvPr/>
            </p:nvSpPr>
            <p:spPr>
              <a:xfrm>
                <a:off x="2718449" y="5430709"/>
                <a:ext cx="1721673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62D869A5-2FAA-EB11-7576-94165347C789}"/>
                  </a:ext>
                </a:extLst>
              </p:cNvPr>
              <p:cNvGrpSpPr/>
              <p:nvPr/>
            </p:nvGrpSpPr>
            <p:grpSpPr>
              <a:xfrm>
                <a:off x="2883609" y="5585877"/>
                <a:ext cx="1391353" cy="667321"/>
                <a:chOff x="2769318" y="5546397"/>
                <a:chExt cx="1391353" cy="667321"/>
              </a:xfrm>
            </p:grpSpPr>
            <p:pic>
              <p:nvPicPr>
                <p:cNvPr id="69" name="Picture 68" descr="A blue and white logo&#10;&#10;Description automatically generated">
                  <a:extLst>
                    <a:ext uri="{FF2B5EF4-FFF2-40B4-BE49-F238E27FC236}">
                      <a16:creationId xmlns:a16="http://schemas.microsoft.com/office/drawing/2014/main" id="{04207B27-A410-E0E9-CEBE-FBE0503119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8522" y="5546397"/>
                  <a:ext cx="492149" cy="667321"/>
                </a:xfrm>
                <a:prstGeom prst="rect">
                  <a:avLst/>
                </a:prstGeom>
              </p:spPr>
            </p:pic>
            <p:pic>
              <p:nvPicPr>
                <p:cNvPr id="70" name="Picture 6">
                  <a:extLst>
                    <a:ext uri="{FF2B5EF4-FFF2-40B4-BE49-F238E27FC236}">
                      <a16:creationId xmlns:a16="http://schemas.microsoft.com/office/drawing/2014/main" id="{2D4C21A6-1110-E4B9-9F05-4916AD507C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69318" y="5628493"/>
                  <a:ext cx="720000" cy="4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D62E3DD-01D2-3008-2BF5-9C057508E3E8}"/>
                </a:ext>
              </a:extLst>
            </p:cNvPr>
            <p:cNvGrpSpPr/>
            <p:nvPr/>
          </p:nvGrpSpPr>
          <p:grpSpPr>
            <a:xfrm>
              <a:off x="5319128" y="5369468"/>
              <a:ext cx="4127049" cy="977656"/>
              <a:chOff x="5305709" y="5430710"/>
              <a:chExt cx="4127049" cy="97765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5B14F66-234B-DD0B-DE85-211A4B7E3975}"/>
                  </a:ext>
                </a:extLst>
              </p:cNvPr>
              <p:cNvSpPr/>
              <p:nvPr/>
            </p:nvSpPr>
            <p:spPr>
              <a:xfrm>
                <a:off x="5305709" y="5430710"/>
                <a:ext cx="4127049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0121E4C-3159-7F7D-B94B-E5BFFEA0281A}"/>
                  </a:ext>
                </a:extLst>
              </p:cNvPr>
              <p:cNvGrpSpPr/>
              <p:nvPr/>
            </p:nvGrpSpPr>
            <p:grpSpPr>
              <a:xfrm>
                <a:off x="5487391" y="5649538"/>
                <a:ext cx="3776340" cy="540000"/>
                <a:chOff x="5422298" y="5610432"/>
                <a:chExt cx="3776340" cy="540000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6058158-2DB5-DFD0-1358-2A71794EF03C}"/>
                    </a:ext>
                  </a:extLst>
                </p:cNvPr>
                <p:cNvGrpSpPr/>
                <p:nvPr/>
              </p:nvGrpSpPr>
              <p:grpSpPr>
                <a:xfrm>
                  <a:off x="6409703" y="5610432"/>
                  <a:ext cx="2788935" cy="540000"/>
                  <a:chOff x="6409703" y="5591180"/>
                  <a:chExt cx="2788935" cy="540000"/>
                </a:xfrm>
              </p:grpSpPr>
              <p:pic>
                <p:nvPicPr>
                  <p:cNvPr id="64" name="Picture 32" descr="A logo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C899F8BE-E6F2-823A-C1CC-97A902A3E49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23531" y="5673377"/>
                    <a:ext cx="975107" cy="3756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5" name="Picture 64" descr="A logo with text and a cross&#10;&#10;Description automatically generated">
                    <a:extLst>
                      <a:ext uri="{FF2B5EF4-FFF2-40B4-BE49-F238E27FC236}">
                        <a16:creationId xmlns:a16="http://schemas.microsoft.com/office/drawing/2014/main" id="{C7CAB0BA-1DBC-EF2E-FA07-6EBAEA4C1C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09703" y="5613626"/>
                    <a:ext cx="720000" cy="446177"/>
                  </a:xfrm>
                  <a:prstGeom prst="rect">
                    <a:avLst/>
                  </a:prstGeom>
                </p:spPr>
              </p:pic>
              <p:pic>
                <p:nvPicPr>
                  <p:cNvPr id="66" name="Picture 65" descr="A logo for a university&#10;&#10;Description automatically generated">
                    <a:extLst>
                      <a:ext uri="{FF2B5EF4-FFF2-40B4-BE49-F238E27FC236}">
                        <a16:creationId xmlns:a16="http://schemas.microsoft.com/office/drawing/2014/main" id="{92890021-E55B-EEA6-5E28-D41451DD12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08248" y="5591180"/>
                    <a:ext cx="532285" cy="540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3" name="Picture 62" descr="A red white and green flag&#10;&#10;Description automatically generated">
                  <a:extLst>
                    <a:ext uri="{FF2B5EF4-FFF2-40B4-BE49-F238E27FC236}">
                      <a16:creationId xmlns:a16="http://schemas.microsoft.com/office/drawing/2014/main" id="{B4D5AE70-BD1E-DEB8-BE82-8CF8FF7A47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22298" y="5629093"/>
                  <a:ext cx="720000" cy="4788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04F5B8C-CB38-189D-84A3-39F7BF39DC1E}"/>
              </a:ext>
            </a:extLst>
          </p:cNvPr>
          <p:cNvGrpSpPr/>
          <p:nvPr/>
        </p:nvGrpSpPr>
        <p:grpSpPr>
          <a:xfrm>
            <a:off x="139567" y="867902"/>
            <a:ext cx="11918050" cy="1531757"/>
            <a:chOff x="125128" y="867902"/>
            <a:chExt cx="11918050" cy="153175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5CCAC04-B04D-8763-CA39-C59F7FC37C37}"/>
                </a:ext>
              </a:extLst>
            </p:cNvPr>
            <p:cNvGrpSpPr/>
            <p:nvPr/>
          </p:nvGrpSpPr>
          <p:grpSpPr>
            <a:xfrm>
              <a:off x="10963178" y="1093780"/>
              <a:ext cx="1080000" cy="1080000"/>
              <a:chOff x="10963178" y="1083831"/>
              <a:chExt cx="1080000" cy="1080000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E79A09F-8ACD-8650-3D61-24EAF960ABE9}"/>
                  </a:ext>
                </a:extLst>
              </p:cNvPr>
              <p:cNvSpPr/>
              <p:nvPr/>
            </p:nvSpPr>
            <p:spPr>
              <a:xfrm>
                <a:off x="10963178" y="1083831"/>
                <a:ext cx="1080000" cy="10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6" name="Picture 105" descr="A blue square with white text&#10;&#10;Description automatically generated">
                <a:extLst>
                  <a:ext uri="{FF2B5EF4-FFF2-40B4-BE49-F238E27FC236}">
                    <a16:creationId xmlns:a16="http://schemas.microsoft.com/office/drawing/2014/main" id="{BB58E000-B7EB-776F-0F8D-D0A607F1B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3178" y="1263831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F891E26-D5ED-4748-B73C-D826B2C4CCE1}"/>
                </a:ext>
              </a:extLst>
            </p:cNvPr>
            <p:cNvGrpSpPr/>
            <p:nvPr/>
          </p:nvGrpSpPr>
          <p:grpSpPr>
            <a:xfrm>
              <a:off x="6391176" y="867902"/>
              <a:ext cx="3931920" cy="1531757"/>
              <a:chOff x="6458554" y="874348"/>
              <a:chExt cx="3931920" cy="1531757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6B51F4F-292E-3B44-52BE-106939280ECE}"/>
                  </a:ext>
                </a:extLst>
              </p:cNvPr>
              <p:cNvSpPr/>
              <p:nvPr/>
            </p:nvSpPr>
            <p:spPr>
              <a:xfrm>
                <a:off x="6458554" y="874348"/>
                <a:ext cx="3931920" cy="1531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1818780-8EAD-EAB0-4CFD-393DACD21213}"/>
                  </a:ext>
                </a:extLst>
              </p:cNvPr>
              <p:cNvGrpSpPr/>
              <p:nvPr/>
            </p:nvGrpSpPr>
            <p:grpSpPr>
              <a:xfrm>
                <a:off x="6596351" y="1013894"/>
                <a:ext cx="3583582" cy="1183426"/>
                <a:chOff x="6326838" y="957181"/>
                <a:chExt cx="3583582" cy="1183426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6EA0DFAD-3D3A-D081-300B-DCC3E1599FCD}"/>
                    </a:ext>
                  </a:extLst>
                </p:cNvPr>
                <p:cNvGrpSpPr/>
                <p:nvPr/>
              </p:nvGrpSpPr>
              <p:grpSpPr>
                <a:xfrm>
                  <a:off x="7249229" y="957181"/>
                  <a:ext cx="2661191" cy="1183426"/>
                  <a:chOff x="6761336" y="957182"/>
                  <a:chExt cx="2661191" cy="1183426"/>
                </a:xfrm>
              </p:grpSpPr>
              <p:pic>
                <p:nvPicPr>
                  <p:cNvPr id="99" name="Picture 98" descr="A blue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33EC5C7E-7D24-DC24-7249-D0308F2973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64176" y="999120"/>
                    <a:ext cx="695046" cy="456124"/>
                  </a:xfrm>
                  <a:prstGeom prst="rect">
                    <a:avLst/>
                  </a:prstGeom>
                </p:spPr>
              </p:pic>
              <p:pic>
                <p:nvPicPr>
                  <p:cNvPr id="100" name="Picture 99" descr="A red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ADFAFE9D-5E46-88D0-6FEA-6F9C28F854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86804" y="957182"/>
                    <a:ext cx="540000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101" name="Picture 100" descr="A logo for a company&#10;&#10;Description automatically generated">
                    <a:extLst>
                      <a:ext uri="{FF2B5EF4-FFF2-40B4-BE49-F238E27FC236}">
                        <a16:creationId xmlns:a16="http://schemas.microsoft.com/office/drawing/2014/main" id="{F9D4721E-C8FC-4556-EA66-F1280D583A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54385" y="963991"/>
                    <a:ext cx="968142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102" name="Picture 101" descr="A blue square with white text&#10;&#10;Description automatically generated">
                    <a:extLst>
                      <a:ext uri="{FF2B5EF4-FFF2-40B4-BE49-F238E27FC236}">
                        <a16:creationId xmlns:a16="http://schemas.microsoft.com/office/drawing/2014/main" id="{A740C74B-4AA9-DCDB-8F01-B7547164C7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22949" y="1600608"/>
                    <a:ext cx="543857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103" name="Picture 102" descr="A blue and yellow tex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44EB87F4-525D-4E3D-6803-92E04ABEB5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61336" y="1734723"/>
                    <a:ext cx="1057302" cy="271771"/>
                  </a:xfrm>
                  <a:prstGeom prst="rect">
                    <a:avLst/>
                  </a:prstGeom>
                </p:spPr>
              </p:pic>
              <p:pic>
                <p:nvPicPr>
                  <p:cNvPr id="104" name="Picture 36" descr="A logo of a university&#10;&#10;Description automatically generated">
                    <a:extLst>
                      <a:ext uri="{FF2B5EF4-FFF2-40B4-BE49-F238E27FC236}">
                        <a16:creationId xmlns:a16="http://schemas.microsoft.com/office/drawing/2014/main" id="{EDAD26A0-7046-3112-AB31-5D354173088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52169" y="1600608"/>
                    <a:ext cx="540000" cy="54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98" name="Picture 97" descr="gb.png">
                  <a:extLst>
                    <a:ext uri="{FF2B5EF4-FFF2-40B4-BE49-F238E27FC236}">
                      <a16:creationId xmlns:a16="http://schemas.microsoft.com/office/drawing/2014/main" id="{792B48FE-91F7-61E0-6D9F-7E914C0794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26838" y="1312681"/>
                  <a:ext cx="720000" cy="455696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F96BF70-22F8-2F00-1B30-E5A642E0FB87}"/>
                </a:ext>
              </a:extLst>
            </p:cNvPr>
            <p:cNvGrpSpPr/>
            <p:nvPr/>
          </p:nvGrpSpPr>
          <p:grpSpPr>
            <a:xfrm>
              <a:off x="125128" y="867902"/>
              <a:ext cx="5625967" cy="1531757"/>
              <a:chOff x="125128" y="861455"/>
              <a:chExt cx="5625967" cy="1531757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572B8A2D-2820-AEE5-C115-97A75D70B7E3}"/>
                  </a:ext>
                </a:extLst>
              </p:cNvPr>
              <p:cNvSpPr/>
              <p:nvPr/>
            </p:nvSpPr>
            <p:spPr>
              <a:xfrm>
                <a:off x="125128" y="861455"/>
                <a:ext cx="5625967" cy="1531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9470204-CD4F-9470-1E7B-7FCDC99B0E31}"/>
                  </a:ext>
                </a:extLst>
              </p:cNvPr>
              <p:cNvGrpSpPr/>
              <p:nvPr/>
            </p:nvGrpSpPr>
            <p:grpSpPr>
              <a:xfrm>
                <a:off x="280014" y="1024096"/>
                <a:ext cx="5316194" cy="1161610"/>
                <a:chOff x="200350" y="1017019"/>
                <a:chExt cx="5316194" cy="1161610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FFC5B3F3-766F-1224-1A7E-1E37BE423B97}"/>
                    </a:ext>
                  </a:extLst>
                </p:cNvPr>
                <p:cNvGrpSpPr/>
                <p:nvPr/>
              </p:nvGrpSpPr>
              <p:grpSpPr>
                <a:xfrm>
                  <a:off x="2605742" y="1017019"/>
                  <a:ext cx="2910802" cy="1161610"/>
                  <a:chOff x="2605742" y="1059241"/>
                  <a:chExt cx="2910802" cy="1161610"/>
                </a:xfrm>
              </p:grpSpPr>
              <p:pic>
                <p:nvPicPr>
                  <p:cNvPr id="90" name="Picture 30" descr="University of Rome Tor Vergata, Italy | Study.eu">
                    <a:extLst>
                      <a:ext uri="{FF2B5EF4-FFF2-40B4-BE49-F238E27FC236}">
                        <a16:creationId xmlns:a16="http://schemas.microsoft.com/office/drawing/2014/main" id="{3457745D-77DF-ED4C-DA8D-E842CDBFF40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44035" y="1680851"/>
                    <a:ext cx="490705" cy="54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1" name="Picture 90" descr="A logo with a letter and text&#10;&#10;Description automatically generated">
                    <a:extLst>
                      <a:ext uri="{FF2B5EF4-FFF2-40B4-BE49-F238E27FC236}">
                        <a16:creationId xmlns:a16="http://schemas.microsoft.com/office/drawing/2014/main" id="{DBE6C4C7-F60B-EA2F-5E24-5010CC0809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05742" y="1059241"/>
                    <a:ext cx="654393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91" descr="A logo for a university&#10;&#10;Description automatically generated">
                    <a:extLst>
                      <a:ext uri="{FF2B5EF4-FFF2-40B4-BE49-F238E27FC236}">
                        <a16:creationId xmlns:a16="http://schemas.microsoft.com/office/drawing/2014/main" id="{BE8964E0-83E8-7C80-5D37-C92CFC158F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06425" y="1740645"/>
                    <a:ext cx="828814" cy="420413"/>
                  </a:xfrm>
                  <a:prstGeom prst="rect">
                    <a:avLst/>
                  </a:prstGeom>
                </p:spPr>
              </p:pic>
              <p:pic>
                <p:nvPicPr>
                  <p:cNvPr id="93" name="Picture 92" descr="A blue and black logo&#10;&#10;Description automatically generated">
                    <a:extLst>
                      <a:ext uri="{FF2B5EF4-FFF2-40B4-BE49-F238E27FC236}">
                        <a16:creationId xmlns:a16="http://schemas.microsoft.com/office/drawing/2014/main" id="{C5650B4B-B0E0-D0E8-251F-C79AEA7B2D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42836" y="1059241"/>
                    <a:ext cx="841121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94" name="Picture 93" descr="A blue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76801314-0CDB-A751-C934-4DC3A7372F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56993" y="1147258"/>
                    <a:ext cx="1059551" cy="36396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6" name="Picture 85" descr="A flag of italy with red white and green stripes&#10;&#10;Description automatically generated">
                  <a:extLst>
                    <a:ext uri="{FF2B5EF4-FFF2-40B4-BE49-F238E27FC236}">
                      <a16:creationId xmlns:a16="http://schemas.microsoft.com/office/drawing/2014/main" id="{C0C9EA04-2F1E-2C0C-C158-620DCED17E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350" y="1357775"/>
                  <a:ext cx="721460" cy="480099"/>
                </a:xfrm>
                <a:prstGeom prst="rect">
                  <a:avLst/>
                </a:prstGeom>
              </p:spPr>
            </p:pic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DCC4E813-0B3F-789E-D7CA-99641AD17E65}"/>
                    </a:ext>
                  </a:extLst>
                </p:cNvPr>
                <p:cNvGrpSpPr/>
                <p:nvPr/>
              </p:nvGrpSpPr>
              <p:grpSpPr>
                <a:xfrm>
                  <a:off x="1102449" y="1023303"/>
                  <a:ext cx="1663524" cy="1149043"/>
                  <a:chOff x="1102449" y="974798"/>
                  <a:chExt cx="1663524" cy="1149043"/>
                </a:xfrm>
              </p:grpSpPr>
              <p:pic>
                <p:nvPicPr>
                  <p:cNvPr id="88" name="Picture 87" descr="A logo with blue text&#10;&#10;Description automatically generated">
                    <a:extLst>
                      <a:ext uri="{FF2B5EF4-FFF2-40B4-BE49-F238E27FC236}">
                        <a16:creationId xmlns:a16="http://schemas.microsoft.com/office/drawing/2014/main" id="{ED9F0A33-8F76-3221-B356-CCC006891A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83301" y="1447306"/>
                    <a:ext cx="1076032" cy="676535"/>
                  </a:xfrm>
                  <a:prstGeom prst="rect">
                    <a:avLst/>
                  </a:prstGeom>
                </p:spPr>
              </p:pic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29B53129-6D0E-A723-C93D-51670530FECD}"/>
                      </a:ext>
                    </a:extLst>
                  </p:cNvPr>
                  <p:cNvSpPr txBox="1"/>
                  <p:nvPr/>
                </p:nvSpPr>
                <p:spPr>
                  <a:xfrm>
                    <a:off x="1102449" y="974798"/>
                    <a:ext cx="166352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b="1" dirty="0"/>
                      <a:t>Coordinator</a:t>
                    </a:r>
                  </a:p>
                </p:txBody>
              </p:sp>
            </p:grpSp>
          </p:grpSp>
        </p:grp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48C793-026C-A045-8207-B8B3C7C73D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96862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5A3D7-70D6-438A-ADA7-A6FA6C01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D24C7B-62D8-4C9C-9B55-452A9AC9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EuPRAXIA-PP Structure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789FF-B186-499E-9E2B-B97F6CD09EC3}"/>
              </a:ext>
            </a:extLst>
          </p:cNvPr>
          <p:cNvSpPr/>
          <p:nvPr/>
        </p:nvSpPr>
        <p:spPr>
          <a:xfrm>
            <a:off x="1881189" y="909643"/>
            <a:ext cx="1193006" cy="5715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2A6DC-CE79-4FD9-BB6E-60B1121BB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18" y="786428"/>
            <a:ext cx="9279563" cy="5592177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90A89DA-DAD9-92D9-F491-57A9FF5B2EE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Nguyen, S. </a:t>
            </a:r>
            <a:r>
              <a:rPr lang="en-GB" dirty="0" err="1"/>
              <a:t>Antipov</a:t>
            </a:r>
            <a:r>
              <a:rPr lang="en-GB" dirty="0"/>
              <a:t>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17630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7944" y="1697382"/>
            <a:ext cx="8771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project has received funding from the European Union’s Horizon Europe research and innovation programme under Grant Agreement No. 101079773. It is supported by in-kind contributions by its partners and by additional funding from UK and Switzerland.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7943" y="3620699"/>
            <a:ext cx="9173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project has received funding from the European Union´s Horizon Europe research and innovation programme under grant agreement no. 101073480 and the UKRI guarantee funds.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165226"/>
            <a:ext cx="10515600" cy="513802"/>
          </a:xfrm>
        </p:spPr>
        <p:txBody>
          <a:bodyPr/>
          <a:lstStyle/>
          <a:p>
            <a:r>
              <a:rPr lang="en-GB" dirty="0"/>
              <a:t>EuPRAXIA Preparatory Phase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38200" y="2985560"/>
            <a:ext cx="10515600" cy="54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EuPRAXIA Doctoral Network</a:t>
            </a:r>
          </a:p>
          <a:p>
            <a:endParaRPr lang="en-GB" dirty="0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0" y="1799047"/>
            <a:ext cx="1087632" cy="720000"/>
          </a:xfrm>
          <a:prstGeom prst="rect">
            <a:avLst/>
          </a:prstGeom>
        </p:spPr>
      </p:pic>
      <p:pic>
        <p:nvPicPr>
          <p:cNvPr id="14" name="Picture 13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0" y="3603364"/>
            <a:ext cx="1087632" cy="72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67943" y="5456238"/>
            <a:ext cx="9173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publication has been made with the co-funding of European Union Next Generation EU.</a:t>
            </a: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838200" y="4683939"/>
            <a:ext cx="10515600" cy="54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EuAPS</a:t>
            </a:r>
            <a:endParaRPr lang="en-GB" dirty="0"/>
          </a:p>
          <a:p>
            <a:endParaRPr lang="en-GB" dirty="0"/>
          </a:p>
        </p:txBody>
      </p:sp>
      <p:pic>
        <p:nvPicPr>
          <p:cNvPr id="15" name="Picture 14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0" y="5301743"/>
            <a:ext cx="1087632" cy="7200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959E972-1123-AA7F-F364-2B748656B4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Nguyen, S. </a:t>
            </a:r>
            <a:r>
              <a:rPr lang="en-GB" dirty="0" err="1"/>
              <a:t>Antipov</a:t>
            </a:r>
            <a:r>
              <a:rPr lang="en-GB" dirty="0"/>
              <a:t>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22355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FEL Beamlines for </a:t>
            </a:r>
            <a:r>
              <a:rPr lang="en-GB" dirty="0" err="1"/>
              <a:t>EuPRAXIA@SPARC_LAB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5C7EC11-ABEB-8809-FF18-7CFA54726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9" y="810279"/>
            <a:ext cx="12113231" cy="5632589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CD0A2E48-935C-2D69-4598-E5339395A8D1}"/>
              </a:ext>
            </a:extLst>
          </p:cNvPr>
          <p:cNvSpPr/>
          <p:nvPr/>
        </p:nvSpPr>
        <p:spPr>
          <a:xfrm>
            <a:off x="492369" y="2135841"/>
            <a:ext cx="10820399" cy="1861727"/>
          </a:xfrm>
          <a:custGeom>
            <a:avLst/>
            <a:gdLst>
              <a:gd name="connsiteX0" fmla="*/ 0 w 10820399"/>
              <a:gd name="connsiteY0" fmla="*/ 310294 h 1861727"/>
              <a:gd name="connsiteX1" fmla="*/ 310294 w 10820399"/>
              <a:gd name="connsiteY1" fmla="*/ 0 h 1861727"/>
              <a:gd name="connsiteX2" fmla="*/ 1194278 w 10820399"/>
              <a:gd name="connsiteY2" fmla="*/ 0 h 1861727"/>
              <a:gd name="connsiteX3" fmla="*/ 1772267 w 10820399"/>
              <a:gd name="connsiteY3" fmla="*/ 0 h 1861727"/>
              <a:gd name="connsiteX4" fmla="*/ 2248258 w 10820399"/>
              <a:gd name="connsiteY4" fmla="*/ 0 h 1861727"/>
              <a:gd name="connsiteX5" fmla="*/ 3030244 w 10820399"/>
              <a:gd name="connsiteY5" fmla="*/ 0 h 1861727"/>
              <a:gd name="connsiteX6" fmla="*/ 3608233 w 10820399"/>
              <a:gd name="connsiteY6" fmla="*/ 0 h 1861727"/>
              <a:gd name="connsiteX7" fmla="*/ 4492217 w 10820399"/>
              <a:gd name="connsiteY7" fmla="*/ 0 h 1861727"/>
              <a:gd name="connsiteX8" fmla="*/ 4968208 w 10820399"/>
              <a:gd name="connsiteY8" fmla="*/ 0 h 1861727"/>
              <a:gd name="connsiteX9" fmla="*/ 5852191 w 10820399"/>
              <a:gd name="connsiteY9" fmla="*/ 0 h 1861727"/>
              <a:gd name="connsiteX10" fmla="*/ 6226184 w 10820399"/>
              <a:gd name="connsiteY10" fmla="*/ 0 h 1861727"/>
              <a:gd name="connsiteX11" fmla="*/ 6906172 w 10820399"/>
              <a:gd name="connsiteY11" fmla="*/ 0 h 1861727"/>
              <a:gd name="connsiteX12" fmla="*/ 7586159 w 10820399"/>
              <a:gd name="connsiteY12" fmla="*/ 0 h 1861727"/>
              <a:gd name="connsiteX13" fmla="*/ 8164148 w 10820399"/>
              <a:gd name="connsiteY13" fmla="*/ 0 h 1861727"/>
              <a:gd name="connsiteX14" fmla="*/ 9048132 w 10820399"/>
              <a:gd name="connsiteY14" fmla="*/ 0 h 1861727"/>
              <a:gd name="connsiteX15" fmla="*/ 9932116 w 10820399"/>
              <a:gd name="connsiteY15" fmla="*/ 0 h 1861727"/>
              <a:gd name="connsiteX16" fmla="*/ 10510105 w 10820399"/>
              <a:gd name="connsiteY16" fmla="*/ 0 h 1861727"/>
              <a:gd name="connsiteX17" fmla="*/ 10820399 w 10820399"/>
              <a:gd name="connsiteY17" fmla="*/ 310294 h 1861727"/>
              <a:gd name="connsiteX18" fmla="*/ 10820399 w 10820399"/>
              <a:gd name="connsiteY18" fmla="*/ 943275 h 1861727"/>
              <a:gd name="connsiteX19" fmla="*/ 10820399 w 10820399"/>
              <a:gd name="connsiteY19" fmla="*/ 1551433 h 1861727"/>
              <a:gd name="connsiteX20" fmla="*/ 10510105 w 10820399"/>
              <a:gd name="connsiteY20" fmla="*/ 1861727 h 1861727"/>
              <a:gd name="connsiteX21" fmla="*/ 9728119 w 10820399"/>
              <a:gd name="connsiteY21" fmla="*/ 1861727 h 1861727"/>
              <a:gd name="connsiteX22" fmla="*/ 9252128 w 10820399"/>
              <a:gd name="connsiteY22" fmla="*/ 1861727 h 1861727"/>
              <a:gd name="connsiteX23" fmla="*/ 8572141 w 10820399"/>
              <a:gd name="connsiteY23" fmla="*/ 1861727 h 1861727"/>
              <a:gd name="connsiteX24" fmla="*/ 8198148 w 10820399"/>
              <a:gd name="connsiteY24" fmla="*/ 1861727 h 1861727"/>
              <a:gd name="connsiteX25" fmla="*/ 7824155 w 10820399"/>
              <a:gd name="connsiteY25" fmla="*/ 1861727 h 1861727"/>
              <a:gd name="connsiteX26" fmla="*/ 7144167 w 10820399"/>
              <a:gd name="connsiteY26" fmla="*/ 1861727 h 1861727"/>
              <a:gd name="connsiteX27" fmla="*/ 6668176 w 10820399"/>
              <a:gd name="connsiteY27" fmla="*/ 1861727 h 1861727"/>
              <a:gd name="connsiteX28" fmla="*/ 5886191 w 10820399"/>
              <a:gd name="connsiteY28" fmla="*/ 1861727 h 1861727"/>
              <a:gd name="connsiteX29" fmla="*/ 5410200 w 10820399"/>
              <a:gd name="connsiteY29" fmla="*/ 1861727 h 1861727"/>
              <a:gd name="connsiteX30" fmla="*/ 4628214 w 10820399"/>
              <a:gd name="connsiteY30" fmla="*/ 1861727 h 1861727"/>
              <a:gd name="connsiteX31" fmla="*/ 4254221 w 10820399"/>
              <a:gd name="connsiteY31" fmla="*/ 1861727 h 1861727"/>
              <a:gd name="connsiteX32" fmla="*/ 3472235 w 10820399"/>
              <a:gd name="connsiteY32" fmla="*/ 1861727 h 1861727"/>
              <a:gd name="connsiteX33" fmla="*/ 2996244 w 10820399"/>
              <a:gd name="connsiteY33" fmla="*/ 1861727 h 1861727"/>
              <a:gd name="connsiteX34" fmla="*/ 2622251 w 10820399"/>
              <a:gd name="connsiteY34" fmla="*/ 1861727 h 1861727"/>
              <a:gd name="connsiteX35" fmla="*/ 2146260 w 10820399"/>
              <a:gd name="connsiteY35" fmla="*/ 1861727 h 1861727"/>
              <a:gd name="connsiteX36" fmla="*/ 1364274 w 10820399"/>
              <a:gd name="connsiteY36" fmla="*/ 1861727 h 1861727"/>
              <a:gd name="connsiteX37" fmla="*/ 888283 w 10820399"/>
              <a:gd name="connsiteY37" fmla="*/ 1861727 h 1861727"/>
              <a:gd name="connsiteX38" fmla="*/ 310294 w 10820399"/>
              <a:gd name="connsiteY38" fmla="*/ 1861727 h 1861727"/>
              <a:gd name="connsiteX39" fmla="*/ 0 w 10820399"/>
              <a:gd name="connsiteY39" fmla="*/ 1551433 h 1861727"/>
              <a:gd name="connsiteX40" fmla="*/ 0 w 10820399"/>
              <a:gd name="connsiteY40" fmla="*/ 918452 h 1861727"/>
              <a:gd name="connsiteX41" fmla="*/ 0 w 10820399"/>
              <a:gd name="connsiteY41" fmla="*/ 310294 h 186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20399" h="1861727" extrusionOk="0">
                <a:moveTo>
                  <a:pt x="0" y="310294"/>
                </a:moveTo>
                <a:cubicBezTo>
                  <a:pt x="-10343" y="132543"/>
                  <a:pt x="114275" y="9251"/>
                  <a:pt x="310294" y="0"/>
                </a:cubicBezTo>
                <a:cubicBezTo>
                  <a:pt x="534573" y="1678"/>
                  <a:pt x="797375" y="-22740"/>
                  <a:pt x="1194278" y="0"/>
                </a:cubicBezTo>
                <a:cubicBezTo>
                  <a:pt x="1591181" y="22740"/>
                  <a:pt x="1490125" y="-19442"/>
                  <a:pt x="1772267" y="0"/>
                </a:cubicBezTo>
                <a:cubicBezTo>
                  <a:pt x="2054409" y="19442"/>
                  <a:pt x="2133001" y="2375"/>
                  <a:pt x="2248258" y="0"/>
                </a:cubicBezTo>
                <a:cubicBezTo>
                  <a:pt x="2363515" y="-2375"/>
                  <a:pt x="2850791" y="2400"/>
                  <a:pt x="3030244" y="0"/>
                </a:cubicBezTo>
                <a:cubicBezTo>
                  <a:pt x="3209697" y="-2400"/>
                  <a:pt x="3401060" y="-1426"/>
                  <a:pt x="3608233" y="0"/>
                </a:cubicBezTo>
                <a:cubicBezTo>
                  <a:pt x="3815406" y="1426"/>
                  <a:pt x="4168095" y="34342"/>
                  <a:pt x="4492217" y="0"/>
                </a:cubicBezTo>
                <a:cubicBezTo>
                  <a:pt x="4816339" y="-34342"/>
                  <a:pt x="4738087" y="22019"/>
                  <a:pt x="4968208" y="0"/>
                </a:cubicBezTo>
                <a:cubicBezTo>
                  <a:pt x="5198329" y="-22019"/>
                  <a:pt x="5560339" y="-20113"/>
                  <a:pt x="5852191" y="0"/>
                </a:cubicBezTo>
                <a:cubicBezTo>
                  <a:pt x="6144043" y="20113"/>
                  <a:pt x="6040621" y="15382"/>
                  <a:pt x="6226184" y="0"/>
                </a:cubicBezTo>
                <a:cubicBezTo>
                  <a:pt x="6411747" y="-15382"/>
                  <a:pt x="6725502" y="-19941"/>
                  <a:pt x="6906172" y="0"/>
                </a:cubicBezTo>
                <a:cubicBezTo>
                  <a:pt x="7086842" y="19941"/>
                  <a:pt x="7283132" y="-19442"/>
                  <a:pt x="7586159" y="0"/>
                </a:cubicBezTo>
                <a:cubicBezTo>
                  <a:pt x="7889186" y="19442"/>
                  <a:pt x="7937647" y="16821"/>
                  <a:pt x="8164148" y="0"/>
                </a:cubicBezTo>
                <a:cubicBezTo>
                  <a:pt x="8390649" y="-16821"/>
                  <a:pt x="8842084" y="8418"/>
                  <a:pt x="9048132" y="0"/>
                </a:cubicBezTo>
                <a:cubicBezTo>
                  <a:pt x="9254180" y="-8418"/>
                  <a:pt x="9641614" y="23215"/>
                  <a:pt x="9932116" y="0"/>
                </a:cubicBezTo>
                <a:cubicBezTo>
                  <a:pt x="10222618" y="-23215"/>
                  <a:pt x="10281320" y="-320"/>
                  <a:pt x="10510105" y="0"/>
                </a:cubicBezTo>
                <a:cubicBezTo>
                  <a:pt x="10665049" y="-15477"/>
                  <a:pt x="10809146" y="122101"/>
                  <a:pt x="10820399" y="310294"/>
                </a:cubicBezTo>
                <a:cubicBezTo>
                  <a:pt x="10836921" y="496766"/>
                  <a:pt x="10838809" y="686473"/>
                  <a:pt x="10820399" y="943275"/>
                </a:cubicBezTo>
                <a:cubicBezTo>
                  <a:pt x="10801989" y="1200077"/>
                  <a:pt x="10834094" y="1365232"/>
                  <a:pt x="10820399" y="1551433"/>
                </a:cubicBezTo>
                <a:cubicBezTo>
                  <a:pt x="10784076" y="1724299"/>
                  <a:pt x="10687724" y="1850464"/>
                  <a:pt x="10510105" y="1861727"/>
                </a:cubicBezTo>
                <a:cubicBezTo>
                  <a:pt x="10340042" y="1886632"/>
                  <a:pt x="10075427" y="1853338"/>
                  <a:pt x="9728119" y="1861727"/>
                </a:cubicBezTo>
                <a:cubicBezTo>
                  <a:pt x="9380811" y="1870116"/>
                  <a:pt x="9379315" y="1866497"/>
                  <a:pt x="9252128" y="1861727"/>
                </a:cubicBezTo>
                <a:cubicBezTo>
                  <a:pt x="9124941" y="1856957"/>
                  <a:pt x="8742132" y="1887830"/>
                  <a:pt x="8572141" y="1861727"/>
                </a:cubicBezTo>
                <a:cubicBezTo>
                  <a:pt x="8402150" y="1835624"/>
                  <a:pt x="8316060" y="1856000"/>
                  <a:pt x="8198148" y="1861727"/>
                </a:cubicBezTo>
                <a:cubicBezTo>
                  <a:pt x="8080236" y="1867454"/>
                  <a:pt x="7926692" y="1876996"/>
                  <a:pt x="7824155" y="1861727"/>
                </a:cubicBezTo>
                <a:cubicBezTo>
                  <a:pt x="7721618" y="1846458"/>
                  <a:pt x="7319915" y="1867583"/>
                  <a:pt x="7144167" y="1861727"/>
                </a:cubicBezTo>
                <a:cubicBezTo>
                  <a:pt x="6968419" y="1855871"/>
                  <a:pt x="6803033" y="1879806"/>
                  <a:pt x="6668176" y="1861727"/>
                </a:cubicBezTo>
                <a:cubicBezTo>
                  <a:pt x="6533319" y="1843648"/>
                  <a:pt x="6257753" y="1852723"/>
                  <a:pt x="5886191" y="1861727"/>
                </a:cubicBezTo>
                <a:cubicBezTo>
                  <a:pt x="5514629" y="1870731"/>
                  <a:pt x="5623324" y="1845786"/>
                  <a:pt x="5410200" y="1861727"/>
                </a:cubicBezTo>
                <a:cubicBezTo>
                  <a:pt x="5197076" y="1877668"/>
                  <a:pt x="4979470" y="1867099"/>
                  <a:pt x="4628214" y="1861727"/>
                </a:cubicBezTo>
                <a:cubicBezTo>
                  <a:pt x="4276958" y="1856355"/>
                  <a:pt x="4405701" y="1874539"/>
                  <a:pt x="4254221" y="1861727"/>
                </a:cubicBezTo>
                <a:cubicBezTo>
                  <a:pt x="4102741" y="1848915"/>
                  <a:pt x="3795897" y="1825809"/>
                  <a:pt x="3472235" y="1861727"/>
                </a:cubicBezTo>
                <a:cubicBezTo>
                  <a:pt x="3148573" y="1897645"/>
                  <a:pt x="3166421" y="1868957"/>
                  <a:pt x="2996244" y="1861727"/>
                </a:cubicBezTo>
                <a:cubicBezTo>
                  <a:pt x="2826067" y="1854497"/>
                  <a:pt x="2792868" y="1874918"/>
                  <a:pt x="2622251" y="1861727"/>
                </a:cubicBezTo>
                <a:cubicBezTo>
                  <a:pt x="2451634" y="1848536"/>
                  <a:pt x="2308232" y="1848983"/>
                  <a:pt x="2146260" y="1861727"/>
                </a:cubicBezTo>
                <a:cubicBezTo>
                  <a:pt x="1984288" y="1874471"/>
                  <a:pt x="1528502" y="1873577"/>
                  <a:pt x="1364274" y="1861727"/>
                </a:cubicBezTo>
                <a:cubicBezTo>
                  <a:pt x="1200046" y="1849877"/>
                  <a:pt x="1064796" y="1877573"/>
                  <a:pt x="888283" y="1861727"/>
                </a:cubicBezTo>
                <a:cubicBezTo>
                  <a:pt x="711770" y="1845881"/>
                  <a:pt x="552407" y="1867638"/>
                  <a:pt x="310294" y="1861727"/>
                </a:cubicBezTo>
                <a:cubicBezTo>
                  <a:pt x="159145" y="1865737"/>
                  <a:pt x="-22879" y="1737576"/>
                  <a:pt x="0" y="1551433"/>
                </a:cubicBezTo>
                <a:cubicBezTo>
                  <a:pt x="13982" y="1372162"/>
                  <a:pt x="20928" y="1223210"/>
                  <a:pt x="0" y="918452"/>
                </a:cubicBezTo>
                <a:cubicBezTo>
                  <a:pt x="-20928" y="613694"/>
                  <a:pt x="-23182" y="495718"/>
                  <a:pt x="0" y="310294"/>
                </a:cubicBezTo>
                <a:close/>
              </a:path>
            </a:pathLst>
          </a:custGeom>
          <a:noFill/>
          <a:ln w="28575" cap="flat" cmpd="thickThin" algn="ctr">
            <a:solidFill>
              <a:srgbClr val="FF5D5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28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58381" cy="1325563"/>
          </a:xfrm>
        </p:spPr>
        <p:txBody>
          <a:bodyPr/>
          <a:lstStyle/>
          <a:p>
            <a:r>
              <a:rPr lang="en-GB" dirty="0" err="1"/>
              <a:t>EuPRAXIA@SPARC_LAB</a:t>
            </a:r>
            <a:r>
              <a:rPr lang="en-GB" dirty="0"/>
              <a:t>: undulator costs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875BE6-B001-A93D-6896-5A1AADC37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"/>
          <a:stretch/>
        </p:blipFill>
        <p:spPr>
          <a:xfrm>
            <a:off x="61647" y="829044"/>
            <a:ext cx="5732980" cy="35826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D0BB228-2B47-2579-0E2A-A0DF0746E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726" y="1848488"/>
            <a:ext cx="6096000" cy="46038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7BDF16-CF45-CB6E-FAFF-6FF92097D386}"/>
              </a:ext>
            </a:extLst>
          </p:cNvPr>
          <p:cNvSpPr txBox="1"/>
          <p:nvPr/>
        </p:nvSpPr>
        <p:spPr>
          <a:xfrm>
            <a:off x="574159" y="4901610"/>
            <a:ext cx="426033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 i="1" u="sng" dirty="0"/>
              <a:t>Disclaimer</a:t>
            </a:r>
            <a:r>
              <a:rPr lang="it-IT" sz="1900" b="1" dirty="0"/>
              <a:t>: </a:t>
            </a:r>
            <a:r>
              <a:rPr lang="it-IT" sz="1900" b="1" dirty="0" err="1"/>
              <a:t>very</a:t>
            </a:r>
            <a:r>
              <a:rPr lang="it-IT" sz="1900" b="1" dirty="0"/>
              <a:t> </a:t>
            </a:r>
            <a:r>
              <a:rPr lang="it-IT" sz="1900" b="1" dirty="0" err="1"/>
              <a:t>preliminary</a:t>
            </a:r>
            <a:r>
              <a:rPr lang="it-IT" sz="1900" b="1" dirty="0"/>
              <a:t> cost </a:t>
            </a:r>
            <a:r>
              <a:rPr lang="it-IT" sz="1900" b="1" dirty="0" err="1"/>
              <a:t>values</a:t>
            </a:r>
            <a:r>
              <a:rPr lang="it-IT" sz="1900" b="1" dirty="0"/>
              <a:t>,</a:t>
            </a:r>
          </a:p>
          <a:p>
            <a:r>
              <a:rPr lang="it-IT" sz="1900" b="1" dirty="0" err="1"/>
              <a:t>subject</a:t>
            </a:r>
            <a:r>
              <a:rPr lang="it-IT" sz="1900" b="1" dirty="0"/>
              <a:t> to </a:t>
            </a:r>
            <a:r>
              <a:rPr lang="it-IT" sz="1900" b="1" dirty="0" err="1"/>
              <a:t>significant</a:t>
            </a:r>
            <a:r>
              <a:rPr lang="it-IT" sz="1900" b="1" dirty="0"/>
              <a:t> </a:t>
            </a:r>
            <a:r>
              <a:rPr lang="it-IT" sz="1900" b="1" dirty="0" err="1"/>
              <a:t>variations</a:t>
            </a:r>
            <a:endParaRPr lang="it-IT" sz="1900" b="1" dirty="0"/>
          </a:p>
          <a:p>
            <a:endParaRPr lang="it-IT" sz="1900" b="1" dirty="0"/>
          </a:p>
          <a:p>
            <a:pPr algn="ctr"/>
            <a:r>
              <a:rPr lang="it-IT" sz="1900" b="1" dirty="0">
                <a:solidFill>
                  <a:srgbClr val="FF0000"/>
                </a:solidFill>
              </a:rPr>
              <a:t>ARIA </a:t>
            </a:r>
            <a:r>
              <a:rPr lang="it-IT" sz="1900" b="1" dirty="0" err="1">
                <a:solidFill>
                  <a:srgbClr val="FF0000"/>
                </a:solidFill>
              </a:rPr>
              <a:t>has</a:t>
            </a:r>
            <a:r>
              <a:rPr lang="it-IT" sz="1900" b="1" dirty="0">
                <a:solidFill>
                  <a:srgbClr val="FF0000"/>
                </a:solidFill>
              </a:rPr>
              <a:t> no </a:t>
            </a:r>
            <a:r>
              <a:rPr lang="it-IT" sz="1900" b="1" dirty="0" err="1">
                <a:solidFill>
                  <a:srgbClr val="FF0000"/>
                </a:solidFill>
              </a:rPr>
              <a:t>granted</a:t>
            </a:r>
            <a:r>
              <a:rPr lang="it-IT" sz="1900" b="1" dirty="0">
                <a:solidFill>
                  <a:srgbClr val="FF0000"/>
                </a:solidFill>
              </a:rPr>
              <a:t> funds </a:t>
            </a:r>
            <a:r>
              <a:rPr lang="it-IT" sz="1900" b="1" dirty="0" err="1">
                <a:solidFill>
                  <a:srgbClr val="FF0000"/>
                </a:solidFill>
              </a:rPr>
              <a:t>yet</a:t>
            </a:r>
            <a:endParaRPr lang="it-IT" sz="19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9E3D045-BBEE-F983-76B4-2948FD77F4F6}"/>
              </a:ext>
            </a:extLst>
          </p:cNvPr>
          <p:cNvSpPr txBox="1"/>
          <p:nvPr/>
        </p:nvSpPr>
        <p:spPr>
          <a:xfrm>
            <a:off x="6069181" y="1281159"/>
            <a:ext cx="3461683" cy="27800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i="1" dirty="0">
                <a:latin typeface="Calibri" charset="0"/>
                <a:ea typeface="Calibri" charset="0"/>
                <a:cs typeface="Calibri" charset="0"/>
              </a:rPr>
              <a:t>Courtesy of Luca Giannessi</a:t>
            </a:r>
          </a:p>
        </p:txBody>
      </p:sp>
    </p:spTree>
    <p:extLst>
      <p:ext uri="{BB962C8B-B14F-4D97-AF65-F5344CB8AC3E}">
        <p14:creationId xmlns:p14="http://schemas.microsoft.com/office/powerpoint/2010/main" val="2151629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8440" y="-272186"/>
            <a:ext cx="10324214" cy="1325563"/>
          </a:xfrm>
        </p:spPr>
        <p:txBody>
          <a:bodyPr>
            <a:normAutofit/>
          </a:bodyPr>
          <a:lstStyle/>
          <a:p>
            <a:r>
              <a:rPr lang="en-GB" dirty="0"/>
              <a:t>ARIA baseline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Nguyen – 6</a:t>
            </a:r>
            <a:r>
              <a:rPr lang="en-GB" baseline="30000" dirty="0"/>
              <a:t>th</a:t>
            </a:r>
            <a:r>
              <a:rPr lang="en-GB" dirty="0"/>
              <a:t> WP9 Meeting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FEDED55-F1E4-E3ED-99C5-D415680CD097}"/>
              </a:ext>
            </a:extLst>
          </p:cNvPr>
          <p:cNvGrpSpPr/>
          <p:nvPr/>
        </p:nvGrpSpPr>
        <p:grpSpPr>
          <a:xfrm>
            <a:off x="1711841" y="1018418"/>
            <a:ext cx="9144000" cy="2520280"/>
            <a:chOff x="0" y="1196752"/>
            <a:chExt cx="9144000" cy="252028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3F89D52F-BEA2-3B46-50D4-21E0C3801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02190"/>
              <a:ext cx="9144000" cy="446690"/>
            </a:xfrm>
            <a:prstGeom prst="rect">
              <a:avLst/>
            </a:prstGeom>
          </p:spPr>
        </p:pic>
        <p:pic>
          <p:nvPicPr>
            <p:cNvPr id="13" name="Immagine 12" descr="Immagine che contiene testo, Carattere, linea, schermata&#10;&#10;Descrizione generata automaticamente">
              <a:extLst>
                <a:ext uri="{FF2B5EF4-FFF2-40B4-BE49-F238E27FC236}">
                  <a16:creationId xmlns:a16="http://schemas.microsoft.com/office/drawing/2014/main" id="{8BC1F118-66F0-D715-F5F2-A49B9683D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6" r="18501" b="73129"/>
            <a:stretch/>
          </p:blipFill>
          <p:spPr>
            <a:xfrm>
              <a:off x="35496" y="1196752"/>
              <a:ext cx="5832648" cy="632376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B014CC3F-620C-8569-D4AA-47040810D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9467" r="71686" b="24327"/>
            <a:stretch/>
          </p:blipFill>
          <p:spPr>
            <a:xfrm>
              <a:off x="143607" y="2276872"/>
              <a:ext cx="1764097" cy="680406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E12A4EA-F4E4-FF85-1292-C37F02EE8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285" t="2067" r="55189" b="64829"/>
            <a:stretch/>
          </p:blipFill>
          <p:spPr>
            <a:xfrm>
              <a:off x="1728000" y="2304001"/>
              <a:ext cx="1334368" cy="458259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94975920-2DBD-B067-5967-97E075405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432" t="59331" r="43301"/>
            <a:stretch/>
          </p:blipFill>
          <p:spPr>
            <a:xfrm>
              <a:off x="755576" y="3200532"/>
              <a:ext cx="2952328" cy="516500"/>
            </a:xfrm>
            <a:prstGeom prst="rect">
              <a:avLst/>
            </a:prstGeom>
          </p:spPr>
        </p:pic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95508284-2189-D8C1-AD72-BDA8AD84D9DF}"/>
                </a:ext>
              </a:extLst>
            </p:cNvPr>
            <p:cNvGrpSpPr/>
            <p:nvPr/>
          </p:nvGrpSpPr>
          <p:grpSpPr>
            <a:xfrm>
              <a:off x="3275856" y="2294706"/>
              <a:ext cx="4068452" cy="840033"/>
              <a:chOff x="3779912" y="2920372"/>
              <a:chExt cx="4068452" cy="840033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BDAFC38B-61FB-BBD3-490B-48367B535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2267" r="1034" b="33856"/>
              <a:stretch/>
            </p:blipFill>
            <p:spPr>
              <a:xfrm>
                <a:off x="3887924" y="2920372"/>
                <a:ext cx="3960440" cy="840033"/>
              </a:xfrm>
              <a:prstGeom prst="rect">
                <a:avLst/>
              </a:prstGeom>
            </p:spPr>
          </p:pic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487554DC-F700-57E2-D1F9-FAA71049B8DF}"/>
                  </a:ext>
                </a:extLst>
              </p:cNvPr>
              <p:cNvSpPr/>
              <p:nvPr/>
            </p:nvSpPr>
            <p:spPr>
              <a:xfrm>
                <a:off x="3779912" y="3177013"/>
                <a:ext cx="288032" cy="1799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91777035-A635-B9B0-37E7-DF963A885047}"/>
                </a:ext>
              </a:extLst>
            </p:cNvPr>
            <p:cNvCxnSpPr/>
            <p:nvPr/>
          </p:nvCxnSpPr>
          <p:spPr>
            <a:xfrm flipV="1">
              <a:off x="2388983" y="2793371"/>
              <a:ext cx="0" cy="490492"/>
            </a:xfrm>
            <a:prstGeom prst="straightConnector1">
              <a:avLst/>
            </a:prstGeom>
            <a:ln w="22225">
              <a:solidFill>
                <a:srgbClr val="11DA2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magine 20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6FC39DD9-774A-1844-4780-8DECB1813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622" y="3722203"/>
            <a:ext cx="4321935" cy="1904727"/>
          </a:xfrm>
          <a:prstGeom prst="rect">
            <a:avLst/>
          </a:prstGeom>
        </p:spPr>
      </p:pic>
      <p:pic>
        <p:nvPicPr>
          <p:cNvPr id="22" name="Immagine 21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1A7ACED9-10A7-43C2-A692-7385D5A3E6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47"/>
          <a:stretch/>
        </p:blipFill>
        <p:spPr>
          <a:xfrm>
            <a:off x="6401111" y="4465643"/>
            <a:ext cx="4419234" cy="1881367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CF2CF7C-334A-2B95-BDBA-CE5AECBE27B7}"/>
              </a:ext>
            </a:extLst>
          </p:cNvPr>
          <p:cNvSpPr txBox="1"/>
          <p:nvPr/>
        </p:nvSpPr>
        <p:spPr>
          <a:xfrm>
            <a:off x="1747337" y="5770946"/>
            <a:ext cx="427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effectLst/>
                <a:latin typeface="Calibri" panose="020F0502020204030204" pitchFamily="34" charset="0"/>
              </a:rPr>
              <a:t>Different</a:t>
            </a:r>
            <a:r>
              <a:rPr lang="it-IT" sz="1600" dirty="0">
                <a:effectLst/>
                <a:latin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</a:rPr>
              <a:t>and</a:t>
            </a:r>
            <a:r>
              <a:rPr lang="it-IT" sz="1600" dirty="0">
                <a:effectLst/>
                <a:latin typeface="Calibri" panose="020F0502020204030204" pitchFamily="34" charset="0"/>
              </a:rPr>
              <a:t> </a:t>
            </a:r>
            <a:r>
              <a:rPr lang="it-IT" sz="1600" dirty="0" err="1">
                <a:effectLst/>
                <a:latin typeface="Calibri" panose="020F0502020204030204" pitchFamily="34" charset="0"/>
              </a:rPr>
              <a:t>complementary</a:t>
            </a:r>
            <a:r>
              <a:rPr lang="it-IT" sz="1600" dirty="0">
                <a:effectLst/>
                <a:latin typeface="Calibri" panose="020F0502020204030204" pitchFamily="34" charset="0"/>
              </a:rPr>
              <a:t> to long-e </a:t>
            </a:r>
            <a:r>
              <a:rPr lang="it-IT" sz="1600" dirty="0" err="1">
                <a:effectLst/>
                <a:latin typeface="Calibri" panose="020F0502020204030204" pitchFamily="34" charset="0"/>
              </a:rPr>
              <a:t>bunch</a:t>
            </a:r>
            <a:r>
              <a:rPr lang="it-IT" sz="1600" dirty="0">
                <a:effectLst/>
                <a:latin typeface="Calibri" panose="020F0502020204030204" pitchFamily="34" charset="0"/>
              </a:rPr>
              <a:t>, low </a:t>
            </a:r>
            <a:r>
              <a:rPr lang="it-IT" sz="1600" dirty="0" err="1">
                <a:effectLst/>
                <a:latin typeface="Calibri" panose="020F0502020204030204" pitchFamily="34" charset="0"/>
              </a:rPr>
              <a:t>current</a:t>
            </a:r>
            <a:r>
              <a:rPr lang="it-IT" sz="1600" dirty="0">
                <a:effectLst/>
                <a:latin typeface="Calibri" panose="020F0502020204030204" pitchFamily="34" charset="0"/>
              </a:rPr>
              <a:t> and short </a:t>
            </a:r>
            <a:r>
              <a:rPr lang="it-IT" sz="1600" dirty="0" err="1">
                <a:effectLst/>
                <a:latin typeface="Calibri" panose="020F0502020204030204" pitchFamily="34" charset="0"/>
              </a:rPr>
              <a:t>seed</a:t>
            </a:r>
            <a:r>
              <a:rPr lang="it-IT" sz="1600" dirty="0">
                <a:effectLst/>
                <a:latin typeface="Calibri" panose="020F0502020204030204" pitchFamily="34" charset="0"/>
              </a:rPr>
              <a:t> (FERMI style)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EE30C73E-276E-649F-FA01-7BA15CA1D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113" y="3250666"/>
            <a:ext cx="3294112" cy="951632"/>
          </a:xfrm>
          <a:prstGeom prst="rect">
            <a:avLst/>
          </a:prstGeom>
          <a:ln w="25400" cap="rnd" cmpd="dbl">
            <a:solidFill>
              <a:schemeClr val="accent6">
                <a:lumMod val="75000"/>
                <a:alpha val="76919"/>
              </a:schemeClr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16974E9-030D-14ED-F251-6A9EA39EF287}"/>
              </a:ext>
            </a:extLst>
          </p:cNvPr>
          <p:cNvSpPr txBox="1"/>
          <p:nvPr/>
        </p:nvSpPr>
        <p:spPr>
          <a:xfrm>
            <a:off x="6283841" y="946410"/>
            <a:ext cx="4577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sz="1600" b="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Opromolla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et al.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FEL2022 TUP75 Proceedings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62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8440" y="-272186"/>
            <a:ext cx="10324214" cy="1325563"/>
          </a:xfrm>
        </p:spPr>
        <p:txBody>
          <a:bodyPr>
            <a:normAutofit/>
          </a:bodyPr>
          <a:lstStyle/>
          <a:p>
            <a:r>
              <a:rPr lang="en-GB" dirty="0"/>
              <a:t>Undulators for ARIA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Nguyen – 6</a:t>
            </a:r>
            <a:r>
              <a:rPr lang="en-GB" baseline="30000" dirty="0"/>
              <a:t>th</a:t>
            </a:r>
            <a:r>
              <a:rPr lang="en-GB" dirty="0"/>
              <a:t> WP9 Meeting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DD663FB-DE6B-E235-A76E-80351A190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42"/>
          <a:stretch/>
        </p:blipFill>
        <p:spPr>
          <a:xfrm>
            <a:off x="763229" y="913491"/>
            <a:ext cx="10794365" cy="5495915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FAB27E5-9674-F44F-6DC2-B4D86F7F666D}"/>
              </a:ext>
            </a:extLst>
          </p:cNvPr>
          <p:cNvSpPr/>
          <p:nvPr/>
        </p:nvSpPr>
        <p:spPr>
          <a:xfrm rot="5400000">
            <a:off x="11054768" y="721921"/>
            <a:ext cx="382640" cy="6230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70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Undulators: technology ranking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5E240208-90E5-6154-16C3-5B1CE1002D0F}"/>
              </a:ext>
            </a:extLst>
          </p:cNvPr>
          <p:cNvGrpSpPr/>
          <p:nvPr/>
        </p:nvGrpSpPr>
        <p:grpSpPr>
          <a:xfrm>
            <a:off x="1608264" y="1271623"/>
            <a:ext cx="9036496" cy="3816424"/>
            <a:chOff x="1948171" y="1124744"/>
            <a:chExt cx="4817109" cy="1779130"/>
          </a:xfrm>
        </p:grpSpPr>
        <p:pic>
          <p:nvPicPr>
            <p:cNvPr id="23" name="Grafik 44" descr="Grafik 44">
              <a:extLst>
                <a:ext uri="{FF2B5EF4-FFF2-40B4-BE49-F238E27FC236}">
                  <a16:creationId xmlns:a16="http://schemas.microsoft.com/office/drawing/2014/main" id="{D51B5461-D572-5376-6A6F-DAF204550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01" t="23320" r="78738" b="32292"/>
            <a:stretch>
              <a:fillRect/>
            </a:stretch>
          </p:blipFill>
          <p:spPr>
            <a:xfrm>
              <a:off x="1948171" y="1124744"/>
              <a:ext cx="872894" cy="177913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24" name="Grafik 37" descr="Grafik 37">
              <a:extLst>
                <a:ext uri="{FF2B5EF4-FFF2-40B4-BE49-F238E27FC236}">
                  <a16:creationId xmlns:a16="http://schemas.microsoft.com/office/drawing/2014/main" id="{9C5EEE79-3DB2-B9A9-E160-7074DF579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722" t="23767" r="56616" b="31845"/>
            <a:stretch>
              <a:fillRect/>
            </a:stretch>
          </p:blipFill>
          <p:spPr>
            <a:xfrm>
              <a:off x="3239028" y="1124744"/>
              <a:ext cx="872895" cy="177913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25" name="Grafik 46" descr="Grafik 46">
              <a:extLst>
                <a:ext uri="{FF2B5EF4-FFF2-40B4-BE49-F238E27FC236}">
                  <a16:creationId xmlns:a16="http://schemas.microsoft.com/office/drawing/2014/main" id="{A36FDD38-22F2-D7C8-7DC0-AE7AAFCAB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5291" t="23693" r="34047" b="31920"/>
            <a:stretch>
              <a:fillRect/>
            </a:stretch>
          </p:blipFill>
          <p:spPr>
            <a:xfrm>
              <a:off x="4553764" y="1124744"/>
              <a:ext cx="872894" cy="177913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26" name="Grafik 39" descr="Grafik 39">
              <a:extLst>
                <a:ext uri="{FF2B5EF4-FFF2-40B4-BE49-F238E27FC236}">
                  <a16:creationId xmlns:a16="http://schemas.microsoft.com/office/drawing/2014/main" id="{9223FA4B-D08F-DD0D-0673-8F7DFF0F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7730" t="23730" r="11608" b="31882"/>
            <a:stretch>
              <a:fillRect/>
            </a:stretch>
          </p:blipFill>
          <p:spPr>
            <a:xfrm>
              <a:off x="5892385" y="1124744"/>
              <a:ext cx="872895" cy="177913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2DAE6C2-7550-89E2-92F5-ADA1F94ACDF7}"/>
              </a:ext>
            </a:extLst>
          </p:cNvPr>
          <p:cNvSpPr txBox="1"/>
          <p:nvPr/>
        </p:nvSpPr>
        <p:spPr>
          <a:xfrm>
            <a:off x="1491003" y="960152"/>
            <a:ext cx="1801006" cy="230832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500" b="1">
                <a:solidFill>
                  <a:prstClr val="black"/>
                </a:solidFill>
                <a:ea typeface="Calibri" charset="0"/>
                <a:cs typeface="Calibri" charset="0"/>
              </a:rPr>
              <a:t>Out of </a:t>
            </a:r>
            <a:r>
              <a:rPr lang="it-IT" sz="1500" b="1" err="1">
                <a:solidFill>
                  <a:prstClr val="black"/>
                </a:solidFill>
                <a:ea typeface="Calibri" charset="0"/>
                <a:cs typeface="Calibri" charset="0"/>
              </a:rPr>
              <a:t>vacuum</a:t>
            </a:r>
            <a:r>
              <a:rPr lang="it-IT" sz="1500" b="1">
                <a:solidFill>
                  <a:prstClr val="black"/>
                </a:solidFill>
                <a:ea typeface="Calibri" charset="0"/>
                <a:cs typeface="Calibri" charset="0"/>
              </a:rPr>
              <a:t> PMU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1125122-1AA8-9297-2805-F2D35EBFCC40}"/>
              </a:ext>
            </a:extLst>
          </p:cNvPr>
          <p:cNvSpPr txBox="1"/>
          <p:nvPr/>
        </p:nvSpPr>
        <p:spPr>
          <a:xfrm>
            <a:off x="3994308" y="960152"/>
            <a:ext cx="1446743" cy="230832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500" b="1">
                <a:solidFill>
                  <a:prstClr val="black"/>
                </a:solidFill>
                <a:ea typeface="Calibri" charset="0"/>
                <a:cs typeface="Calibri" charset="0"/>
              </a:rPr>
              <a:t>In </a:t>
            </a:r>
            <a:r>
              <a:rPr lang="it-IT" sz="1500" b="1" err="1">
                <a:solidFill>
                  <a:prstClr val="black"/>
                </a:solidFill>
                <a:ea typeface="Calibri" charset="0"/>
                <a:cs typeface="Calibri" charset="0"/>
              </a:rPr>
              <a:t>vacuum</a:t>
            </a:r>
            <a:r>
              <a:rPr lang="it-IT" sz="1500" b="1">
                <a:solidFill>
                  <a:prstClr val="black"/>
                </a:solidFill>
                <a:ea typeface="Calibri" charset="0"/>
                <a:cs typeface="Calibri" charset="0"/>
              </a:rPr>
              <a:t> PMU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4962150-A296-893C-93E1-CADD8159D098}"/>
              </a:ext>
            </a:extLst>
          </p:cNvPr>
          <p:cNvSpPr txBox="1"/>
          <p:nvPr/>
        </p:nvSpPr>
        <p:spPr>
          <a:xfrm>
            <a:off x="6460644" y="960152"/>
            <a:ext cx="1404680" cy="230832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500" b="1" err="1">
                <a:solidFill>
                  <a:prstClr val="black"/>
                </a:solidFill>
                <a:ea typeface="Calibri" charset="0"/>
                <a:cs typeface="Calibri" charset="0"/>
              </a:rPr>
              <a:t>Cryogenic</a:t>
            </a:r>
            <a:r>
              <a:rPr lang="it-IT" sz="1500" b="1">
                <a:solidFill>
                  <a:prstClr val="black"/>
                </a:solidFill>
                <a:ea typeface="Calibri" charset="0"/>
                <a:cs typeface="Calibri" charset="0"/>
              </a:rPr>
              <a:t> PMU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7AD8F6C-A781-D50B-7DEF-51CBAC719E60}"/>
              </a:ext>
            </a:extLst>
          </p:cNvPr>
          <p:cNvSpPr txBox="1"/>
          <p:nvPr/>
        </p:nvSpPr>
        <p:spPr>
          <a:xfrm>
            <a:off x="9043066" y="960152"/>
            <a:ext cx="1566198" cy="230832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500" b="1">
                <a:solidFill>
                  <a:prstClr val="black"/>
                </a:solidFill>
                <a:ea typeface="Calibri" charset="0"/>
                <a:cs typeface="Calibri" charset="0"/>
              </a:rPr>
              <a:t>Superconducting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4BA11FD-160B-BB59-7315-053D055E5A7A}"/>
              </a:ext>
            </a:extLst>
          </p:cNvPr>
          <p:cNvSpPr txBox="1"/>
          <p:nvPr/>
        </p:nvSpPr>
        <p:spPr>
          <a:xfrm>
            <a:off x="1389952" y="5208624"/>
            <a:ext cx="2160240" cy="1046440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700" b="1" u="sng" dirty="0" err="1">
                <a:solidFill>
                  <a:srgbClr val="00B050"/>
                </a:solidFill>
                <a:ea typeface="Calibri" charset="0"/>
                <a:cs typeface="Calibri" charset="0"/>
              </a:rPr>
              <a:t>Variable</a:t>
            </a:r>
            <a:r>
              <a:rPr lang="it-IT" sz="1700" b="1" u="sng" dirty="0">
                <a:solidFill>
                  <a:srgbClr val="00B050"/>
                </a:solidFill>
                <a:ea typeface="Calibri" charset="0"/>
                <a:cs typeface="Calibri" charset="0"/>
              </a:rPr>
              <a:t> </a:t>
            </a:r>
            <a:r>
              <a:rPr lang="it-IT" sz="1700" b="1" u="sng" dirty="0" err="1">
                <a:solidFill>
                  <a:srgbClr val="00B050"/>
                </a:solidFill>
                <a:ea typeface="Calibri" charset="0"/>
                <a:cs typeface="Calibri" charset="0"/>
              </a:rPr>
              <a:t>polarization</a:t>
            </a:r>
            <a:r>
              <a:rPr lang="it-IT" sz="1700" b="1" dirty="0">
                <a:ea typeface="Calibri" charset="0"/>
                <a:cs typeface="Calibri" charset="0"/>
              </a:rPr>
              <a:t> &amp; </a:t>
            </a:r>
            <a:r>
              <a:rPr lang="it-IT" sz="1700" b="1" u="sng" dirty="0" err="1">
                <a:solidFill>
                  <a:srgbClr val="00B050"/>
                </a:solidFill>
                <a:ea typeface="Calibri" charset="0"/>
                <a:cs typeface="Calibri" charset="0"/>
              </a:rPr>
              <a:t>cheapest</a:t>
            </a:r>
            <a:r>
              <a:rPr lang="it-IT" sz="1700" b="1" dirty="0">
                <a:ea typeface="Calibri" charset="0"/>
                <a:cs typeface="Calibri" charset="0"/>
              </a:rPr>
              <a:t> design</a:t>
            </a:r>
          </a:p>
          <a:p>
            <a:endParaRPr lang="it-IT" sz="1700" b="1" dirty="0">
              <a:ea typeface="Calibri" charset="0"/>
              <a:cs typeface="Calibri" charset="0"/>
            </a:endParaRPr>
          </a:p>
          <a:p>
            <a:r>
              <a:rPr lang="it-IT" sz="1700" b="1" dirty="0">
                <a:ea typeface="Calibri" charset="0"/>
                <a:cs typeface="Calibri" charset="0"/>
              </a:rPr>
              <a:t>Good performance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A90FA68-D6B2-624E-E7A1-9221B243F1E0}"/>
              </a:ext>
            </a:extLst>
          </p:cNvPr>
          <p:cNvSpPr txBox="1"/>
          <p:nvPr/>
        </p:nvSpPr>
        <p:spPr>
          <a:xfrm>
            <a:off x="3921471" y="5208624"/>
            <a:ext cx="2133600" cy="1046440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700" b="1" dirty="0" err="1">
                <a:ea typeface="Calibri" charset="0"/>
                <a:cs typeface="Calibri" charset="0"/>
              </a:rPr>
              <a:t>Magnets</a:t>
            </a:r>
            <a:r>
              <a:rPr lang="it-IT" sz="1700" b="1" dirty="0">
                <a:ea typeface="Calibri" charset="0"/>
                <a:cs typeface="Calibri" charset="0"/>
              </a:rPr>
              <a:t> inside VC  </a:t>
            </a:r>
            <a:r>
              <a:rPr lang="it-IT" sz="1700" b="1" dirty="0">
                <a:ea typeface="Calibri" charset="0"/>
                <a:cs typeface="Calibri" charset="0"/>
                <a:sym typeface="Wingdings"/>
              </a:rPr>
              <a:t> </a:t>
            </a:r>
            <a:r>
              <a:rPr lang="it-IT" sz="1700" b="1" dirty="0">
                <a:solidFill>
                  <a:srgbClr val="FF0000"/>
                </a:solidFill>
                <a:ea typeface="Calibri" charset="0"/>
                <a:cs typeface="Calibri" charset="0"/>
                <a:sym typeface="Wingdings"/>
              </a:rPr>
              <a:t>no </a:t>
            </a:r>
            <a:r>
              <a:rPr lang="it-IT" sz="1700" b="1" dirty="0" err="1">
                <a:solidFill>
                  <a:srgbClr val="FF0000"/>
                </a:solidFill>
                <a:ea typeface="Calibri" charset="0"/>
                <a:cs typeface="Calibri" charset="0"/>
                <a:sym typeface="Wingdings"/>
              </a:rPr>
              <a:t>polarization</a:t>
            </a:r>
            <a:endParaRPr lang="it-IT" sz="1700" b="1" dirty="0">
              <a:solidFill>
                <a:srgbClr val="FF0000"/>
              </a:solidFill>
              <a:ea typeface="Calibri" charset="0"/>
              <a:cs typeface="Calibri" charset="0"/>
            </a:endParaRPr>
          </a:p>
          <a:p>
            <a:endParaRPr lang="it-IT" sz="1700" b="1" dirty="0">
              <a:ea typeface="Calibri" charset="0"/>
              <a:cs typeface="Calibri" charset="0"/>
            </a:endParaRPr>
          </a:p>
          <a:p>
            <a:r>
              <a:rPr lang="it-IT" sz="1700" b="1" dirty="0" err="1">
                <a:ea typeface="Calibri" charset="0"/>
                <a:cs typeface="Calibri" charset="0"/>
              </a:rPr>
              <a:t>Optimal</a:t>
            </a:r>
            <a:r>
              <a:rPr lang="it-IT" sz="1700" b="1" dirty="0">
                <a:ea typeface="Calibri" charset="0"/>
                <a:cs typeface="Calibri" charset="0"/>
              </a:rPr>
              <a:t> performance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F87F80B-0C46-A4F3-AD1B-F2B780501BE4}"/>
              </a:ext>
            </a:extLst>
          </p:cNvPr>
          <p:cNvSpPr txBox="1"/>
          <p:nvPr/>
        </p:nvSpPr>
        <p:spPr>
          <a:xfrm>
            <a:off x="6316216" y="5208624"/>
            <a:ext cx="2160240" cy="1046440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700" b="1" dirty="0" err="1">
                <a:ea typeface="Calibri" charset="0"/>
                <a:cs typeface="Calibri" charset="0"/>
              </a:rPr>
              <a:t>Improved</a:t>
            </a:r>
            <a:r>
              <a:rPr lang="it-IT" sz="1700" b="1" dirty="0">
                <a:ea typeface="Calibri" charset="0"/>
                <a:cs typeface="Calibri" charset="0"/>
              </a:rPr>
              <a:t> B </a:t>
            </a:r>
            <a:r>
              <a:rPr lang="it-IT" sz="1700" b="1" dirty="0" err="1">
                <a:ea typeface="Calibri" charset="0"/>
                <a:cs typeface="Calibri" charset="0"/>
              </a:rPr>
              <a:t>but</a:t>
            </a:r>
            <a:r>
              <a:rPr lang="it-IT" sz="1700" b="1" dirty="0">
                <a:ea typeface="Calibri" charset="0"/>
                <a:cs typeface="Calibri" charset="0"/>
              </a:rPr>
              <a:t> </a:t>
            </a:r>
            <a:r>
              <a:rPr lang="it-IT" sz="17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increased</a:t>
            </a:r>
            <a:r>
              <a:rPr lang="it-IT" sz="1700" b="1" dirty="0">
                <a:solidFill>
                  <a:srgbClr val="FF0000"/>
                </a:solidFill>
                <a:ea typeface="Calibri" charset="0"/>
                <a:cs typeface="Calibri" charset="0"/>
              </a:rPr>
              <a:t> </a:t>
            </a:r>
            <a:r>
              <a:rPr lang="it-IT" sz="17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complexity</a:t>
            </a:r>
            <a:endParaRPr lang="it-IT" sz="1700" b="1" dirty="0">
              <a:solidFill>
                <a:srgbClr val="FF0000"/>
              </a:solidFill>
              <a:ea typeface="Calibri" charset="0"/>
              <a:cs typeface="Calibri" charset="0"/>
            </a:endParaRPr>
          </a:p>
          <a:p>
            <a:endParaRPr lang="it-IT" sz="1700" b="1" dirty="0">
              <a:ea typeface="Calibri" charset="0"/>
              <a:cs typeface="Calibri" charset="0"/>
            </a:endParaRPr>
          </a:p>
          <a:p>
            <a:r>
              <a:rPr lang="it-IT" sz="1700" b="1" dirty="0">
                <a:ea typeface="Calibri" charset="0"/>
                <a:cs typeface="Calibri" charset="0"/>
              </a:rPr>
              <a:t>Better performance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9898067-4952-6A0E-04E3-B411A66C709B}"/>
              </a:ext>
            </a:extLst>
          </p:cNvPr>
          <p:cNvSpPr txBox="1"/>
          <p:nvPr/>
        </p:nvSpPr>
        <p:spPr>
          <a:xfrm>
            <a:off x="8926792" y="5208624"/>
            <a:ext cx="1863257" cy="1046440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700" b="1" u="sng" dirty="0" err="1">
                <a:solidFill>
                  <a:srgbClr val="00B050"/>
                </a:solidFill>
                <a:ea typeface="Calibri" charset="0"/>
                <a:cs typeface="Calibri" charset="0"/>
              </a:rPr>
              <a:t>Highest</a:t>
            </a:r>
            <a:r>
              <a:rPr lang="it-IT" sz="1700" b="1" u="sng" dirty="0">
                <a:solidFill>
                  <a:srgbClr val="00B050"/>
                </a:solidFill>
                <a:ea typeface="Calibri" charset="0"/>
                <a:cs typeface="Calibri" charset="0"/>
              </a:rPr>
              <a:t> B</a:t>
            </a:r>
            <a:r>
              <a:rPr lang="it-IT" sz="1700" b="1" dirty="0">
                <a:ea typeface="Calibri" charset="0"/>
                <a:cs typeface="Calibri" charset="0"/>
              </a:rPr>
              <a:t> and SC </a:t>
            </a:r>
            <a:r>
              <a:rPr lang="it-IT" sz="1700" b="1" dirty="0" err="1">
                <a:ea typeface="Calibri" charset="0"/>
                <a:cs typeface="Calibri" charset="0"/>
              </a:rPr>
              <a:t>electromagn</a:t>
            </a:r>
            <a:r>
              <a:rPr lang="it-IT" sz="1700" b="1" dirty="0">
                <a:ea typeface="Calibri" charset="0"/>
                <a:cs typeface="Calibri" charset="0"/>
              </a:rPr>
              <a:t>. coils</a:t>
            </a:r>
          </a:p>
          <a:p>
            <a:endParaRPr lang="it-IT" sz="1700" b="1" dirty="0">
              <a:ea typeface="Calibri" charset="0"/>
              <a:cs typeface="Calibri" charset="0"/>
            </a:endParaRPr>
          </a:p>
          <a:p>
            <a:r>
              <a:rPr lang="it-IT" sz="1700" b="1" dirty="0">
                <a:ea typeface="Calibri" charset="0"/>
                <a:cs typeface="Calibri" charset="0"/>
              </a:rPr>
              <a:t>Best performance</a:t>
            </a:r>
          </a:p>
        </p:txBody>
      </p:sp>
    </p:spTree>
    <p:extLst>
      <p:ext uri="{BB962C8B-B14F-4D97-AF65-F5344CB8AC3E}">
        <p14:creationId xmlns:p14="http://schemas.microsoft.com/office/powerpoint/2010/main" val="2765881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7" y="-272186"/>
            <a:ext cx="8970689" cy="1324800"/>
          </a:xfrm>
        </p:spPr>
        <p:txBody>
          <a:bodyPr/>
          <a:lstStyle/>
          <a:p>
            <a:r>
              <a:rPr lang="en-GB" dirty="0"/>
              <a:t>The AQUA beamline – </a:t>
            </a:r>
            <a:r>
              <a:rPr lang="en-GB" dirty="0" err="1"/>
              <a:t>EuPRAXIA@SPARC_LAB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5D93F99-A69A-FECE-AE98-C69288840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10" y="3141783"/>
            <a:ext cx="7082078" cy="335466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465122-84B6-A177-C994-563FE8F4B2F3}"/>
              </a:ext>
            </a:extLst>
          </p:cNvPr>
          <p:cNvSpPr txBox="1"/>
          <p:nvPr/>
        </p:nvSpPr>
        <p:spPr>
          <a:xfrm>
            <a:off x="862107" y="3618906"/>
            <a:ext cx="2627783" cy="2215991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APPLE-X undulator: increased PM field through “geometry”, selectable polarization</a:t>
            </a:r>
          </a:p>
          <a:p>
            <a:pPr marL="342900" indent="-342900">
              <a:buFont typeface="+mj-lt"/>
              <a:buAutoNum type="alphaLcParenR"/>
            </a:pPr>
            <a:endParaRPr lang="en-US" sz="1600" b="1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SCU: collaboration agreement with FNAL for the </a:t>
            </a: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NbTi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  planar prototype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00C4115-9E1F-BC46-6E8C-5B60DA8ABF8A}"/>
              </a:ext>
            </a:extLst>
          </p:cNvPr>
          <p:cNvSpPr/>
          <p:nvPr/>
        </p:nvSpPr>
        <p:spPr>
          <a:xfrm>
            <a:off x="2442" y="1301933"/>
            <a:ext cx="10744327" cy="16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Target </a:t>
            </a:r>
            <a:r>
              <a:rPr lang="en-US" sz="1700" b="1" dirty="0">
                <a:solidFill>
                  <a:srgbClr val="FF0000"/>
                </a:solidFill>
                <a:latin typeface="Calibri" panose="020F0502020204030204"/>
              </a:rPr>
              <a:t>wavelength 3-4 nm @ 1 GeV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: relatively short period required (</a:t>
            </a:r>
            <a:r>
              <a:rPr lang="en-US" sz="1700" b="1" dirty="0">
                <a:solidFill>
                  <a:srgbClr val="FF0000"/>
                </a:solidFill>
                <a:latin typeface="Calibri" panose="020F0502020204030204"/>
              </a:rPr>
              <a:t>12-20 mm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285750" lvl="0" indent="-285750" defTabSz="91440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Total </a:t>
            </a:r>
            <a:r>
              <a:rPr lang="en-US" sz="1700" b="1" dirty="0">
                <a:solidFill>
                  <a:srgbClr val="FF0000"/>
                </a:solidFill>
                <a:latin typeface="Calibri" panose="020F0502020204030204"/>
              </a:rPr>
              <a:t>available length ∼ 25-30 m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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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Calibri" panose="020F0502020204030204"/>
              </a:rPr>
              <a:t>linac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 floor constraints: matching section, beam diagnostics and beam dump </a:t>
            </a:r>
          </a:p>
          <a:p>
            <a:pPr marL="285750" lvl="0" indent="-285750" defTabSz="91440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Hypotheses: </a:t>
            </a:r>
          </a:p>
          <a:p>
            <a:pPr marL="1200150" lvl="2" indent="-285750" defTabSz="91440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Optimize magnetic length/available length filling factor</a:t>
            </a:r>
          </a:p>
          <a:p>
            <a:pPr marL="1200150" lvl="2" indent="-285750" defTabSz="91440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Make sure gain length shorter than 1 undulator module length </a:t>
            </a:r>
          </a:p>
          <a:p>
            <a:pPr marL="1200150" lvl="2" indent="-285750" defTabSz="91440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60-80 cm intra-undulator sections: Quads, BPMs, correctors, phase shifters, alignment diagnostics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D14293F6-D5CE-6488-CCA7-4E1D2DF06DB4}"/>
              </a:ext>
            </a:extLst>
          </p:cNvPr>
          <p:cNvSpPr/>
          <p:nvPr/>
        </p:nvSpPr>
        <p:spPr>
          <a:xfrm>
            <a:off x="897602" y="3489411"/>
            <a:ext cx="2324580" cy="1209615"/>
          </a:xfrm>
          <a:custGeom>
            <a:avLst/>
            <a:gdLst>
              <a:gd name="connsiteX0" fmla="*/ 0 w 2324580"/>
              <a:gd name="connsiteY0" fmla="*/ 201607 h 1209615"/>
              <a:gd name="connsiteX1" fmla="*/ 201607 w 2324580"/>
              <a:gd name="connsiteY1" fmla="*/ 0 h 1209615"/>
              <a:gd name="connsiteX2" fmla="*/ 880490 w 2324580"/>
              <a:gd name="connsiteY2" fmla="*/ 0 h 1209615"/>
              <a:gd name="connsiteX3" fmla="*/ 1501731 w 2324580"/>
              <a:gd name="connsiteY3" fmla="*/ 0 h 1209615"/>
              <a:gd name="connsiteX4" fmla="*/ 2122973 w 2324580"/>
              <a:gd name="connsiteY4" fmla="*/ 0 h 1209615"/>
              <a:gd name="connsiteX5" fmla="*/ 2324580 w 2324580"/>
              <a:gd name="connsiteY5" fmla="*/ 201607 h 1209615"/>
              <a:gd name="connsiteX6" fmla="*/ 2324580 w 2324580"/>
              <a:gd name="connsiteY6" fmla="*/ 588679 h 1209615"/>
              <a:gd name="connsiteX7" fmla="*/ 2324580 w 2324580"/>
              <a:gd name="connsiteY7" fmla="*/ 1008008 h 1209615"/>
              <a:gd name="connsiteX8" fmla="*/ 2122973 w 2324580"/>
              <a:gd name="connsiteY8" fmla="*/ 1209615 h 1209615"/>
              <a:gd name="connsiteX9" fmla="*/ 1520945 w 2324580"/>
              <a:gd name="connsiteY9" fmla="*/ 1209615 h 1209615"/>
              <a:gd name="connsiteX10" fmla="*/ 880490 w 2324580"/>
              <a:gd name="connsiteY10" fmla="*/ 1209615 h 1209615"/>
              <a:gd name="connsiteX11" fmla="*/ 201607 w 2324580"/>
              <a:gd name="connsiteY11" fmla="*/ 1209615 h 1209615"/>
              <a:gd name="connsiteX12" fmla="*/ 0 w 2324580"/>
              <a:gd name="connsiteY12" fmla="*/ 1008008 h 1209615"/>
              <a:gd name="connsiteX13" fmla="*/ 0 w 2324580"/>
              <a:gd name="connsiteY13" fmla="*/ 604808 h 1209615"/>
              <a:gd name="connsiteX14" fmla="*/ 0 w 2324580"/>
              <a:gd name="connsiteY14" fmla="*/ 201607 h 12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4580" h="1209615" extrusionOk="0">
                <a:moveTo>
                  <a:pt x="0" y="201607"/>
                </a:moveTo>
                <a:cubicBezTo>
                  <a:pt x="-23035" y="76054"/>
                  <a:pt x="82026" y="3091"/>
                  <a:pt x="201607" y="0"/>
                </a:cubicBezTo>
                <a:cubicBezTo>
                  <a:pt x="523985" y="32030"/>
                  <a:pt x="701036" y="-22613"/>
                  <a:pt x="880490" y="0"/>
                </a:cubicBezTo>
                <a:cubicBezTo>
                  <a:pt x="1059944" y="22613"/>
                  <a:pt x="1361872" y="-9633"/>
                  <a:pt x="1501731" y="0"/>
                </a:cubicBezTo>
                <a:cubicBezTo>
                  <a:pt x="1641590" y="9633"/>
                  <a:pt x="1878870" y="25950"/>
                  <a:pt x="2122973" y="0"/>
                </a:cubicBezTo>
                <a:cubicBezTo>
                  <a:pt x="2232214" y="-6772"/>
                  <a:pt x="2328487" y="75804"/>
                  <a:pt x="2324580" y="201607"/>
                </a:cubicBezTo>
                <a:cubicBezTo>
                  <a:pt x="2341790" y="373963"/>
                  <a:pt x="2306394" y="474178"/>
                  <a:pt x="2324580" y="588679"/>
                </a:cubicBezTo>
                <a:cubicBezTo>
                  <a:pt x="2342766" y="703180"/>
                  <a:pt x="2335599" y="839863"/>
                  <a:pt x="2324580" y="1008008"/>
                </a:cubicBezTo>
                <a:cubicBezTo>
                  <a:pt x="2312286" y="1139689"/>
                  <a:pt x="2230450" y="1205130"/>
                  <a:pt x="2122973" y="1209615"/>
                </a:cubicBezTo>
                <a:cubicBezTo>
                  <a:pt x="1848949" y="1183564"/>
                  <a:pt x="1740447" y="1209904"/>
                  <a:pt x="1520945" y="1209615"/>
                </a:cubicBezTo>
                <a:cubicBezTo>
                  <a:pt x="1301443" y="1209326"/>
                  <a:pt x="1059051" y="1211106"/>
                  <a:pt x="880490" y="1209615"/>
                </a:cubicBezTo>
                <a:cubicBezTo>
                  <a:pt x="701929" y="1208124"/>
                  <a:pt x="402556" y="1223329"/>
                  <a:pt x="201607" y="1209615"/>
                </a:cubicBezTo>
                <a:cubicBezTo>
                  <a:pt x="94491" y="1214794"/>
                  <a:pt x="16758" y="1104679"/>
                  <a:pt x="0" y="1008008"/>
                </a:cubicBezTo>
                <a:cubicBezTo>
                  <a:pt x="-4373" y="909320"/>
                  <a:pt x="-9709" y="695408"/>
                  <a:pt x="0" y="604808"/>
                </a:cubicBezTo>
                <a:cubicBezTo>
                  <a:pt x="9709" y="514208"/>
                  <a:pt x="-7977" y="326705"/>
                  <a:pt x="0" y="201607"/>
                </a:cubicBezTo>
                <a:close/>
              </a:path>
            </a:pathLst>
          </a:custGeom>
          <a:noFill/>
          <a:ln w="28575" cmpd="thickThin">
            <a:solidFill>
              <a:srgbClr val="FF5D5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5202A6-20EB-4A49-6D9A-95D6B3C22C26}"/>
              </a:ext>
            </a:extLst>
          </p:cNvPr>
          <p:cNvSpPr txBox="1"/>
          <p:nvPr/>
        </p:nvSpPr>
        <p:spPr>
          <a:xfrm rot="20253054">
            <a:off x="1618517" y="5513531"/>
            <a:ext cx="2131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DELAYED 1 YEAR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551F029-40CA-DC36-7BC9-C06BFC805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364" y="908019"/>
            <a:ext cx="5302890" cy="3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4800"/>
          </a:xfrm>
        </p:spPr>
        <p:txBody>
          <a:bodyPr/>
          <a:lstStyle/>
          <a:p>
            <a:r>
              <a:rPr lang="en-GB" dirty="0"/>
              <a:t>Variable polarization undulator for AQUA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BC699DB0-4713-FB82-604C-D4CF7DEA2343}"/>
              </a:ext>
            </a:extLst>
          </p:cNvPr>
          <p:cNvGrpSpPr/>
          <p:nvPr/>
        </p:nvGrpSpPr>
        <p:grpSpPr>
          <a:xfrm>
            <a:off x="925528" y="721028"/>
            <a:ext cx="9578349" cy="5234295"/>
            <a:chOff x="925527" y="803088"/>
            <a:chExt cx="10129465" cy="5746524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2CA85D92-C959-63AA-D24D-BEEBBEFB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527" y="803088"/>
              <a:ext cx="10129465" cy="5746524"/>
            </a:xfrm>
            <a:prstGeom prst="rect">
              <a:avLst/>
            </a:prstGeom>
          </p:spPr>
        </p:pic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8969DF23-A548-AF7C-8702-B99F97CBECB1}"/>
                </a:ext>
              </a:extLst>
            </p:cNvPr>
            <p:cNvSpPr/>
            <p:nvPr/>
          </p:nvSpPr>
          <p:spPr>
            <a:xfrm>
              <a:off x="6096000" y="5085708"/>
              <a:ext cx="4393915" cy="84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519AEA2-97DD-91DC-4890-BF5DDF7855A9}"/>
              </a:ext>
            </a:extLst>
          </p:cNvPr>
          <p:cNvSpPr txBox="1"/>
          <p:nvPr/>
        </p:nvSpPr>
        <p:spPr>
          <a:xfrm>
            <a:off x="5547346" y="4800579"/>
            <a:ext cx="33276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7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Model parameters: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prstClr val="black"/>
                </a:solidFill>
                <a:latin typeface="Calibri" panose="020F0502020204030204"/>
              </a:rPr>
              <a:t>Remanent field Br = 1.35 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prstClr val="black"/>
                </a:solidFill>
                <a:latin typeface="Calibri" panose="020F0502020204030204"/>
              </a:rPr>
              <a:t>Undulator period </a:t>
            </a:r>
            <a:r>
              <a:rPr lang="en-GB" sz="1700" b="1" dirty="0" err="1">
                <a:solidFill>
                  <a:prstClr val="black"/>
                </a:solidFill>
                <a:latin typeface="Calibri" panose="020F0502020204030204"/>
              </a:rPr>
              <a:t>λ</a:t>
            </a:r>
            <a:r>
              <a:rPr lang="en-GB" sz="1700" b="1" baseline="-25000" dirty="0" err="1">
                <a:solidFill>
                  <a:prstClr val="black"/>
                </a:solidFill>
                <a:latin typeface="Calibri" panose="020F0502020204030204"/>
              </a:rPr>
              <a:t>u</a:t>
            </a:r>
            <a:r>
              <a:rPr lang="en-GB" sz="1700" b="1" dirty="0">
                <a:solidFill>
                  <a:prstClr val="black"/>
                </a:solidFill>
                <a:latin typeface="Calibri" panose="020F0502020204030204"/>
              </a:rPr>
              <a:t> = 18 mm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prstClr val="black"/>
                </a:solidFill>
                <a:latin typeface="Calibri" panose="020F0502020204030204"/>
              </a:rPr>
              <a:t>4 blocks / period, </a:t>
            </a:r>
            <a:r>
              <a:rPr lang="en-GB" sz="1700" b="1" dirty="0" err="1">
                <a:solidFill>
                  <a:prstClr val="black"/>
                </a:solidFill>
                <a:latin typeface="Calibri" panose="020F0502020204030204"/>
              </a:rPr>
              <a:t>NdFeB</a:t>
            </a:r>
            <a:endParaRPr lang="en-GB" sz="17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prstClr val="black"/>
                </a:solidFill>
                <a:latin typeface="Calibri" panose="020F0502020204030204"/>
              </a:rPr>
              <a:t># of periods (eff.) N = 110 (L</a:t>
            </a:r>
            <a:r>
              <a:rPr lang="en-GB" sz="1700" b="1" baseline="-25000" dirty="0">
                <a:solidFill>
                  <a:prstClr val="black"/>
                </a:solidFill>
                <a:latin typeface="Calibri" panose="020F0502020204030204"/>
              </a:rPr>
              <a:t>u</a:t>
            </a:r>
            <a:r>
              <a:rPr lang="en-GB" sz="1700" b="1" dirty="0">
                <a:solidFill>
                  <a:prstClr val="black"/>
                </a:solidFill>
                <a:latin typeface="Calibri" panose="020F0502020204030204"/>
              </a:rPr>
              <a:t>=1990mm)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25753DB-1301-FD2C-934F-D80F8A538EDA}"/>
              </a:ext>
            </a:extLst>
          </p:cNvPr>
          <p:cNvSpPr txBox="1"/>
          <p:nvPr/>
        </p:nvSpPr>
        <p:spPr>
          <a:xfrm>
            <a:off x="49824" y="3168060"/>
            <a:ext cx="452534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1700" u="none" strike="noStrike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dvanced</a:t>
            </a:r>
            <a:r>
              <a:rPr lang="it-IT" sz="1700" b="1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it-IT" sz="1700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lanar</a:t>
            </a:r>
            <a:r>
              <a:rPr lang="it-IT" sz="1700" b="1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700" b="1" u="none" strike="noStrike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1700" u="none" strike="noStrike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olarized</a:t>
            </a:r>
            <a:r>
              <a:rPr lang="it-IT" sz="1700" b="1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it-IT" sz="1700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ight</a:t>
            </a:r>
            <a:r>
              <a:rPr lang="it-IT" sz="1700" b="1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700" b="1" u="none" strike="noStrike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700" u="none" strike="noStrike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mitter</a:t>
            </a:r>
            <a:r>
              <a:rPr lang="en-GB" sz="1700" b="1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7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it-IT" sz="17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EA6D56-9FD2-F424-37E2-39420092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892" y="4421240"/>
            <a:ext cx="3336108" cy="211816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FF8E30-87D0-0C29-8443-15E1D79FC3C4}"/>
              </a:ext>
            </a:extLst>
          </p:cNvPr>
          <p:cNvSpPr txBox="1"/>
          <p:nvPr/>
        </p:nvSpPr>
        <p:spPr>
          <a:xfrm>
            <a:off x="10304584" y="3836465"/>
            <a:ext cx="1685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400"/>
            <a:r>
              <a:rPr lang="en-GB" sz="1600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Field Integrals</a:t>
            </a:r>
          </a:p>
          <a:p>
            <a:pPr algn="r" defTabSz="914400"/>
            <a:r>
              <a:rPr lang="en-GB" sz="1600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from RADIA</a:t>
            </a:r>
          </a:p>
        </p:txBody>
      </p:sp>
    </p:spTree>
    <p:extLst>
      <p:ext uri="{BB962C8B-B14F-4D97-AF65-F5344CB8AC3E}">
        <p14:creationId xmlns:p14="http://schemas.microsoft.com/office/powerpoint/2010/main" val="360015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SABINA APPLE-X Undulator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sp>
        <p:nvSpPr>
          <p:cNvPr id="69" name="Rectangle 20">
            <a:extLst>
              <a:ext uri="{FF2B5EF4-FFF2-40B4-BE49-F238E27FC236}">
                <a16:creationId xmlns:a16="http://schemas.microsoft.com/office/drawing/2014/main" id="{7E7378A5-193D-A782-880F-6F8742F3191E}"/>
              </a:ext>
            </a:extLst>
          </p:cNvPr>
          <p:cNvSpPr/>
          <p:nvPr/>
        </p:nvSpPr>
        <p:spPr>
          <a:xfrm>
            <a:off x="1152873" y="803731"/>
            <a:ext cx="8623256" cy="718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ource of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dvanced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eam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maging for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ovel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pplications</a:t>
            </a: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Italian Regional Call (PI: Lucia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Sabbatini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17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D663A94C-C7E6-A2F3-D03F-7D1C3FF1149A}"/>
              </a:ext>
            </a:extLst>
          </p:cNvPr>
          <p:cNvSpPr txBox="1"/>
          <p:nvPr/>
        </p:nvSpPr>
        <p:spPr>
          <a:xfrm>
            <a:off x="4645477" y="2297795"/>
            <a:ext cx="2501932" cy="239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NdFeB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Circ./Linear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pol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λ</a:t>
            </a:r>
            <a:r>
              <a:rPr kumimoji="0" lang="it-IT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55 mm</a:t>
            </a:r>
          </a:p>
          <a:p>
            <a:pPr marL="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Br 1.22 T</a:t>
            </a:r>
          </a:p>
          <a:p>
            <a:pPr marL="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Min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gap 5 mm</a:t>
            </a:r>
          </a:p>
          <a:p>
            <a:pPr marL="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- 22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periods</a:t>
            </a: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Kmax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3.4 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(CP)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4.8 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(LP)</a:t>
            </a:r>
          </a:p>
          <a:p>
            <a:pPr marL="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Length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1.35 m</a:t>
            </a:r>
          </a:p>
          <a:p>
            <a:pPr marL="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- 3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modules</a:t>
            </a: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052DDDD4-F0C2-095F-3178-D01FEC93B721}"/>
              </a:ext>
            </a:extLst>
          </p:cNvPr>
          <p:cNvGrpSpPr/>
          <p:nvPr/>
        </p:nvGrpSpPr>
        <p:grpSpPr>
          <a:xfrm>
            <a:off x="922497" y="2327423"/>
            <a:ext cx="3029410" cy="2073217"/>
            <a:chOff x="2018394" y="5071514"/>
            <a:chExt cx="2532006" cy="1714514"/>
          </a:xfrm>
        </p:grpSpPr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C847F6CA-7AEC-E0DC-359F-21662CA88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7340">
              <a:off x="2018394" y="5101812"/>
              <a:ext cx="1715599" cy="1684216"/>
            </a:xfrm>
            <a:prstGeom prst="rect">
              <a:avLst/>
            </a:prstGeom>
          </p:spPr>
        </p:pic>
        <p:cxnSp>
          <p:nvCxnSpPr>
            <p:cNvPr id="73" name="Connettore 2 72">
              <a:extLst>
                <a:ext uri="{FF2B5EF4-FFF2-40B4-BE49-F238E27FC236}">
                  <a16:creationId xmlns:a16="http://schemas.microsoft.com/office/drawing/2014/main" id="{C008309D-D3E7-2DF6-25F7-83EA65AD757B}"/>
                </a:ext>
              </a:extLst>
            </p:cNvPr>
            <p:cNvCxnSpPr/>
            <p:nvPr/>
          </p:nvCxnSpPr>
          <p:spPr>
            <a:xfrm flipV="1">
              <a:off x="3143761" y="5348670"/>
              <a:ext cx="360000" cy="360000"/>
            </a:xfrm>
            <a:prstGeom prst="straightConnector1">
              <a:avLst/>
            </a:prstGeom>
            <a:noFill/>
            <a:ln w="1905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4" name="Connettore 2 73">
              <a:extLst>
                <a:ext uri="{FF2B5EF4-FFF2-40B4-BE49-F238E27FC236}">
                  <a16:creationId xmlns:a16="http://schemas.microsoft.com/office/drawing/2014/main" id="{8A14F307-D456-D1CB-E6B4-C084A6646DAA}"/>
                </a:ext>
              </a:extLst>
            </p:cNvPr>
            <p:cNvCxnSpPr/>
            <p:nvPr/>
          </p:nvCxnSpPr>
          <p:spPr>
            <a:xfrm flipV="1">
              <a:off x="2395566" y="6123758"/>
              <a:ext cx="360000" cy="360000"/>
            </a:xfrm>
            <a:prstGeom prst="straightConnector1">
              <a:avLst/>
            </a:prstGeom>
            <a:noFill/>
            <a:ln w="1905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5" name="Connettore 2 74">
              <a:extLst>
                <a:ext uri="{FF2B5EF4-FFF2-40B4-BE49-F238E27FC236}">
                  <a16:creationId xmlns:a16="http://schemas.microsoft.com/office/drawing/2014/main" id="{F7EEE05C-98AC-0B7F-55CF-9620205AF7DC}"/>
                </a:ext>
              </a:extLst>
            </p:cNvPr>
            <p:cNvCxnSpPr/>
            <p:nvPr/>
          </p:nvCxnSpPr>
          <p:spPr>
            <a:xfrm rot="16200000" flipV="1">
              <a:off x="2395566" y="5348670"/>
              <a:ext cx="360000" cy="360000"/>
            </a:xfrm>
            <a:prstGeom prst="straightConnector1">
              <a:avLst/>
            </a:prstGeom>
            <a:noFill/>
            <a:ln w="1905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7FFCBF80-8AF5-21F4-EA56-FCBDB1EF20EB}"/>
                </a:ext>
              </a:extLst>
            </p:cNvPr>
            <p:cNvCxnSpPr/>
            <p:nvPr/>
          </p:nvCxnSpPr>
          <p:spPr>
            <a:xfrm rot="16200000" flipV="1">
              <a:off x="3173385" y="6123758"/>
              <a:ext cx="360000" cy="360000"/>
            </a:xfrm>
            <a:prstGeom prst="straightConnector1">
              <a:avLst/>
            </a:prstGeom>
            <a:noFill/>
            <a:ln w="1905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7" name="Ovale 76">
              <a:extLst>
                <a:ext uri="{FF2B5EF4-FFF2-40B4-BE49-F238E27FC236}">
                  <a16:creationId xmlns:a16="http://schemas.microsoft.com/office/drawing/2014/main" id="{90EC9CC1-3325-9C92-D3CB-17FCE5BAD265}"/>
                </a:ext>
              </a:extLst>
            </p:cNvPr>
            <p:cNvSpPr/>
            <p:nvPr/>
          </p:nvSpPr>
          <p:spPr>
            <a:xfrm>
              <a:off x="2813123" y="5760129"/>
              <a:ext cx="288000" cy="288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6A369A00-EC38-6576-A866-5417803756C1}"/>
                </a:ext>
              </a:extLst>
            </p:cNvPr>
            <p:cNvSpPr txBox="1"/>
            <p:nvPr/>
          </p:nvSpPr>
          <p:spPr>
            <a:xfrm>
              <a:off x="2320329" y="5390797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</a:rPr>
                <a:t>B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E8B327C3-D80C-8718-62CC-61297A169D36}"/>
                </a:ext>
              </a:extLst>
            </p:cNvPr>
            <p:cNvSpPr txBox="1"/>
            <p:nvPr/>
          </p:nvSpPr>
          <p:spPr>
            <a:xfrm>
              <a:off x="3700487" y="5071514"/>
              <a:ext cx="849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06B0A"/>
                  </a:solidFill>
                  <a:effectLst/>
                  <a:uLnTx/>
                  <a:uFillTx/>
                </a:rPr>
                <a:t>pipe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06B0A"/>
                  </a:solidFill>
                  <a:effectLst/>
                  <a:uLnTx/>
                  <a:uFillTx/>
                </a:rPr>
                <a:t>φ</a:t>
              </a: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06B0A"/>
                  </a:solidFill>
                  <a:effectLst/>
                  <a:uLnTx/>
                  <a:uFillTx/>
                </a:rPr>
                <a:t> 10 mm</a:t>
              </a:r>
            </a:p>
          </p:txBody>
        </p:sp>
        <p:cxnSp>
          <p:nvCxnSpPr>
            <p:cNvPr id="80" name="Connettore 2 79">
              <a:extLst>
                <a:ext uri="{FF2B5EF4-FFF2-40B4-BE49-F238E27FC236}">
                  <a16:creationId xmlns:a16="http://schemas.microsoft.com/office/drawing/2014/main" id="{48B3472D-EE9B-6A6F-5A68-226305290A8A}"/>
                </a:ext>
              </a:extLst>
            </p:cNvPr>
            <p:cNvCxnSpPr/>
            <p:nvPr/>
          </p:nvCxnSpPr>
          <p:spPr>
            <a:xfrm flipV="1">
              <a:off x="3083899" y="5598695"/>
              <a:ext cx="748627" cy="231812"/>
            </a:xfrm>
            <a:prstGeom prst="straightConnector1">
              <a:avLst/>
            </a:prstGeom>
            <a:noFill/>
            <a:ln w="6350" cap="flat" cmpd="sng" algn="ctr">
              <a:solidFill>
                <a:srgbClr val="70AD4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81" name="Connettore 2 80">
              <a:extLst>
                <a:ext uri="{FF2B5EF4-FFF2-40B4-BE49-F238E27FC236}">
                  <a16:creationId xmlns:a16="http://schemas.microsoft.com/office/drawing/2014/main" id="{47867970-8A64-9AF7-692D-038DC76AB0EC}"/>
                </a:ext>
              </a:extLst>
            </p:cNvPr>
            <p:cNvCxnSpPr/>
            <p:nvPr/>
          </p:nvCxnSpPr>
          <p:spPr>
            <a:xfrm flipV="1">
              <a:off x="2959407" y="5973225"/>
              <a:ext cx="873119" cy="37253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82" name="Connettore 2 81">
              <a:extLst>
                <a:ext uri="{FF2B5EF4-FFF2-40B4-BE49-F238E27FC236}">
                  <a16:creationId xmlns:a16="http://schemas.microsoft.com/office/drawing/2014/main" id="{72AD786B-7598-C350-08D2-B956E7729D3C}"/>
                </a:ext>
              </a:extLst>
            </p:cNvPr>
            <p:cNvCxnSpPr/>
            <p:nvPr/>
          </p:nvCxnSpPr>
          <p:spPr>
            <a:xfrm>
              <a:off x="3363462" y="5903251"/>
              <a:ext cx="462694" cy="77788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58040E6F-5040-B9FD-3ABF-1A0C5F2AE3BF}"/>
                </a:ext>
              </a:extLst>
            </p:cNvPr>
            <p:cNvSpPr/>
            <p:nvPr/>
          </p:nvSpPr>
          <p:spPr>
            <a:xfrm>
              <a:off x="3648130" y="5796082"/>
              <a:ext cx="80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gap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5 mm</a:t>
              </a:r>
            </a:p>
          </p:txBody>
        </p:sp>
      </p:grp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14BB9F46-B880-02E4-C188-BB980809799D}"/>
              </a:ext>
            </a:extLst>
          </p:cNvPr>
          <p:cNvSpPr txBox="1"/>
          <p:nvPr/>
        </p:nvSpPr>
        <p:spPr>
          <a:xfrm>
            <a:off x="1757702" y="1550977"/>
            <a:ext cx="464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THz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 </a:t>
            </a:r>
            <a:r>
              <a:rPr kumimoji="0" lang="it-IT" sz="1800" b="1" i="1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user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 </a:t>
            </a:r>
            <a:r>
              <a:rPr kumimoji="0" lang="it-IT" sz="1800" b="1" i="1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facility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 @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l ~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10-100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m – INFN-LNF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Operating at low energy e-beam - 30-100 MeV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pic>
        <p:nvPicPr>
          <p:cNvPr id="88" name="Immagine 87">
            <a:extLst>
              <a:ext uri="{FF2B5EF4-FFF2-40B4-BE49-F238E27FC236}">
                <a16:creationId xmlns:a16="http://schemas.microsoft.com/office/drawing/2014/main" id="{C82CB1D8-EAF3-4E1F-F6F0-7D1362239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5982" b="5044"/>
          <a:stretch/>
        </p:blipFill>
        <p:spPr>
          <a:xfrm rot="5400000">
            <a:off x="9226237" y="4485106"/>
            <a:ext cx="2446855" cy="2252811"/>
          </a:xfrm>
          <a:prstGeom prst="rect">
            <a:avLst/>
          </a:prstGeom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6EC112E2-5DA2-A157-EDC3-646B2A843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r="3445" b="10004"/>
          <a:stretch/>
        </p:blipFill>
        <p:spPr>
          <a:xfrm>
            <a:off x="7839562" y="932310"/>
            <a:ext cx="2851819" cy="339412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E64BCC-9A85-BCB8-5168-C469DF32D2E5}"/>
              </a:ext>
            </a:extLst>
          </p:cNvPr>
          <p:cNvSpPr txBox="1"/>
          <p:nvPr/>
        </p:nvSpPr>
        <p:spPr>
          <a:xfrm>
            <a:off x="63797" y="4898766"/>
            <a:ext cx="372181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>
                <a:effectLst/>
              </a:rPr>
              <a:t>Three APPLE-X </a:t>
            </a:r>
            <a:r>
              <a:rPr lang="it-IT" sz="1700" dirty="0" err="1">
                <a:effectLst/>
              </a:rPr>
              <a:t>modules</a:t>
            </a:r>
            <a:r>
              <a:rPr lang="it-IT" sz="1700" dirty="0"/>
              <a:t> </a:t>
            </a:r>
            <a:r>
              <a:rPr lang="it-IT" sz="1700" dirty="0">
                <a:sym typeface="Wingdings" pitchFamily="2" charset="2"/>
              </a:rPr>
              <a:t> </a:t>
            </a:r>
            <a:r>
              <a:rPr lang="it-IT" sz="1700" dirty="0">
                <a:effectLst/>
              </a:rPr>
              <a:t>1.8 M€</a:t>
            </a:r>
          </a:p>
          <a:p>
            <a:r>
              <a:rPr lang="it-IT" sz="1700" dirty="0" err="1"/>
              <a:t>Each</a:t>
            </a:r>
            <a:r>
              <a:rPr lang="it-IT" sz="1700" dirty="0"/>
              <a:t> </a:t>
            </a:r>
            <a:r>
              <a:rPr lang="it-IT" sz="1700" dirty="0" err="1"/>
              <a:t>module</a:t>
            </a:r>
            <a:r>
              <a:rPr lang="it-IT" sz="1700" dirty="0"/>
              <a:t> 1.3 m long, 55mm </a:t>
            </a:r>
            <a:r>
              <a:rPr lang="it-IT" sz="1700" dirty="0" err="1"/>
              <a:t>period</a:t>
            </a:r>
            <a:endParaRPr lang="it-IT" sz="1700" dirty="0"/>
          </a:p>
          <a:p>
            <a:r>
              <a:rPr lang="it-IT" sz="1700" dirty="0">
                <a:effectLst/>
              </a:rPr>
              <a:t>—&gt; 650 k€/</a:t>
            </a:r>
            <a:r>
              <a:rPr lang="it-IT" sz="1700" dirty="0" err="1"/>
              <a:t>m</a:t>
            </a:r>
            <a:r>
              <a:rPr lang="it-IT" sz="1700" dirty="0" err="1">
                <a:effectLst/>
              </a:rPr>
              <a:t>odule</a:t>
            </a:r>
            <a:r>
              <a:rPr lang="it-IT" sz="1700" dirty="0"/>
              <a:t> </a:t>
            </a:r>
            <a:r>
              <a:rPr lang="it-IT" sz="1700" dirty="0">
                <a:effectLst/>
              </a:rPr>
              <a:t>—&gt; 500 k€/</a:t>
            </a:r>
            <a:r>
              <a:rPr lang="it-IT" sz="1700" dirty="0" err="1"/>
              <a:t>meter</a:t>
            </a:r>
            <a:endParaRPr lang="it-IT" sz="17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C49B3D-9AEB-6117-D9AC-7C951D0EE1DE}"/>
              </a:ext>
            </a:extLst>
          </p:cNvPr>
          <p:cNvSpPr txBox="1"/>
          <p:nvPr/>
        </p:nvSpPr>
        <p:spPr>
          <a:xfrm>
            <a:off x="4317" y="4558625"/>
            <a:ext cx="4191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prstClr val="black"/>
                </a:solidFill>
              </a:rPr>
              <a:t>P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urchased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from KYMA after the tender: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DF1602F-E132-2DE0-0B52-7E13BF730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60" y="5176104"/>
            <a:ext cx="5619348" cy="13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3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58381" cy="1325563"/>
          </a:xfrm>
        </p:spPr>
        <p:txBody>
          <a:bodyPr/>
          <a:lstStyle/>
          <a:p>
            <a:r>
              <a:rPr lang="en-GB" dirty="0"/>
              <a:t>Lessons learned from the SABINA APPLE-X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2215249-A26D-8B46-7D94-9D6096F128B1}"/>
              </a:ext>
            </a:extLst>
          </p:cNvPr>
          <p:cNvGrpSpPr/>
          <p:nvPr/>
        </p:nvGrpSpPr>
        <p:grpSpPr>
          <a:xfrm>
            <a:off x="7686206" y="1019824"/>
            <a:ext cx="4405896" cy="5337326"/>
            <a:chOff x="7376053" y="852562"/>
            <a:chExt cx="4405896" cy="5337326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7587B99F-F3CF-EF16-EA0F-8C12746E3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6053" y="2644694"/>
              <a:ext cx="4405896" cy="3545194"/>
            </a:xfrm>
            <a:prstGeom prst="rect">
              <a:avLst/>
            </a:prstGeom>
            <a:blipFill dpi="0" rotWithShape="0">
              <a:blip/>
              <a:srcRect/>
              <a:stretch>
                <a:fillRect/>
              </a:stretch>
            </a:blip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77D88EE8-9358-748C-B1E4-CAF71B075C73}"/>
                </a:ext>
              </a:extLst>
            </p:cNvPr>
            <p:cNvGrpSpPr/>
            <p:nvPr/>
          </p:nvGrpSpPr>
          <p:grpSpPr>
            <a:xfrm>
              <a:off x="8399721" y="3306416"/>
              <a:ext cx="2265105" cy="909984"/>
              <a:chOff x="8399721" y="3306416"/>
              <a:chExt cx="2265105" cy="909984"/>
            </a:xfrm>
          </p:grpSpPr>
          <p:grpSp>
            <p:nvGrpSpPr>
              <p:cNvPr id="18" name="Gruppo 17">
                <a:extLst>
                  <a:ext uri="{FF2B5EF4-FFF2-40B4-BE49-F238E27FC236}">
                    <a16:creationId xmlns:a16="http://schemas.microsoft.com/office/drawing/2014/main" id="{7D11FA03-6664-2BF6-9BB1-5D76B5EE69B5}"/>
                  </a:ext>
                </a:extLst>
              </p:cNvPr>
              <p:cNvGrpSpPr/>
              <p:nvPr/>
            </p:nvGrpSpPr>
            <p:grpSpPr>
              <a:xfrm>
                <a:off x="8680174" y="3306416"/>
                <a:ext cx="1984652" cy="909984"/>
                <a:chOff x="8680174" y="3306416"/>
                <a:chExt cx="1984652" cy="909984"/>
              </a:xfrm>
            </p:grpSpPr>
            <p:sp>
              <p:nvSpPr>
                <p:cNvPr id="20" name="Ovale 19">
                  <a:extLst>
                    <a:ext uri="{FF2B5EF4-FFF2-40B4-BE49-F238E27FC236}">
                      <a16:creationId xmlns:a16="http://schemas.microsoft.com/office/drawing/2014/main" id="{05F28F78-C66C-352B-08E6-9EC77E3A13B5}"/>
                    </a:ext>
                  </a:extLst>
                </p:cNvPr>
                <p:cNvSpPr/>
                <p:nvPr/>
              </p:nvSpPr>
              <p:spPr>
                <a:xfrm>
                  <a:off x="9329531" y="3558209"/>
                  <a:ext cx="411370" cy="426416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e 20">
                  <a:extLst>
                    <a:ext uri="{FF2B5EF4-FFF2-40B4-BE49-F238E27FC236}">
                      <a16:creationId xmlns:a16="http://schemas.microsoft.com/office/drawing/2014/main" id="{F24586CF-A163-E415-35A6-4F31B7DA0FC8}"/>
                    </a:ext>
                  </a:extLst>
                </p:cNvPr>
                <p:cNvSpPr/>
                <p:nvPr/>
              </p:nvSpPr>
              <p:spPr>
                <a:xfrm>
                  <a:off x="8680174" y="3306416"/>
                  <a:ext cx="516835" cy="490331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e 21">
                  <a:extLst>
                    <a:ext uri="{FF2B5EF4-FFF2-40B4-BE49-F238E27FC236}">
                      <a16:creationId xmlns:a16="http://schemas.microsoft.com/office/drawing/2014/main" id="{725A2EDF-1E3C-69FB-6E22-A86E22EB5BFE}"/>
                    </a:ext>
                  </a:extLst>
                </p:cNvPr>
                <p:cNvSpPr/>
                <p:nvPr/>
              </p:nvSpPr>
              <p:spPr>
                <a:xfrm>
                  <a:off x="9845261" y="3791915"/>
                  <a:ext cx="282990" cy="297485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e 22">
                  <a:extLst>
                    <a:ext uri="{FF2B5EF4-FFF2-40B4-BE49-F238E27FC236}">
                      <a16:creationId xmlns:a16="http://schemas.microsoft.com/office/drawing/2014/main" id="{86E35253-9BA5-CE37-02A9-D0171464E847}"/>
                    </a:ext>
                  </a:extLst>
                </p:cNvPr>
                <p:cNvSpPr/>
                <p:nvPr/>
              </p:nvSpPr>
              <p:spPr>
                <a:xfrm>
                  <a:off x="10177257" y="3961434"/>
                  <a:ext cx="170068" cy="169241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e 23">
                  <a:extLst>
                    <a:ext uri="{FF2B5EF4-FFF2-40B4-BE49-F238E27FC236}">
                      <a16:creationId xmlns:a16="http://schemas.microsoft.com/office/drawing/2014/main" id="{35B1C07C-8299-717C-FD9B-394B354674EA}"/>
                    </a:ext>
                  </a:extLst>
                </p:cNvPr>
                <p:cNvSpPr/>
                <p:nvPr/>
              </p:nvSpPr>
              <p:spPr>
                <a:xfrm>
                  <a:off x="10358232" y="4047159"/>
                  <a:ext cx="131968" cy="127966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e 24">
                  <a:extLst>
                    <a:ext uri="{FF2B5EF4-FFF2-40B4-BE49-F238E27FC236}">
                      <a16:creationId xmlns:a16="http://schemas.microsoft.com/office/drawing/2014/main" id="{5FEFF826-2BDC-FF23-2E9B-7E5104211D00}"/>
                    </a:ext>
                  </a:extLst>
                </p:cNvPr>
                <p:cNvSpPr/>
                <p:nvPr/>
              </p:nvSpPr>
              <p:spPr>
                <a:xfrm>
                  <a:off x="10497932" y="4117009"/>
                  <a:ext cx="97043" cy="86691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e 25">
                  <a:extLst>
                    <a:ext uri="{FF2B5EF4-FFF2-40B4-BE49-F238E27FC236}">
                      <a16:creationId xmlns:a16="http://schemas.microsoft.com/office/drawing/2014/main" id="{1EE22E91-2C4F-2201-69D0-26E8291482F9}"/>
                    </a:ext>
                  </a:extLst>
                </p:cNvPr>
                <p:cNvSpPr/>
                <p:nvPr/>
              </p:nvSpPr>
              <p:spPr>
                <a:xfrm>
                  <a:off x="10602708" y="4161459"/>
                  <a:ext cx="62118" cy="54941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E1C8C208-186D-6A10-B44B-9F55EE6DE4E0}"/>
                  </a:ext>
                </a:extLst>
              </p:cNvPr>
              <p:cNvSpPr txBox="1"/>
              <p:nvPr/>
            </p:nvSpPr>
            <p:spPr>
              <a:xfrm>
                <a:off x="8399721" y="3813543"/>
                <a:ext cx="9052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FFFF00"/>
                    </a:solidFill>
                  </a:rPr>
                  <a:t>Sensors</a:t>
                </a:r>
              </a:p>
            </p:txBody>
          </p:sp>
        </p:grpSp>
        <p:pic>
          <p:nvPicPr>
            <p:cNvPr id="10" name="Picture 37">
              <a:extLst>
                <a:ext uri="{FF2B5EF4-FFF2-40B4-BE49-F238E27FC236}">
                  <a16:creationId xmlns:a16="http://schemas.microsoft.com/office/drawing/2014/main" id="{881D1948-98B8-57ED-12A3-BFE355DFE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5936" y="852562"/>
              <a:ext cx="2023413" cy="1566884"/>
            </a:xfrm>
            <a:prstGeom prst="rect">
              <a:avLst/>
            </a:prstGeom>
            <a:blipFill dpi="0" rotWithShape="0">
              <a:blip/>
              <a:srcRect/>
              <a:stretch>
                <a:fillRect/>
              </a:stretch>
            </a:blipFill>
            <a:ln w="19050" cap="flat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95B304E5-69A1-0F76-B023-54CBE134D8DE}"/>
                </a:ext>
              </a:extLst>
            </p:cNvPr>
            <p:cNvCxnSpPr>
              <a:cxnSpLocks/>
              <a:stCxn id="10" idx="2"/>
              <a:endCxn id="20" idx="7"/>
            </p:cNvCxnSpPr>
            <p:nvPr/>
          </p:nvCxnSpPr>
          <p:spPr>
            <a:xfrm flipH="1">
              <a:off x="9680657" y="2419446"/>
              <a:ext cx="986986" cy="120121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DC9DF0A2-66BE-F9A1-703E-94B331C66DD2}"/>
                </a:ext>
              </a:extLst>
            </p:cNvPr>
            <p:cNvCxnSpPr>
              <a:cxnSpLocks/>
              <a:stCxn id="10" idx="2"/>
              <a:endCxn id="22" idx="7"/>
            </p:cNvCxnSpPr>
            <p:nvPr/>
          </p:nvCxnSpPr>
          <p:spPr>
            <a:xfrm flipH="1">
              <a:off x="10086808" y="2419446"/>
              <a:ext cx="580835" cy="1416035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61B15D6C-4663-01D3-BE31-0131BD0E6F8D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10306493" y="2419446"/>
              <a:ext cx="361150" cy="1535866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16E4F39-D3A2-8EAB-F488-450EFAE53BDE}"/>
                </a:ext>
              </a:extLst>
            </p:cNvPr>
            <p:cNvCxnSpPr>
              <a:cxnSpLocks/>
              <a:stCxn id="10" idx="2"/>
              <a:endCxn id="21" idx="7"/>
            </p:cNvCxnSpPr>
            <p:nvPr/>
          </p:nvCxnSpPr>
          <p:spPr>
            <a:xfrm flipH="1">
              <a:off x="9121320" y="2419446"/>
              <a:ext cx="1546323" cy="95877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DBD56DA6-AC72-3D98-1B40-389BE48965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1278" y="3075345"/>
              <a:ext cx="218961" cy="2774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81646" tIns="53625" rIns="81646" bIns="40823"/>
            <a:lstStyle/>
            <a:p>
              <a:r>
                <a:rPr lang="it-IT" altLang="it-IT" sz="1452" b="1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16" name="Text Box 22">
              <a:extLst>
                <a:ext uri="{FF2B5EF4-FFF2-40B4-BE49-F238E27FC236}">
                  <a16:creationId xmlns:a16="http://schemas.microsoft.com/office/drawing/2014/main" id="{EA94B2BD-5765-EF58-2267-760EA1EB7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8217" y="3312805"/>
              <a:ext cx="218961" cy="2774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81646" tIns="53625" rIns="81646" bIns="40823"/>
            <a:lstStyle/>
            <a:p>
              <a:r>
                <a:rPr lang="it-IT" altLang="it-IT" sz="1452" b="1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17" name="Text Box 22">
              <a:extLst>
                <a:ext uri="{FF2B5EF4-FFF2-40B4-BE49-F238E27FC236}">
                  <a16:creationId xmlns:a16="http://schemas.microsoft.com/office/drawing/2014/main" id="{F4816769-2E80-66A0-F09E-FD6E145FD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9845" y="3525456"/>
              <a:ext cx="218961" cy="2774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81646" tIns="53625" rIns="81646" bIns="40823"/>
            <a:lstStyle/>
            <a:p>
              <a:r>
                <a:rPr lang="it-IT" altLang="it-IT" sz="1452" b="1">
                  <a:solidFill>
                    <a:srgbClr val="FFFF00"/>
                  </a:solidFill>
                </a:rPr>
                <a:t>3</a:t>
              </a:r>
            </a:p>
          </p:txBody>
        </p:sp>
      </p:grpSp>
      <p:pic>
        <p:nvPicPr>
          <p:cNvPr id="31" name="Immagine 30">
            <a:extLst>
              <a:ext uri="{FF2B5EF4-FFF2-40B4-BE49-F238E27FC236}">
                <a16:creationId xmlns:a16="http://schemas.microsoft.com/office/drawing/2014/main" id="{09F8987F-795E-BCFC-3ED9-6CEBD9453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0"/>
          <a:stretch/>
        </p:blipFill>
        <p:spPr>
          <a:xfrm>
            <a:off x="6107723" y="849123"/>
            <a:ext cx="3130874" cy="1877682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B6CEB44-8D4C-DA30-0AF3-566028AA3BCD}"/>
              </a:ext>
            </a:extLst>
          </p:cNvPr>
          <p:cNvSpPr txBox="1"/>
          <p:nvPr/>
        </p:nvSpPr>
        <p:spPr>
          <a:xfrm>
            <a:off x="26159" y="2615033"/>
            <a:ext cx="758620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900" dirty="0"/>
              <a:t>APPLE-X module tested 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highlight>
                  <a:srgbClr val="FFFFFF"/>
                </a:highlight>
              </a:rPr>
              <a:t>Temperature </a:t>
            </a:r>
            <a:r>
              <a:rPr lang="it-IT" dirty="0" err="1">
                <a:highlight>
                  <a:srgbClr val="FFFFFF"/>
                </a:highlight>
              </a:rPr>
              <a:t>dependence</a:t>
            </a:r>
            <a:r>
              <a:rPr lang="it-IT" dirty="0">
                <a:highlight>
                  <a:srgbClr val="FFFFFF"/>
                </a:highlight>
              </a:rPr>
              <a:t> over a </a:t>
            </a:r>
            <a:r>
              <a:rPr lang="it-IT" dirty="0" err="1">
                <a:highlight>
                  <a:srgbClr val="FFFFFF"/>
                </a:highlight>
              </a:rPr>
              <a:t>dynamic</a:t>
            </a:r>
            <a:r>
              <a:rPr lang="it-IT" dirty="0">
                <a:highlight>
                  <a:srgbClr val="FFFFFF"/>
                </a:highlight>
              </a:rPr>
              <a:t> range of 3 °C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highlight>
                  <a:srgbClr val="FFFFFF"/>
                </a:highlight>
              </a:rPr>
              <a:t>Magnetic</a:t>
            </a:r>
            <a:r>
              <a:rPr lang="it-IT" dirty="0">
                <a:highlight>
                  <a:srgbClr val="FFFFFF"/>
                </a:highlight>
              </a:rPr>
              <a:t> </a:t>
            </a:r>
            <a:r>
              <a:rPr lang="it-IT" dirty="0" err="1">
                <a:highlight>
                  <a:srgbClr val="FFFFFF"/>
                </a:highlight>
              </a:rPr>
              <a:t>forces</a:t>
            </a:r>
            <a:r>
              <a:rPr lang="it-IT" dirty="0">
                <a:highlight>
                  <a:srgbClr val="FFFFFF"/>
                </a:highlight>
              </a:rPr>
              <a:t>: gap – </a:t>
            </a:r>
            <a:r>
              <a:rPr lang="it-IT" dirty="0" err="1">
                <a:highlight>
                  <a:srgbClr val="FFFFFF"/>
                </a:highlight>
              </a:rPr>
              <a:t>phase</a:t>
            </a:r>
            <a:r>
              <a:rPr lang="it-IT" dirty="0">
                <a:highlight>
                  <a:srgbClr val="FFFFFF"/>
                </a:highlight>
              </a:rPr>
              <a:t> </a:t>
            </a:r>
            <a:r>
              <a:rPr lang="it-IT" dirty="0" err="1">
                <a:highlight>
                  <a:srgbClr val="FFFFFF"/>
                </a:highlight>
              </a:rPr>
              <a:t>variations</a:t>
            </a:r>
            <a:r>
              <a:rPr lang="it-IT" dirty="0">
                <a:highlight>
                  <a:srgbClr val="FFFFFF"/>
                </a:highlight>
              </a:rPr>
              <a:t> opening. </a:t>
            </a:r>
            <a:r>
              <a:rPr lang="it-IT" dirty="0" err="1">
                <a:highlight>
                  <a:srgbClr val="FFFFFF"/>
                </a:highlight>
              </a:rPr>
              <a:t>S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ensors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were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used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in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two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different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ways: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b="0" i="0" dirty="0" err="1">
                <a:effectLst/>
                <a:highlight>
                  <a:srgbClr val="FFFFFF"/>
                </a:highlight>
              </a:rPr>
              <a:t>as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1" i="0" dirty="0">
                <a:effectLst/>
                <a:highlight>
                  <a:srgbClr val="FFFFFF"/>
                </a:highlight>
              </a:rPr>
              <a:t>strain </a:t>
            </a:r>
            <a:r>
              <a:rPr lang="it-IT" b="1" i="0" dirty="0" err="1">
                <a:effectLst/>
                <a:highlight>
                  <a:srgbClr val="FFFFFF"/>
                </a:highlight>
              </a:rPr>
              <a:t>measurement</a:t>
            </a:r>
            <a:r>
              <a:rPr lang="it-IT" b="0" i="0" dirty="0">
                <a:effectLst/>
                <a:highlight>
                  <a:srgbClr val="FFFFFF"/>
                </a:highlight>
              </a:rPr>
              <a:t>, by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gluing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the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fiber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fully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adhered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to the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surface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of the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magnet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holder-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plates</a:t>
            </a:r>
            <a:r>
              <a:rPr lang="it-IT" b="0" i="0" dirty="0">
                <a:effectLst/>
                <a:highlight>
                  <a:srgbClr val="FFFFFF"/>
                </a:highlight>
              </a:rPr>
              <a:t>; 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b="0" i="0" dirty="0" err="1">
                <a:effectLst/>
                <a:highlight>
                  <a:srgbClr val="FFFFFF"/>
                </a:highlight>
              </a:rPr>
              <a:t>as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1" i="0" dirty="0">
                <a:effectLst/>
                <a:highlight>
                  <a:srgbClr val="FFFFFF"/>
                </a:highlight>
              </a:rPr>
              <a:t>gap </a:t>
            </a:r>
            <a:r>
              <a:rPr lang="it-IT" b="1" i="0" dirty="0" err="1">
                <a:effectLst/>
                <a:highlight>
                  <a:srgbClr val="FFFFFF"/>
                </a:highlight>
              </a:rPr>
              <a:t>measurement</a:t>
            </a:r>
            <a:r>
              <a:rPr lang="it-IT" b="1" i="0" dirty="0">
                <a:effectLst/>
                <a:highlight>
                  <a:srgbClr val="FFFFFF"/>
                </a:highlight>
              </a:rPr>
              <a:t> </a:t>
            </a:r>
            <a:r>
              <a:rPr lang="it-IT" b="0" i="0" dirty="0">
                <a:effectLst/>
                <a:highlight>
                  <a:srgbClr val="FFFFFF"/>
                </a:highlight>
              </a:rPr>
              <a:t>devices, by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placing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the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sensors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between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adjacent</a:t>
            </a:r>
            <a:r>
              <a:rPr lang="it-IT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b="0" i="0" dirty="0" err="1">
                <a:effectLst/>
                <a:highlight>
                  <a:srgbClr val="FFFFFF"/>
                </a:highlight>
              </a:rPr>
              <a:t>plates</a:t>
            </a:r>
            <a:r>
              <a:rPr lang="it-IT" b="0" i="0" dirty="0">
                <a:effectLst/>
                <a:highlight>
                  <a:srgbClr val="FFFFFF"/>
                </a:highlight>
              </a:rPr>
              <a:t>.</a:t>
            </a:r>
            <a:endParaRPr lang="en-GB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3306EF-7558-E78B-7731-40E6A006413B}"/>
              </a:ext>
            </a:extLst>
          </p:cNvPr>
          <p:cNvSpPr txBox="1"/>
          <p:nvPr/>
        </p:nvSpPr>
        <p:spPr>
          <a:xfrm>
            <a:off x="14891" y="813954"/>
            <a:ext cx="61364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Thanks to the </a:t>
            </a:r>
            <a:r>
              <a:rPr lang="en-US" b="1" dirty="0"/>
              <a:t>Holographic Interferometry </a:t>
            </a:r>
            <a:r>
              <a:rPr lang="en-US" dirty="0"/>
              <a:t>&amp;</a:t>
            </a:r>
            <a:r>
              <a:rPr lang="en-US" b="1" dirty="0"/>
              <a:t> </a:t>
            </a:r>
            <a:r>
              <a:rPr lang="en-US" b="1" dirty="0" err="1"/>
              <a:t>Fibre</a:t>
            </a:r>
            <a:r>
              <a:rPr lang="en-US" b="1" dirty="0"/>
              <a:t> Optic Sensors (HIFOS) Laboratory at </a:t>
            </a:r>
            <a:r>
              <a:rPr lang="en-US" b="1" i="1" dirty="0">
                <a:solidFill>
                  <a:srgbClr val="0070C0"/>
                </a:solidFill>
              </a:rPr>
              <a:t>ENEA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measured the APPLE-X mechanical structure deformations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negligible B field impact!</a:t>
            </a:r>
            <a:endParaRPr lang="en-US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diffraction grating is produced by the refraction index variation of the fiber core (</a:t>
            </a:r>
            <a:r>
              <a:rPr lang="en-US" sz="1800" dirty="0">
                <a:solidFill>
                  <a:srgbClr val="0070C0"/>
                </a:solidFill>
              </a:rPr>
              <a:t>FBG Sensors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 any movement generates wavelength spectrum modification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88815BF-CC53-4015-D992-80BF820C2C6B}"/>
              </a:ext>
            </a:extLst>
          </p:cNvPr>
          <p:cNvSpPr txBox="1"/>
          <p:nvPr/>
        </p:nvSpPr>
        <p:spPr>
          <a:xfrm>
            <a:off x="14435" y="4942542"/>
            <a:ext cx="7371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No hysteresis or distortions </a:t>
            </a:r>
            <a:r>
              <a:rPr kumimoji="0" lang="en-US" sz="1800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independent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of a gap macroscopic movement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were observed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itchFamily="2" charset="2"/>
              </a:rPr>
              <a:t> max wavelength shift of 0.2nm observed by gap sensor;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M</a:t>
            </a:r>
            <a:r>
              <a:rPr lang="en-GB" sz="1800" dirty="0"/>
              <a:t>ax wavelength shift of 0.12nm over 2.7°C/15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15680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3EEEEA2-5FD0-EA07-110F-CBFFEEFE834D}"/>
              </a:ext>
            </a:extLst>
          </p:cNvPr>
          <p:cNvSpPr txBox="1"/>
          <p:nvPr/>
        </p:nvSpPr>
        <p:spPr>
          <a:xfrm>
            <a:off x="-10749" y="5886644"/>
            <a:ext cx="6119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/>
              <a:t>I. </a:t>
            </a:r>
            <a:r>
              <a:rPr lang="en-US" sz="1600" b="1" i="1" dirty="0" err="1"/>
              <a:t>Balossino</a:t>
            </a:r>
            <a:r>
              <a:rPr lang="en-US" sz="1600" b="1" i="1" dirty="0"/>
              <a:t>, A. </a:t>
            </a:r>
            <a:r>
              <a:rPr lang="en-US" sz="1600" b="1" i="1" dirty="0" err="1"/>
              <a:t>Selce</a:t>
            </a:r>
            <a:r>
              <a:rPr lang="en-US" sz="1600" b="1" i="1" dirty="0"/>
              <a:t>, A. </a:t>
            </a:r>
            <a:r>
              <a:rPr lang="en-US" sz="1600" b="1" i="1" dirty="0" err="1"/>
              <a:t>Polimadei</a:t>
            </a:r>
            <a:r>
              <a:rPr lang="en-US" sz="1600" b="1" i="1" dirty="0"/>
              <a:t>, M. Del Franco, A. </a:t>
            </a:r>
            <a:r>
              <a:rPr lang="en-US" sz="1600" b="1" i="1" dirty="0" err="1"/>
              <a:t>Petralia</a:t>
            </a:r>
            <a:endParaRPr lang="en-US" sz="1600" b="1" i="1" dirty="0"/>
          </a:p>
          <a:p>
            <a:r>
              <a:rPr lang="en-US" sz="1600" b="1" i="1" dirty="0"/>
              <a:t>M. </a:t>
            </a:r>
            <a:r>
              <a:rPr lang="en-US" sz="1600" b="1" i="1" dirty="0" err="1"/>
              <a:t>Caponero</a:t>
            </a:r>
            <a:r>
              <a:rPr lang="en-US" sz="1600" b="1" i="1" dirty="0"/>
              <a:t>, L. </a:t>
            </a:r>
            <a:r>
              <a:rPr lang="en-US" sz="1600" b="1" i="1" dirty="0" err="1"/>
              <a:t>Giannessi</a:t>
            </a:r>
            <a:r>
              <a:rPr lang="en-US" sz="1600" b="1" i="1" dirty="0"/>
              <a:t>, A. </a:t>
            </a:r>
            <a:r>
              <a:rPr lang="en-US" sz="1600" b="1" i="1" dirty="0" err="1"/>
              <a:t>Vannozzi</a:t>
            </a:r>
            <a:r>
              <a:rPr lang="en-US" sz="1600" b="1" i="1" dirty="0"/>
              <a:t>, L. </a:t>
            </a:r>
            <a:r>
              <a:rPr lang="en-US" sz="1600" b="1" i="1" dirty="0" err="1"/>
              <a:t>Sabbatini</a:t>
            </a:r>
            <a:r>
              <a:rPr lang="en-US" sz="1600" b="1" i="1" dirty="0"/>
              <a:t> &amp; Nguyen</a:t>
            </a:r>
            <a:endParaRPr lang="it-IT" sz="1600" b="1" i="1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F1902E6-3E6A-62E5-7941-8528B922C66F}"/>
              </a:ext>
            </a:extLst>
          </p:cNvPr>
          <p:cNvSpPr txBox="1"/>
          <p:nvPr/>
        </p:nvSpPr>
        <p:spPr>
          <a:xfrm>
            <a:off x="5374421" y="5769993"/>
            <a:ext cx="2327406" cy="636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it-IT" sz="1500" b="0" i="0" u="none" strike="noStrike" dirty="0">
                <a:effectLst/>
                <a:highlight>
                  <a:srgbClr val="FFFFFF"/>
                </a:highlight>
                <a:latin typeface="Roboto" panose="020F0502020204030204" pitchFamily="34" charset="0"/>
                <a:hlinkClick r:id="rId5"/>
              </a:rPr>
              <a:t>TUP220-THB @ FEL2024</a:t>
            </a:r>
            <a:endParaRPr lang="it-IT" sz="1500" b="0" i="0" u="none" strike="noStrike" dirty="0">
              <a:effectLst/>
              <a:highlight>
                <a:srgbClr val="FFFFFF"/>
              </a:highlight>
              <a:latin typeface="Roboto" panose="020F0502020204030204" pitchFamily="34" charset="0"/>
            </a:endParaRPr>
          </a:p>
          <a:p>
            <a:pPr>
              <a:lnSpc>
                <a:spcPts val="2200"/>
              </a:lnSpc>
            </a:pPr>
            <a:r>
              <a:rPr lang="it-IT" sz="1500" b="0" i="0" u="none" strike="noStrike" dirty="0"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6"/>
              </a:rPr>
              <a:t>THPS21</a:t>
            </a:r>
            <a:r>
              <a:rPr lang="it-IT" sz="1500" dirty="0">
                <a:highlight>
                  <a:srgbClr val="FFFFFF"/>
                </a:highlight>
                <a:latin typeface="Roboto" panose="020F0502020204030204" pitchFamily="34" charset="0"/>
                <a:hlinkClick r:id="rId6"/>
              </a:rPr>
              <a:t> @ IPAC2024</a:t>
            </a:r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349872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58381" cy="1325563"/>
          </a:xfrm>
        </p:spPr>
        <p:txBody>
          <a:bodyPr/>
          <a:lstStyle/>
          <a:p>
            <a:r>
              <a:rPr lang="en-GB" dirty="0"/>
              <a:t>Planar SCU prototype from FNAL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78E6DC69-3F87-FB29-798C-58FBAEB0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4" y="764348"/>
            <a:ext cx="5594150" cy="4653755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8A4235C0-CF86-9A19-040A-F946241F4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679" y="795784"/>
            <a:ext cx="2945320" cy="2857501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F2E2DC75-67E8-2600-3351-64BE333F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813" y="3988414"/>
            <a:ext cx="3810000" cy="2857500"/>
          </a:xfrm>
          <a:prstGeom prst="rect">
            <a:avLst/>
          </a:prstGeom>
        </p:spPr>
      </p:pic>
      <p:sp>
        <p:nvSpPr>
          <p:cNvPr id="47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7BEB6724-99D7-BF2A-FD33-5EC10E822FBA}"/>
              </a:ext>
            </a:extLst>
          </p:cNvPr>
          <p:cNvSpPr txBox="1"/>
          <p:nvPr/>
        </p:nvSpPr>
        <p:spPr>
          <a:xfrm>
            <a:off x="5904730" y="787794"/>
            <a:ext cx="3546909" cy="253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5348" tIns="55348" rIns="55348" bIns="55348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lang="en-US" sz="1700" i="1" u="sng" dirty="0">
                <a:solidFill>
                  <a:srgbClr val="FF0000"/>
                </a:solidFill>
                <a:latin typeface="+mn-lt"/>
              </a:rPr>
              <a:t>One year delay</a:t>
            </a:r>
            <a:r>
              <a:rPr lang="en-US" sz="17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700" i="1" dirty="0" err="1">
                <a:solidFill>
                  <a:schemeClr val="tx1"/>
                </a:solidFill>
                <a:latin typeface="+mn-lt"/>
              </a:rPr>
              <a:t>wrt</a:t>
            </a:r>
            <a:r>
              <a:rPr lang="en-US" sz="1700" i="1" dirty="0">
                <a:solidFill>
                  <a:schemeClr val="tx1"/>
                </a:solidFill>
                <a:latin typeface="+mn-lt"/>
              </a:rPr>
              <a:t> the schedule:</a:t>
            </a:r>
            <a:r>
              <a:rPr lang="en-US" sz="17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endParaRPr lang="en-US" sz="17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Prototype completed </a:t>
            </a:r>
            <a:r>
              <a:rPr lang="en-US" sz="1700" dirty="0">
                <a:solidFill>
                  <a:schemeClr val="tx1"/>
                </a:solidFill>
                <a:latin typeface="+mn-lt"/>
                <a:sym typeface="Wingdings" pitchFamily="2" charset="2"/>
              </a:rPr>
              <a:t> tested during 2024</a:t>
            </a:r>
            <a:endParaRPr lang="en-US" sz="17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Vacuum vessel in final stages of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Thermal shield in 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Assembly to be completed not before September 2024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F160315-6E50-C830-3390-3F76C71D4F54}"/>
              </a:ext>
            </a:extLst>
          </p:cNvPr>
          <p:cNvSpPr txBox="1"/>
          <p:nvPr/>
        </p:nvSpPr>
        <p:spPr>
          <a:xfrm>
            <a:off x="5787500" y="3545752"/>
            <a:ext cx="4059885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i="1" dirty="0">
                <a:latin typeface="Calibri" charset="0"/>
                <a:ea typeface="Calibri" charset="0"/>
                <a:cs typeface="Calibri" charset="0"/>
              </a:rPr>
              <a:t>Courtesy of Cristian Boffo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42D38B3D-965C-F2B4-436F-E3A9526CBF89}"/>
              </a:ext>
            </a:extLst>
          </p:cNvPr>
          <p:cNvSpPr/>
          <p:nvPr/>
        </p:nvSpPr>
        <p:spPr>
          <a:xfrm>
            <a:off x="9481" y="5390405"/>
            <a:ext cx="3894304" cy="115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20"/>
              </a:lnSpc>
            </a:pP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NbTi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 prototype to be deployed upstream of the APPLE-X modules</a:t>
            </a:r>
          </a:p>
          <a:p>
            <a:pPr>
              <a:lnSpc>
                <a:spcPts val="2120"/>
              </a:lnSpc>
            </a:pP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To be delivered from FNAL to INFN as a result of equipment exchange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D17A39C8-8D6E-4659-CC2B-567264D6F0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81" r="2167" b="47403"/>
          <a:stretch/>
        </p:blipFill>
        <p:spPr>
          <a:xfrm>
            <a:off x="3915508" y="5411822"/>
            <a:ext cx="3810000" cy="14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41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58381" cy="1325563"/>
          </a:xfrm>
        </p:spPr>
        <p:txBody>
          <a:bodyPr/>
          <a:lstStyle/>
          <a:p>
            <a:r>
              <a:rPr lang="en-GB" dirty="0"/>
              <a:t>Undulator activities at ELI-ERIC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A84148F1-EAB8-8C25-02B6-C73E5BEC2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" t="1397" b="1788"/>
          <a:stretch/>
        </p:blipFill>
        <p:spPr>
          <a:xfrm>
            <a:off x="35169" y="762000"/>
            <a:ext cx="3770991" cy="5753110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011AD6B-089A-0585-AC23-096EDFECF2AB}"/>
              </a:ext>
            </a:extLst>
          </p:cNvPr>
          <p:cNvSpPr txBox="1"/>
          <p:nvPr/>
        </p:nvSpPr>
        <p:spPr>
          <a:xfrm>
            <a:off x="2215606" y="991287"/>
            <a:ext cx="5228546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i="1" dirty="0">
                <a:latin typeface="Calibri" charset="0"/>
                <a:ea typeface="Calibri" charset="0"/>
                <a:cs typeface="Calibri" charset="0"/>
              </a:rPr>
              <a:t>Courtesy of Alexander </a:t>
            </a:r>
            <a:r>
              <a:rPr lang="it-IT" i="1" dirty="0" err="1">
                <a:latin typeface="Calibri" charset="0"/>
                <a:ea typeface="Calibri" charset="0"/>
                <a:cs typeface="Calibri" charset="0"/>
              </a:rPr>
              <a:t>Molodozhentsev</a:t>
            </a:r>
            <a:endParaRPr lang="it-IT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9F542D36-EA3B-2779-A612-B1A4C4333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725" y="3429001"/>
            <a:ext cx="8295106" cy="2901918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83B779A-D900-0EC7-4437-8F1C4C744A02}"/>
              </a:ext>
            </a:extLst>
          </p:cNvPr>
          <p:cNvSpPr txBox="1"/>
          <p:nvPr/>
        </p:nvSpPr>
        <p:spPr>
          <a:xfrm>
            <a:off x="4591788" y="1907121"/>
            <a:ext cx="7514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228D6"/>
                </a:solidFill>
              </a:rPr>
              <a:t>Demonstration of an LPA driven SASE-FEL at beam energy = 350 MeV, within an undulator </a:t>
            </a:r>
            <a:r>
              <a:rPr lang="en-US" b="1">
                <a:solidFill>
                  <a:srgbClr val="0228D6"/>
                </a:solidFill>
              </a:rPr>
              <a:t>module 4m </a:t>
            </a:r>
            <a:r>
              <a:rPr lang="en-US" b="1" dirty="0">
                <a:solidFill>
                  <a:srgbClr val="0228D6"/>
                </a:solidFill>
              </a:rPr>
              <a:t>long, next in line </a:t>
            </a:r>
            <a:r>
              <a:rPr lang="en-US" b="1" dirty="0">
                <a:solidFill>
                  <a:srgbClr val="0228D6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228D6"/>
                </a:solidFill>
              </a:rPr>
              <a:t> seeded FEL</a:t>
            </a:r>
            <a:endParaRPr lang="en-GB" dirty="0">
              <a:solidFill>
                <a:srgbClr val="0228D6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it-IT" dirty="0">
                <a:solidFill>
                  <a:srgbClr val="0228D6"/>
                </a:solidFill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228D6"/>
                </a:solidFill>
              </a:rPr>
              <a:t>Compact FEL operation in the “water window” at beam energy = 1.2 GeV</a:t>
            </a:r>
            <a:endParaRPr lang="it-IT" dirty="0">
              <a:solidFill>
                <a:srgbClr val="0228D6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849B0B4-3D89-A3BF-D744-A873CB7FF00D}"/>
              </a:ext>
            </a:extLst>
          </p:cNvPr>
          <p:cNvSpPr txBox="1"/>
          <p:nvPr/>
        </p:nvSpPr>
        <p:spPr>
          <a:xfrm>
            <a:off x="4019527" y="1410575"/>
            <a:ext cx="79035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/>
              <a:t>Plans </a:t>
            </a:r>
            <a:r>
              <a:rPr lang="en-US" sz="2100" b="1" dirty="0"/>
              <a:t>based on the novel L2-DUHA laser system (200TW/20-100 Hz)</a:t>
            </a:r>
            <a:r>
              <a:rPr lang="it-IT" sz="21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2132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58381" cy="1325563"/>
          </a:xfrm>
        </p:spPr>
        <p:txBody>
          <a:bodyPr/>
          <a:lstStyle/>
          <a:p>
            <a:r>
              <a:rPr lang="en-GB" dirty="0"/>
              <a:t>XLS FEL beamlines cost breakdown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62572"/>
            <a:ext cx="4525344" cy="365125"/>
          </a:xfrm>
        </p:spPr>
        <p:txBody>
          <a:bodyPr/>
          <a:lstStyle/>
          <a:p>
            <a:pPr algn="l"/>
            <a:r>
              <a:rPr lang="en-GB" dirty="0"/>
              <a:t>F. Nguyen – Elba Annual  Meeting September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129230A-6599-8FDC-0343-3F49A0528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" y="820638"/>
            <a:ext cx="10266936" cy="53438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04CC17-19EE-B44D-E231-8D22391C835E}"/>
              </a:ext>
            </a:extLst>
          </p:cNvPr>
          <p:cNvSpPr txBox="1"/>
          <p:nvPr/>
        </p:nvSpPr>
        <p:spPr>
          <a:xfrm>
            <a:off x="-10921" y="6111457"/>
            <a:ext cx="499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of Carlo Rossi (CERN) –  </a:t>
            </a:r>
            <a:r>
              <a:rPr lang="it-IT" dirty="0" err="1"/>
              <a:t>beginning</a:t>
            </a:r>
            <a:r>
              <a:rPr lang="it-IT" dirty="0"/>
              <a:t> of 2020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3FE3F7-6702-8C4C-E271-FB0B6AD973F8}"/>
              </a:ext>
            </a:extLst>
          </p:cNvPr>
          <p:cNvSpPr txBox="1"/>
          <p:nvPr/>
        </p:nvSpPr>
        <p:spPr>
          <a:xfrm>
            <a:off x="10274154" y="1300473"/>
            <a:ext cx="21575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/>
              <a:t>2×16 </a:t>
            </a:r>
            <a:r>
              <a:rPr lang="it-IT" sz="1700" b="1" dirty="0" err="1"/>
              <a:t>helical</a:t>
            </a:r>
            <a:r>
              <a:rPr lang="it-IT" sz="1700" b="1" dirty="0"/>
              <a:t> 13mm</a:t>
            </a:r>
          </a:p>
          <a:p>
            <a:r>
              <a:rPr lang="it-IT" sz="1700" b="1" dirty="0" err="1"/>
              <a:t>NbTi</a:t>
            </a:r>
            <a:r>
              <a:rPr lang="it-IT" sz="1700" b="1" dirty="0"/>
              <a:t> </a:t>
            </a:r>
            <a:r>
              <a:rPr lang="it-IT" sz="1700" b="1" dirty="0" err="1"/>
              <a:t>undulators</a:t>
            </a:r>
            <a:r>
              <a:rPr lang="it-IT" sz="1700" dirty="0"/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0BB7A0-BABF-78CC-0FDC-E7576233578F}"/>
              </a:ext>
            </a:extLst>
          </p:cNvPr>
          <p:cNvSpPr txBox="1"/>
          <p:nvPr/>
        </p:nvSpPr>
        <p:spPr>
          <a:xfrm>
            <a:off x="10274154" y="4152077"/>
            <a:ext cx="21575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/>
              <a:t>2×3 APPLE-X</a:t>
            </a:r>
          </a:p>
          <a:p>
            <a:r>
              <a:rPr lang="it-IT" sz="1700" b="1" dirty="0"/>
              <a:t>19mm </a:t>
            </a:r>
            <a:r>
              <a:rPr lang="it-IT" sz="1700" b="1" dirty="0" err="1"/>
              <a:t>undulators</a:t>
            </a:r>
            <a:r>
              <a:rPr lang="it-IT" sz="1700" dirty="0"/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41EAD6-7713-B5D6-3C26-5C207107CD44}"/>
              </a:ext>
            </a:extLst>
          </p:cNvPr>
          <p:cNvSpPr txBox="1"/>
          <p:nvPr/>
        </p:nvSpPr>
        <p:spPr>
          <a:xfrm>
            <a:off x="5817342" y="6177204"/>
            <a:ext cx="575333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3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D’Auria, G., </a:t>
            </a:r>
            <a:r>
              <a:rPr lang="it-IT" sz="13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Adli</a:t>
            </a:r>
            <a:r>
              <a:rPr lang="it-IT" sz="13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, E.,… </a:t>
            </a:r>
            <a:r>
              <a:rPr lang="it-IT" sz="1300" dirty="0">
                <a:solidFill>
                  <a:srgbClr val="222222"/>
                </a:solidFill>
                <a:highlight>
                  <a:srgbClr val="FFFFFF"/>
                </a:highlight>
                <a:latin typeface="Merriweather Sans" panose="020F0502020204030204" pitchFamily="34" charset="0"/>
              </a:rPr>
              <a:t>Nguyen, </a:t>
            </a:r>
            <a:r>
              <a:rPr lang="it-IT" sz="1300" dirty="0" err="1">
                <a:solidFill>
                  <a:srgbClr val="222222"/>
                </a:solidFill>
                <a:highlight>
                  <a:srgbClr val="FFFFFF"/>
                </a:highlight>
                <a:latin typeface="Merriweather Sans" panose="020F0502020204030204" pitchFamily="34" charset="0"/>
              </a:rPr>
              <a:t>F</a:t>
            </a:r>
            <a:r>
              <a:rPr lang="it-IT" sz="1300" dirty="0">
                <a:solidFill>
                  <a:srgbClr val="222222"/>
                </a:solidFill>
                <a:highlight>
                  <a:srgbClr val="FFFFFF"/>
                </a:highlight>
                <a:latin typeface="Merriweather Sans" panose="020F0502020204030204" pitchFamily="34" charset="0"/>
              </a:rPr>
              <a:t>.</a:t>
            </a:r>
            <a:r>
              <a:rPr lang="it-IT" sz="13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 </a:t>
            </a:r>
            <a:r>
              <a:rPr lang="it-IT" sz="1300" b="0" i="1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et al.</a:t>
            </a:r>
            <a:r>
              <a:rPr lang="it-IT" sz="13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 </a:t>
            </a:r>
            <a:r>
              <a:rPr lang="it-IT" sz="1300" b="1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The </a:t>
            </a:r>
            <a:r>
              <a:rPr lang="it-IT" sz="1300" b="1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CompactLight</a:t>
            </a:r>
            <a:r>
              <a:rPr lang="it-IT" sz="1300" b="1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 Design Study</a:t>
            </a:r>
          </a:p>
          <a:p>
            <a:pPr algn="r"/>
            <a:r>
              <a:rPr lang="it-IT" sz="1300" b="0" i="1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Eur. </a:t>
            </a:r>
            <a:r>
              <a:rPr lang="it-IT" sz="1300" b="0" i="1" u="none" strike="noStrike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Phys</a:t>
            </a:r>
            <a:r>
              <a:rPr lang="it-IT" sz="1300" b="0" i="1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. </a:t>
            </a:r>
            <a:r>
              <a:rPr lang="it-IT" sz="1300" b="0" i="1" u="none" strike="noStrike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J</a:t>
            </a:r>
            <a:r>
              <a:rPr lang="it-IT" sz="1300" b="0" i="1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. Spec. Top.</a:t>
            </a:r>
            <a:r>
              <a:rPr lang="it-IT" sz="13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 </a:t>
            </a:r>
            <a:r>
              <a:rPr lang="it-IT" sz="1300" b="1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233</a:t>
            </a:r>
            <a:r>
              <a:rPr lang="it-IT" sz="13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, 1–208 (2024).</a:t>
            </a:r>
          </a:p>
          <a:p>
            <a:pPr algn="r"/>
            <a:r>
              <a:rPr lang="it-IT" sz="13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https://</a:t>
            </a:r>
            <a:r>
              <a:rPr lang="it-IT" sz="13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doi.org</a:t>
            </a:r>
            <a:r>
              <a:rPr lang="it-IT" sz="13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/10.1140/</a:t>
            </a:r>
            <a:r>
              <a:rPr lang="it-IT" sz="13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epjs</a:t>
            </a:r>
            <a:r>
              <a:rPr lang="it-IT" sz="13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/s11734-023-01076-0</a:t>
            </a:r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2756823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8658</TotalTime>
  <Words>1200</Words>
  <Application>Microsoft Macintosh PowerPoint</Application>
  <PresentationFormat>Widescreen</PresentationFormat>
  <Paragraphs>166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8" baseType="lpstr">
      <vt:lpstr>Arial</vt:lpstr>
      <vt:lpstr>Arial Narrow</vt:lpstr>
      <vt:lpstr>Arial Rounded MT Bold</vt:lpstr>
      <vt:lpstr>Calibri</vt:lpstr>
      <vt:lpstr>Calibri Light</vt:lpstr>
      <vt:lpstr>Merriweather Sans</vt:lpstr>
      <vt:lpstr>Roboto</vt:lpstr>
      <vt:lpstr>Symbol</vt:lpstr>
      <vt:lpstr>Times New Roman</vt:lpstr>
      <vt:lpstr>Wingdings</vt:lpstr>
      <vt:lpstr>Office Theme</vt:lpstr>
      <vt:lpstr>WP9 – Considerations on Undulators</vt:lpstr>
      <vt:lpstr>Undulators: technology ranking</vt:lpstr>
      <vt:lpstr>The AQUA beamline – EuPRAXIA@SPARC_LAB</vt:lpstr>
      <vt:lpstr>Variable polarization undulator for AQUA</vt:lpstr>
      <vt:lpstr>SABINA APPLE-X Undulator</vt:lpstr>
      <vt:lpstr>Lessons learned from the SABINA APPLE-X</vt:lpstr>
      <vt:lpstr>Planar SCU prototype from FNAL</vt:lpstr>
      <vt:lpstr>Undulator activities at ELI-ERIC</vt:lpstr>
      <vt:lpstr>XLS FEL beamlines cost breakdown</vt:lpstr>
      <vt:lpstr>Conclusions</vt:lpstr>
      <vt:lpstr>EuPRAXIA-PP Consortium</vt:lpstr>
      <vt:lpstr>EuPRAXIA-PP Structure</vt:lpstr>
      <vt:lpstr>Acknowledgements</vt:lpstr>
      <vt:lpstr>FEL Beamlines for EuPRAXIA@SPARC_LAB</vt:lpstr>
      <vt:lpstr>EuPRAXIA@SPARC_LAB: undulator costs</vt:lpstr>
      <vt:lpstr>ARIA baseline layout</vt:lpstr>
      <vt:lpstr>Undulators for ARIA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Federico Nguyen</cp:lastModifiedBy>
  <cp:revision>97</cp:revision>
  <cp:lastPrinted>2024-09-24T05:27:42Z</cp:lastPrinted>
  <dcterms:created xsi:type="dcterms:W3CDTF">2018-02-09T13:41:45Z</dcterms:created>
  <dcterms:modified xsi:type="dcterms:W3CDTF">2024-10-25T05:34:27Z</dcterms:modified>
</cp:coreProperties>
</file>