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5" r:id="rId3"/>
    <p:sldId id="297" r:id="rId4"/>
    <p:sldId id="298" r:id="rId5"/>
    <p:sldId id="301" r:id="rId6"/>
    <p:sldId id="300" r:id="rId7"/>
    <p:sldId id="270" r:id="rId8"/>
    <p:sldId id="305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982"/>
    <a:srgbClr val="A6A6A6"/>
    <a:srgbClr val="DDE9F7"/>
    <a:srgbClr val="0055A5"/>
    <a:srgbClr val="437AAB"/>
    <a:srgbClr val="385273"/>
    <a:srgbClr val="EF3723"/>
    <a:srgbClr val="334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4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3604" b="18163"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88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3" y="3153930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39" y="376194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13092" y="3642000"/>
            <a:ext cx="1152130" cy="3990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8" y="6288044"/>
            <a:ext cx="33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800" dirty="0">
                <a:solidFill>
                  <a:schemeClr val="bg1"/>
                </a:solidFill>
              </a:rPr>
              <a:t>No. 101079773</a:t>
            </a:r>
          </a:p>
        </p:txBody>
      </p:sp>
      <p:pic>
        <p:nvPicPr>
          <p:cNvPr id="16" name="Picture 15" descr="Shape, background pattern, rectangle&#10;&#10;Description automatically generated">
            <a:extLst>
              <a:ext uri="{FF2B5EF4-FFF2-40B4-BE49-F238E27FC236}">
                <a16:creationId xmlns:a16="http://schemas.microsoft.com/office/drawing/2014/main" id="{EB353F2C-276C-46A5-BFB4-EDBF3952D3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19" y="5201842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B40DA2FC-500E-4637-AD7D-89070242F1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B92E49D-42F5-4F3F-87B5-89E4F69384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64" y="5201842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23025C6F-90C7-462A-8C0E-8079D07BC3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5EEF9B71-7283-4C50-AF40-4C42338F61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10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Picture 3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181E05-6FC8-4FE7-96E3-22D4AE603C7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34" y="5201842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1B7B7ABD-7FF4-416E-82E5-F7D825396BD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Picture 35" descr="Shape, rectangle&#10;&#10;Description automatically generated">
            <a:extLst>
              <a:ext uri="{FF2B5EF4-FFF2-40B4-BE49-F238E27FC236}">
                <a16:creationId xmlns:a16="http://schemas.microsoft.com/office/drawing/2014/main" id="{0E6B17BD-38E6-40E8-81B9-61656C20CE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69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AFBA9081-7D6A-4386-BE99-3B9915CAF34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07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EF4B1B9E-9C34-41AA-BA3F-19A5FC834B1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76" y="5703104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DAFE8E6F-FDE1-40AB-A91E-75B4752808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38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Picture 43" descr="Background pattern&#10;&#10;Description automatically generated">
            <a:extLst>
              <a:ext uri="{FF2B5EF4-FFF2-40B4-BE49-F238E27FC236}">
                <a16:creationId xmlns:a16="http://schemas.microsoft.com/office/drawing/2014/main" id="{6DC76842-022A-455A-913E-9A58E2CB99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64" y="5703104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  <p:pic>
        <p:nvPicPr>
          <p:cNvPr id="5" name="Picture 4" descr="A black background with white text and yellow stars&#10;&#10;Description automatically generated">
            <a:extLst>
              <a:ext uri="{FF2B5EF4-FFF2-40B4-BE49-F238E27FC236}">
                <a16:creationId xmlns:a16="http://schemas.microsoft.com/office/drawing/2014/main" id="{9E2716B7-B9F2-45DB-9777-073DE14175D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12" y="114716"/>
            <a:ext cx="2242632" cy="14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1834-46A7-4729-87E5-523A704ACD68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7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A08C-906E-43EA-885E-38D7E516C950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6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4375-5B77-493B-B985-7DE9ED0B3819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8E6A3-D10E-BEBC-CDF4-2DC37BE2810D}"/>
              </a:ext>
            </a:extLst>
          </p:cNvPr>
          <p:cNvSpPr txBox="1"/>
          <p:nvPr userDrawn="1"/>
        </p:nvSpPr>
        <p:spPr>
          <a:xfrm>
            <a:off x="4456234" y="6458365"/>
            <a:ext cx="327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C3982"/>
                </a:solidFill>
              </a:rPr>
              <a:t>www.eupraxia-pp.org</a:t>
            </a:r>
          </a:p>
        </p:txBody>
      </p:sp>
    </p:spTree>
    <p:extLst>
      <p:ext uri="{BB962C8B-B14F-4D97-AF65-F5344CB8AC3E}">
        <p14:creationId xmlns:p14="http://schemas.microsoft.com/office/powerpoint/2010/main" val="4637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2C39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56F66-AA74-C0C7-C412-B189A98C9334}"/>
              </a:ext>
            </a:extLst>
          </p:cNvPr>
          <p:cNvSpPr txBox="1"/>
          <p:nvPr userDrawn="1"/>
        </p:nvSpPr>
        <p:spPr>
          <a:xfrm>
            <a:off x="4456234" y="6458365"/>
            <a:ext cx="327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C3982"/>
                </a:solidFill>
              </a:rPr>
              <a:t>www.eupraxia-pp.org</a:t>
            </a:r>
          </a:p>
        </p:txBody>
      </p:sp>
    </p:spTree>
    <p:extLst>
      <p:ext uri="{BB962C8B-B14F-4D97-AF65-F5344CB8AC3E}">
        <p14:creationId xmlns:p14="http://schemas.microsoft.com/office/powerpoint/2010/main" val="297382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A432-0A7F-4C00-891E-203DB036B6DB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4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466-3B82-475E-B082-527677DD09F8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6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D47-8CAF-40B8-839E-ACD68B3A7126}" type="datetime1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0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0591-3475-4EBB-8016-10D483697907}" type="datetime1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7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7272-7EFB-437A-AE66-D494C00346C2}" type="datetime1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0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27A4-D14A-4CCB-9FE4-240F31646354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45F3-8D30-4E47-A23B-88EACEE32C39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7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ick.gazis@ess.eu" TargetMode="External"/><Relationship Id="rId5" Type="http://schemas.openxmlformats.org/officeDocument/2006/relationships/hyperlink" Target="mailto:egazis@central.ntua.gr" TargetMode="Externa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jpg"/><Relationship Id="rId21" Type="http://schemas.openxmlformats.org/officeDocument/2006/relationships/image" Target="../media/image50.png"/><Relationship Id="rId34" Type="http://schemas.openxmlformats.org/officeDocument/2006/relationships/image" Target="../media/image63.jpg"/><Relationship Id="rId42" Type="http://schemas.openxmlformats.org/officeDocument/2006/relationships/image" Target="../media/image71.png"/><Relationship Id="rId47" Type="http://schemas.openxmlformats.org/officeDocument/2006/relationships/image" Target="../media/image76.jpg"/><Relationship Id="rId50" Type="http://schemas.openxmlformats.org/officeDocument/2006/relationships/image" Target="../media/image79.pn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6" Type="http://schemas.openxmlformats.org/officeDocument/2006/relationships/image" Target="../media/image45.jpeg"/><Relationship Id="rId29" Type="http://schemas.openxmlformats.org/officeDocument/2006/relationships/image" Target="../media/image58.png"/><Relationship Id="rId11" Type="http://schemas.openxmlformats.org/officeDocument/2006/relationships/image" Target="../media/image40.jp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jp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4" Type="http://schemas.openxmlformats.org/officeDocument/2006/relationships/image" Target="../media/image33.jp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jpg"/><Relationship Id="rId27" Type="http://schemas.openxmlformats.org/officeDocument/2006/relationships/image" Target="../media/image56.jpg"/><Relationship Id="rId30" Type="http://schemas.openxmlformats.org/officeDocument/2006/relationships/image" Target="../media/image59.png"/><Relationship Id="rId35" Type="http://schemas.openxmlformats.org/officeDocument/2006/relationships/image" Target="../media/image64.jpg"/><Relationship Id="rId43" Type="http://schemas.openxmlformats.org/officeDocument/2006/relationships/image" Target="../media/image72.jpeg"/><Relationship Id="rId48" Type="http://schemas.openxmlformats.org/officeDocument/2006/relationships/image" Target="../media/image77.jpg"/><Relationship Id="rId8" Type="http://schemas.openxmlformats.org/officeDocument/2006/relationships/image" Target="../media/image37.png"/><Relationship Id="rId51" Type="http://schemas.openxmlformats.org/officeDocument/2006/relationships/image" Target="../media/image80.jpg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jpg"/><Relationship Id="rId33" Type="http://schemas.openxmlformats.org/officeDocument/2006/relationships/image" Target="../media/image62.png"/><Relationship Id="rId38" Type="http://schemas.openxmlformats.org/officeDocument/2006/relationships/image" Target="../media/image67.jpg"/><Relationship Id="rId46" Type="http://schemas.openxmlformats.org/officeDocument/2006/relationships/image" Target="../media/image75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1A33-5772-438A-823D-C015E90B0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900" dirty="0"/>
              <a:t>WP9 Status Report: an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E5BE7-F6D2-4725-85A7-B8FD0022C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23" y="3153930"/>
            <a:ext cx="8212688" cy="1181764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WP9 –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RF, Magnets &amp; Beamline Components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WP leaders: S.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Antipov</a:t>
            </a:r>
            <a:r>
              <a:rPr lang="en-GB" dirty="0">
                <a:latin typeface="Calibri"/>
              </a:rPr>
              <a:t> (DESY) &amp;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F. Nguyen (ENEA)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tabLst/>
              <a:defRPr/>
            </a:pPr>
            <a:r>
              <a:rPr lang="en-GB" dirty="0">
                <a:latin typeface="Calibri"/>
              </a:rPr>
              <a:t>Elba Annual Meeting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September 24</a:t>
            </a:r>
            <a:r>
              <a:rPr kumimoji="0" lang="en-GB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65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WP9: what is all about?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66D823B-F38A-AB04-5032-969005CE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1" y="3581400"/>
            <a:ext cx="9192879" cy="290657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FCA1BC4-5AA5-D874-5D58-5888A093C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827823"/>
            <a:ext cx="5715000" cy="167756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F1C2DBF-97C5-68CB-1A53-6719FA6C47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84" t="34048" b="25954"/>
          <a:stretch/>
        </p:blipFill>
        <p:spPr>
          <a:xfrm>
            <a:off x="5041901" y="911215"/>
            <a:ext cx="2828341" cy="8286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F05CBE3-9B7B-5B74-E522-9308AD504C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337"/>
          <a:stretch/>
        </p:blipFill>
        <p:spPr>
          <a:xfrm>
            <a:off x="52050" y="822018"/>
            <a:ext cx="5065916" cy="23656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6462572"/>
            <a:ext cx="4525344" cy="365125"/>
          </a:xfrm>
        </p:spPr>
        <p:txBody>
          <a:bodyPr/>
          <a:lstStyle/>
          <a:p>
            <a:pPr algn="l"/>
            <a:r>
              <a:rPr lang="en-GB" dirty="0"/>
              <a:t>F. Nguyen, S. </a:t>
            </a:r>
            <a:r>
              <a:rPr lang="en-GB" dirty="0" err="1"/>
              <a:t>Antipov</a:t>
            </a:r>
            <a:r>
              <a:rPr lang="en-GB" dirty="0"/>
              <a:t> – Elba Annual  Meeting September 24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76588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Deliverables/Milestones of this WP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6462572"/>
            <a:ext cx="4525344" cy="365125"/>
          </a:xfrm>
        </p:spPr>
        <p:txBody>
          <a:bodyPr/>
          <a:lstStyle/>
          <a:p>
            <a:pPr algn="l"/>
            <a:r>
              <a:rPr lang="en-GB" dirty="0"/>
              <a:t>F. Nguyen, S. </a:t>
            </a:r>
            <a:r>
              <a:rPr lang="en-GB" dirty="0" err="1"/>
              <a:t>Antipov</a:t>
            </a:r>
            <a:r>
              <a:rPr lang="en-GB" dirty="0"/>
              <a:t> – Elba Annual  Meeting September 24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  <p:sp>
        <p:nvSpPr>
          <p:cNvPr id="6" name="Content Placeholder 1"/>
          <p:cNvSpPr txBox="1"/>
          <p:nvPr/>
        </p:nvSpPr>
        <p:spPr>
          <a:xfrm>
            <a:off x="73775" y="1034526"/>
            <a:ext cx="12192000" cy="477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8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D9.1 Report on structures to be funded from national/bilateral/</a:t>
            </a:r>
            <a:r>
              <a:rPr lang="en-US" dirty="0" err="1">
                <a:solidFill>
                  <a:srgbClr val="00B050"/>
                </a:solidFill>
              </a:rPr>
              <a:t>european</a:t>
            </a:r>
            <a:r>
              <a:rPr lang="en-US" dirty="0">
                <a:solidFill>
                  <a:srgbClr val="00B050"/>
                </a:solidFill>
              </a:rPr>
              <a:t> level for RF, Magnets and beamlines components (M12)*</a:t>
            </a:r>
          </a:p>
          <a:p>
            <a:r>
              <a:rPr lang="en-US" dirty="0">
                <a:solidFill>
                  <a:srgbClr val="C00000"/>
                </a:solidFill>
              </a:rPr>
              <a:t>D9.2 Report on technical results achieved in the field of RF, Magnets and beamlines components (M24)**</a:t>
            </a:r>
          </a:p>
          <a:p>
            <a:r>
              <a:rPr lang="en-US" dirty="0">
                <a:solidFill>
                  <a:srgbClr val="C00000"/>
                </a:solidFill>
              </a:rPr>
              <a:t>M.20 Update of concepts for </a:t>
            </a:r>
            <a:r>
              <a:rPr lang="en-US" dirty="0" err="1">
                <a:solidFill>
                  <a:srgbClr val="C00000"/>
                </a:solidFill>
              </a:rPr>
              <a:t>EuPRAXIA</a:t>
            </a:r>
            <a:r>
              <a:rPr lang="en-US" dirty="0">
                <a:solidFill>
                  <a:srgbClr val="C00000"/>
                </a:solidFill>
              </a:rPr>
              <a:t>, systems status report (M24)**</a:t>
            </a:r>
          </a:p>
          <a:p>
            <a:r>
              <a:rPr lang="en-US" dirty="0">
                <a:solidFill>
                  <a:schemeClr val="accent1"/>
                </a:solidFill>
              </a:rPr>
              <a:t>D9.3 TRL Report and maturity assessment on the development of RF, Magnets and beamlines components (M42)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* </a:t>
            </a:r>
            <a:r>
              <a:rPr lang="en-GB" sz="2400" dirty="0">
                <a:solidFill>
                  <a:srgbClr val="00B050"/>
                </a:solidFill>
              </a:rPr>
              <a:t>Done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** Final Version submitted to the management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F350C12-A982-BA3C-7CD2-BF8816C85F18}"/>
              </a:ext>
            </a:extLst>
          </p:cNvPr>
          <p:cNvSpPr/>
          <p:nvPr/>
        </p:nvSpPr>
        <p:spPr>
          <a:xfrm>
            <a:off x="64106" y="1826090"/>
            <a:ext cx="10870593" cy="1469205"/>
          </a:xfrm>
          <a:custGeom>
            <a:avLst/>
            <a:gdLst>
              <a:gd name="connsiteX0" fmla="*/ 0 w 10870593"/>
              <a:gd name="connsiteY0" fmla="*/ 244872 h 1469205"/>
              <a:gd name="connsiteX1" fmla="*/ 244872 w 10870593"/>
              <a:gd name="connsiteY1" fmla="*/ 0 h 1469205"/>
              <a:gd name="connsiteX2" fmla="*/ 1029203 w 10870593"/>
              <a:gd name="connsiteY2" fmla="*/ 0 h 1469205"/>
              <a:gd name="connsiteX3" fmla="*/ 1502108 w 10870593"/>
              <a:gd name="connsiteY3" fmla="*/ 0 h 1469205"/>
              <a:gd name="connsiteX4" fmla="*/ 1871205 w 10870593"/>
              <a:gd name="connsiteY4" fmla="*/ 0 h 1469205"/>
              <a:gd name="connsiteX5" fmla="*/ 2551727 w 10870593"/>
              <a:gd name="connsiteY5" fmla="*/ 0 h 1469205"/>
              <a:gd name="connsiteX6" fmla="*/ 3024633 w 10870593"/>
              <a:gd name="connsiteY6" fmla="*/ 0 h 1469205"/>
              <a:gd name="connsiteX7" fmla="*/ 3808963 w 10870593"/>
              <a:gd name="connsiteY7" fmla="*/ 0 h 1469205"/>
              <a:gd name="connsiteX8" fmla="*/ 4178060 w 10870593"/>
              <a:gd name="connsiteY8" fmla="*/ 0 h 1469205"/>
              <a:gd name="connsiteX9" fmla="*/ 4962391 w 10870593"/>
              <a:gd name="connsiteY9" fmla="*/ 0 h 1469205"/>
              <a:gd name="connsiteX10" fmla="*/ 5227680 w 10870593"/>
              <a:gd name="connsiteY10" fmla="*/ 0 h 1469205"/>
              <a:gd name="connsiteX11" fmla="*/ 5804393 w 10870593"/>
              <a:gd name="connsiteY11" fmla="*/ 0 h 1469205"/>
              <a:gd name="connsiteX12" fmla="*/ 6381107 w 10870593"/>
              <a:gd name="connsiteY12" fmla="*/ 0 h 1469205"/>
              <a:gd name="connsiteX13" fmla="*/ 6854013 w 10870593"/>
              <a:gd name="connsiteY13" fmla="*/ 0 h 1469205"/>
              <a:gd name="connsiteX14" fmla="*/ 7638343 w 10870593"/>
              <a:gd name="connsiteY14" fmla="*/ 0 h 1469205"/>
              <a:gd name="connsiteX15" fmla="*/ 8422674 w 10870593"/>
              <a:gd name="connsiteY15" fmla="*/ 0 h 1469205"/>
              <a:gd name="connsiteX16" fmla="*/ 8791771 w 10870593"/>
              <a:gd name="connsiteY16" fmla="*/ 0 h 1469205"/>
              <a:gd name="connsiteX17" fmla="*/ 9368485 w 10870593"/>
              <a:gd name="connsiteY17" fmla="*/ 0 h 1469205"/>
              <a:gd name="connsiteX18" fmla="*/ 10625721 w 10870593"/>
              <a:gd name="connsiteY18" fmla="*/ 0 h 1469205"/>
              <a:gd name="connsiteX19" fmla="*/ 10870593 w 10870593"/>
              <a:gd name="connsiteY19" fmla="*/ 244872 h 1469205"/>
              <a:gd name="connsiteX20" fmla="*/ 10870593 w 10870593"/>
              <a:gd name="connsiteY20" fmla="*/ 705219 h 1469205"/>
              <a:gd name="connsiteX21" fmla="*/ 10870593 w 10870593"/>
              <a:gd name="connsiteY21" fmla="*/ 1224333 h 1469205"/>
              <a:gd name="connsiteX22" fmla="*/ 10625721 w 10870593"/>
              <a:gd name="connsiteY22" fmla="*/ 1469205 h 1469205"/>
              <a:gd name="connsiteX23" fmla="*/ 10256624 w 10870593"/>
              <a:gd name="connsiteY23" fmla="*/ 1469205 h 1469205"/>
              <a:gd name="connsiteX24" fmla="*/ 9991336 w 10870593"/>
              <a:gd name="connsiteY24" fmla="*/ 1469205 h 1469205"/>
              <a:gd name="connsiteX25" fmla="*/ 9726047 w 10870593"/>
              <a:gd name="connsiteY25" fmla="*/ 1469205 h 1469205"/>
              <a:gd name="connsiteX26" fmla="*/ 9149334 w 10870593"/>
              <a:gd name="connsiteY26" fmla="*/ 1469205 h 1469205"/>
              <a:gd name="connsiteX27" fmla="*/ 8780237 w 10870593"/>
              <a:gd name="connsiteY27" fmla="*/ 1469205 h 1469205"/>
              <a:gd name="connsiteX28" fmla="*/ 8099714 w 10870593"/>
              <a:gd name="connsiteY28" fmla="*/ 1469205 h 1469205"/>
              <a:gd name="connsiteX29" fmla="*/ 7730618 w 10870593"/>
              <a:gd name="connsiteY29" fmla="*/ 1469205 h 1469205"/>
              <a:gd name="connsiteX30" fmla="*/ 7050095 w 10870593"/>
              <a:gd name="connsiteY30" fmla="*/ 1469205 h 1469205"/>
              <a:gd name="connsiteX31" fmla="*/ 6784807 w 10870593"/>
              <a:gd name="connsiteY31" fmla="*/ 1469205 h 1469205"/>
              <a:gd name="connsiteX32" fmla="*/ 6104285 w 10870593"/>
              <a:gd name="connsiteY32" fmla="*/ 1469205 h 1469205"/>
              <a:gd name="connsiteX33" fmla="*/ 5735188 w 10870593"/>
              <a:gd name="connsiteY33" fmla="*/ 1469205 h 1469205"/>
              <a:gd name="connsiteX34" fmla="*/ 5469899 w 10870593"/>
              <a:gd name="connsiteY34" fmla="*/ 1469205 h 1469205"/>
              <a:gd name="connsiteX35" fmla="*/ 5100802 w 10870593"/>
              <a:gd name="connsiteY35" fmla="*/ 1469205 h 1469205"/>
              <a:gd name="connsiteX36" fmla="*/ 4420280 w 10870593"/>
              <a:gd name="connsiteY36" fmla="*/ 1469205 h 1469205"/>
              <a:gd name="connsiteX37" fmla="*/ 4051183 w 10870593"/>
              <a:gd name="connsiteY37" fmla="*/ 1469205 h 1469205"/>
              <a:gd name="connsiteX38" fmla="*/ 3785895 w 10870593"/>
              <a:gd name="connsiteY38" fmla="*/ 1469205 h 1469205"/>
              <a:gd name="connsiteX39" fmla="*/ 3416798 w 10870593"/>
              <a:gd name="connsiteY39" fmla="*/ 1469205 h 1469205"/>
              <a:gd name="connsiteX40" fmla="*/ 2943893 w 10870593"/>
              <a:gd name="connsiteY40" fmla="*/ 1469205 h 1469205"/>
              <a:gd name="connsiteX41" fmla="*/ 2367179 w 10870593"/>
              <a:gd name="connsiteY41" fmla="*/ 1469205 h 1469205"/>
              <a:gd name="connsiteX42" fmla="*/ 1998082 w 10870593"/>
              <a:gd name="connsiteY42" fmla="*/ 1469205 h 1469205"/>
              <a:gd name="connsiteX43" fmla="*/ 1213751 w 10870593"/>
              <a:gd name="connsiteY43" fmla="*/ 1469205 h 1469205"/>
              <a:gd name="connsiteX44" fmla="*/ 244872 w 10870593"/>
              <a:gd name="connsiteY44" fmla="*/ 1469205 h 1469205"/>
              <a:gd name="connsiteX45" fmla="*/ 0 w 10870593"/>
              <a:gd name="connsiteY45" fmla="*/ 1224333 h 1469205"/>
              <a:gd name="connsiteX46" fmla="*/ 0 w 10870593"/>
              <a:gd name="connsiteY46" fmla="*/ 734603 h 1469205"/>
              <a:gd name="connsiteX47" fmla="*/ 0 w 10870593"/>
              <a:gd name="connsiteY47" fmla="*/ 244872 h 14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870593" h="1469205" extrusionOk="0">
                <a:moveTo>
                  <a:pt x="0" y="244872"/>
                </a:moveTo>
                <a:cubicBezTo>
                  <a:pt x="-18015" y="98521"/>
                  <a:pt x="92964" y="6256"/>
                  <a:pt x="244872" y="0"/>
                </a:cubicBezTo>
                <a:cubicBezTo>
                  <a:pt x="479128" y="-54014"/>
                  <a:pt x="743382" y="68486"/>
                  <a:pt x="1029203" y="0"/>
                </a:cubicBezTo>
                <a:cubicBezTo>
                  <a:pt x="1315024" y="-68486"/>
                  <a:pt x="1359024" y="29646"/>
                  <a:pt x="1502108" y="0"/>
                </a:cubicBezTo>
                <a:cubicBezTo>
                  <a:pt x="1645192" y="-29646"/>
                  <a:pt x="1746380" y="2295"/>
                  <a:pt x="1871205" y="0"/>
                </a:cubicBezTo>
                <a:cubicBezTo>
                  <a:pt x="1996030" y="-2295"/>
                  <a:pt x="2258653" y="54537"/>
                  <a:pt x="2551727" y="0"/>
                </a:cubicBezTo>
                <a:cubicBezTo>
                  <a:pt x="2844801" y="-54537"/>
                  <a:pt x="2798143" y="3466"/>
                  <a:pt x="3024633" y="0"/>
                </a:cubicBezTo>
                <a:cubicBezTo>
                  <a:pt x="3251123" y="-3466"/>
                  <a:pt x="3498125" y="67272"/>
                  <a:pt x="3808963" y="0"/>
                </a:cubicBezTo>
                <a:cubicBezTo>
                  <a:pt x="4119801" y="-67272"/>
                  <a:pt x="4066429" y="31896"/>
                  <a:pt x="4178060" y="0"/>
                </a:cubicBezTo>
                <a:cubicBezTo>
                  <a:pt x="4289691" y="-31896"/>
                  <a:pt x="4572689" y="31082"/>
                  <a:pt x="4962391" y="0"/>
                </a:cubicBezTo>
                <a:cubicBezTo>
                  <a:pt x="5352093" y="-31082"/>
                  <a:pt x="5139981" y="16010"/>
                  <a:pt x="5227680" y="0"/>
                </a:cubicBezTo>
                <a:cubicBezTo>
                  <a:pt x="5315379" y="-16010"/>
                  <a:pt x="5616672" y="26504"/>
                  <a:pt x="5804393" y="0"/>
                </a:cubicBezTo>
                <a:cubicBezTo>
                  <a:pt x="5992114" y="-26504"/>
                  <a:pt x="6263198" y="24481"/>
                  <a:pt x="6381107" y="0"/>
                </a:cubicBezTo>
                <a:cubicBezTo>
                  <a:pt x="6499016" y="-24481"/>
                  <a:pt x="6751624" y="55781"/>
                  <a:pt x="6854013" y="0"/>
                </a:cubicBezTo>
                <a:cubicBezTo>
                  <a:pt x="6956402" y="-55781"/>
                  <a:pt x="7388023" y="69542"/>
                  <a:pt x="7638343" y="0"/>
                </a:cubicBezTo>
                <a:cubicBezTo>
                  <a:pt x="7888663" y="-69542"/>
                  <a:pt x="8256212" y="6646"/>
                  <a:pt x="8422674" y="0"/>
                </a:cubicBezTo>
                <a:cubicBezTo>
                  <a:pt x="8589136" y="-6646"/>
                  <a:pt x="8635898" y="2937"/>
                  <a:pt x="8791771" y="0"/>
                </a:cubicBezTo>
                <a:cubicBezTo>
                  <a:pt x="8947644" y="-2937"/>
                  <a:pt x="9132795" y="20721"/>
                  <a:pt x="9368485" y="0"/>
                </a:cubicBezTo>
                <a:cubicBezTo>
                  <a:pt x="9604175" y="-20721"/>
                  <a:pt x="10233723" y="38307"/>
                  <a:pt x="10625721" y="0"/>
                </a:cubicBezTo>
                <a:cubicBezTo>
                  <a:pt x="10756052" y="-14765"/>
                  <a:pt x="10908331" y="101966"/>
                  <a:pt x="10870593" y="244872"/>
                </a:cubicBezTo>
                <a:cubicBezTo>
                  <a:pt x="10910464" y="452050"/>
                  <a:pt x="10870263" y="530742"/>
                  <a:pt x="10870593" y="705219"/>
                </a:cubicBezTo>
                <a:cubicBezTo>
                  <a:pt x="10870923" y="879696"/>
                  <a:pt x="10836403" y="1005355"/>
                  <a:pt x="10870593" y="1224333"/>
                </a:cubicBezTo>
                <a:cubicBezTo>
                  <a:pt x="10898311" y="1353707"/>
                  <a:pt x="10762312" y="1482044"/>
                  <a:pt x="10625721" y="1469205"/>
                </a:cubicBezTo>
                <a:cubicBezTo>
                  <a:pt x="10479517" y="1476888"/>
                  <a:pt x="10343715" y="1453757"/>
                  <a:pt x="10256624" y="1469205"/>
                </a:cubicBezTo>
                <a:cubicBezTo>
                  <a:pt x="10169533" y="1484653"/>
                  <a:pt x="10095009" y="1443393"/>
                  <a:pt x="9991336" y="1469205"/>
                </a:cubicBezTo>
                <a:cubicBezTo>
                  <a:pt x="9887663" y="1495017"/>
                  <a:pt x="9822780" y="1444682"/>
                  <a:pt x="9726047" y="1469205"/>
                </a:cubicBezTo>
                <a:cubicBezTo>
                  <a:pt x="9629314" y="1493728"/>
                  <a:pt x="9432083" y="1420125"/>
                  <a:pt x="9149334" y="1469205"/>
                </a:cubicBezTo>
                <a:cubicBezTo>
                  <a:pt x="8866585" y="1518285"/>
                  <a:pt x="8872312" y="1436173"/>
                  <a:pt x="8780237" y="1469205"/>
                </a:cubicBezTo>
                <a:cubicBezTo>
                  <a:pt x="8688162" y="1502237"/>
                  <a:pt x="8431346" y="1399984"/>
                  <a:pt x="8099714" y="1469205"/>
                </a:cubicBezTo>
                <a:cubicBezTo>
                  <a:pt x="7768082" y="1538426"/>
                  <a:pt x="7843566" y="1468742"/>
                  <a:pt x="7730618" y="1469205"/>
                </a:cubicBezTo>
                <a:cubicBezTo>
                  <a:pt x="7617670" y="1469668"/>
                  <a:pt x="7317540" y="1433371"/>
                  <a:pt x="7050095" y="1469205"/>
                </a:cubicBezTo>
                <a:cubicBezTo>
                  <a:pt x="6782650" y="1505039"/>
                  <a:pt x="6903933" y="1455863"/>
                  <a:pt x="6784807" y="1469205"/>
                </a:cubicBezTo>
                <a:cubicBezTo>
                  <a:pt x="6665681" y="1482547"/>
                  <a:pt x="6409990" y="1409670"/>
                  <a:pt x="6104285" y="1469205"/>
                </a:cubicBezTo>
                <a:cubicBezTo>
                  <a:pt x="5798580" y="1528740"/>
                  <a:pt x="5812330" y="1455599"/>
                  <a:pt x="5735188" y="1469205"/>
                </a:cubicBezTo>
                <a:cubicBezTo>
                  <a:pt x="5658046" y="1482811"/>
                  <a:pt x="5592903" y="1443705"/>
                  <a:pt x="5469899" y="1469205"/>
                </a:cubicBezTo>
                <a:cubicBezTo>
                  <a:pt x="5346895" y="1494705"/>
                  <a:pt x="5205194" y="1457348"/>
                  <a:pt x="5100802" y="1469205"/>
                </a:cubicBezTo>
                <a:cubicBezTo>
                  <a:pt x="4996410" y="1481062"/>
                  <a:pt x="4720365" y="1456705"/>
                  <a:pt x="4420280" y="1469205"/>
                </a:cubicBezTo>
                <a:cubicBezTo>
                  <a:pt x="4120195" y="1481705"/>
                  <a:pt x="4232199" y="1455098"/>
                  <a:pt x="4051183" y="1469205"/>
                </a:cubicBezTo>
                <a:cubicBezTo>
                  <a:pt x="3870167" y="1483312"/>
                  <a:pt x="3859740" y="1441282"/>
                  <a:pt x="3785895" y="1469205"/>
                </a:cubicBezTo>
                <a:cubicBezTo>
                  <a:pt x="3712050" y="1497128"/>
                  <a:pt x="3506043" y="1445969"/>
                  <a:pt x="3416798" y="1469205"/>
                </a:cubicBezTo>
                <a:cubicBezTo>
                  <a:pt x="3327553" y="1492441"/>
                  <a:pt x="3151102" y="1433923"/>
                  <a:pt x="2943893" y="1469205"/>
                </a:cubicBezTo>
                <a:cubicBezTo>
                  <a:pt x="2736684" y="1504487"/>
                  <a:pt x="2575817" y="1463947"/>
                  <a:pt x="2367179" y="1469205"/>
                </a:cubicBezTo>
                <a:cubicBezTo>
                  <a:pt x="2158541" y="1474463"/>
                  <a:pt x="2111052" y="1460563"/>
                  <a:pt x="1998082" y="1469205"/>
                </a:cubicBezTo>
                <a:cubicBezTo>
                  <a:pt x="1885112" y="1477847"/>
                  <a:pt x="1597648" y="1439200"/>
                  <a:pt x="1213751" y="1469205"/>
                </a:cubicBezTo>
                <a:cubicBezTo>
                  <a:pt x="829854" y="1499210"/>
                  <a:pt x="495865" y="1449729"/>
                  <a:pt x="244872" y="1469205"/>
                </a:cubicBezTo>
                <a:cubicBezTo>
                  <a:pt x="117112" y="1495462"/>
                  <a:pt x="9770" y="1363685"/>
                  <a:pt x="0" y="1224333"/>
                </a:cubicBezTo>
                <a:cubicBezTo>
                  <a:pt x="-25766" y="1046070"/>
                  <a:pt x="30164" y="903745"/>
                  <a:pt x="0" y="734603"/>
                </a:cubicBezTo>
                <a:cubicBezTo>
                  <a:pt x="-30164" y="565461"/>
                  <a:pt x="51604" y="360735"/>
                  <a:pt x="0" y="244872"/>
                </a:cubicBezTo>
                <a:close/>
              </a:path>
            </a:pathLst>
          </a:custGeom>
          <a:noFill/>
          <a:ln w="25400" cap="sq">
            <a:solidFill>
              <a:schemeClr val="accent2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96DFAE1-B0D9-35A4-78BB-997F147D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055">
            <a:off x="10053235" y="1597795"/>
            <a:ext cx="2092967" cy="2262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2F130D6-E62C-85D6-2261-C1BBF29EC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3851674"/>
            <a:ext cx="4940301" cy="26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highlights to take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4</a:t>
            </a:fld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7B55C5-0DB6-B930-67D7-F6C61F608CA0}"/>
              </a:ext>
            </a:extLst>
          </p:cNvPr>
          <p:cNvSpPr txBox="1"/>
          <p:nvPr/>
        </p:nvSpPr>
        <p:spPr>
          <a:xfrm>
            <a:off x="7202184" y="4767209"/>
            <a:ext cx="4232952" cy="2067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100" dirty="0">
                <a:latin typeface="Aptos" panose="020B0004020202020204" pitchFamily="34" charset="0"/>
              </a:rPr>
              <a:t>		Today</a:t>
            </a:r>
            <a:r>
              <a:rPr lang="it-IT" sz="2100" b="0" i="0" u="none" strike="noStrike" dirty="0">
                <a:effectLst/>
                <a:latin typeface="Aptos" panose="020B0004020202020204" pitchFamily="34" charset="0"/>
              </a:rPr>
              <a:t> schedule:</a:t>
            </a:r>
            <a:br>
              <a:rPr lang="it-IT" sz="1500" b="0" i="0" u="none" strike="noStrike" dirty="0">
                <a:solidFill>
                  <a:srgbClr val="C00000"/>
                </a:solidFill>
                <a:effectLst/>
                <a:latin typeface="Aptos" panose="020B0004020202020204" pitchFamily="34" charset="0"/>
              </a:rPr>
            </a:br>
            <a:r>
              <a:rPr lang="it-IT" sz="2700" b="0" i="0" u="none" strike="noStrike" dirty="0" err="1">
                <a:solidFill>
                  <a:srgbClr val="C00000"/>
                </a:solidFill>
                <a:effectLst/>
                <a:latin typeface="Bradley Hand" pitchFamily="2" charset="77"/>
              </a:rPr>
              <a:t>Introduction</a:t>
            </a:r>
            <a:r>
              <a:rPr lang="it-IT" sz="2700" b="0" i="0" u="none" strike="noStrike" dirty="0">
                <a:solidFill>
                  <a:srgbClr val="C00000"/>
                </a:solidFill>
                <a:effectLst/>
                <a:latin typeface="Bradley Hand" pitchFamily="2" charset="77"/>
              </a:rPr>
              <a:t> – 5’</a:t>
            </a:r>
          </a:p>
          <a:p>
            <a:r>
              <a:rPr lang="it-IT" sz="2700" b="0" i="0" u="none" strike="noStrike" dirty="0">
                <a:solidFill>
                  <a:srgbClr val="C00000"/>
                </a:solidFill>
                <a:effectLst/>
                <a:latin typeface="Bradley Hand" pitchFamily="2" charset="77"/>
              </a:rPr>
              <a:t>RF – 10’ + 5’</a:t>
            </a:r>
          </a:p>
          <a:p>
            <a:r>
              <a:rPr lang="it-IT" sz="2700" b="0" i="0" u="none" strike="noStrike" dirty="0" err="1">
                <a:solidFill>
                  <a:srgbClr val="C00000"/>
                </a:solidFill>
                <a:effectLst/>
                <a:latin typeface="Bradley Hand" pitchFamily="2" charset="77"/>
              </a:rPr>
              <a:t>Magnets</a:t>
            </a:r>
            <a:r>
              <a:rPr lang="it-IT" sz="2700" b="0" i="0" u="none" strike="noStrike" dirty="0">
                <a:solidFill>
                  <a:srgbClr val="C00000"/>
                </a:solidFill>
                <a:effectLst/>
                <a:latin typeface="Bradley Hand" pitchFamily="2" charset="77"/>
              </a:rPr>
              <a:t> – 10’ + 5’</a:t>
            </a:r>
          </a:p>
          <a:p>
            <a:r>
              <a:rPr lang="it-IT" sz="2700" b="0" i="0" u="none" strike="noStrike" dirty="0" err="1">
                <a:solidFill>
                  <a:srgbClr val="C00000"/>
                </a:solidFill>
                <a:effectLst/>
                <a:latin typeface="Bradley Hand" pitchFamily="2" charset="77"/>
              </a:rPr>
              <a:t>Undulators</a:t>
            </a:r>
            <a:r>
              <a:rPr lang="it-IT" sz="2700" b="0" i="0" u="none" strike="noStrike" dirty="0">
                <a:solidFill>
                  <a:srgbClr val="C00000"/>
                </a:solidFill>
                <a:effectLst/>
                <a:latin typeface="Bradley Hand" pitchFamily="2" charset="77"/>
              </a:rPr>
              <a:t> – 10’ + 5’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26CDC8-10F8-A264-3603-A61AD38A61C0}"/>
              </a:ext>
            </a:extLst>
          </p:cNvPr>
          <p:cNvSpPr txBox="1"/>
          <p:nvPr/>
        </p:nvSpPr>
        <p:spPr>
          <a:xfrm>
            <a:off x="0" y="787951"/>
            <a:ext cx="12191999" cy="4286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8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Recent progress on permanent magnet quadrupoles suggests that </a:t>
            </a:r>
            <a:r>
              <a:rPr lang="en-US" b="1" dirty="0">
                <a:solidFill>
                  <a:srgbClr val="00B050"/>
                </a:solidFill>
              </a:rPr>
              <a:t>30% stronger magnets can be used for the capture triplet</a:t>
            </a:r>
            <a:r>
              <a:rPr lang="en-US" b="1" dirty="0"/>
              <a:t>, approaches are under development for </a:t>
            </a:r>
            <a:r>
              <a:rPr lang="en-US" b="1" dirty="0">
                <a:solidFill>
                  <a:srgbClr val="00B050"/>
                </a:solidFill>
              </a:rPr>
              <a:t>tuning</a:t>
            </a:r>
            <a:r>
              <a:rPr lang="en-US" b="1" dirty="0"/>
              <a:t> the quadrupole triplets </a:t>
            </a:r>
            <a:r>
              <a:rPr lang="en-US" b="1" dirty="0">
                <a:solidFill>
                  <a:srgbClr val="00B050"/>
                </a:solidFill>
              </a:rPr>
              <a:t>without changing the magnet positions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variable aperture PMQ</a:t>
            </a:r>
            <a:r>
              <a:rPr lang="en-US" b="1" dirty="0"/>
              <a:t> </a:t>
            </a:r>
          </a:p>
          <a:p>
            <a:r>
              <a:rPr lang="en-US" b="1" dirty="0"/>
              <a:t>To allow laser propagation and maintain good quality normalized emittance, </a:t>
            </a:r>
            <a:r>
              <a:rPr lang="en-US" b="1" dirty="0">
                <a:solidFill>
                  <a:srgbClr val="00B050"/>
                </a:solidFill>
              </a:rPr>
              <a:t>it might be beneficial to use an active plasma lens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/>
              <a:t> more flexible a setup also in terms of energy tuning </a:t>
            </a:r>
            <a:r>
              <a:rPr lang="en-US" b="1" dirty="0">
                <a:sym typeface="Wingdings" pitchFamily="2" charset="2"/>
              </a:rPr>
              <a:t> see WP10</a:t>
            </a:r>
            <a:endParaRPr lang="en-US" b="1" dirty="0"/>
          </a:p>
          <a:p>
            <a:r>
              <a:rPr lang="en-US" b="1" dirty="0"/>
              <a:t>Undulator technologies are driving the facility cost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permanent magnet and superconducting undulators</a:t>
            </a:r>
            <a:r>
              <a:rPr lang="en-US" b="1" dirty="0">
                <a:sym typeface="Wingdings" pitchFamily="2" charset="2"/>
              </a:rPr>
              <a:t> identified as performant and sustainable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6462572"/>
            <a:ext cx="4525344" cy="365125"/>
          </a:xfrm>
        </p:spPr>
        <p:txBody>
          <a:bodyPr/>
          <a:lstStyle/>
          <a:p>
            <a:pPr algn="l"/>
            <a:r>
              <a:rPr lang="en-GB" dirty="0"/>
              <a:t>F. Nguyen, S. </a:t>
            </a:r>
            <a:r>
              <a:rPr lang="en-GB" dirty="0" err="1"/>
              <a:t>Antipov</a:t>
            </a:r>
            <a:r>
              <a:rPr lang="en-GB" dirty="0"/>
              <a:t> – Elba Annual  Meeting September 24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62966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WP9-WP16 cooperation initiative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6462572"/>
            <a:ext cx="4525344" cy="365125"/>
          </a:xfrm>
        </p:spPr>
        <p:txBody>
          <a:bodyPr/>
          <a:lstStyle/>
          <a:p>
            <a:pPr algn="l"/>
            <a:r>
              <a:rPr lang="en-GB" dirty="0"/>
              <a:t>F. Nguyen, S. </a:t>
            </a:r>
            <a:r>
              <a:rPr lang="en-GB" dirty="0" err="1"/>
              <a:t>Antipov</a:t>
            </a:r>
            <a:r>
              <a:rPr lang="en-GB" dirty="0"/>
              <a:t> – Elba Annual  Meeting September 24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  <p:sp>
        <p:nvSpPr>
          <p:cNvPr id="22" name="Platshållare för datum 3">
            <a:extLst>
              <a:ext uri="{FF2B5EF4-FFF2-40B4-BE49-F238E27FC236}">
                <a16:creationId xmlns:a16="http://schemas.microsoft.com/office/drawing/2014/main" id="{136D8ABA-23FE-F76B-4A33-E8F57F495030}"/>
              </a:ext>
            </a:extLst>
          </p:cNvPr>
          <p:cNvSpPr txBox="1">
            <a:spLocks/>
          </p:cNvSpPr>
          <p:nvPr/>
        </p:nvSpPr>
        <p:spPr>
          <a:xfrm>
            <a:off x="1195647" y="6475270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800" kern="1200" spc="80" baseline="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EF262F-2657-8C40-814F-4254ED876328}" type="datetime1">
              <a:rPr lang="sv-SE" smtClean="0">
                <a:latin typeface="Segoe UI"/>
              </a:rPr>
              <a:pPr/>
              <a:t>2024-09-23</a:t>
            </a:fld>
            <a:endParaRPr lang="sv-SE" dirty="0">
              <a:latin typeface="Segoe UI"/>
            </a:endParaRPr>
          </a:p>
        </p:txBody>
      </p:sp>
      <p:sp>
        <p:nvSpPr>
          <p:cNvPr id="24" name="Footer Placeholder 12">
            <a:extLst>
              <a:ext uri="{FF2B5EF4-FFF2-40B4-BE49-F238E27FC236}">
                <a16:creationId xmlns:a16="http://schemas.microsoft.com/office/drawing/2014/main" id="{EFD20EA0-48C7-3488-11BF-6C09C13F9366}"/>
              </a:ext>
            </a:extLst>
          </p:cNvPr>
          <p:cNvSpPr txBox="1">
            <a:spLocks/>
          </p:cNvSpPr>
          <p:nvPr/>
        </p:nvSpPr>
        <p:spPr>
          <a:xfrm>
            <a:off x="2053244" y="6475270"/>
            <a:ext cx="4320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800" kern="1200" cap="all" spc="80" baseline="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>
                <a:latin typeface="Segoe UI"/>
              </a:rPr>
              <a:t>N.Gazis</a:t>
            </a:r>
            <a:endParaRPr lang="sv-SE" dirty="0">
              <a:latin typeface="Segoe UI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4CAB96DB-A31D-ACF0-600B-B789FB29C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" y="1417804"/>
            <a:ext cx="8273033" cy="5034364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05F02F72-DD56-5F92-CAEB-D73E3D997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3" r="7877" b="11521"/>
          <a:stretch/>
        </p:blipFill>
        <p:spPr>
          <a:xfrm>
            <a:off x="-144" y="834907"/>
            <a:ext cx="6414932" cy="59830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23392386-8A44-DF68-D44C-6F25F6949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336" y="842613"/>
            <a:ext cx="1308163" cy="598307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9548B0E-018C-9EF4-E8D1-7D8680EDBE61}"/>
              </a:ext>
            </a:extLst>
          </p:cNvPr>
          <p:cNvSpPr txBox="1"/>
          <p:nvPr/>
        </p:nvSpPr>
        <p:spPr>
          <a:xfrm>
            <a:off x="8198777" y="1040389"/>
            <a:ext cx="39856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 recent WP9 meeting, N. </a:t>
            </a:r>
            <a:r>
              <a:rPr lang="en-US" dirty="0" err="1"/>
              <a:t>Gazis</a:t>
            </a:r>
            <a:r>
              <a:rPr lang="en-US" dirty="0"/>
              <a:t> (IASA &amp; ESS) offered CAD &amp; FEA studies of the machine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A. </a:t>
            </a:r>
            <a:r>
              <a:rPr lang="en-US" dirty="0" err="1"/>
              <a:t>Molodozhentsev</a:t>
            </a:r>
            <a:r>
              <a:rPr lang="en-US" dirty="0"/>
              <a:t> (ELI-ERIC) showed interests in the CAD design of the FEL photon beamlines </a:t>
            </a:r>
            <a:r>
              <a:rPr lang="en-US" dirty="0">
                <a:sym typeface="Wingdings" pitchFamily="2" charset="2"/>
              </a:rPr>
              <a:t> collaboration WP9-WP16 just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IASA is available to provide their CAD expertise to any interested site or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In case, please contact:</a:t>
            </a:r>
            <a:endParaRPr lang="en-US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16BB22E-F315-C35C-CCCE-04DC8B42B78E}"/>
              </a:ext>
            </a:extLst>
          </p:cNvPr>
          <p:cNvSpPr txBox="1"/>
          <p:nvPr/>
        </p:nvSpPr>
        <p:spPr>
          <a:xfrm>
            <a:off x="8435083" y="4997776"/>
            <a:ext cx="375691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700" b="1" dirty="0" err="1"/>
              <a:t>Evangelos</a:t>
            </a:r>
            <a:r>
              <a:rPr lang="it-IT" sz="1700" b="1" dirty="0"/>
              <a:t> </a:t>
            </a:r>
            <a:r>
              <a:rPr lang="it-IT" sz="1700" b="1" dirty="0" err="1"/>
              <a:t>Gazis</a:t>
            </a:r>
            <a:r>
              <a:rPr lang="it-IT" sz="1700" b="1" dirty="0"/>
              <a:t>, </a:t>
            </a:r>
            <a:r>
              <a:rPr lang="it-IT" sz="1700" b="1" dirty="0">
                <a:hlinkClick r:id="rId5"/>
              </a:rPr>
              <a:t>egazis@central.ntua.gr</a:t>
            </a:r>
            <a:endParaRPr lang="it-IT" sz="1700" b="1" dirty="0"/>
          </a:p>
          <a:p>
            <a:pPr algn="r"/>
            <a:r>
              <a:rPr lang="it-IT" sz="1700" b="1" dirty="0"/>
              <a:t>Nick </a:t>
            </a:r>
            <a:r>
              <a:rPr lang="it-IT" sz="1700" b="1" dirty="0" err="1"/>
              <a:t>Gazis</a:t>
            </a:r>
            <a:r>
              <a:rPr lang="it-IT" sz="1700" b="1" dirty="0"/>
              <a:t>, </a:t>
            </a:r>
            <a:r>
              <a:rPr lang="it-IT" sz="1700" b="1" dirty="0">
                <a:hlinkClick r:id="rId6"/>
              </a:rPr>
              <a:t>nick.gazis@ess.eu</a:t>
            </a:r>
            <a:endParaRPr lang="it-IT" sz="1700" b="1" dirty="0"/>
          </a:p>
        </p:txBody>
      </p:sp>
    </p:spTree>
    <p:extLst>
      <p:ext uri="{BB962C8B-B14F-4D97-AF65-F5344CB8AC3E}">
        <p14:creationId xmlns:p14="http://schemas.microsoft.com/office/powerpoint/2010/main" val="87751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6</a:t>
            </a:fld>
            <a:endParaRPr lang="en-GB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02685C3-3763-A5AA-FE5E-D7BD2DD7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32" y="4153497"/>
            <a:ext cx="5643568" cy="23610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Indico WP9 meetings page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6462572"/>
            <a:ext cx="4525344" cy="365125"/>
          </a:xfrm>
        </p:spPr>
        <p:txBody>
          <a:bodyPr/>
          <a:lstStyle/>
          <a:p>
            <a:pPr algn="l"/>
            <a:r>
              <a:rPr lang="en-GB" dirty="0"/>
              <a:t>F. Nguyen, S. </a:t>
            </a:r>
            <a:r>
              <a:rPr lang="en-GB" dirty="0" err="1"/>
              <a:t>Antipov</a:t>
            </a:r>
            <a:r>
              <a:rPr lang="en-GB" dirty="0"/>
              <a:t> – Elba Annual  Meeting September 24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3846C11-9BD5-7C2D-2A9A-19BBB1F0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1" y="812283"/>
            <a:ext cx="4525344" cy="56685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32BC6F5-8858-8D93-66EB-ACC219B01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812283"/>
            <a:ext cx="5584877" cy="22567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FF2562C-7E5A-AAC8-7E7C-47535E794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73" y="1448318"/>
            <a:ext cx="1798720" cy="1765817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7C087C91-63FC-9DF6-3C27-3393C08F04D4}"/>
              </a:ext>
            </a:extLst>
          </p:cNvPr>
          <p:cNvSpPr/>
          <p:nvPr/>
        </p:nvSpPr>
        <p:spPr>
          <a:xfrm>
            <a:off x="3612399" y="3214135"/>
            <a:ext cx="6501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it-IT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</a:t>
            </a:r>
            <a:r>
              <a:rPr lang="it-IT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it-IT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the </a:t>
            </a:r>
            <a:r>
              <a:rPr lang="it-IT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whole</a:t>
            </a:r>
            <a:r>
              <a:rPr lang="it-IT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WP9 crew for</a:t>
            </a:r>
          </a:p>
          <a:p>
            <a:pPr algn="ctr"/>
            <a:r>
              <a:rPr lang="it-IT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contributions</a:t>
            </a:r>
            <a:r>
              <a:rPr lang="it-IT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it-IT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attendance</a:t>
            </a:r>
            <a:r>
              <a:rPr lang="it-IT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&amp; </a:t>
            </a:r>
            <a:r>
              <a:rPr lang="it-IT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motivations</a:t>
            </a:r>
            <a:endParaRPr lang="it-IT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32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EuPRAXIA</a:t>
            </a:r>
            <a:r>
              <a:rPr lang="en-GB" dirty="0"/>
              <a:t>-PP Consortium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C07B0A-2884-030A-0CA8-B230CF8A179A}"/>
              </a:ext>
            </a:extLst>
          </p:cNvPr>
          <p:cNvGrpSpPr/>
          <p:nvPr/>
        </p:nvGrpSpPr>
        <p:grpSpPr>
          <a:xfrm>
            <a:off x="139567" y="2553124"/>
            <a:ext cx="11918050" cy="1531757"/>
            <a:chOff x="125128" y="2553124"/>
            <a:chExt cx="11918050" cy="15317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928D9B-1A31-AA8C-E7ED-4B9D93BAFE31}"/>
                </a:ext>
              </a:extLst>
            </p:cNvPr>
            <p:cNvGrpSpPr/>
            <p:nvPr/>
          </p:nvGrpSpPr>
          <p:grpSpPr>
            <a:xfrm>
              <a:off x="125128" y="2553124"/>
              <a:ext cx="5489104" cy="1531757"/>
              <a:chOff x="261991" y="2679742"/>
              <a:chExt cx="5489104" cy="15317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E50AC2A-EBCF-6209-906D-A99C5FBCEA0E}"/>
                  </a:ext>
                </a:extLst>
              </p:cNvPr>
              <p:cNvSpPr/>
              <p:nvPr/>
            </p:nvSpPr>
            <p:spPr>
              <a:xfrm>
                <a:off x="261991" y="2679742"/>
                <a:ext cx="5489104" cy="15317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9E84057-E295-22C1-4EC5-FD368561AE0D}"/>
                  </a:ext>
                </a:extLst>
              </p:cNvPr>
              <p:cNvGrpSpPr/>
              <p:nvPr/>
            </p:nvGrpSpPr>
            <p:grpSpPr>
              <a:xfrm>
                <a:off x="410497" y="2801461"/>
                <a:ext cx="5192092" cy="1206514"/>
                <a:chOff x="200350" y="2579774"/>
                <a:chExt cx="5192092" cy="1206514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32E36541-362A-E86B-D0CD-FECA00DE4DC4}"/>
                    </a:ext>
                  </a:extLst>
                </p:cNvPr>
                <p:cNvGrpSpPr/>
                <p:nvPr/>
              </p:nvGrpSpPr>
              <p:grpSpPr>
                <a:xfrm>
                  <a:off x="1103859" y="2579774"/>
                  <a:ext cx="4288583" cy="1206514"/>
                  <a:chOff x="988353" y="2714529"/>
                  <a:chExt cx="4288583" cy="1206514"/>
                </a:xfrm>
              </p:grpSpPr>
              <p:pic>
                <p:nvPicPr>
                  <p:cNvPr id="26" name="Picture 25" descr="A black and white logo&#10;&#10;Description automatically generated">
                    <a:extLst>
                      <a:ext uri="{FF2B5EF4-FFF2-40B4-BE49-F238E27FC236}">
                        <a16:creationId xmlns:a16="http://schemas.microsoft.com/office/drawing/2014/main" id="{7C4A391A-A5DD-2E21-BC1F-AB0B643A48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84776" y="2956979"/>
                    <a:ext cx="867028" cy="276945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 descr="A blue and white logo&#10;&#10;Description automatically generated">
                    <a:extLst>
                      <a:ext uri="{FF2B5EF4-FFF2-40B4-BE49-F238E27FC236}">
                        <a16:creationId xmlns:a16="http://schemas.microsoft.com/office/drawing/2014/main" id="{DD683C3B-5B0D-96E7-9545-2A2299846B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13987" y="3490101"/>
                    <a:ext cx="823591" cy="405760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 descr="A blue text on a white background&#10;&#10;Description automatically generated">
                    <a:extLst>
                      <a:ext uri="{FF2B5EF4-FFF2-40B4-BE49-F238E27FC236}">
                        <a16:creationId xmlns:a16="http://schemas.microsoft.com/office/drawing/2014/main" id="{2AD75720-86D6-E79A-529B-8C1AD5AEA4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16872" y="3560444"/>
                    <a:ext cx="909368" cy="265074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 descr="A logo with black text&#10;&#10;Description automatically generated">
                    <a:extLst>
                      <a:ext uri="{FF2B5EF4-FFF2-40B4-BE49-F238E27FC236}">
                        <a16:creationId xmlns:a16="http://schemas.microsoft.com/office/drawing/2014/main" id="{80C263D0-BA4E-490E-AD9E-2794D6EDBB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38939" y="2714529"/>
                    <a:ext cx="1146396" cy="761846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 descr="A blue and black logo&#10;&#10;Description automatically generated">
                    <a:extLst>
                      <a:ext uri="{FF2B5EF4-FFF2-40B4-BE49-F238E27FC236}">
                        <a16:creationId xmlns:a16="http://schemas.microsoft.com/office/drawing/2014/main" id="{CE9FF425-E675-BA40-BFB7-2E82380367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8353" y="3473947"/>
                    <a:ext cx="1146340" cy="43806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 descr="A yellow circle with white letters and blue text&#10;&#10;Description automatically generated">
                    <a:extLst>
                      <a:ext uri="{FF2B5EF4-FFF2-40B4-BE49-F238E27FC236}">
                        <a16:creationId xmlns:a16="http://schemas.microsoft.com/office/drawing/2014/main" id="{EB67622B-AB3B-FEE3-46AD-9A2325BC23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77186" y="2825452"/>
                    <a:ext cx="862313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 descr="A blue circle with text and dots&#10;&#10;Description automatically generated">
                    <a:extLst>
                      <a:ext uri="{FF2B5EF4-FFF2-40B4-BE49-F238E27FC236}">
                        <a16:creationId xmlns:a16="http://schemas.microsoft.com/office/drawing/2014/main" id="{8366836B-2502-356E-4082-E0EFE7EC58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7746" y="2825452"/>
                    <a:ext cx="540000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44">
                    <a:extLst>
                      <a:ext uri="{FF2B5EF4-FFF2-40B4-BE49-F238E27FC236}">
                        <a16:creationId xmlns:a16="http://schemas.microsoft.com/office/drawing/2014/main" id="{479F2E0F-EC4E-EC35-C83F-E7F57630203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05533" y="3464919"/>
                    <a:ext cx="871403" cy="4561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5" name="Picture 24" descr="A red black and yellow flag&#10;&#10;Description automatically generated">
                  <a:extLst>
                    <a:ext uri="{FF2B5EF4-FFF2-40B4-BE49-F238E27FC236}">
                      <a16:creationId xmlns:a16="http://schemas.microsoft.com/office/drawing/2014/main" id="{70106FC6-887C-F3A4-0A5D-C13A3BA2EB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350" y="2999971"/>
                  <a:ext cx="720000" cy="432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DA4D51-5C8E-D3D8-13AF-7529D9820327}"/>
                </a:ext>
              </a:extLst>
            </p:cNvPr>
            <p:cNvGrpSpPr/>
            <p:nvPr/>
          </p:nvGrpSpPr>
          <p:grpSpPr>
            <a:xfrm>
              <a:off x="6314546" y="2553124"/>
              <a:ext cx="2956724" cy="1531757"/>
              <a:chOff x="6370156" y="2663121"/>
              <a:chExt cx="2956724" cy="153175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ACEF95-741A-B799-B02C-C82D56DBBA11}"/>
                  </a:ext>
                </a:extLst>
              </p:cNvPr>
              <p:cNvSpPr/>
              <p:nvPr/>
            </p:nvSpPr>
            <p:spPr>
              <a:xfrm>
                <a:off x="6370156" y="2663121"/>
                <a:ext cx="2956724" cy="15317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DCE80CA-B476-2B7F-6A0D-3BF62D2AA8BE}"/>
                  </a:ext>
                </a:extLst>
              </p:cNvPr>
              <p:cNvGrpSpPr/>
              <p:nvPr/>
            </p:nvGrpSpPr>
            <p:grpSpPr>
              <a:xfrm>
                <a:off x="6518330" y="2834390"/>
                <a:ext cx="2660377" cy="1189219"/>
                <a:chOff x="6326838" y="2626543"/>
                <a:chExt cx="2660377" cy="1189219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2A4E1EC-464D-0D43-8B28-0D70444F858E}"/>
                    </a:ext>
                  </a:extLst>
                </p:cNvPr>
                <p:cNvGrpSpPr/>
                <p:nvPr/>
              </p:nvGrpSpPr>
              <p:grpSpPr>
                <a:xfrm>
                  <a:off x="7103121" y="2626543"/>
                  <a:ext cx="1884094" cy="1189219"/>
                  <a:chOff x="7241833" y="2800968"/>
                  <a:chExt cx="1884094" cy="1189219"/>
                </a:xfrm>
              </p:grpSpPr>
              <p:pic>
                <p:nvPicPr>
                  <p:cNvPr id="18" name="Picture 17" descr="A logo with blue and white text&#10;&#10;Description automatically generated">
                    <a:extLst>
                      <a:ext uri="{FF2B5EF4-FFF2-40B4-BE49-F238E27FC236}">
                        <a16:creationId xmlns:a16="http://schemas.microsoft.com/office/drawing/2014/main" id="{F0E43F94-22D3-299C-CA1C-39A7D0CB47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89797" y="3365451"/>
                    <a:ext cx="936130" cy="62473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 descr="A red and white logo&#10;&#10;Description automatically generated">
                    <a:extLst>
                      <a:ext uri="{FF2B5EF4-FFF2-40B4-BE49-F238E27FC236}">
                        <a16:creationId xmlns:a16="http://schemas.microsoft.com/office/drawing/2014/main" id="{97216532-7435-5F4B-6B42-A36C73D90D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11574" y="2815551"/>
                    <a:ext cx="664316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 descr="A blue circle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03AACAC5-A85B-24F0-8C81-6D07754129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41833" y="3422981"/>
                    <a:ext cx="975107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35" descr="Amplitude - Laser manufacturing company">
                    <a:extLst>
                      <a:ext uri="{FF2B5EF4-FFF2-40B4-BE49-F238E27FC236}">
                        <a16:creationId xmlns:a16="http://schemas.microsoft.com/office/drawing/2014/main" id="{9208F60A-771D-8949-90CD-10F0DCDB50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81633" y="2800968"/>
                    <a:ext cx="456566" cy="54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7" name="Picture 16" descr="A red white and blue flag&#10;&#10;Description automatically generated">
                  <a:extLst>
                    <a:ext uri="{FF2B5EF4-FFF2-40B4-BE49-F238E27FC236}">
                      <a16:creationId xmlns:a16="http://schemas.microsoft.com/office/drawing/2014/main" id="{098D6942-FBE0-5066-A415-32ABF6AC36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6838" y="2976065"/>
                  <a:ext cx="720000" cy="4798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30EB46-C402-20CE-86DD-F3E3201AEB2D}"/>
                </a:ext>
              </a:extLst>
            </p:cNvPr>
            <p:cNvGrpSpPr/>
            <p:nvPr/>
          </p:nvGrpSpPr>
          <p:grpSpPr>
            <a:xfrm>
              <a:off x="9971584" y="2830174"/>
              <a:ext cx="2071594" cy="977656"/>
              <a:chOff x="9858414" y="2969017"/>
              <a:chExt cx="2071594" cy="97765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492724-7219-C57C-D179-0E557325FA2D}"/>
                  </a:ext>
                </a:extLst>
              </p:cNvPr>
              <p:cNvSpPr/>
              <p:nvPr/>
            </p:nvSpPr>
            <p:spPr>
              <a:xfrm>
                <a:off x="9858414" y="2969017"/>
                <a:ext cx="2071594" cy="977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75375E1-A71B-676F-1B4C-083B2E1C6F03}"/>
                  </a:ext>
                </a:extLst>
              </p:cNvPr>
              <p:cNvGrpSpPr/>
              <p:nvPr/>
            </p:nvGrpSpPr>
            <p:grpSpPr>
              <a:xfrm>
                <a:off x="10007393" y="3022144"/>
                <a:ext cx="1773637" cy="871403"/>
                <a:chOff x="9809195" y="2755324"/>
                <a:chExt cx="1773637" cy="871403"/>
              </a:xfrm>
            </p:grpSpPr>
            <p:pic>
              <p:nvPicPr>
                <p:cNvPr id="12" name="Picture 31" descr="A logo with orange lines and black text&#10;&#10;Description automatically generated">
                  <a:extLst>
                    <a:ext uri="{FF2B5EF4-FFF2-40B4-BE49-F238E27FC236}">
                      <a16:creationId xmlns:a16="http://schemas.microsoft.com/office/drawing/2014/main" id="{0E067A8E-7DE0-472E-83C6-22D5414DA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11429" y="2755324"/>
                  <a:ext cx="871403" cy="8714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2" descr="A red white and blue flag&#10;&#10;Description automatically generated">
                  <a:extLst>
                    <a:ext uri="{FF2B5EF4-FFF2-40B4-BE49-F238E27FC236}">
                      <a16:creationId xmlns:a16="http://schemas.microsoft.com/office/drawing/2014/main" id="{58D1ED9D-2461-B286-1147-64A605B294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09195" y="2960696"/>
                  <a:ext cx="720000" cy="47912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4459BD-DA11-474B-B426-D868ABE9BDEC}"/>
              </a:ext>
            </a:extLst>
          </p:cNvPr>
          <p:cNvGrpSpPr/>
          <p:nvPr/>
        </p:nvGrpSpPr>
        <p:grpSpPr>
          <a:xfrm>
            <a:off x="139567" y="4238346"/>
            <a:ext cx="11918050" cy="977657"/>
            <a:chOff x="125128" y="4238346"/>
            <a:chExt cx="11918050" cy="97765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5A81A4A-0D2E-11DC-0559-68555142C4FC}"/>
                </a:ext>
              </a:extLst>
            </p:cNvPr>
            <p:cNvGrpSpPr/>
            <p:nvPr/>
          </p:nvGrpSpPr>
          <p:grpSpPr>
            <a:xfrm>
              <a:off x="7614765" y="4238346"/>
              <a:ext cx="4428413" cy="977656"/>
              <a:chOff x="7545053" y="4360515"/>
              <a:chExt cx="4428413" cy="97765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666096E-46D4-E66E-A993-703BA22146BB}"/>
                  </a:ext>
                </a:extLst>
              </p:cNvPr>
              <p:cNvSpPr/>
              <p:nvPr/>
            </p:nvSpPr>
            <p:spPr>
              <a:xfrm>
                <a:off x="7545053" y="4360515"/>
                <a:ext cx="4428413" cy="977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02B120C-5A46-5ECD-C69B-848871508477}"/>
                  </a:ext>
                </a:extLst>
              </p:cNvPr>
              <p:cNvGrpSpPr/>
              <p:nvPr/>
            </p:nvGrpSpPr>
            <p:grpSpPr>
              <a:xfrm>
                <a:off x="7731271" y="4579343"/>
                <a:ext cx="4055977" cy="540000"/>
                <a:chOff x="7501752" y="4249911"/>
                <a:chExt cx="4055977" cy="54000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0CD33CE-CDAB-812D-E852-9C5CD15EE0BC}"/>
                    </a:ext>
                  </a:extLst>
                </p:cNvPr>
                <p:cNvGrpSpPr/>
                <p:nvPr/>
              </p:nvGrpSpPr>
              <p:grpSpPr>
                <a:xfrm>
                  <a:off x="8422827" y="4249911"/>
                  <a:ext cx="3134902" cy="540000"/>
                  <a:chOff x="7921854" y="4559280"/>
                  <a:chExt cx="3134902" cy="540000"/>
                </a:xfrm>
              </p:grpSpPr>
              <p:pic>
                <p:nvPicPr>
                  <p:cNvPr id="52" name="Picture 51" descr="A red text on a white background&#10;&#10;Description automatically generated">
                    <a:extLst>
                      <a:ext uri="{FF2B5EF4-FFF2-40B4-BE49-F238E27FC236}">
                        <a16:creationId xmlns:a16="http://schemas.microsoft.com/office/drawing/2014/main" id="{81BF0CA0-D439-0AD4-0C93-9C3C8642A6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71258" y="4559280"/>
                    <a:ext cx="960428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 descr="A black background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87005C8B-E7E6-9E8F-11EF-9235743451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21854" y="4648373"/>
                    <a:ext cx="1233457" cy="361814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 descr="A black and white logo&#10;&#10;Description automatically generated">
                    <a:extLst>
                      <a:ext uri="{FF2B5EF4-FFF2-40B4-BE49-F238E27FC236}">
                        <a16:creationId xmlns:a16="http://schemas.microsoft.com/office/drawing/2014/main" id="{991C1846-BADE-9D1A-9A73-BDDC16D7BD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347632" y="4704111"/>
                    <a:ext cx="709124" cy="2503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1" name="Picture 2" descr="Civil and State Ensign of Switzerland">
                  <a:extLst>
                    <a:ext uri="{FF2B5EF4-FFF2-40B4-BE49-F238E27FC236}">
                      <a16:creationId xmlns:a16="http://schemas.microsoft.com/office/drawing/2014/main" id="{ECBC9C70-00F8-E7D4-3D7E-FDB9F48C21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1752" y="4279874"/>
                  <a:ext cx="720000" cy="4800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35A2009-3EAE-640C-0308-BAAEB617EDE7}"/>
                </a:ext>
              </a:extLst>
            </p:cNvPr>
            <p:cNvGrpSpPr/>
            <p:nvPr/>
          </p:nvGrpSpPr>
          <p:grpSpPr>
            <a:xfrm>
              <a:off x="125128" y="4238346"/>
              <a:ext cx="2268786" cy="977657"/>
              <a:chOff x="261991" y="4291622"/>
              <a:chExt cx="2268786" cy="97765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3804DB9-5DB4-908F-5883-C795CD9659CD}"/>
                  </a:ext>
                </a:extLst>
              </p:cNvPr>
              <p:cNvSpPr/>
              <p:nvPr/>
            </p:nvSpPr>
            <p:spPr>
              <a:xfrm>
                <a:off x="261991" y="4291622"/>
                <a:ext cx="2268786" cy="9776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6174768-8786-5982-F7C0-B647E8FD23F8}"/>
                  </a:ext>
                </a:extLst>
              </p:cNvPr>
              <p:cNvGrpSpPr/>
              <p:nvPr/>
            </p:nvGrpSpPr>
            <p:grpSpPr>
              <a:xfrm>
                <a:off x="414277" y="4540450"/>
                <a:ext cx="1964215" cy="480000"/>
                <a:chOff x="200350" y="4340883"/>
                <a:chExt cx="1964215" cy="480000"/>
              </a:xfrm>
            </p:grpSpPr>
            <p:pic>
              <p:nvPicPr>
                <p:cNvPr id="46" name="Picture 45" descr="A blue and grey logo&#10;&#10;Description automatically generated">
                  <a:extLst>
                    <a:ext uri="{FF2B5EF4-FFF2-40B4-BE49-F238E27FC236}">
                      <a16:creationId xmlns:a16="http://schemas.microsoft.com/office/drawing/2014/main" id="{52A224B8-40BE-7E18-4DF5-88C49C5BC1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9493" y="4364375"/>
                  <a:ext cx="975072" cy="428379"/>
                </a:xfrm>
                <a:prstGeom prst="rect">
                  <a:avLst/>
                </a:prstGeom>
              </p:spPr>
            </p:pic>
            <p:pic>
              <p:nvPicPr>
                <p:cNvPr id="47" name="Picture 46" descr="A flag with a red green and blue circle with a white and blue emblem&#10;&#10;Description automatically generated">
                  <a:extLst>
                    <a:ext uri="{FF2B5EF4-FFF2-40B4-BE49-F238E27FC236}">
                      <a16:creationId xmlns:a16="http://schemas.microsoft.com/office/drawing/2014/main" id="{CD28BFAD-5B87-F244-3489-B343C52DD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350" y="4340883"/>
                  <a:ext cx="720000" cy="480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2618869-13C3-9339-12E7-B1A77C21324D}"/>
                </a:ext>
              </a:extLst>
            </p:cNvPr>
            <p:cNvGrpSpPr/>
            <p:nvPr/>
          </p:nvGrpSpPr>
          <p:grpSpPr>
            <a:xfrm>
              <a:off x="3402223" y="4238346"/>
              <a:ext cx="3204233" cy="977657"/>
              <a:chOff x="3486152" y="4318667"/>
              <a:chExt cx="3204233" cy="97765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5B498BB-907E-1C24-3484-140ACE2D44E4}"/>
                  </a:ext>
                </a:extLst>
              </p:cNvPr>
              <p:cNvSpPr/>
              <p:nvPr/>
            </p:nvSpPr>
            <p:spPr>
              <a:xfrm>
                <a:off x="3486152" y="4318667"/>
                <a:ext cx="3204233" cy="9776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FDEA4B9-E3FC-38D9-3A02-4FA87C402272}"/>
                  </a:ext>
                </a:extLst>
              </p:cNvPr>
              <p:cNvGrpSpPr/>
              <p:nvPr/>
            </p:nvGrpSpPr>
            <p:grpSpPr>
              <a:xfrm>
                <a:off x="3601688" y="4567195"/>
                <a:ext cx="2973161" cy="480600"/>
                <a:chOff x="3451303" y="4323547"/>
                <a:chExt cx="2973161" cy="480600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42444E11-DF83-F17A-9FD2-D708E5A3F5D1}"/>
                    </a:ext>
                  </a:extLst>
                </p:cNvPr>
                <p:cNvGrpSpPr/>
                <p:nvPr/>
              </p:nvGrpSpPr>
              <p:grpSpPr>
                <a:xfrm>
                  <a:off x="4346374" y="4346375"/>
                  <a:ext cx="2078090" cy="457140"/>
                  <a:chOff x="4006313" y="4575416"/>
                  <a:chExt cx="2078090" cy="457140"/>
                </a:xfrm>
              </p:grpSpPr>
              <p:pic>
                <p:nvPicPr>
                  <p:cNvPr id="42" name="Picture 41" descr="A blue triangle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1385A635-066F-25FC-AAB7-E59EB5A8BA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06313" y="4575416"/>
                    <a:ext cx="835914" cy="457140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 descr="A black and orange logo&#10;&#10;Description automatically generated">
                    <a:extLst>
                      <a:ext uri="{FF2B5EF4-FFF2-40B4-BE49-F238E27FC236}">
                        <a16:creationId xmlns:a16="http://schemas.microsoft.com/office/drawing/2014/main" id="{9919D718-EEDF-FAFE-5D21-264890F906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3796" y="4588505"/>
                    <a:ext cx="1150607" cy="43096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" descr="Flag of Spain - Wikipedia">
                  <a:extLst>
                    <a:ext uri="{FF2B5EF4-FFF2-40B4-BE49-F238E27FC236}">
                      <a16:creationId xmlns:a16="http://schemas.microsoft.com/office/drawing/2014/main" id="{002F539E-4DD6-7D53-17C3-1EA3F1A6ED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1303" y="4323547"/>
                  <a:ext cx="720000" cy="480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6DA38A9-C582-1B34-A5FC-5109C19C1644}"/>
              </a:ext>
            </a:extLst>
          </p:cNvPr>
          <p:cNvGrpSpPr/>
          <p:nvPr/>
        </p:nvGrpSpPr>
        <p:grpSpPr>
          <a:xfrm>
            <a:off x="139567" y="5369468"/>
            <a:ext cx="11918050" cy="977656"/>
            <a:chOff x="125128" y="5369468"/>
            <a:chExt cx="11918050" cy="97765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2D589F-2E9C-4BCD-1F53-87A5B2BCB0E2}"/>
                </a:ext>
              </a:extLst>
            </p:cNvPr>
            <p:cNvGrpSpPr/>
            <p:nvPr/>
          </p:nvGrpSpPr>
          <p:grpSpPr>
            <a:xfrm>
              <a:off x="125128" y="5369468"/>
              <a:ext cx="1721673" cy="977656"/>
              <a:chOff x="131189" y="5430709"/>
              <a:chExt cx="1721673" cy="97765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AF36B9-7608-A8D8-4834-BE963BDECE87}"/>
                  </a:ext>
                </a:extLst>
              </p:cNvPr>
              <p:cNvSpPr/>
              <p:nvPr/>
            </p:nvSpPr>
            <p:spPr>
              <a:xfrm>
                <a:off x="131189" y="5430709"/>
                <a:ext cx="1721673" cy="977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74F9AD1-4918-DFB5-262A-BC280525A4CC}"/>
                  </a:ext>
                </a:extLst>
              </p:cNvPr>
              <p:cNvGrpSpPr/>
              <p:nvPr/>
            </p:nvGrpSpPr>
            <p:grpSpPr>
              <a:xfrm>
                <a:off x="233383" y="5591768"/>
                <a:ext cx="1517284" cy="655539"/>
                <a:chOff x="218674" y="5563636"/>
                <a:chExt cx="1517284" cy="655539"/>
              </a:xfrm>
            </p:grpSpPr>
            <p:pic>
              <p:nvPicPr>
                <p:cNvPr id="77" name="Picture 76" descr="A logo with text on it&#10;&#10;Description automatically generated">
                  <a:extLst>
                    <a:ext uri="{FF2B5EF4-FFF2-40B4-BE49-F238E27FC236}">
                      <a16:creationId xmlns:a16="http://schemas.microsoft.com/office/drawing/2014/main" id="{E0686809-8517-CFD3-81A4-21ADF6AE12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7878" y="5563636"/>
                  <a:ext cx="618080" cy="655539"/>
                </a:xfrm>
                <a:prstGeom prst="rect">
                  <a:avLst/>
                </a:prstGeom>
              </p:spPr>
            </p:pic>
            <p:pic>
              <p:nvPicPr>
                <p:cNvPr id="78" name="Picture 77" descr="A blue and white flag&#10;&#10;Description automatically generated">
                  <a:extLst>
                    <a:ext uri="{FF2B5EF4-FFF2-40B4-BE49-F238E27FC236}">
                      <a16:creationId xmlns:a16="http://schemas.microsoft.com/office/drawing/2014/main" id="{7ED0A1CD-54E0-673D-3242-F3D6F6F7F2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8674" y="5615956"/>
                  <a:ext cx="720000" cy="50507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2F4FAF3-82B3-68CF-464F-D0024627D008}"/>
                </a:ext>
              </a:extLst>
            </p:cNvPr>
            <p:cNvGrpSpPr/>
            <p:nvPr/>
          </p:nvGrpSpPr>
          <p:grpSpPr>
            <a:xfrm>
              <a:off x="10321505" y="5369468"/>
              <a:ext cx="1721673" cy="977656"/>
              <a:chOff x="10321594" y="5430709"/>
              <a:chExt cx="1721673" cy="97765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5C820C2-8A70-6CDE-C414-219033E3F9A3}"/>
                  </a:ext>
                </a:extLst>
              </p:cNvPr>
              <p:cNvSpPr/>
              <p:nvPr/>
            </p:nvSpPr>
            <p:spPr>
              <a:xfrm>
                <a:off x="10321594" y="5430709"/>
                <a:ext cx="1721673" cy="977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D2F04B3-D3AC-57F2-3D6A-FD2AB857499E}"/>
                  </a:ext>
                </a:extLst>
              </p:cNvPr>
              <p:cNvGrpSpPr/>
              <p:nvPr/>
            </p:nvGrpSpPr>
            <p:grpSpPr>
              <a:xfrm>
                <a:off x="10405660" y="5620681"/>
                <a:ext cx="1553541" cy="597713"/>
                <a:chOff x="10351429" y="5571311"/>
                <a:chExt cx="1553541" cy="597713"/>
              </a:xfrm>
            </p:grpSpPr>
            <p:pic>
              <p:nvPicPr>
                <p:cNvPr id="73" name="Picture 33">
                  <a:extLst>
                    <a:ext uri="{FF2B5EF4-FFF2-40B4-BE49-F238E27FC236}">
                      <a16:creationId xmlns:a16="http://schemas.microsoft.com/office/drawing/2014/main" id="{35B4EF8F-E47D-792E-FC55-7540C16097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07257" y="5571311"/>
                  <a:ext cx="597713" cy="597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73" descr="A flag with stars and stripes&#10;&#10;Description automatically generated">
                  <a:extLst>
                    <a:ext uri="{FF2B5EF4-FFF2-40B4-BE49-F238E27FC236}">
                      <a16:creationId xmlns:a16="http://schemas.microsoft.com/office/drawing/2014/main" id="{CDBD0B07-1B55-C7E9-65E5-2832D421C4D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51429" y="5629093"/>
                  <a:ext cx="720000" cy="478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2D3AFD5-6F65-9C46-30F7-77F184B17AE0}"/>
                </a:ext>
              </a:extLst>
            </p:cNvPr>
            <p:cNvGrpSpPr/>
            <p:nvPr/>
          </p:nvGrpSpPr>
          <p:grpSpPr>
            <a:xfrm>
              <a:off x="2722128" y="5369468"/>
              <a:ext cx="1721673" cy="977656"/>
              <a:chOff x="2718449" y="5430709"/>
              <a:chExt cx="1721673" cy="97765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5B3B0F-E57F-D665-8905-359AC3A14DA3}"/>
                  </a:ext>
                </a:extLst>
              </p:cNvPr>
              <p:cNvSpPr/>
              <p:nvPr/>
            </p:nvSpPr>
            <p:spPr>
              <a:xfrm>
                <a:off x="2718449" y="5430709"/>
                <a:ext cx="1721673" cy="977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62D869A5-2FAA-EB11-7576-94165347C789}"/>
                  </a:ext>
                </a:extLst>
              </p:cNvPr>
              <p:cNvGrpSpPr/>
              <p:nvPr/>
            </p:nvGrpSpPr>
            <p:grpSpPr>
              <a:xfrm>
                <a:off x="2883609" y="5585877"/>
                <a:ext cx="1391353" cy="667321"/>
                <a:chOff x="2769318" y="5546397"/>
                <a:chExt cx="1391353" cy="667321"/>
              </a:xfrm>
            </p:grpSpPr>
            <p:pic>
              <p:nvPicPr>
                <p:cNvPr id="69" name="Picture 68" descr="A blue and white logo&#10;&#10;Description automatically generated">
                  <a:extLst>
                    <a:ext uri="{FF2B5EF4-FFF2-40B4-BE49-F238E27FC236}">
                      <a16:creationId xmlns:a16="http://schemas.microsoft.com/office/drawing/2014/main" id="{04207B27-A410-E0E9-CEBE-FBE0503119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8522" y="5546397"/>
                  <a:ext cx="492149" cy="667321"/>
                </a:xfrm>
                <a:prstGeom prst="rect">
                  <a:avLst/>
                </a:prstGeom>
              </p:spPr>
            </p:pic>
            <p:pic>
              <p:nvPicPr>
                <p:cNvPr id="70" name="Picture 6">
                  <a:extLst>
                    <a:ext uri="{FF2B5EF4-FFF2-40B4-BE49-F238E27FC236}">
                      <a16:creationId xmlns:a16="http://schemas.microsoft.com/office/drawing/2014/main" id="{2D4C21A6-1110-E4B9-9F05-4916AD507C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9318" y="5628493"/>
                  <a:ext cx="720000" cy="4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D62E3DD-01D2-3008-2BF5-9C057508E3E8}"/>
                </a:ext>
              </a:extLst>
            </p:cNvPr>
            <p:cNvGrpSpPr/>
            <p:nvPr/>
          </p:nvGrpSpPr>
          <p:grpSpPr>
            <a:xfrm>
              <a:off x="5319128" y="5369468"/>
              <a:ext cx="4127049" cy="977656"/>
              <a:chOff x="5305709" y="5430710"/>
              <a:chExt cx="4127049" cy="977656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5B14F66-234B-DD0B-DE85-211A4B7E3975}"/>
                  </a:ext>
                </a:extLst>
              </p:cNvPr>
              <p:cNvSpPr/>
              <p:nvPr/>
            </p:nvSpPr>
            <p:spPr>
              <a:xfrm>
                <a:off x="5305709" y="5430710"/>
                <a:ext cx="4127049" cy="977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0121E4C-3159-7F7D-B94B-E5BFFEA0281A}"/>
                  </a:ext>
                </a:extLst>
              </p:cNvPr>
              <p:cNvGrpSpPr/>
              <p:nvPr/>
            </p:nvGrpSpPr>
            <p:grpSpPr>
              <a:xfrm>
                <a:off x="5487391" y="5649538"/>
                <a:ext cx="3776340" cy="540000"/>
                <a:chOff x="5422298" y="5610432"/>
                <a:chExt cx="3776340" cy="540000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B6058158-2DB5-DFD0-1358-2A71794EF03C}"/>
                    </a:ext>
                  </a:extLst>
                </p:cNvPr>
                <p:cNvGrpSpPr/>
                <p:nvPr/>
              </p:nvGrpSpPr>
              <p:grpSpPr>
                <a:xfrm>
                  <a:off x="6409703" y="5610432"/>
                  <a:ext cx="2788935" cy="540000"/>
                  <a:chOff x="6409703" y="5591180"/>
                  <a:chExt cx="2788935" cy="540000"/>
                </a:xfrm>
              </p:grpSpPr>
              <p:pic>
                <p:nvPicPr>
                  <p:cNvPr id="64" name="Picture 32" descr="A logo with a black background&#10;&#10;Description automatically generated">
                    <a:extLst>
                      <a:ext uri="{FF2B5EF4-FFF2-40B4-BE49-F238E27FC236}">
                        <a16:creationId xmlns:a16="http://schemas.microsoft.com/office/drawing/2014/main" id="{C899F8BE-E6F2-823A-C1CC-97A902A3E49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23531" y="5673377"/>
                    <a:ext cx="975107" cy="37560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5" name="Picture 64" descr="A logo with text and a cross&#10;&#10;Description automatically generated">
                    <a:extLst>
                      <a:ext uri="{FF2B5EF4-FFF2-40B4-BE49-F238E27FC236}">
                        <a16:creationId xmlns:a16="http://schemas.microsoft.com/office/drawing/2014/main" id="{C7CAB0BA-1DBC-EF2E-FA07-6EBAEA4C1C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09703" y="5613626"/>
                    <a:ext cx="720000" cy="446177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 descr="A logo for a university&#10;&#10;Description automatically generated">
                    <a:extLst>
                      <a:ext uri="{FF2B5EF4-FFF2-40B4-BE49-F238E27FC236}">
                        <a16:creationId xmlns:a16="http://schemas.microsoft.com/office/drawing/2014/main" id="{92890021-E55B-EEA6-5E28-D41451DD12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08248" y="5591180"/>
                    <a:ext cx="532285" cy="540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3" name="Picture 62" descr="A red white and green flag&#10;&#10;Description automatically generated">
                  <a:extLst>
                    <a:ext uri="{FF2B5EF4-FFF2-40B4-BE49-F238E27FC236}">
                      <a16:creationId xmlns:a16="http://schemas.microsoft.com/office/drawing/2014/main" id="{B4D5AE70-BD1E-DEB8-BE82-8CF8FF7A47A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22298" y="5629093"/>
                  <a:ext cx="720000" cy="4788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04F5B8C-CB38-189D-84A3-39F7BF39DC1E}"/>
              </a:ext>
            </a:extLst>
          </p:cNvPr>
          <p:cNvGrpSpPr/>
          <p:nvPr/>
        </p:nvGrpSpPr>
        <p:grpSpPr>
          <a:xfrm>
            <a:off x="139567" y="867902"/>
            <a:ext cx="11918050" cy="1531757"/>
            <a:chOff x="125128" y="867902"/>
            <a:chExt cx="11918050" cy="153175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5CCAC04-B04D-8763-CA39-C59F7FC37C37}"/>
                </a:ext>
              </a:extLst>
            </p:cNvPr>
            <p:cNvGrpSpPr/>
            <p:nvPr/>
          </p:nvGrpSpPr>
          <p:grpSpPr>
            <a:xfrm>
              <a:off x="10963178" y="1093780"/>
              <a:ext cx="1080000" cy="1080000"/>
              <a:chOff x="10963178" y="1083831"/>
              <a:chExt cx="1080000" cy="1080000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1E79A09F-8ACD-8650-3D61-24EAF960ABE9}"/>
                  </a:ext>
                </a:extLst>
              </p:cNvPr>
              <p:cNvSpPr/>
              <p:nvPr/>
            </p:nvSpPr>
            <p:spPr>
              <a:xfrm>
                <a:off x="10963178" y="1083831"/>
                <a:ext cx="1080000" cy="10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6" name="Picture 105" descr="A blue square with white text&#10;&#10;Description automatically generated">
                <a:extLst>
                  <a:ext uri="{FF2B5EF4-FFF2-40B4-BE49-F238E27FC236}">
                    <a16:creationId xmlns:a16="http://schemas.microsoft.com/office/drawing/2014/main" id="{BB58E000-B7EB-776F-0F8D-D0A607F1B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3178" y="1263831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F891E26-D5ED-4748-B73C-D826B2C4CCE1}"/>
                </a:ext>
              </a:extLst>
            </p:cNvPr>
            <p:cNvGrpSpPr/>
            <p:nvPr/>
          </p:nvGrpSpPr>
          <p:grpSpPr>
            <a:xfrm>
              <a:off x="6391176" y="867902"/>
              <a:ext cx="3931920" cy="1531757"/>
              <a:chOff x="6458554" y="874348"/>
              <a:chExt cx="3931920" cy="153175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6B51F4F-292E-3B44-52BE-106939280ECE}"/>
                  </a:ext>
                </a:extLst>
              </p:cNvPr>
              <p:cNvSpPr/>
              <p:nvPr/>
            </p:nvSpPr>
            <p:spPr>
              <a:xfrm>
                <a:off x="6458554" y="874348"/>
                <a:ext cx="3931920" cy="15317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1818780-8EAD-EAB0-4CFD-393DACD21213}"/>
                  </a:ext>
                </a:extLst>
              </p:cNvPr>
              <p:cNvGrpSpPr/>
              <p:nvPr/>
            </p:nvGrpSpPr>
            <p:grpSpPr>
              <a:xfrm>
                <a:off x="6596351" y="1013894"/>
                <a:ext cx="3583582" cy="1183426"/>
                <a:chOff x="6326838" y="957181"/>
                <a:chExt cx="3583582" cy="1183426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EA0DFAD-3D3A-D081-300B-DCC3E1599FCD}"/>
                    </a:ext>
                  </a:extLst>
                </p:cNvPr>
                <p:cNvGrpSpPr/>
                <p:nvPr/>
              </p:nvGrpSpPr>
              <p:grpSpPr>
                <a:xfrm>
                  <a:off x="7249229" y="957181"/>
                  <a:ext cx="2661191" cy="1183426"/>
                  <a:chOff x="6761336" y="957182"/>
                  <a:chExt cx="2661191" cy="1183426"/>
                </a:xfrm>
              </p:grpSpPr>
              <p:pic>
                <p:nvPicPr>
                  <p:cNvPr id="99" name="Picture 98" descr="A blue and white logo&#10;&#10;Description automatically generated">
                    <a:extLst>
                      <a:ext uri="{FF2B5EF4-FFF2-40B4-BE49-F238E27FC236}">
                        <a16:creationId xmlns:a16="http://schemas.microsoft.com/office/drawing/2014/main" id="{33EC5C7E-7D24-DC24-7249-D0308F2973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64176" y="999120"/>
                    <a:ext cx="695046" cy="456124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 descr="A red and white logo&#10;&#10;Description automatically generated">
                    <a:extLst>
                      <a:ext uri="{FF2B5EF4-FFF2-40B4-BE49-F238E27FC236}">
                        <a16:creationId xmlns:a16="http://schemas.microsoft.com/office/drawing/2014/main" id="{ADFAFE9D-5E46-88D0-6FEA-6F9C28F85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86804" y="957182"/>
                    <a:ext cx="540000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100" descr="A logo for a company&#10;&#10;Description automatically generated">
                    <a:extLst>
                      <a:ext uri="{FF2B5EF4-FFF2-40B4-BE49-F238E27FC236}">
                        <a16:creationId xmlns:a16="http://schemas.microsoft.com/office/drawing/2014/main" id="{F9D4721E-C8FC-4556-EA66-F1280D583A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54385" y="963991"/>
                    <a:ext cx="968142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102" name="Picture 101" descr="A blue square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A740C74B-4AA9-DCDB-8F01-B7547164C7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22949" y="1600608"/>
                    <a:ext cx="543857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103" name="Picture 102" descr="A blue and yellow text on a black background&#10;&#10;Description automatically generated">
                    <a:extLst>
                      <a:ext uri="{FF2B5EF4-FFF2-40B4-BE49-F238E27FC236}">
                        <a16:creationId xmlns:a16="http://schemas.microsoft.com/office/drawing/2014/main" id="{44EB87F4-525D-4E3D-6803-92E04ABEB5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61336" y="1734723"/>
                    <a:ext cx="1057302" cy="271771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36" descr="A logo of a university&#10;&#10;Description automatically generated">
                    <a:extLst>
                      <a:ext uri="{FF2B5EF4-FFF2-40B4-BE49-F238E27FC236}">
                        <a16:creationId xmlns:a16="http://schemas.microsoft.com/office/drawing/2014/main" id="{EDAD26A0-7046-3112-AB31-5D354173088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52169" y="1600608"/>
                    <a:ext cx="540000" cy="54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98" name="Picture 97" descr="gb.png">
                  <a:extLst>
                    <a:ext uri="{FF2B5EF4-FFF2-40B4-BE49-F238E27FC236}">
                      <a16:creationId xmlns:a16="http://schemas.microsoft.com/office/drawing/2014/main" id="{792B48FE-91F7-61E0-6D9F-7E914C0794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6838" y="1312681"/>
                  <a:ext cx="720000" cy="455696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F96BF70-22F8-2F00-1B30-E5A642E0FB87}"/>
                </a:ext>
              </a:extLst>
            </p:cNvPr>
            <p:cNvGrpSpPr/>
            <p:nvPr/>
          </p:nvGrpSpPr>
          <p:grpSpPr>
            <a:xfrm>
              <a:off x="125128" y="867902"/>
              <a:ext cx="5625967" cy="1531757"/>
              <a:chOff x="125128" y="861455"/>
              <a:chExt cx="5625967" cy="153175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72B8A2D-2820-AEE5-C115-97A75D70B7E3}"/>
                  </a:ext>
                </a:extLst>
              </p:cNvPr>
              <p:cNvSpPr/>
              <p:nvPr/>
            </p:nvSpPr>
            <p:spPr>
              <a:xfrm>
                <a:off x="125128" y="861455"/>
                <a:ext cx="5625967" cy="15317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A9470204-CD4F-9470-1E7B-7FCDC99B0E31}"/>
                  </a:ext>
                </a:extLst>
              </p:cNvPr>
              <p:cNvGrpSpPr/>
              <p:nvPr/>
            </p:nvGrpSpPr>
            <p:grpSpPr>
              <a:xfrm>
                <a:off x="280014" y="1024096"/>
                <a:ext cx="5316194" cy="1161610"/>
                <a:chOff x="200350" y="1017019"/>
                <a:chExt cx="5316194" cy="1161610"/>
              </a:xfrm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FFC5B3F3-766F-1224-1A7E-1E37BE423B97}"/>
                    </a:ext>
                  </a:extLst>
                </p:cNvPr>
                <p:cNvGrpSpPr/>
                <p:nvPr/>
              </p:nvGrpSpPr>
              <p:grpSpPr>
                <a:xfrm>
                  <a:off x="2605742" y="1017019"/>
                  <a:ext cx="2910802" cy="1161610"/>
                  <a:chOff x="2605742" y="1059241"/>
                  <a:chExt cx="2910802" cy="1161610"/>
                </a:xfrm>
              </p:grpSpPr>
              <p:pic>
                <p:nvPicPr>
                  <p:cNvPr id="90" name="Picture 30" descr="University of Rome Tor Vergata, Italy | Study.eu">
                    <a:extLst>
                      <a:ext uri="{FF2B5EF4-FFF2-40B4-BE49-F238E27FC236}">
                        <a16:creationId xmlns:a16="http://schemas.microsoft.com/office/drawing/2014/main" id="{3457745D-77DF-ED4C-DA8D-E842CDBFF40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44035" y="1680851"/>
                    <a:ext cx="490705" cy="54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1" name="Picture 90" descr="A logo with a letter and text&#10;&#10;Description automatically generated">
                    <a:extLst>
                      <a:ext uri="{FF2B5EF4-FFF2-40B4-BE49-F238E27FC236}">
                        <a16:creationId xmlns:a16="http://schemas.microsoft.com/office/drawing/2014/main" id="{DBE6C4C7-F60B-EA2F-5E24-5010CC0809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05742" y="1059241"/>
                    <a:ext cx="654393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 descr="A logo for a university&#10;&#10;Description automatically generated">
                    <a:extLst>
                      <a:ext uri="{FF2B5EF4-FFF2-40B4-BE49-F238E27FC236}">
                        <a16:creationId xmlns:a16="http://schemas.microsoft.com/office/drawing/2014/main" id="{BE8964E0-83E8-7C80-5D37-C92CFC158F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6425" y="1740645"/>
                    <a:ext cx="828814" cy="420413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 descr="A blue and black logo&#10;&#10;Description automatically generated">
                    <a:extLst>
                      <a:ext uri="{FF2B5EF4-FFF2-40B4-BE49-F238E27FC236}">
                        <a16:creationId xmlns:a16="http://schemas.microsoft.com/office/drawing/2014/main" id="{C5650B4B-B0E0-D0E8-251F-C79AEA7B2D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42836" y="1059241"/>
                    <a:ext cx="841121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 descr="A blue and white logo&#10;&#10;Description automatically generated">
                    <a:extLst>
                      <a:ext uri="{FF2B5EF4-FFF2-40B4-BE49-F238E27FC236}">
                        <a16:creationId xmlns:a16="http://schemas.microsoft.com/office/drawing/2014/main" id="{76801314-0CDB-A751-C934-4DC3A7372F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56993" y="1147258"/>
                    <a:ext cx="1059551" cy="36396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6" name="Picture 85" descr="A flag of italy with red white and green stripes&#10;&#10;Description automatically generated">
                  <a:extLst>
                    <a:ext uri="{FF2B5EF4-FFF2-40B4-BE49-F238E27FC236}">
                      <a16:creationId xmlns:a16="http://schemas.microsoft.com/office/drawing/2014/main" id="{C0C9EA04-2F1E-2C0C-C158-620DCED17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350" y="1357775"/>
                  <a:ext cx="721460" cy="480099"/>
                </a:xfrm>
                <a:prstGeom prst="rect">
                  <a:avLst/>
                </a:prstGeom>
              </p:spPr>
            </p:pic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DCC4E813-0B3F-789E-D7CA-99641AD17E65}"/>
                    </a:ext>
                  </a:extLst>
                </p:cNvPr>
                <p:cNvGrpSpPr/>
                <p:nvPr/>
              </p:nvGrpSpPr>
              <p:grpSpPr>
                <a:xfrm>
                  <a:off x="1102449" y="1023303"/>
                  <a:ext cx="1663524" cy="1149043"/>
                  <a:chOff x="1102449" y="974798"/>
                  <a:chExt cx="1663524" cy="1149043"/>
                </a:xfrm>
              </p:grpSpPr>
              <p:pic>
                <p:nvPicPr>
                  <p:cNvPr id="88" name="Picture 87" descr="A logo with blue text&#10;&#10;Description automatically generated">
                    <a:extLst>
                      <a:ext uri="{FF2B5EF4-FFF2-40B4-BE49-F238E27FC236}">
                        <a16:creationId xmlns:a16="http://schemas.microsoft.com/office/drawing/2014/main" id="{ED9F0A33-8F76-3221-B356-CCC006891A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83301" y="1447306"/>
                    <a:ext cx="1076032" cy="676535"/>
                  </a:xfrm>
                  <a:prstGeom prst="rect">
                    <a:avLst/>
                  </a:prstGeom>
                </p:spPr>
              </p:pic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29B53129-6D0E-A723-C93D-51670530FECD}"/>
                      </a:ext>
                    </a:extLst>
                  </p:cNvPr>
                  <p:cNvSpPr txBox="1"/>
                  <p:nvPr/>
                </p:nvSpPr>
                <p:spPr>
                  <a:xfrm>
                    <a:off x="1102449" y="974798"/>
                    <a:ext cx="166352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b="1" dirty="0"/>
                      <a:t>Coordinator</a:t>
                    </a:r>
                  </a:p>
                </p:txBody>
              </p:sp>
            </p:grpSp>
          </p:grpSp>
        </p:grpSp>
      </p:grp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48C793-026C-A045-8207-B8B3C7C73D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462572"/>
            <a:ext cx="4525344" cy="365125"/>
          </a:xfrm>
        </p:spPr>
        <p:txBody>
          <a:bodyPr/>
          <a:lstStyle/>
          <a:p>
            <a:pPr algn="l"/>
            <a:r>
              <a:rPr lang="en-GB" dirty="0"/>
              <a:t>F. Nguyen, S. </a:t>
            </a:r>
            <a:r>
              <a:rPr lang="en-GB" dirty="0" err="1"/>
              <a:t>Antipov</a:t>
            </a:r>
            <a:r>
              <a:rPr lang="en-GB" dirty="0"/>
              <a:t> – Elba Annual  Meeting September 24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7627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15A3D7-70D6-438A-ADA7-A6FA6C01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D24C7B-62D8-4C9C-9B55-452A9AC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EuPRAXIA-PP 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789FF-B186-499E-9E2B-B97F6CD09EC3}"/>
              </a:ext>
            </a:extLst>
          </p:cNvPr>
          <p:cNvSpPr/>
          <p:nvPr/>
        </p:nvSpPr>
        <p:spPr>
          <a:xfrm>
            <a:off x="1881189" y="909643"/>
            <a:ext cx="1193006" cy="5715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2A6DC-CE79-4FD9-BB6E-60B1121B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18" y="786428"/>
            <a:ext cx="9279563" cy="5592177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90A89DA-DAD9-92D9-F491-57A9FF5B2E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462572"/>
            <a:ext cx="4525344" cy="365125"/>
          </a:xfrm>
        </p:spPr>
        <p:txBody>
          <a:bodyPr/>
          <a:lstStyle/>
          <a:p>
            <a:pPr algn="l"/>
            <a:r>
              <a:rPr lang="en-GB" dirty="0"/>
              <a:t>F. Nguyen, S. </a:t>
            </a:r>
            <a:r>
              <a:rPr lang="en-GB" dirty="0" err="1"/>
              <a:t>Antipov</a:t>
            </a:r>
            <a:r>
              <a:rPr lang="en-GB" dirty="0"/>
              <a:t> – Elba Annual  Meeting September 24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93872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7944" y="1697382"/>
            <a:ext cx="8771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project has received funding from the European Union’s Horizon Europe research and innovation programme under Grant Agreement No. 101079773. It is supported by in-kind contributions by its partners and by additional funding from UK and Switzerland.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7943" y="3620699"/>
            <a:ext cx="917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project has received funding from the European Union´s Horizon Europe research and innovation programme under grant agreement no. 101073480 and the UKRI guarantee funds.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165226"/>
            <a:ext cx="10515600" cy="513802"/>
          </a:xfrm>
        </p:spPr>
        <p:txBody>
          <a:bodyPr/>
          <a:lstStyle/>
          <a:p>
            <a:r>
              <a:rPr lang="en-GB" dirty="0"/>
              <a:t>EuPRAXIA Preparatory Phase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838200" y="2985560"/>
            <a:ext cx="10515600" cy="54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EuPRAXIA Doctoral Network</a:t>
            </a:r>
          </a:p>
          <a:p>
            <a:endParaRPr lang="en-GB" dirty="0"/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0" y="1799047"/>
            <a:ext cx="1087632" cy="720000"/>
          </a:xfrm>
          <a:prstGeom prst="rect">
            <a:avLst/>
          </a:prstGeom>
        </p:spPr>
      </p:pic>
      <p:pic>
        <p:nvPicPr>
          <p:cNvPr id="14" name="Picture 13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0" y="3603364"/>
            <a:ext cx="1087632" cy="72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67943" y="5456238"/>
            <a:ext cx="9173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publication has been made with the co-funding of European Union Next Generation EU.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8200" y="4683939"/>
            <a:ext cx="10515600" cy="54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EuAPS</a:t>
            </a:r>
            <a:endParaRPr lang="en-GB" dirty="0"/>
          </a:p>
          <a:p>
            <a:endParaRPr lang="en-GB" dirty="0"/>
          </a:p>
        </p:txBody>
      </p:sp>
      <p:pic>
        <p:nvPicPr>
          <p:cNvPr id="15" name="Picture 14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0" y="5301743"/>
            <a:ext cx="1087632" cy="72000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959E972-1123-AA7F-F364-2B748656B4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462572"/>
            <a:ext cx="4525344" cy="365125"/>
          </a:xfrm>
        </p:spPr>
        <p:txBody>
          <a:bodyPr/>
          <a:lstStyle/>
          <a:p>
            <a:pPr algn="l"/>
            <a:r>
              <a:rPr lang="en-GB" dirty="0"/>
              <a:t>F. Nguyen, S. </a:t>
            </a:r>
            <a:r>
              <a:rPr lang="en-GB" dirty="0" err="1"/>
              <a:t>Antipov</a:t>
            </a:r>
            <a:r>
              <a:rPr lang="en-GB" dirty="0"/>
              <a:t> – Elba Annual  Meeting September 24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20934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598</Words>
  <Application>Microsoft Macintosh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Aptos</vt:lpstr>
      <vt:lpstr>Arial</vt:lpstr>
      <vt:lpstr>Arial Narrow</vt:lpstr>
      <vt:lpstr>Arial Rounded MT Bold</vt:lpstr>
      <vt:lpstr>Bradley Hand</vt:lpstr>
      <vt:lpstr>Calibri</vt:lpstr>
      <vt:lpstr>Calibri Light</vt:lpstr>
      <vt:lpstr>Segoe UI</vt:lpstr>
      <vt:lpstr>Wingdings</vt:lpstr>
      <vt:lpstr>Office Theme</vt:lpstr>
      <vt:lpstr>WP9 Status Report: an introduction</vt:lpstr>
      <vt:lpstr>WP9: what is all about?</vt:lpstr>
      <vt:lpstr>Deliverables/Milestones of this WP</vt:lpstr>
      <vt:lpstr>Some highlights to take home</vt:lpstr>
      <vt:lpstr>WP9-WP16 cooperation initiative</vt:lpstr>
      <vt:lpstr>Indico WP9 meetings page</vt:lpstr>
      <vt:lpstr>EuPRAXIA-PP Consortium</vt:lpstr>
      <vt:lpstr>EuPRAXIA-PP Structure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Federico Nguyen</cp:lastModifiedBy>
  <cp:revision>68</cp:revision>
  <dcterms:created xsi:type="dcterms:W3CDTF">2018-02-09T13:41:45Z</dcterms:created>
  <dcterms:modified xsi:type="dcterms:W3CDTF">2024-09-23T13:18:11Z</dcterms:modified>
</cp:coreProperties>
</file>