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D2_53F016AA.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9"/>
  </p:notesMasterIdLst>
  <p:sldIdLst>
    <p:sldId id="256" r:id="rId3"/>
    <p:sldId id="486" r:id="rId4"/>
    <p:sldId id="487" r:id="rId5"/>
    <p:sldId id="504" r:id="rId6"/>
    <p:sldId id="488" r:id="rId7"/>
    <p:sldId id="506" r:id="rId8"/>
    <p:sldId id="474" r:id="rId9"/>
    <p:sldId id="464" r:id="rId10"/>
    <p:sldId id="499" r:id="rId11"/>
    <p:sldId id="490" r:id="rId12"/>
    <p:sldId id="466" r:id="rId13"/>
    <p:sldId id="467" r:id="rId14"/>
    <p:sldId id="484" r:id="rId15"/>
    <p:sldId id="259" r:id="rId16"/>
    <p:sldId id="478" r:id="rId17"/>
    <p:sldId id="266" r:id="rId18"/>
    <p:sldId id="501" r:id="rId19"/>
    <p:sldId id="485" r:id="rId20"/>
    <p:sldId id="262" r:id="rId21"/>
    <p:sldId id="500" r:id="rId22"/>
    <p:sldId id="263" r:id="rId23"/>
    <p:sldId id="491" r:id="rId24"/>
    <p:sldId id="505" r:id="rId25"/>
    <p:sldId id="479" r:id="rId26"/>
    <p:sldId id="503" r:id="rId27"/>
    <p:sldId id="481" r:id="rId28"/>
    <p:sldId id="482" r:id="rId29"/>
    <p:sldId id="498" r:id="rId30"/>
    <p:sldId id="483" r:id="rId31"/>
    <p:sldId id="492" r:id="rId32"/>
    <p:sldId id="471" r:id="rId33"/>
    <p:sldId id="476" r:id="rId34"/>
    <p:sldId id="493" r:id="rId35"/>
    <p:sldId id="494" r:id="rId36"/>
    <p:sldId id="489" r:id="rId37"/>
    <p:sldId id="502"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203A68-9E09-EF5F-7225-ABB74C7A283A}" name="Francesco Stellato" initials="FS" userId="6a80f6f6f9a64c9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DBFF"/>
    <a:srgbClr val="FF33CC"/>
    <a:srgbClr val="E3DE00"/>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8"/>
    <p:restoredTop sz="96405"/>
  </p:normalViewPr>
  <p:slideViewPr>
    <p:cSldViewPr snapToGrid="0" showGuides="1">
      <p:cViewPr varScale="1">
        <p:scale>
          <a:sx n="76" d="100"/>
          <a:sy n="76" d="100"/>
        </p:scale>
        <p:origin x="53" y="98"/>
      </p:cViewPr>
      <p:guideLst>
        <p:guide orient="horz" pos="2160"/>
        <p:guide pos="3840"/>
      </p:guideLst>
    </p:cSldViewPr>
  </p:slideViewPr>
  <p:notesTextViewPr>
    <p:cViewPr>
      <p:scale>
        <a:sx n="1" d="1"/>
        <a:sy n="1" d="1"/>
      </p:scale>
      <p:origin x="0" y="0"/>
    </p:cViewPr>
  </p:notesTextViewPr>
  <p:notesViewPr>
    <p:cSldViewPr snapToGrid="0">
      <p:cViewPr varScale="1">
        <p:scale>
          <a:sx n="59" d="100"/>
          <a:sy n="59" d="100"/>
        </p:scale>
        <p:origin x="2827"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omments/modernComment_1D2_53F016AA.xml><?xml version="1.0" encoding="utf-8"?>
<p188:cmLst xmlns:a="http://schemas.openxmlformats.org/drawingml/2006/main" xmlns:r="http://schemas.openxmlformats.org/officeDocument/2006/relationships" xmlns:p188="http://schemas.microsoft.com/office/powerpoint/2018/8/main">
  <p188:cm id="{DC552246-4A0B-40F5-A9B6-3B2BA0D0D851}" authorId="{20203A68-9E09-EF5F-7225-ABB74C7A283A}" created="2024-09-21T15:19:19.590">
    <pc:sldMkLst xmlns:pc="http://schemas.microsoft.com/office/powerpoint/2013/main/command">
      <pc:docMk/>
      <pc:sldMk cId="1408243370" sldId="466"/>
    </pc:sldMkLst>
    <p188:txBody>
      <a:bodyPr/>
      <a:lstStyle/>
      <a:p>
        <a:r>
          <a:rPr lang="it-IT"/>
          <a:t>Al momento anche FERMI non è un vero concorrente. A parte l'oversubscription rate che a FERMI è di 4/1 (ovvero per ogni esperimento effettuato ce ne sono tre proposti ma non accettati) anche perchè FERMI ha come range spettrale 100-&gt; 4 nm che diventerà 2 nm prossimamente, ma non copre lunghezze d'onda VUV tra 100 e 200 nm. E' possibile generare su FERMI lunghezze d'onda più lunghe di 100 nm, ma questo richiede una preparazione più complessa della macchina che ne riduce l'efficienza e l'ottica di trasporto della luce dal FEL alla camera sperimentale non è disegnata per lunghezze d'onda così lunghe.   L'intervallo coperto da ARIA tra  100 e 200 nm  (tra 50 e 100 nm c'è anche FERMI) non è disponibile se non con sorgenti HHG, che non sono continuamente accordabili, non sono a polarizzazione variabile e pulita come quella disponibile da un FEL, hanno una struttura di treno di impulsi di durata di attosecondi, con intensità che varia significativamente lungo l'impulso e non un'impulso vicino al limite di Fourier come sarebbe per ARIA. Hanno un'intensità sostanzialmente più bassa. Piuttosto ARIA potrebbe essere combinata con una sorgente HHG per esperimenti avanzati in configurazione pump&amp;probe dove il FEL fa da pompa e l'HHG da probe. 
Questa sorgente diventerebbe disponibile proprio nella zona di Roma, dove sono collocati istituti di ENEA, CNR ed INFN e dove risiedono tre delle maggiori università italiane ed i loro dipartimenti di chimica e fisica. Il loro accesso privilegiato alla macchina favorirebbe la ricerca su argomenti estremamente attuali come il fotovoltaico, l'accumulo di energia, l'atmosfera e l'inquinamento, favorirebbe collaborazioni internazionali mediate dalla disponibilità dallo strumento unico messo a disposizione. Sarebbe infine complementare a FERMI ad Elettra. Questo non è un aspetto secondario, perchè sarebbe possibile stabilire accordi per allargare l'offerta scientifica delle due sorgenti indirizzando gli utenti su quella delle due sorgenti più idonea per il caso  specifico.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A38C2-C57F-40E1-934F-0A500C25ACD5}" type="datetimeFigureOut">
              <a:rPr lang="it-IT" smtClean="0"/>
              <a:t>26/09/2024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C46D3-FE7E-4FFD-8A11-7CEDB525884B}" type="slidenum">
              <a:rPr lang="it-IT" smtClean="0"/>
              <a:t>‹N›</a:t>
            </a:fld>
            <a:endParaRPr lang="it-IT"/>
          </a:p>
        </p:txBody>
      </p:sp>
    </p:spTree>
    <p:extLst>
      <p:ext uri="{BB962C8B-B14F-4D97-AF65-F5344CB8AC3E}">
        <p14:creationId xmlns:p14="http://schemas.microsoft.com/office/powerpoint/2010/main" val="54379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B5E3E5-FB33-2DC8-A187-E66AF79EC5E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2D8696B-D0D1-BCA9-53A1-3A5FC11FC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FF2C95A-5C30-1058-F762-F8C5F20668B4}"/>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5" name="Segnaposto piè di pagina 4">
            <a:extLst>
              <a:ext uri="{FF2B5EF4-FFF2-40B4-BE49-F238E27FC236}">
                <a16:creationId xmlns:a16="http://schemas.microsoft.com/office/drawing/2014/main" id="{FA4F65BA-D318-5053-40E7-00D068FF88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306B2DD-396F-E93D-D1E7-B03FB29FC59B}"/>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633745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85E488-EABB-31DB-86F8-BF063DB77FE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F8114D0-C798-08EE-CD1C-57E34F93F27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CD7174-60DD-0D43-FE68-E15AF24D4099}"/>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5" name="Segnaposto piè di pagina 4">
            <a:extLst>
              <a:ext uri="{FF2B5EF4-FFF2-40B4-BE49-F238E27FC236}">
                <a16:creationId xmlns:a16="http://schemas.microsoft.com/office/drawing/2014/main" id="{2BC39E86-8A9A-40EA-C5D6-24D89B79FB6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B859071-2514-F780-7BAC-1B88582700D4}"/>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409164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71B6651-2B09-1676-3920-BA0D7B06277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2320442-12A4-70C3-4E8A-A2F56D71D4A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DC94D6A-E017-22DE-88B4-88BEA1481AC0}"/>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5" name="Segnaposto piè di pagina 4">
            <a:extLst>
              <a:ext uri="{FF2B5EF4-FFF2-40B4-BE49-F238E27FC236}">
                <a16:creationId xmlns:a16="http://schemas.microsoft.com/office/drawing/2014/main" id="{8EE2ADF4-B2F2-1DC1-63FC-0E8B2CBB21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52CA27-769F-FA03-527A-C576C6E33A90}"/>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620526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86" t="3604" b="18163"/>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88" y="1939633"/>
            <a:ext cx="7813967" cy="1043854"/>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3" y="3153930"/>
            <a:ext cx="7813967" cy="812944"/>
          </a:xfrm>
        </p:spPr>
        <p:txBody>
          <a:bodyPr/>
          <a:lstStyle>
            <a:lvl1pPr marL="0" indent="0" algn="l">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39" y="376194"/>
            <a:ext cx="27881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sp>
        <p:nvSpPr>
          <p:cNvPr id="11" name="Rectangle 10">
            <a:extLst>
              <a:ext uri="{FF2B5EF4-FFF2-40B4-BE49-F238E27FC236}">
                <a16:creationId xmlns:a16="http://schemas.microsoft.com/office/drawing/2014/main" id="{7829EB28-3979-4E23-B67B-4BD9DC678876}"/>
              </a:ext>
            </a:extLst>
          </p:cNvPr>
          <p:cNvSpPr/>
          <p:nvPr userDrawn="1"/>
        </p:nvSpPr>
        <p:spPr>
          <a:xfrm rot="5400000">
            <a:off x="1713092" y="3642000"/>
            <a:ext cx="1152130" cy="3990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8" y="6288044"/>
            <a:ext cx="3309467" cy="461665"/>
          </a:xfrm>
          <a:prstGeom prst="rect">
            <a:avLst/>
          </a:prstGeom>
          <a:noFill/>
        </p:spPr>
        <p:txBody>
          <a:bodyPr wrap="square" rtlCol="0">
            <a:spAutoFit/>
          </a:bodyPr>
          <a:lstStyle/>
          <a:p>
            <a:r>
              <a:rPr lang="en-GB" sz="800" dirty="0">
                <a:solidFill>
                  <a:schemeClr val="bg1"/>
                </a:solidFill>
              </a:rPr>
              <a:t>This project has received funding from the European Union´s Horizon Europe research and innovation programme under grant agreement </a:t>
            </a:r>
          </a:p>
          <a:p>
            <a:r>
              <a:rPr lang="en-GB" sz="800" dirty="0">
                <a:solidFill>
                  <a:schemeClr val="bg1"/>
                </a:solidFill>
              </a:rPr>
              <a:t>No. 101079773</a:t>
            </a:r>
          </a:p>
        </p:txBody>
      </p:sp>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702619" y="5201842"/>
            <a:ext cx="539714" cy="360000"/>
          </a:xfrm>
          <a:prstGeom prst="rect">
            <a:avLst/>
          </a:prstGeom>
          <a:ln w="3175">
            <a:solidFill>
              <a:schemeClr val="bg1">
                <a:lumMod val="85000"/>
              </a:schemeClr>
            </a:solidFill>
          </a:ln>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42100" y="5204384"/>
            <a:ext cx="539895" cy="360000"/>
          </a:xfrm>
          <a:prstGeom prst="rect">
            <a:avLst/>
          </a:prstGeom>
          <a:ln w="3175">
            <a:solidFill>
              <a:schemeClr val="bg1">
                <a:lumMod val="85000"/>
              </a:schemeClr>
            </a:solidFill>
          </a:ln>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92764" y="5201842"/>
            <a:ext cx="539714" cy="360000"/>
          </a:xfrm>
          <a:prstGeom prst="rect">
            <a:avLst/>
          </a:prstGeom>
          <a:ln w="3175">
            <a:solidFill>
              <a:schemeClr val="bg1">
                <a:lumMod val="85000"/>
              </a:schemeClr>
            </a:solidFill>
          </a:ln>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71962" y="5204384"/>
            <a:ext cx="539895" cy="360000"/>
          </a:xfrm>
          <a:prstGeom prst="rect">
            <a:avLst/>
          </a:prstGeom>
          <a:ln w="3175">
            <a:solidFill>
              <a:schemeClr val="bg1">
                <a:lumMod val="85000"/>
              </a:schemeClr>
            </a:solidFill>
          </a:ln>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961910" y="5204384"/>
            <a:ext cx="539895" cy="360000"/>
          </a:xfrm>
          <a:prstGeom prst="rect">
            <a:avLst/>
          </a:prstGeom>
          <a:ln w="3175">
            <a:solidFill>
              <a:schemeClr val="bg1">
                <a:lumMod val="85000"/>
              </a:schemeClr>
            </a:solidFill>
          </a:ln>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331434" y="5201842"/>
            <a:ext cx="539895" cy="360000"/>
          </a:xfrm>
          <a:prstGeom prst="rect">
            <a:avLst/>
          </a:prstGeom>
          <a:ln w="3175">
            <a:solidFill>
              <a:schemeClr val="bg1">
                <a:lumMod val="85000"/>
              </a:schemeClr>
            </a:solidFill>
          </a:ln>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2100" y="5703104"/>
            <a:ext cx="539895" cy="360000"/>
          </a:xfrm>
          <a:prstGeom prst="rect">
            <a:avLst/>
          </a:prstGeom>
          <a:ln w="3175">
            <a:solidFill>
              <a:schemeClr val="bg1">
                <a:lumMod val="85000"/>
              </a:schemeClr>
            </a:solidFill>
          </a:ln>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72269" y="5703104"/>
            <a:ext cx="539895" cy="360000"/>
          </a:xfrm>
          <a:prstGeom prst="rect">
            <a:avLst/>
          </a:prstGeom>
          <a:ln w="3175">
            <a:solidFill>
              <a:schemeClr val="bg1">
                <a:lumMod val="85000"/>
              </a:schemeClr>
            </a:solidFill>
          </a:ln>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2332607" y="5703104"/>
            <a:ext cx="539895" cy="360000"/>
          </a:xfrm>
          <a:prstGeom prst="rect">
            <a:avLst/>
          </a:prstGeom>
          <a:ln w="3175">
            <a:solidFill>
              <a:schemeClr val="bg1">
                <a:lumMod val="85000"/>
              </a:schemeClr>
            </a:solidFill>
          </a:ln>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2962776" y="5703104"/>
            <a:ext cx="539714" cy="360000"/>
          </a:xfrm>
          <a:prstGeom prst="rect">
            <a:avLst/>
          </a:prstGeom>
          <a:ln w="3175">
            <a:solidFill>
              <a:schemeClr val="bg1">
                <a:lumMod val="85000"/>
              </a:schemeClr>
            </a:solidFill>
          </a:ln>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702438" y="5703104"/>
            <a:ext cx="539895" cy="360000"/>
          </a:xfrm>
          <a:prstGeom prst="rect">
            <a:avLst/>
          </a:prstGeom>
          <a:ln w="3175">
            <a:solidFill>
              <a:schemeClr val="bg1">
                <a:lumMod val="85000"/>
              </a:schemeClr>
            </a:solidFill>
          </a:ln>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592764" y="5703104"/>
            <a:ext cx="539714" cy="360000"/>
          </a:xfrm>
          <a:prstGeom prst="rect">
            <a:avLst/>
          </a:prstGeom>
          <a:ln w="3175">
            <a:solidFill>
              <a:schemeClr val="bg1">
                <a:lumMod val="85000"/>
              </a:schemeClr>
            </a:solidFill>
          </a:ln>
        </p:spPr>
      </p:pic>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2100" y="6339528"/>
            <a:ext cx="543816" cy="360000"/>
          </a:xfrm>
          <a:prstGeom prst="rect">
            <a:avLst/>
          </a:prstGeom>
        </p:spPr>
      </p:pic>
      <p:pic>
        <p:nvPicPr>
          <p:cNvPr id="5" name="Picture 4" descr="A black background with white text and yellow stars&#10;&#10;Description automatically generated">
            <a:extLst>
              <a:ext uri="{FF2B5EF4-FFF2-40B4-BE49-F238E27FC236}">
                <a16:creationId xmlns:a16="http://schemas.microsoft.com/office/drawing/2014/main" id="{9E2716B7-B9F2-45DB-9777-073DE14175D0}"/>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9109912" y="114716"/>
            <a:ext cx="2242632" cy="1415562"/>
          </a:xfrm>
          <a:prstGeom prst="rect">
            <a:avLst/>
          </a:prstGeom>
        </p:spPr>
      </p:pic>
    </p:spTree>
    <p:extLst>
      <p:ext uri="{BB962C8B-B14F-4D97-AF65-F5344CB8AC3E}">
        <p14:creationId xmlns:p14="http://schemas.microsoft.com/office/powerpoint/2010/main" val="1917158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‹N›</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5" name="TextBox 4">
            <a:extLst>
              <a:ext uri="{FF2B5EF4-FFF2-40B4-BE49-F238E27FC236}">
                <a16:creationId xmlns:a16="http://schemas.microsoft.com/office/drawing/2014/main" id="{5CA8E6A3-D10E-BEBC-CDF4-2DC37BE2810D}"/>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3744263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2C398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2"/>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lvl1pPr>
              <a:defRPr>
                <a:solidFill>
                  <a:srgbClr val="FFC000"/>
                </a:solidFill>
              </a:defRPr>
            </a:lvl1pPr>
            <a:lvl2pPr>
              <a:defRPr>
                <a:solidFill>
                  <a:srgbClr val="FFC000"/>
                </a:solidFill>
              </a:defRPr>
            </a:lvl2pPr>
            <a:lvl3pPr>
              <a:defRPr>
                <a:solidFill>
                  <a:srgbClr val="FFC000"/>
                </a:solidFill>
              </a:defRPr>
            </a:lvl3pPr>
            <a:lvl4pPr>
              <a:defRPr>
                <a:solidFill>
                  <a:srgbClr val="FFC000"/>
                </a:solidFill>
              </a:defRPr>
            </a:lvl4pPr>
            <a:lvl5pPr>
              <a:defRPr>
                <a:solidFill>
                  <a:srgbClr val="FFC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89"/>
            <a:ext cx="2743200" cy="365125"/>
          </a:xfrm>
        </p:spPr>
        <p:txBody>
          <a:bodyPr/>
          <a:lstStyle>
            <a:lvl1pPr>
              <a:defRPr>
                <a:solidFill>
                  <a:srgbClr val="334186"/>
                </a:solidFill>
              </a:defRPr>
            </a:lvl1pPr>
          </a:lstStyle>
          <a:p>
            <a:fld id="{3A3A6714-3D1F-4857-9904-D935B84167FA}" type="slidenum">
              <a:rPr lang="en-GB" smtClean="0"/>
              <a:pPr/>
              <a:t>‹N›</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7"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2"/>
            <a:ext cx="4114800" cy="365125"/>
          </a:xfrm>
        </p:spPr>
        <p:txBody>
          <a:bodyPr/>
          <a:lstStyle>
            <a:lvl1pPr>
              <a:defRPr i="1">
                <a:solidFill>
                  <a:srgbClr val="334186"/>
                </a:solidFill>
              </a:defRPr>
            </a:lvl1pPr>
          </a:lstStyle>
          <a:p>
            <a:pPr algn="l"/>
            <a:r>
              <a:rPr lang="en-GB"/>
              <a:t>Insert author and occasion</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24939"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76999"/>
          </a:xfrm>
          <a:prstGeom prst="rect">
            <a:avLst/>
          </a:prstGeom>
          <a:noFill/>
        </p:spPr>
        <p:txBody>
          <a:bodyPr wrap="square" rtlCol="0">
            <a:spAutoFit/>
          </a:bodyPr>
          <a:lstStyle/>
          <a:p>
            <a:r>
              <a:rPr lang="en-GB" sz="600">
                <a:solidFill>
                  <a:srgbClr val="0055A5"/>
                </a:solidFill>
                <a:latin typeface="Arial Rounded MT Bold" panose="020F0704030504030204" pitchFamily="34" charset="0"/>
              </a:rPr>
              <a:t>Funded by the European Union</a:t>
            </a:r>
          </a:p>
        </p:txBody>
      </p:sp>
      <p:sp>
        <p:nvSpPr>
          <p:cNvPr id="4" name="TextBox 3">
            <a:extLst>
              <a:ext uri="{FF2B5EF4-FFF2-40B4-BE49-F238E27FC236}">
                <a16:creationId xmlns:a16="http://schemas.microsoft.com/office/drawing/2014/main" id="{E3F56F66-AA74-C0C7-C412-B189A98C9334}"/>
              </a:ext>
            </a:extLst>
          </p:cNvPr>
          <p:cNvSpPr txBox="1"/>
          <p:nvPr userDrawn="1"/>
        </p:nvSpPr>
        <p:spPr>
          <a:xfrm>
            <a:off x="4456234" y="6458365"/>
            <a:ext cx="3279531" cy="369332"/>
          </a:xfrm>
          <a:prstGeom prst="rect">
            <a:avLst/>
          </a:prstGeom>
          <a:noFill/>
        </p:spPr>
        <p:txBody>
          <a:bodyPr wrap="square" rtlCol="0">
            <a:spAutoFit/>
          </a:bodyPr>
          <a:lstStyle/>
          <a:p>
            <a:pPr algn="ctr"/>
            <a:r>
              <a:rPr lang="en-GB" dirty="0">
                <a:solidFill>
                  <a:srgbClr val="2C3982"/>
                </a:solidFill>
              </a:rPr>
              <a:t>www.eupraxia-pp.org</a:t>
            </a:r>
          </a:p>
        </p:txBody>
      </p:sp>
    </p:spTree>
    <p:extLst>
      <p:ext uri="{BB962C8B-B14F-4D97-AF65-F5344CB8AC3E}">
        <p14:creationId xmlns:p14="http://schemas.microsoft.com/office/powerpoint/2010/main" val="1868118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fld id="{429EA432-0A7F-4C00-891E-203DB036B6DB}" type="datetime1">
              <a:rPr lang="en-GB" smtClean="0"/>
              <a:t>26/09/2024</a:t>
            </a:fld>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511446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fld id="{C51D0466-3B82-475E-B082-527677DD09F8}" type="datetime1">
              <a:rPr lang="en-GB" smtClean="0"/>
              <a:t>26/09/2024</a:t>
            </a:fld>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300996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fld id="{7DE02D47-8CAF-40B8-839E-ACD68B3A7126}" type="datetime1">
              <a:rPr lang="en-GB" smtClean="0"/>
              <a:t>26/09/2024</a:t>
            </a:fld>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Insert author and occasion</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89791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fld id="{97AE0591-3475-4EBB-8016-10D483697907}" type="datetime1">
              <a:rPr lang="en-GB" smtClean="0"/>
              <a:t>26/09/2024</a:t>
            </a:fld>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Insert author and occasion</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915438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fld id="{00157272-7EFB-437A-AE66-D494C00346C2}" type="datetime1">
              <a:rPr lang="en-GB" smtClean="0"/>
              <a:t>26/09/2024</a:t>
            </a:fld>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Insert author and occasion</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83933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072BBB-6223-6198-6369-06331176E5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E9F6ECA-979D-2C24-583B-914DD9FE2F1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0B5AE4-52FE-B506-6F20-AB698BDF0E64}"/>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5" name="Segnaposto piè di pagina 4">
            <a:extLst>
              <a:ext uri="{FF2B5EF4-FFF2-40B4-BE49-F238E27FC236}">
                <a16:creationId xmlns:a16="http://schemas.microsoft.com/office/drawing/2014/main" id="{60723043-EC8A-2078-6B5F-2277AAAEED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8242D17-3301-6A7E-7786-44BC34189729}"/>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2933933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fld id="{3BBA27A4-D14A-4CCB-9FE4-240F31646354}" type="datetime1">
              <a:rPr lang="en-GB" smtClean="0"/>
              <a:t>26/09/2024</a:t>
            </a:fld>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000069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fld id="{5CA01834-46A7-4729-87E5-523A704ACD68}" type="datetime1">
              <a:rPr lang="en-GB" smtClean="0"/>
              <a:t>26/09/2024</a:t>
            </a:fld>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Insert author and occasion</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577869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fld id="{C397A08C-906E-43EA-885E-38D7E516C950}" type="datetime1">
              <a:rPr lang="en-GB" smtClean="0"/>
              <a:t>26/09/2024</a:t>
            </a:fld>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4031443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fld id="{A7524375-5B77-493B-B985-7DE9ED0B3819}" type="datetime1">
              <a:rPr lang="en-GB" smtClean="0"/>
              <a:t>26/09/2024</a:t>
            </a:fld>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Insert author and occasion</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69047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822335-6FF3-2143-0B24-6F895E60820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6A7911F-6E73-CA24-BB97-A346052178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9CCAAAF-103B-C8C1-BE82-2293176EBB41}"/>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5" name="Segnaposto piè di pagina 4">
            <a:extLst>
              <a:ext uri="{FF2B5EF4-FFF2-40B4-BE49-F238E27FC236}">
                <a16:creationId xmlns:a16="http://schemas.microsoft.com/office/drawing/2014/main" id="{A593D762-5AA3-1687-5A71-A9935C2B51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9F7BB9A-CA80-DADE-7DC0-5B403E5C6162}"/>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1453844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19E8E4-DC40-76AE-E9F2-038C84E0D61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84DED77-9D38-40F2-7901-1DCAF6954FC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E37E790-B63A-552F-A26C-75B0DEA861A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4A05A06-036A-7A7E-3334-55EE8136591E}"/>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6" name="Segnaposto piè di pagina 5">
            <a:extLst>
              <a:ext uri="{FF2B5EF4-FFF2-40B4-BE49-F238E27FC236}">
                <a16:creationId xmlns:a16="http://schemas.microsoft.com/office/drawing/2014/main" id="{163D8C7D-FFCF-EE41-C5D3-40CB8140FD0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B9D40FC-897C-946A-50DA-F3074AD37AF2}"/>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77533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913B9C-9F6C-FF8E-D7C0-E8C9FFF294D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5419887-B594-9DA9-F1BA-3E83410990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6B94027-7FCB-0168-4ABD-87D21AC38B3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E4B7074-01A8-F3E9-10DD-6CA1AAA71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719E19E-62DF-0DB8-FC38-2259389B84B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F4B3879-76E9-8B07-1790-56EEA5F897BD}"/>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8" name="Segnaposto piè di pagina 7">
            <a:extLst>
              <a:ext uri="{FF2B5EF4-FFF2-40B4-BE49-F238E27FC236}">
                <a16:creationId xmlns:a16="http://schemas.microsoft.com/office/drawing/2014/main" id="{F87E3F89-689A-B43B-5018-816B6D52729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10520AC-F0AC-B6C3-D4A6-F8E83901943F}"/>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3619713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B686F5-F78C-E475-3E51-82A501AB648E}"/>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E00925C-72C6-0FF2-2C2F-AF031E521D7C}"/>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4" name="Segnaposto piè di pagina 3">
            <a:extLst>
              <a:ext uri="{FF2B5EF4-FFF2-40B4-BE49-F238E27FC236}">
                <a16:creationId xmlns:a16="http://schemas.microsoft.com/office/drawing/2014/main" id="{B920D19C-EAF5-ABA0-816F-8BE8737070F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D3480E3-A93D-1943-6012-F2C96EF4CCCA}"/>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4053654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5DAB76C4-3B04-37C8-3714-20D94E86488F}"/>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3" name="Segnaposto piè di pagina 2">
            <a:extLst>
              <a:ext uri="{FF2B5EF4-FFF2-40B4-BE49-F238E27FC236}">
                <a16:creationId xmlns:a16="http://schemas.microsoft.com/office/drawing/2014/main" id="{F6760ADB-6169-F476-E9EF-1E694A24BAC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5FB88FE-C1BE-058B-721A-98E1AD5AB0D4}"/>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371170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259FCB-96D6-3156-DD1C-AD8CAED23CD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D3C8566-02A2-9E3C-AB25-791A730AD1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653283A-3E78-C5AF-7C23-7188806F7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5BC741A-D487-4CA7-8027-FBCB4D3A89E9}"/>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6" name="Segnaposto piè di pagina 5">
            <a:extLst>
              <a:ext uri="{FF2B5EF4-FFF2-40B4-BE49-F238E27FC236}">
                <a16:creationId xmlns:a16="http://schemas.microsoft.com/office/drawing/2014/main" id="{A18CE2DC-C99E-4198-5B15-44AD785E2DB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2C7B24-A12A-8829-C457-37FA2AD4BD36}"/>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255374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FCA281-6449-2FE0-CE47-96110467D33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12249EE-C89D-B1C9-EFF7-5FB358F6D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5673078-FC74-2A3B-E7F5-1AC9004B1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CF4C1CD-8FBA-C3C5-ADA2-7212219500A4}"/>
              </a:ext>
            </a:extLst>
          </p:cNvPr>
          <p:cNvSpPr>
            <a:spLocks noGrp="1"/>
          </p:cNvSpPr>
          <p:nvPr>
            <p:ph type="dt" sz="half" idx="10"/>
          </p:nvPr>
        </p:nvSpPr>
        <p:spPr/>
        <p:txBody>
          <a:bodyPr/>
          <a:lstStyle/>
          <a:p>
            <a:fld id="{36C77FCC-BEFE-1B4A-B543-C64115B5D7E7}" type="datetimeFigureOut">
              <a:rPr lang="it-IT" smtClean="0"/>
              <a:t>26/09/2024</a:t>
            </a:fld>
            <a:endParaRPr lang="it-IT"/>
          </a:p>
        </p:txBody>
      </p:sp>
      <p:sp>
        <p:nvSpPr>
          <p:cNvPr id="6" name="Segnaposto piè di pagina 5">
            <a:extLst>
              <a:ext uri="{FF2B5EF4-FFF2-40B4-BE49-F238E27FC236}">
                <a16:creationId xmlns:a16="http://schemas.microsoft.com/office/drawing/2014/main" id="{E7BCFEA2-A606-DB4C-5FFD-2546396322A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1A24827-3A99-F7C3-F309-F876AD938F57}"/>
              </a:ext>
            </a:extLst>
          </p:cNvPr>
          <p:cNvSpPr>
            <a:spLocks noGrp="1"/>
          </p:cNvSpPr>
          <p:nvPr>
            <p:ph type="sldNum" sz="quarter" idx="12"/>
          </p:nvPr>
        </p:nvSpPr>
        <p:spPr/>
        <p:txBody>
          <a:bodyPr/>
          <a:lstStyle/>
          <a:p>
            <a:fld id="{0F861414-8EB8-3843-A0E5-DEBBE5C6227E}" type="slidenum">
              <a:rPr lang="it-IT" smtClean="0"/>
              <a:t>‹N›</a:t>
            </a:fld>
            <a:endParaRPr lang="it-IT"/>
          </a:p>
        </p:txBody>
      </p:sp>
    </p:spTree>
    <p:extLst>
      <p:ext uri="{BB962C8B-B14F-4D97-AF65-F5344CB8AC3E}">
        <p14:creationId xmlns:p14="http://schemas.microsoft.com/office/powerpoint/2010/main" val="1407844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FA3F1B1-9EE5-D5C5-3754-E658BA0878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B119C7E-E253-DD1D-0763-1C5C8EC2AE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F6C9CE-B67E-6418-19C3-92E9CF0F4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77FCC-BEFE-1B4A-B543-C64115B5D7E7}" type="datetimeFigureOut">
              <a:rPr lang="it-IT" smtClean="0"/>
              <a:t>26/09/2024</a:t>
            </a:fld>
            <a:endParaRPr lang="it-IT"/>
          </a:p>
        </p:txBody>
      </p:sp>
      <p:sp>
        <p:nvSpPr>
          <p:cNvPr id="5" name="Segnaposto piè di pagina 4">
            <a:extLst>
              <a:ext uri="{FF2B5EF4-FFF2-40B4-BE49-F238E27FC236}">
                <a16:creationId xmlns:a16="http://schemas.microsoft.com/office/drawing/2014/main" id="{1164E408-4C3C-A66B-E69C-B1AFD00B4F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226C312-3D1A-8E3B-41C3-57B0A448A8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61414-8EB8-3843-A0E5-DEBBE5C6227E}" type="slidenum">
              <a:rPr lang="it-IT" smtClean="0"/>
              <a:t>‹N›</a:t>
            </a:fld>
            <a:endParaRPr lang="it-IT"/>
          </a:p>
        </p:txBody>
      </p:sp>
    </p:spTree>
    <p:extLst>
      <p:ext uri="{BB962C8B-B14F-4D97-AF65-F5344CB8AC3E}">
        <p14:creationId xmlns:p14="http://schemas.microsoft.com/office/powerpoint/2010/main" val="2222520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C45F3-8D30-4E47-A23B-88EACEE32C39}" type="datetime1">
              <a:rPr lang="en-GB" smtClean="0"/>
              <a:t>26/09/2024</a:t>
            </a:fld>
            <a:endParaRPr lang="en-GB"/>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Insert author and occasion</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A6714-3D1F-4857-9904-D935B84167FA}" type="slidenum">
              <a:rPr lang="en-GB" smtClean="0"/>
              <a:t>‹N›</a:t>
            </a:fld>
            <a:endParaRPr lang="en-GB"/>
          </a:p>
        </p:txBody>
      </p:sp>
    </p:spTree>
    <p:extLst>
      <p:ext uri="{BB962C8B-B14F-4D97-AF65-F5344CB8AC3E}">
        <p14:creationId xmlns:p14="http://schemas.microsoft.com/office/powerpoint/2010/main" val="3196025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microsoft.com/office/2018/10/relationships/comments" Target="../comments/modernComment_1D2_53F016AA.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51A33-5772-438A-823D-C015E90B014E}"/>
              </a:ext>
            </a:extLst>
          </p:cNvPr>
          <p:cNvSpPr>
            <a:spLocks noGrp="1"/>
          </p:cNvSpPr>
          <p:nvPr>
            <p:ph type="ctrTitle"/>
          </p:nvPr>
        </p:nvSpPr>
        <p:spPr>
          <a:xfrm>
            <a:off x="2401012" y="2558909"/>
            <a:ext cx="7813967" cy="1043854"/>
          </a:xfrm>
        </p:spPr>
        <p:txBody>
          <a:bodyPr>
            <a:normAutofit fontScale="90000"/>
          </a:bodyPr>
          <a:lstStyle/>
          <a:p>
            <a:pPr algn="ctr"/>
            <a:r>
              <a:rPr lang="en-US" sz="4800" b="0" i="0" dirty="0" err="1">
                <a:effectLst/>
              </a:rPr>
              <a:t>EuPRAXIA@SPARC_LAB</a:t>
            </a:r>
            <a:br>
              <a:rPr lang="en-US" sz="4800" b="0" i="0" dirty="0">
                <a:effectLst/>
              </a:rPr>
            </a:br>
            <a:r>
              <a:rPr lang="en-US" sz="4800" b="0" i="0" dirty="0">
                <a:effectLst/>
              </a:rPr>
              <a:t> machine upgrade &amp; additional beamlines</a:t>
            </a:r>
          </a:p>
        </p:txBody>
      </p:sp>
      <p:sp>
        <p:nvSpPr>
          <p:cNvPr id="3" name="Subtitle 2">
            <a:extLst>
              <a:ext uri="{FF2B5EF4-FFF2-40B4-BE49-F238E27FC236}">
                <a16:creationId xmlns:a16="http://schemas.microsoft.com/office/drawing/2014/main" id="{460E5BE7-F6D2-4725-85A7-B8FD0022C0F7}"/>
              </a:ext>
            </a:extLst>
          </p:cNvPr>
          <p:cNvSpPr>
            <a:spLocks noGrp="1"/>
          </p:cNvSpPr>
          <p:nvPr>
            <p:ph type="subTitle" idx="1"/>
          </p:nvPr>
        </p:nvSpPr>
        <p:spPr>
          <a:xfrm>
            <a:off x="2768265" y="3831263"/>
            <a:ext cx="7813967" cy="812944"/>
          </a:xfrm>
        </p:spPr>
        <p:txBody>
          <a:bodyPr>
            <a:normAutofit lnSpcReduction="10000"/>
          </a:bodyPr>
          <a:lstStyle/>
          <a:p>
            <a:pPr algn="ctr"/>
            <a:r>
              <a:rPr lang="en-GB" dirty="0"/>
              <a:t>Francesco Stellato – Università Tor </a:t>
            </a:r>
            <a:r>
              <a:rPr lang="en-GB" dirty="0" err="1"/>
              <a:t>Vergata</a:t>
            </a:r>
            <a:r>
              <a:rPr lang="en-GB" dirty="0"/>
              <a:t> &amp; INFN</a:t>
            </a:r>
          </a:p>
          <a:p>
            <a:pPr algn="ctr"/>
            <a:r>
              <a:rPr lang="en-US" sz="2400" dirty="0"/>
              <a:t>On behalf of </a:t>
            </a:r>
            <a:r>
              <a:rPr lang="en-US" sz="2400" dirty="0" err="1"/>
              <a:t>EuPRAXIA@SPARC_LAB</a:t>
            </a:r>
            <a:r>
              <a:rPr lang="en-US" sz="2400" dirty="0"/>
              <a:t> WA8</a:t>
            </a:r>
            <a:endParaRPr lang="it-IT" sz="2400" dirty="0"/>
          </a:p>
          <a:p>
            <a:pPr algn="ctr"/>
            <a:endParaRPr lang="en-GB" dirty="0"/>
          </a:p>
          <a:p>
            <a:pPr algn="ctr"/>
            <a:endParaRPr lang="en-GB" dirty="0"/>
          </a:p>
        </p:txBody>
      </p:sp>
    </p:spTree>
    <p:extLst>
      <p:ext uri="{BB962C8B-B14F-4D97-AF65-F5344CB8AC3E}">
        <p14:creationId xmlns:p14="http://schemas.microsoft.com/office/powerpoint/2010/main" val="22476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6588C1D-6295-4904-D759-509AB4C6A802}"/>
              </a:ext>
            </a:extLst>
          </p:cNvPr>
          <p:cNvSpPr txBox="1"/>
          <p:nvPr/>
        </p:nvSpPr>
        <p:spPr>
          <a:xfrm>
            <a:off x="2902863" y="2542812"/>
            <a:ext cx="6792684" cy="646331"/>
          </a:xfrm>
          <a:prstGeom prst="rect">
            <a:avLst/>
          </a:prstGeom>
          <a:noFill/>
        </p:spPr>
        <p:txBody>
          <a:bodyPr wrap="square">
            <a:spAutoFit/>
          </a:bodyPr>
          <a:lstStyle/>
          <a:p>
            <a:pPr algn="ctr"/>
            <a:r>
              <a:rPr lang="it-IT" sz="3600" dirty="0">
                <a:solidFill>
                  <a:srgbClr val="002060"/>
                </a:solidFill>
              </a:rPr>
              <a:t>VUV sources </a:t>
            </a:r>
            <a:r>
              <a:rPr lang="it-IT" sz="3600" dirty="0" err="1">
                <a:solidFill>
                  <a:srgbClr val="002060"/>
                </a:solidFill>
              </a:rPr>
              <a:t>around</a:t>
            </a:r>
            <a:r>
              <a:rPr lang="it-IT" sz="3600" dirty="0">
                <a:solidFill>
                  <a:srgbClr val="002060"/>
                </a:solidFill>
              </a:rPr>
              <a:t> the world</a:t>
            </a:r>
          </a:p>
        </p:txBody>
      </p:sp>
    </p:spTree>
    <p:extLst>
      <p:ext uri="{BB962C8B-B14F-4D97-AF65-F5344CB8AC3E}">
        <p14:creationId xmlns:p14="http://schemas.microsoft.com/office/powerpoint/2010/main" val="3888693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F00E5200-18C2-8091-718A-B4FAE24AB7BE}"/>
              </a:ext>
            </a:extLst>
          </p:cNvPr>
          <p:cNvSpPr txBox="1"/>
          <p:nvPr/>
        </p:nvSpPr>
        <p:spPr>
          <a:xfrm>
            <a:off x="190723" y="254000"/>
            <a:ext cx="11438022" cy="3508653"/>
          </a:xfrm>
          <a:prstGeom prst="rect">
            <a:avLst/>
          </a:prstGeom>
          <a:noFill/>
        </p:spPr>
        <p:txBody>
          <a:bodyPr wrap="square" rtlCol="0">
            <a:spAutoFit/>
          </a:bodyPr>
          <a:lstStyle/>
          <a:p>
            <a:r>
              <a:rPr lang="it-IT" sz="2400" b="1" dirty="0">
                <a:solidFill>
                  <a:srgbClr val="002060"/>
                </a:solidFill>
              </a:rPr>
              <a:t>Key Source </a:t>
            </a:r>
            <a:r>
              <a:rPr lang="it-IT" sz="2400" b="1" dirty="0" err="1">
                <a:solidFill>
                  <a:srgbClr val="002060"/>
                </a:solidFill>
              </a:rPr>
              <a:t>Characteristics</a:t>
            </a:r>
            <a:r>
              <a:rPr lang="it-IT" sz="2400" b="1" dirty="0">
                <a:solidFill>
                  <a:srgbClr val="002060"/>
                </a:solidFill>
              </a:rPr>
              <a:t> High </a:t>
            </a:r>
            <a:r>
              <a:rPr lang="it-IT" sz="2400" b="1" dirty="0" err="1">
                <a:solidFill>
                  <a:srgbClr val="002060"/>
                </a:solidFill>
              </a:rPr>
              <a:t>Harmonic</a:t>
            </a:r>
            <a:r>
              <a:rPr lang="it-IT" sz="2400" b="1" dirty="0">
                <a:solidFill>
                  <a:srgbClr val="002060"/>
                </a:solidFill>
              </a:rPr>
              <a:t> Generation sources</a:t>
            </a:r>
            <a:r>
              <a:rPr lang="it-IT" b="1" dirty="0">
                <a:solidFill>
                  <a:srgbClr val="002060"/>
                </a:solidFill>
              </a:rPr>
              <a:t>:</a:t>
            </a:r>
          </a:p>
          <a:p>
            <a:pPr>
              <a:buFont typeface="Arial" panose="020B0604020202020204" pitchFamily="34" charset="0"/>
              <a:buChar char="•"/>
            </a:pPr>
            <a:r>
              <a:rPr lang="it-IT" b="1" dirty="0" err="1">
                <a:solidFill>
                  <a:srgbClr val="002060"/>
                </a:solidFill>
              </a:rPr>
              <a:t>Photon</a:t>
            </a:r>
            <a:r>
              <a:rPr lang="it-IT" b="1" dirty="0">
                <a:solidFill>
                  <a:srgbClr val="002060"/>
                </a:solidFill>
              </a:rPr>
              <a:t> </a:t>
            </a:r>
            <a:r>
              <a:rPr lang="it-IT" b="1" dirty="0" err="1">
                <a:solidFill>
                  <a:srgbClr val="002060"/>
                </a:solidFill>
              </a:rPr>
              <a:t>Flux</a:t>
            </a:r>
            <a:r>
              <a:rPr lang="it-IT" dirty="0">
                <a:solidFill>
                  <a:srgbClr val="002060"/>
                </a:solidFill>
              </a:rPr>
              <a:t>: </a:t>
            </a:r>
            <a:r>
              <a:rPr lang="it-IT" dirty="0" err="1">
                <a:solidFill>
                  <a:srgbClr val="002060"/>
                </a:solidFill>
              </a:rPr>
              <a:t>Typically</a:t>
            </a:r>
            <a:r>
              <a:rPr lang="it-IT" dirty="0">
                <a:solidFill>
                  <a:srgbClr val="002060"/>
                </a:solidFill>
              </a:rPr>
              <a:t> </a:t>
            </a:r>
            <a:r>
              <a:rPr lang="it-IT" dirty="0" err="1">
                <a:solidFill>
                  <a:srgbClr val="002060"/>
                </a:solidFill>
              </a:rPr>
              <a:t>between</a:t>
            </a:r>
            <a:r>
              <a:rPr lang="it-IT" dirty="0">
                <a:solidFill>
                  <a:srgbClr val="002060"/>
                </a:solidFill>
              </a:rPr>
              <a:t> </a:t>
            </a:r>
            <a:r>
              <a:rPr lang="it-IT" dirty="0">
                <a:solidFill>
                  <a:srgbClr val="002060"/>
                </a:solidFill>
                <a:highlight>
                  <a:srgbClr val="FF00FF"/>
                </a:highlight>
              </a:rPr>
              <a:t>10⁶−10¹⁰ </a:t>
            </a:r>
            <a:r>
              <a:rPr lang="it-IT" dirty="0" err="1">
                <a:solidFill>
                  <a:srgbClr val="002060"/>
                </a:solidFill>
                <a:highlight>
                  <a:srgbClr val="FF00FF"/>
                </a:highlight>
              </a:rPr>
              <a:t>photons</a:t>
            </a:r>
            <a:r>
              <a:rPr lang="it-IT" dirty="0">
                <a:solidFill>
                  <a:srgbClr val="002060"/>
                </a:solidFill>
                <a:highlight>
                  <a:srgbClr val="FF00FF"/>
                </a:highlight>
              </a:rPr>
              <a:t>/</a:t>
            </a:r>
            <a:r>
              <a:rPr lang="it-IT" dirty="0" err="1">
                <a:solidFill>
                  <a:srgbClr val="002060"/>
                </a:solidFill>
                <a:highlight>
                  <a:srgbClr val="FF00FF"/>
                </a:highlight>
              </a:rPr>
              <a:t>s</a:t>
            </a:r>
            <a:r>
              <a:rPr lang="it-IT" dirty="0">
                <a:solidFill>
                  <a:srgbClr val="002060"/>
                </a:solidFill>
              </a:rPr>
              <a:t>, </a:t>
            </a:r>
            <a:r>
              <a:rPr lang="it-IT" dirty="0" err="1">
                <a:solidFill>
                  <a:srgbClr val="002060"/>
                </a:solidFill>
              </a:rPr>
              <a:t>lower</a:t>
            </a:r>
            <a:r>
              <a:rPr lang="it-IT" dirty="0">
                <a:solidFill>
                  <a:srgbClr val="002060"/>
                </a:solidFill>
              </a:rPr>
              <a:t> </a:t>
            </a:r>
            <a:r>
              <a:rPr lang="it-IT" dirty="0" err="1">
                <a:solidFill>
                  <a:srgbClr val="002060"/>
                </a:solidFill>
              </a:rPr>
              <a:t>than</a:t>
            </a:r>
            <a:r>
              <a:rPr lang="it-IT" dirty="0">
                <a:solidFill>
                  <a:srgbClr val="002060"/>
                </a:solidFill>
              </a:rPr>
              <a:t> </a:t>
            </a:r>
            <a:r>
              <a:rPr lang="it-IT" dirty="0" err="1">
                <a:solidFill>
                  <a:srgbClr val="002060"/>
                </a:solidFill>
              </a:rPr>
              <a:t>synchrotrons</a:t>
            </a:r>
            <a:r>
              <a:rPr lang="it-IT" dirty="0">
                <a:solidFill>
                  <a:srgbClr val="002060"/>
                </a:solidFill>
              </a:rPr>
              <a:t> and </a:t>
            </a:r>
            <a:r>
              <a:rPr lang="it-IT" dirty="0" err="1">
                <a:solidFill>
                  <a:srgbClr val="002060"/>
                </a:solidFill>
              </a:rPr>
              <a:t>FELs</a:t>
            </a:r>
            <a:r>
              <a:rPr lang="it-IT" dirty="0">
                <a:solidFill>
                  <a:srgbClr val="002060"/>
                </a:solidFill>
              </a:rPr>
              <a:t> </a:t>
            </a:r>
            <a:r>
              <a:rPr lang="it-IT" dirty="0" err="1">
                <a:solidFill>
                  <a:srgbClr val="002060"/>
                </a:solidFill>
              </a:rPr>
              <a:t>but</a:t>
            </a:r>
            <a:r>
              <a:rPr lang="it-IT" dirty="0">
                <a:solidFill>
                  <a:srgbClr val="002060"/>
                </a:solidFill>
              </a:rPr>
              <a:t> with high </a:t>
            </a:r>
            <a:r>
              <a:rPr lang="it-IT" dirty="0" err="1">
                <a:solidFill>
                  <a:srgbClr val="002060"/>
                </a:solidFill>
              </a:rPr>
              <a:t>coherence</a:t>
            </a:r>
            <a:r>
              <a:rPr lang="it-IT" dirty="0">
                <a:solidFill>
                  <a:srgbClr val="002060"/>
                </a:solidFill>
              </a:rPr>
              <a:t>.</a:t>
            </a:r>
          </a:p>
          <a:p>
            <a:pPr>
              <a:buFont typeface="Arial" panose="020B0604020202020204" pitchFamily="34" charset="0"/>
              <a:buChar char="•"/>
            </a:pPr>
            <a:r>
              <a:rPr lang="it-IT" b="1" dirty="0">
                <a:solidFill>
                  <a:srgbClr val="002060"/>
                </a:solidFill>
              </a:rPr>
              <a:t>Energy </a:t>
            </a:r>
            <a:r>
              <a:rPr lang="it-IT" b="1" dirty="0" err="1">
                <a:solidFill>
                  <a:srgbClr val="002060"/>
                </a:solidFill>
              </a:rPr>
              <a:t>Tunability</a:t>
            </a:r>
            <a:r>
              <a:rPr lang="it-IT" dirty="0">
                <a:solidFill>
                  <a:srgbClr val="002060"/>
                </a:solidFill>
              </a:rPr>
              <a:t>: </a:t>
            </a:r>
            <a:r>
              <a:rPr lang="it-IT" dirty="0">
                <a:solidFill>
                  <a:srgbClr val="002060"/>
                </a:solidFill>
                <a:highlight>
                  <a:srgbClr val="FF00FF"/>
                </a:highlight>
              </a:rPr>
              <a:t>Limited </a:t>
            </a:r>
            <a:r>
              <a:rPr lang="it-IT" dirty="0" err="1">
                <a:solidFill>
                  <a:srgbClr val="002060"/>
                </a:solidFill>
                <a:highlight>
                  <a:srgbClr val="FF00FF"/>
                </a:highlight>
              </a:rPr>
              <a:t>tunability</a:t>
            </a:r>
            <a:r>
              <a:rPr lang="it-IT" dirty="0">
                <a:solidFill>
                  <a:srgbClr val="002060"/>
                </a:solidFill>
              </a:rPr>
              <a:t>, with discrete </a:t>
            </a:r>
            <a:r>
              <a:rPr lang="it-IT" dirty="0" err="1">
                <a:solidFill>
                  <a:srgbClr val="002060"/>
                </a:solidFill>
              </a:rPr>
              <a:t>harmonics</a:t>
            </a:r>
            <a:r>
              <a:rPr lang="it-IT" dirty="0">
                <a:solidFill>
                  <a:srgbClr val="002060"/>
                </a:solidFill>
              </a:rPr>
              <a:t> </a:t>
            </a:r>
            <a:r>
              <a:rPr lang="it-IT" dirty="0" err="1">
                <a:solidFill>
                  <a:srgbClr val="002060"/>
                </a:solidFill>
              </a:rPr>
              <a:t>based</a:t>
            </a:r>
            <a:r>
              <a:rPr lang="it-IT" dirty="0">
                <a:solidFill>
                  <a:srgbClr val="002060"/>
                </a:solidFill>
              </a:rPr>
              <a:t> on the </a:t>
            </a:r>
            <a:r>
              <a:rPr lang="it-IT" dirty="0" err="1">
                <a:solidFill>
                  <a:srgbClr val="002060"/>
                </a:solidFill>
              </a:rPr>
              <a:t>driving</a:t>
            </a:r>
            <a:r>
              <a:rPr lang="it-IT" dirty="0">
                <a:solidFill>
                  <a:srgbClr val="002060"/>
                </a:solidFill>
              </a:rPr>
              <a:t> laser frequency.</a:t>
            </a:r>
          </a:p>
          <a:p>
            <a:pPr>
              <a:buFont typeface="Arial" panose="020B0604020202020204" pitchFamily="34" charset="0"/>
              <a:buChar char="•"/>
            </a:pPr>
            <a:r>
              <a:rPr lang="it-IT" b="1" dirty="0" err="1">
                <a:solidFill>
                  <a:srgbClr val="002060"/>
                </a:solidFill>
              </a:rPr>
              <a:t>Pulse</a:t>
            </a:r>
            <a:r>
              <a:rPr lang="it-IT" b="1" dirty="0">
                <a:solidFill>
                  <a:srgbClr val="002060"/>
                </a:solidFill>
              </a:rPr>
              <a:t> </a:t>
            </a:r>
            <a:r>
              <a:rPr lang="it-IT" b="1" dirty="0" err="1">
                <a:solidFill>
                  <a:srgbClr val="002060"/>
                </a:solidFill>
              </a:rPr>
              <a:t>Length</a:t>
            </a:r>
            <a:r>
              <a:rPr lang="it-IT" dirty="0">
                <a:solidFill>
                  <a:srgbClr val="002060"/>
                </a:solidFill>
              </a:rPr>
              <a:t>: </a:t>
            </a:r>
            <a:r>
              <a:rPr lang="it-IT" dirty="0" err="1">
                <a:solidFill>
                  <a:srgbClr val="002060"/>
                </a:solidFill>
                <a:highlight>
                  <a:srgbClr val="00FF00"/>
                </a:highlight>
              </a:rPr>
              <a:t>Attosecond</a:t>
            </a:r>
            <a:r>
              <a:rPr lang="it-IT" dirty="0">
                <a:solidFill>
                  <a:srgbClr val="002060"/>
                </a:solidFill>
              </a:rPr>
              <a:t> to </a:t>
            </a:r>
            <a:r>
              <a:rPr lang="it-IT" dirty="0" err="1">
                <a:solidFill>
                  <a:srgbClr val="002060"/>
                </a:solidFill>
                <a:highlight>
                  <a:srgbClr val="FFFF00"/>
                </a:highlight>
              </a:rPr>
              <a:t>femtosecond</a:t>
            </a:r>
            <a:r>
              <a:rPr lang="it-IT" dirty="0">
                <a:solidFill>
                  <a:srgbClr val="002060"/>
                </a:solidFill>
              </a:rPr>
              <a:t> </a:t>
            </a:r>
            <a:r>
              <a:rPr lang="it-IT" dirty="0" err="1">
                <a:solidFill>
                  <a:srgbClr val="002060"/>
                </a:solidFill>
              </a:rPr>
              <a:t>pulses</a:t>
            </a:r>
            <a:r>
              <a:rPr lang="it-IT" dirty="0">
                <a:solidFill>
                  <a:srgbClr val="002060"/>
                </a:solidFill>
              </a:rPr>
              <a:t>, </a:t>
            </a:r>
            <a:r>
              <a:rPr lang="it-IT" dirty="0" err="1">
                <a:solidFill>
                  <a:srgbClr val="002060"/>
                </a:solidFill>
              </a:rPr>
              <a:t>significantly</a:t>
            </a:r>
            <a:r>
              <a:rPr lang="it-IT" dirty="0">
                <a:solidFill>
                  <a:srgbClr val="002060"/>
                </a:solidFill>
              </a:rPr>
              <a:t> </a:t>
            </a:r>
            <a:r>
              <a:rPr lang="it-IT" dirty="0" err="1">
                <a:solidFill>
                  <a:srgbClr val="002060"/>
                </a:solidFill>
              </a:rPr>
              <a:t>shorter</a:t>
            </a:r>
            <a:r>
              <a:rPr lang="it-IT" dirty="0">
                <a:solidFill>
                  <a:srgbClr val="002060"/>
                </a:solidFill>
              </a:rPr>
              <a:t> </a:t>
            </a:r>
            <a:r>
              <a:rPr lang="it-IT" dirty="0" err="1">
                <a:solidFill>
                  <a:srgbClr val="002060"/>
                </a:solidFill>
              </a:rPr>
              <a:t>than</a:t>
            </a:r>
            <a:r>
              <a:rPr lang="it-IT" dirty="0">
                <a:solidFill>
                  <a:srgbClr val="002060"/>
                </a:solidFill>
              </a:rPr>
              <a:t> </a:t>
            </a:r>
            <a:r>
              <a:rPr lang="it-IT" dirty="0" err="1">
                <a:solidFill>
                  <a:srgbClr val="002060"/>
                </a:solidFill>
              </a:rPr>
              <a:t>synchrotrons</a:t>
            </a:r>
            <a:r>
              <a:rPr lang="it-IT" dirty="0">
                <a:solidFill>
                  <a:srgbClr val="002060"/>
                </a:solidFill>
              </a:rPr>
              <a:t> and comparable to </a:t>
            </a:r>
            <a:r>
              <a:rPr lang="it-IT" dirty="0" err="1">
                <a:solidFill>
                  <a:srgbClr val="002060"/>
                </a:solidFill>
              </a:rPr>
              <a:t>FELs</a:t>
            </a:r>
            <a:r>
              <a:rPr lang="it-IT" dirty="0">
                <a:solidFill>
                  <a:srgbClr val="002060"/>
                </a:solidFill>
              </a:rPr>
              <a:t>.</a:t>
            </a:r>
          </a:p>
          <a:p>
            <a:pPr>
              <a:buFont typeface="Arial" panose="020B0604020202020204" pitchFamily="34" charset="0"/>
              <a:buChar char="•"/>
            </a:pPr>
            <a:r>
              <a:rPr lang="it-IT" b="1" dirty="0" err="1">
                <a:solidFill>
                  <a:srgbClr val="002060"/>
                </a:solidFill>
              </a:rPr>
              <a:t>Repetition</a:t>
            </a:r>
            <a:r>
              <a:rPr lang="it-IT" b="1" dirty="0">
                <a:solidFill>
                  <a:srgbClr val="002060"/>
                </a:solidFill>
              </a:rPr>
              <a:t> Rate</a:t>
            </a:r>
            <a:r>
              <a:rPr lang="it-IT" dirty="0">
                <a:solidFill>
                  <a:srgbClr val="002060"/>
                </a:solidFill>
              </a:rPr>
              <a:t>: </a:t>
            </a:r>
            <a:r>
              <a:rPr lang="it-IT" dirty="0">
                <a:solidFill>
                  <a:srgbClr val="002060"/>
                </a:solidFill>
                <a:highlight>
                  <a:srgbClr val="00FF00"/>
                </a:highlight>
              </a:rPr>
              <a:t>High </a:t>
            </a:r>
            <a:r>
              <a:rPr lang="it-IT" dirty="0" err="1">
                <a:solidFill>
                  <a:srgbClr val="002060"/>
                </a:solidFill>
                <a:highlight>
                  <a:srgbClr val="00FF00"/>
                </a:highlight>
              </a:rPr>
              <a:t>repetition</a:t>
            </a:r>
            <a:r>
              <a:rPr lang="it-IT" dirty="0">
                <a:solidFill>
                  <a:srgbClr val="002060"/>
                </a:solidFill>
                <a:highlight>
                  <a:srgbClr val="00FF00"/>
                </a:highlight>
              </a:rPr>
              <a:t> </a:t>
            </a:r>
            <a:r>
              <a:rPr lang="it-IT" dirty="0">
                <a:solidFill>
                  <a:srgbClr val="002060"/>
                </a:solidFill>
              </a:rPr>
              <a:t>rate, from kHz to MHz</a:t>
            </a:r>
          </a:p>
          <a:p>
            <a:pPr>
              <a:buFont typeface="Arial" panose="020B0604020202020204" pitchFamily="34" charset="0"/>
              <a:buChar char="•"/>
            </a:pPr>
            <a:r>
              <a:rPr lang="it-IT" b="1" dirty="0" err="1">
                <a:solidFill>
                  <a:srgbClr val="002060"/>
                </a:solidFill>
              </a:rPr>
              <a:t>Compactness</a:t>
            </a:r>
            <a:r>
              <a:rPr lang="it-IT" dirty="0">
                <a:solidFill>
                  <a:srgbClr val="002060"/>
                </a:solidFill>
              </a:rPr>
              <a:t>: </a:t>
            </a:r>
            <a:r>
              <a:rPr lang="it-IT" dirty="0" err="1">
                <a:solidFill>
                  <a:srgbClr val="002060"/>
                </a:solidFill>
                <a:highlight>
                  <a:srgbClr val="00FF00"/>
                </a:highlight>
              </a:rPr>
              <a:t>Tabletop-sized</a:t>
            </a:r>
            <a:r>
              <a:rPr lang="it-IT" dirty="0">
                <a:solidFill>
                  <a:srgbClr val="002060"/>
                </a:solidFill>
              </a:rPr>
              <a:t>, making </a:t>
            </a:r>
            <a:r>
              <a:rPr lang="it-IT" dirty="0" err="1">
                <a:solidFill>
                  <a:srgbClr val="002060"/>
                </a:solidFill>
              </a:rPr>
              <a:t>it</a:t>
            </a:r>
            <a:r>
              <a:rPr lang="it-IT" dirty="0">
                <a:solidFill>
                  <a:srgbClr val="002060"/>
                </a:solidFill>
              </a:rPr>
              <a:t> more </a:t>
            </a:r>
            <a:r>
              <a:rPr lang="it-IT" dirty="0" err="1">
                <a:solidFill>
                  <a:srgbClr val="002060"/>
                </a:solidFill>
              </a:rPr>
              <a:t>accessible</a:t>
            </a:r>
            <a:r>
              <a:rPr lang="it-IT" dirty="0">
                <a:solidFill>
                  <a:srgbClr val="002060"/>
                </a:solidFill>
              </a:rPr>
              <a:t> for </a:t>
            </a:r>
            <a:r>
              <a:rPr lang="it-IT" dirty="0" err="1">
                <a:solidFill>
                  <a:srgbClr val="002060"/>
                </a:solidFill>
              </a:rPr>
              <a:t>laboratory</a:t>
            </a:r>
            <a:r>
              <a:rPr lang="it-IT" dirty="0">
                <a:solidFill>
                  <a:srgbClr val="002060"/>
                </a:solidFill>
              </a:rPr>
              <a:t> use.</a:t>
            </a:r>
          </a:p>
          <a:p>
            <a:r>
              <a:rPr lang="it-IT" dirty="0" err="1">
                <a:solidFill>
                  <a:srgbClr val="002060"/>
                </a:solidFill>
              </a:rPr>
              <a:t>These</a:t>
            </a:r>
            <a:r>
              <a:rPr lang="it-IT" dirty="0">
                <a:solidFill>
                  <a:srgbClr val="002060"/>
                </a:solidFill>
              </a:rPr>
              <a:t> sources are </a:t>
            </a:r>
            <a:r>
              <a:rPr lang="it-IT" dirty="0" err="1">
                <a:solidFill>
                  <a:srgbClr val="002060"/>
                </a:solidFill>
              </a:rPr>
              <a:t>ideal</a:t>
            </a:r>
            <a:r>
              <a:rPr lang="it-IT" dirty="0">
                <a:solidFill>
                  <a:srgbClr val="002060"/>
                </a:solidFill>
              </a:rPr>
              <a:t> for </a:t>
            </a:r>
            <a:r>
              <a:rPr lang="it-IT" dirty="0" err="1">
                <a:solidFill>
                  <a:srgbClr val="002060"/>
                </a:solidFill>
              </a:rPr>
              <a:t>ultrafast</a:t>
            </a:r>
            <a:r>
              <a:rPr lang="it-IT" dirty="0">
                <a:solidFill>
                  <a:srgbClr val="002060"/>
                </a:solidFill>
              </a:rPr>
              <a:t> time-</a:t>
            </a:r>
            <a:r>
              <a:rPr lang="it-IT" dirty="0" err="1">
                <a:solidFill>
                  <a:srgbClr val="002060"/>
                </a:solidFill>
              </a:rPr>
              <a:t>resolved</a:t>
            </a:r>
            <a:r>
              <a:rPr lang="it-IT" dirty="0">
                <a:solidFill>
                  <a:srgbClr val="002060"/>
                </a:solidFill>
              </a:rPr>
              <a:t> </a:t>
            </a:r>
            <a:r>
              <a:rPr lang="it-IT" dirty="0" err="1">
                <a:solidFill>
                  <a:srgbClr val="002060"/>
                </a:solidFill>
              </a:rPr>
              <a:t>spectroscopy</a:t>
            </a:r>
            <a:r>
              <a:rPr lang="it-IT" dirty="0">
                <a:solidFill>
                  <a:srgbClr val="002060"/>
                </a:solidFill>
              </a:rPr>
              <a:t>, </a:t>
            </a:r>
            <a:r>
              <a:rPr lang="it-IT" dirty="0" err="1">
                <a:solidFill>
                  <a:srgbClr val="002060"/>
                </a:solidFill>
              </a:rPr>
              <a:t>attosecond</a:t>
            </a:r>
            <a:r>
              <a:rPr lang="it-IT" dirty="0">
                <a:solidFill>
                  <a:srgbClr val="002060"/>
                </a:solidFill>
              </a:rPr>
              <a:t> science, and nanoscale imaging in the VUV range.</a:t>
            </a:r>
          </a:p>
          <a:p>
            <a:endParaRPr lang="it-IT" dirty="0">
              <a:solidFill>
                <a:srgbClr val="002060"/>
              </a:solidFill>
            </a:endParaRPr>
          </a:p>
          <a:p>
            <a:endParaRPr lang="it-IT" dirty="0">
              <a:solidFill>
                <a:srgbClr val="002060"/>
              </a:solidFill>
            </a:endParaRPr>
          </a:p>
          <a:p>
            <a:endParaRPr lang="it-IT" dirty="0">
              <a:solidFill>
                <a:srgbClr val="002060"/>
              </a:solidFill>
            </a:endParaRPr>
          </a:p>
          <a:p>
            <a:endParaRPr lang="it-IT" dirty="0">
              <a:solidFill>
                <a:srgbClr val="002060"/>
              </a:solidFill>
            </a:endParaRPr>
          </a:p>
        </p:txBody>
      </p:sp>
      <p:sp>
        <p:nvSpPr>
          <p:cNvPr id="2" name="CasellaDiTesto 1">
            <a:extLst>
              <a:ext uri="{FF2B5EF4-FFF2-40B4-BE49-F238E27FC236}">
                <a16:creationId xmlns:a16="http://schemas.microsoft.com/office/drawing/2014/main" id="{01437955-A5D9-5881-2F36-776C02B20422}"/>
              </a:ext>
            </a:extLst>
          </p:cNvPr>
          <p:cNvSpPr txBox="1"/>
          <p:nvPr/>
        </p:nvSpPr>
        <p:spPr>
          <a:xfrm>
            <a:off x="1024825" y="2247882"/>
            <a:ext cx="10917544" cy="4524315"/>
          </a:xfrm>
          <a:prstGeom prst="rect">
            <a:avLst/>
          </a:prstGeom>
          <a:noFill/>
        </p:spPr>
        <p:txBody>
          <a:bodyPr wrap="square" rtlCol="0">
            <a:spAutoFit/>
          </a:bodyPr>
          <a:lstStyle/>
          <a:p>
            <a:endParaRPr lang="it-IT" dirty="0">
              <a:solidFill>
                <a:srgbClr val="002060"/>
              </a:solidFill>
            </a:endParaRPr>
          </a:p>
          <a:p>
            <a:pPr marL="742950" lvl="1" indent="-285750">
              <a:buFont typeface="Arial" panose="020B0604020202020204" pitchFamily="34" charset="0"/>
              <a:buChar char="•"/>
            </a:pPr>
            <a:r>
              <a:rPr lang="it-IT" b="1" dirty="0" err="1">
                <a:solidFill>
                  <a:srgbClr val="002060"/>
                </a:solidFill>
              </a:rPr>
              <a:t>Ultrashort</a:t>
            </a:r>
            <a:r>
              <a:rPr lang="it-IT" b="1" dirty="0">
                <a:solidFill>
                  <a:srgbClr val="002060"/>
                </a:solidFill>
              </a:rPr>
              <a:t> </a:t>
            </a:r>
            <a:r>
              <a:rPr lang="it-IT" b="1" dirty="0" err="1">
                <a:solidFill>
                  <a:srgbClr val="002060"/>
                </a:solidFill>
              </a:rPr>
              <a:t>Pulses</a:t>
            </a:r>
            <a:r>
              <a:rPr lang="it-IT" dirty="0">
                <a:solidFill>
                  <a:srgbClr val="002060"/>
                </a:solidFill>
              </a:rPr>
              <a:t>: </a:t>
            </a:r>
            <a:r>
              <a:rPr lang="it-IT" dirty="0" err="1">
                <a:solidFill>
                  <a:srgbClr val="002060"/>
                </a:solidFill>
              </a:rPr>
              <a:t>Attosecond</a:t>
            </a:r>
            <a:r>
              <a:rPr lang="it-IT" dirty="0">
                <a:solidFill>
                  <a:srgbClr val="002060"/>
                </a:solidFill>
              </a:rPr>
              <a:t> to </a:t>
            </a:r>
            <a:r>
              <a:rPr lang="it-IT" dirty="0" err="1">
                <a:solidFill>
                  <a:srgbClr val="002060"/>
                </a:solidFill>
              </a:rPr>
              <a:t>femtosecond</a:t>
            </a:r>
            <a:r>
              <a:rPr lang="it-IT" dirty="0">
                <a:solidFill>
                  <a:srgbClr val="002060"/>
                </a:solidFill>
              </a:rPr>
              <a:t> </a:t>
            </a:r>
            <a:r>
              <a:rPr lang="it-IT" dirty="0" err="1">
                <a:solidFill>
                  <a:srgbClr val="002060"/>
                </a:solidFill>
              </a:rPr>
              <a:t>pulses</a:t>
            </a:r>
            <a:r>
              <a:rPr lang="it-IT" dirty="0">
                <a:solidFill>
                  <a:srgbClr val="002060"/>
                </a:solidFill>
              </a:rPr>
              <a:t> are </a:t>
            </a:r>
            <a:r>
              <a:rPr lang="it-IT" dirty="0" err="1">
                <a:solidFill>
                  <a:srgbClr val="002060"/>
                </a:solidFill>
              </a:rPr>
              <a:t>ideal</a:t>
            </a:r>
            <a:r>
              <a:rPr lang="it-IT" dirty="0">
                <a:solidFill>
                  <a:srgbClr val="002060"/>
                </a:solidFill>
              </a:rPr>
              <a:t> for </a:t>
            </a:r>
            <a:r>
              <a:rPr lang="it-IT" dirty="0" err="1">
                <a:solidFill>
                  <a:srgbClr val="002060"/>
                </a:solidFill>
              </a:rPr>
              <a:t>capturing</a:t>
            </a:r>
            <a:r>
              <a:rPr lang="it-IT" dirty="0">
                <a:solidFill>
                  <a:srgbClr val="002060"/>
                </a:solidFill>
              </a:rPr>
              <a:t> electron dynamics.</a:t>
            </a:r>
          </a:p>
          <a:p>
            <a:pPr marL="742950" lvl="1" indent="-285750">
              <a:buFont typeface="Arial" panose="020B0604020202020204" pitchFamily="34" charset="0"/>
              <a:buChar char="•"/>
            </a:pPr>
            <a:r>
              <a:rPr lang="it-IT" b="1" dirty="0" err="1">
                <a:solidFill>
                  <a:srgbClr val="002060"/>
                </a:solidFill>
              </a:rPr>
              <a:t>Coherent</a:t>
            </a:r>
            <a:r>
              <a:rPr lang="it-IT" b="1" dirty="0">
                <a:solidFill>
                  <a:srgbClr val="002060"/>
                </a:solidFill>
              </a:rPr>
              <a:t> Light</a:t>
            </a:r>
            <a:r>
              <a:rPr lang="it-IT" dirty="0">
                <a:solidFill>
                  <a:srgbClr val="002060"/>
                </a:solidFill>
              </a:rPr>
              <a:t>: High </a:t>
            </a:r>
            <a:r>
              <a:rPr lang="it-IT" dirty="0" err="1">
                <a:solidFill>
                  <a:srgbClr val="002060"/>
                </a:solidFill>
              </a:rPr>
              <a:t>spatial</a:t>
            </a:r>
            <a:r>
              <a:rPr lang="it-IT" dirty="0">
                <a:solidFill>
                  <a:srgbClr val="002060"/>
                </a:solidFill>
              </a:rPr>
              <a:t> and </a:t>
            </a:r>
            <a:r>
              <a:rPr lang="it-IT" dirty="0" err="1">
                <a:solidFill>
                  <a:srgbClr val="002060"/>
                </a:solidFill>
              </a:rPr>
              <a:t>temporal</a:t>
            </a:r>
            <a:r>
              <a:rPr lang="it-IT" dirty="0">
                <a:solidFill>
                  <a:srgbClr val="002060"/>
                </a:solidFill>
              </a:rPr>
              <a:t> </a:t>
            </a:r>
            <a:r>
              <a:rPr lang="it-IT" dirty="0" err="1">
                <a:solidFill>
                  <a:srgbClr val="002060"/>
                </a:solidFill>
              </a:rPr>
              <a:t>coherence</a:t>
            </a:r>
            <a:r>
              <a:rPr lang="it-IT" dirty="0">
                <a:solidFill>
                  <a:srgbClr val="002060"/>
                </a:solidFill>
              </a:rPr>
              <a:t> for techniques like </a:t>
            </a:r>
            <a:r>
              <a:rPr lang="it-IT" dirty="0" err="1">
                <a:solidFill>
                  <a:srgbClr val="002060"/>
                </a:solidFill>
              </a:rPr>
              <a:t>coherent</a:t>
            </a:r>
            <a:r>
              <a:rPr lang="it-IT" dirty="0">
                <a:solidFill>
                  <a:srgbClr val="002060"/>
                </a:solidFill>
              </a:rPr>
              <a:t> </a:t>
            </a:r>
            <a:r>
              <a:rPr lang="it-IT" dirty="0" err="1">
                <a:solidFill>
                  <a:srgbClr val="002060"/>
                </a:solidFill>
              </a:rPr>
              <a:t>diffractive</a:t>
            </a:r>
            <a:r>
              <a:rPr lang="it-IT" dirty="0">
                <a:solidFill>
                  <a:srgbClr val="002060"/>
                </a:solidFill>
              </a:rPr>
              <a:t> imaging (CDI).</a:t>
            </a:r>
          </a:p>
          <a:p>
            <a:pPr marL="742950" lvl="1" indent="-285750">
              <a:buFont typeface="Arial" panose="020B0604020202020204" pitchFamily="34" charset="0"/>
              <a:buChar char="•"/>
            </a:pPr>
            <a:r>
              <a:rPr lang="it-IT" b="1" dirty="0">
                <a:solidFill>
                  <a:srgbClr val="002060"/>
                </a:solidFill>
              </a:rPr>
              <a:t>Compact &amp; </a:t>
            </a:r>
            <a:r>
              <a:rPr lang="it-IT" b="1" dirty="0" err="1">
                <a:solidFill>
                  <a:srgbClr val="002060"/>
                </a:solidFill>
              </a:rPr>
              <a:t>Accessible</a:t>
            </a:r>
            <a:r>
              <a:rPr lang="it-IT" dirty="0">
                <a:solidFill>
                  <a:srgbClr val="002060"/>
                </a:solidFill>
              </a:rPr>
              <a:t>: </a:t>
            </a:r>
            <a:r>
              <a:rPr lang="it-IT" dirty="0" err="1">
                <a:solidFill>
                  <a:srgbClr val="002060"/>
                </a:solidFill>
              </a:rPr>
              <a:t>Tabletop-sized</a:t>
            </a:r>
            <a:r>
              <a:rPr lang="it-IT" dirty="0">
                <a:solidFill>
                  <a:srgbClr val="002060"/>
                </a:solidFill>
              </a:rPr>
              <a:t>, making </a:t>
            </a:r>
            <a:r>
              <a:rPr lang="it-IT" dirty="0" err="1">
                <a:solidFill>
                  <a:srgbClr val="002060"/>
                </a:solidFill>
              </a:rPr>
              <a:t>them</a:t>
            </a:r>
            <a:r>
              <a:rPr lang="it-IT" dirty="0">
                <a:solidFill>
                  <a:srgbClr val="002060"/>
                </a:solidFill>
              </a:rPr>
              <a:t> </a:t>
            </a:r>
            <a:r>
              <a:rPr lang="it-IT" dirty="0" err="1">
                <a:solidFill>
                  <a:srgbClr val="002060"/>
                </a:solidFill>
              </a:rPr>
              <a:t>accessible</a:t>
            </a:r>
            <a:r>
              <a:rPr lang="it-IT" dirty="0">
                <a:solidFill>
                  <a:srgbClr val="002060"/>
                </a:solidFill>
              </a:rPr>
              <a:t> in small-scale labs and </a:t>
            </a:r>
            <a:r>
              <a:rPr lang="it-IT" dirty="0" err="1">
                <a:solidFill>
                  <a:srgbClr val="002060"/>
                </a:solidFill>
              </a:rPr>
              <a:t>university</a:t>
            </a:r>
            <a:r>
              <a:rPr lang="it-IT" dirty="0">
                <a:solidFill>
                  <a:srgbClr val="002060"/>
                </a:solidFill>
              </a:rPr>
              <a:t> settings.</a:t>
            </a:r>
          </a:p>
          <a:p>
            <a:pPr marL="742950" lvl="1" indent="-285750">
              <a:buFont typeface="Arial" panose="020B0604020202020204" pitchFamily="34" charset="0"/>
              <a:buChar char="•"/>
            </a:pPr>
            <a:r>
              <a:rPr lang="it-IT" b="1" dirty="0" err="1">
                <a:solidFill>
                  <a:srgbClr val="002060"/>
                </a:solidFill>
              </a:rPr>
              <a:t>Attosecond</a:t>
            </a:r>
            <a:r>
              <a:rPr lang="it-IT" b="1" dirty="0">
                <a:solidFill>
                  <a:srgbClr val="002060"/>
                </a:solidFill>
              </a:rPr>
              <a:t> Science</a:t>
            </a:r>
            <a:r>
              <a:rPr lang="it-IT" dirty="0">
                <a:solidFill>
                  <a:srgbClr val="002060"/>
                </a:solidFill>
              </a:rPr>
              <a:t>: </a:t>
            </a:r>
            <a:r>
              <a:rPr lang="it-IT" dirty="0" err="1">
                <a:solidFill>
                  <a:srgbClr val="002060"/>
                </a:solidFill>
              </a:rPr>
              <a:t>Unique</a:t>
            </a:r>
            <a:r>
              <a:rPr lang="it-IT" dirty="0">
                <a:solidFill>
                  <a:srgbClr val="002060"/>
                </a:solidFill>
              </a:rPr>
              <a:t> capability for </a:t>
            </a:r>
            <a:r>
              <a:rPr lang="it-IT" dirty="0" err="1">
                <a:solidFill>
                  <a:srgbClr val="002060"/>
                </a:solidFill>
              </a:rPr>
              <a:t>studying</a:t>
            </a:r>
            <a:r>
              <a:rPr lang="it-IT" dirty="0">
                <a:solidFill>
                  <a:srgbClr val="002060"/>
                </a:solidFill>
              </a:rPr>
              <a:t> electron dynamics on </a:t>
            </a:r>
            <a:r>
              <a:rPr lang="it-IT" dirty="0" err="1">
                <a:solidFill>
                  <a:srgbClr val="002060"/>
                </a:solidFill>
              </a:rPr>
              <a:t>attosecond</a:t>
            </a:r>
            <a:r>
              <a:rPr lang="it-IT" dirty="0">
                <a:solidFill>
                  <a:srgbClr val="002060"/>
                </a:solidFill>
              </a:rPr>
              <a:t> </a:t>
            </a:r>
            <a:r>
              <a:rPr lang="it-IT" dirty="0" err="1">
                <a:solidFill>
                  <a:srgbClr val="002060"/>
                </a:solidFill>
              </a:rPr>
              <a:t>timescales</a:t>
            </a:r>
            <a:r>
              <a:rPr lang="it-IT" dirty="0">
                <a:solidFill>
                  <a:srgbClr val="002060"/>
                </a:solidFill>
              </a:rPr>
              <a:t>, </a:t>
            </a:r>
            <a:r>
              <a:rPr lang="it-IT" dirty="0" err="1">
                <a:solidFill>
                  <a:srgbClr val="002060"/>
                </a:solidFill>
              </a:rPr>
              <a:t>outperforming</a:t>
            </a:r>
            <a:r>
              <a:rPr lang="it-IT" dirty="0">
                <a:solidFill>
                  <a:srgbClr val="002060"/>
                </a:solidFill>
              </a:rPr>
              <a:t> </a:t>
            </a:r>
            <a:r>
              <a:rPr lang="it-IT" dirty="0" err="1">
                <a:solidFill>
                  <a:srgbClr val="002060"/>
                </a:solidFill>
              </a:rPr>
              <a:t>synchrotrons</a:t>
            </a:r>
            <a:r>
              <a:rPr lang="it-IT" dirty="0">
                <a:solidFill>
                  <a:srgbClr val="002060"/>
                </a:solidFill>
              </a:rPr>
              <a:t>/</a:t>
            </a:r>
            <a:r>
              <a:rPr lang="it-IT" dirty="0" err="1">
                <a:solidFill>
                  <a:srgbClr val="002060"/>
                </a:solidFill>
              </a:rPr>
              <a:t>FELs</a:t>
            </a:r>
            <a:r>
              <a:rPr lang="it-IT" dirty="0">
                <a:solidFill>
                  <a:srgbClr val="002060"/>
                </a:solidFill>
              </a:rPr>
              <a:t> in </a:t>
            </a:r>
            <a:r>
              <a:rPr lang="it-IT" dirty="0" err="1">
                <a:solidFill>
                  <a:srgbClr val="002060"/>
                </a:solidFill>
              </a:rPr>
              <a:t>this</a:t>
            </a:r>
            <a:r>
              <a:rPr lang="it-IT" dirty="0">
                <a:solidFill>
                  <a:srgbClr val="002060"/>
                </a:solidFill>
              </a:rPr>
              <a:t> </a:t>
            </a:r>
            <a:r>
              <a:rPr lang="it-IT" dirty="0" err="1">
                <a:solidFill>
                  <a:srgbClr val="002060"/>
                </a:solidFill>
              </a:rPr>
              <a:t>regard</a:t>
            </a:r>
            <a:r>
              <a:rPr lang="it-IT" dirty="0">
                <a:solidFill>
                  <a:srgbClr val="002060"/>
                </a:solidFill>
              </a:rPr>
              <a:t>.</a:t>
            </a:r>
          </a:p>
          <a:p>
            <a:endParaRPr lang="it-IT" dirty="0">
              <a:solidFill>
                <a:srgbClr val="002060"/>
              </a:solidFill>
            </a:endParaRPr>
          </a:p>
          <a:p>
            <a:endParaRPr lang="it-IT" dirty="0">
              <a:solidFill>
                <a:srgbClr val="002060"/>
              </a:solidFill>
            </a:endParaRPr>
          </a:p>
          <a:p>
            <a:pPr marL="742950" lvl="1" indent="-285750">
              <a:buFont typeface="Arial" panose="020B0604020202020204" pitchFamily="34" charset="0"/>
              <a:buChar char="•"/>
            </a:pPr>
            <a:r>
              <a:rPr lang="it-IT" b="1" dirty="0">
                <a:solidFill>
                  <a:srgbClr val="002060"/>
                </a:solidFill>
              </a:rPr>
              <a:t>Lower </a:t>
            </a:r>
            <a:r>
              <a:rPr lang="it-IT" b="1" dirty="0" err="1">
                <a:solidFill>
                  <a:srgbClr val="002060"/>
                </a:solidFill>
              </a:rPr>
              <a:t>Photon</a:t>
            </a:r>
            <a:r>
              <a:rPr lang="it-IT" b="1" dirty="0">
                <a:solidFill>
                  <a:srgbClr val="002060"/>
                </a:solidFill>
              </a:rPr>
              <a:t> </a:t>
            </a:r>
            <a:r>
              <a:rPr lang="it-IT" b="1" dirty="0" err="1">
                <a:solidFill>
                  <a:srgbClr val="002060"/>
                </a:solidFill>
              </a:rPr>
              <a:t>Flux</a:t>
            </a:r>
            <a:r>
              <a:rPr lang="it-IT" dirty="0">
                <a:solidFill>
                  <a:srgbClr val="002060"/>
                </a:solidFill>
              </a:rPr>
              <a:t>: </a:t>
            </a:r>
            <a:r>
              <a:rPr lang="it-IT" dirty="0" err="1">
                <a:solidFill>
                  <a:srgbClr val="002060"/>
                </a:solidFill>
              </a:rPr>
              <a:t>Significantly</a:t>
            </a:r>
            <a:r>
              <a:rPr lang="it-IT" dirty="0">
                <a:solidFill>
                  <a:srgbClr val="002060"/>
                </a:solidFill>
              </a:rPr>
              <a:t> </a:t>
            </a:r>
            <a:r>
              <a:rPr lang="it-IT" dirty="0" err="1">
                <a:solidFill>
                  <a:srgbClr val="002060"/>
                </a:solidFill>
              </a:rPr>
              <a:t>lower</a:t>
            </a:r>
            <a:r>
              <a:rPr lang="it-IT" dirty="0">
                <a:solidFill>
                  <a:srgbClr val="002060"/>
                </a:solidFill>
              </a:rPr>
              <a:t> </a:t>
            </a:r>
            <a:r>
              <a:rPr lang="it-IT" dirty="0" err="1">
                <a:solidFill>
                  <a:srgbClr val="002060"/>
                </a:solidFill>
              </a:rPr>
              <a:t>photon</a:t>
            </a:r>
            <a:r>
              <a:rPr lang="it-IT" dirty="0">
                <a:solidFill>
                  <a:srgbClr val="002060"/>
                </a:solidFill>
              </a:rPr>
              <a:t> </a:t>
            </a:r>
            <a:r>
              <a:rPr lang="it-IT" dirty="0" err="1">
                <a:solidFill>
                  <a:srgbClr val="002060"/>
                </a:solidFill>
              </a:rPr>
              <a:t>flux</a:t>
            </a:r>
            <a:r>
              <a:rPr lang="it-IT" dirty="0">
                <a:solidFill>
                  <a:srgbClr val="002060"/>
                </a:solidFill>
              </a:rPr>
              <a:t> (10⁶−10¹⁰ </a:t>
            </a:r>
            <a:r>
              <a:rPr lang="it-IT" dirty="0" err="1">
                <a:solidFill>
                  <a:srgbClr val="002060"/>
                </a:solidFill>
              </a:rPr>
              <a:t>photons</a:t>
            </a:r>
            <a:r>
              <a:rPr lang="it-IT" dirty="0">
                <a:solidFill>
                  <a:srgbClr val="002060"/>
                </a:solidFill>
              </a:rPr>
              <a:t>/</a:t>
            </a:r>
            <a:r>
              <a:rPr lang="it-IT" dirty="0" err="1">
                <a:solidFill>
                  <a:srgbClr val="002060"/>
                </a:solidFill>
              </a:rPr>
              <a:t>s</a:t>
            </a:r>
            <a:r>
              <a:rPr lang="it-IT" dirty="0">
                <a:solidFill>
                  <a:srgbClr val="002060"/>
                </a:solidFill>
              </a:rPr>
              <a:t>), </a:t>
            </a:r>
            <a:r>
              <a:rPr lang="it-IT" dirty="0" err="1">
                <a:solidFill>
                  <a:srgbClr val="002060"/>
                </a:solidFill>
              </a:rPr>
              <a:t>limiting</a:t>
            </a:r>
            <a:r>
              <a:rPr lang="it-IT" dirty="0">
                <a:solidFill>
                  <a:srgbClr val="002060"/>
                </a:solidFill>
              </a:rPr>
              <a:t> use in </a:t>
            </a:r>
            <a:r>
              <a:rPr lang="it-IT" dirty="0" err="1">
                <a:solidFill>
                  <a:srgbClr val="002060"/>
                </a:solidFill>
              </a:rPr>
              <a:t>applications</a:t>
            </a:r>
            <a:r>
              <a:rPr lang="it-IT" dirty="0">
                <a:solidFill>
                  <a:srgbClr val="002060"/>
                </a:solidFill>
              </a:rPr>
              <a:t> </a:t>
            </a:r>
            <a:r>
              <a:rPr lang="it-IT" dirty="0" err="1">
                <a:solidFill>
                  <a:srgbClr val="002060"/>
                </a:solidFill>
              </a:rPr>
              <a:t>requiring</a:t>
            </a:r>
            <a:r>
              <a:rPr lang="it-IT" dirty="0">
                <a:solidFill>
                  <a:srgbClr val="002060"/>
                </a:solidFill>
              </a:rPr>
              <a:t> high </a:t>
            </a:r>
            <a:r>
              <a:rPr lang="it-IT" dirty="0" err="1">
                <a:solidFill>
                  <a:srgbClr val="002060"/>
                </a:solidFill>
              </a:rPr>
              <a:t>signal</a:t>
            </a:r>
            <a:r>
              <a:rPr lang="it-IT" dirty="0">
                <a:solidFill>
                  <a:srgbClr val="002060"/>
                </a:solidFill>
              </a:rPr>
              <a:t> </a:t>
            </a:r>
            <a:r>
              <a:rPr lang="it-IT" dirty="0" err="1">
                <a:solidFill>
                  <a:srgbClr val="002060"/>
                </a:solidFill>
              </a:rPr>
              <a:t>strength</a:t>
            </a:r>
            <a:r>
              <a:rPr lang="it-IT" dirty="0">
                <a:solidFill>
                  <a:srgbClr val="002060"/>
                </a:solidFill>
              </a:rPr>
              <a:t>.</a:t>
            </a:r>
          </a:p>
          <a:p>
            <a:pPr marL="742950" lvl="1" indent="-285750">
              <a:buFont typeface="Arial" panose="020B0604020202020204" pitchFamily="34" charset="0"/>
              <a:buChar char="•"/>
            </a:pPr>
            <a:r>
              <a:rPr lang="it-IT" b="1" dirty="0">
                <a:solidFill>
                  <a:srgbClr val="002060"/>
                </a:solidFill>
              </a:rPr>
              <a:t>Limited </a:t>
            </a:r>
            <a:r>
              <a:rPr lang="it-IT" b="1" dirty="0" err="1">
                <a:solidFill>
                  <a:srgbClr val="002060"/>
                </a:solidFill>
              </a:rPr>
              <a:t>Tunability</a:t>
            </a:r>
            <a:r>
              <a:rPr lang="it-IT" dirty="0">
                <a:solidFill>
                  <a:srgbClr val="002060"/>
                </a:solidFill>
              </a:rPr>
              <a:t>: Tuning </a:t>
            </a:r>
            <a:r>
              <a:rPr lang="it-IT" dirty="0" err="1">
                <a:solidFill>
                  <a:srgbClr val="002060"/>
                </a:solidFill>
              </a:rPr>
              <a:t>is</a:t>
            </a:r>
            <a:r>
              <a:rPr lang="it-IT" dirty="0">
                <a:solidFill>
                  <a:srgbClr val="002060"/>
                </a:solidFill>
              </a:rPr>
              <a:t> more discrete (</a:t>
            </a:r>
            <a:r>
              <a:rPr lang="it-IT" dirty="0" err="1">
                <a:solidFill>
                  <a:srgbClr val="002060"/>
                </a:solidFill>
              </a:rPr>
              <a:t>based</a:t>
            </a:r>
            <a:r>
              <a:rPr lang="it-IT" dirty="0">
                <a:solidFill>
                  <a:srgbClr val="002060"/>
                </a:solidFill>
              </a:rPr>
              <a:t> on </a:t>
            </a:r>
            <a:r>
              <a:rPr lang="it-IT" dirty="0" err="1">
                <a:solidFill>
                  <a:srgbClr val="002060"/>
                </a:solidFill>
              </a:rPr>
              <a:t>harmonic</a:t>
            </a:r>
            <a:r>
              <a:rPr lang="it-IT" dirty="0">
                <a:solidFill>
                  <a:srgbClr val="002060"/>
                </a:solidFill>
              </a:rPr>
              <a:t> </a:t>
            </a:r>
            <a:r>
              <a:rPr lang="it-IT" dirty="0" err="1">
                <a:solidFill>
                  <a:srgbClr val="002060"/>
                </a:solidFill>
              </a:rPr>
              <a:t>orders</a:t>
            </a:r>
            <a:r>
              <a:rPr lang="it-IT" dirty="0">
                <a:solidFill>
                  <a:srgbClr val="002060"/>
                </a:solidFill>
              </a:rPr>
              <a:t>), </a:t>
            </a:r>
            <a:r>
              <a:rPr lang="it-IT" dirty="0" err="1">
                <a:solidFill>
                  <a:srgbClr val="002060"/>
                </a:solidFill>
              </a:rPr>
              <a:t>which</a:t>
            </a:r>
            <a:r>
              <a:rPr lang="it-IT" dirty="0">
                <a:solidFill>
                  <a:srgbClr val="002060"/>
                </a:solidFill>
              </a:rPr>
              <a:t> </a:t>
            </a:r>
            <a:r>
              <a:rPr lang="it-IT" dirty="0" err="1">
                <a:solidFill>
                  <a:srgbClr val="002060"/>
                </a:solidFill>
              </a:rPr>
              <a:t>may</a:t>
            </a:r>
            <a:r>
              <a:rPr lang="it-IT" dirty="0">
                <a:solidFill>
                  <a:srgbClr val="002060"/>
                </a:solidFill>
              </a:rPr>
              <a:t> </a:t>
            </a:r>
            <a:r>
              <a:rPr lang="it-IT" dirty="0" err="1">
                <a:solidFill>
                  <a:srgbClr val="002060"/>
                </a:solidFill>
              </a:rPr>
              <a:t>limit</a:t>
            </a:r>
            <a:r>
              <a:rPr lang="it-IT" dirty="0">
                <a:solidFill>
                  <a:srgbClr val="002060"/>
                </a:solidFill>
              </a:rPr>
              <a:t> </a:t>
            </a:r>
            <a:r>
              <a:rPr lang="it-IT" dirty="0" err="1">
                <a:solidFill>
                  <a:srgbClr val="002060"/>
                </a:solidFill>
              </a:rPr>
              <a:t>element-specific</a:t>
            </a:r>
            <a:r>
              <a:rPr lang="it-IT" dirty="0">
                <a:solidFill>
                  <a:srgbClr val="002060"/>
                </a:solidFill>
              </a:rPr>
              <a:t> or </a:t>
            </a:r>
            <a:r>
              <a:rPr lang="it-IT" dirty="0" err="1">
                <a:solidFill>
                  <a:srgbClr val="002060"/>
                </a:solidFill>
              </a:rPr>
              <a:t>resonant</a:t>
            </a:r>
            <a:r>
              <a:rPr lang="it-IT" dirty="0">
                <a:solidFill>
                  <a:srgbClr val="002060"/>
                </a:solidFill>
              </a:rPr>
              <a:t> studies.</a:t>
            </a:r>
          </a:p>
          <a:p>
            <a:pPr marL="742950" lvl="1" indent="-285750">
              <a:buFont typeface="Arial" panose="020B0604020202020204" pitchFamily="34" charset="0"/>
              <a:buChar char="•"/>
            </a:pPr>
            <a:r>
              <a:rPr lang="it-IT" b="1" dirty="0" err="1">
                <a:solidFill>
                  <a:srgbClr val="002060"/>
                </a:solidFill>
              </a:rPr>
              <a:t>Specialized</a:t>
            </a:r>
            <a:r>
              <a:rPr lang="it-IT" b="1" dirty="0">
                <a:solidFill>
                  <a:srgbClr val="002060"/>
                </a:solidFill>
              </a:rPr>
              <a:t> Applications</a:t>
            </a:r>
            <a:r>
              <a:rPr lang="it-IT" dirty="0">
                <a:solidFill>
                  <a:srgbClr val="002060"/>
                </a:solidFill>
              </a:rPr>
              <a:t>: </a:t>
            </a:r>
            <a:r>
              <a:rPr lang="it-IT" dirty="0" err="1">
                <a:solidFill>
                  <a:srgbClr val="002060"/>
                </a:solidFill>
              </a:rPr>
              <a:t>While</a:t>
            </a:r>
            <a:r>
              <a:rPr lang="it-IT" dirty="0">
                <a:solidFill>
                  <a:srgbClr val="002060"/>
                </a:solidFill>
              </a:rPr>
              <a:t> </a:t>
            </a:r>
            <a:r>
              <a:rPr lang="it-IT" dirty="0" err="1">
                <a:solidFill>
                  <a:srgbClr val="002060"/>
                </a:solidFill>
              </a:rPr>
              <a:t>excellent</a:t>
            </a:r>
            <a:r>
              <a:rPr lang="it-IT" dirty="0">
                <a:solidFill>
                  <a:srgbClr val="002060"/>
                </a:solidFill>
              </a:rPr>
              <a:t> for </a:t>
            </a:r>
            <a:r>
              <a:rPr lang="it-IT" dirty="0" err="1">
                <a:solidFill>
                  <a:srgbClr val="002060"/>
                </a:solidFill>
              </a:rPr>
              <a:t>ultrafast</a:t>
            </a:r>
            <a:r>
              <a:rPr lang="it-IT" dirty="0">
                <a:solidFill>
                  <a:srgbClr val="002060"/>
                </a:solidFill>
              </a:rPr>
              <a:t> and </a:t>
            </a:r>
            <a:r>
              <a:rPr lang="it-IT" dirty="0" err="1">
                <a:solidFill>
                  <a:srgbClr val="002060"/>
                </a:solidFill>
              </a:rPr>
              <a:t>coherent</a:t>
            </a:r>
            <a:r>
              <a:rPr lang="it-IT" dirty="0">
                <a:solidFill>
                  <a:srgbClr val="002060"/>
                </a:solidFill>
              </a:rPr>
              <a:t> imaging, HHG sources </a:t>
            </a:r>
            <a:r>
              <a:rPr lang="it-IT" dirty="0" err="1">
                <a:solidFill>
                  <a:srgbClr val="002060"/>
                </a:solidFill>
              </a:rPr>
              <a:t>may</a:t>
            </a:r>
            <a:r>
              <a:rPr lang="it-IT" dirty="0">
                <a:solidFill>
                  <a:srgbClr val="002060"/>
                </a:solidFill>
              </a:rPr>
              <a:t> </a:t>
            </a:r>
            <a:r>
              <a:rPr lang="it-IT" dirty="0" err="1">
                <a:solidFill>
                  <a:srgbClr val="002060"/>
                </a:solidFill>
              </a:rPr>
              <a:t>not</a:t>
            </a:r>
            <a:r>
              <a:rPr lang="it-IT" dirty="0">
                <a:solidFill>
                  <a:srgbClr val="002060"/>
                </a:solidFill>
              </a:rPr>
              <a:t> be </a:t>
            </a:r>
            <a:r>
              <a:rPr lang="it-IT" dirty="0" err="1">
                <a:solidFill>
                  <a:srgbClr val="002060"/>
                </a:solidFill>
              </a:rPr>
              <a:t>suitable</a:t>
            </a:r>
            <a:r>
              <a:rPr lang="it-IT" dirty="0">
                <a:solidFill>
                  <a:srgbClr val="002060"/>
                </a:solidFill>
              </a:rPr>
              <a:t> for </a:t>
            </a:r>
            <a:r>
              <a:rPr lang="it-IT" dirty="0" err="1">
                <a:solidFill>
                  <a:srgbClr val="002060"/>
                </a:solidFill>
              </a:rPr>
              <a:t>broader</a:t>
            </a:r>
            <a:r>
              <a:rPr lang="it-IT" dirty="0">
                <a:solidFill>
                  <a:srgbClr val="002060"/>
                </a:solidFill>
              </a:rPr>
              <a:t> </a:t>
            </a:r>
            <a:r>
              <a:rPr lang="it-IT" dirty="0" err="1">
                <a:solidFill>
                  <a:srgbClr val="002060"/>
                </a:solidFill>
              </a:rPr>
              <a:t>applications</a:t>
            </a:r>
            <a:r>
              <a:rPr lang="it-IT" dirty="0">
                <a:solidFill>
                  <a:srgbClr val="002060"/>
                </a:solidFill>
              </a:rPr>
              <a:t> </a:t>
            </a:r>
            <a:r>
              <a:rPr lang="it-IT" dirty="0" err="1">
                <a:solidFill>
                  <a:srgbClr val="002060"/>
                </a:solidFill>
              </a:rPr>
              <a:t>that</a:t>
            </a:r>
            <a:r>
              <a:rPr lang="it-IT" dirty="0">
                <a:solidFill>
                  <a:srgbClr val="002060"/>
                </a:solidFill>
              </a:rPr>
              <a:t> </a:t>
            </a:r>
            <a:r>
              <a:rPr lang="it-IT" dirty="0" err="1">
                <a:solidFill>
                  <a:srgbClr val="002060"/>
                </a:solidFill>
              </a:rPr>
              <a:t>require</a:t>
            </a:r>
            <a:r>
              <a:rPr lang="it-IT" dirty="0">
                <a:solidFill>
                  <a:srgbClr val="002060"/>
                </a:solidFill>
              </a:rPr>
              <a:t> high </a:t>
            </a:r>
            <a:r>
              <a:rPr lang="it-IT" dirty="0" err="1">
                <a:solidFill>
                  <a:srgbClr val="002060"/>
                </a:solidFill>
              </a:rPr>
              <a:t>photon</a:t>
            </a:r>
            <a:r>
              <a:rPr lang="it-IT" dirty="0">
                <a:solidFill>
                  <a:srgbClr val="002060"/>
                </a:solidFill>
              </a:rPr>
              <a:t> </a:t>
            </a:r>
            <a:r>
              <a:rPr lang="it-IT" dirty="0" err="1">
                <a:solidFill>
                  <a:srgbClr val="002060"/>
                </a:solidFill>
              </a:rPr>
              <a:t>flux</a:t>
            </a:r>
            <a:r>
              <a:rPr lang="it-IT" dirty="0">
                <a:solidFill>
                  <a:srgbClr val="002060"/>
                </a:solidFill>
              </a:rPr>
              <a:t> and </a:t>
            </a:r>
            <a:r>
              <a:rPr lang="it-IT" dirty="0" err="1">
                <a:solidFill>
                  <a:srgbClr val="002060"/>
                </a:solidFill>
              </a:rPr>
              <a:t>tunability</a:t>
            </a:r>
            <a:r>
              <a:rPr lang="it-IT" dirty="0">
                <a:solidFill>
                  <a:srgbClr val="002060"/>
                </a:solidFill>
              </a:rPr>
              <a:t>, </a:t>
            </a:r>
            <a:r>
              <a:rPr lang="it-IT" dirty="0" err="1">
                <a:solidFill>
                  <a:srgbClr val="002060"/>
                </a:solidFill>
              </a:rPr>
              <a:t>such</a:t>
            </a:r>
            <a:r>
              <a:rPr lang="it-IT" dirty="0">
                <a:solidFill>
                  <a:srgbClr val="002060"/>
                </a:solidFill>
              </a:rPr>
              <a:t> </a:t>
            </a:r>
            <a:r>
              <a:rPr lang="it-IT" dirty="0" err="1">
                <a:solidFill>
                  <a:srgbClr val="002060"/>
                </a:solidFill>
              </a:rPr>
              <a:t>as</a:t>
            </a:r>
            <a:r>
              <a:rPr lang="it-IT" dirty="0">
                <a:solidFill>
                  <a:srgbClr val="002060"/>
                </a:solidFill>
              </a:rPr>
              <a:t> X-ray scattering or high-</a:t>
            </a:r>
            <a:r>
              <a:rPr lang="it-IT" dirty="0" err="1">
                <a:solidFill>
                  <a:srgbClr val="002060"/>
                </a:solidFill>
              </a:rPr>
              <a:t>resolution</a:t>
            </a:r>
            <a:r>
              <a:rPr lang="it-IT" dirty="0">
                <a:solidFill>
                  <a:srgbClr val="002060"/>
                </a:solidFill>
              </a:rPr>
              <a:t> X-ray </a:t>
            </a:r>
            <a:r>
              <a:rPr lang="it-IT" dirty="0" err="1">
                <a:solidFill>
                  <a:srgbClr val="002060"/>
                </a:solidFill>
              </a:rPr>
              <a:t>absorption</a:t>
            </a:r>
            <a:r>
              <a:rPr lang="it-IT" dirty="0">
                <a:solidFill>
                  <a:srgbClr val="002060"/>
                </a:solidFill>
              </a:rPr>
              <a:t>.</a:t>
            </a:r>
          </a:p>
          <a:p>
            <a:endParaRPr lang="it-IT" dirty="0">
              <a:solidFill>
                <a:srgbClr val="002060"/>
              </a:solidFill>
            </a:endParaRPr>
          </a:p>
        </p:txBody>
      </p:sp>
      <p:grpSp>
        <p:nvGrpSpPr>
          <p:cNvPr id="3" name="Group 41">
            <a:extLst>
              <a:ext uri="{FF2B5EF4-FFF2-40B4-BE49-F238E27FC236}">
                <a16:creationId xmlns:a16="http://schemas.microsoft.com/office/drawing/2014/main" id="{87DCE28A-C2D1-1DC7-5A37-CCDAC89221E1}"/>
              </a:ext>
            </a:extLst>
          </p:cNvPr>
          <p:cNvGrpSpPr/>
          <p:nvPr/>
        </p:nvGrpSpPr>
        <p:grpSpPr>
          <a:xfrm>
            <a:off x="884406" y="3057385"/>
            <a:ext cx="398653" cy="2742283"/>
            <a:chOff x="3730799" y="3459065"/>
            <a:chExt cx="398653" cy="2742283"/>
          </a:xfrm>
        </p:grpSpPr>
        <p:pic>
          <p:nvPicPr>
            <p:cNvPr id="4" name="Picture 4" descr="Pros And Cons Icon Images – Browse 1,356 Stock Photos, Vectors, and Video |  Adobe Stock">
              <a:extLst>
                <a:ext uri="{FF2B5EF4-FFF2-40B4-BE49-F238E27FC236}">
                  <a16:creationId xmlns:a16="http://schemas.microsoft.com/office/drawing/2014/main" id="{15F30682-8F0C-9B2D-747F-2D8E213BDF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30799" y="5774534"/>
              <a:ext cx="398653" cy="426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ros And Cons Icon Images – Browse 1,356 Stock Photos, Vectors, and Video |  Adobe Stock">
              <a:extLst>
                <a:ext uri="{FF2B5EF4-FFF2-40B4-BE49-F238E27FC236}">
                  <a16:creationId xmlns:a16="http://schemas.microsoft.com/office/drawing/2014/main" id="{A6B66741-DC39-00CB-E29C-CCE1675E607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30799" y="3459065"/>
              <a:ext cx="343264" cy="490215"/>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8243370"/>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335E605-3660-A7A4-0280-0E3E8B68B657}"/>
              </a:ext>
            </a:extLst>
          </p:cNvPr>
          <p:cNvSpPr txBox="1"/>
          <p:nvPr/>
        </p:nvSpPr>
        <p:spPr>
          <a:xfrm>
            <a:off x="190724" y="270510"/>
            <a:ext cx="11550316" cy="2677656"/>
          </a:xfrm>
          <a:prstGeom prst="rect">
            <a:avLst/>
          </a:prstGeom>
          <a:noFill/>
        </p:spPr>
        <p:txBody>
          <a:bodyPr wrap="square">
            <a:spAutoFit/>
          </a:bodyPr>
          <a:lstStyle/>
          <a:p>
            <a:r>
              <a:rPr lang="it-IT" sz="2400" b="1" dirty="0">
                <a:solidFill>
                  <a:srgbClr val="002060"/>
                </a:solidFill>
              </a:rPr>
              <a:t>Key Source </a:t>
            </a:r>
            <a:r>
              <a:rPr lang="it-IT" sz="2400" b="1" dirty="0" err="1">
                <a:solidFill>
                  <a:srgbClr val="002060"/>
                </a:solidFill>
              </a:rPr>
              <a:t>Characteristics</a:t>
            </a:r>
            <a:r>
              <a:rPr lang="it-IT" sz="2400" b="1" dirty="0">
                <a:solidFill>
                  <a:srgbClr val="002060"/>
                </a:solidFill>
              </a:rPr>
              <a:t> Large Scale Facilities (</a:t>
            </a:r>
            <a:r>
              <a:rPr lang="it-IT" sz="2400" b="1" dirty="0" err="1">
                <a:solidFill>
                  <a:srgbClr val="002060"/>
                </a:solidFill>
              </a:rPr>
              <a:t>Synchrotrons</a:t>
            </a:r>
            <a:r>
              <a:rPr lang="it-IT" sz="2400" b="1" dirty="0">
                <a:solidFill>
                  <a:srgbClr val="002060"/>
                </a:solidFill>
              </a:rPr>
              <a:t> &amp; </a:t>
            </a:r>
            <a:r>
              <a:rPr lang="it-IT" sz="2400" b="1" dirty="0" err="1">
                <a:solidFill>
                  <a:srgbClr val="002060"/>
                </a:solidFill>
              </a:rPr>
              <a:t>FELs</a:t>
            </a:r>
            <a:r>
              <a:rPr lang="it-IT" sz="2400" b="1" dirty="0">
                <a:solidFill>
                  <a:srgbClr val="002060"/>
                </a:solidFill>
              </a:rPr>
              <a:t>):</a:t>
            </a:r>
          </a:p>
          <a:p>
            <a:pPr>
              <a:buFont typeface="Arial" panose="020B0604020202020204" pitchFamily="34" charset="0"/>
              <a:buChar char="•"/>
            </a:pPr>
            <a:r>
              <a:rPr lang="it-IT" b="1" dirty="0" err="1">
                <a:solidFill>
                  <a:srgbClr val="002060"/>
                </a:solidFill>
              </a:rPr>
              <a:t>Photon</a:t>
            </a:r>
            <a:r>
              <a:rPr lang="it-IT" b="1" dirty="0">
                <a:solidFill>
                  <a:srgbClr val="002060"/>
                </a:solidFill>
              </a:rPr>
              <a:t> </a:t>
            </a:r>
            <a:r>
              <a:rPr lang="it-IT" b="1" dirty="0" err="1">
                <a:solidFill>
                  <a:srgbClr val="002060"/>
                </a:solidFill>
              </a:rPr>
              <a:t>Flux</a:t>
            </a:r>
            <a:r>
              <a:rPr lang="it-IT" b="1" dirty="0">
                <a:solidFill>
                  <a:srgbClr val="002060"/>
                </a:solidFill>
              </a:rPr>
              <a:t>:</a:t>
            </a:r>
            <a:r>
              <a:rPr lang="it-IT" dirty="0">
                <a:solidFill>
                  <a:srgbClr val="002060"/>
                </a:solidFill>
              </a:rPr>
              <a:t> </a:t>
            </a:r>
            <a:r>
              <a:rPr lang="it-IT" dirty="0" err="1">
                <a:solidFill>
                  <a:srgbClr val="002060"/>
                </a:solidFill>
              </a:rPr>
              <a:t>Typically</a:t>
            </a:r>
            <a:r>
              <a:rPr lang="it-IT" dirty="0">
                <a:solidFill>
                  <a:srgbClr val="002060"/>
                </a:solidFill>
              </a:rPr>
              <a:t> </a:t>
            </a:r>
            <a:r>
              <a:rPr lang="it-IT" dirty="0" err="1">
                <a:solidFill>
                  <a:srgbClr val="002060"/>
                </a:solidFill>
              </a:rPr>
              <a:t>between</a:t>
            </a:r>
            <a:r>
              <a:rPr lang="it-IT" dirty="0">
                <a:solidFill>
                  <a:srgbClr val="002060"/>
                </a:solidFill>
              </a:rPr>
              <a:t> 10</a:t>
            </a:r>
            <a:r>
              <a:rPr lang="it-IT" baseline="30000" dirty="0">
                <a:solidFill>
                  <a:srgbClr val="002060"/>
                </a:solidFill>
              </a:rPr>
              <a:t>12</a:t>
            </a:r>
            <a:r>
              <a:rPr lang="it-IT" dirty="0">
                <a:solidFill>
                  <a:srgbClr val="002060"/>
                </a:solidFill>
              </a:rPr>
              <a:t>−10</a:t>
            </a:r>
            <a:r>
              <a:rPr lang="it-IT" baseline="30000" dirty="0">
                <a:solidFill>
                  <a:srgbClr val="002060"/>
                </a:solidFill>
              </a:rPr>
              <a:t>14 </a:t>
            </a:r>
            <a:r>
              <a:rPr lang="it-IT" dirty="0" err="1">
                <a:solidFill>
                  <a:srgbClr val="002060"/>
                </a:solidFill>
              </a:rPr>
              <a:t>photons</a:t>
            </a:r>
            <a:r>
              <a:rPr lang="it-IT" dirty="0">
                <a:solidFill>
                  <a:srgbClr val="002060"/>
                </a:solidFill>
              </a:rPr>
              <a:t>/</a:t>
            </a:r>
            <a:r>
              <a:rPr lang="it-IT" dirty="0" err="1">
                <a:solidFill>
                  <a:srgbClr val="002060"/>
                </a:solidFill>
              </a:rPr>
              <a:t>s</a:t>
            </a:r>
            <a:r>
              <a:rPr lang="it-IT" dirty="0">
                <a:solidFill>
                  <a:srgbClr val="002060"/>
                </a:solidFill>
              </a:rPr>
              <a:t> (</a:t>
            </a:r>
            <a:r>
              <a:rPr lang="it-IT" dirty="0" err="1">
                <a:solidFill>
                  <a:srgbClr val="002060"/>
                </a:solidFill>
              </a:rPr>
              <a:t>synchrotrons</a:t>
            </a:r>
            <a:r>
              <a:rPr lang="it-IT" dirty="0">
                <a:solidFill>
                  <a:srgbClr val="002060"/>
                </a:solidFill>
              </a:rPr>
              <a:t>) and 10</a:t>
            </a:r>
            <a:r>
              <a:rPr lang="it-IT" baseline="30000" dirty="0">
                <a:solidFill>
                  <a:srgbClr val="002060"/>
                </a:solidFill>
              </a:rPr>
              <a:t>14</a:t>
            </a:r>
            <a:r>
              <a:rPr lang="it-IT" dirty="0">
                <a:solidFill>
                  <a:srgbClr val="002060"/>
                </a:solidFill>
              </a:rPr>
              <a:t>−10</a:t>
            </a:r>
            <a:r>
              <a:rPr lang="it-IT" baseline="30000" dirty="0">
                <a:solidFill>
                  <a:srgbClr val="002060"/>
                </a:solidFill>
              </a:rPr>
              <a:t>16 </a:t>
            </a:r>
            <a:r>
              <a:rPr lang="it-IT" dirty="0" err="1">
                <a:solidFill>
                  <a:srgbClr val="002060"/>
                </a:solidFill>
              </a:rPr>
              <a:t>photons</a:t>
            </a:r>
            <a:r>
              <a:rPr lang="it-IT" dirty="0">
                <a:solidFill>
                  <a:srgbClr val="002060"/>
                </a:solidFill>
              </a:rPr>
              <a:t>/</a:t>
            </a:r>
            <a:r>
              <a:rPr lang="it-IT" dirty="0" err="1">
                <a:solidFill>
                  <a:srgbClr val="002060"/>
                </a:solidFill>
              </a:rPr>
              <a:t>pulse</a:t>
            </a:r>
            <a:r>
              <a:rPr lang="it-IT" dirty="0">
                <a:solidFill>
                  <a:srgbClr val="002060"/>
                </a:solidFill>
              </a:rPr>
              <a:t> (</a:t>
            </a:r>
            <a:r>
              <a:rPr lang="it-IT" dirty="0" err="1">
                <a:solidFill>
                  <a:srgbClr val="002060"/>
                </a:solidFill>
              </a:rPr>
              <a:t>FELs</a:t>
            </a:r>
            <a:r>
              <a:rPr lang="it-IT" dirty="0">
                <a:solidFill>
                  <a:srgbClr val="002060"/>
                </a:solidFill>
              </a:rPr>
              <a:t>).</a:t>
            </a:r>
          </a:p>
          <a:p>
            <a:pPr>
              <a:buFont typeface="Arial" panose="020B0604020202020204" pitchFamily="34" charset="0"/>
              <a:buChar char="•"/>
            </a:pPr>
            <a:r>
              <a:rPr lang="it-IT" b="1" dirty="0">
                <a:solidFill>
                  <a:srgbClr val="002060"/>
                </a:solidFill>
              </a:rPr>
              <a:t>Energy </a:t>
            </a:r>
            <a:r>
              <a:rPr lang="it-IT" b="1" dirty="0" err="1">
                <a:solidFill>
                  <a:srgbClr val="002060"/>
                </a:solidFill>
              </a:rPr>
              <a:t>Tunability</a:t>
            </a:r>
            <a:r>
              <a:rPr lang="it-IT" b="1" dirty="0">
                <a:solidFill>
                  <a:srgbClr val="002060"/>
                </a:solidFill>
              </a:rPr>
              <a:t>:</a:t>
            </a:r>
            <a:r>
              <a:rPr lang="it-IT" dirty="0">
                <a:solidFill>
                  <a:srgbClr val="002060"/>
                </a:solidFill>
              </a:rPr>
              <a:t> Wide </a:t>
            </a:r>
            <a:r>
              <a:rPr lang="it-IT" dirty="0" err="1">
                <a:solidFill>
                  <a:srgbClr val="002060"/>
                </a:solidFill>
              </a:rPr>
              <a:t>tunability</a:t>
            </a:r>
            <a:r>
              <a:rPr lang="it-IT" dirty="0">
                <a:solidFill>
                  <a:srgbClr val="002060"/>
                </a:solidFill>
              </a:rPr>
              <a:t> in </a:t>
            </a:r>
            <a:r>
              <a:rPr lang="it-IT" dirty="0" err="1">
                <a:solidFill>
                  <a:srgbClr val="002060"/>
                </a:solidFill>
              </a:rPr>
              <a:t>both</a:t>
            </a:r>
            <a:r>
              <a:rPr lang="it-IT" dirty="0">
                <a:solidFill>
                  <a:srgbClr val="002060"/>
                </a:solidFill>
              </a:rPr>
              <a:t> VUV and soft X-ray </a:t>
            </a:r>
            <a:r>
              <a:rPr lang="it-IT" dirty="0" err="1">
                <a:solidFill>
                  <a:srgbClr val="002060"/>
                </a:solidFill>
              </a:rPr>
              <a:t>regions</a:t>
            </a:r>
            <a:r>
              <a:rPr lang="it-IT" dirty="0">
                <a:solidFill>
                  <a:srgbClr val="002060"/>
                </a:solidFill>
              </a:rPr>
              <a:t>, </a:t>
            </a:r>
            <a:r>
              <a:rPr lang="it-IT" dirty="0" err="1">
                <a:solidFill>
                  <a:srgbClr val="002060"/>
                </a:solidFill>
              </a:rPr>
              <a:t>allowing</a:t>
            </a:r>
            <a:r>
              <a:rPr lang="it-IT" dirty="0">
                <a:solidFill>
                  <a:srgbClr val="002060"/>
                </a:solidFill>
              </a:rPr>
              <a:t> for </a:t>
            </a:r>
            <a:r>
              <a:rPr lang="it-IT" dirty="0" err="1">
                <a:solidFill>
                  <a:srgbClr val="002060"/>
                </a:solidFill>
              </a:rPr>
              <a:t>resonant</a:t>
            </a:r>
            <a:r>
              <a:rPr lang="it-IT" dirty="0">
                <a:solidFill>
                  <a:srgbClr val="002060"/>
                </a:solidFill>
              </a:rPr>
              <a:t> and </a:t>
            </a:r>
            <a:r>
              <a:rPr lang="it-IT" dirty="0" err="1">
                <a:solidFill>
                  <a:srgbClr val="002060"/>
                </a:solidFill>
              </a:rPr>
              <a:t>element-specific</a:t>
            </a:r>
            <a:r>
              <a:rPr lang="it-IT" dirty="0">
                <a:solidFill>
                  <a:srgbClr val="002060"/>
                </a:solidFill>
              </a:rPr>
              <a:t> studies.</a:t>
            </a:r>
          </a:p>
          <a:p>
            <a:pPr>
              <a:buFont typeface="Arial" panose="020B0604020202020204" pitchFamily="34" charset="0"/>
              <a:buChar char="•"/>
            </a:pPr>
            <a:r>
              <a:rPr lang="it-IT" b="1" dirty="0" err="1">
                <a:solidFill>
                  <a:srgbClr val="002060"/>
                </a:solidFill>
              </a:rPr>
              <a:t>Pulse</a:t>
            </a:r>
            <a:r>
              <a:rPr lang="it-IT" b="1" dirty="0">
                <a:solidFill>
                  <a:srgbClr val="002060"/>
                </a:solidFill>
              </a:rPr>
              <a:t> </a:t>
            </a:r>
            <a:r>
              <a:rPr lang="it-IT" b="1" dirty="0" err="1">
                <a:solidFill>
                  <a:srgbClr val="002060"/>
                </a:solidFill>
              </a:rPr>
              <a:t>Length</a:t>
            </a:r>
            <a:r>
              <a:rPr lang="it-IT" b="1" dirty="0">
                <a:solidFill>
                  <a:srgbClr val="002060"/>
                </a:solidFill>
              </a:rPr>
              <a:t>:</a:t>
            </a:r>
            <a:r>
              <a:rPr lang="it-IT" dirty="0">
                <a:solidFill>
                  <a:srgbClr val="002060"/>
                </a:solidFill>
              </a:rPr>
              <a:t> </a:t>
            </a:r>
            <a:r>
              <a:rPr lang="it-IT" dirty="0" err="1">
                <a:solidFill>
                  <a:srgbClr val="002060"/>
                </a:solidFill>
              </a:rPr>
              <a:t>Synchrotrons</a:t>
            </a:r>
            <a:r>
              <a:rPr lang="it-IT" dirty="0">
                <a:solidFill>
                  <a:srgbClr val="002060"/>
                </a:solidFill>
              </a:rPr>
              <a:t> </a:t>
            </a:r>
            <a:r>
              <a:rPr lang="it-IT" dirty="0" err="1">
                <a:solidFill>
                  <a:srgbClr val="002060"/>
                </a:solidFill>
              </a:rPr>
              <a:t>offer</a:t>
            </a:r>
            <a:r>
              <a:rPr lang="it-IT" dirty="0">
                <a:solidFill>
                  <a:srgbClr val="002060"/>
                </a:solidFill>
              </a:rPr>
              <a:t> </a:t>
            </a:r>
            <a:r>
              <a:rPr lang="it-IT" dirty="0" err="1">
                <a:solidFill>
                  <a:srgbClr val="002060"/>
                </a:solidFill>
              </a:rPr>
              <a:t>ps</a:t>
            </a:r>
            <a:r>
              <a:rPr lang="it-IT" dirty="0">
                <a:solidFill>
                  <a:srgbClr val="002060"/>
                </a:solidFill>
              </a:rPr>
              <a:t>-range </a:t>
            </a:r>
            <a:r>
              <a:rPr lang="it-IT" dirty="0" err="1">
                <a:solidFill>
                  <a:srgbClr val="002060"/>
                </a:solidFill>
              </a:rPr>
              <a:t>pulses</a:t>
            </a:r>
            <a:r>
              <a:rPr lang="it-IT" dirty="0">
                <a:solidFill>
                  <a:srgbClr val="002060"/>
                </a:solidFill>
              </a:rPr>
              <a:t>, </a:t>
            </a:r>
            <a:r>
              <a:rPr lang="it-IT" dirty="0" err="1">
                <a:solidFill>
                  <a:srgbClr val="002060"/>
                </a:solidFill>
              </a:rPr>
              <a:t>while</a:t>
            </a:r>
            <a:r>
              <a:rPr lang="it-IT" dirty="0">
                <a:solidFill>
                  <a:srgbClr val="002060"/>
                </a:solidFill>
              </a:rPr>
              <a:t> </a:t>
            </a:r>
            <a:r>
              <a:rPr lang="it-IT" dirty="0" err="1">
                <a:solidFill>
                  <a:srgbClr val="002060"/>
                </a:solidFill>
              </a:rPr>
              <a:t>FELs</a:t>
            </a:r>
            <a:r>
              <a:rPr lang="it-IT" dirty="0">
                <a:solidFill>
                  <a:srgbClr val="002060"/>
                </a:solidFill>
              </a:rPr>
              <a:t> </a:t>
            </a:r>
            <a:r>
              <a:rPr lang="it-IT" dirty="0" err="1">
                <a:solidFill>
                  <a:srgbClr val="002060"/>
                </a:solidFill>
              </a:rPr>
              <a:t>provide</a:t>
            </a:r>
            <a:r>
              <a:rPr lang="it-IT" dirty="0">
                <a:solidFill>
                  <a:srgbClr val="002060"/>
                </a:solidFill>
              </a:rPr>
              <a:t> </a:t>
            </a:r>
            <a:r>
              <a:rPr lang="it-IT" dirty="0" err="1">
                <a:solidFill>
                  <a:srgbClr val="002060"/>
                </a:solidFill>
              </a:rPr>
              <a:t>fs</a:t>
            </a:r>
            <a:r>
              <a:rPr lang="it-IT" dirty="0">
                <a:solidFill>
                  <a:srgbClr val="002060"/>
                </a:solidFill>
              </a:rPr>
              <a:t>-range </a:t>
            </a:r>
            <a:r>
              <a:rPr lang="it-IT" dirty="0" err="1">
                <a:solidFill>
                  <a:srgbClr val="002060"/>
                </a:solidFill>
              </a:rPr>
              <a:t>pulses</a:t>
            </a:r>
            <a:r>
              <a:rPr lang="it-IT" dirty="0">
                <a:solidFill>
                  <a:srgbClr val="002060"/>
                </a:solidFill>
              </a:rPr>
              <a:t>, </a:t>
            </a:r>
            <a:r>
              <a:rPr lang="it-IT" dirty="0" err="1">
                <a:solidFill>
                  <a:srgbClr val="002060"/>
                </a:solidFill>
              </a:rPr>
              <a:t>ideal</a:t>
            </a:r>
            <a:r>
              <a:rPr lang="it-IT" dirty="0">
                <a:solidFill>
                  <a:srgbClr val="002060"/>
                </a:solidFill>
              </a:rPr>
              <a:t> for </a:t>
            </a:r>
            <a:r>
              <a:rPr lang="it-IT" dirty="0" err="1">
                <a:solidFill>
                  <a:srgbClr val="002060"/>
                </a:solidFill>
              </a:rPr>
              <a:t>ultrafast</a:t>
            </a:r>
            <a:r>
              <a:rPr lang="it-IT" dirty="0">
                <a:solidFill>
                  <a:srgbClr val="002060"/>
                </a:solidFill>
              </a:rPr>
              <a:t> time-</a:t>
            </a:r>
            <a:r>
              <a:rPr lang="it-IT" dirty="0" err="1">
                <a:solidFill>
                  <a:srgbClr val="002060"/>
                </a:solidFill>
              </a:rPr>
              <a:t>resolved</a:t>
            </a:r>
            <a:r>
              <a:rPr lang="it-IT" dirty="0">
                <a:solidFill>
                  <a:srgbClr val="002060"/>
                </a:solidFill>
              </a:rPr>
              <a:t> </a:t>
            </a:r>
            <a:r>
              <a:rPr lang="it-IT" dirty="0" err="1">
                <a:solidFill>
                  <a:srgbClr val="002060"/>
                </a:solidFill>
              </a:rPr>
              <a:t>experiments</a:t>
            </a:r>
            <a:r>
              <a:rPr lang="it-IT" dirty="0">
                <a:solidFill>
                  <a:srgbClr val="002060"/>
                </a:solidFill>
              </a:rPr>
              <a:t>.</a:t>
            </a:r>
          </a:p>
          <a:p>
            <a:r>
              <a:rPr lang="it-IT" dirty="0" err="1">
                <a:solidFill>
                  <a:srgbClr val="002060"/>
                </a:solidFill>
              </a:rPr>
              <a:t>These</a:t>
            </a:r>
            <a:r>
              <a:rPr lang="it-IT" dirty="0">
                <a:solidFill>
                  <a:srgbClr val="002060"/>
                </a:solidFill>
              </a:rPr>
              <a:t> facilities are </a:t>
            </a:r>
            <a:r>
              <a:rPr lang="it-IT" dirty="0" err="1">
                <a:solidFill>
                  <a:srgbClr val="002060"/>
                </a:solidFill>
              </a:rPr>
              <a:t>crucial</a:t>
            </a:r>
            <a:r>
              <a:rPr lang="it-IT" dirty="0">
                <a:solidFill>
                  <a:srgbClr val="002060"/>
                </a:solidFill>
              </a:rPr>
              <a:t> for </a:t>
            </a:r>
            <a:r>
              <a:rPr lang="it-IT" dirty="0" err="1">
                <a:solidFill>
                  <a:srgbClr val="002060"/>
                </a:solidFill>
              </a:rPr>
              <a:t>conducting</a:t>
            </a:r>
            <a:r>
              <a:rPr lang="it-IT" dirty="0">
                <a:solidFill>
                  <a:srgbClr val="002060"/>
                </a:solidFill>
              </a:rPr>
              <a:t> high-</a:t>
            </a:r>
            <a:r>
              <a:rPr lang="it-IT" dirty="0" err="1">
                <a:solidFill>
                  <a:srgbClr val="002060"/>
                </a:solidFill>
              </a:rPr>
              <a:t>resolution</a:t>
            </a:r>
            <a:r>
              <a:rPr lang="it-IT" dirty="0">
                <a:solidFill>
                  <a:srgbClr val="002060"/>
                </a:solidFill>
              </a:rPr>
              <a:t>, high-</a:t>
            </a:r>
            <a:r>
              <a:rPr lang="it-IT" dirty="0" err="1">
                <a:solidFill>
                  <a:srgbClr val="002060"/>
                </a:solidFill>
              </a:rPr>
              <a:t>flux</a:t>
            </a:r>
            <a:r>
              <a:rPr lang="it-IT" dirty="0">
                <a:solidFill>
                  <a:srgbClr val="002060"/>
                </a:solidFill>
              </a:rPr>
              <a:t>, and </a:t>
            </a:r>
            <a:r>
              <a:rPr lang="it-IT" dirty="0" err="1">
                <a:solidFill>
                  <a:srgbClr val="002060"/>
                </a:solidFill>
              </a:rPr>
              <a:t>tunable</a:t>
            </a:r>
            <a:r>
              <a:rPr lang="it-IT" dirty="0">
                <a:solidFill>
                  <a:srgbClr val="002060"/>
                </a:solidFill>
              </a:rPr>
              <a:t> </a:t>
            </a:r>
            <a:r>
              <a:rPr lang="it-IT" dirty="0" err="1">
                <a:solidFill>
                  <a:srgbClr val="002060"/>
                </a:solidFill>
              </a:rPr>
              <a:t>experiments</a:t>
            </a:r>
            <a:r>
              <a:rPr lang="it-IT" dirty="0">
                <a:solidFill>
                  <a:srgbClr val="002060"/>
                </a:solidFill>
              </a:rPr>
              <a:t> in the VUV range, </a:t>
            </a:r>
            <a:r>
              <a:rPr lang="it-IT" dirty="0" err="1">
                <a:solidFill>
                  <a:srgbClr val="002060"/>
                </a:solidFill>
              </a:rPr>
              <a:t>often</a:t>
            </a:r>
            <a:r>
              <a:rPr lang="it-IT" dirty="0">
                <a:solidFill>
                  <a:srgbClr val="002060"/>
                </a:solidFill>
              </a:rPr>
              <a:t> </a:t>
            </a:r>
            <a:r>
              <a:rPr lang="it-IT" dirty="0" err="1">
                <a:solidFill>
                  <a:srgbClr val="002060"/>
                </a:solidFill>
              </a:rPr>
              <a:t>required</a:t>
            </a:r>
            <a:r>
              <a:rPr lang="it-IT" dirty="0">
                <a:solidFill>
                  <a:srgbClr val="002060"/>
                </a:solidFill>
              </a:rPr>
              <a:t> for </a:t>
            </a:r>
            <a:r>
              <a:rPr lang="it-IT" dirty="0" err="1">
                <a:solidFill>
                  <a:srgbClr val="002060"/>
                </a:solidFill>
              </a:rPr>
              <a:t>advanced</a:t>
            </a:r>
            <a:r>
              <a:rPr lang="it-IT" dirty="0">
                <a:solidFill>
                  <a:srgbClr val="002060"/>
                </a:solidFill>
              </a:rPr>
              <a:t> </a:t>
            </a:r>
            <a:r>
              <a:rPr lang="it-IT" dirty="0" err="1">
                <a:solidFill>
                  <a:srgbClr val="002060"/>
                </a:solidFill>
              </a:rPr>
              <a:t>material</a:t>
            </a:r>
            <a:r>
              <a:rPr lang="it-IT" dirty="0">
                <a:solidFill>
                  <a:srgbClr val="002060"/>
                </a:solidFill>
              </a:rPr>
              <a:t> science, </a:t>
            </a:r>
            <a:r>
              <a:rPr lang="it-IT" dirty="0" err="1">
                <a:solidFill>
                  <a:srgbClr val="002060"/>
                </a:solidFill>
              </a:rPr>
              <a:t>surface</a:t>
            </a:r>
            <a:r>
              <a:rPr lang="it-IT" dirty="0">
                <a:solidFill>
                  <a:srgbClr val="002060"/>
                </a:solidFill>
              </a:rPr>
              <a:t> science, </a:t>
            </a:r>
            <a:r>
              <a:rPr lang="it-IT" dirty="0" err="1">
                <a:solidFill>
                  <a:srgbClr val="002060"/>
                </a:solidFill>
              </a:rPr>
              <a:t>molecular</a:t>
            </a:r>
            <a:r>
              <a:rPr lang="it-IT" dirty="0">
                <a:solidFill>
                  <a:srgbClr val="002060"/>
                </a:solidFill>
              </a:rPr>
              <a:t> dynamics, and time-</a:t>
            </a:r>
            <a:r>
              <a:rPr lang="it-IT" dirty="0" err="1">
                <a:solidFill>
                  <a:srgbClr val="002060"/>
                </a:solidFill>
              </a:rPr>
              <a:t>resolved</a:t>
            </a:r>
            <a:r>
              <a:rPr lang="it-IT" dirty="0">
                <a:solidFill>
                  <a:srgbClr val="002060"/>
                </a:solidFill>
              </a:rPr>
              <a:t> studies.</a:t>
            </a:r>
          </a:p>
          <a:p>
            <a:endParaRPr lang="it-IT" b="1" dirty="0">
              <a:solidFill>
                <a:srgbClr val="002060"/>
              </a:solidFill>
            </a:endParaRPr>
          </a:p>
          <a:p>
            <a:endParaRPr lang="it-IT" dirty="0">
              <a:solidFill>
                <a:srgbClr val="002060"/>
              </a:solidFill>
            </a:endParaRPr>
          </a:p>
        </p:txBody>
      </p:sp>
      <p:sp>
        <p:nvSpPr>
          <p:cNvPr id="2" name="CasellaDiTesto 1">
            <a:extLst>
              <a:ext uri="{FF2B5EF4-FFF2-40B4-BE49-F238E27FC236}">
                <a16:creationId xmlns:a16="http://schemas.microsoft.com/office/drawing/2014/main" id="{43EDDD72-5C54-498E-3BF8-EA4538D04E4E}"/>
              </a:ext>
            </a:extLst>
          </p:cNvPr>
          <p:cNvSpPr txBox="1"/>
          <p:nvPr/>
        </p:nvSpPr>
        <p:spPr>
          <a:xfrm>
            <a:off x="1083732" y="2654281"/>
            <a:ext cx="10917544" cy="3970318"/>
          </a:xfrm>
          <a:prstGeom prst="rect">
            <a:avLst/>
          </a:prstGeom>
          <a:noFill/>
        </p:spPr>
        <p:txBody>
          <a:bodyPr wrap="square" rtlCol="0">
            <a:spAutoFit/>
          </a:bodyPr>
          <a:lstStyle/>
          <a:p>
            <a:endParaRPr lang="it-IT" dirty="0">
              <a:solidFill>
                <a:srgbClr val="002060"/>
              </a:solidFill>
            </a:endParaRPr>
          </a:p>
          <a:p>
            <a:pPr marL="742950" lvl="1" indent="-285750">
              <a:buFont typeface="Arial" panose="020B0604020202020204" pitchFamily="34" charset="0"/>
              <a:buChar char="•"/>
            </a:pPr>
            <a:r>
              <a:rPr lang="it-IT" b="1" dirty="0">
                <a:solidFill>
                  <a:srgbClr val="002060"/>
                </a:solidFill>
              </a:rPr>
              <a:t>High </a:t>
            </a:r>
            <a:r>
              <a:rPr lang="it-IT" b="1" dirty="0" err="1">
                <a:solidFill>
                  <a:srgbClr val="002060"/>
                </a:solidFill>
              </a:rPr>
              <a:t>Photon</a:t>
            </a:r>
            <a:r>
              <a:rPr lang="it-IT" b="1" dirty="0">
                <a:solidFill>
                  <a:srgbClr val="002060"/>
                </a:solidFill>
              </a:rPr>
              <a:t> </a:t>
            </a:r>
            <a:r>
              <a:rPr lang="it-IT" b="1" dirty="0" err="1">
                <a:solidFill>
                  <a:srgbClr val="002060"/>
                </a:solidFill>
              </a:rPr>
              <a:t>Flux</a:t>
            </a:r>
            <a:r>
              <a:rPr lang="it-IT" dirty="0">
                <a:solidFill>
                  <a:srgbClr val="002060"/>
                </a:solidFill>
              </a:rPr>
              <a:t>: </a:t>
            </a:r>
            <a:r>
              <a:rPr lang="it-IT" dirty="0" err="1">
                <a:solidFill>
                  <a:srgbClr val="002060"/>
                </a:solidFill>
              </a:rPr>
              <a:t>Orders</a:t>
            </a:r>
            <a:r>
              <a:rPr lang="it-IT" dirty="0">
                <a:solidFill>
                  <a:srgbClr val="002060"/>
                </a:solidFill>
              </a:rPr>
              <a:t> of </a:t>
            </a:r>
            <a:r>
              <a:rPr lang="it-IT" dirty="0" err="1">
                <a:solidFill>
                  <a:srgbClr val="002060"/>
                </a:solidFill>
              </a:rPr>
              <a:t>magnitude</a:t>
            </a:r>
            <a:r>
              <a:rPr lang="it-IT" dirty="0">
                <a:solidFill>
                  <a:srgbClr val="002060"/>
                </a:solidFill>
              </a:rPr>
              <a:t> </a:t>
            </a:r>
            <a:r>
              <a:rPr lang="it-IT" dirty="0" err="1">
                <a:solidFill>
                  <a:srgbClr val="002060"/>
                </a:solidFill>
              </a:rPr>
              <a:t>higher</a:t>
            </a:r>
            <a:r>
              <a:rPr lang="it-IT" dirty="0">
                <a:solidFill>
                  <a:srgbClr val="002060"/>
                </a:solidFill>
              </a:rPr>
              <a:t> </a:t>
            </a:r>
            <a:r>
              <a:rPr lang="it-IT" dirty="0" err="1">
                <a:solidFill>
                  <a:srgbClr val="002060"/>
                </a:solidFill>
              </a:rPr>
              <a:t>photon</a:t>
            </a:r>
            <a:r>
              <a:rPr lang="it-IT" dirty="0">
                <a:solidFill>
                  <a:srgbClr val="002060"/>
                </a:solidFill>
              </a:rPr>
              <a:t> </a:t>
            </a:r>
            <a:r>
              <a:rPr lang="it-IT" dirty="0" err="1">
                <a:solidFill>
                  <a:srgbClr val="002060"/>
                </a:solidFill>
              </a:rPr>
              <a:t>flux</a:t>
            </a:r>
            <a:r>
              <a:rPr lang="it-IT" dirty="0">
                <a:solidFill>
                  <a:srgbClr val="002060"/>
                </a:solidFill>
              </a:rPr>
              <a:t> (10¹²−10¹⁶ </a:t>
            </a:r>
            <a:r>
              <a:rPr lang="it-IT" dirty="0" err="1">
                <a:solidFill>
                  <a:srgbClr val="002060"/>
                </a:solidFill>
              </a:rPr>
              <a:t>photons</a:t>
            </a:r>
            <a:r>
              <a:rPr lang="it-IT" dirty="0">
                <a:solidFill>
                  <a:srgbClr val="002060"/>
                </a:solidFill>
              </a:rPr>
              <a:t>/</a:t>
            </a:r>
            <a:r>
              <a:rPr lang="it-IT" dirty="0" err="1">
                <a:solidFill>
                  <a:srgbClr val="002060"/>
                </a:solidFill>
              </a:rPr>
              <a:t>s</a:t>
            </a:r>
            <a:r>
              <a:rPr lang="it-IT" dirty="0">
                <a:solidFill>
                  <a:srgbClr val="002060"/>
                </a:solidFill>
              </a:rPr>
              <a:t> or per </a:t>
            </a:r>
            <a:r>
              <a:rPr lang="it-IT" dirty="0" err="1">
                <a:solidFill>
                  <a:srgbClr val="002060"/>
                </a:solidFill>
              </a:rPr>
              <a:t>pulse</a:t>
            </a:r>
            <a:r>
              <a:rPr lang="it-IT" dirty="0">
                <a:solidFill>
                  <a:srgbClr val="002060"/>
                </a:solidFill>
              </a:rPr>
              <a:t>), </a:t>
            </a:r>
            <a:r>
              <a:rPr lang="it-IT" dirty="0" err="1">
                <a:solidFill>
                  <a:srgbClr val="002060"/>
                </a:solidFill>
              </a:rPr>
              <a:t>suitable</a:t>
            </a:r>
            <a:r>
              <a:rPr lang="it-IT" dirty="0">
                <a:solidFill>
                  <a:srgbClr val="002060"/>
                </a:solidFill>
              </a:rPr>
              <a:t> for high-</a:t>
            </a:r>
            <a:r>
              <a:rPr lang="it-IT" dirty="0" err="1">
                <a:solidFill>
                  <a:srgbClr val="002060"/>
                </a:solidFill>
              </a:rPr>
              <a:t>sensitivity</a:t>
            </a:r>
            <a:r>
              <a:rPr lang="it-IT" dirty="0">
                <a:solidFill>
                  <a:srgbClr val="002060"/>
                </a:solidFill>
              </a:rPr>
              <a:t> and high-</a:t>
            </a:r>
            <a:r>
              <a:rPr lang="it-IT" dirty="0" err="1">
                <a:solidFill>
                  <a:srgbClr val="002060"/>
                </a:solidFill>
              </a:rPr>
              <a:t>resolution</a:t>
            </a:r>
            <a:r>
              <a:rPr lang="it-IT" dirty="0">
                <a:solidFill>
                  <a:srgbClr val="002060"/>
                </a:solidFill>
              </a:rPr>
              <a:t> </a:t>
            </a:r>
            <a:r>
              <a:rPr lang="it-IT" dirty="0" err="1">
                <a:solidFill>
                  <a:srgbClr val="002060"/>
                </a:solidFill>
              </a:rPr>
              <a:t>experiments</a:t>
            </a:r>
            <a:r>
              <a:rPr lang="it-IT" dirty="0">
                <a:solidFill>
                  <a:srgbClr val="002060"/>
                </a:solidFill>
              </a:rPr>
              <a:t>.</a:t>
            </a:r>
          </a:p>
          <a:p>
            <a:pPr marL="742950" lvl="1" indent="-285750">
              <a:buFont typeface="Arial" panose="020B0604020202020204" pitchFamily="34" charset="0"/>
              <a:buChar char="•"/>
            </a:pPr>
            <a:r>
              <a:rPr lang="it-IT" b="1" dirty="0">
                <a:solidFill>
                  <a:srgbClr val="002060"/>
                </a:solidFill>
              </a:rPr>
              <a:t>Wide Energy </a:t>
            </a:r>
            <a:r>
              <a:rPr lang="it-IT" b="1" dirty="0" err="1">
                <a:solidFill>
                  <a:srgbClr val="002060"/>
                </a:solidFill>
              </a:rPr>
              <a:t>Tunability</a:t>
            </a:r>
            <a:r>
              <a:rPr lang="it-IT" dirty="0">
                <a:solidFill>
                  <a:srgbClr val="002060"/>
                </a:solidFill>
              </a:rPr>
              <a:t>: </a:t>
            </a:r>
            <a:r>
              <a:rPr lang="it-IT" dirty="0" err="1">
                <a:solidFill>
                  <a:srgbClr val="002060"/>
                </a:solidFill>
              </a:rPr>
              <a:t>Allows</a:t>
            </a:r>
            <a:r>
              <a:rPr lang="it-IT" dirty="0">
                <a:solidFill>
                  <a:srgbClr val="002060"/>
                </a:solidFill>
              </a:rPr>
              <a:t> for </a:t>
            </a:r>
            <a:r>
              <a:rPr lang="it-IT" dirty="0" err="1">
                <a:solidFill>
                  <a:srgbClr val="002060"/>
                </a:solidFill>
              </a:rPr>
              <a:t>resonant</a:t>
            </a:r>
            <a:r>
              <a:rPr lang="it-IT" dirty="0">
                <a:solidFill>
                  <a:srgbClr val="002060"/>
                </a:solidFill>
              </a:rPr>
              <a:t>, </a:t>
            </a:r>
            <a:r>
              <a:rPr lang="it-IT" dirty="0" err="1">
                <a:solidFill>
                  <a:srgbClr val="002060"/>
                </a:solidFill>
              </a:rPr>
              <a:t>element-specific</a:t>
            </a:r>
            <a:r>
              <a:rPr lang="it-IT" dirty="0">
                <a:solidFill>
                  <a:srgbClr val="002060"/>
                </a:solidFill>
              </a:rPr>
              <a:t> studies </a:t>
            </a:r>
            <a:r>
              <a:rPr lang="it-IT" dirty="0" err="1">
                <a:solidFill>
                  <a:srgbClr val="002060"/>
                </a:solidFill>
              </a:rPr>
              <a:t>across</a:t>
            </a:r>
            <a:r>
              <a:rPr lang="it-IT" dirty="0">
                <a:solidFill>
                  <a:srgbClr val="002060"/>
                </a:solidFill>
              </a:rPr>
              <a:t> a </a:t>
            </a:r>
            <a:r>
              <a:rPr lang="it-IT" dirty="0" err="1">
                <a:solidFill>
                  <a:srgbClr val="002060"/>
                </a:solidFill>
              </a:rPr>
              <a:t>broad</a:t>
            </a:r>
            <a:r>
              <a:rPr lang="it-IT" dirty="0">
                <a:solidFill>
                  <a:srgbClr val="002060"/>
                </a:solidFill>
              </a:rPr>
              <a:t> energy range.</a:t>
            </a:r>
          </a:p>
          <a:p>
            <a:pPr marL="742950" lvl="1" indent="-285750">
              <a:buFont typeface="Arial" panose="020B0604020202020204" pitchFamily="34" charset="0"/>
              <a:buChar char="•"/>
            </a:pPr>
            <a:r>
              <a:rPr lang="it-IT" b="1" dirty="0" err="1">
                <a:solidFill>
                  <a:srgbClr val="002060"/>
                </a:solidFill>
              </a:rPr>
              <a:t>Femtosecond</a:t>
            </a:r>
            <a:r>
              <a:rPr lang="it-IT" b="1" dirty="0">
                <a:solidFill>
                  <a:srgbClr val="002060"/>
                </a:solidFill>
              </a:rPr>
              <a:t> </a:t>
            </a:r>
            <a:r>
              <a:rPr lang="it-IT" b="1" dirty="0" err="1">
                <a:solidFill>
                  <a:srgbClr val="002060"/>
                </a:solidFill>
              </a:rPr>
              <a:t>Pulse</a:t>
            </a:r>
            <a:r>
              <a:rPr lang="it-IT" b="1" dirty="0">
                <a:solidFill>
                  <a:srgbClr val="002060"/>
                </a:solidFill>
              </a:rPr>
              <a:t> Duration</a:t>
            </a:r>
            <a:r>
              <a:rPr lang="it-IT" dirty="0">
                <a:solidFill>
                  <a:srgbClr val="002060"/>
                </a:solidFill>
              </a:rPr>
              <a:t>: </a:t>
            </a:r>
            <a:r>
              <a:rPr lang="it-IT" dirty="0" err="1">
                <a:solidFill>
                  <a:srgbClr val="002060"/>
                </a:solidFill>
              </a:rPr>
              <a:t>FELs</a:t>
            </a:r>
            <a:r>
              <a:rPr lang="it-IT" dirty="0">
                <a:solidFill>
                  <a:srgbClr val="002060"/>
                </a:solidFill>
              </a:rPr>
              <a:t> </a:t>
            </a:r>
            <a:r>
              <a:rPr lang="it-IT" dirty="0" err="1">
                <a:solidFill>
                  <a:srgbClr val="002060"/>
                </a:solidFill>
              </a:rPr>
              <a:t>offer</a:t>
            </a:r>
            <a:r>
              <a:rPr lang="it-IT" dirty="0">
                <a:solidFill>
                  <a:srgbClr val="002060"/>
                </a:solidFill>
              </a:rPr>
              <a:t> </a:t>
            </a:r>
            <a:r>
              <a:rPr lang="it-IT" dirty="0" err="1">
                <a:solidFill>
                  <a:srgbClr val="002060"/>
                </a:solidFill>
              </a:rPr>
              <a:t>ultrafast</a:t>
            </a:r>
            <a:r>
              <a:rPr lang="it-IT" dirty="0">
                <a:solidFill>
                  <a:srgbClr val="002060"/>
                </a:solidFill>
              </a:rPr>
              <a:t> </a:t>
            </a:r>
            <a:r>
              <a:rPr lang="it-IT" dirty="0" err="1">
                <a:solidFill>
                  <a:srgbClr val="002060"/>
                </a:solidFill>
              </a:rPr>
              <a:t>pulses</a:t>
            </a:r>
            <a:r>
              <a:rPr lang="it-IT" dirty="0">
                <a:solidFill>
                  <a:srgbClr val="002060"/>
                </a:solidFill>
              </a:rPr>
              <a:t> in the </a:t>
            </a:r>
            <a:r>
              <a:rPr lang="it-IT" dirty="0" err="1">
                <a:solidFill>
                  <a:srgbClr val="002060"/>
                </a:solidFill>
              </a:rPr>
              <a:t>fs</a:t>
            </a:r>
            <a:r>
              <a:rPr lang="it-IT" dirty="0">
                <a:solidFill>
                  <a:srgbClr val="002060"/>
                </a:solidFill>
              </a:rPr>
              <a:t> range for time-</a:t>
            </a:r>
            <a:r>
              <a:rPr lang="it-IT" dirty="0" err="1">
                <a:solidFill>
                  <a:srgbClr val="002060"/>
                </a:solidFill>
              </a:rPr>
              <a:t>resolved</a:t>
            </a:r>
            <a:r>
              <a:rPr lang="it-IT" dirty="0">
                <a:solidFill>
                  <a:srgbClr val="002060"/>
                </a:solidFill>
              </a:rPr>
              <a:t> </a:t>
            </a:r>
            <a:r>
              <a:rPr lang="it-IT" dirty="0" err="1">
                <a:solidFill>
                  <a:srgbClr val="002060"/>
                </a:solidFill>
              </a:rPr>
              <a:t>experiments</a:t>
            </a:r>
            <a:r>
              <a:rPr lang="it-IT" dirty="0">
                <a:solidFill>
                  <a:srgbClr val="002060"/>
                </a:solidFill>
              </a:rPr>
              <a:t>.</a:t>
            </a:r>
          </a:p>
          <a:p>
            <a:pPr marL="742950" lvl="1" indent="-285750">
              <a:buFont typeface="Arial" panose="020B0604020202020204" pitchFamily="34" charset="0"/>
              <a:buChar char="•"/>
            </a:pPr>
            <a:r>
              <a:rPr lang="it-IT" b="1" dirty="0" err="1">
                <a:solidFill>
                  <a:srgbClr val="002060"/>
                </a:solidFill>
              </a:rPr>
              <a:t>Established</a:t>
            </a:r>
            <a:r>
              <a:rPr lang="it-IT" b="1" dirty="0">
                <a:solidFill>
                  <a:srgbClr val="002060"/>
                </a:solidFill>
              </a:rPr>
              <a:t> </a:t>
            </a:r>
            <a:r>
              <a:rPr lang="it-IT" b="1" dirty="0" err="1">
                <a:solidFill>
                  <a:srgbClr val="002060"/>
                </a:solidFill>
              </a:rPr>
              <a:t>Infrastructure</a:t>
            </a:r>
            <a:r>
              <a:rPr lang="it-IT" dirty="0">
                <a:solidFill>
                  <a:srgbClr val="002060"/>
                </a:solidFill>
              </a:rPr>
              <a:t>: Access to </a:t>
            </a:r>
            <a:r>
              <a:rPr lang="it-IT" dirty="0" err="1">
                <a:solidFill>
                  <a:srgbClr val="002060"/>
                </a:solidFill>
              </a:rPr>
              <a:t>advanced</a:t>
            </a:r>
            <a:r>
              <a:rPr lang="it-IT" dirty="0">
                <a:solidFill>
                  <a:srgbClr val="002060"/>
                </a:solidFill>
              </a:rPr>
              <a:t> </a:t>
            </a:r>
            <a:r>
              <a:rPr lang="it-IT" dirty="0" err="1">
                <a:solidFill>
                  <a:srgbClr val="002060"/>
                </a:solidFill>
              </a:rPr>
              <a:t>instruments</a:t>
            </a:r>
            <a:r>
              <a:rPr lang="it-IT" dirty="0">
                <a:solidFill>
                  <a:srgbClr val="002060"/>
                </a:solidFill>
              </a:rPr>
              <a:t> for diverse techniques like </a:t>
            </a:r>
            <a:r>
              <a:rPr lang="it-IT" dirty="0" err="1">
                <a:solidFill>
                  <a:srgbClr val="002060"/>
                </a:solidFill>
              </a:rPr>
              <a:t>spectroscopy</a:t>
            </a:r>
            <a:r>
              <a:rPr lang="it-IT" dirty="0">
                <a:solidFill>
                  <a:srgbClr val="002060"/>
                </a:solidFill>
              </a:rPr>
              <a:t>, scattering, and imaging.</a:t>
            </a:r>
          </a:p>
          <a:p>
            <a:endParaRPr lang="it-IT" dirty="0">
              <a:solidFill>
                <a:srgbClr val="002060"/>
              </a:solidFill>
            </a:endParaRPr>
          </a:p>
          <a:p>
            <a:pPr marL="742950" lvl="1" indent="-285750">
              <a:buFont typeface="Arial" panose="020B0604020202020204" pitchFamily="34" charset="0"/>
              <a:buChar char="•"/>
            </a:pPr>
            <a:r>
              <a:rPr lang="it-IT" b="1" dirty="0">
                <a:solidFill>
                  <a:srgbClr val="002060"/>
                </a:solidFill>
              </a:rPr>
              <a:t>Limited Accessibility</a:t>
            </a:r>
            <a:r>
              <a:rPr lang="it-IT" dirty="0">
                <a:solidFill>
                  <a:srgbClr val="002060"/>
                </a:solidFill>
              </a:rPr>
              <a:t>: Large, </a:t>
            </a:r>
            <a:r>
              <a:rPr lang="it-IT" dirty="0" err="1">
                <a:solidFill>
                  <a:srgbClr val="002060"/>
                </a:solidFill>
              </a:rPr>
              <a:t>centralized</a:t>
            </a:r>
            <a:r>
              <a:rPr lang="it-IT" dirty="0">
                <a:solidFill>
                  <a:srgbClr val="002060"/>
                </a:solidFill>
              </a:rPr>
              <a:t> facilities </a:t>
            </a:r>
            <a:r>
              <a:rPr lang="it-IT" dirty="0" err="1">
                <a:solidFill>
                  <a:srgbClr val="002060"/>
                </a:solidFill>
              </a:rPr>
              <a:t>often</a:t>
            </a:r>
            <a:r>
              <a:rPr lang="it-IT" dirty="0">
                <a:solidFill>
                  <a:srgbClr val="002060"/>
                </a:solidFill>
              </a:rPr>
              <a:t> </a:t>
            </a:r>
            <a:r>
              <a:rPr lang="it-IT" dirty="0" err="1">
                <a:solidFill>
                  <a:srgbClr val="002060"/>
                </a:solidFill>
              </a:rPr>
              <a:t>require</a:t>
            </a:r>
            <a:r>
              <a:rPr lang="it-IT" dirty="0">
                <a:solidFill>
                  <a:srgbClr val="002060"/>
                </a:solidFill>
              </a:rPr>
              <a:t> competitive </a:t>
            </a:r>
            <a:r>
              <a:rPr lang="it-IT" dirty="0" err="1">
                <a:solidFill>
                  <a:srgbClr val="002060"/>
                </a:solidFill>
              </a:rPr>
              <a:t>proposals</a:t>
            </a:r>
            <a:r>
              <a:rPr lang="it-IT" dirty="0">
                <a:solidFill>
                  <a:srgbClr val="002060"/>
                </a:solidFill>
              </a:rPr>
              <a:t> for </a:t>
            </a:r>
            <a:r>
              <a:rPr lang="it-IT" dirty="0" err="1">
                <a:solidFill>
                  <a:srgbClr val="002060"/>
                </a:solidFill>
              </a:rPr>
              <a:t>beam</a:t>
            </a:r>
            <a:r>
              <a:rPr lang="it-IT" dirty="0">
                <a:solidFill>
                  <a:srgbClr val="002060"/>
                </a:solidFill>
              </a:rPr>
              <a:t> time, </a:t>
            </a:r>
            <a:r>
              <a:rPr lang="it-IT" dirty="0" err="1">
                <a:solidFill>
                  <a:srgbClr val="002060"/>
                </a:solidFill>
              </a:rPr>
              <a:t>limiting</a:t>
            </a:r>
            <a:r>
              <a:rPr lang="it-IT" dirty="0">
                <a:solidFill>
                  <a:srgbClr val="002060"/>
                </a:solidFill>
              </a:rPr>
              <a:t> </a:t>
            </a:r>
            <a:r>
              <a:rPr lang="it-IT" dirty="0" err="1">
                <a:solidFill>
                  <a:srgbClr val="002060"/>
                </a:solidFill>
              </a:rPr>
              <a:t>frequent</a:t>
            </a:r>
            <a:r>
              <a:rPr lang="it-IT" dirty="0">
                <a:solidFill>
                  <a:srgbClr val="002060"/>
                </a:solidFill>
              </a:rPr>
              <a:t> use.</a:t>
            </a:r>
          </a:p>
          <a:p>
            <a:pPr marL="742950" lvl="1" indent="-285750">
              <a:buFont typeface="Arial" panose="020B0604020202020204" pitchFamily="34" charset="0"/>
              <a:buChar char="•"/>
            </a:pPr>
            <a:r>
              <a:rPr lang="it-IT" b="1" dirty="0">
                <a:solidFill>
                  <a:srgbClr val="002060"/>
                </a:solidFill>
              </a:rPr>
              <a:t>Size &amp; </a:t>
            </a:r>
            <a:r>
              <a:rPr lang="it-IT" b="1" dirty="0" err="1">
                <a:solidFill>
                  <a:srgbClr val="002060"/>
                </a:solidFill>
              </a:rPr>
              <a:t>Complexity</a:t>
            </a:r>
            <a:r>
              <a:rPr lang="it-IT" dirty="0">
                <a:solidFill>
                  <a:srgbClr val="002060"/>
                </a:solidFill>
              </a:rPr>
              <a:t>: Large-scale, </a:t>
            </a:r>
            <a:r>
              <a:rPr lang="it-IT" dirty="0" err="1">
                <a:solidFill>
                  <a:srgbClr val="002060"/>
                </a:solidFill>
              </a:rPr>
              <a:t>requiring</a:t>
            </a:r>
            <a:r>
              <a:rPr lang="it-IT" dirty="0">
                <a:solidFill>
                  <a:srgbClr val="002060"/>
                </a:solidFill>
              </a:rPr>
              <a:t> </a:t>
            </a:r>
            <a:r>
              <a:rPr lang="it-IT" dirty="0" err="1">
                <a:solidFill>
                  <a:srgbClr val="002060"/>
                </a:solidFill>
              </a:rPr>
              <a:t>significant</a:t>
            </a:r>
            <a:r>
              <a:rPr lang="it-IT" dirty="0">
                <a:solidFill>
                  <a:srgbClr val="002060"/>
                </a:solidFill>
              </a:rPr>
              <a:t> </a:t>
            </a:r>
            <a:r>
              <a:rPr lang="it-IT" dirty="0" err="1">
                <a:solidFill>
                  <a:srgbClr val="002060"/>
                </a:solidFill>
              </a:rPr>
              <a:t>infrastructure</a:t>
            </a:r>
            <a:r>
              <a:rPr lang="it-IT" dirty="0">
                <a:solidFill>
                  <a:srgbClr val="002060"/>
                </a:solidFill>
              </a:rPr>
              <a:t> and </a:t>
            </a:r>
            <a:r>
              <a:rPr lang="it-IT" dirty="0" err="1">
                <a:solidFill>
                  <a:srgbClr val="002060"/>
                </a:solidFill>
              </a:rPr>
              <a:t>operation</a:t>
            </a:r>
            <a:r>
              <a:rPr lang="it-IT" dirty="0">
                <a:solidFill>
                  <a:srgbClr val="002060"/>
                </a:solidFill>
              </a:rPr>
              <a:t> costs.</a:t>
            </a:r>
          </a:p>
          <a:p>
            <a:pPr marL="742950" lvl="1" indent="-285750">
              <a:buFont typeface="Arial" panose="020B0604020202020204" pitchFamily="34" charset="0"/>
              <a:buChar char="•"/>
            </a:pPr>
            <a:r>
              <a:rPr lang="it-IT" b="1" dirty="0" err="1">
                <a:solidFill>
                  <a:srgbClr val="002060"/>
                </a:solidFill>
              </a:rPr>
              <a:t>Pulse</a:t>
            </a:r>
            <a:r>
              <a:rPr lang="it-IT" b="1" dirty="0">
                <a:solidFill>
                  <a:srgbClr val="002060"/>
                </a:solidFill>
              </a:rPr>
              <a:t> Duration </a:t>
            </a:r>
            <a:r>
              <a:rPr lang="it-IT" b="1" dirty="0" err="1">
                <a:solidFill>
                  <a:srgbClr val="002060"/>
                </a:solidFill>
              </a:rPr>
              <a:t>Limitation</a:t>
            </a:r>
            <a:r>
              <a:rPr lang="it-IT" dirty="0">
                <a:solidFill>
                  <a:srgbClr val="002060"/>
                </a:solidFill>
              </a:rPr>
              <a:t>: </a:t>
            </a:r>
            <a:r>
              <a:rPr lang="it-IT" dirty="0" err="1">
                <a:solidFill>
                  <a:srgbClr val="002060"/>
                </a:solidFill>
              </a:rPr>
              <a:t>Synchrotrons</a:t>
            </a:r>
            <a:r>
              <a:rPr lang="it-IT" dirty="0">
                <a:solidFill>
                  <a:srgbClr val="002060"/>
                </a:solidFill>
              </a:rPr>
              <a:t> are limited to the </a:t>
            </a:r>
            <a:r>
              <a:rPr lang="it-IT" dirty="0" err="1">
                <a:solidFill>
                  <a:srgbClr val="002060"/>
                </a:solidFill>
              </a:rPr>
              <a:t>tens</a:t>
            </a:r>
            <a:r>
              <a:rPr lang="it-IT" dirty="0">
                <a:solidFill>
                  <a:srgbClr val="002060"/>
                </a:solidFill>
              </a:rPr>
              <a:t> of </a:t>
            </a:r>
            <a:r>
              <a:rPr lang="it-IT" dirty="0" err="1">
                <a:solidFill>
                  <a:srgbClr val="002060"/>
                </a:solidFill>
              </a:rPr>
              <a:t>ps</a:t>
            </a:r>
            <a:r>
              <a:rPr lang="it-IT" dirty="0">
                <a:solidFill>
                  <a:srgbClr val="002060"/>
                </a:solidFill>
              </a:rPr>
              <a:t> </a:t>
            </a:r>
            <a:r>
              <a:rPr lang="it-IT" dirty="0" err="1">
                <a:solidFill>
                  <a:srgbClr val="002060"/>
                </a:solidFill>
              </a:rPr>
              <a:t>timescale</a:t>
            </a:r>
            <a:r>
              <a:rPr lang="it-IT" dirty="0">
                <a:solidFill>
                  <a:srgbClr val="002060"/>
                </a:solidFill>
              </a:rPr>
              <a:t>, </a:t>
            </a:r>
            <a:r>
              <a:rPr lang="it-IT" dirty="0" err="1">
                <a:solidFill>
                  <a:srgbClr val="002060"/>
                </a:solidFill>
              </a:rPr>
              <a:t>FELs</a:t>
            </a:r>
            <a:r>
              <a:rPr lang="it-IT" dirty="0">
                <a:solidFill>
                  <a:srgbClr val="002060"/>
                </a:solidFill>
              </a:rPr>
              <a:t> can </a:t>
            </a:r>
            <a:r>
              <a:rPr lang="it-IT" dirty="0" err="1">
                <a:solidFill>
                  <a:srgbClr val="002060"/>
                </a:solidFill>
              </a:rPr>
              <a:t>reach</a:t>
            </a:r>
            <a:r>
              <a:rPr lang="it-IT" dirty="0">
                <a:solidFill>
                  <a:srgbClr val="002060"/>
                </a:solidFill>
              </a:rPr>
              <a:t> the </a:t>
            </a:r>
            <a:r>
              <a:rPr lang="it-IT" dirty="0" err="1">
                <a:solidFill>
                  <a:srgbClr val="002060"/>
                </a:solidFill>
              </a:rPr>
              <a:t>fs</a:t>
            </a:r>
            <a:r>
              <a:rPr lang="it-IT" dirty="0">
                <a:solidFill>
                  <a:srgbClr val="002060"/>
                </a:solidFill>
              </a:rPr>
              <a:t> </a:t>
            </a:r>
            <a:r>
              <a:rPr lang="it-IT" dirty="0" err="1">
                <a:solidFill>
                  <a:srgbClr val="002060"/>
                </a:solidFill>
              </a:rPr>
              <a:t>timescale</a:t>
            </a:r>
            <a:r>
              <a:rPr lang="it-IT" dirty="0">
                <a:solidFill>
                  <a:srgbClr val="002060"/>
                </a:solidFill>
              </a:rPr>
              <a:t>, </a:t>
            </a:r>
            <a:r>
              <a:rPr lang="it-IT" dirty="0" err="1">
                <a:solidFill>
                  <a:srgbClr val="002060"/>
                </a:solidFill>
              </a:rPr>
              <a:t>but</a:t>
            </a:r>
            <a:r>
              <a:rPr lang="it-IT" dirty="0">
                <a:solidFill>
                  <a:srgbClr val="002060"/>
                </a:solidFill>
              </a:rPr>
              <a:t> (so far) </a:t>
            </a:r>
            <a:r>
              <a:rPr lang="it-IT" dirty="0" err="1">
                <a:solidFill>
                  <a:srgbClr val="002060"/>
                </a:solidFill>
              </a:rPr>
              <a:t>cannot</a:t>
            </a:r>
            <a:r>
              <a:rPr lang="it-IT" dirty="0">
                <a:solidFill>
                  <a:srgbClr val="002060"/>
                </a:solidFill>
              </a:rPr>
              <a:t> </a:t>
            </a:r>
            <a:r>
              <a:rPr lang="it-IT" dirty="0" err="1">
                <a:solidFill>
                  <a:srgbClr val="002060"/>
                </a:solidFill>
              </a:rPr>
              <a:t>reach</a:t>
            </a:r>
            <a:r>
              <a:rPr lang="it-IT" dirty="0">
                <a:solidFill>
                  <a:srgbClr val="002060"/>
                </a:solidFill>
              </a:rPr>
              <a:t> the </a:t>
            </a:r>
            <a:r>
              <a:rPr lang="it-IT" dirty="0" err="1">
                <a:solidFill>
                  <a:srgbClr val="002060"/>
                </a:solidFill>
              </a:rPr>
              <a:t>attosecond</a:t>
            </a:r>
            <a:r>
              <a:rPr lang="it-IT" dirty="0">
                <a:solidFill>
                  <a:srgbClr val="002060"/>
                </a:solidFill>
              </a:rPr>
              <a:t> </a:t>
            </a:r>
            <a:r>
              <a:rPr lang="it-IT" dirty="0" err="1">
                <a:solidFill>
                  <a:srgbClr val="002060"/>
                </a:solidFill>
              </a:rPr>
              <a:t>timescales</a:t>
            </a:r>
            <a:r>
              <a:rPr lang="it-IT" dirty="0">
                <a:solidFill>
                  <a:srgbClr val="002060"/>
                </a:solidFill>
              </a:rPr>
              <a:t> </a:t>
            </a:r>
            <a:r>
              <a:rPr lang="it-IT" dirty="0" err="1">
                <a:solidFill>
                  <a:srgbClr val="002060"/>
                </a:solidFill>
              </a:rPr>
              <a:t>achievable</a:t>
            </a:r>
            <a:r>
              <a:rPr lang="it-IT" dirty="0">
                <a:solidFill>
                  <a:srgbClr val="002060"/>
                </a:solidFill>
              </a:rPr>
              <a:t> by HHG sources.</a:t>
            </a:r>
          </a:p>
          <a:p>
            <a:endParaRPr lang="it-IT" dirty="0">
              <a:solidFill>
                <a:srgbClr val="002060"/>
              </a:solidFill>
            </a:endParaRPr>
          </a:p>
        </p:txBody>
      </p:sp>
      <p:grpSp>
        <p:nvGrpSpPr>
          <p:cNvPr id="3" name="Group 41">
            <a:extLst>
              <a:ext uri="{FF2B5EF4-FFF2-40B4-BE49-F238E27FC236}">
                <a16:creationId xmlns:a16="http://schemas.microsoft.com/office/drawing/2014/main" id="{5DB18DF9-9E3D-5814-24D2-5D00D0F9E0A7}"/>
              </a:ext>
            </a:extLst>
          </p:cNvPr>
          <p:cNvGrpSpPr/>
          <p:nvPr/>
        </p:nvGrpSpPr>
        <p:grpSpPr>
          <a:xfrm>
            <a:off x="884406" y="3396050"/>
            <a:ext cx="398653" cy="2268154"/>
            <a:chOff x="3730799" y="3797730"/>
            <a:chExt cx="398653" cy="2268154"/>
          </a:xfrm>
        </p:grpSpPr>
        <p:pic>
          <p:nvPicPr>
            <p:cNvPr id="4" name="Picture 4" descr="Pros And Cons Icon Images – Browse 1,356 Stock Photos, Vectors, and Video |  Adobe Stock">
              <a:extLst>
                <a:ext uri="{FF2B5EF4-FFF2-40B4-BE49-F238E27FC236}">
                  <a16:creationId xmlns:a16="http://schemas.microsoft.com/office/drawing/2014/main" id="{B9B8A8C6-4910-C3DD-3848-4877E64B40D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30799" y="5639070"/>
              <a:ext cx="398653" cy="4268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os And Cons Icon Images – Browse 1,356 Stock Photos, Vectors, and Video |  Adobe Stock">
              <a:extLst>
                <a:ext uri="{FF2B5EF4-FFF2-40B4-BE49-F238E27FC236}">
                  <a16:creationId xmlns:a16="http://schemas.microsoft.com/office/drawing/2014/main" id="{CA53525E-5C0D-6BAC-3F9C-43D1FC89DD8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30799" y="3797730"/>
              <a:ext cx="343264" cy="490215"/>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3013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6588C1D-6295-4904-D759-509AB4C6A802}"/>
              </a:ext>
            </a:extLst>
          </p:cNvPr>
          <p:cNvSpPr txBox="1"/>
          <p:nvPr/>
        </p:nvSpPr>
        <p:spPr>
          <a:xfrm>
            <a:off x="3125411" y="2542812"/>
            <a:ext cx="6792684" cy="1754326"/>
          </a:xfrm>
          <a:prstGeom prst="rect">
            <a:avLst/>
          </a:prstGeom>
          <a:noFill/>
        </p:spPr>
        <p:txBody>
          <a:bodyPr wrap="square">
            <a:spAutoFit/>
          </a:bodyPr>
          <a:lstStyle/>
          <a:p>
            <a:pPr algn="ctr"/>
            <a:r>
              <a:rPr lang="it-IT" sz="3600" dirty="0" err="1">
                <a:solidFill>
                  <a:srgbClr val="002060"/>
                </a:solidFill>
                <a:effectLst/>
              </a:rPr>
              <a:t>Synchrotron</a:t>
            </a:r>
            <a:r>
              <a:rPr lang="it-IT" sz="3600" dirty="0">
                <a:solidFill>
                  <a:srgbClr val="002060"/>
                </a:solidFill>
                <a:effectLst/>
              </a:rPr>
              <a:t> </a:t>
            </a:r>
            <a:r>
              <a:rPr lang="it-IT" sz="3600" dirty="0" err="1">
                <a:solidFill>
                  <a:srgbClr val="002060"/>
                </a:solidFill>
                <a:effectLst/>
              </a:rPr>
              <a:t>beamlines</a:t>
            </a:r>
            <a:r>
              <a:rPr lang="it-IT" sz="3600" dirty="0">
                <a:solidFill>
                  <a:srgbClr val="002060"/>
                </a:solidFill>
                <a:effectLst/>
              </a:rPr>
              <a:t> in the VUV</a:t>
            </a:r>
          </a:p>
          <a:p>
            <a:pPr algn="ctr"/>
            <a:r>
              <a:rPr lang="it-IT" sz="3600" dirty="0">
                <a:solidFill>
                  <a:srgbClr val="002060"/>
                </a:solidFill>
                <a:effectLst/>
              </a:rPr>
              <a:t> </a:t>
            </a:r>
          </a:p>
          <a:p>
            <a:pPr algn="ctr"/>
            <a:r>
              <a:rPr lang="it-IT" sz="3600" dirty="0">
                <a:solidFill>
                  <a:srgbClr val="002060"/>
                </a:solidFill>
              </a:rPr>
              <a:t>  Some </a:t>
            </a:r>
            <a:r>
              <a:rPr lang="it-IT" sz="3600" dirty="0" err="1">
                <a:solidFill>
                  <a:srgbClr val="002060"/>
                </a:solidFill>
              </a:rPr>
              <a:t>examples</a:t>
            </a:r>
            <a:endParaRPr lang="it-IT" sz="3600" dirty="0">
              <a:solidFill>
                <a:srgbClr val="002060"/>
              </a:solidFill>
            </a:endParaRPr>
          </a:p>
        </p:txBody>
      </p:sp>
    </p:spTree>
    <p:extLst>
      <p:ext uri="{BB962C8B-B14F-4D97-AF65-F5344CB8AC3E}">
        <p14:creationId xmlns:p14="http://schemas.microsoft.com/office/powerpoint/2010/main" val="1931624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68B7D455-881F-6D54-AF06-2E94CE1624A3}"/>
              </a:ext>
            </a:extLst>
          </p:cNvPr>
          <p:cNvSpPr txBox="1"/>
          <p:nvPr/>
        </p:nvSpPr>
        <p:spPr>
          <a:xfrm>
            <a:off x="536558" y="78595"/>
            <a:ext cx="6341914" cy="3600986"/>
          </a:xfrm>
          <a:prstGeom prst="rect">
            <a:avLst/>
          </a:prstGeom>
          <a:noFill/>
        </p:spPr>
        <p:txBody>
          <a:bodyPr wrap="square">
            <a:spAutoFit/>
          </a:bodyPr>
          <a:lstStyle/>
          <a:p>
            <a:r>
              <a:rPr lang="it-IT" b="1" dirty="0">
                <a:solidFill>
                  <a:srgbClr val="002060"/>
                </a:solidFill>
              </a:rPr>
              <a:t>BESSY II - Helmholtz-</a:t>
            </a:r>
            <a:r>
              <a:rPr lang="it-IT" b="1" dirty="0" err="1">
                <a:solidFill>
                  <a:srgbClr val="002060"/>
                </a:solidFill>
              </a:rPr>
              <a:t>Zentrum</a:t>
            </a:r>
            <a:r>
              <a:rPr lang="it-IT" b="1" dirty="0">
                <a:solidFill>
                  <a:srgbClr val="002060"/>
                </a:solidFill>
              </a:rPr>
              <a:t> </a:t>
            </a:r>
            <a:r>
              <a:rPr lang="it-IT" b="1" dirty="0" err="1">
                <a:solidFill>
                  <a:srgbClr val="002060"/>
                </a:solidFill>
              </a:rPr>
              <a:t>Berlin</a:t>
            </a:r>
            <a:r>
              <a:rPr lang="it-IT" b="1" dirty="0">
                <a:solidFill>
                  <a:srgbClr val="002060"/>
                </a:solidFill>
              </a:rPr>
              <a:t> (Germany)</a:t>
            </a:r>
          </a:p>
          <a:p>
            <a:r>
              <a:rPr lang="it-IT" sz="1400" b="1" dirty="0">
                <a:solidFill>
                  <a:srgbClr val="002060"/>
                </a:solidFill>
              </a:rPr>
              <a:t>Source </a:t>
            </a:r>
            <a:r>
              <a:rPr lang="it-IT" sz="1400" b="1" dirty="0" err="1">
                <a:solidFill>
                  <a:srgbClr val="002060"/>
                </a:solidFill>
              </a:rPr>
              <a:t>Type</a:t>
            </a:r>
            <a:r>
              <a:rPr lang="it-IT" sz="1400" b="1" dirty="0">
                <a:solidFill>
                  <a:srgbClr val="002060"/>
                </a:solidFill>
              </a:rPr>
              <a:t>:</a:t>
            </a:r>
            <a:r>
              <a:rPr lang="it-IT" sz="1400" dirty="0">
                <a:solidFill>
                  <a:srgbClr val="002060"/>
                </a:solidFill>
              </a:rPr>
              <a:t> </a:t>
            </a:r>
            <a:r>
              <a:rPr lang="it-IT" sz="1400" dirty="0" err="1">
                <a:solidFill>
                  <a:srgbClr val="002060"/>
                </a:solidFill>
              </a:rPr>
              <a:t>Synchrotron</a:t>
            </a:r>
            <a:r>
              <a:rPr lang="it-IT" sz="1400" dirty="0">
                <a:solidFill>
                  <a:srgbClr val="002060"/>
                </a:solidFill>
              </a:rPr>
              <a:t> </a:t>
            </a:r>
            <a:r>
              <a:rPr lang="it-IT" sz="1400" dirty="0" err="1">
                <a:solidFill>
                  <a:srgbClr val="002060"/>
                </a:solidFill>
              </a:rPr>
              <a:t>Radiation</a:t>
            </a:r>
            <a:r>
              <a:rPr lang="it-IT" sz="1400" dirty="0">
                <a:solidFill>
                  <a:srgbClr val="002060"/>
                </a:solidFill>
              </a:rPr>
              <a:t> Facility</a:t>
            </a:r>
          </a:p>
          <a:p>
            <a:r>
              <a:rPr lang="it-IT" sz="1400" b="1" dirty="0" err="1">
                <a:solidFill>
                  <a:srgbClr val="002060"/>
                </a:solidFill>
              </a:rPr>
              <a:t>Photon</a:t>
            </a:r>
            <a:r>
              <a:rPr lang="it-IT" sz="1400" b="1" dirty="0">
                <a:solidFill>
                  <a:srgbClr val="002060"/>
                </a:solidFill>
              </a:rPr>
              <a:t> Energy Range:</a:t>
            </a:r>
            <a:r>
              <a:rPr lang="it-IT" sz="1400" dirty="0">
                <a:solidFill>
                  <a:srgbClr val="002060"/>
                </a:solidFill>
              </a:rPr>
              <a:t> 2 eV to 10 </a:t>
            </a:r>
            <a:r>
              <a:rPr lang="it-IT" sz="1400" dirty="0" err="1">
                <a:solidFill>
                  <a:srgbClr val="002060"/>
                </a:solidFill>
              </a:rPr>
              <a:t>keV</a:t>
            </a:r>
            <a:r>
              <a:rPr lang="it-IT" sz="1400" dirty="0">
                <a:solidFill>
                  <a:srgbClr val="002060"/>
                </a:solidFill>
              </a:rPr>
              <a:t> (VUV to soft X-rays)</a:t>
            </a:r>
          </a:p>
          <a:p>
            <a:r>
              <a:rPr lang="it-IT" sz="1400" b="1" dirty="0" err="1">
                <a:solidFill>
                  <a:srgbClr val="002060"/>
                </a:solidFill>
              </a:rPr>
              <a:t>Photon</a:t>
            </a:r>
            <a:r>
              <a:rPr lang="it-IT" sz="1400" b="1" dirty="0">
                <a:solidFill>
                  <a:srgbClr val="002060"/>
                </a:solidFill>
              </a:rPr>
              <a:t> </a:t>
            </a:r>
            <a:r>
              <a:rPr lang="it-IT" sz="1400" b="1" dirty="0" err="1">
                <a:solidFill>
                  <a:srgbClr val="002060"/>
                </a:solidFill>
              </a:rPr>
              <a:t>Flux</a:t>
            </a:r>
            <a:r>
              <a:rPr lang="it-IT" sz="1400" b="1" dirty="0">
                <a:solidFill>
                  <a:srgbClr val="002060"/>
                </a:solidFill>
              </a:rPr>
              <a:t>:</a:t>
            </a:r>
            <a:r>
              <a:rPr lang="it-IT" sz="1400" dirty="0">
                <a:solidFill>
                  <a:srgbClr val="002060"/>
                </a:solidFill>
              </a:rPr>
              <a:t> 10</a:t>
            </a:r>
            <a:r>
              <a:rPr lang="it-IT" sz="1400" baseline="30000" dirty="0">
                <a:solidFill>
                  <a:srgbClr val="002060"/>
                </a:solidFill>
              </a:rPr>
              <a:t>13</a:t>
            </a:r>
            <a:r>
              <a:rPr lang="it-IT" sz="1400" dirty="0">
                <a:solidFill>
                  <a:srgbClr val="002060"/>
                </a:solidFill>
              </a:rPr>
              <a:t> – 10</a:t>
            </a:r>
            <a:r>
              <a:rPr lang="it-IT" sz="1400" baseline="30000" dirty="0">
                <a:solidFill>
                  <a:srgbClr val="002060"/>
                </a:solidFill>
              </a:rPr>
              <a:t>15</a:t>
            </a:r>
            <a:r>
              <a:rPr lang="it-IT" sz="1400" dirty="0">
                <a:solidFill>
                  <a:srgbClr val="002060"/>
                </a:solidFill>
              </a:rPr>
              <a:t> </a:t>
            </a:r>
            <a:r>
              <a:rPr lang="it-IT" sz="1400" dirty="0" err="1">
                <a:solidFill>
                  <a:srgbClr val="002060"/>
                </a:solidFill>
              </a:rPr>
              <a:t>photons</a:t>
            </a:r>
            <a:r>
              <a:rPr lang="it-IT" sz="1400" dirty="0">
                <a:solidFill>
                  <a:srgbClr val="002060"/>
                </a:solidFill>
              </a:rPr>
              <a:t>/</a:t>
            </a:r>
            <a:r>
              <a:rPr lang="it-IT" sz="1400" dirty="0" err="1">
                <a:solidFill>
                  <a:srgbClr val="002060"/>
                </a:solidFill>
              </a:rPr>
              <a:t>s</a:t>
            </a:r>
            <a:endParaRPr lang="it-IT" sz="1400" dirty="0">
              <a:solidFill>
                <a:srgbClr val="002060"/>
              </a:solidFill>
            </a:endParaRPr>
          </a:p>
          <a:p>
            <a:r>
              <a:rPr lang="it-IT" sz="1400" b="1" dirty="0">
                <a:solidFill>
                  <a:srgbClr val="002060"/>
                </a:solidFill>
              </a:rPr>
              <a:t>Energy </a:t>
            </a:r>
            <a:r>
              <a:rPr lang="it-IT" sz="1400" b="1" dirty="0" err="1">
                <a:solidFill>
                  <a:srgbClr val="002060"/>
                </a:solidFill>
              </a:rPr>
              <a:t>Tunability</a:t>
            </a:r>
            <a:r>
              <a:rPr lang="it-IT" sz="1400" b="1" dirty="0">
                <a:solidFill>
                  <a:srgbClr val="002060"/>
                </a:solidFill>
              </a:rPr>
              <a:t>:</a:t>
            </a:r>
            <a:r>
              <a:rPr lang="it-IT" sz="1400" dirty="0">
                <a:solidFill>
                  <a:srgbClr val="002060"/>
                </a:solidFill>
              </a:rPr>
              <a:t> Wide range </a:t>
            </a:r>
            <a:r>
              <a:rPr lang="it-IT" sz="1400" dirty="0" err="1">
                <a:solidFill>
                  <a:srgbClr val="002060"/>
                </a:solidFill>
              </a:rPr>
              <a:t>tunability</a:t>
            </a:r>
            <a:r>
              <a:rPr lang="it-IT" sz="1400" dirty="0">
                <a:solidFill>
                  <a:srgbClr val="002060"/>
                </a:solidFill>
              </a:rPr>
              <a:t>, </a:t>
            </a:r>
            <a:r>
              <a:rPr lang="it-IT" sz="1400" dirty="0" err="1">
                <a:solidFill>
                  <a:srgbClr val="002060"/>
                </a:solidFill>
              </a:rPr>
              <a:t>optimized</a:t>
            </a:r>
            <a:r>
              <a:rPr lang="it-IT" sz="1400" dirty="0">
                <a:solidFill>
                  <a:srgbClr val="002060"/>
                </a:solidFill>
              </a:rPr>
              <a:t> for VUV and soft X-rays</a:t>
            </a:r>
          </a:p>
          <a:p>
            <a:r>
              <a:rPr lang="it-IT" sz="1400" b="1" dirty="0" err="1">
                <a:solidFill>
                  <a:srgbClr val="002060"/>
                </a:solidFill>
              </a:rPr>
              <a:t>Pulse</a:t>
            </a:r>
            <a:r>
              <a:rPr lang="it-IT" sz="1400" b="1" dirty="0">
                <a:solidFill>
                  <a:srgbClr val="002060"/>
                </a:solidFill>
              </a:rPr>
              <a:t> </a:t>
            </a:r>
            <a:r>
              <a:rPr lang="it-IT" sz="1400" b="1" dirty="0" err="1">
                <a:solidFill>
                  <a:srgbClr val="002060"/>
                </a:solidFill>
              </a:rPr>
              <a:t>Length</a:t>
            </a:r>
            <a:r>
              <a:rPr lang="it-IT" sz="1400" b="1" dirty="0">
                <a:solidFill>
                  <a:srgbClr val="002060"/>
                </a:solidFill>
              </a:rPr>
              <a:t>:</a:t>
            </a:r>
            <a:r>
              <a:rPr lang="it-IT" sz="1400" dirty="0">
                <a:solidFill>
                  <a:srgbClr val="002060"/>
                </a:solidFill>
              </a:rPr>
              <a:t> 50 </a:t>
            </a:r>
            <a:r>
              <a:rPr lang="it-IT" sz="1400" dirty="0" err="1">
                <a:solidFill>
                  <a:srgbClr val="002060"/>
                </a:solidFill>
              </a:rPr>
              <a:t>ps</a:t>
            </a:r>
            <a:endParaRPr lang="it-IT" sz="1400" dirty="0">
              <a:solidFill>
                <a:srgbClr val="002060"/>
              </a:solidFill>
            </a:endParaRPr>
          </a:p>
          <a:p>
            <a:r>
              <a:rPr lang="it-IT" sz="1400" b="1" dirty="0" err="1">
                <a:solidFill>
                  <a:srgbClr val="002060"/>
                </a:solidFill>
              </a:rPr>
              <a:t>Specific</a:t>
            </a:r>
            <a:r>
              <a:rPr lang="it-IT" sz="1400" b="1" dirty="0">
                <a:solidFill>
                  <a:srgbClr val="002060"/>
                </a:solidFill>
              </a:rPr>
              <a:t> </a:t>
            </a:r>
            <a:r>
              <a:rPr lang="it-IT" sz="1400" b="1" dirty="0" err="1">
                <a:solidFill>
                  <a:srgbClr val="002060"/>
                </a:solidFill>
              </a:rPr>
              <a:t>Beamlines</a:t>
            </a:r>
            <a:r>
              <a:rPr lang="it-IT" sz="1400" b="1" dirty="0">
                <a:solidFill>
                  <a:srgbClr val="002060"/>
                </a:solidFill>
              </a:rPr>
              <a:t>:</a:t>
            </a:r>
            <a:endParaRPr lang="it-IT" sz="1400" dirty="0">
              <a:solidFill>
                <a:srgbClr val="002060"/>
              </a:solidFill>
            </a:endParaRPr>
          </a:p>
          <a:p>
            <a:pPr marL="742950" lvl="1" indent="-285750">
              <a:buFont typeface="Arial" panose="020B0604020202020204" pitchFamily="34" charset="0"/>
              <a:buChar char="•"/>
            </a:pPr>
            <a:r>
              <a:rPr lang="it-IT" sz="1400" b="1" dirty="0">
                <a:solidFill>
                  <a:srgbClr val="002060"/>
                </a:solidFill>
              </a:rPr>
              <a:t>UE52-PGM </a:t>
            </a:r>
            <a:r>
              <a:rPr lang="it-IT" sz="1400" b="1" dirty="0" err="1">
                <a:solidFill>
                  <a:srgbClr val="002060"/>
                </a:solidFill>
              </a:rPr>
              <a:t>Beamline</a:t>
            </a:r>
            <a:r>
              <a:rPr lang="it-IT" sz="1400" b="1" dirty="0">
                <a:solidFill>
                  <a:srgbClr val="002060"/>
                </a:solidFill>
              </a:rPr>
              <a:t>:</a:t>
            </a:r>
            <a:r>
              <a:rPr lang="it-IT" sz="1400" dirty="0">
                <a:solidFill>
                  <a:srgbClr val="002060"/>
                </a:solidFill>
              </a:rPr>
              <a:t> </a:t>
            </a:r>
            <a:r>
              <a:rPr lang="it-IT" sz="1400" dirty="0" err="1">
                <a:solidFill>
                  <a:srgbClr val="002060"/>
                </a:solidFill>
              </a:rPr>
              <a:t>Focuses</a:t>
            </a:r>
            <a:r>
              <a:rPr lang="it-IT" sz="1400" dirty="0">
                <a:solidFill>
                  <a:srgbClr val="002060"/>
                </a:solidFill>
              </a:rPr>
              <a:t> on VUV and soft X-ray </a:t>
            </a:r>
            <a:r>
              <a:rPr lang="it-IT" sz="1400" dirty="0" err="1">
                <a:solidFill>
                  <a:srgbClr val="002060"/>
                </a:solidFill>
              </a:rPr>
              <a:t>absorption</a:t>
            </a:r>
            <a:r>
              <a:rPr lang="it-IT" sz="1400" dirty="0">
                <a:solidFill>
                  <a:srgbClr val="002060"/>
                </a:solidFill>
              </a:rPr>
              <a:t> </a:t>
            </a:r>
            <a:r>
              <a:rPr lang="it-IT" sz="1400" dirty="0" err="1">
                <a:solidFill>
                  <a:srgbClr val="002060"/>
                </a:solidFill>
              </a:rPr>
              <a:t>spectroscopy</a:t>
            </a:r>
            <a:r>
              <a:rPr lang="it-IT" sz="1400" dirty="0">
                <a:solidFill>
                  <a:srgbClr val="002060"/>
                </a:solidFill>
              </a:rPr>
              <a:t>.</a:t>
            </a:r>
          </a:p>
          <a:p>
            <a:pPr marL="742950" lvl="1" indent="-285750">
              <a:buFont typeface="Arial" panose="020B0604020202020204" pitchFamily="34" charset="0"/>
              <a:buChar char="•"/>
            </a:pPr>
            <a:r>
              <a:rPr lang="it-IT" sz="1400" b="1" dirty="0">
                <a:solidFill>
                  <a:srgbClr val="002060"/>
                </a:solidFill>
              </a:rPr>
              <a:t>UE112 </a:t>
            </a:r>
            <a:r>
              <a:rPr lang="it-IT" sz="1400" b="1" dirty="0" err="1">
                <a:solidFill>
                  <a:srgbClr val="002060"/>
                </a:solidFill>
              </a:rPr>
              <a:t>Beamline</a:t>
            </a:r>
            <a:r>
              <a:rPr lang="it-IT" sz="1400" b="1" dirty="0">
                <a:solidFill>
                  <a:srgbClr val="002060"/>
                </a:solidFill>
              </a:rPr>
              <a:t>:</a:t>
            </a:r>
            <a:r>
              <a:rPr lang="it-IT" sz="1400" dirty="0">
                <a:solidFill>
                  <a:srgbClr val="002060"/>
                </a:solidFill>
              </a:rPr>
              <a:t> For high-</a:t>
            </a:r>
            <a:r>
              <a:rPr lang="it-IT" sz="1400" dirty="0" err="1">
                <a:solidFill>
                  <a:srgbClr val="002060"/>
                </a:solidFill>
              </a:rPr>
              <a:t>resolution</a:t>
            </a:r>
            <a:r>
              <a:rPr lang="it-IT" sz="1400" dirty="0">
                <a:solidFill>
                  <a:srgbClr val="002060"/>
                </a:solidFill>
              </a:rPr>
              <a:t> PES and ARPES in the VUV energy range.</a:t>
            </a:r>
          </a:p>
          <a:p>
            <a:r>
              <a:rPr lang="it-IT" sz="1400" b="1" dirty="0">
                <a:solidFill>
                  <a:srgbClr val="002060"/>
                </a:solidFill>
              </a:rPr>
              <a:t>Applications:</a:t>
            </a:r>
            <a:r>
              <a:rPr lang="it-IT" sz="1400" dirty="0">
                <a:solidFill>
                  <a:srgbClr val="002060"/>
                </a:solidFill>
              </a:rPr>
              <a:t> </a:t>
            </a:r>
            <a:r>
              <a:rPr lang="it-IT" sz="1400" dirty="0" err="1">
                <a:solidFill>
                  <a:srgbClr val="002060"/>
                </a:solidFill>
              </a:rPr>
              <a:t>Photoemission</a:t>
            </a:r>
            <a:r>
              <a:rPr lang="it-IT" sz="1400" dirty="0">
                <a:solidFill>
                  <a:srgbClr val="002060"/>
                </a:solidFill>
              </a:rPr>
              <a:t>, ARPES, </a:t>
            </a:r>
            <a:r>
              <a:rPr lang="it-IT" sz="1400" dirty="0" err="1">
                <a:solidFill>
                  <a:srgbClr val="002060"/>
                </a:solidFill>
              </a:rPr>
              <a:t>surface</a:t>
            </a:r>
            <a:r>
              <a:rPr lang="it-IT" sz="1400" dirty="0">
                <a:solidFill>
                  <a:srgbClr val="002060"/>
                </a:solidFill>
              </a:rPr>
              <a:t> science, </a:t>
            </a:r>
            <a:r>
              <a:rPr lang="it-IT" sz="1400" dirty="0" err="1">
                <a:solidFill>
                  <a:srgbClr val="002060"/>
                </a:solidFill>
              </a:rPr>
              <a:t>catalysis</a:t>
            </a:r>
            <a:r>
              <a:rPr lang="it-IT" sz="1400" dirty="0">
                <a:solidFill>
                  <a:srgbClr val="002060"/>
                </a:solidFill>
              </a:rPr>
              <a:t> </a:t>
            </a:r>
            <a:r>
              <a:rPr lang="it-IT" sz="1400" dirty="0" err="1">
                <a:solidFill>
                  <a:srgbClr val="002060"/>
                </a:solidFill>
              </a:rPr>
              <a:t>research</a:t>
            </a:r>
            <a:r>
              <a:rPr lang="it-IT" sz="1400" dirty="0">
                <a:solidFill>
                  <a:srgbClr val="002060"/>
                </a:solidFill>
              </a:rPr>
              <a:t>, </a:t>
            </a:r>
            <a:r>
              <a:rPr lang="it-IT" sz="1400" dirty="0" err="1">
                <a:solidFill>
                  <a:srgbClr val="002060"/>
                </a:solidFill>
              </a:rPr>
              <a:t>material</a:t>
            </a:r>
            <a:r>
              <a:rPr lang="it-IT" sz="1400" dirty="0">
                <a:solidFill>
                  <a:srgbClr val="002060"/>
                </a:solidFill>
              </a:rPr>
              <a:t> science.</a:t>
            </a:r>
          </a:p>
          <a:p>
            <a:r>
              <a:rPr lang="it-IT" sz="1400" b="1" dirty="0">
                <a:solidFill>
                  <a:srgbClr val="002060"/>
                </a:solidFill>
              </a:rPr>
              <a:t>Samples</a:t>
            </a:r>
            <a:r>
              <a:rPr lang="it-IT" sz="1400" dirty="0">
                <a:solidFill>
                  <a:srgbClr val="002060"/>
                </a:solidFill>
              </a:rPr>
              <a:t>: </a:t>
            </a:r>
            <a:r>
              <a:rPr lang="it-IT" sz="1400" dirty="0" err="1">
                <a:solidFill>
                  <a:srgbClr val="002060"/>
                </a:solidFill>
              </a:rPr>
              <a:t>Solids</a:t>
            </a:r>
            <a:r>
              <a:rPr lang="it-IT" sz="1400" dirty="0">
                <a:solidFill>
                  <a:srgbClr val="002060"/>
                </a:solidFill>
              </a:rPr>
              <a:t> (</a:t>
            </a:r>
            <a:r>
              <a:rPr lang="it-IT" sz="1400" dirty="0" err="1">
                <a:solidFill>
                  <a:srgbClr val="002060"/>
                </a:solidFill>
              </a:rPr>
              <a:t>surfaces</a:t>
            </a:r>
            <a:r>
              <a:rPr lang="it-IT" sz="1400" dirty="0">
                <a:solidFill>
                  <a:srgbClr val="002060"/>
                </a:solidFill>
              </a:rPr>
              <a:t> and </a:t>
            </a:r>
            <a:r>
              <a:rPr lang="it-IT" sz="1400" dirty="0" err="1">
                <a:solidFill>
                  <a:srgbClr val="002060"/>
                </a:solidFill>
              </a:rPr>
              <a:t>thin</a:t>
            </a:r>
            <a:r>
              <a:rPr lang="it-IT" sz="1400" dirty="0">
                <a:solidFill>
                  <a:srgbClr val="002060"/>
                </a:solidFill>
              </a:rPr>
              <a:t> </a:t>
            </a:r>
            <a:r>
              <a:rPr lang="it-IT" sz="1400" dirty="0" err="1">
                <a:solidFill>
                  <a:srgbClr val="002060"/>
                </a:solidFill>
              </a:rPr>
              <a:t>films</a:t>
            </a:r>
            <a:r>
              <a:rPr lang="it-IT" sz="1400" dirty="0">
                <a:solidFill>
                  <a:srgbClr val="002060"/>
                </a:solidFill>
              </a:rPr>
              <a:t>), </a:t>
            </a:r>
            <a:r>
              <a:rPr lang="it-IT" sz="1400" dirty="0" err="1">
                <a:solidFill>
                  <a:srgbClr val="002060"/>
                </a:solidFill>
              </a:rPr>
              <a:t>liquids</a:t>
            </a:r>
            <a:r>
              <a:rPr lang="it-IT" sz="1400" dirty="0">
                <a:solidFill>
                  <a:srgbClr val="002060"/>
                </a:solidFill>
              </a:rPr>
              <a:t> (under </a:t>
            </a:r>
            <a:r>
              <a:rPr lang="it-IT" sz="1400" dirty="0" err="1">
                <a:solidFill>
                  <a:srgbClr val="002060"/>
                </a:solidFill>
              </a:rPr>
              <a:t>certain</a:t>
            </a:r>
            <a:r>
              <a:rPr lang="it-IT" sz="1400" dirty="0">
                <a:solidFill>
                  <a:srgbClr val="002060"/>
                </a:solidFill>
              </a:rPr>
              <a:t> </a:t>
            </a:r>
            <a:r>
              <a:rPr lang="it-IT" sz="1400" dirty="0" err="1">
                <a:solidFill>
                  <a:srgbClr val="002060"/>
                </a:solidFill>
              </a:rPr>
              <a:t>conditions</a:t>
            </a:r>
            <a:r>
              <a:rPr lang="it-IT" sz="1400" dirty="0">
                <a:solidFill>
                  <a:srgbClr val="002060"/>
                </a:solidFill>
              </a:rPr>
              <a:t>), and gas </a:t>
            </a:r>
            <a:r>
              <a:rPr lang="it-IT" sz="1400" dirty="0" err="1">
                <a:solidFill>
                  <a:srgbClr val="002060"/>
                </a:solidFill>
              </a:rPr>
              <a:t>phase</a:t>
            </a:r>
            <a:r>
              <a:rPr lang="it-IT" sz="1400" dirty="0">
                <a:solidFill>
                  <a:srgbClr val="002060"/>
                </a:solidFill>
              </a:rPr>
              <a:t> (with appropriate sample </a:t>
            </a:r>
            <a:r>
              <a:rPr lang="it-IT" sz="1400" dirty="0" err="1">
                <a:solidFill>
                  <a:srgbClr val="002060"/>
                </a:solidFill>
              </a:rPr>
              <a:t>preparation</a:t>
            </a:r>
            <a:r>
              <a:rPr lang="it-IT" sz="1400" dirty="0">
                <a:solidFill>
                  <a:srgbClr val="002060"/>
                </a:solidFill>
              </a:rPr>
              <a:t>).</a:t>
            </a:r>
          </a:p>
          <a:p>
            <a:endParaRPr lang="it-IT" sz="1400" dirty="0">
              <a:solidFill>
                <a:srgbClr val="002060"/>
              </a:solidFill>
            </a:endParaRPr>
          </a:p>
        </p:txBody>
      </p:sp>
      <p:sp>
        <p:nvSpPr>
          <p:cNvPr id="8" name="CasellaDiTesto 7">
            <a:extLst>
              <a:ext uri="{FF2B5EF4-FFF2-40B4-BE49-F238E27FC236}">
                <a16:creationId xmlns:a16="http://schemas.microsoft.com/office/drawing/2014/main" id="{817ABC15-C787-EA5D-2224-1AD3999AC1FD}"/>
              </a:ext>
            </a:extLst>
          </p:cNvPr>
          <p:cNvSpPr txBox="1"/>
          <p:nvPr/>
        </p:nvSpPr>
        <p:spPr>
          <a:xfrm>
            <a:off x="536558" y="3571858"/>
            <a:ext cx="6096000" cy="2954655"/>
          </a:xfrm>
          <a:prstGeom prst="rect">
            <a:avLst/>
          </a:prstGeom>
          <a:noFill/>
        </p:spPr>
        <p:txBody>
          <a:bodyPr wrap="square">
            <a:spAutoFit/>
          </a:bodyPr>
          <a:lstStyle/>
          <a:p>
            <a:r>
              <a:rPr lang="it-IT" b="1" dirty="0">
                <a:solidFill>
                  <a:srgbClr val="002060"/>
                </a:solidFill>
              </a:rPr>
              <a:t>MAX IV </a:t>
            </a:r>
            <a:r>
              <a:rPr lang="it-IT" b="1" dirty="0" err="1">
                <a:solidFill>
                  <a:srgbClr val="002060"/>
                </a:solidFill>
              </a:rPr>
              <a:t>Laboratory</a:t>
            </a:r>
            <a:r>
              <a:rPr lang="it-IT" b="1" dirty="0">
                <a:solidFill>
                  <a:srgbClr val="002060"/>
                </a:solidFill>
              </a:rPr>
              <a:t> (</a:t>
            </a:r>
            <a:r>
              <a:rPr lang="it-IT" b="1" dirty="0" err="1">
                <a:solidFill>
                  <a:srgbClr val="002060"/>
                </a:solidFill>
              </a:rPr>
              <a:t>Sweden</a:t>
            </a:r>
            <a:r>
              <a:rPr lang="it-IT" b="1" dirty="0">
                <a:solidFill>
                  <a:srgbClr val="002060"/>
                </a:solidFill>
              </a:rPr>
              <a:t>)</a:t>
            </a:r>
          </a:p>
          <a:p>
            <a:r>
              <a:rPr lang="it-IT" sz="1400" b="1" dirty="0">
                <a:solidFill>
                  <a:srgbClr val="002060"/>
                </a:solidFill>
              </a:rPr>
              <a:t>Source </a:t>
            </a:r>
            <a:r>
              <a:rPr lang="it-IT" sz="1400" b="1" dirty="0" err="1">
                <a:solidFill>
                  <a:srgbClr val="002060"/>
                </a:solidFill>
              </a:rPr>
              <a:t>Type</a:t>
            </a:r>
            <a:r>
              <a:rPr lang="it-IT" sz="1400" b="1" dirty="0">
                <a:solidFill>
                  <a:srgbClr val="002060"/>
                </a:solidFill>
              </a:rPr>
              <a:t>:</a:t>
            </a:r>
            <a:r>
              <a:rPr lang="it-IT" sz="1400" dirty="0">
                <a:solidFill>
                  <a:srgbClr val="002060"/>
                </a:solidFill>
              </a:rPr>
              <a:t> </a:t>
            </a:r>
            <a:r>
              <a:rPr lang="it-IT" sz="1400" dirty="0" err="1">
                <a:solidFill>
                  <a:srgbClr val="002060"/>
                </a:solidFill>
              </a:rPr>
              <a:t>Synchrotron</a:t>
            </a:r>
            <a:r>
              <a:rPr lang="it-IT" sz="1400" dirty="0">
                <a:solidFill>
                  <a:srgbClr val="002060"/>
                </a:solidFill>
              </a:rPr>
              <a:t> </a:t>
            </a:r>
            <a:r>
              <a:rPr lang="it-IT" sz="1400" dirty="0" err="1">
                <a:solidFill>
                  <a:srgbClr val="002060"/>
                </a:solidFill>
              </a:rPr>
              <a:t>Radiation</a:t>
            </a:r>
            <a:r>
              <a:rPr lang="it-IT" sz="1400" dirty="0">
                <a:solidFill>
                  <a:srgbClr val="002060"/>
                </a:solidFill>
              </a:rPr>
              <a:t> Facility</a:t>
            </a:r>
          </a:p>
          <a:p>
            <a:r>
              <a:rPr lang="it-IT" sz="1400" b="1" dirty="0" err="1">
                <a:solidFill>
                  <a:srgbClr val="002060"/>
                </a:solidFill>
              </a:rPr>
              <a:t>Photon</a:t>
            </a:r>
            <a:r>
              <a:rPr lang="it-IT" sz="1400" b="1" dirty="0">
                <a:solidFill>
                  <a:srgbClr val="002060"/>
                </a:solidFill>
              </a:rPr>
              <a:t> Energy Range:</a:t>
            </a:r>
            <a:r>
              <a:rPr lang="it-IT" sz="1400" dirty="0">
                <a:solidFill>
                  <a:srgbClr val="002060"/>
                </a:solidFill>
              </a:rPr>
              <a:t> 10 eV to 40 </a:t>
            </a:r>
            <a:r>
              <a:rPr lang="it-IT" sz="1400" dirty="0" err="1">
                <a:solidFill>
                  <a:srgbClr val="002060"/>
                </a:solidFill>
              </a:rPr>
              <a:t>keV</a:t>
            </a:r>
            <a:r>
              <a:rPr lang="it-IT" sz="1400" dirty="0">
                <a:solidFill>
                  <a:srgbClr val="002060"/>
                </a:solidFill>
              </a:rPr>
              <a:t> (VUV to hard X-rays)</a:t>
            </a:r>
          </a:p>
          <a:p>
            <a:r>
              <a:rPr lang="it-IT" sz="1400" b="1" dirty="0" err="1">
                <a:solidFill>
                  <a:srgbClr val="002060"/>
                </a:solidFill>
              </a:rPr>
              <a:t>Photon</a:t>
            </a:r>
            <a:r>
              <a:rPr lang="it-IT" sz="1400" b="1" dirty="0">
                <a:solidFill>
                  <a:srgbClr val="002060"/>
                </a:solidFill>
              </a:rPr>
              <a:t> </a:t>
            </a:r>
            <a:r>
              <a:rPr lang="it-IT" sz="1400" b="1" dirty="0" err="1">
                <a:solidFill>
                  <a:srgbClr val="002060"/>
                </a:solidFill>
              </a:rPr>
              <a:t>Flux</a:t>
            </a:r>
            <a:r>
              <a:rPr lang="it-IT" sz="1400" b="1" dirty="0">
                <a:solidFill>
                  <a:srgbClr val="002060"/>
                </a:solidFill>
              </a:rPr>
              <a:t>:</a:t>
            </a:r>
            <a:r>
              <a:rPr lang="it-IT" sz="1400" dirty="0">
                <a:solidFill>
                  <a:srgbClr val="002060"/>
                </a:solidFill>
              </a:rPr>
              <a:t> 10</a:t>
            </a:r>
            <a:r>
              <a:rPr lang="it-IT" sz="1400" baseline="30000" dirty="0">
                <a:solidFill>
                  <a:srgbClr val="002060"/>
                </a:solidFill>
              </a:rPr>
              <a:t>13</a:t>
            </a:r>
            <a:r>
              <a:rPr lang="it-IT" sz="1400" dirty="0">
                <a:solidFill>
                  <a:srgbClr val="002060"/>
                </a:solidFill>
              </a:rPr>
              <a:t> – 10</a:t>
            </a:r>
            <a:r>
              <a:rPr lang="it-IT" sz="1400" baseline="30000" dirty="0">
                <a:solidFill>
                  <a:srgbClr val="002060"/>
                </a:solidFill>
              </a:rPr>
              <a:t>14</a:t>
            </a:r>
            <a:r>
              <a:rPr lang="it-IT" sz="1400" dirty="0">
                <a:solidFill>
                  <a:srgbClr val="002060"/>
                </a:solidFill>
              </a:rPr>
              <a:t> </a:t>
            </a:r>
            <a:r>
              <a:rPr lang="it-IT" sz="1400" dirty="0" err="1">
                <a:solidFill>
                  <a:srgbClr val="002060"/>
                </a:solidFill>
              </a:rPr>
              <a:t>photons</a:t>
            </a:r>
            <a:r>
              <a:rPr lang="it-IT" sz="1400" dirty="0">
                <a:solidFill>
                  <a:srgbClr val="002060"/>
                </a:solidFill>
              </a:rPr>
              <a:t>/</a:t>
            </a:r>
            <a:r>
              <a:rPr lang="it-IT" sz="1400" dirty="0" err="1">
                <a:solidFill>
                  <a:srgbClr val="002060"/>
                </a:solidFill>
              </a:rPr>
              <a:t>s</a:t>
            </a:r>
            <a:endParaRPr lang="it-IT" sz="1400" dirty="0">
              <a:solidFill>
                <a:srgbClr val="002060"/>
              </a:solidFill>
            </a:endParaRPr>
          </a:p>
          <a:p>
            <a:r>
              <a:rPr lang="it-IT" sz="1400" b="1" dirty="0">
                <a:solidFill>
                  <a:srgbClr val="002060"/>
                </a:solidFill>
              </a:rPr>
              <a:t>Energy </a:t>
            </a:r>
            <a:r>
              <a:rPr lang="it-IT" sz="1400" b="1" dirty="0" err="1">
                <a:solidFill>
                  <a:srgbClr val="002060"/>
                </a:solidFill>
              </a:rPr>
              <a:t>Tunability</a:t>
            </a:r>
            <a:r>
              <a:rPr lang="it-IT" sz="1400" b="1" dirty="0">
                <a:solidFill>
                  <a:srgbClr val="002060"/>
                </a:solidFill>
              </a:rPr>
              <a:t>:</a:t>
            </a:r>
            <a:r>
              <a:rPr lang="it-IT" sz="1400" dirty="0">
                <a:solidFill>
                  <a:srgbClr val="002060"/>
                </a:solidFill>
              </a:rPr>
              <a:t> </a:t>
            </a:r>
            <a:r>
              <a:rPr lang="it-IT" sz="1400" dirty="0" err="1">
                <a:solidFill>
                  <a:srgbClr val="002060"/>
                </a:solidFill>
              </a:rPr>
              <a:t>Fully</a:t>
            </a:r>
            <a:r>
              <a:rPr lang="it-IT" sz="1400" dirty="0">
                <a:solidFill>
                  <a:srgbClr val="002060"/>
                </a:solidFill>
              </a:rPr>
              <a:t> </a:t>
            </a:r>
            <a:r>
              <a:rPr lang="it-IT" sz="1400" dirty="0" err="1">
                <a:solidFill>
                  <a:srgbClr val="002060"/>
                </a:solidFill>
              </a:rPr>
              <a:t>tunable</a:t>
            </a:r>
            <a:r>
              <a:rPr lang="it-IT" sz="1400" dirty="0">
                <a:solidFill>
                  <a:srgbClr val="002060"/>
                </a:solidFill>
              </a:rPr>
              <a:t> </a:t>
            </a:r>
            <a:r>
              <a:rPr lang="it-IT" sz="1400" dirty="0" err="1">
                <a:solidFill>
                  <a:srgbClr val="002060"/>
                </a:solidFill>
              </a:rPr>
              <a:t>across</a:t>
            </a:r>
            <a:r>
              <a:rPr lang="it-IT" sz="1400" dirty="0">
                <a:solidFill>
                  <a:srgbClr val="002060"/>
                </a:solidFill>
              </a:rPr>
              <a:t> the VUV range</a:t>
            </a:r>
          </a:p>
          <a:p>
            <a:r>
              <a:rPr lang="it-IT" sz="1400" b="1" dirty="0" err="1">
                <a:solidFill>
                  <a:srgbClr val="002060"/>
                </a:solidFill>
              </a:rPr>
              <a:t>Pulse</a:t>
            </a:r>
            <a:r>
              <a:rPr lang="it-IT" sz="1400" b="1" dirty="0">
                <a:solidFill>
                  <a:srgbClr val="002060"/>
                </a:solidFill>
              </a:rPr>
              <a:t> </a:t>
            </a:r>
            <a:r>
              <a:rPr lang="it-IT" sz="1400" b="1" dirty="0" err="1">
                <a:solidFill>
                  <a:srgbClr val="002060"/>
                </a:solidFill>
              </a:rPr>
              <a:t>Length</a:t>
            </a:r>
            <a:r>
              <a:rPr lang="it-IT" sz="1400" b="1" dirty="0">
                <a:solidFill>
                  <a:srgbClr val="002060"/>
                </a:solidFill>
              </a:rPr>
              <a:t>:</a:t>
            </a:r>
            <a:r>
              <a:rPr lang="it-IT" sz="1400" dirty="0">
                <a:solidFill>
                  <a:srgbClr val="002060"/>
                </a:solidFill>
              </a:rPr>
              <a:t> Sub-100 </a:t>
            </a:r>
            <a:r>
              <a:rPr lang="it-IT" sz="1400" dirty="0" err="1">
                <a:solidFill>
                  <a:srgbClr val="002060"/>
                </a:solidFill>
              </a:rPr>
              <a:t>fs</a:t>
            </a:r>
            <a:r>
              <a:rPr lang="it-IT" sz="1400" dirty="0">
                <a:solidFill>
                  <a:srgbClr val="002060"/>
                </a:solidFill>
              </a:rPr>
              <a:t> in single-</a:t>
            </a:r>
            <a:r>
              <a:rPr lang="it-IT" sz="1400" dirty="0" err="1">
                <a:solidFill>
                  <a:srgbClr val="002060"/>
                </a:solidFill>
              </a:rPr>
              <a:t>bunch</a:t>
            </a:r>
            <a:r>
              <a:rPr lang="it-IT" sz="1400" dirty="0">
                <a:solidFill>
                  <a:srgbClr val="002060"/>
                </a:solidFill>
              </a:rPr>
              <a:t> mode, or 100 </a:t>
            </a:r>
            <a:r>
              <a:rPr lang="it-IT" sz="1400" dirty="0" err="1">
                <a:solidFill>
                  <a:srgbClr val="002060"/>
                </a:solidFill>
              </a:rPr>
              <a:t>ps</a:t>
            </a:r>
            <a:r>
              <a:rPr lang="it-IT" sz="1400" dirty="0">
                <a:solidFill>
                  <a:srgbClr val="002060"/>
                </a:solidFill>
              </a:rPr>
              <a:t> in multi-</a:t>
            </a:r>
            <a:r>
              <a:rPr lang="it-IT" sz="1400" dirty="0" err="1">
                <a:solidFill>
                  <a:srgbClr val="002060"/>
                </a:solidFill>
              </a:rPr>
              <a:t>bunch</a:t>
            </a:r>
            <a:r>
              <a:rPr lang="it-IT" sz="1400" dirty="0">
                <a:solidFill>
                  <a:srgbClr val="002060"/>
                </a:solidFill>
              </a:rPr>
              <a:t> mode</a:t>
            </a:r>
          </a:p>
          <a:p>
            <a:r>
              <a:rPr lang="it-IT" sz="1400" b="1" dirty="0" err="1">
                <a:solidFill>
                  <a:srgbClr val="002060"/>
                </a:solidFill>
              </a:rPr>
              <a:t>Specific</a:t>
            </a:r>
            <a:r>
              <a:rPr lang="it-IT" sz="1400" b="1" dirty="0">
                <a:solidFill>
                  <a:srgbClr val="002060"/>
                </a:solidFill>
              </a:rPr>
              <a:t> </a:t>
            </a:r>
            <a:r>
              <a:rPr lang="it-IT" sz="1400" b="1" dirty="0" err="1">
                <a:solidFill>
                  <a:srgbClr val="002060"/>
                </a:solidFill>
              </a:rPr>
              <a:t>Beamlines</a:t>
            </a:r>
            <a:r>
              <a:rPr lang="it-IT" sz="1400" b="1" dirty="0">
                <a:solidFill>
                  <a:srgbClr val="002060"/>
                </a:solidFill>
              </a:rPr>
              <a:t>:</a:t>
            </a:r>
            <a:endParaRPr lang="it-IT" sz="1400" dirty="0">
              <a:solidFill>
                <a:srgbClr val="002060"/>
              </a:solidFill>
            </a:endParaRPr>
          </a:p>
          <a:p>
            <a:pPr marL="742950" lvl="1" indent="-285750">
              <a:buFont typeface="Arial" panose="020B0604020202020204" pitchFamily="34" charset="0"/>
              <a:buChar char="•"/>
            </a:pPr>
            <a:r>
              <a:rPr lang="it-IT" sz="1400" b="1" dirty="0" err="1">
                <a:solidFill>
                  <a:srgbClr val="002060"/>
                </a:solidFill>
              </a:rPr>
              <a:t>FinEstBeAMS</a:t>
            </a:r>
            <a:r>
              <a:rPr lang="it-IT" sz="1400" b="1" dirty="0">
                <a:solidFill>
                  <a:srgbClr val="002060"/>
                </a:solidFill>
              </a:rPr>
              <a:t> </a:t>
            </a:r>
            <a:r>
              <a:rPr lang="it-IT" sz="1400" b="1" dirty="0" err="1">
                <a:solidFill>
                  <a:srgbClr val="002060"/>
                </a:solidFill>
              </a:rPr>
              <a:t>Beamline</a:t>
            </a:r>
            <a:r>
              <a:rPr lang="it-IT" sz="1400" b="1" dirty="0">
                <a:solidFill>
                  <a:srgbClr val="002060"/>
                </a:solidFill>
              </a:rPr>
              <a:t>:</a:t>
            </a:r>
            <a:r>
              <a:rPr lang="it-IT" sz="1400" dirty="0">
                <a:solidFill>
                  <a:srgbClr val="002060"/>
                </a:solidFill>
              </a:rPr>
              <a:t> </a:t>
            </a:r>
            <a:r>
              <a:rPr lang="it-IT" sz="1400" dirty="0" err="1">
                <a:solidFill>
                  <a:srgbClr val="002060"/>
                </a:solidFill>
              </a:rPr>
              <a:t>Specializes</a:t>
            </a:r>
            <a:r>
              <a:rPr lang="it-IT" sz="1400" dirty="0">
                <a:solidFill>
                  <a:srgbClr val="002060"/>
                </a:solidFill>
              </a:rPr>
              <a:t> in VUV and soft X-ray studies of gas-</a:t>
            </a:r>
            <a:r>
              <a:rPr lang="it-IT" sz="1400" dirty="0" err="1">
                <a:solidFill>
                  <a:srgbClr val="002060"/>
                </a:solidFill>
              </a:rPr>
              <a:t>phase</a:t>
            </a:r>
            <a:r>
              <a:rPr lang="it-IT" sz="1400" dirty="0">
                <a:solidFill>
                  <a:srgbClr val="002060"/>
                </a:solidFill>
              </a:rPr>
              <a:t> </a:t>
            </a:r>
            <a:r>
              <a:rPr lang="it-IT" sz="1400" dirty="0" err="1">
                <a:solidFill>
                  <a:srgbClr val="002060"/>
                </a:solidFill>
              </a:rPr>
              <a:t>molecules</a:t>
            </a:r>
            <a:r>
              <a:rPr lang="it-IT" sz="1400" dirty="0">
                <a:solidFill>
                  <a:srgbClr val="002060"/>
                </a:solidFill>
              </a:rPr>
              <a:t> and </a:t>
            </a:r>
            <a:r>
              <a:rPr lang="it-IT" sz="1400" dirty="0" err="1">
                <a:solidFill>
                  <a:srgbClr val="002060"/>
                </a:solidFill>
              </a:rPr>
              <a:t>surfaces</a:t>
            </a:r>
            <a:r>
              <a:rPr lang="it-IT" sz="1400" dirty="0">
                <a:solidFill>
                  <a:srgbClr val="002060"/>
                </a:solidFill>
              </a:rPr>
              <a:t>.</a:t>
            </a:r>
          </a:p>
          <a:p>
            <a:r>
              <a:rPr lang="it-IT" sz="1400" b="1" dirty="0">
                <a:solidFill>
                  <a:srgbClr val="002060"/>
                </a:solidFill>
              </a:rPr>
              <a:t>Applications:</a:t>
            </a:r>
            <a:r>
              <a:rPr lang="it-IT" sz="1400" dirty="0">
                <a:solidFill>
                  <a:srgbClr val="002060"/>
                </a:solidFill>
              </a:rPr>
              <a:t> VUV </a:t>
            </a:r>
            <a:r>
              <a:rPr lang="it-IT" sz="1400" dirty="0" err="1">
                <a:solidFill>
                  <a:srgbClr val="002060"/>
                </a:solidFill>
              </a:rPr>
              <a:t>absorption</a:t>
            </a:r>
            <a:r>
              <a:rPr lang="it-IT" sz="1400" dirty="0">
                <a:solidFill>
                  <a:srgbClr val="002060"/>
                </a:solidFill>
              </a:rPr>
              <a:t> </a:t>
            </a:r>
            <a:r>
              <a:rPr lang="it-IT" sz="1400" dirty="0" err="1">
                <a:solidFill>
                  <a:srgbClr val="002060"/>
                </a:solidFill>
              </a:rPr>
              <a:t>spectroscopy</a:t>
            </a:r>
            <a:r>
              <a:rPr lang="it-IT" sz="1400" dirty="0">
                <a:solidFill>
                  <a:srgbClr val="002060"/>
                </a:solidFill>
              </a:rPr>
              <a:t>, PES, time-</a:t>
            </a:r>
            <a:r>
              <a:rPr lang="it-IT" sz="1400" dirty="0" err="1">
                <a:solidFill>
                  <a:srgbClr val="002060"/>
                </a:solidFill>
              </a:rPr>
              <a:t>resolved</a:t>
            </a:r>
            <a:r>
              <a:rPr lang="it-IT" sz="1400" dirty="0">
                <a:solidFill>
                  <a:srgbClr val="002060"/>
                </a:solidFill>
              </a:rPr>
              <a:t> </a:t>
            </a:r>
            <a:r>
              <a:rPr lang="it-IT" sz="1400" dirty="0" err="1">
                <a:solidFill>
                  <a:srgbClr val="002060"/>
                </a:solidFill>
              </a:rPr>
              <a:t>experiments</a:t>
            </a:r>
            <a:r>
              <a:rPr lang="it-IT" sz="1400" dirty="0">
                <a:solidFill>
                  <a:srgbClr val="002060"/>
                </a:solidFill>
              </a:rPr>
              <a:t>, </a:t>
            </a:r>
            <a:r>
              <a:rPr lang="it-IT" sz="1400" dirty="0" err="1">
                <a:solidFill>
                  <a:srgbClr val="002060"/>
                </a:solidFill>
              </a:rPr>
              <a:t>molecular</a:t>
            </a:r>
            <a:r>
              <a:rPr lang="it-IT" sz="1400" dirty="0">
                <a:solidFill>
                  <a:srgbClr val="002060"/>
                </a:solidFill>
              </a:rPr>
              <a:t> dynamics, Rydberg state studies.</a:t>
            </a:r>
          </a:p>
          <a:p>
            <a:r>
              <a:rPr lang="it-IT" sz="1400" b="1" dirty="0">
                <a:solidFill>
                  <a:srgbClr val="002060"/>
                </a:solidFill>
              </a:rPr>
              <a:t>Samples</a:t>
            </a:r>
            <a:r>
              <a:rPr lang="it-IT" sz="1400" dirty="0">
                <a:solidFill>
                  <a:srgbClr val="002060"/>
                </a:solidFill>
              </a:rPr>
              <a:t>: </a:t>
            </a:r>
            <a:r>
              <a:rPr lang="it-IT" sz="1400" dirty="0" err="1">
                <a:solidFill>
                  <a:srgbClr val="002060"/>
                </a:solidFill>
              </a:rPr>
              <a:t>Solids</a:t>
            </a:r>
            <a:r>
              <a:rPr lang="it-IT" sz="1400" dirty="0">
                <a:solidFill>
                  <a:srgbClr val="002060"/>
                </a:solidFill>
              </a:rPr>
              <a:t> (</a:t>
            </a:r>
            <a:r>
              <a:rPr lang="it-IT" sz="1400" dirty="0" err="1">
                <a:solidFill>
                  <a:srgbClr val="002060"/>
                </a:solidFill>
              </a:rPr>
              <a:t>surfaces</a:t>
            </a:r>
            <a:r>
              <a:rPr lang="it-IT" sz="1400" dirty="0">
                <a:solidFill>
                  <a:srgbClr val="002060"/>
                </a:solidFill>
              </a:rPr>
              <a:t>, </a:t>
            </a:r>
            <a:r>
              <a:rPr lang="it-IT" sz="1400" dirty="0" err="1">
                <a:solidFill>
                  <a:srgbClr val="002060"/>
                </a:solidFill>
              </a:rPr>
              <a:t>thin</a:t>
            </a:r>
            <a:r>
              <a:rPr lang="it-IT" sz="1400" dirty="0">
                <a:solidFill>
                  <a:srgbClr val="002060"/>
                </a:solidFill>
              </a:rPr>
              <a:t> </a:t>
            </a:r>
            <a:r>
              <a:rPr lang="it-IT" sz="1400" dirty="0" err="1">
                <a:solidFill>
                  <a:srgbClr val="002060"/>
                </a:solidFill>
              </a:rPr>
              <a:t>films</a:t>
            </a:r>
            <a:r>
              <a:rPr lang="it-IT" sz="1400" dirty="0">
                <a:solidFill>
                  <a:srgbClr val="002060"/>
                </a:solidFill>
              </a:rPr>
              <a:t>, and bulk), </a:t>
            </a:r>
            <a:r>
              <a:rPr lang="it-IT" sz="1400" dirty="0" err="1">
                <a:solidFill>
                  <a:srgbClr val="002060"/>
                </a:solidFill>
              </a:rPr>
              <a:t>liquids</a:t>
            </a:r>
            <a:r>
              <a:rPr lang="it-IT" sz="1400" dirty="0">
                <a:solidFill>
                  <a:srgbClr val="002060"/>
                </a:solidFill>
              </a:rPr>
              <a:t> (</a:t>
            </a:r>
            <a:r>
              <a:rPr lang="it-IT" sz="1400" dirty="0" err="1">
                <a:solidFill>
                  <a:srgbClr val="002060"/>
                </a:solidFill>
              </a:rPr>
              <a:t>often</a:t>
            </a:r>
            <a:r>
              <a:rPr lang="it-IT" sz="1400" dirty="0">
                <a:solidFill>
                  <a:srgbClr val="002060"/>
                </a:solidFill>
              </a:rPr>
              <a:t> in </a:t>
            </a:r>
            <a:r>
              <a:rPr lang="it-IT" sz="1400" dirty="0" err="1">
                <a:solidFill>
                  <a:srgbClr val="002060"/>
                </a:solidFill>
              </a:rPr>
              <a:t>combination</a:t>
            </a:r>
            <a:r>
              <a:rPr lang="it-IT" sz="1400" dirty="0">
                <a:solidFill>
                  <a:srgbClr val="002060"/>
                </a:solidFill>
              </a:rPr>
              <a:t> with in situ </a:t>
            </a:r>
            <a:r>
              <a:rPr lang="it-IT" sz="1400" dirty="0" err="1">
                <a:solidFill>
                  <a:srgbClr val="002060"/>
                </a:solidFill>
              </a:rPr>
              <a:t>cells</a:t>
            </a:r>
            <a:r>
              <a:rPr lang="it-IT" sz="1400" dirty="0">
                <a:solidFill>
                  <a:srgbClr val="002060"/>
                </a:solidFill>
              </a:rPr>
              <a:t>), and gas </a:t>
            </a:r>
            <a:r>
              <a:rPr lang="it-IT" sz="1400" dirty="0" err="1">
                <a:solidFill>
                  <a:srgbClr val="002060"/>
                </a:solidFill>
              </a:rPr>
              <a:t>phase</a:t>
            </a:r>
            <a:r>
              <a:rPr lang="it-IT" sz="1400" dirty="0">
                <a:solidFill>
                  <a:srgbClr val="002060"/>
                </a:solidFill>
              </a:rPr>
              <a:t>.</a:t>
            </a:r>
          </a:p>
        </p:txBody>
      </p:sp>
      <p:pic>
        <p:nvPicPr>
          <p:cNvPr id="5122" name="Picture 2" descr="25 years of BESSY II light source for the good of society – Lightsources.org">
            <a:extLst>
              <a:ext uri="{FF2B5EF4-FFF2-40B4-BE49-F238E27FC236}">
                <a16:creationId xmlns:a16="http://schemas.microsoft.com/office/drawing/2014/main" id="{8FFA0D8D-E781-B734-EB98-AAFD5C0A47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24511" y="141838"/>
            <a:ext cx="4275667" cy="31517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MAX IV facility – MAX IV">
            <a:extLst>
              <a:ext uri="{FF2B5EF4-FFF2-40B4-BE49-F238E27FC236}">
                <a16:creationId xmlns:a16="http://schemas.microsoft.com/office/drawing/2014/main" id="{4C857102-78B0-6F20-88FD-61F0E4BA6F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4511" y="3679581"/>
            <a:ext cx="4434035" cy="295465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o 9">
            <a:extLst>
              <a:ext uri="{FF2B5EF4-FFF2-40B4-BE49-F238E27FC236}">
                <a16:creationId xmlns:a16="http://schemas.microsoft.com/office/drawing/2014/main" id="{CC3D6446-E5E6-783B-641C-B96FEACB7ED1}"/>
              </a:ext>
            </a:extLst>
          </p:cNvPr>
          <p:cNvGrpSpPr/>
          <p:nvPr/>
        </p:nvGrpSpPr>
        <p:grpSpPr>
          <a:xfrm>
            <a:off x="80211" y="73685"/>
            <a:ext cx="828806" cy="4282543"/>
            <a:chOff x="80211" y="73685"/>
            <a:chExt cx="828806" cy="4282543"/>
          </a:xfrm>
        </p:grpSpPr>
        <p:sp>
          <p:nvSpPr>
            <p:cNvPr id="2" name="CasellaDiTesto 1">
              <a:extLst>
                <a:ext uri="{FF2B5EF4-FFF2-40B4-BE49-F238E27FC236}">
                  <a16:creationId xmlns:a16="http://schemas.microsoft.com/office/drawing/2014/main" id="{808F666A-3593-7C0D-DD79-859FF5B31398}"/>
                </a:ext>
              </a:extLst>
            </p:cNvPr>
            <p:cNvSpPr txBox="1"/>
            <p:nvPr/>
          </p:nvSpPr>
          <p:spPr>
            <a:xfrm>
              <a:off x="80211" y="73685"/>
              <a:ext cx="620615" cy="538609"/>
            </a:xfrm>
            <a:prstGeom prst="rect">
              <a:avLst/>
            </a:prstGeom>
            <a:noFill/>
          </p:spPr>
          <p:txBody>
            <a:bodyPr wrap="square" rtlCol="0">
              <a:spAutoFit/>
            </a:bodyPr>
            <a:lstStyle/>
            <a:p>
              <a:r>
                <a:rPr lang="it-IT" sz="2800" dirty="0">
                  <a:solidFill>
                    <a:srgbClr val="002060"/>
                  </a:solidFill>
                </a:rPr>
                <a:t>🇩🇪</a:t>
              </a:r>
            </a:p>
            <a:p>
              <a:endParaRPr lang="it-IT" sz="100" dirty="0">
                <a:solidFill>
                  <a:srgbClr val="002060"/>
                </a:solidFill>
              </a:endParaRPr>
            </a:p>
          </p:txBody>
        </p:sp>
        <p:sp>
          <p:nvSpPr>
            <p:cNvPr id="3" name="CasellaDiTesto 2">
              <a:extLst>
                <a:ext uri="{FF2B5EF4-FFF2-40B4-BE49-F238E27FC236}">
                  <a16:creationId xmlns:a16="http://schemas.microsoft.com/office/drawing/2014/main" id="{079C4556-F734-6F71-0B3A-89ED812D73B9}"/>
                </a:ext>
              </a:extLst>
            </p:cNvPr>
            <p:cNvSpPr txBox="1"/>
            <p:nvPr/>
          </p:nvSpPr>
          <p:spPr>
            <a:xfrm>
              <a:off x="82777" y="3556009"/>
              <a:ext cx="826240" cy="800219"/>
            </a:xfrm>
            <a:prstGeom prst="rect">
              <a:avLst/>
            </a:prstGeom>
            <a:noFill/>
          </p:spPr>
          <p:txBody>
            <a:bodyPr wrap="square" rtlCol="0">
              <a:spAutoFit/>
            </a:bodyPr>
            <a:lstStyle/>
            <a:p>
              <a:r>
                <a:rPr lang="it-IT" sz="2800" kern="100" dirty="0">
                  <a:solidFill>
                    <a:srgbClr val="002060"/>
                  </a:solidFill>
                  <a:effectLst/>
                  <a:ea typeface="Calibri" panose="020F0502020204030204" pitchFamily="34" charset="0"/>
                  <a:cs typeface="Times New Roman" panose="02020603050405020304" pitchFamily="18" charset="0"/>
                </a:rPr>
                <a:t>🇸🇪</a:t>
              </a:r>
              <a:endParaRPr lang="it-IT" sz="1800" kern="100" dirty="0">
                <a:solidFill>
                  <a:srgbClr val="002060"/>
                </a:solidFill>
                <a:effectLst/>
                <a:ea typeface="Calibri" panose="020F0502020204030204" pitchFamily="34" charset="0"/>
                <a:cs typeface="Times New Roman" panose="02020603050405020304" pitchFamily="18" charset="0"/>
              </a:endParaRPr>
            </a:p>
            <a:p>
              <a:endParaRPr lang="it-IT" dirty="0">
                <a:solidFill>
                  <a:srgbClr val="002060"/>
                </a:solidFill>
              </a:endParaRPr>
            </a:p>
          </p:txBody>
        </p:sp>
      </p:grpSp>
    </p:spTree>
    <p:extLst>
      <p:ext uri="{BB962C8B-B14F-4D97-AF65-F5344CB8AC3E}">
        <p14:creationId xmlns:p14="http://schemas.microsoft.com/office/powerpoint/2010/main" val="287837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81FB01D-A2B0-1A8E-82B1-E48DED4006C2}"/>
              </a:ext>
            </a:extLst>
          </p:cNvPr>
          <p:cNvSpPr txBox="1"/>
          <p:nvPr/>
        </p:nvSpPr>
        <p:spPr>
          <a:xfrm>
            <a:off x="536558" y="78595"/>
            <a:ext cx="6096000" cy="3231654"/>
          </a:xfrm>
          <a:prstGeom prst="rect">
            <a:avLst/>
          </a:prstGeom>
          <a:noFill/>
        </p:spPr>
        <p:txBody>
          <a:bodyPr wrap="square">
            <a:spAutoFit/>
          </a:bodyPr>
          <a:lstStyle/>
          <a:p>
            <a:r>
              <a:rPr lang="it-IT" b="1" dirty="0">
                <a:solidFill>
                  <a:srgbClr val="002060"/>
                </a:solidFill>
              </a:rPr>
              <a:t>Advanced Light Source (ALS) - Lawrence Berkeley National </a:t>
            </a:r>
            <a:r>
              <a:rPr lang="it-IT" b="1" dirty="0" err="1">
                <a:solidFill>
                  <a:srgbClr val="002060"/>
                </a:solidFill>
              </a:rPr>
              <a:t>Laboratory</a:t>
            </a:r>
            <a:r>
              <a:rPr lang="it-IT" b="1" dirty="0">
                <a:solidFill>
                  <a:srgbClr val="002060"/>
                </a:solidFill>
              </a:rPr>
              <a:t> (USA)</a:t>
            </a:r>
          </a:p>
          <a:p>
            <a:r>
              <a:rPr lang="it-IT" sz="1400" b="1" dirty="0">
                <a:solidFill>
                  <a:srgbClr val="002060"/>
                </a:solidFill>
              </a:rPr>
              <a:t>Source </a:t>
            </a:r>
            <a:r>
              <a:rPr lang="it-IT" sz="1400" b="1" dirty="0" err="1">
                <a:solidFill>
                  <a:srgbClr val="002060"/>
                </a:solidFill>
              </a:rPr>
              <a:t>Type</a:t>
            </a:r>
            <a:r>
              <a:rPr lang="it-IT" sz="1400" b="1" dirty="0">
                <a:solidFill>
                  <a:srgbClr val="002060"/>
                </a:solidFill>
              </a:rPr>
              <a:t>:</a:t>
            </a:r>
            <a:r>
              <a:rPr lang="it-IT" sz="1400" dirty="0">
                <a:solidFill>
                  <a:srgbClr val="002060"/>
                </a:solidFill>
              </a:rPr>
              <a:t> </a:t>
            </a:r>
            <a:r>
              <a:rPr lang="it-IT" sz="1400" dirty="0" err="1">
                <a:solidFill>
                  <a:srgbClr val="002060"/>
                </a:solidFill>
              </a:rPr>
              <a:t>Synchrotron</a:t>
            </a:r>
            <a:r>
              <a:rPr lang="it-IT" sz="1400" dirty="0">
                <a:solidFill>
                  <a:srgbClr val="002060"/>
                </a:solidFill>
              </a:rPr>
              <a:t> </a:t>
            </a:r>
            <a:r>
              <a:rPr lang="it-IT" sz="1400" dirty="0" err="1">
                <a:solidFill>
                  <a:srgbClr val="002060"/>
                </a:solidFill>
              </a:rPr>
              <a:t>Radiation</a:t>
            </a:r>
            <a:r>
              <a:rPr lang="it-IT" sz="1400" dirty="0">
                <a:solidFill>
                  <a:srgbClr val="002060"/>
                </a:solidFill>
              </a:rPr>
              <a:t> Facility</a:t>
            </a:r>
          </a:p>
          <a:p>
            <a:r>
              <a:rPr lang="it-IT" sz="1400" b="1" dirty="0" err="1">
                <a:solidFill>
                  <a:srgbClr val="002060"/>
                </a:solidFill>
              </a:rPr>
              <a:t>Photon</a:t>
            </a:r>
            <a:r>
              <a:rPr lang="it-IT" sz="1400" b="1" dirty="0">
                <a:solidFill>
                  <a:srgbClr val="002060"/>
                </a:solidFill>
              </a:rPr>
              <a:t> Energy Range:</a:t>
            </a:r>
            <a:r>
              <a:rPr lang="it-IT" sz="1400" dirty="0">
                <a:solidFill>
                  <a:srgbClr val="002060"/>
                </a:solidFill>
              </a:rPr>
              <a:t> 10 eV to 2000 eV (covers VUV to soft X-rays)</a:t>
            </a:r>
          </a:p>
          <a:p>
            <a:r>
              <a:rPr lang="it-IT" sz="1400" b="1" dirty="0" err="1">
                <a:solidFill>
                  <a:srgbClr val="002060"/>
                </a:solidFill>
              </a:rPr>
              <a:t>Photon</a:t>
            </a:r>
            <a:r>
              <a:rPr lang="it-IT" sz="1400" b="1" dirty="0">
                <a:solidFill>
                  <a:srgbClr val="002060"/>
                </a:solidFill>
              </a:rPr>
              <a:t> </a:t>
            </a:r>
            <a:r>
              <a:rPr lang="it-IT" sz="1400" b="1" dirty="0" err="1">
                <a:solidFill>
                  <a:srgbClr val="002060"/>
                </a:solidFill>
              </a:rPr>
              <a:t>Flux</a:t>
            </a:r>
            <a:r>
              <a:rPr lang="it-IT" sz="1400" b="1" dirty="0">
                <a:solidFill>
                  <a:srgbClr val="002060"/>
                </a:solidFill>
              </a:rPr>
              <a:t>:</a:t>
            </a:r>
            <a:r>
              <a:rPr lang="it-IT" sz="1400" dirty="0">
                <a:solidFill>
                  <a:srgbClr val="002060"/>
                </a:solidFill>
              </a:rPr>
              <a:t> 10</a:t>
            </a:r>
            <a:r>
              <a:rPr lang="it-IT" sz="1400" baseline="30000" dirty="0">
                <a:solidFill>
                  <a:srgbClr val="002060"/>
                </a:solidFill>
              </a:rPr>
              <a:t>12</a:t>
            </a:r>
            <a:r>
              <a:rPr lang="it-IT" sz="1400" dirty="0">
                <a:solidFill>
                  <a:srgbClr val="002060"/>
                </a:solidFill>
              </a:rPr>
              <a:t> – 10</a:t>
            </a:r>
            <a:r>
              <a:rPr lang="it-IT" sz="1400" baseline="30000" dirty="0">
                <a:solidFill>
                  <a:srgbClr val="002060"/>
                </a:solidFill>
              </a:rPr>
              <a:t>14</a:t>
            </a:r>
            <a:r>
              <a:rPr lang="it-IT" sz="1400" dirty="0">
                <a:solidFill>
                  <a:srgbClr val="002060"/>
                </a:solidFill>
              </a:rPr>
              <a:t> </a:t>
            </a:r>
            <a:r>
              <a:rPr lang="it-IT" sz="1400" dirty="0" err="1">
                <a:solidFill>
                  <a:srgbClr val="002060"/>
                </a:solidFill>
              </a:rPr>
              <a:t>photons</a:t>
            </a:r>
            <a:r>
              <a:rPr lang="it-IT" sz="1400" dirty="0">
                <a:solidFill>
                  <a:srgbClr val="002060"/>
                </a:solidFill>
              </a:rPr>
              <a:t>/</a:t>
            </a:r>
            <a:r>
              <a:rPr lang="it-IT" sz="1400" dirty="0" err="1">
                <a:solidFill>
                  <a:srgbClr val="002060"/>
                </a:solidFill>
              </a:rPr>
              <a:t>s</a:t>
            </a:r>
            <a:endParaRPr lang="it-IT" sz="1400" dirty="0">
              <a:solidFill>
                <a:srgbClr val="002060"/>
              </a:solidFill>
            </a:endParaRPr>
          </a:p>
          <a:p>
            <a:r>
              <a:rPr lang="it-IT" sz="1400" b="1" dirty="0">
                <a:solidFill>
                  <a:srgbClr val="002060"/>
                </a:solidFill>
              </a:rPr>
              <a:t>Energy </a:t>
            </a:r>
            <a:r>
              <a:rPr lang="it-IT" sz="1400" b="1" dirty="0" err="1">
                <a:solidFill>
                  <a:srgbClr val="002060"/>
                </a:solidFill>
              </a:rPr>
              <a:t>Tunability</a:t>
            </a:r>
            <a:r>
              <a:rPr lang="it-IT" sz="1400" b="1" dirty="0">
                <a:solidFill>
                  <a:srgbClr val="002060"/>
                </a:solidFill>
              </a:rPr>
              <a:t>:</a:t>
            </a:r>
            <a:r>
              <a:rPr lang="it-IT" sz="1400" dirty="0">
                <a:solidFill>
                  <a:srgbClr val="002060"/>
                </a:solidFill>
              </a:rPr>
              <a:t> </a:t>
            </a:r>
            <a:r>
              <a:rPr lang="it-IT" sz="1400" dirty="0" err="1">
                <a:solidFill>
                  <a:srgbClr val="002060"/>
                </a:solidFill>
              </a:rPr>
              <a:t>Tunable</a:t>
            </a:r>
            <a:r>
              <a:rPr lang="it-IT" sz="1400" dirty="0">
                <a:solidFill>
                  <a:srgbClr val="002060"/>
                </a:solidFill>
              </a:rPr>
              <a:t> over a wide range </a:t>
            </a:r>
            <a:r>
              <a:rPr lang="it-IT" sz="1400" dirty="0" err="1">
                <a:solidFill>
                  <a:srgbClr val="002060"/>
                </a:solidFill>
              </a:rPr>
              <a:t>using</a:t>
            </a:r>
            <a:r>
              <a:rPr lang="it-IT" sz="1400" dirty="0">
                <a:solidFill>
                  <a:srgbClr val="002060"/>
                </a:solidFill>
              </a:rPr>
              <a:t> </a:t>
            </a:r>
            <a:r>
              <a:rPr lang="it-IT" sz="1400" dirty="0" err="1">
                <a:solidFill>
                  <a:srgbClr val="002060"/>
                </a:solidFill>
              </a:rPr>
              <a:t>various</a:t>
            </a:r>
            <a:r>
              <a:rPr lang="it-IT" sz="1400" dirty="0">
                <a:solidFill>
                  <a:srgbClr val="002060"/>
                </a:solidFill>
              </a:rPr>
              <a:t> </a:t>
            </a:r>
            <a:r>
              <a:rPr lang="it-IT" sz="1400" dirty="0" err="1">
                <a:solidFill>
                  <a:srgbClr val="002060"/>
                </a:solidFill>
              </a:rPr>
              <a:t>beamlines</a:t>
            </a:r>
            <a:endParaRPr lang="it-IT" sz="1400" dirty="0">
              <a:solidFill>
                <a:srgbClr val="002060"/>
              </a:solidFill>
            </a:endParaRPr>
          </a:p>
          <a:p>
            <a:r>
              <a:rPr lang="it-IT" sz="1400" b="1" dirty="0" err="1">
                <a:solidFill>
                  <a:srgbClr val="002060"/>
                </a:solidFill>
              </a:rPr>
              <a:t>Pulse</a:t>
            </a:r>
            <a:r>
              <a:rPr lang="it-IT" sz="1400" b="1" dirty="0">
                <a:solidFill>
                  <a:srgbClr val="002060"/>
                </a:solidFill>
              </a:rPr>
              <a:t> </a:t>
            </a:r>
            <a:r>
              <a:rPr lang="it-IT" sz="1400" b="1" dirty="0" err="1">
                <a:solidFill>
                  <a:srgbClr val="002060"/>
                </a:solidFill>
              </a:rPr>
              <a:t>Length</a:t>
            </a:r>
            <a:r>
              <a:rPr lang="it-IT" sz="1400" b="1" dirty="0">
                <a:solidFill>
                  <a:srgbClr val="002060"/>
                </a:solidFill>
              </a:rPr>
              <a:t>:</a:t>
            </a:r>
            <a:r>
              <a:rPr lang="it-IT" sz="1400" dirty="0">
                <a:solidFill>
                  <a:srgbClr val="002060"/>
                </a:solidFill>
              </a:rPr>
              <a:t> 70 </a:t>
            </a:r>
            <a:r>
              <a:rPr lang="it-IT" sz="1400" dirty="0" err="1">
                <a:solidFill>
                  <a:srgbClr val="002060"/>
                </a:solidFill>
              </a:rPr>
              <a:t>ps</a:t>
            </a:r>
            <a:endParaRPr lang="it-IT" sz="1400" dirty="0">
              <a:solidFill>
                <a:srgbClr val="002060"/>
              </a:solidFill>
            </a:endParaRPr>
          </a:p>
          <a:p>
            <a:r>
              <a:rPr lang="it-IT" sz="1400" b="1" dirty="0" err="1">
                <a:solidFill>
                  <a:srgbClr val="002060"/>
                </a:solidFill>
              </a:rPr>
              <a:t>Specific</a:t>
            </a:r>
            <a:r>
              <a:rPr lang="it-IT" sz="1400" b="1" dirty="0">
                <a:solidFill>
                  <a:srgbClr val="002060"/>
                </a:solidFill>
              </a:rPr>
              <a:t> </a:t>
            </a:r>
            <a:r>
              <a:rPr lang="it-IT" sz="1400" b="1" dirty="0" err="1">
                <a:solidFill>
                  <a:srgbClr val="002060"/>
                </a:solidFill>
              </a:rPr>
              <a:t>Beamlines</a:t>
            </a:r>
            <a:r>
              <a:rPr lang="it-IT" sz="1400" b="1" dirty="0">
                <a:solidFill>
                  <a:srgbClr val="002060"/>
                </a:solidFill>
              </a:rPr>
              <a:t>:</a:t>
            </a:r>
            <a:endParaRPr lang="it-IT" sz="1400" dirty="0">
              <a:solidFill>
                <a:srgbClr val="002060"/>
              </a:solidFill>
            </a:endParaRPr>
          </a:p>
          <a:p>
            <a:pPr marL="742950" lvl="1" indent="-285750">
              <a:buFont typeface="Arial" panose="020B0604020202020204" pitchFamily="34" charset="0"/>
              <a:buChar char="•"/>
            </a:pPr>
            <a:r>
              <a:rPr lang="it-IT" sz="1400" dirty="0" err="1">
                <a:solidFill>
                  <a:srgbClr val="002060"/>
                </a:solidFill>
              </a:rPr>
              <a:t>Beamline</a:t>
            </a:r>
            <a:r>
              <a:rPr lang="it-IT" sz="1400" dirty="0">
                <a:solidFill>
                  <a:srgbClr val="002060"/>
                </a:solidFill>
              </a:rPr>
              <a:t> 6.3.2 </a:t>
            </a:r>
            <a:r>
              <a:rPr lang="it-IT" sz="1400" dirty="0" err="1">
                <a:solidFill>
                  <a:srgbClr val="002060"/>
                </a:solidFill>
              </a:rPr>
              <a:t>specializes</a:t>
            </a:r>
            <a:r>
              <a:rPr lang="it-IT" sz="1400" dirty="0">
                <a:solidFill>
                  <a:srgbClr val="002060"/>
                </a:solidFill>
              </a:rPr>
              <a:t> in VUV </a:t>
            </a:r>
            <a:r>
              <a:rPr lang="it-IT" sz="1400" dirty="0" err="1">
                <a:solidFill>
                  <a:srgbClr val="002060"/>
                </a:solidFill>
              </a:rPr>
              <a:t>absorption</a:t>
            </a:r>
            <a:r>
              <a:rPr lang="it-IT" sz="1400" dirty="0">
                <a:solidFill>
                  <a:srgbClr val="002060"/>
                </a:solidFill>
              </a:rPr>
              <a:t> and </a:t>
            </a:r>
            <a:r>
              <a:rPr lang="it-IT" sz="1400" dirty="0" err="1">
                <a:solidFill>
                  <a:srgbClr val="002060"/>
                </a:solidFill>
              </a:rPr>
              <a:t>surface</a:t>
            </a:r>
            <a:r>
              <a:rPr lang="it-IT" sz="1400" dirty="0">
                <a:solidFill>
                  <a:srgbClr val="002060"/>
                </a:solidFill>
              </a:rPr>
              <a:t> science.</a:t>
            </a:r>
          </a:p>
          <a:p>
            <a:pPr marL="742950" lvl="1" indent="-285750">
              <a:buFont typeface="Arial" panose="020B0604020202020204" pitchFamily="34" charset="0"/>
              <a:buChar char="•"/>
            </a:pPr>
            <a:r>
              <a:rPr lang="it-IT" sz="1400" dirty="0">
                <a:solidFill>
                  <a:srgbClr val="002060"/>
                </a:solidFill>
              </a:rPr>
              <a:t>High-</a:t>
            </a:r>
            <a:r>
              <a:rPr lang="it-IT" sz="1400" dirty="0" err="1">
                <a:solidFill>
                  <a:srgbClr val="002060"/>
                </a:solidFill>
              </a:rPr>
              <a:t>resolution</a:t>
            </a:r>
            <a:r>
              <a:rPr lang="it-IT" sz="1400" dirty="0">
                <a:solidFill>
                  <a:srgbClr val="002060"/>
                </a:solidFill>
              </a:rPr>
              <a:t> PES and ARPES are </a:t>
            </a:r>
            <a:r>
              <a:rPr lang="it-IT" sz="1400" dirty="0" err="1">
                <a:solidFill>
                  <a:srgbClr val="002060"/>
                </a:solidFill>
              </a:rPr>
              <a:t>available</a:t>
            </a:r>
            <a:r>
              <a:rPr lang="it-IT" sz="1400" dirty="0">
                <a:solidFill>
                  <a:srgbClr val="002060"/>
                </a:solidFill>
              </a:rPr>
              <a:t> </a:t>
            </a:r>
            <a:r>
              <a:rPr lang="it-IT" sz="1400" dirty="0" err="1">
                <a:solidFill>
                  <a:srgbClr val="002060"/>
                </a:solidFill>
              </a:rPr>
              <a:t>at</a:t>
            </a:r>
            <a:r>
              <a:rPr lang="it-IT" sz="1400" dirty="0">
                <a:solidFill>
                  <a:srgbClr val="002060"/>
                </a:solidFill>
              </a:rPr>
              <a:t> multiple </a:t>
            </a:r>
            <a:r>
              <a:rPr lang="it-IT" sz="1400" dirty="0" err="1">
                <a:solidFill>
                  <a:srgbClr val="002060"/>
                </a:solidFill>
              </a:rPr>
              <a:t>beamlines</a:t>
            </a:r>
            <a:r>
              <a:rPr lang="it-IT" sz="1400" dirty="0">
                <a:solidFill>
                  <a:srgbClr val="002060"/>
                </a:solidFill>
              </a:rPr>
              <a:t>.</a:t>
            </a:r>
          </a:p>
          <a:p>
            <a:r>
              <a:rPr lang="it-IT" sz="1400" b="1" dirty="0">
                <a:solidFill>
                  <a:srgbClr val="002060"/>
                </a:solidFill>
              </a:rPr>
              <a:t>Applications:</a:t>
            </a:r>
            <a:r>
              <a:rPr lang="it-IT" sz="1400" dirty="0">
                <a:solidFill>
                  <a:srgbClr val="002060"/>
                </a:solidFill>
              </a:rPr>
              <a:t> PES, ARPES, VUV </a:t>
            </a:r>
            <a:r>
              <a:rPr lang="it-IT" sz="1400" dirty="0" err="1">
                <a:solidFill>
                  <a:srgbClr val="002060"/>
                </a:solidFill>
              </a:rPr>
              <a:t>spectroscopy</a:t>
            </a:r>
            <a:r>
              <a:rPr lang="it-IT" sz="1400" dirty="0">
                <a:solidFill>
                  <a:srgbClr val="002060"/>
                </a:solidFill>
              </a:rPr>
              <a:t>, </a:t>
            </a:r>
            <a:r>
              <a:rPr lang="it-IT" sz="1400" dirty="0" err="1">
                <a:solidFill>
                  <a:srgbClr val="002060"/>
                </a:solidFill>
              </a:rPr>
              <a:t>surface</a:t>
            </a:r>
            <a:r>
              <a:rPr lang="it-IT" sz="1400" dirty="0">
                <a:solidFill>
                  <a:srgbClr val="002060"/>
                </a:solidFill>
              </a:rPr>
              <a:t> science, </a:t>
            </a:r>
            <a:r>
              <a:rPr lang="it-IT" sz="1400" dirty="0" err="1">
                <a:solidFill>
                  <a:srgbClr val="002060"/>
                </a:solidFill>
              </a:rPr>
              <a:t>material</a:t>
            </a:r>
            <a:r>
              <a:rPr lang="it-IT" sz="1400" dirty="0">
                <a:solidFill>
                  <a:srgbClr val="002060"/>
                </a:solidFill>
              </a:rPr>
              <a:t> </a:t>
            </a:r>
            <a:r>
              <a:rPr lang="it-IT" sz="1400" dirty="0" err="1">
                <a:solidFill>
                  <a:srgbClr val="002060"/>
                </a:solidFill>
              </a:rPr>
              <a:t>characterization</a:t>
            </a:r>
            <a:r>
              <a:rPr lang="it-IT" sz="1400" dirty="0">
                <a:solidFill>
                  <a:srgbClr val="002060"/>
                </a:solidFill>
              </a:rPr>
              <a:t>.</a:t>
            </a:r>
          </a:p>
          <a:p>
            <a:r>
              <a:rPr lang="it-IT" sz="1400" b="1" dirty="0">
                <a:solidFill>
                  <a:srgbClr val="002060"/>
                </a:solidFill>
              </a:rPr>
              <a:t>Samples</a:t>
            </a:r>
            <a:r>
              <a:rPr lang="it-IT" sz="1400" dirty="0">
                <a:solidFill>
                  <a:srgbClr val="002060"/>
                </a:solidFill>
              </a:rPr>
              <a:t>: </a:t>
            </a:r>
            <a:r>
              <a:rPr lang="it-IT" sz="1400" dirty="0" err="1">
                <a:solidFill>
                  <a:srgbClr val="002060"/>
                </a:solidFill>
              </a:rPr>
              <a:t>Solids</a:t>
            </a:r>
            <a:r>
              <a:rPr lang="it-IT" sz="1400" dirty="0">
                <a:solidFill>
                  <a:srgbClr val="002060"/>
                </a:solidFill>
              </a:rPr>
              <a:t> (</a:t>
            </a:r>
            <a:r>
              <a:rPr lang="it-IT" sz="1400" dirty="0" err="1">
                <a:solidFill>
                  <a:srgbClr val="002060"/>
                </a:solidFill>
              </a:rPr>
              <a:t>surfaces</a:t>
            </a:r>
            <a:r>
              <a:rPr lang="it-IT" sz="1400" dirty="0">
                <a:solidFill>
                  <a:srgbClr val="002060"/>
                </a:solidFill>
              </a:rPr>
              <a:t>, </a:t>
            </a:r>
            <a:r>
              <a:rPr lang="it-IT" sz="1400" dirty="0" err="1">
                <a:solidFill>
                  <a:srgbClr val="002060"/>
                </a:solidFill>
              </a:rPr>
              <a:t>thin</a:t>
            </a:r>
            <a:r>
              <a:rPr lang="it-IT" sz="1400" dirty="0">
                <a:solidFill>
                  <a:srgbClr val="002060"/>
                </a:solidFill>
              </a:rPr>
              <a:t> </a:t>
            </a:r>
            <a:r>
              <a:rPr lang="it-IT" sz="1400" dirty="0" err="1">
                <a:solidFill>
                  <a:srgbClr val="002060"/>
                </a:solidFill>
              </a:rPr>
              <a:t>films</a:t>
            </a:r>
            <a:r>
              <a:rPr lang="it-IT" sz="1400" dirty="0">
                <a:solidFill>
                  <a:srgbClr val="002060"/>
                </a:solidFill>
              </a:rPr>
              <a:t>), </a:t>
            </a:r>
            <a:r>
              <a:rPr lang="it-IT" sz="1400" dirty="0" err="1">
                <a:solidFill>
                  <a:srgbClr val="002060"/>
                </a:solidFill>
              </a:rPr>
              <a:t>liquids</a:t>
            </a:r>
            <a:r>
              <a:rPr lang="it-IT" sz="1400" dirty="0">
                <a:solidFill>
                  <a:srgbClr val="002060"/>
                </a:solidFill>
              </a:rPr>
              <a:t> (under special </a:t>
            </a:r>
            <a:r>
              <a:rPr lang="it-IT" sz="1400" dirty="0" err="1">
                <a:solidFill>
                  <a:srgbClr val="002060"/>
                </a:solidFill>
              </a:rPr>
              <a:t>conditions</a:t>
            </a:r>
            <a:r>
              <a:rPr lang="it-IT" sz="1400" dirty="0">
                <a:solidFill>
                  <a:srgbClr val="002060"/>
                </a:solidFill>
              </a:rPr>
              <a:t>), and gas </a:t>
            </a:r>
            <a:r>
              <a:rPr lang="it-IT" sz="1400" dirty="0" err="1">
                <a:solidFill>
                  <a:srgbClr val="002060"/>
                </a:solidFill>
              </a:rPr>
              <a:t>phase</a:t>
            </a:r>
            <a:r>
              <a:rPr lang="it-IT" sz="1400" dirty="0">
                <a:solidFill>
                  <a:srgbClr val="002060"/>
                </a:solidFill>
              </a:rPr>
              <a:t>.</a:t>
            </a:r>
          </a:p>
        </p:txBody>
      </p:sp>
      <p:sp>
        <p:nvSpPr>
          <p:cNvPr id="6" name="CasellaDiTesto 5">
            <a:extLst>
              <a:ext uri="{FF2B5EF4-FFF2-40B4-BE49-F238E27FC236}">
                <a16:creationId xmlns:a16="http://schemas.microsoft.com/office/drawing/2014/main" id="{A39FB7AA-2B69-4596-6AF5-62399D1CEDA6}"/>
              </a:ext>
            </a:extLst>
          </p:cNvPr>
          <p:cNvSpPr txBox="1"/>
          <p:nvPr/>
        </p:nvSpPr>
        <p:spPr>
          <a:xfrm>
            <a:off x="536558" y="3547752"/>
            <a:ext cx="6096000" cy="3385542"/>
          </a:xfrm>
          <a:prstGeom prst="rect">
            <a:avLst/>
          </a:prstGeom>
          <a:noFill/>
        </p:spPr>
        <p:txBody>
          <a:bodyPr wrap="square">
            <a:spAutoFit/>
          </a:bodyPr>
          <a:lstStyle/>
          <a:p>
            <a:r>
              <a:rPr lang="it-IT" b="1" dirty="0" err="1">
                <a:solidFill>
                  <a:srgbClr val="002060"/>
                </a:solidFill>
              </a:rPr>
              <a:t>Synchrotron</a:t>
            </a:r>
            <a:r>
              <a:rPr lang="it-IT" b="1" dirty="0">
                <a:solidFill>
                  <a:srgbClr val="002060"/>
                </a:solidFill>
              </a:rPr>
              <a:t> SOLEIL (France)</a:t>
            </a:r>
          </a:p>
          <a:p>
            <a:r>
              <a:rPr lang="it-IT" sz="1400" b="1" dirty="0">
                <a:solidFill>
                  <a:srgbClr val="002060"/>
                </a:solidFill>
              </a:rPr>
              <a:t>Source </a:t>
            </a:r>
            <a:r>
              <a:rPr lang="it-IT" sz="1400" b="1" dirty="0" err="1">
                <a:solidFill>
                  <a:srgbClr val="002060"/>
                </a:solidFill>
              </a:rPr>
              <a:t>Type</a:t>
            </a:r>
            <a:r>
              <a:rPr lang="it-IT" sz="1400" b="1" dirty="0">
                <a:solidFill>
                  <a:srgbClr val="002060"/>
                </a:solidFill>
              </a:rPr>
              <a:t>:</a:t>
            </a:r>
            <a:r>
              <a:rPr lang="it-IT" sz="1400" dirty="0">
                <a:solidFill>
                  <a:srgbClr val="002060"/>
                </a:solidFill>
              </a:rPr>
              <a:t> </a:t>
            </a:r>
            <a:r>
              <a:rPr lang="it-IT" sz="1400" dirty="0" err="1">
                <a:solidFill>
                  <a:srgbClr val="002060"/>
                </a:solidFill>
              </a:rPr>
              <a:t>Synchrotron</a:t>
            </a:r>
            <a:r>
              <a:rPr lang="it-IT" sz="1400" dirty="0">
                <a:solidFill>
                  <a:srgbClr val="002060"/>
                </a:solidFill>
              </a:rPr>
              <a:t> </a:t>
            </a:r>
            <a:r>
              <a:rPr lang="it-IT" sz="1400" dirty="0" err="1">
                <a:solidFill>
                  <a:srgbClr val="002060"/>
                </a:solidFill>
              </a:rPr>
              <a:t>Radiation</a:t>
            </a:r>
            <a:r>
              <a:rPr lang="it-IT" sz="1400" dirty="0">
                <a:solidFill>
                  <a:srgbClr val="002060"/>
                </a:solidFill>
              </a:rPr>
              <a:t> Facility</a:t>
            </a:r>
          </a:p>
          <a:p>
            <a:r>
              <a:rPr lang="it-IT" sz="1400" b="1" dirty="0" err="1">
                <a:solidFill>
                  <a:srgbClr val="002060"/>
                </a:solidFill>
              </a:rPr>
              <a:t>Photon</a:t>
            </a:r>
            <a:r>
              <a:rPr lang="it-IT" sz="1400" b="1" dirty="0">
                <a:solidFill>
                  <a:srgbClr val="002060"/>
                </a:solidFill>
              </a:rPr>
              <a:t> Energy Range:</a:t>
            </a:r>
            <a:r>
              <a:rPr lang="it-IT" sz="1400" dirty="0">
                <a:solidFill>
                  <a:srgbClr val="002060"/>
                </a:solidFill>
              </a:rPr>
              <a:t> 5 eV to 40 </a:t>
            </a:r>
            <a:r>
              <a:rPr lang="it-IT" sz="1400" dirty="0" err="1">
                <a:solidFill>
                  <a:srgbClr val="002060"/>
                </a:solidFill>
              </a:rPr>
              <a:t>keV</a:t>
            </a:r>
            <a:r>
              <a:rPr lang="it-IT" sz="1400" dirty="0">
                <a:solidFill>
                  <a:srgbClr val="002060"/>
                </a:solidFill>
              </a:rPr>
              <a:t> (covers VUV, soft X-rays, and hard X-rays)</a:t>
            </a:r>
          </a:p>
          <a:p>
            <a:r>
              <a:rPr lang="it-IT" sz="1400" b="1" dirty="0" err="1">
                <a:solidFill>
                  <a:srgbClr val="002060"/>
                </a:solidFill>
              </a:rPr>
              <a:t>Photon</a:t>
            </a:r>
            <a:r>
              <a:rPr lang="it-IT" sz="1400" b="1" dirty="0">
                <a:solidFill>
                  <a:srgbClr val="002060"/>
                </a:solidFill>
              </a:rPr>
              <a:t> </a:t>
            </a:r>
            <a:r>
              <a:rPr lang="it-IT" sz="1400" b="1" dirty="0" err="1">
                <a:solidFill>
                  <a:srgbClr val="002060"/>
                </a:solidFill>
              </a:rPr>
              <a:t>Flux</a:t>
            </a:r>
            <a:r>
              <a:rPr lang="it-IT" sz="1400" b="1" dirty="0">
                <a:solidFill>
                  <a:srgbClr val="002060"/>
                </a:solidFill>
              </a:rPr>
              <a:t>:</a:t>
            </a:r>
            <a:r>
              <a:rPr lang="it-IT" sz="1400" dirty="0">
                <a:solidFill>
                  <a:srgbClr val="002060"/>
                </a:solidFill>
              </a:rPr>
              <a:t> 10</a:t>
            </a:r>
            <a:r>
              <a:rPr lang="it-IT" sz="1400" baseline="30000" dirty="0">
                <a:solidFill>
                  <a:srgbClr val="002060"/>
                </a:solidFill>
              </a:rPr>
              <a:t>13</a:t>
            </a:r>
            <a:r>
              <a:rPr lang="it-IT" sz="1400" dirty="0">
                <a:solidFill>
                  <a:srgbClr val="002060"/>
                </a:solidFill>
              </a:rPr>
              <a:t> – 10</a:t>
            </a:r>
            <a:r>
              <a:rPr lang="it-IT" sz="1400" baseline="30000" dirty="0">
                <a:solidFill>
                  <a:srgbClr val="002060"/>
                </a:solidFill>
              </a:rPr>
              <a:t>15</a:t>
            </a:r>
            <a:r>
              <a:rPr lang="it-IT" sz="1400" dirty="0">
                <a:solidFill>
                  <a:srgbClr val="002060"/>
                </a:solidFill>
              </a:rPr>
              <a:t> </a:t>
            </a:r>
            <a:r>
              <a:rPr lang="it-IT" sz="1400" dirty="0" err="1">
                <a:solidFill>
                  <a:srgbClr val="002060"/>
                </a:solidFill>
              </a:rPr>
              <a:t>photons</a:t>
            </a:r>
            <a:r>
              <a:rPr lang="it-IT" sz="1400" dirty="0">
                <a:solidFill>
                  <a:srgbClr val="002060"/>
                </a:solidFill>
              </a:rPr>
              <a:t>/</a:t>
            </a:r>
            <a:r>
              <a:rPr lang="it-IT" sz="1400" dirty="0" err="1">
                <a:solidFill>
                  <a:srgbClr val="002060"/>
                </a:solidFill>
              </a:rPr>
              <a:t>s</a:t>
            </a:r>
            <a:endParaRPr lang="it-IT" sz="1400" dirty="0">
              <a:solidFill>
                <a:srgbClr val="002060"/>
              </a:solidFill>
            </a:endParaRPr>
          </a:p>
          <a:p>
            <a:r>
              <a:rPr lang="it-IT" sz="1400" b="1" dirty="0">
                <a:solidFill>
                  <a:srgbClr val="002060"/>
                </a:solidFill>
              </a:rPr>
              <a:t>Energy </a:t>
            </a:r>
            <a:r>
              <a:rPr lang="it-IT" sz="1400" b="1" dirty="0" err="1">
                <a:solidFill>
                  <a:srgbClr val="002060"/>
                </a:solidFill>
              </a:rPr>
              <a:t>Tunability</a:t>
            </a:r>
            <a:r>
              <a:rPr lang="it-IT" sz="1400" b="1" dirty="0">
                <a:solidFill>
                  <a:srgbClr val="002060"/>
                </a:solidFill>
              </a:rPr>
              <a:t>:</a:t>
            </a:r>
            <a:r>
              <a:rPr lang="it-IT" sz="1400" dirty="0">
                <a:solidFill>
                  <a:srgbClr val="002060"/>
                </a:solidFill>
              </a:rPr>
              <a:t> Full energy </a:t>
            </a:r>
            <a:r>
              <a:rPr lang="it-IT" sz="1400" dirty="0" err="1">
                <a:solidFill>
                  <a:srgbClr val="002060"/>
                </a:solidFill>
              </a:rPr>
              <a:t>tunability</a:t>
            </a:r>
            <a:r>
              <a:rPr lang="it-IT" sz="1400" dirty="0">
                <a:solidFill>
                  <a:srgbClr val="002060"/>
                </a:solidFill>
              </a:rPr>
              <a:t> with </a:t>
            </a:r>
            <a:r>
              <a:rPr lang="it-IT" sz="1400" dirty="0" err="1">
                <a:solidFill>
                  <a:srgbClr val="002060"/>
                </a:solidFill>
              </a:rPr>
              <a:t>undulators</a:t>
            </a:r>
            <a:r>
              <a:rPr lang="it-IT" sz="1400" dirty="0">
                <a:solidFill>
                  <a:srgbClr val="002060"/>
                </a:solidFill>
              </a:rPr>
              <a:t> and </a:t>
            </a:r>
            <a:r>
              <a:rPr lang="it-IT" sz="1400" dirty="0" err="1">
                <a:solidFill>
                  <a:srgbClr val="002060"/>
                </a:solidFill>
              </a:rPr>
              <a:t>monochromators</a:t>
            </a:r>
            <a:endParaRPr lang="it-IT" sz="1400" dirty="0">
              <a:solidFill>
                <a:srgbClr val="002060"/>
              </a:solidFill>
            </a:endParaRPr>
          </a:p>
          <a:p>
            <a:r>
              <a:rPr lang="it-IT" sz="1400" b="1" dirty="0" err="1">
                <a:solidFill>
                  <a:srgbClr val="002060"/>
                </a:solidFill>
              </a:rPr>
              <a:t>Pulse</a:t>
            </a:r>
            <a:r>
              <a:rPr lang="it-IT" sz="1400" b="1" dirty="0">
                <a:solidFill>
                  <a:srgbClr val="002060"/>
                </a:solidFill>
              </a:rPr>
              <a:t> </a:t>
            </a:r>
            <a:r>
              <a:rPr lang="it-IT" sz="1400" b="1" dirty="0" err="1">
                <a:solidFill>
                  <a:srgbClr val="002060"/>
                </a:solidFill>
              </a:rPr>
              <a:t>Length</a:t>
            </a:r>
            <a:r>
              <a:rPr lang="it-IT" sz="1400" b="1" dirty="0">
                <a:solidFill>
                  <a:srgbClr val="002060"/>
                </a:solidFill>
              </a:rPr>
              <a:t>:</a:t>
            </a:r>
            <a:r>
              <a:rPr lang="it-IT" sz="1400" dirty="0">
                <a:solidFill>
                  <a:srgbClr val="002060"/>
                </a:solidFill>
              </a:rPr>
              <a:t> 50–100 </a:t>
            </a:r>
            <a:r>
              <a:rPr lang="it-IT" sz="1400" dirty="0" err="1">
                <a:solidFill>
                  <a:srgbClr val="002060"/>
                </a:solidFill>
              </a:rPr>
              <a:t>ps</a:t>
            </a:r>
            <a:endParaRPr lang="it-IT" sz="1400" dirty="0">
              <a:solidFill>
                <a:srgbClr val="002060"/>
              </a:solidFill>
            </a:endParaRPr>
          </a:p>
          <a:p>
            <a:r>
              <a:rPr lang="it-IT" sz="1400" b="1" dirty="0" err="1">
                <a:solidFill>
                  <a:srgbClr val="002060"/>
                </a:solidFill>
              </a:rPr>
              <a:t>Specific</a:t>
            </a:r>
            <a:r>
              <a:rPr lang="it-IT" sz="1400" b="1" dirty="0">
                <a:solidFill>
                  <a:srgbClr val="002060"/>
                </a:solidFill>
              </a:rPr>
              <a:t> </a:t>
            </a:r>
            <a:r>
              <a:rPr lang="it-IT" sz="1400" b="1" dirty="0" err="1">
                <a:solidFill>
                  <a:srgbClr val="002060"/>
                </a:solidFill>
              </a:rPr>
              <a:t>Beamlines</a:t>
            </a:r>
            <a:r>
              <a:rPr lang="it-IT" sz="1400" b="1" dirty="0">
                <a:solidFill>
                  <a:srgbClr val="002060"/>
                </a:solidFill>
              </a:rPr>
              <a:t>:</a:t>
            </a:r>
            <a:endParaRPr lang="it-IT" sz="1400" dirty="0">
              <a:solidFill>
                <a:srgbClr val="002060"/>
              </a:solidFill>
            </a:endParaRPr>
          </a:p>
          <a:p>
            <a:pPr marL="742950" lvl="1" indent="-285750">
              <a:buFont typeface="Arial" panose="020B0604020202020204" pitchFamily="34" charset="0"/>
              <a:buChar char="•"/>
            </a:pPr>
            <a:r>
              <a:rPr lang="it-IT" sz="1400" b="1" dirty="0">
                <a:solidFill>
                  <a:srgbClr val="002060"/>
                </a:solidFill>
              </a:rPr>
              <a:t>DESIRS </a:t>
            </a:r>
            <a:r>
              <a:rPr lang="it-IT" sz="1400" b="1" dirty="0" err="1">
                <a:solidFill>
                  <a:srgbClr val="002060"/>
                </a:solidFill>
              </a:rPr>
              <a:t>Beamline</a:t>
            </a:r>
            <a:r>
              <a:rPr lang="it-IT" sz="1400" b="1" dirty="0">
                <a:solidFill>
                  <a:srgbClr val="002060"/>
                </a:solidFill>
              </a:rPr>
              <a:t>:</a:t>
            </a:r>
            <a:r>
              <a:rPr lang="it-IT" sz="1400" dirty="0">
                <a:solidFill>
                  <a:srgbClr val="002060"/>
                </a:solidFill>
              </a:rPr>
              <a:t> </a:t>
            </a:r>
            <a:r>
              <a:rPr lang="it-IT" sz="1400" dirty="0" err="1">
                <a:solidFill>
                  <a:srgbClr val="002060"/>
                </a:solidFill>
              </a:rPr>
              <a:t>Dedicated</a:t>
            </a:r>
            <a:r>
              <a:rPr lang="it-IT" sz="1400" dirty="0">
                <a:solidFill>
                  <a:srgbClr val="002060"/>
                </a:solidFill>
              </a:rPr>
              <a:t> to VUV </a:t>
            </a:r>
            <a:r>
              <a:rPr lang="it-IT" sz="1400" dirty="0" err="1">
                <a:solidFill>
                  <a:srgbClr val="002060"/>
                </a:solidFill>
              </a:rPr>
              <a:t>spectroscopy</a:t>
            </a:r>
            <a:r>
              <a:rPr lang="it-IT" sz="1400" dirty="0">
                <a:solidFill>
                  <a:srgbClr val="002060"/>
                </a:solidFill>
              </a:rPr>
              <a:t> (5–40 eV), </a:t>
            </a:r>
            <a:r>
              <a:rPr lang="it-IT" sz="1400" dirty="0" err="1">
                <a:solidFill>
                  <a:srgbClr val="002060"/>
                </a:solidFill>
              </a:rPr>
              <a:t>providing</a:t>
            </a:r>
            <a:r>
              <a:rPr lang="it-IT" sz="1400" dirty="0">
                <a:solidFill>
                  <a:srgbClr val="002060"/>
                </a:solidFill>
              </a:rPr>
              <a:t> high </a:t>
            </a:r>
            <a:r>
              <a:rPr lang="it-IT" sz="1400" dirty="0" err="1">
                <a:solidFill>
                  <a:srgbClr val="002060"/>
                </a:solidFill>
              </a:rPr>
              <a:t>photon</a:t>
            </a:r>
            <a:r>
              <a:rPr lang="it-IT" sz="1400" dirty="0">
                <a:solidFill>
                  <a:srgbClr val="002060"/>
                </a:solidFill>
              </a:rPr>
              <a:t> </a:t>
            </a:r>
            <a:r>
              <a:rPr lang="it-IT" sz="1400" dirty="0" err="1">
                <a:solidFill>
                  <a:srgbClr val="002060"/>
                </a:solidFill>
              </a:rPr>
              <a:t>flux</a:t>
            </a:r>
            <a:r>
              <a:rPr lang="it-IT" sz="1400" dirty="0">
                <a:solidFill>
                  <a:srgbClr val="002060"/>
                </a:solidFill>
              </a:rPr>
              <a:t> and energy </a:t>
            </a:r>
            <a:r>
              <a:rPr lang="it-IT" sz="1400" dirty="0" err="1">
                <a:solidFill>
                  <a:srgbClr val="002060"/>
                </a:solidFill>
              </a:rPr>
              <a:t>resolution</a:t>
            </a:r>
            <a:r>
              <a:rPr lang="it-IT" sz="1400" dirty="0">
                <a:solidFill>
                  <a:srgbClr val="002060"/>
                </a:solidFill>
              </a:rPr>
              <a:t>.</a:t>
            </a:r>
          </a:p>
          <a:p>
            <a:pPr marL="742950" lvl="1" indent="-285750">
              <a:buFont typeface="Arial" panose="020B0604020202020204" pitchFamily="34" charset="0"/>
              <a:buChar char="•"/>
            </a:pPr>
            <a:r>
              <a:rPr lang="it-IT" sz="1400" b="1" dirty="0">
                <a:solidFill>
                  <a:srgbClr val="002060"/>
                </a:solidFill>
              </a:rPr>
              <a:t>PLEIADE PES </a:t>
            </a:r>
            <a:r>
              <a:rPr lang="it-IT" sz="1400" b="1" dirty="0" err="1">
                <a:solidFill>
                  <a:srgbClr val="002060"/>
                </a:solidFill>
              </a:rPr>
              <a:t>Beamline</a:t>
            </a:r>
            <a:r>
              <a:rPr lang="it-IT" sz="1400" b="1" dirty="0">
                <a:solidFill>
                  <a:srgbClr val="002060"/>
                </a:solidFill>
              </a:rPr>
              <a:t>:</a:t>
            </a:r>
            <a:r>
              <a:rPr lang="it-IT" sz="1400" dirty="0">
                <a:solidFill>
                  <a:srgbClr val="002060"/>
                </a:solidFill>
              </a:rPr>
              <a:t> </a:t>
            </a:r>
            <a:r>
              <a:rPr lang="it-IT" sz="1400" dirty="0" err="1">
                <a:solidFill>
                  <a:srgbClr val="002060"/>
                </a:solidFill>
              </a:rPr>
              <a:t>Offers</a:t>
            </a:r>
            <a:r>
              <a:rPr lang="it-IT" sz="1400" dirty="0">
                <a:solidFill>
                  <a:srgbClr val="002060"/>
                </a:solidFill>
              </a:rPr>
              <a:t> angle-</a:t>
            </a:r>
            <a:r>
              <a:rPr lang="it-IT" sz="1400" dirty="0" err="1">
                <a:solidFill>
                  <a:srgbClr val="002060"/>
                </a:solidFill>
              </a:rPr>
              <a:t>resolved</a:t>
            </a:r>
            <a:r>
              <a:rPr lang="it-IT" sz="1400" dirty="0">
                <a:solidFill>
                  <a:srgbClr val="002060"/>
                </a:solidFill>
              </a:rPr>
              <a:t> and </a:t>
            </a:r>
            <a:r>
              <a:rPr lang="it-IT" sz="1400" dirty="0" err="1">
                <a:solidFill>
                  <a:srgbClr val="002060"/>
                </a:solidFill>
              </a:rPr>
              <a:t>resonant</a:t>
            </a:r>
            <a:r>
              <a:rPr lang="it-IT" sz="1400" dirty="0">
                <a:solidFill>
                  <a:srgbClr val="002060"/>
                </a:solidFill>
              </a:rPr>
              <a:t> PES </a:t>
            </a:r>
            <a:r>
              <a:rPr lang="it-IT" sz="1400" dirty="0" err="1">
                <a:solidFill>
                  <a:srgbClr val="002060"/>
                </a:solidFill>
              </a:rPr>
              <a:t>experiments</a:t>
            </a:r>
            <a:r>
              <a:rPr lang="it-IT" sz="1400" dirty="0">
                <a:solidFill>
                  <a:srgbClr val="002060"/>
                </a:solidFill>
              </a:rPr>
              <a:t>.</a:t>
            </a:r>
          </a:p>
          <a:p>
            <a:pPr marL="742950" lvl="1" indent="-285750">
              <a:buFont typeface="Arial" panose="020B0604020202020204" pitchFamily="34" charset="0"/>
              <a:buChar char="•"/>
            </a:pPr>
            <a:r>
              <a:rPr lang="it-IT" sz="1400" b="1" dirty="0">
                <a:solidFill>
                  <a:srgbClr val="002060"/>
                </a:solidFill>
              </a:rPr>
              <a:t>DISCO </a:t>
            </a:r>
            <a:r>
              <a:rPr lang="it-IT" sz="1400" b="1" dirty="0" err="1">
                <a:solidFill>
                  <a:srgbClr val="002060"/>
                </a:solidFill>
              </a:rPr>
              <a:t>Beamline</a:t>
            </a:r>
            <a:r>
              <a:rPr lang="it-IT" sz="1400" b="1" dirty="0">
                <a:solidFill>
                  <a:srgbClr val="002060"/>
                </a:solidFill>
              </a:rPr>
              <a:t>:</a:t>
            </a:r>
            <a:r>
              <a:rPr lang="it-IT" sz="1400" dirty="0">
                <a:solidFill>
                  <a:srgbClr val="002060"/>
                </a:solidFill>
              </a:rPr>
              <a:t> </a:t>
            </a:r>
            <a:r>
              <a:rPr lang="it-IT" sz="1400" dirty="0" err="1">
                <a:solidFill>
                  <a:srgbClr val="002060"/>
                </a:solidFill>
              </a:rPr>
              <a:t>Offers</a:t>
            </a:r>
            <a:r>
              <a:rPr lang="it-IT" sz="1400" dirty="0">
                <a:solidFill>
                  <a:srgbClr val="002060"/>
                </a:solidFill>
              </a:rPr>
              <a:t> angle-</a:t>
            </a:r>
            <a:r>
              <a:rPr lang="it-IT" sz="1400" dirty="0" err="1">
                <a:solidFill>
                  <a:srgbClr val="002060"/>
                </a:solidFill>
              </a:rPr>
              <a:t>resolved</a:t>
            </a:r>
            <a:r>
              <a:rPr lang="it-IT" sz="1400" dirty="0">
                <a:solidFill>
                  <a:srgbClr val="002060"/>
                </a:solidFill>
              </a:rPr>
              <a:t> and </a:t>
            </a:r>
            <a:r>
              <a:rPr lang="it-IT" sz="1400" dirty="0" err="1">
                <a:solidFill>
                  <a:srgbClr val="002060"/>
                </a:solidFill>
              </a:rPr>
              <a:t>resonant</a:t>
            </a:r>
            <a:r>
              <a:rPr lang="it-IT" sz="1400" dirty="0">
                <a:solidFill>
                  <a:srgbClr val="002060"/>
                </a:solidFill>
              </a:rPr>
              <a:t> PES </a:t>
            </a:r>
            <a:r>
              <a:rPr lang="it-IT" sz="1400" dirty="0" err="1">
                <a:solidFill>
                  <a:srgbClr val="002060"/>
                </a:solidFill>
              </a:rPr>
              <a:t>experiments</a:t>
            </a:r>
            <a:r>
              <a:rPr lang="it-IT" sz="1400" dirty="0">
                <a:solidFill>
                  <a:srgbClr val="002060"/>
                </a:solidFill>
              </a:rPr>
              <a:t>.</a:t>
            </a:r>
          </a:p>
          <a:p>
            <a:r>
              <a:rPr lang="it-IT" sz="1400" b="1" dirty="0">
                <a:solidFill>
                  <a:srgbClr val="002060"/>
                </a:solidFill>
              </a:rPr>
              <a:t>Applications:</a:t>
            </a:r>
            <a:r>
              <a:rPr lang="it-IT" sz="1400" dirty="0">
                <a:solidFill>
                  <a:srgbClr val="002060"/>
                </a:solidFill>
              </a:rPr>
              <a:t> VUV </a:t>
            </a:r>
            <a:r>
              <a:rPr lang="it-IT" sz="1400" dirty="0" err="1">
                <a:solidFill>
                  <a:srgbClr val="002060"/>
                </a:solidFill>
              </a:rPr>
              <a:t>photoemission</a:t>
            </a:r>
            <a:r>
              <a:rPr lang="it-IT" sz="1400" dirty="0">
                <a:solidFill>
                  <a:srgbClr val="002060"/>
                </a:solidFill>
              </a:rPr>
              <a:t>, ARPES, </a:t>
            </a:r>
            <a:r>
              <a:rPr lang="it-IT" sz="1400" dirty="0" err="1">
                <a:solidFill>
                  <a:srgbClr val="002060"/>
                </a:solidFill>
              </a:rPr>
              <a:t>molecular</a:t>
            </a:r>
            <a:r>
              <a:rPr lang="it-IT" sz="1400" dirty="0">
                <a:solidFill>
                  <a:srgbClr val="002060"/>
                </a:solidFill>
              </a:rPr>
              <a:t> </a:t>
            </a:r>
            <a:r>
              <a:rPr lang="it-IT" sz="1400" dirty="0" err="1">
                <a:solidFill>
                  <a:srgbClr val="002060"/>
                </a:solidFill>
              </a:rPr>
              <a:t>physics</a:t>
            </a:r>
            <a:r>
              <a:rPr lang="it-IT" sz="1400" dirty="0">
                <a:solidFill>
                  <a:srgbClr val="002060"/>
                </a:solidFill>
              </a:rPr>
              <a:t>, </a:t>
            </a:r>
            <a:r>
              <a:rPr lang="it-IT" sz="1400" dirty="0" err="1">
                <a:solidFill>
                  <a:srgbClr val="002060"/>
                </a:solidFill>
              </a:rPr>
              <a:t>astrophysics</a:t>
            </a:r>
            <a:r>
              <a:rPr lang="it-IT" sz="1400" dirty="0">
                <a:solidFill>
                  <a:srgbClr val="002060"/>
                </a:solidFill>
              </a:rPr>
              <a:t>, </a:t>
            </a:r>
            <a:r>
              <a:rPr lang="it-IT" sz="1400" dirty="0" err="1">
                <a:solidFill>
                  <a:srgbClr val="002060"/>
                </a:solidFill>
              </a:rPr>
              <a:t>surface</a:t>
            </a:r>
            <a:r>
              <a:rPr lang="it-IT" sz="1400" dirty="0">
                <a:solidFill>
                  <a:srgbClr val="002060"/>
                </a:solidFill>
              </a:rPr>
              <a:t> </a:t>
            </a:r>
            <a:r>
              <a:rPr lang="it-IT" sz="1400" dirty="0" err="1">
                <a:solidFill>
                  <a:srgbClr val="002060"/>
                </a:solidFill>
              </a:rPr>
              <a:t>chemistry</a:t>
            </a:r>
            <a:r>
              <a:rPr lang="it-IT" sz="1400" dirty="0">
                <a:solidFill>
                  <a:srgbClr val="002060"/>
                </a:solidFill>
              </a:rPr>
              <a:t>.</a:t>
            </a:r>
          </a:p>
          <a:p>
            <a:r>
              <a:rPr lang="it-IT" sz="1400" b="1" dirty="0">
                <a:solidFill>
                  <a:srgbClr val="002060"/>
                </a:solidFill>
              </a:rPr>
              <a:t>Samples</a:t>
            </a:r>
            <a:r>
              <a:rPr lang="it-IT" sz="1400" dirty="0">
                <a:solidFill>
                  <a:srgbClr val="002060"/>
                </a:solidFill>
              </a:rPr>
              <a:t>: </a:t>
            </a:r>
            <a:r>
              <a:rPr lang="it-IT" sz="1400" dirty="0" err="1">
                <a:solidFill>
                  <a:srgbClr val="002060"/>
                </a:solidFill>
              </a:rPr>
              <a:t>Solids</a:t>
            </a:r>
            <a:r>
              <a:rPr lang="it-IT" sz="1400" dirty="0">
                <a:solidFill>
                  <a:srgbClr val="002060"/>
                </a:solidFill>
              </a:rPr>
              <a:t> (</a:t>
            </a:r>
            <a:r>
              <a:rPr lang="it-IT" sz="1400" dirty="0" err="1">
                <a:solidFill>
                  <a:srgbClr val="002060"/>
                </a:solidFill>
              </a:rPr>
              <a:t>surfaces</a:t>
            </a:r>
            <a:r>
              <a:rPr lang="it-IT" sz="1400" dirty="0">
                <a:solidFill>
                  <a:srgbClr val="002060"/>
                </a:solidFill>
              </a:rPr>
              <a:t>, </a:t>
            </a:r>
            <a:r>
              <a:rPr lang="it-IT" sz="1400" dirty="0" err="1">
                <a:solidFill>
                  <a:srgbClr val="002060"/>
                </a:solidFill>
              </a:rPr>
              <a:t>thin</a:t>
            </a:r>
            <a:r>
              <a:rPr lang="it-IT" sz="1400" dirty="0">
                <a:solidFill>
                  <a:srgbClr val="002060"/>
                </a:solidFill>
              </a:rPr>
              <a:t> </a:t>
            </a:r>
            <a:r>
              <a:rPr lang="it-IT" sz="1400" dirty="0" err="1">
                <a:solidFill>
                  <a:srgbClr val="002060"/>
                </a:solidFill>
              </a:rPr>
              <a:t>films</a:t>
            </a:r>
            <a:r>
              <a:rPr lang="it-IT" sz="1400" dirty="0">
                <a:solidFill>
                  <a:srgbClr val="002060"/>
                </a:solidFill>
              </a:rPr>
              <a:t>, bulk), </a:t>
            </a:r>
            <a:r>
              <a:rPr lang="it-IT" sz="1400" dirty="0" err="1">
                <a:solidFill>
                  <a:srgbClr val="002060"/>
                </a:solidFill>
              </a:rPr>
              <a:t>liquids</a:t>
            </a:r>
            <a:r>
              <a:rPr lang="it-IT" sz="1400" dirty="0">
                <a:solidFill>
                  <a:srgbClr val="002060"/>
                </a:solidFill>
              </a:rPr>
              <a:t> (special setups), and gas </a:t>
            </a:r>
            <a:r>
              <a:rPr lang="it-IT" sz="1400" dirty="0" err="1">
                <a:solidFill>
                  <a:srgbClr val="002060"/>
                </a:solidFill>
              </a:rPr>
              <a:t>phase</a:t>
            </a:r>
            <a:r>
              <a:rPr lang="it-IT" sz="1400" dirty="0">
                <a:solidFill>
                  <a:srgbClr val="002060"/>
                </a:solidFill>
              </a:rPr>
              <a:t>.</a:t>
            </a:r>
          </a:p>
        </p:txBody>
      </p:sp>
      <p:pic>
        <p:nvPicPr>
          <p:cNvPr id="3074" name="Picture 2" descr="Advanced Light Source Upgrade Approved to Start Construction – Berkeley Lab  News Center">
            <a:extLst>
              <a:ext uri="{FF2B5EF4-FFF2-40B4-BE49-F238E27FC236}">
                <a16:creationId xmlns:a16="http://schemas.microsoft.com/office/drawing/2014/main" id="{02057D59-255A-ACD1-39A8-B1AF089EA9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6629" y="237279"/>
            <a:ext cx="4709666" cy="29546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OLEIL - Wikipedia">
            <a:extLst>
              <a:ext uri="{FF2B5EF4-FFF2-40B4-BE49-F238E27FC236}">
                <a16:creationId xmlns:a16="http://schemas.microsoft.com/office/drawing/2014/main" id="{96F93FFA-93C0-4436-755D-EE05114F76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31142" y="3569252"/>
            <a:ext cx="4709666" cy="31378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189A2BE5-332B-1EC3-9735-A6337682D0A7}"/>
              </a:ext>
            </a:extLst>
          </p:cNvPr>
          <p:cNvGrpSpPr/>
          <p:nvPr/>
        </p:nvGrpSpPr>
        <p:grpSpPr>
          <a:xfrm>
            <a:off x="85423" y="62261"/>
            <a:ext cx="833752" cy="4279447"/>
            <a:chOff x="85423" y="62261"/>
            <a:chExt cx="833752" cy="4279447"/>
          </a:xfrm>
        </p:grpSpPr>
        <p:sp>
          <p:nvSpPr>
            <p:cNvPr id="4" name="CasellaDiTesto 3">
              <a:extLst>
                <a:ext uri="{FF2B5EF4-FFF2-40B4-BE49-F238E27FC236}">
                  <a16:creationId xmlns:a16="http://schemas.microsoft.com/office/drawing/2014/main" id="{152E9AF8-F01E-9C6C-5FA6-416E1F4EE26C}"/>
                </a:ext>
              </a:extLst>
            </p:cNvPr>
            <p:cNvSpPr txBox="1"/>
            <p:nvPr/>
          </p:nvSpPr>
          <p:spPr>
            <a:xfrm>
              <a:off x="85423" y="62261"/>
              <a:ext cx="620615" cy="538609"/>
            </a:xfrm>
            <a:prstGeom prst="rect">
              <a:avLst/>
            </a:prstGeom>
            <a:noFill/>
          </p:spPr>
          <p:txBody>
            <a:bodyPr wrap="square" rtlCol="0">
              <a:spAutoFit/>
            </a:bodyPr>
            <a:lstStyle/>
            <a:p>
              <a:r>
                <a:rPr lang="it-IT" sz="2800" dirty="0">
                  <a:solidFill>
                    <a:srgbClr val="002060"/>
                  </a:solidFill>
                </a:rPr>
                <a:t>🇺🇸</a:t>
              </a:r>
            </a:p>
            <a:p>
              <a:endParaRPr lang="it-IT" sz="100" dirty="0">
                <a:solidFill>
                  <a:srgbClr val="002060"/>
                </a:solidFill>
              </a:endParaRPr>
            </a:p>
          </p:txBody>
        </p:sp>
        <p:sp>
          <p:nvSpPr>
            <p:cNvPr id="9" name="CasellaDiTesto 8">
              <a:extLst>
                <a:ext uri="{FF2B5EF4-FFF2-40B4-BE49-F238E27FC236}">
                  <a16:creationId xmlns:a16="http://schemas.microsoft.com/office/drawing/2014/main" id="{3555C273-82E6-45ED-9FE0-BEE7C894ECE1}"/>
                </a:ext>
              </a:extLst>
            </p:cNvPr>
            <p:cNvSpPr txBox="1"/>
            <p:nvPr/>
          </p:nvSpPr>
          <p:spPr>
            <a:xfrm>
              <a:off x="92935" y="3541489"/>
              <a:ext cx="826240" cy="800219"/>
            </a:xfrm>
            <a:prstGeom prst="rect">
              <a:avLst/>
            </a:prstGeom>
            <a:noFill/>
          </p:spPr>
          <p:txBody>
            <a:bodyPr wrap="square" rtlCol="0">
              <a:spAutoFit/>
            </a:bodyPr>
            <a:lstStyle/>
            <a:p>
              <a:r>
                <a:rPr lang="it-IT" sz="2800" kern="100" dirty="0">
                  <a:solidFill>
                    <a:srgbClr val="002060"/>
                  </a:solidFill>
                  <a:effectLst/>
                  <a:ea typeface="Calibri" panose="020F0502020204030204" pitchFamily="34" charset="0"/>
                  <a:cs typeface="Times New Roman" panose="02020603050405020304" pitchFamily="18" charset="0"/>
                </a:rPr>
                <a:t>🇫🇷</a:t>
              </a:r>
            </a:p>
            <a:p>
              <a:endParaRPr lang="it-IT" dirty="0">
                <a:solidFill>
                  <a:srgbClr val="002060"/>
                </a:solidFill>
              </a:endParaRPr>
            </a:p>
          </p:txBody>
        </p:sp>
      </p:grpSp>
    </p:spTree>
    <p:extLst>
      <p:ext uri="{BB962C8B-B14F-4D97-AF65-F5344CB8AC3E}">
        <p14:creationId xmlns:p14="http://schemas.microsoft.com/office/powerpoint/2010/main" val="3767616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E5F6250-BC95-E6CB-FB3D-1955A54E8D8C}"/>
              </a:ext>
            </a:extLst>
          </p:cNvPr>
          <p:cNvSpPr txBox="1"/>
          <p:nvPr/>
        </p:nvSpPr>
        <p:spPr>
          <a:xfrm>
            <a:off x="536558" y="82482"/>
            <a:ext cx="6096000" cy="3170099"/>
          </a:xfrm>
          <a:prstGeom prst="rect">
            <a:avLst/>
          </a:prstGeom>
          <a:noFill/>
        </p:spPr>
        <p:txBody>
          <a:bodyPr wrap="square">
            <a:spAutoFit/>
          </a:bodyPr>
          <a:lstStyle/>
          <a:p>
            <a:r>
              <a:rPr lang="it-IT" b="1" dirty="0">
                <a:solidFill>
                  <a:srgbClr val="002060"/>
                </a:solidFill>
              </a:rPr>
              <a:t>Canadian Light Source (CLS) - VUV </a:t>
            </a:r>
            <a:r>
              <a:rPr lang="it-IT" b="1" dirty="0" err="1">
                <a:solidFill>
                  <a:srgbClr val="002060"/>
                </a:solidFill>
              </a:rPr>
              <a:t>Beamlines</a:t>
            </a:r>
            <a:r>
              <a:rPr lang="it-IT" b="1" dirty="0">
                <a:solidFill>
                  <a:srgbClr val="002060"/>
                </a:solidFill>
              </a:rPr>
              <a:t> (Canada)</a:t>
            </a:r>
          </a:p>
          <a:p>
            <a:r>
              <a:rPr lang="it-IT" sz="1400" b="1" dirty="0">
                <a:solidFill>
                  <a:srgbClr val="002060"/>
                </a:solidFill>
              </a:rPr>
              <a:t>Source </a:t>
            </a:r>
            <a:r>
              <a:rPr lang="it-IT" sz="1400" b="1" dirty="0" err="1">
                <a:solidFill>
                  <a:srgbClr val="002060"/>
                </a:solidFill>
              </a:rPr>
              <a:t>Type</a:t>
            </a:r>
            <a:r>
              <a:rPr lang="it-IT" sz="1400" b="1" dirty="0">
                <a:solidFill>
                  <a:srgbClr val="002060"/>
                </a:solidFill>
              </a:rPr>
              <a:t>:</a:t>
            </a:r>
            <a:r>
              <a:rPr lang="it-IT" sz="1400" dirty="0">
                <a:solidFill>
                  <a:srgbClr val="002060"/>
                </a:solidFill>
              </a:rPr>
              <a:t> </a:t>
            </a:r>
            <a:r>
              <a:rPr lang="it-IT" sz="1400" dirty="0" err="1">
                <a:solidFill>
                  <a:srgbClr val="002060"/>
                </a:solidFill>
              </a:rPr>
              <a:t>Synchrotron</a:t>
            </a:r>
            <a:r>
              <a:rPr lang="it-IT" sz="1400" dirty="0">
                <a:solidFill>
                  <a:srgbClr val="002060"/>
                </a:solidFill>
              </a:rPr>
              <a:t> </a:t>
            </a:r>
            <a:r>
              <a:rPr lang="it-IT" sz="1400" dirty="0" err="1">
                <a:solidFill>
                  <a:srgbClr val="002060"/>
                </a:solidFill>
              </a:rPr>
              <a:t>Radiation</a:t>
            </a:r>
            <a:r>
              <a:rPr lang="it-IT" sz="1400" dirty="0">
                <a:solidFill>
                  <a:srgbClr val="002060"/>
                </a:solidFill>
              </a:rPr>
              <a:t> Facility</a:t>
            </a:r>
          </a:p>
          <a:p>
            <a:r>
              <a:rPr lang="it-IT" sz="1400" b="1" dirty="0" err="1">
                <a:solidFill>
                  <a:srgbClr val="002060"/>
                </a:solidFill>
              </a:rPr>
              <a:t>Photon</a:t>
            </a:r>
            <a:r>
              <a:rPr lang="it-IT" sz="1400" b="1" dirty="0">
                <a:solidFill>
                  <a:srgbClr val="002060"/>
                </a:solidFill>
              </a:rPr>
              <a:t> Energy Range:</a:t>
            </a:r>
            <a:r>
              <a:rPr lang="it-IT" sz="1400" dirty="0">
                <a:solidFill>
                  <a:srgbClr val="002060"/>
                </a:solidFill>
              </a:rPr>
              <a:t> 10 eV to 2500 eV (VUV to soft X-rays)</a:t>
            </a:r>
          </a:p>
          <a:p>
            <a:r>
              <a:rPr lang="it-IT" sz="1400" b="1" dirty="0" err="1">
                <a:solidFill>
                  <a:srgbClr val="002060"/>
                </a:solidFill>
              </a:rPr>
              <a:t>Photon</a:t>
            </a:r>
            <a:r>
              <a:rPr lang="it-IT" sz="1400" b="1" dirty="0">
                <a:solidFill>
                  <a:srgbClr val="002060"/>
                </a:solidFill>
              </a:rPr>
              <a:t> </a:t>
            </a:r>
            <a:r>
              <a:rPr lang="it-IT" sz="1400" b="1" dirty="0" err="1">
                <a:solidFill>
                  <a:srgbClr val="002060"/>
                </a:solidFill>
              </a:rPr>
              <a:t>Flux</a:t>
            </a:r>
            <a:r>
              <a:rPr lang="it-IT" sz="1400" b="1" dirty="0">
                <a:solidFill>
                  <a:srgbClr val="002060"/>
                </a:solidFill>
              </a:rPr>
              <a:t>: </a:t>
            </a:r>
            <a:r>
              <a:rPr lang="it-IT" sz="1400" dirty="0">
                <a:solidFill>
                  <a:srgbClr val="002060"/>
                </a:solidFill>
              </a:rPr>
              <a:t>10</a:t>
            </a:r>
            <a:r>
              <a:rPr lang="it-IT" sz="1400" baseline="30000" dirty="0">
                <a:solidFill>
                  <a:srgbClr val="002060"/>
                </a:solidFill>
              </a:rPr>
              <a:t>13</a:t>
            </a:r>
            <a:r>
              <a:rPr lang="it-IT" sz="1400" dirty="0">
                <a:solidFill>
                  <a:srgbClr val="002060"/>
                </a:solidFill>
              </a:rPr>
              <a:t> – 10</a:t>
            </a:r>
            <a:r>
              <a:rPr lang="it-IT" sz="1400" baseline="30000" dirty="0">
                <a:solidFill>
                  <a:srgbClr val="002060"/>
                </a:solidFill>
              </a:rPr>
              <a:t>14</a:t>
            </a:r>
            <a:r>
              <a:rPr lang="it-IT" sz="1400" dirty="0">
                <a:solidFill>
                  <a:srgbClr val="002060"/>
                </a:solidFill>
              </a:rPr>
              <a:t> </a:t>
            </a:r>
            <a:r>
              <a:rPr lang="it-IT" sz="1400" dirty="0" err="1">
                <a:solidFill>
                  <a:srgbClr val="002060"/>
                </a:solidFill>
              </a:rPr>
              <a:t>photons</a:t>
            </a:r>
            <a:r>
              <a:rPr lang="it-IT" sz="1400" dirty="0">
                <a:solidFill>
                  <a:srgbClr val="002060"/>
                </a:solidFill>
              </a:rPr>
              <a:t>/</a:t>
            </a:r>
            <a:r>
              <a:rPr lang="it-IT" sz="1400" dirty="0" err="1">
                <a:solidFill>
                  <a:srgbClr val="002060"/>
                </a:solidFill>
              </a:rPr>
              <a:t>s</a:t>
            </a:r>
            <a:endParaRPr lang="it-IT" sz="1400" dirty="0">
              <a:solidFill>
                <a:srgbClr val="002060"/>
              </a:solidFill>
            </a:endParaRPr>
          </a:p>
          <a:p>
            <a:r>
              <a:rPr lang="it-IT" sz="1400" b="1" dirty="0">
                <a:solidFill>
                  <a:srgbClr val="002060"/>
                </a:solidFill>
              </a:rPr>
              <a:t>Energy </a:t>
            </a:r>
            <a:r>
              <a:rPr lang="it-IT" sz="1400" b="1" dirty="0" err="1">
                <a:solidFill>
                  <a:srgbClr val="002060"/>
                </a:solidFill>
              </a:rPr>
              <a:t>Tunability</a:t>
            </a:r>
            <a:r>
              <a:rPr lang="it-IT" sz="1400" b="1" dirty="0">
                <a:solidFill>
                  <a:srgbClr val="002060"/>
                </a:solidFill>
              </a:rPr>
              <a:t>:</a:t>
            </a:r>
            <a:r>
              <a:rPr lang="it-IT" sz="1400" dirty="0">
                <a:solidFill>
                  <a:srgbClr val="002060"/>
                </a:solidFill>
              </a:rPr>
              <a:t> Wide energy </a:t>
            </a:r>
            <a:r>
              <a:rPr lang="it-IT" sz="1400" dirty="0" err="1">
                <a:solidFill>
                  <a:srgbClr val="002060"/>
                </a:solidFill>
              </a:rPr>
              <a:t>tunability</a:t>
            </a:r>
            <a:r>
              <a:rPr lang="it-IT" sz="1400" dirty="0">
                <a:solidFill>
                  <a:srgbClr val="002060"/>
                </a:solidFill>
              </a:rPr>
              <a:t> with </a:t>
            </a:r>
            <a:r>
              <a:rPr lang="it-IT" sz="1400" dirty="0" err="1">
                <a:solidFill>
                  <a:srgbClr val="002060"/>
                </a:solidFill>
              </a:rPr>
              <a:t>various</a:t>
            </a:r>
            <a:r>
              <a:rPr lang="it-IT" sz="1400" dirty="0">
                <a:solidFill>
                  <a:srgbClr val="002060"/>
                </a:solidFill>
              </a:rPr>
              <a:t> </a:t>
            </a:r>
            <a:r>
              <a:rPr lang="it-IT" sz="1400" dirty="0" err="1">
                <a:solidFill>
                  <a:srgbClr val="002060"/>
                </a:solidFill>
              </a:rPr>
              <a:t>beamlines</a:t>
            </a:r>
            <a:endParaRPr lang="it-IT" sz="1400" dirty="0">
              <a:solidFill>
                <a:srgbClr val="002060"/>
              </a:solidFill>
            </a:endParaRPr>
          </a:p>
          <a:p>
            <a:r>
              <a:rPr lang="it-IT" sz="1400" b="1" dirty="0" err="1">
                <a:solidFill>
                  <a:srgbClr val="002060"/>
                </a:solidFill>
              </a:rPr>
              <a:t>Pulse</a:t>
            </a:r>
            <a:r>
              <a:rPr lang="it-IT" sz="1400" b="1" dirty="0">
                <a:solidFill>
                  <a:srgbClr val="002060"/>
                </a:solidFill>
              </a:rPr>
              <a:t> </a:t>
            </a:r>
            <a:r>
              <a:rPr lang="it-IT" sz="1400" b="1" dirty="0" err="1">
                <a:solidFill>
                  <a:srgbClr val="002060"/>
                </a:solidFill>
              </a:rPr>
              <a:t>Length</a:t>
            </a:r>
            <a:r>
              <a:rPr lang="it-IT" sz="1400" b="1" dirty="0">
                <a:solidFill>
                  <a:srgbClr val="002060"/>
                </a:solidFill>
              </a:rPr>
              <a:t>:</a:t>
            </a:r>
            <a:r>
              <a:rPr lang="it-IT" sz="1400" dirty="0">
                <a:solidFill>
                  <a:srgbClr val="002060"/>
                </a:solidFill>
              </a:rPr>
              <a:t> 80 </a:t>
            </a:r>
            <a:r>
              <a:rPr lang="it-IT" sz="1400" dirty="0" err="1">
                <a:solidFill>
                  <a:srgbClr val="002060"/>
                </a:solidFill>
              </a:rPr>
              <a:t>ps</a:t>
            </a:r>
            <a:endParaRPr lang="it-IT" sz="1400" dirty="0">
              <a:solidFill>
                <a:srgbClr val="002060"/>
              </a:solidFill>
            </a:endParaRPr>
          </a:p>
          <a:p>
            <a:r>
              <a:rPr lang="it-IT" sz="1400" b="1" dirty="0" err="1">
                <a:solidFill>
                  <a:srgbClr val="002060"/>
                </a:solidFill>
              </a:rPr>
              <a:t>Specific</a:t>
            </a:r>
            <a:r>
              <a:rPr lang="it-IT" sz="1400" b="1" dirty="0">
                <a:solidFill>
                  <a:srgbClr val="002060"/>
                </a:solidFill>
              </a:rPr>
              <a:t> </a:t>
            </a:r>
            <a:r>
              <a:rPr lang="it-IT" sz="1400" b="1" dirty="0" err="1">
                <a:solidFill>
                  <a:srgbClr val="002060"/>
                </a:solidFill>
              </a:rPr>
              <a:t>Beamlines</a:t>
            </a:r>
            <a:r>
              <a:rPr lang="it-IT" sz="1400" b="1" dirty="0">
                <a:solidFill>
                  <a:srgbClr val="002060"/>
                </a:solidFill>
              </a:rPr>
              <a:t>:</a:t>
            </a:r>
            <a:endParaRPr lang="it-IT" sz="1400" dirty="0">
              <a:solidFill>
                <a:srgbClr val="002060"/>
              </a:solidFill>
            </a:endParaRPr>
          </a:p>
          <a:p>
            <a:pPr marL="742950" lvl="1" indent="-285750">
              <a:buFont typeface="Arial" panose="020B0604020202020204" pitchFamily="34" charset="0"/>
              <a:buChar char="•"/>
            </a:pPr>
            <a:r>
              <a:rPr lang="it-IT" sz="1400" b="1" dirty="0">
                <a:solidFill>
                  <a:srgbClr val="002060"/>
                </a:solidFill>
              </a:rPr>
              <a:t>VLS-PGM </a:t>
            </a:r>
            <a:r>
              <a:rPr lang="it-IT" sz="1400" b="1" dirty="0" err="1">
                <a:solidFill>
                  <a:srgbClr val="002060"/>
                </a:solidFill>
              </a:rPr>
              <a:t>Beamline</a:t>
            </a:r>
            <a:r>
              <a:rPr lang="it-IT" sz="1400" b="1" dirty="0">
                <a:solidFill>
                  <a:srgbClr val="002060"/>
                </a:solidFill>
              </a:rPr>
              <a:t>:</a:t>
            </a:r>
            <a:r>
              <a:rPr lang="it-IT" sz="1400" dirty="0">
                <a:solidFill>
                  <a:srgbClr val="002060"/>
                </a:solidFill>
              </a:rPr>
              <a:t> </a:t>
            </a:r>
            <a:r>
              <a:rPr lang="it-IT" sz="1400" dirty="0" err="1">
                <a:solidFill>
                  <a:srgbClr val="002060"/>
                </a:solidFill>
              </a:rPr>
              <a:t>Specialized</a:t>
            </a:r>
            <a:r>
              <a:rPr lang="it-IT" sz="1400" dirty="0">
                <a:solidFill>
                  <a:srgbClr val="002060"/>
                </a:solidFill>
              </a:rPr>
              <a:t> in high-</a:t>
            </a:r>
            <a:r>
              <a:rPr lang="it-IT" sz="1400" dirty="0" err="1">
                <a:solidFill>
                  <a:srgbClr val="002060"/>
                </a:solidFill>
              </a:rPr>
              <a:t>resolution</a:t>
            </a:r>
            <a:r>
              <a:rPr lang="it-IT" sz="1400" dirty="0">
                <a:solidFill>
                  <a:srgbClr val="002060"/>
                </a:solidFill>
              </a:rPr>
              <a:t> VUV </a:t>
            </a:r>
            <a:r>
              <a:rPr lang="it-IT" sz="1400" dirty="0" err="1">
                <a:solidFill>
                  <a:srgbClr val="002060"/>
                </a:solidFill>
              </a:rPr>
              <a:t>spectroscopy</a:t>
            </a:r>
            <a:r>
              <a:rPr lang="it-IT" sz="1400" dirty="0">
                <a:solidFill>
                  <a:srgbClr val="002060"/>
                </a:solidFill>
              </a:rPr>
              <a:t> and PES studies.</a:t>
            </a:r>
          </a:p>
          <a:p>
            <a:r>
              <a:rPr lang="it-IT" sz="1400" b="1" dirty="0">
                <a:solidFill>
                  <a:srgbClr val="002060"/>
                </a:solidFill>
              </a:rPr>
              <a:t>Applications:</a:t>
            </a:r>
            <a:r>
              <a:rPr lang="it-IT" sz="1400" dirty="0">
                <a:solidFill>
                  <a:srgbClr val="002060"/>
                </a:solidFill>
              </a:rPr>
              <a:t> VUV </a:t>
            </a:r>
            <a:r>
              <a:rPr lang="it-IT" sz="1400" dirty="0" err="1">
                <a:solidFill>
                  <a:srgbClr val="002060"/>
                </a:solidFill>
              </a:rPr>
              <a:t>absorption</a:t>
            </a:r>
            <a:r>
              <a:rPr lang="it-IT" sz="1400" dirty="0">
                <a:solidFill>
                  <a:srgbClr val="002060"/>
                </a:solidFill>
              </a:rPr>
              <a:t>, PES, </a:t>
            </a:r>
            <a:r>
              <a:rPr lang="it-IT" sz="1400" dirty="0" err="1">
                <a:solidFill>
                  <a:srgbClr val="002060"/>
                </a:solidFill>
              </a:rPr>
              <a:t>surface</a:t>
            </a:r>
            <a:r>
              <a:rPr lang="it-IT" sz="1400" dirty="0">
                <a:solidFill>
                  <a:srgbClr val="002060"/>
                </a:solidFill>
              </a:rPr>
              <a:t> science, </a:t>
            </a:r>
            <a:r>
              <a:rPr lang="it-IT" sz="1400" dirty="0" err="1">
                <a:solidFill>
                  <a:srgbClr val="002060"/>
                </a:solidFill>
              </a:rPr>
              <a:t>biomolecular</a:t>
            </a:r>
            <a:r>
              <a:rPr lang="it-IT" sz="1400" dirty="0">
                <a:solidFill>
                  <a:srgbClr val="002060"/>
                </a:solidFill>
              </a:rPr>
              <a:t> </a:t>
            </a:r>
            <a:r>
              <a:rPr lang="it-IT" sz="1400" dirty="0" err="1">
                <a:solidFill>
                  <a:srgbClr val="002060"/>
                </a:solidFill>
              </a:rPr>
              <a:t>structure</a:t>
            </a:r>
            <a:r>
              <a:rPr lang="it-IT" sz="1400" dirty="0">
                <a:solidFill>
                  <a:srgbClr val="002060"/>
                </a:solidFill>
              </a:rPr>
              <a:t> studies.</a:t>
            </a:r>
          </a:p>
          <a:p>
            <a:r>
              <a:rPr lang="it-IT" sz="1400" b="1" dirty="0">
                <a:solidFill>
                  <a:srgbClr val="002060"/>
                </a:solidFill>
              </a:rPr>
              <a:t>Samples</a:t>
            </a:r>
            <a:r>
              <a:rPr lang="it-IT" sz="1400" dirty="0">
                <a:solidFill>
                  <a:srgbClr val="002060"/>
                </a:solidFill>
              </a:rPr>
              <a:t>: </a:t>
            </a:r>
            <a:r>
              <a:rPr lang="it-IT" sz="1400" dirty="0" err="1">
                <a:solidFill>
                  <a:srgbClr val="002060"/>
                </a:solidFill>
              </a:rPr>
              <a:t>Solids</a:t>
            </a:r>
            <a:r>
              <a:rPr lang="it-IT" sz="1400" dirty="0">
                <a:solidFill>
                  <a:srgbClr val="002060"/>
                </a:solidFill>
              </a:rPr>
              <a:t> (</a:t>
            </a:r>
            <a:r>
              <a:rPr lang="it-IT" sz="1400" dirty="0" err="1">
                <a:solidFill>
                  <a:srgbClr val="002060"/>
                </a:solidFill>
              </a:rPr>
              <a:t>surfaces</a:t>
            </a:r>
            <a:r>
              <a:rPr lang="it-IT" sz="1400" dirty="0">
                <a:solidFill>
                  <a:srgbClr val="002060"/>
                </a:solidFill>
              </a:rPr>
              <a:t>, </a:t>
            </a:r>
            <a:r>
              <a:rPr lang="it-IT" sz="1400" dirty="0" err="1">
                <a:solidFill>
                  <a:srgbClr val="002060"/>
                </a:solidFill>
              </a:rPr>
              <a:t>thin</a:t>
            </a:r>
            <a:r>
              <a:rPr lang="it-IT" sz="1400" dirty="0">
                <a:solidFill>
                  <a:srgbClr val="002060"/>
                </a:solidFill>
              </a:rPr>
              <a:t> </a:t>
            </a:r>
            <a:r>
              <a:rPr lang="it-IT" sz="1400" dirty="0" err="1">
                <a:solidFill>
                  <a:srgbClr val="002060"/>
                </a:solidFill>
              </a:rPr>
              <a:t>films</a:t>
            </a:r>
            <a:r>
              <a:rPr lang="it-IT" sz="1400" dirty="0">
                <a:solidFill>
                  <a:srgbClr val="002060"/>
                </a:solidFill>
              </a:rPr>
              <a:t>, and bulk), </a:t>
            </a:r>
            <a:r>
              <a:rPr lang="it-IT" sz="1400" dirty="0" err="1">
                <a:solidFill>
                  <a:srgbClr val="002060"/>
                </a:solidFill>
              </a:rPr>
              <a:t>liquids</a:t>
            </a:r>
            <a:r>
              <a:rPr lang="it-IT" sz="1400" dirty="0">
                <a:solidFill>
                  <a:srgbClr val="002060"/>
                </a:solidFill>
              </a:rPr>
              <a:t> (with appropriate setups), and gas </a:t>
            </a:r>
            <a:r>
              <a:rPr lang="it-IT" sz="1400" dirty="0" err="1">
                <a:solidFill>
                  <a:srgbClr val="002060"/>
                </a:solidFill>
              </a:rPr>
              <a:t>phase</a:t>
            </a:r>
            <a:r>
              <a:rPr lang="it-IT" sz="1400" dirty="0">
                <a:solidFill>
                  <a:srgbClr val="002060"/>
                </a:solidFill>
              </a:rPr>
              <a:t>.</a:t>
            </a:r>
          </a:p>
          <a:p>
            <a:endParaRPr lang="it-IT" sz="1400" dirty="0">
              <a:solidFill>
                <a:srgbClr val="002060"/>
              </a:solidFill>
            </a:endParaRPr>
          </a:p>
        </p:txBody>
      </p:sp>
      <p:pic>
        <p:nvPicPr>
          <p:cNvPr id="4100" name="Picture 4" descr="Canadian Light Source Tours | Tourism Saskatchewan">
            <a:extLst>
              <a:ext uri="{FF2B5EF4-FFF2-40B4-BE49-F238E27FC236}">
                <a16:creationId xmlns:a16="http://schemas.microsoft.com/office/drawing/2014/main" id="{34D4A7CD-6820-F4F2-0887-7FDF68E32D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00807" y="338580"/>
            <a:ext cx="3901444" cy="25993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0BBF91B4-D9B7-A459-73B2-C981703E84A0}"/>
              </a:ext>
            </a:extLst>
          </p:cNvPr>
          <p:cNvGrpSpPr/>
          <p:nvPr/>
        </p:nvGrpSpPr>
        <p:grpSpPr>
          <a:xfrm>
            <a:off x="87246" y="41167"/>
            <a:ext cx="832503" cy="4206444"/>
            <a:chOff x="87246" y="41167"/>
            <a:chExt cx="832503" cy="4206444"/>
          </a:xfrm>
        </p:grpSpPr>
        <p:sp>
          <p:nvSpPr>
            <p:cNvPr id="4" name="CasellaDiTesto 3">
              <a:extLst>
                <a:ext uri="{FF2B5EF4-FFF2-40B4-BE49-F238E27FC236}">
                  <a16:creationId xmlns:a16="http://schemas.microsoft.com/office/drawing/2014/main" id="{83BC883E-1477-6F97-1F74-C033B4F7CA0E}"/>
                </a:ext>
              </a:extLst>
            </p:cNvPr>
            <p:cNvSpPr txBox="1"/>
            <p:nvPr/>
          </p:nvSpPr>
          <p:spPr>
            <a:xfrm>
              <a:off x="87246" y="41167"/>
              <a:ext cx="620615" cy="538609"/>
            </a:xfrm>
            <a:prstGeom prst="rect">
              <a:avLst/>
            </a:prstGeom>
            <a:noFill/>
          </p:spPr>
          <p:txBody>
            <a:bodyPr wrap="square" rtlCol="0">
              <a:spAutoFit/>
            </a:bodyPr>
            <a:lstStyle/>
            <a:p>
              <a:r>
                <a:rPr lang="it-IT" sz="2800" dirty="0">
                  <a:solidFill>
                    <a:srgbClr val="002060"/>
                  </a:solidFill>
                </a:rPr>
                <a:t>🇨🇦</a:t>
              </a:r>
            </a:p>
            <a:p>
              <a:endParaRPr lang="it-IT" sz="100" dirty="0">
                <a:solidFill>
                  <a:srgbClr val="002060"/>
                </a:solidFill>
              </a:endParaRPr>
            </a:p>
          </p:txBody>
        </p:sp>
        <p:sp>
          <p:nvSpPr>
            <p:cNvPr id="7" name="CasellaDiTesto 6">
              <a:extLst>
                <a:ext uri="{FF2B5EF4-FFF2-40B4-BE49-F238E27FC236}">
                  <a16:creationId xmlns:a16="http://schemas.microsoft.com/office/drawing/2014/main" id="{E752778D-BF46-B4D1-BA25-6B300AEF5E22}"/>
                </a:ext>
              </a:extLst>
            </p:cNvPr>
            <p:cNvSpPr txBox="1"/>
            <p:nvPr/>
          </p:nvSpPr>
          <p:spPr>
            <a:xfrm>
              <a:off x="93509" y="3508947"/>
              <a:ext cx="826240" cy="738664"/>
            </a:xfrm>
            <a:prstGeom prst="rect">
              <a:avLst/>
            </a:prstGeom>
            <a:noFill/>
          </p:spPr>
          <p:txBody>
            <a:bodyPr wrap="square" rtlCol="0">
              <a:spAutoFit/>
            </a:bodyPr>
            <a:lstStyle/>
            <a:p>
              <a:r>
                <a:rPr lang="it-IT" sz="2400" kern="100" dirty="0">
                  <a:solidFill>
                    <a:srgbClr val="002060"/>
                  </a:solidFill>
                  <a:ea typeface="Calibri" panose="020F0502020204030204" pitchFamily="34" charset="0"/>
                  <a:cs typeface="Times New Roman" panose="02020603050405020304" pitchFamily="18" charset="0"/>
                </a:rPr>
                <a:t>CH</a:t>
              </a:r>
              <a:endParaRPr lang="it-IT" sz="2400" kern="100" dirty="0">
                <a:solidFill>
                  <a:srgbClr val="002060"/>
                </a:solidFill>
                <a:effectLst/>
                <a:ea typeface="Calibri" panose="020F0502020204030204" pitchFamily="34" charset="0"/>
                <a:cs typeface="Times New Roman" panose="02020603050405020304" pitchFamily="18" charset="0"/>
              </a:endParaRPr>
            </a:p>
            <a:p>
              <a:endParaRPr lang="it-IT" dirty="0">
                <a:solidFill>
                  <a:srgbClr val="002060"/>
                </a:solidFill>
              </a:endParaRPr>
            </a:p>
          </p:txBody>
        </p:sp>
      </p:grpSp>
      <p:pic>
        <p:nvPicPr>
          <p:cNvPr id="1026" name="Picture 2" descr="Swiss Light Source - Wikipedia">
            <a:extLst>
              <a:ext uri="{FF2B5EF4-FFF2-40B4-BE49-F238E27FC236}">
                <a16:creationId xmlns:a16="http://schemas.microsoft.com/office/drawing/2014/main" id="{E0EE4C97-6C82-A28F-4055-97F6A96F6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714" y="3636797"/>
            <a:ext cx="4412497" cy="29416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F162574-D80C-9F8E-A115-884809BAC0EA}"/>
              </a:ext>
            </a:extLst>
          </p:cNvPr>
          <p:cNvSpPr txBox="1"/>
          <p:nvPr/>
        </p:nvSpPr>
        <p:spPr>
          <a:xfrm>
            <a:off x="497813" y="3522580"/>
            <a:ext cx="6096000" cy="2954655"/>
          </a:xfrm>
          <a:prstGeom prst="rect">
            <a:avLst/>
          </a:prstGeom>
          <a:noFill/>
        </p:spPr>
        <p:txBody>
          <a:bodyPr wrap="square">
            <a:spAutoFit/>
          </a:bodyPr>
          <a:lstStyle/>
          <a:p>
            <a:r>
              <a:rPr lang="it-IT" b="1" dirty="0">
                <a:solidFill>
                  <a:srgbClr val="002060"/>
                </a:solidFill>
              </a:rPr>
              <a:t>PSI - Swiss Light Source (</a:t>
            </a:r>
            <a:r>
              <a:rPr lang="it-IT" b="1" dirty="0" err="1">
                <a:solidFill>
                  <a:srgbClr val="002060"/>
                </a:solidFill>
              </a:rPr>
              <a:t>Switzerland</a:t>
            </a:r>
            <a:r>
              <a:rPr lang="it-IT" b="1" dirty="0">
                <a:solidFill>
                  <a:srgbClr val="002060"/>
                </a:solidFill>
              </a:rPr>
              <a:t>)</a:t>
            </a:r>
            <a:br>
              <a:rPr lang="it-IT" sz="1400" dirty="0">
                <a:solidFill>
                  <a:srgbClr val="002060"/>
                </a:solidFill>
              </a:rPr>
            </a:br>
            <a:r>
              <a:rPr lang="it-IT" sz="1400" b="1" dirty="0">
                <a:solidFill>
                  <a:srgbClr val="002060"/>
                </a:solidFill>
              </a:rPr>
              <a:t>Source</a:t>
            </a:r>
            <a:r>
              <a:rPr lang="it-IT" sz="1400" dirty="0">
                <a:solidFill>
                  <a:srgbClr val="002060"/>
                </a:solidFill>
              </a:rPr>
              <a:t> </a:t>
            </a:r>
            <a:r>
              <a:rPr lang="it-IT" sz="1400" b="1" dirty="0" err="1">
                <a:solidFill>
                  <a:srgbClr val="002060"/>
                </a:solidFill>
              </a:rPr>
              <a:t>Type</a:t>
            </a:r>
            <a:r>
              <a:rPr lang="it-IT" sz="1400" dirty="0">
                <a:solidFill>
                  <a:srgbClr val="002060"/>
                </a:solidFill>
              </a:rPr>
              <a:t>: </a:t>
            </a:r>
            <a:r>
              <a:rPr lang="it-IT" sz="1400" dirty="0" err="1">
                <a:solidFill>
                  <a:srgbClr val="002060"/>
                </a:solidFill>
              </a:rPr>
              <a:t>Synchrotron</a:t>
            </a:r>
            <a:r>
              <a:rPr lang="it-IT" sz="1400" dirty="0">
                <a:solidFill>
                  <a:srgbClr val="002060"/>
                </a:solidFill>
              </a:rPr>
              <a:t> </a:t>
            </a:r>
            <a:r>
              <a:rPr lang="it-IT" sz="1400" dirty="0" err="1">
                <a:solidFill>
                  <a:srgbClr val="002060"/>
                </a:solidFill>
              </a:rPr>
              <a:t>Radiation</a:t>
            </a:r>
            <a:r>
              <a:rPr lang="it-IT" sz="1400" dirty="0">
                <a:solidFill>
                  <a:srgbClr val="002060"/>
                </a:solidFill>
              </a:rPr>
              <a:t> Facility</a:t>
            </a:r>
            <a:br>
              <a:rPr lang="it-IT" sz="1400" dirty="0">
                <a:solidFill>
                  <a:srgbClr val="002060"/>
                </a:solidFill>
              </a:rPr>
            </a:br>
            <a:r>
              <a:rPr lang="it-IT" sz="1400" b="1" dirty="0" err="1">
                <a:solidFill>
                  <a:srgbClr val="002060"/>
                </a:solidFill>
              </a:rPr>
              <a:t>Photon</a:t>
            </a:r>
            <a:r>
              <a:rPr lang="it-IT" sz="1400" b="1" dirty="0">
                <a:solidFill>
                  <a:srgbClr val="002060"/>
                </a:solidFill>
              </a:rPr>
              <a:t> Energy Range</a:t>
            </a:r>
            <a:r>
              <a:rPr lang="it-IT" sz="1400" dirty="0">
                <a:solidFill>
                  <a:srgbClr val="002060"/>
                </a:solidFill>
              </a:rPr>
              <a:t>: 5 eV to 1500 eV (VUV to soft X-rays)</a:t>
            </a:r>
            <a:br>
              <a:rPr lang="it-IT" sz="1400" dirty="0">
                <a:solidFill>
                  <a:srgbClr val="002060"/>
                </a:solidFill>
              </a:rPr>
            </a:br>
            <a:r>
              <a:rPr lang="it-IT" sz="1400" b="1" dirty="0" err="1">
                <a:solidFill>
                  <a:srgbClr val="002060"/>
                </a:solidFill>
              </a:rPr>
              <a:t>Photon</a:t>
            </a:r>
            <a:r>
              <a:rPr lang="it-IT" sz="1400" b="1" dirty="0">
                <a:solidFill>
                  <a:srgbClr val="002060"/>
                </a:solidFill>
              </a:rPr>
              <a:t> </a:t>
            </a:r>
            <a:r>
              <a:rPr lang="it-IT" sz="1400" b="1" dirty="0" err="1">
                <a:solidFill>
                  <a:srgbClr val="002060"/>
                </a:solidFill>
              </a:rPr>
              <a:t>Flux</a:t>
            </a:r>
            <a:r>
              <a:rPr lang="it-IT" sz="1400" dirty="0">
                <a:solidFill>
                  <a:srgbClr val="002060"/>
                </a:solidFill>
              </a:rPr>
              <a:t>: 10¹² – 10¹⁴ </a:t>
            </a:r>
            <a:r>
              <a:rPr lang="it-IT" sz="1400" dirty="0" err="1">
                <a:solidFill>
                  <a:srgbClr val="002060"/>
                </a:solidFill>
              </a:rPr>
              <a:t>photons</a:t>
            </a:r>
            <a:r>
              <a:rPr lang="it-IT" sz="1400" dirty="0">
                <a:solidFill>
                  <a:srgbClr val="002060"/>
                </a:solidFill>
              </a:rPr>
              <a:t>/</a:t>
            </a:r>
            <a:r>
              <a:rPr lang="it-IT" sz="1400" dirty="0" err="1">
                <a:solidFill>
                  <a:srgbClr val="002060"/>
                </a:solidFill>
              </a:rPr>
              <a:t>s</a:t>
            </a:r>
            <a:br>
              <a:rPr lang="it-IT" sz="1400" dirty="0">
                <a:solidFill>
                  <a:srgbClr val="002060"/>
                </a:solidFill>
              </a:rPr>
            </a:br>
            <a:r>
              <a:rPr lang="it-IT" sz="1400" b="1" dirty="0">
                <a:solidFill>
                  <a:srgbClr val="002060"/>
                </a:solidFill>
              </a:rPr>
              <a:t>Energy </a:t>
            </a:r>
            <a:r>
              <a:rPr lang="it-IT" sz="1400" b="1" dirty="0" err="1">
                <a:solidFill>
                  <a:srgbClr val="002060"/>
                </a:solidFill>
              </a:rPr>
              <a:t>Tunability</a:t>
            </a:r>
            <a:r>
              <a:rPr lang="it-IT" sz="1400" dirty="0">
                <a:solidFill>
                  <a:srgbClr val="002060"/>
                </a:solidFill>
              </a:rPr>
              <a:t>: </a:t>
            </a:r>
            <a:r>
              <a:rPr lang="it-IT" sz="1400" dirty="0" err="1">
                <a:solidFill>
                  <a:srgbClr val="002060"/>
                </a:solidFill>
              </a:rPr>
              <a:t>Tunable</a:t>
            </a:r>
            <a:r>
              <a:rPr lang="it-IT" sz="1400" dirty="0">
                <a:solidFill>
                  <a:srgbClr val="002060"/>
                </a:solidFill>
              </a:rPr>
              <a:t> over a wide range </a:t>
            </a:r>
            <a:r>
              <a:rPr lang="it-IT" sz="1400" dirty="0" err="1">
                <a:solidFill>
                  <a:srgbClr val="002060"/>
                </a:solidFill>
              </a:rPr>
              <a:t>using</a:t>
            </a:r>
            <a:r>
              <a:rPr lang="it-IT" sz="1400" dirty="0">
                <a:solidFill>
                  <a:srgbClr val="002060"/>
                </a:solidFill>
              </a:rPr>
              <a:t> </a:t>
            </a:r>
            <a:r>
              <a:rPr lang="it-IT" sz="1400" dirty="0" err="1">
                <a:solidFill>
                  <a:srgbClr val="002060"/>
                </a:solidFill>
              </a:rPr>
              <a:t>insertion</a:t>
            </a:r>
            <a:r>
              <a:rPr lang="it-IT" sz="1400" dirty="0">
                <a:solidFill>
                  <a:srgbClr val="002060"/>
                </a:solidFill>
              </a:rPr>
              <a:t> devices (</a:t>
            </a:r>
            <a:r>
              <a:rPr lang="it-IT" sz="1400" dirty="0" err="1">
                <a:solidFill>
                  <a:srgbClr val="002060"/>
                </a:solidFill>
              </a:rPr>
              <a:t>undulators</a:t>
            </a:r>
            <a:r>
              <a:rPr lang="it-IT" sz="1400" dirty="0">
                <a:solidFill>
                  <a:srgbClr val="002060"/>
                </a:solidFill>
              </a:rPr>
              <a:t>)</a:t>
            </a:r>
            <a:br>
              <a:rPr lang="it-IT" sz="1400" dirty="0">
                <a:solidFill>
                  <a:srgbClr val="002060"/>
                </a:solidFill>
              </a:rPr>
            </a:br>
            <a:r>
              <a:rPr lang="it-IT" sz="1400" b="1" dirty="0" err="1">
                <a:solidFill>
                  <a:srgbClr val="002060"/>
                </a:solidFill>
              </a:rPr>
              <a:t>Pulse</a:t>
            </a:r>
            <a:r>
              <a:rPr lang="it-IT" sz="1400" b="1" dirty="0">
                <a:solidFill>
                  <a:srgbClr val="002060"/>
                </a:solidFill>
              </a:rPr>
              <a:t> </a:t>
            </a:r>
            <a:r>
              <a:rPr lang="it-IT" sz="1400" b="1" dirty="0" err="1">
                <a:solidFill>
                  <a:srgbClr val="002060"/>
                </a:solidFill>
              </a:rPr>
              <a:t>Length</a:t>
            </a:r>
            <a:r>
              <a:rPr lang="it-IT" sz="1400" dirty="0">
                <a:solidFill>
                  <a:srgbClr val="002060"/>
                </a:solidFill>
              </a:rPr>
              <a:t>: 80 </a:t>
            </a:r>
            <a:r>
              <a:rPr lang="it-IT" sz="1400" dirty="0" err="1">
                <a:solidFill>
                  <a:srgbClr val="002060"/>
                </a:solidFill>
              </a:rPr>
              <a:t>ps</a:t>
            </a:r>
            <a:br>
              <a:rPr lang="it-IT" sz="1400" dirty="0">
                <a:solidFill>
                  <a:srgbClr val="002060"/>
                </a:solidFill>
              </a:rPr>
            </a:br>
            <a:r>
              <a:rPr lang="it-IT" sz="1400" b="1" dirty="0" err="1">
                <a:solidFill>
                  <a:srgbClr val="002060"/>
                </a:solidFill>
              </a:rPr>
              <a:t>Specific</a:t>
            </a:r>
            <a:r>
              <a:rPr lang="it-IT" sz="1400" b="1" dirty="0">
                <a:solidFill>
                  <a:srgbClr val="002060"/>
                </a:solidFill>
              </a:rPr>
              <a:t> </a:t>
            </a:r>
            <a:r>
              <a:rPr lang="it-IT" sz="1400" b="1" dirty="0" err="1">
                <a:solidFill>
                  <a:srgbClr val="002060"/>
                </a:solidFill>
              </a:rPr>
              <a:t>Beamlines</a:t>
            </a:r>
            <a:r>
              <a:rPr lang="it-IT" sz="1400" dirty="0">
                <a:solidFill>
                  <a:srgbClr val="002060"/>
                </a:solidFill>
              </a:rPr>
              <a:t>:</a:t>
            </a:r>
            <a:br>
              <a:rPr lang="it-IT" sz="1400" dirty="0">
                <a:solidFill>
                  <a:srgbClr val="002060"/>
                </a:solidFill>
              </a:rPr>
            </a:br>
            <a:r>
              <a:rPr lang="it-IT" sz="1400" dirty="0">
                <a:solidFill>
                  <a:srgbClr val="002060"/>
                </a:solidFill>
              </a:rPr>
              <a:t>•	 </a:t>
            </a:r>
            <a:r>
              <a:rPr lang="it-IT" sz="1400" b="1" dirty="0">
                <a:solidFill>
                  <a:srgbClr val="002060"/>
                </a:solidFill>
              </a:rPr>
              <a:t>X07MA  and </a:t>
            </a:r>
            <a:r>
              <a:rPr lang="it-IT" sz="1400" b="1" i="0" dirty="0">
                <a:solidFill>
                  <a:srgbClr val="002060"/>
                </a:solidFill>
                <a:effectLst/>
                <a:latin typeface="Accelerate"/>
              </a:rPr>
              <a:t>X04DB </a:t>
            </a:r>
            <a:r>
              <a:rPr lang="it-IT" sz="1400" b="1" i="0" dirty="0" err="1">
                <a:solidFill>
                  <a:srgbClr val="002060"/>
                </a:solidFill>
                <a:effectLst/>
                <a:latin typeface="Accelerate"/>
              </a:rPr>
              <a:t>Beamlines</a:t>
            </a:r>
            <a:r>
              <a:rPr lang="it-IT" sz="1400" b="0" i="0" dirty="0">
                <a:solidFill>
                  <a:srgbClr val="002060"/>
                </a:solidFill>
                <a:effectLst/>
                <a:latin typeface="Accelerate"/>
              </a:rPr>
              <a:t> </a:t>
            </a:r>
            <a:r>
              <a:rPr lang="it-IT" sz="1400" dirty="0">
                <a:solidFill>
                  <a:srgbClr val="002060"/>
                </a:solidFill>
              </a:rPr>
              <a:t>: </a:t>
            </a:r>
            <a:r>
              <a:rPr lang="it-IT" sz="1400" dirty="0" err="1">
                <a:solidFill>
                  <a:srgbClr val="002060"/>
                </a:solidFill>
              </a:rPr>
              <a:t>Specialize</a:t>
            </a:r>
            <a:r>
              <a:rPr lang="it-IT" sz="1400" dirty="0">
                <a:solidFill>
                  <a:srgbClr val="002060"/>
                </a:solidFill>
              </a:rPr>
              <a:t> in VUV and soft X-ray 	</a:t>
            </a:r>
            <a:r>
              <a:rPr lang="it-IT" sz="1400" dirty="0" err="1">
                <a:solidFill>
                  <a:srgbClr val="002060"/>
                </a:solidFill>
              </a:rPr>
              <a:t>spectroscopy</a:t>
            </a:r>
            <a:r>
              <a:rPr lang="it-IT" sz="1400" dirty="0">
                <a:solidFill>
                  <a:srgbClr val="002060"/>
                </a:solidFill>
              </a:rPr>
              <a:t>, with a focus on </a:t>
            </a:r>
            <a:r>
              <a:rPr lang="it-IT" sz="1400" dirty="0" err="1">
                <a:solidFill>
                  <a:srgbClr val="002060"/>
                </a:solidFill>
              </a:rPr>
              <a:t>spectromicroscopy</a:t>
            </a:r>
            <a:r>
              <a:rPr lang="it-IT" sz="1400" dirty="0">
                <a:solidFill>
                  <a:srgbClr val="002060"/>
                </a:solidFill>
              </a:rPr>
              <a:t> and imaging.</a:t>
            </a:r>
            <a:br>
              <a:rPr lang="it-IT" sz="1400" dirty="0">
                <a:solidFill>
                  <a:srgbClr val="002060"/>
                </a:solidFill>
              </a:rPr>
            </a:br>
            <a:r>
              <a:rPr lang="it-IT" sz="1400" b="1" dirty="0">
                <a:solidFill>
                  <a:srgbClr val="002060"/>
                </a:solidFill>
              </a:rPr>
              <a:t>Applications</a:t>
            </a:r>
            <a:r>
              <a:rPr lang="it-IT" sz="1400" dirty="0">
                <a:solidFill>
                  <a:srgbClr val="002060"/>
                </a:solidFill>
              </a:rPr>
              <a:t>: VUV </a:t>
            </a:r>
            <a:r>
              <a:rPr lang="it-IT" sz="1400" dirty="0" err="1">
                <a:solidFill>
                  <a:srgbClr val="002060"/>
                </a:solidFill>
              </a:rPr>
              <a:t>absorption</a:t>
            </a:r>
            <a:r>
              <a:rPr lang="it-IT" sz="1400" dirty="0">
                <a:solidFill>
                  <a:srgbClr val="002060"/>
                </a:solidFill>
              </a:rPr>
              <a:t>, PES, </a:t>
            </a:r>
            <a:r>
              <a:rPr lang="it-IT" sz="1400" dirty="0" err="1">
                <a:solidFill>
                  <a:srgbClr val="002060"/>
                </a:solidFill>
              </a:rPr>
              <a:t>surface</a:t>
            </a:r>
            <a:r>
              <a:rPr lang="it-IT" sz="1400" dirty="0">
                <a:solidFill>
                  <a:srgbClr val="002060"/>
                </a:solidFill>
              </a:rPr>
              <a:t> science, </a:t>
            </a:r>
            <a:r>
              <a:rPr lang="it-IT" sz="1400" dirty="0" err="1">
                <a:solidFill>
                  <a:srgbClr val="002060"/>
                </a:solidFill>
              </a:rPr>
              <a:t>biological</a:t>
            </a:r>
            <a:r>
              <a:rPr lang="it-IT" sz="1400" dirty="0">
                <a:solidFill>
                  <a:srgbClr val="002060"/>
                </a:solidFill>
              </a:rPr>
              <a:t> studies, </a:t>
            </a:r>
            <a:r>
              <a:rPr lang="it-IT" sz="1400" dirty="0" err="1">
                <a:solidFill>
                  <a:srgbClr val="002060"/>
                </a:solidFill>
              </a:rPr>
              <a:t>nanomaterials</a:t>
            </a:r>
            <a:r>
              <a:rPr lang="it-IT" sz="1400" dirty="0">
                <a:solidFill>
                  <a:srgbClr val="002060"/>
                </a:solidFill>
              </a:rPr>
              <a:t>.</a:t>
            </a:r>
            <a:br>
              <a:rPr lang="it-IT" sz="1400" dirty="0">
                <a:solidFill>
                  <a:srgbClr val="002060"/>
                </a:solidFill>
              </a:rPr>
            </a:br>
            <a:r>
              <a:rPr lang="it-IT" sz="1400" b="1" dirty="0">
                <a:solidFill>
                  <a:srgbClr val="002060"/>
                </a:solidFill>
              </a:rPr>
              <a:t>Samples</a:t>
            </a:r>
            <a:r>
              <a:rPr lang="it-IT" sz="1400" dirty="0">
                <a:solidFill>
                  <a:srgbClr val="002060"/>
                </a:solidFill>
              </a:rPr>
              <a:t>: </a:t>
            </a:r>
            <a:r>
              <a:rPr lang="it-IT" sz="1400" dirty="0" err="1">
                <a:solidFill>
                  <a:srgbClr val="002060"/>
                </a:solidFill>
              </a:rPr>
              <a:t>Solids</a:t>
            </a:r>
            <a:r>
              <a:rPr lang="it-IT" sz="1400" dirty="0">
                <a:solidFill>
                  <a:srgbClr val="002060"/>
                </a:solidFill>
              </a:rPr>
              <a:t> (</a:t>
            </a:r>
            <a:r>
              <a:rPr lang="it-IT" sz="1400" dirty="0" err="1">
                <a:solidFill>
                  <a:srgbClr val="002060"/>
                </a:solidFill>
              </a:rPr>
              <a:t>surfaces</a:t>
            </a:r>
            <a:r>
              <a:rPr lang="it-IT" sz="1400" dirty="0">
                <a:solidFill>
                  <a:srgbClr val="002060"/>
                </a:solidFill>
              </a:rPr>
              <a:t>, </a:t>
            </a:r>
            <a:r>
              <a:rPr lang="it-IT" sz="1400" dirty="0" err="1">
                <a:solidFill>
                  <a:srgbClr val="002060"/>
                </a:solidFill>
              </a:rPr>
              <a:t>thin</a:t>
            </a:r>
            <a:r>
              <a:rPr lang="it-IT" sz="1400" dirty="0">
                <a:solidFill>
                  <a:srgbClr val="002060"/>
                </a:solidFill>
              </a:rPr>
              <a:t> </a:t>
            </a:r>
            <a:r>
              <a:rPr lang="it-IT" sz="1400" dirty="0" err="1">
                <a:solidFill>
                  <a:srgbClr val="002060"/>
                </a:solidFill>
              </a:rPr>
              <a:t>films</a:t>
            </a:r>
            <a:r>
              <a:rPr lang="it-IT" sz="1400" dirty="0">
                <a:solidFill>
                  <a:srgbClr val="002060"/>
                </a:solidFill>
              </a:rPr>
              <a:t>, and bulk), </a:t>
            </a:r>
            <a:r>
              <a:rPr lang="it-IT" sz="1400" dirty="0" err="1">
                <a:solidFill>
                  <a:srgbClr val="002060"/>
                </a:solidFill>
              </a:rPr>
              <a:t>biological</a:t>
            </a:r>
            <a:r>
              <a:rPr lang="it-IT" sz="1400" dirty="0">
                <a:solidFill>
                  <a:srgbClr val="002060"/>
                </a:solidFill>
              </a:rPr>
              <a:t> </a:t>
            </a:r>
            <a:r>
              <a:rPr lang="it-IT" sz="1400" dirty="0" err="1">
                <a:solidFill>
                  <a:srgbClr val="002060"/>
                </a:solidFill>
              </a:rPr>
              <a:t>materials</a:t>
            </a:r>
            <a:r>
              <a:rPr lang="it-IT" sz="1400" dirty="0">
                <a:solidFill>
                  <a:srgbClr val="002060"/>
                </a:solidFill>
              </a:rPr>
              <a:t>, and gas </a:t>
            </a:r>
            <a:r>
              <a:rPr lang="it-IT" sz="1400" dirty="0" err="1">
                <a:solidFill>
                  <a:srgbClr val="002060"/>
                </a:solidFill>
              </a:rPr>
              <a:t>phase</a:t>
            </a:r>
            <a:r>
              <a:rPr lang="it-IT" sz="1400" dirty="0">
                <a:solidFill>
                  <a:srgbClr val="002060"/>
                </a:solidFill>
              </a:rPr>
              <a:t>.</a:t>
            </a:r>
          </a:p>
        </p:txBody>
      </p:sp>
    </p:spTree>
    <p:extLst>
      <p:ext uri="{BB962C8B-B14F-4D97-AF65-F5344CB8AC3E}">
        <p14:creationId xmlns:p14="http://schemas.microsoft.com/office/powerpoint/2010/main" val="2881044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E86EDB4-AFB3-0F04-6AF4-12BF1043CFE9}"/>
              </a:ext>
            </a:extLst>
          </p:cNvPr>
          <p:cNvSpPr txBox="1"/>
          <p:nvPr/>
        </p:nvSpPr>
        <p:spPr>
          <a:xfrm>
            <a:off x="536558" y="1390221"/>
            <a:ext cx="6096000" cy="3600986"/>
          </a:xfrm>
          <a:prstGeom prst="rect">
            <a:avLst/>
          </a:prstGeom>
          <a:noFill/>
        </p:spPr>
        <p:txBody>
          <a:bodyPr wrap="square">
            <a:spAutoFit/>
          </a:bodyPr>
          <a:lstStyle/>
          <a:p>
            <a:r>
              <a:rPr lang="it-IT" b="1" dirty="0">
                <a:solidFill>
                  <a:srgbClr val="002060"/>
                </a:solidFill>
              </a:rPr>
              <a:t>Elettra Sincrotrone Trieste (</a:t>
            </a:r>
            <a:r>
              <a:rPr lang="it-IT" b="1" dirty="0" err="1">
                <a:solidFill>
                  <a:srgbClr val="002060"/>
                </a:solidFill>
              </a:rPr>
              <a:t>Italy</a:t>
            </a:r>
            <a:r>
              <a:rPr lang="it-IT" b="1" dirty="0">
                <a:solidFill>
                  <a:srgbClr val="002060"/>
                </a:solidFill>
              </a:rPr>
              <a:t>)</a:t>
            </a:r>
          </a:p>
          <a:p>
            <a:r>
              <a:rPr lang="it-IT" sz="1400" b="1" dirty="0">
                <a:solidFill>
                  <a:srgbClr val="002060"/>
                </a:solidFill>
              </a:rPr>
              <a:t>Source </a:t>
            </a:r>
            <a:r>
              <a:rPr lang="it-IT" sz="1400" b="1" dirty="0" err="1">
                <a:solidFill>
                  <a:srgbClr val="002060"/>
                </a:solidFill>
              </a:rPr>
              <a:t>Type</a:t>
            </a:r>
            <a:r>
              <a:rPr lang="it-IT" sz="1400" b="1" dirty="0">
                <a:solidFill>
                  <a:srgbClr val="002060"/>
                </a:solidFill>
              </a:rPr>
              <a:t>:</a:t>
            </a:r>
            <a:r>
              <a:rPr lang="it-IT" sz="1400" dirty="0">
                <a:solidFill>
                  <a:srgbClr val="002060"/>
                </a:solidFill>
              </a:rPr>
              <a:t> </a:t>
            </a:r>
            <a:r>
              <a:rPr lang="it-IT" sz="1400" dirty="0" err="1">
                <a:solidFill>
                  <a:srgbClr val="002060"/>
                </a:solidFill>
              </a:rPr>
              <a:t>Synchrotron</a:t>
            </a:r>
            <a:r>
              <a:rPr lang="it-IT" sz="1400" dirty="0">
                <a:solidFill>
                  <a:srgbClr val="002060"/>
                </a:solidFill>
              </a:rPr>
              <a:t> </a:t>
            </a:r>
            <a:r>
              <a:rPr lang="it-IT" sz="1400" dirty="0" err="1">
                <a:solidFill>
                  <a:srgbClr val="002060"/>
                </a:solidFill>
              </a:rPr>
              <a:t>Radiation</a:t>
            </a:r>
            <a:r>
              <a:rPr lang="it-IT" sz="1400" dirty="0">
                <a:solidFill>
                  <a:srgbClr val="002060"/>
                </a:solidFill>
              </a:rPr>
              <a:t> Facility</a:t>
            </a:r>
          </a:p>
          <a:p>
            <a:r>
              <a:rPr lang="it-IT" sz="1400" b="1" dirty="0" err="1">
                <a:solidFill>
                  <a:srgbClr val="002060"/>
                </a:solidFill>
              </a:rPr>
              <a:t>Photon</a:t>
            </a:r>
            <a:r>
              <a:rPr lang="it-IT" sz="1400" b="1" dirty="0">
                <a:solidFill>
                  <a:srgbClr val="002060"/>
                </a:solidFill>
              </a:rPr>
              <a:t> Energy Range:</a:t>
            </a:r>
            <a:r>
              <a:rPr lang="it-IT" sz="1400" dirty="0">
                <a:solidFill>
                  <a:srgbClr val="002060"/>
                </a:solidFill>
              </a:rPr>
              <a:t> 8 eV to 15 </a:t>
            </a:r>
            <a:r>
              <a:rPr lang="it-IT" sz="1400" dirty="0" err="1">
                <a:solidFill>
                  <a:srgbClr val="002060"/>
                </a:solidFill>
              </a:rPr>
              <a:t>keV</a:t>
            </a:r>
            <a:r>
              <a:rPr lang="it-IT" sz="1400" dirty="0">
                <a:solidFill>
                  <a:srgbClr val="002060"/>
                </a:solidFill>
              </a:rPr>
              <a:t> (VUV to soft and hard X-rays)</a:t>
            </a:r>
          </a:p>
          <a:p>
            <a:r>
              <a:rPr lang="it-IT" sz="1400" b="1" dirty="0" err="1">
                <a:solidFill>
                  <a:srgbClr val="002060"/>
                </a:solidFill>
              </a:rPr>
              <a:t>Photon</a:t>
            </a:r>
            <a:r>
              <a:rPr lang="it-IT" sz="1400" b="1" dirty="0">
                <a:solidFill>
                  <a:srgbClr val="002060"/>
                </a:solidFill>
              </a:rPr>
              <a:t> </a:t>
            </a:r>
            <a:r>
              <a:rPr lang="it-IT" sz="1400" b="1" dirty="0" err="1">
                <a:solidFill>
                  <a:srgbClr val="002060"/>
                </a:solidFill>
              </a:rPr>
              <a:t>Flux</a:t>
            </a:r>
            <a:r>
              <a:rPr lang="it-IT" sz="1400" b="1" dirty="0">
                <a:solidFill>
                  <a:srgbClr val="002060"/>
                </a:solidFill>
              </a:rPr>
              <a:t>:</a:t>
            </a:r>
            <a:r>
              <a:rPr lang="it-IT" sz="1400" dirty="0">
                <a:solidFill>
                  <a:srgbClr val="002060"/>
                </a:solidFill>
              </a:rPr>
              <a:t> 10</a:t>
            </a:r>
            <a:r>
              <a:rPr lang="it-IT" sz="1400" baseline="30000" dirty="0">
                <a:solidFill>
                  <a:srgbClr val="002060"/>
                </a:solidFill>
              </a:rPr>
              <a:t>13</a:t>
            </a:r>
            <a:r>
              <a:rPr lang="it-IT" sz="1400" dirty="0">
                <a:solidFill>
                  <a:srgbClr val="002060"/>
                </a:solidFill>
              </a:rPr>
              <a:t> – 10</a:t>
            </a:r>
            <a:r>
              <a:rPr lang="it-IT" sz="1400" baseline="30000" dirty="0">
                <a:solidFill>
                  <a:srgbClr val="002060"/>
                </a:solidFill>
              </a:rPr>
              <a:t>15</a:t>
            </a:r>
            <a:r>
              <a:rPr lang="it-IT" sz="1400" dirty="0">
                <a:solidFill>
                  <a:srgbClr val="002060"/>
                </a:solidFill>
              </a:rPr>
              <a:t> </a:t>
            </a:r>
            <a:r>
              <a:rPr lang="it-IT" sz="1400" dirty="0" err="1">
                <a:solidFill>
                  <a:srgbClr val="002060"/>
                </a:solidFill>
              </a:rPr>
              <a:t>photons</a:t>
            </a:r>
            <a:r>
              <a:rPr lang="it-IT" sz="1400" dirty="0">
                <a:solidFill>
                  <a:srgbClr val="002060"/>
                </a:solidFill>
              </a:rPr>
              <a:t>/</a:t>
            </a:r>
            <a:r>
              <a:rPr lang="it-IT" sz="1400" dirty="0" err="1">
                <a:solidFill>
                  <a:srgbClr val="002060"/>
                </a:solidFill>
              </a:rPr>
              <a:t>s</a:t>
            </a:r>
            <a:endParaRPr lang="it-IT" sz="1400" dirty="0">
              <a:solidFill>
                <a:srgbClr val="002060"/>
              </a:solidFill>
            </a:endParaRPr>
          </a:p>
          <a:p>
            <a:r>
              <a:rPr lang="it-IT" sz="1400" b="1" dirty="0">
                <a:solidFill>
                  <a:srgbClr val="002060"/>
                </a:solidFill>
              </a:rPr>
              <a:t>Energy </a:t>
            </a:r>
            <a:r>
              <a:rPr lang="it-IT" sz="1400" b="1" dirty="0" err="1">
                <a:solidFill>
                  <a:srgbClr val="002060"/>
                </a:solidFill>
              </a:rPr>
              <a:t>Tunability</a:t>
            </a:r>
            <a:r>
              <a:rPr lang="it-IT" sz="1400" b="1" dirty="0">
                <a:solidFill>
                  <a:srgbClr val="002060"/>
                </a:solidFill>
              </a:rPr>
              <a:t>:</a:t>
            </a:r>
            <a:r>
              <a:rPr lang="it-IT" sz="1400" dirty="0">
                <a:solidFill>
                  <a:srgbClr val="002060"/>
                </a:solidFill>
              </a:rPr>
              <a:t> </a:t>
            </a:r>
            <a:r>
              <a:rPr lang="it-IT" sz="1400" dirty="0" err="1">
                <a:solidFill>
                  <a:srgbClr val="002060"/>
                </a:solidFill>
              </a:rPr>
              <a:t>Tunable</a:t>
            </a:r>
            <a:r>
              <a:rPr lang="it-IT" sz="1400" dirty="0">
                <a:solidFill>
                  <a:srgbClr val="002060"/>
                </a:solidFill>
              </a:rPr>
              <a:t> over a wide range </a:t>
            </a:r>
            <a:r>
              <a:rPr lang="it-IT" sz="1400" dirty="0" err="1">
                <a:solidFill>
                  <a:srgbClr val="002060"/>
                </a:solidFill>
              </a:rPr>
              <a:t>using</a:t>
            </a:r>
            <a:r>
              <a:rPr lang="it-IT" sz="1400" dirty="0">
                <a:solidFill>
                  <a:srgbClr val="002060"/>
                </a:solidFill>
              </a:rPr>
              <a:t> </a:t>
            </a:r>
            <a:r>
              <a:rPr lang="it-IT" sz="1400" dirty="0" err="1">
                <a:solidFill>
                  <a:srgbClr val="002060"/>
                </a:solidFill>
              </a:rPr>
              <a:t>insertion</a:t>
            </a:r>
            <a:r>
              <a:rPr lang="it-IT" sz="1400" dirty="0">
                <a:solidFill>
                  <a:srgbClr val="002060"/>
                </a:solidFill>
              </a:rPr>
              <a:t> devices (</a:t>
            </a:r>
            <a:r>
              <a:rPr lang="it-IT" sz="1400" dirty="0" err="1">
                <a:solidFill>
                  <a:srgbClr val="002060"/>
                </a:solidFill>
              </a:rPr>
              <a:t>undulators</a:t>
            </a:r>
            <a:r>
              <a:rPr lang="it-IT" sz="1400" dirty="0">
                <a:solidFill>
                  <a:srgbClr val="002060"/>
                </a:solidFill>
              </a:rPr>
              <a:t>, </a:t>
            </a:r>
            <a:r>
              <a:rPr lang="it-IT" sz="1400" dirty="0" err="1">
                <a:solidFill>
                  <a:srgbClr val="002060"/>
                </a:solidFill>
              </a:rPr>
              <a:t>wigglers</a:t>
            </a:r>
            <a:r>
              <a:rPr lang="it-IT" sz="1400" dirty="0">
                <a:solidFill>
                  <a:srgbClr val="002060"/>
                </a:solidFill>
              </a:rPr>
              <a:t>)</a:t>
            </a:r>
          </a:p>
          <a:p>
            <a:r>
              <a:rPr lang="it-IT" sz="1400" b="1" dirty="0" err="1">
                <a:solidFill>
                  <a:srgbClr val="002060"/>
                </a:solidFill>
              </a:rPr>
              <a:t>Pulse</a:t>
            </a:r>
            <a:r>
              <a:rPr lang="it-IT" sz="1400" b="1" dirty="0">
                <a:solidFill>
                  <a:srgbClr val="002060"/>
                </a:solidFill>
              </a:rPr>
              <a:t> </a:t>
            </a:r>
            <a:r>
              <a:rPr lang="it-IT" sz="1400" b="1" dirty="0" err="1">
                <a:solidFill>
                  <a:srgbClr val="002060"/>
                </a:solidFill>
              </a:rPr>
              <a:t>Length</a:t>
            </a:r>
            <a:r>
              <a:rPr lang="it-IT" sz="1400" b="1" dirty="0">
                <a:solidFill>
                  <a:srgbClr val="002060"/>
                </a:solidFill>
              </a:rPr>
              <a:t>:</a:t>
            </a:r>
            <a:r>
              <a:rPr lang="it-IT" sz="1400" dirty="0">
                <a:solidFill>
                  <a:srgbClr val="002060"/>
                </a:solidFill>
              </a:rPr>
              <a:t> 100 </a:t>
            </a:r>
            <a:r>
              <a:rPr lang="it-IT" sz="1400" dirty="0" err="1">
                <a:solidFill>
                  <a:srgbClr val="002060"/>
                </a:solidFill>
              </a:rPr>
              <a:t>ps</a:t>
            </a:r>
            <a:endParaRPr lang="it-IT" sz="1400" dirty="0">
              <a:solidFill>
                <a:srgbClr val="002060"/>
              </a:solidFill>
            </a:endParaRPr>
          </a:p>
          <a:p>
            <a:r>
              <a:rPr lang="it-IT" sz="1400" b="1" dirty="0" err="1">
                <a:solidFill>
                  <a:srgbClr val="002060"/>
                </a:solidFill>
              </a:rPr>
              <a:t>Specific</a:t>
            </a:r>
            <a:r>
              <a:rPr lang="it-IT" sz="1400" b="1" dirty="0">
                <a:solidFill>
                  <a:srgbClr val="002060"/>
                </a:solidFill>
              </a:rPr>
              <a:t> </a:t>
            </a:r>
            <a:r>
              <a:rPr lang="it-IT" sz="1400" b="1" dirty="0" err="1">
                <a:solidFill>
                  <a:srgbClr val="002060"/>
                </a:solidFill>
              </a:rPr>
              <a:t>Beamlines</a:t>
            </a:r>
            <a:r>
              <a:rPr lang="it-IT" sz="1400" b="1" dirty="0">
                <a:solidFill>
                  <a:srgbClr val="002060"/>
                </a:solidFill>
              </a:rPr>
              <a:t>:</a:t>
            </a:r>
            <a:endParaRPr lang="it-IT" sz="1400" dirty="0">
              <a:solidFill>
                <a:srgbClr val="002060"/>
              </a:solidFill>
            </a:endParaRPr>
          </a:p>
          <a:p>
            <a:pPr marL="742950" lvl="1" indent="-285750">
              <a:buFont typeface="Arial" panose="020B0604020202020204" pitchFamily="34" charset="0"/>
              <a:buChar char="•"/>
            </a:pPr>
            <a:r>
              <a:rPr lang="it-IT" sz="1400" b="1" dirty="0">
                <a:solidFill>
                  <a:srgbClr val="002060"/>
                </a:solidFill>
              </a:rPr>
              <a:t>APE </a:t>
            </a:r>
            <a:r>
              <a:rPr lang="it-IT" sz="1400" b="1" dirty="0" err="1">
                <a:solidFill>
                  <a:srgbClr val="002060"/>
                </a:solidFill>
              </a:rPr>
              <a:t>Beamline</a:t>
            </a:r>
            <a:r>
              <a:rPr lang="it-IT" sz="1400" b="1" dirty="0">
                <a:solidFill>
                  <a:srgbClr val="002060"/>
                </a:solidFill>
              </a:rPr>
              <a:t>:</a:t>
            </a:r>
            <a:r>
              <a:rPr lang="it-IT" sz="1400" dirty="0">
                <a:solidFill>
                  <a:srgbClr val="002060"/>
                </a:solidFill>
              </a:rPr>
              <a:t> </a:t>
            </a:r>
            <a:r>
              <a:rPr lang="it-IT" sz="1400" dirty="0" err="1">
                <a:solidFill>
                  <a:srgbClr val="002060"/>
                </a:solidFill>
              </a:rPr>
              <a:t>Focuses</a:t>
            </a:r>
            <a:r>
              <a:rPr lang="it-IT" sz="1400" dirty="0">
                <a:solidFill>
                  <a:srgbClr val="002060"/>
                </a:solidFill>
              </a:rPr>
              <a:t> on VUV and soft X-ray ARPES and PES studies.</a:t>
            </a:r>
          </a:p>
          <a:p>
            <a:pPr marL="742950" lvl="1" indent="-285750">
              <a:buFont typeface="Arial" panose="020B0604020202020204" pitchFamily="34" charset="0"/>
              <a:buChar char="•"/>
            </a:pPr>
            <a:r>
              <a:rPr lang="it-IT" sz="1400" b="1" dirty="0" err="1">
                <a:solidFill>
                  <a:srgbClr val="002060"/>
                </a:solidFill>
              </a:rPr>
              <a:t>SuperESCA</a:t>
            </a:r>
            <a:r>
              <a:rPr lang="it-IT" sz="1400" b="1" dirty="0">
                <a:solidFill>
                  <a:srgbClr val="002060"/>
                </a:solidFill>
              </a:rPr>
              <a:t> </a:t>
            </a:r>
            <a:r>
              <a:rPr lang="it-IT" sz="1400" b="1" dirty="0" err="1">
                <a:solidFill>
                  <a:srgbClr val="002060"/>
                </a:solidFill>
              </a:rPr>
              <a:t>Beamline</a:t>
            </a:r>
            <a:r>
              <a:rPr lang="it-IT" sz="1400" b="1" dirty="0">
                <a:solidFill>
                  <a:srgbClr val="002060"/>
                </a:solidFill>
              </a:rPr>
              <a:t>:</a:t>
            </a:r>
            <a:r>
              <a:rPr lang="it-IT" sz="1400" dirty="0">
                <a:solidFill>
                  <a:srgbClr val="002060"/>
                </a:solidFill>
              </a:rPr>
              <a:t> </a:t>
            </a:r>
            <a:r>
              <a:rPr lang="it-IT" sz="1400" dirty="0" err="1">
                <a:solidFill>
                  <a:srgbClr val="002060"/>
                </a:solidFill>
              </a:rPr>
              <a:t>Dedicated</a:t>
            </a:r>
            <a:r>
              <a:rPr lang="it-IT" sz="1400" dirty="0">
                <a:solidFill>
                  <a:srgbClr val="002060"/>
                </a:solidFill>
              </a:rPr>
              <a:t> to high-</a:t>
            </a:r>
            <a:r>
              <a:rPr lang="it-IT" sz="1400" dirty="0" err="1">
                <a:solidFill>
                  <a:srgbClr val="002060"/>
                </a:solidFill>
              </a:rPr>
              <a:t>resolution</a:t>
            </a:r>
            <a:r>
              <a:rPr lang="it-IT" sz="1400" dirty="0">
                <a:solidFill>
                  <a:srgbClr val="002060"/>
                </a:solidFill>
              </a:rPr>
              <a:t> PES and </a:t>
            </a:r>
            <a:r>
              <a:rPr lang="it-IT" sz="1400" dirty="0" err="1">
                <a:solidFill>
                  <a:srgbClr val="002060"/>
                </a:solidFill>
              </a:rPr>
              <a:t>surface</a:t>
            </a:r>
            <a:r>
              <a:rPr lang="it-IT" sz="1400" dirty="0">
                <a:solidFill>
                  <a:srgbClr val="002060"/>
                </a:solidFill>
              </a:rPr>
              <a:t> science.</a:t>
            </a:r>
          </a:p>
          <a:p>
            <a:pPr marL="742950" lvl="1" indent="-285750">
              <a:buFont typeface="Arial" panose="020B0604020202020204" pitchFamily="34" charset="0"/>
              <a:buChar char="•"/>
            </a:pPr>
            <a:r>
              <a:rPr lang="it-IT" sz="1400" b="1" dirty="0" err="1">
                <a:solidFill>
                  <a:srgbClr val="002060"/>
                </a:solidFill>
              </a:rPr>
              <a:t>MOST@Elettra</a:t>
            </a:r>
            <a:r>
              <a:rPr lang="it-IT" sz="1400" b="1" dirty="0">
                <a:solidFill>
                  <a:srgbClr val="002060"/>
                </a:solidFill>
              </a:rPr>
              <a:t> 2.0 (</a:t>
            </a:r>
            <a:r>
              <a:rPr lang="it-IT" sz="1400" b="1" dirty="0" err="1">
                <a:solidFill>
                  <a:srgbClr val="002060"/>
                </a:solidFill>
              </a:rPr>
              <a:t>GasPhase</a:t>
            </a:r>
            <a:r>
              <a:rPr lang="it-IT" sz="1400" b="1" dirty="0">
                <a:solidFill>
                  <a:srgbClr val="002060"/>
                </a:solidFill>
              </a:rPr>
              <a:t> +</a:t>
            </a:r>
            <a:r>
              <a:rPr lang="it-IT" sz="1400" b="1" dirty="0" err="1">
                <a:solidFill>
                  <a:srgbClr val="002060"/>
                </a:solidFill>
              </a:rPr>
              <a:t>Circular</a:t>
            </a:r>
            <a:r>
              <a:rPr lang="it-IT" sz="1400" b="1" dirty="0">
                <a:solidFill>
                  <a:srgbClr val="002060"/>
                </a:solidFill>
              </a:rPr>
              <a:t> </a:t>
            </a:r>
            <a:r>
              <a:rPr lang="it-IT" sz="1400" b="1" dirty="0" err="1">
                <a:solidFill>
                  <a:srgbClr val="002060"/>
                </a:solidFill>
              </a:rPr>
              <a:t>Polarization</a:t>
            </a:r>
            <a:r>
              <a:rPr lang="it-IT" sz="1400" b="1" dirty="0">
                <a:solidFill>
                  <a:srgbClr val="002060"/>
                </a:solidFill>
              </a:rPr>
              <a:t> )</a:t>
            </a:r>
            <a:endParaRPr lang="it-IT" sz="1400" dirty="0">
              <a:solidFill>
                <a:srgbClr val="002060"/>
              </a:solidFill>
            </a:endParaRPr>
          </a:p>
          <a:p>
            <a:r>
              <a:rPr lang="it-IT" sz="1400" b="1" dirty="0">
                <a:solidFill>
                  <a:srgbClr val="002060"/>
                </a:solidFill>
              </a:rPr>
              <a:t>Applications:</a:t>
            </a:r>
            <a:r>
              <a:rPr lang="it-IT" sz="1400" dirty="0">
                <a:solidFill>
                  <a:srgbClr val="002060"/>
                </a:solidFill>
              </a:rPr>
              <a:t> PES, ARPES, VUV </a:t>
            </a:r>
            <a:r>
              <a:rPr lang="it-IT" sz="1400" dirty="0" err="1">
                <a:solidFill>
                  <a:srgbClr val="002060"/>
                </a:solidFill>
              </a:rPr>
              <a:t>absorption</a:t>
            </a:r>
            <a:r>
              <a:rPr lang="it-IT" sz="1400" dirty="0">
                <a:solidFill>
                  <a:srgbClr val="002060"/>
                </a:solidFill>
              </a:rPr>
              <a:t>, </a:t>
            </a:r>
            <a:r>
              <a:rPr lang="it-IT" sz="1400" dirty="0" err="1">
                <a:solidFill>
                  <a:srgbClr val="002060"/>
                </a:solidFill>
              </a:rPr>
              <a:t>surface</a:t>
            </a:r>
            <a:r>
              <a:rPr lang="it-IT" sz="1400" dirty="0">
                <a:solidFill>
                  <a:srgbClr val="002060"/>
                </a:solidFill>
              </a:rPr>
              <a:t> </a:t>
            </a:r>
            <a:r>
              <a:rPr lang="it-IT" sz="1400" dirty="0" err="1">
                <a:solidFill>
                  <a:srgbClr val="002060"/>
                </a:solidFill>
              </a:rPr>
              <a:t>chemistry</a:t>
            </a:r>
            <a:r>
              <a:rPr lang="it-IT" sz="1400" dirty="0">
                <a:solidFill>
                  <a:srgbClr val="002060"/>
                </a:solidFill>
              </a:rPr>
              <a:t>, </a:t>
            </a:r>
            <a:r>
              <a:rPr lang="it-IT" sz="1400" dirty="0" err="1">
                <a:solidFill>
                  <a:srgbClr val="002060"/>
                </a:solidFill>
              </a:rPr>
              <a:t>material</a:t>
            </a:r>
            <a:r>
              <a:rPr lang="it-IT" sz="1400" dirty="0">
                <a:solidFill>
                  <a:srgbClr val="002060"/>
                </a:solidFill>
              </a:rPr>
              <a:t> science, </a:t>
            </a:r>
            <a:r>
              <a:rPr lang="it-IT" sz="1400" dirty="0" err="1">
                <a:solidFill>
                  <a:srgbClr val="002060"/>
                </a:solidFill>
              </a:rPr>
              <a:t>thin</a:t>
            </a:r>
            <a:r>
              <a:rPr lang="it-IT" sz="1400" dirty="0">
                <a:solidFill>
                  <a:srgbClr val="002060"/>
                </a:solidFill>
              </a:rPr>
              <a:t>-film studies.</a:t>
            </a:r>
          </a:p>
          <a:p>
            <a:r>
              <a:rPr lang="it-IT" sz="1400" b="1" dirty="0">
                <a:solidFill>
                  <a:srgbClr val="002060"/>
                </a:solidFill>
              </a:rPr>
              <a:t>Samples</a:t>
            </a:r>
            <a:r>
              <a:rPr lang="it-IT" sz="1400" dirty="0">
                <a:solidFill>
                  <a:srgbClr val="002060"/>
                </a:solidFill>
              </a:rPr>
              <a:t>: </a:t>
            </a:r>
            <a:r>
              <a:rPr lang="it-IT" sz="1400" dirty="0" err="1">
                <a:solidFill>
                  <a:srgbClr val="002060"/>
                </a:solidFill>
              </a:rPr>
              <a:t>Solids</a:t>
            </a:r>
            <a:r>
              <a:rPr lang="it-IT" sz="1400" dirty="0">
                <a:solidFill>
                  <a:srgbClr val="002060"/>
                </a:solidFill>
              </a:rPr>
              <a:t> (</a:t>
            </a:r>
            <a:r>
              <a:rPr lang="it-IT" sz="1400" dirty="0" err="1">
                <a:solidFill>
                  <a:srgbClr val="002060"/>
                </a:solidFill>
              </a:rPr>
              <a:t>surfaces</a:t>
            </a:r>
            <a:r>
              <a:rPr lang="it-IT" sz="1400" dirty="0">
                <a:solidFill>
                  <a:srgbClr val="002060"/>
                </a:solidFill>
              </a:rPr>
              <a:t>, </a:t>
            </a:r>
            <a:r>
              <a:rPr lang="it-IT" sz="1400" dirty="0" err="1">
                <a:solidFill>
                  <a:srgbClr val="002060"/>
                </a:solidFill>
              </a:rPr>
              <a:t>thin</a:t>
            </a:r>
            <a:r>
              <a:rPr lang="it-IT" sz="1400" dirty="0">
                <a:solidFill>
                  <a:srgbClr val="002060"/>
                </a:solidFill>
              </a:rPr>
              <a:t> </a:t>
            </a:r>
            <a:r>
              <a:rPr lang="it-IT" sz="1400" dirty="0" err="1">
                <a:solidFill>
                  <a:srgbClr val="002060"/>
                </a:solidFill>
              </a:rPr>
              <a:t>films</a:t>
            </a:r>
            <a:r>
              <a:rPr lang="it-IT" sz="1400" dirty="0">
                <a:solidFill>
                  <a:srgbClr val="002060"/>
                </a:solidFill>
              </a:rPr>
              <a:t>, and bulk), </a:t>
            </a:r>
            <a:r>
              <a:rPr lang="it-IT" sz="1400" dirty="0" err="1">
                <a:solidFill>
                  <a:srgbClr val="002060"/>
                </a:solidFill>
              </a:rPr>
              <a:t>liquids</a:t>
            </a:r>
            <a:r>
              <a:rPr lang="it-IT" sz="1400" dirty="0">
                <a:solidFill>
                  <a:srgbClr val="002060"/>
                </a:solidFill>
              </a:rPr>
              <a:t> (in </a:t>
            </a:r>
            <a:r>
              <a:rPr lang="it-IT" sz="1400" dirty="0" err="1">
                <a:solidFill>
                  <a:srgbClr val="002060"/>
                </a:solidFill>
              </a:rPr>
              <a:t>specialized</a:t>
            </a:r>
            <a:r>
              <a:rPr lang="it-IT" sz="1400" dirty="0">
                <a:solidFill>
                  <a:srgbClr val="002060"/>
                </a:solidFill>
              </a:rPr>
              <a:t> </a:t>
            </a:r>
            <a:r>
              <a:rPr lang="it-IT" sz="1400" dirty="0" err="1">
                <a:solidFill>
                  <a:srgbClr val="002060"/>
                </a:solidFill>
              </a:rPr>
              <a:t>environments</a:t>
            </a:r>
            <a:r>
              <a:rPr lang="it-IT" sz="1400" dirty="0">
                <a:solidFill>
                  <a:srgbClr val="002060"/>
                </a:solidFill>
              </a:rPr>
              <a:t>), and gas </a:t>
            </a:r>
            <a:r>
              <a:rPr lang="it-IT" sz="1400" dirty="0" err="1">
                <a:solidFill>
                  <a:srgbClr val="002060"/>
                </a:solidFill>
              </a:rPr>
              <a:t>phase</a:t>
            </a:r>
            <a:r>
              <a:rPr lang="it-IT" sz="1400" dirty="0">
                <a:solidFill>
                  <a:srgbClr val="002060"/>
                </a:solidFill>
              </a:rPr>
              <a:t>.</a:t>
            </a:r>
          </a:p>
        </p:txBody>
      </p:sp>
      <p:pic>
        <p:nvPicPr>
          <p:cNvPr id="4098" name="Picture 2" descr="Elettra Sincrotrone trieste Archivi - Il NordEst Quotidiano">
            <a:extLst>
              <a:ext uri="{FF2B5EF4-FFF2-40B4-BE49-F238E27FC236}">
                <a16:creationId xmlns:a16="http://schemas.microsoft.com/office/drawing/2014/main" id="{B8C2F02C-238A-E0AA-E6AB-220DAE2A7D0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59982" y="2096609"/>
            <a:ext cx="4583095" cy="224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401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023071F3-EFFA-5F5A-DEE1-D169AB5B5F53}"/>
              </a:ext>
            </a:extLst>
          </p:cNvPr>
          <p:cNvSpPr txBox="1"/>
          <p:nvPr/>
        </p:nvSpPr>
        <p:spPr>
          <a:xfrm>
            <a:off x="3125411" y="2542812"/>
            <a:ext cx="6096000" cy="1754326"/>
          </a:xfrm>
          <a:prstGeom prst="rect">
            <a:avLst/>
          </a:prstGeom>
          <a:noFill/>
        </p:spPr>
        <p:txBody>
          <a:bodyPr wrap="square">
            <a:spAutoFit/>
          </a:bodyPr>
          <a:lstStyle/>
          <a:p>
            <a:pPr algn="ctr"/>
            <a:r>
              <a:rPr lang="it-IT" sz="3600" dirty="0">
                <a:solidFill>
                  <a:srgbClr val="002060"/>
                </a:solidFill>
                <a:effectLst/>
              </a:rPr>
              <a:t>FEL </a:t>
            </a:r>
            <a:r>
              <a:rPr lang="it-IT" sz="3600" dirty="0" err="1">
                <a:solidFill>
                  <a:srgbClr val="002060"/>
                </a:solidFill>
                <a:effectLst/>
              </a:rPr>
              <a:t>beamlines</a:t>
            </a:r>
            <a:r>
              <a:rPr lang="it-IT" sz="3600" dirty="0">
                <a:solidFill>
                  <a:srgbClr val="002060"/>
                </a:solidFill>
                <a:effectLst/>
              </a:rPr>
              <a:t> in the VUV</a:t>
            </a:r>
          </a:p>
          <a:p>
            <a:pPr algn="ctr"/>
            <a:r>
              <a:rPr lang="it-IT" sz="3600" dirty="0">
                <a:solidFill>
                  <a:srgbClr val="002060"/>
                </a:solidFill>
                <a:effectLst/>
              </a:rPr>
              <a:t> </a:t>
            </a:r>
          </a:p>
          <a:p>
            <a:pPr algn="ctr"/>
            <a:r>
              <a:rPr lang="it-IT" sz="3600" dirty="0">
                <a:solidFill>
                  <a:srgbClr val="002060"/>
                </a:solidFill>
              </a:rPr>
              <a:t>  Some </a:t>
            </a:r>
            <a:r>
              <a:rPr lang="it-IT" sz="3600" dirty="0" err="1">
                <a:solidFill>
                  <a:srgbClr val="002060"/>
                </a:solidFill>
              </a:rPr>
              <a:t>examples</a:t>
            </a:r>
            <a:endParaRPr lang="it-IT" sz="3600" dirty="0">
              <a:solidFill>
                <a:srgbClr val="002060"/>
              </a:solidFill>
            </a:endParaRPr>
          </a:p>
        </p:txBody>
      </p:sp>
    </p:spTree>
    <p:extLst>
      <p:ext uri="{BB962C8B-B14F-4D97-AF65-F5344CB8AC3E}">
        <p14:creationId xmlns:p14="http://schemas.microsoft.com/office/powerpoint/2010/main" val="4032223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F78BB8D0-7A72-CAE6-3BD8-F229B73C94FD}"/>
              </a:ext>
            </a:extLst>
          </p:cNvPr>
          <p:cNvSpPr txBox="1"/>
          <p:nvPr/>
        </p:nvSpPr>
        <p:spPr>
          <a:xfrm>
            <a:off x="536558" y="605342"/>
            <a:ext cx="6096000" cy="4339650"/>
          </a:xfrm>
          <a:prstGeom prst="rect">
            <a:avLst/>
          </a:prstGeom>
          <a:noFill/>
        </p:spPr>
        <p:txBody>
          <a:bodyPr wrap="square">
            <a:spAutoFit/>
          </a:bodyPr>
          <a:lstStyle/>
          <a:p>
            <a:r>
              <a:rPr lang="it-IT" sz="2400" b="1" dirty="0">
                <a:solidFill>
                  <a:srgbClr val="002060"/>
                </a:solidFill>
              </a:rPr>
              <a:t>FERMI Free-Electron Laser (</a:t>
            </a:r>
            <a:r>
              <a:rPr lang="it-IT" sz="2400" b="1" dirty="0" err="1">
                <a:solidFill>
                  <a:srgbClr val="002060"/>
                </a:solidFill>
              </a:rPr>
              <a:t>Italy</a:t>
            </a:r>
            <a:r>
              <a:rPr lang="it-IT" sz="2400" b="1" dirty="0">
                <a:solidFill>
                  <a:srgbClr val="002060"/>
                </a:solidFill>
              </a:rPr>
              <a:t>)</a:t>
            </a:r>
          </a:p>
          <a:p>
            <a:r>
              <a:rPr lang="it-IT" b="1" dirty="0">
                <a:solidFill>
                  <a:srgbClr val="002060"/>
                </a:solidFill>
              </a:rPr>
              <a:t>Source </a:t>
            </a:r>
            <a:r>
              <a:rPr lang="it-IT" b="1" dirty="0" err="1">
                <a:solidFill>
                  <a:srgbClr val="002060"/>
                </a:solidFill>
              </a:rPr>
              <a:t>Type</a:t>
            </a:r>
            <a:r>
              <a:rPr lang="it-IT" b="1" dirty="0">
                <a:solidFill>
                  <a:srgbClr val="002060"/>
                </a:solidFill>
              </a:rPr>
              <a:t>:</a:t>
            </a:r>
            <a:r>
              <a:rPr lang="it-IT" dirty="0">
                <a:solidFill>
                  <a:srgbClr val="002060"/>
                </a:solidFill>
              </a:rPr>
              <a:t> Free-Electron Laser (FEL)</a:t>
            </a:r>
          </a:p>
          <a:p>
            <a:r>
              <a:rPr lang="it-IT" b="1" dirty="0" err="1">
                <a:solidFill>
                  <a:srgbClr val="002060"/>
                </a:solidFill>
              </a:rPr>
              <a:t>Photon</a:t>
            </a:r>
            <a:r>
              <a:rPr lang="it-IT" b="1" dirty="0">
                <a:solidFill>
                  <a:srgbClr val="002060"/>
                </a:solidFill>
              </a:rPr>
              <a:t> Energy Range:</a:t>
            </a:r>
            <a:r>
              <a:rPr lang="it-IT" dirty="0">
                <a:solidFill>
                  <a:srgbClr val="002060"/>
                </a:solidFill>
              </a:rPr>
              <a:t> 12 eV to 310 eV (covers VUV and soft X-rays)</a:t>
            </a:r>
          </a:p>
          <a:p>
            <a:r>
              <a:rPr lang="it-IT" b="1" dirty="0" err="1">
                <a:solidFill>
                  <a:srgbClr val="002060"/>
                </a:solidFill>
              </a:rPr>
              <a:t>Photon</a:t>
            </a:r>
            <a:r>
              <a:rPr lang="it-IT" b="1" dirty="0">
                <a:solidFill>
                  <a:srgbClr val="002060"/>
                </a:solidFill>
              </a:rPr>
              <a:t> </a:t>
            </a:r>
            <a:r>
              <a:rPr lang="it-IT" b="1" dirty="0" err="1">
                <a:solidFill>
                  <a:srgbClr val="002060"/>
                </a:solidFill>
              </a:rPr>
              <a:t>Flux</a:t>
            </a:r>
            <a:r>
              <a:rPr lang="it-IT" b="1" dirty="0">
                <a:solidFill>
                  <a:srgbClr val="002060"/>
                </a:solidFill>
              </a:rPr>
              <a:t>:</a:t>
            </a:r>
            <a:r>
              <a:rPr lang="it-IT" dirty="0">
                <a:solidFill>
                  <a:srgbClr val="002060"/>
                </a:solidFill>
              </a:rPr>
              <a:t> 10</a:t>
            </a:r>
            <a:r>
              <a:rPr lang="it-IT" baseline="30000" dirty="0">
                <a:solidFill>
                  <a:srgbClr val="002060"/>
                </a:solidFill>
              </a:rPr>
              <a:t>11</a:t>
            </a:r>
            <a:r>
              <a:rPr lang="it-IT" dirty="0">
                <a:solidFill>
                  <a:srgbClr val="002060"/>
                </a:solidFill>
              </a:rPr>
              <a:t> – 10</a:t>
            </a:r>
            <a:r>
              <a:rPr lang="it-IT" baseline="30000" dirty="0">
                <a:solidFill>
                  <a:srgbClr val="002060"/>
                </a:solidFill>
              </a:rPr>
              <a:t>14</a:t>
            </a:r>
            <a:r>
              <a:rPr lang="it-IT" dirty="0">
                <a:solidFill>
                  <a:srgbClr val="002060"/>
                </a:solidFill>
              </a:rPr>
              <a:t> </a:t>
            </a:r>
            <a:r>
              <a:rPr lang="it-IT" dirty="0" err="1">
                <a:solidFill>
                  <a:srgbClr val="002060"/>
                </a:solidFill>
              </a:rPr>
              <a:t>photons</a:t>
            </a:r>
            <a:r>
              <a:rPr lang="it-IT" dirty="0">
                <a:solidFill>
                  <a:srgbClr val="002060"/>
                </a:solidFill>
              </a:rPr>
              <a:t>/</a:t>
            </a:r>
            <a:r>
              <a:rPr lang="it-IT" dirty="0" err="1">
                <a:solidFill>
                  <a:srgbClr val="002060"/>
                </a:solidFill>
              </a:rPr>
              <a:t>pulse</a:t>
            </a:r>
            <a:endParaRPr lang="it-IT" dirty="0">
              <a:solidFill>
                <a:srgbClr val="002060"/>
              </a:solidFill>
            </a:endParaRPr>
          </a:p>
          <a:p>
            <a:r>
              <a:rPr lang="it-IT" b="1" dirty="0">
                <a:solidFill>
                  <a:srgbClr val="002060"/>
                </a:solidFill>
              </a:rPr>
              <a:t>Energy </a:t>
            </a:r>
            <a:r>
              <a:rPr lang="it-IT" b="1" dirty="0" err="1">
                <a:solidFill>
                  <a:srgbClr val="002060"/>
                </a:solidFill>
              </a:rPr>
              <a:t>Tunability</a:t>
            </a:r>
            <a:r>
              <a:rPr lang="it-IT" b="1" dirty="0">
                <a:solidFill>
                  <a:srgbClr val="002060"/>
                </a:solidFill>
              </a:rPr>
              <a:t>:</a:t>
            </a:r>
            <a:r>
              <a:rPr lang="it-IT" dirty="0">
                <a:solidFill>
                  <a:srgbClr val="002060"/>
                </a:solidFill>
              </a:rPr>
              <a:t> </a:t>
            </a:r>
            <a:r>
              <a:rPr lang="it-IT" dirty="0" err="1">
                <a:solidFill>
                  <a:srgbClr val="002060"/>
                </a:solidFill>
              </a:rPr>
              <a:t>Tunable</a:t>
            </a:r>
            <a:r>
              <a:rPr lang="it-IT" dirty="0">
                <a:solidFill>
                  <a:srgbClr val="002060"/>
                </a:solidFill>
              </a:rPr>
              <a:t> </a:t>
            </a:r>
            <a:r>
              <a:rPr lang="it-IT" dirty="0" err="1">
                <a:solidFill>
                  <a:srgbClr val="002060"/>
                </a:solidFill>
              </a:rPr>
              <a:t>across</a:t>
            </a:r>
            <a:r>
              <a:rPr lang="it-IT" dirty="0">
                <a:solidFill>
                  <a:srgbClr val="002060"/>
                </a:solidFill>
              </a:rPr>
              <a:t> a wide energy range </a:t>
            </a:r>
            <a:r>
              <a:rPr lang="it-IT" dirty="0" err="1">
                <a:solidFill>
                  <a:srgbClr val="002060"/>
                </a:solidFill>
              </a:rPr>
              <a:t>using</a:t>
            </a:r>
            <a:r>
              <a:rPr lang="it-IT" dirty="0">
                <a:solidFill>
                  <a:srgbClr val="002060"/>
                </a:solidFill>
              </a:rPr>
              <a:t> FEL </a:t>
            </a:r>
            <a:r>
              <a:rPr lang="it-IT" dirty="0" err="1">
                <a:solidFill>
                  <a:srgbClr val="002060"/>
                </a:solidFill>
              </a:rPr>
              <a:t>amplification</a:t>
            </a:r>
            <a:endParaRPr lang="it-IT" dirty="0">
              <a:solidFill>
                <a:srgbClr val="002060"/>
              </a:solidFill>
            </a:endParaRPr>
          </a:p>
          <a:p>
            <a:r>
              <a:rPr lang="it-IT" b="1" dirty="0" err="1">
                <a:solidFill>
                  <a:srgbClr val="002060"/>
                </a:solidFill>
              </a:rPr>
              <a:t>Pulse</a:t>
            </a:r>
            <a:r>
              <a:rPr lang="it-IT" b="1" dirty="0">
                <a:solidFill>
                  <a:srgbClr val="002060"/>
                </a:solidFill>
              </a:rPr>
              <a:t> </a:t>
            </a:r>
            <a:r>
              <a:rPr lang="it-IT" b="1" dirty="0" err="1">
                <a:solidFill>
                  <a:srgbClr val="002060"/>
                </a:solidFill>
              </a:rPr>
              <a:t>Length</a:t>
            </a:r>
            <a:r>
              <a:rPr lang="it-IT" b="1" dirty="0">
                <a:solidFill>
                  <a:srgbClr val="002060"/>
                </a:solidFill>
              </a:rPr>
              <a:t>:</a:t>
            </a:r>
            <a:r>
              <a:rPr lang="it-IT" dirty="0">
                <a:solidFill>
                  <a:srgbClr val="002060"/>
                </a:solidFill>
              </a:rPr>
              <a:t> Sub-100 </a:t>
            </a:r>
            <a:r>
              <a:rPr lang="it-IT" dirty="0" err="1">
                <a:solidFill>
                  <a:srgbClr val="002060"/>
                </a:solidFill>
              </a:rPr>
              <a:t>fs</a:t>
            </a:r>
            <a:r>
              <a:rPr lang="it-IT" dirty="0">
                <a:solidFill>
                  <a:srgbClr val="002060"/>
                </a:solidFill>
              </a:rPr>
              <a:t> (</a:t>
            </a:r>
            <a:r>
              <a:rPr lang="it-IT" dirty="0" err="1">
                <a:solidFill>
                  <a:srgbClr val="002060"/>
                </a:solidFill>
              </a:rPr>
              <a:t>femtoseconds</a:t>
            </a:r>
            <a:r>
              <a:rPr lang="it-IT" dirty="0">
                <a:solidFill>
                  <a:srgbClr val="002060"/>
                </a:solidFill>
              </a:rPr>
              <a:t>), </a:t>
            </a:r>
            <a:r>
              <a:rPr lang="it-IT" dirty="0" err="1">
                <a:solidFill>
                  <a:srgbClr val="002060"/>
                </a:solidFill>
              </a:rPr>
              <a:t>ideal</a:t>
            </a:r>
            <a:r>
              <a:rPr lang="it-IT" dirty="0">
                <a:solidFill>
                  <a:srgbClr val="002060"/>
                </a:solidFill>
              </a:rPr>
              <a:t> for time-</a:t>
            </a:r>
            <a:r>
              <a:rPr lang="it-IT" dirty="0" err="1">
                <a:solidFill>
                  <a:srgbClr val="002060"/>
                </a:solidFill>
              </a:rPr>
              <a:t>resolved</a:t>
            </a:r>
            <a:r>
              <a:rPr lang="it-IT" dirty="0">
                <a:solidFill>
                  <a:srgbClr val="002060"/>
                </a:solidFill>
              </a:rPr>
              <a:t> studies</a:t>
            </a:r>
          </a:p>
          <a:p>
            <a:r>
              <a:rPr lang="it-IT" b="1" dirty="0" err="1">
                <a:solidFill>
                  <a:srgbClr val="002060"/>
                </a:solidFill>
              </a:rPr>
              <a:t>Specific</a:t>
            </a:r>
            <a:r>
              <a:rPr lang="it-IT" b="1" dirty="0">
                <a:solidFill>
                  <a:srgbClr val="002060"/>
                </a:solidFill>
              </a:rPr>
              <a:t> </a:t>
            </a:r>
            <a:r>
              <a:rPr lang="it-IT" b="1" dirty="0" err="1">
                <a:solidFill>
                  <a:srgbClr val="002060"/>
                </a:solidFill>
              </a:rPr>
              <a:t>Beamlines</a:t>
            </a:r>
            <a:r>
              <a:rPr lang="it-IT" b="1" dirty="0">
                <a:solidFill>
                  <a:srgbClr val="002060"/>
                </a:solidFill>
              </a:rPr>
              <a:t>:</a:t>
            </a:r>
            <a:endParaRPr lang="it-IT" dirty="0">
              <a:solidFill>
                <a:srgbClr val="002060"/>
              </a:solidFill>
            </a:endParaRPr>
          </a:p>
          <a:p>
            <a:pPr marL="742950" lvl="1" indent="-285750">
              <a:buFont typeface="Arial" panose="020B0604020202020204" pitchFamily="34" charset="0"/>
              <a:buChar char="•"/>
            </a:pPr>
            <a:r>
              <a:rPr lang="it-IT" b="1" dirty="0">
                <a:solidFill>
                  <a:srgbClr val="002060"/>
                </a:solidFill>
              </a:rPr>
              <a:t>EIS-TIMEX </a:t>
            </a:r>
            <a:r>
              <a:rPr lang="it-IT" b="1" dirty="0" err="1">
                <a:solidFill>
                  <a:srgbClr val="002060"/>
                </a:solidFill>
              </a:rPr>
              <a:t>Beamline</a:t>
            </a:r>
            <a:r>
              <a:rPr lang="it-IT" b="1" dirty="0">
                <a:solidFill>
                  <a:srgbClr val="002060"/>
                </a:solidFill>
              </a:rPr>
              <a:t>:</a:t>
            </a:r>
            <a:r>
              <a:rPr lang="it-IT" dirty="0">
                <a:solidFill>
                  <a:srgbClr val="002060"/>
                </a:solidFill>
              </a:rPr>
              <a:t> For time-</a:t>
            </a:r>
            <a:r>
              <a:rPr lang="it-IT" dirty="0" err="1">
                <a:solidFill>
                  <a:srgbClr val="002060"/>
                </a:solidFill>
              </a:rPr>
              <a:t>resolved</a:t>
            </a:r>
            <a:r>
              <a:rPr lang="it-IT" dirty="0">
                <a:solidFill>
                  <a:srgbClr val="002060"/>
                </a:solidFill>
              </a:rPr>
              <a:t> </a:t>
            </a:r>
            <a:r>
              <a:rPr lang="it-IT" dirty="0" err="1">
                <a:solidFill>
                  <a:srgbClr val="002060"/>
                </a:solidFill>
              </a:rPr>
              <a:t>spectroscopy</a:t>
            </a:r>
            <a:r>
              <a:rPr lang="it-IT" dirty="0">
                <a:solidFill>
                  <a:srgbClr val="002060"/>
                </a:solidFill>
              </a:rPr>
              <a:t> and </a:t>
            </a:r>
            <a:r>
              <a:rPr lang="it-IT" dirty="0" err="1">
                <a:solidFill>
                  <a:srgbClr val="002060"/>
                </a:solidFill>
              </a:rPr>
              <a:t>coherent</a:t>
            </a:r>
            <a:r>
              <a:rPr lang="it-IT" dirty="0">
                <a:solidFill>
                  <a:srgbClr val="002060"/>
                </a:solidFill>
              </a:rPr>
              <a:t> VUV studies.</a:t>
            </a:r>
          </a:p>
          <a:p>
            <a:pPr marL="742950" lvl="1" indent="-285750">
              <a:buFont typeface="Arial" panose="020B0604020202020204" pitchFamily="34" charset="0"/>
              <a:buChar char="•"/>
            </a:pPr>
            <a:r>
              <a:rPr lang="it-IT" b="1" dirty="0">
                <a:solidFill>
                  <a:srgbClr val="002060"/>
                </a:solidFill>
              </a:rPr>
              <a:t>LDM </a:t>
            </a:r>
            <a:r>
              <a:rPr lang="it-IT" b="1" dirty="0" err="1">
                <a:solidFill>
                  <a:srgbClr val="002060"/>
                </a:solidFill>
              </a:rPr>
              <a:t>Beamline</a:t>
            </a:r>
            <a:r>
              <a:rPr lang="it-IT" b="1" dirty="0">
                <a:solidFill>
                  <a:srgbClr val="002060"/>
                </a:solidFill>
              </a:rPr>
              <a:t>:</a:t>
            </a:r>
            <a:r>
              <a:rPr lang="it-IT" dirty="0">
                <a:solidFill>
                  <a:srgbClr val="002060"/>
                </a:solidFill>
              </a:rPr>
              <a:t> For laser-</a:t>
            </a:r>
            <a:r>
              <a:rPr lang="it-IT" dirty="0" err="1">
                <a:solidFill>
                  <a:srgbClr val="002060"/>
                </a:solidFill>
              </a:rPr>
              <a:t>driven</a:t>
            </a:r>
            <a:r>
              <a:rPr lang="it-IT" dirty="0">
                <a:solidFill>
                  <a:srgbClr val="002060"/>
                </a:solidFill>
              </a:rPr>
              <a:t> </a:t>
            </a:r>
            <a:r>
              <a:rPr lang="it-IT" dirty="0" err="1">
                <a:solidFill>
                  <a:srgbClr val="002060"/>
                </a:solidFill>
              </a:rPr>
              <a:t>dynamic</a:t>
            </a:r>
            <a:r>
              <a:rPr lang="it-IT" dirty="0">
                <a:solidFill>
                  <a:srgbClr val="002060"/>
                </a:solidFill>
              </a:rPr>
              <a:t> </a:t>
            </a:r>
            <a:r>
              <a:rPr lang="it-IT" dirty="0" err="1">
                <a:solidFill>
                  <a:srgbClr val="002060"/>
                </a:solidFill>
              </a:rPr>
              <a:t>experiments</a:t>
            </a:r>
            <a:r>
              <a:rPr lang="it-IT" dirty="0">
                <a:solidFill>
                  <a:srgbClr val="002060"/>
                </a:solidFill>
              </a:rPr>
              <a:t> in the VUV range.</a:t>
            </a:r>
          </a:p>
          <a:p>
            <a:endParaRPr lang="it-IT" dirty="0">
              <a:solidFill>
                <a:srgbClr val="002060"/>
              </a:solidFill>
            </a:endParaRPr>
          </a:p>
        </p:txBody>
      </p:sp>
      <p:pic>
        <p:nvPicPr>
          <p:cNvPr id="6150" name="Picture 6" descr="FERMI free-electron laser (below the Elettra storage ring) in Trieste, where researchers test new methods for the generation of intense laser pulses in the x-ray spectral region. Image by L. Giannessi">
            <a:extLst>
              <a:ext uri="{FF2B5EF4-FFF2-40B4-BE49-F238E27FC236}">
                <a16:creationId xmlns:a16="http://schemas.microsoft.com/office/drawing/2014/main" id="{98D403C9-060A-C171-7132-549C9277735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1384" y="152401"/>
            <a:ext cx="4536732" cy="302542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8813FED-C362-D904-F14F-90729CF4B453}"/>
              </a:ext>
            </a:extLst>
          </p:cNvPr>
          <p:cNvSpPr txBox="1"/>
          <p:nvPr/>
        </p:nvSpPr>
        <p:spPr>
          <a:xfrm>
            <a:off x="6788318" y="4961481"/>
            <a:ext cx="4867124" cy="923330"/>
          </a:xfrm>
          <a:prstGeom prst="rect">
            <a:avLst/>
          </a:prstGeom>
          <a:noFill/>
        </p:spPr>
        <p:txBody>
          <a:bodyPr wrap="square">
            <a:spAutoFit/>
          </a:bodyPr>
          <a:lstStyle/>
          <a:p>
            <a:pPr algn="just"/>
            <a:r>
              <a:rPr lang="it-IT" b="1" dirty="0">
                <a:solidFill>
                  <a:srgbClr val="002060"/>
                </a:solidFill>
              </a:rPr>
              <a:t>Applications:</a:t>
            </a:r>
            <a:r>
              <a:rPr lang="it-IT" dirty="0">
                <a:solidFill>
                  <a:srgbClr val="002060"/>
                </a:solidFill>
              </a:rPr>
              <a:t> Time-</a:t>
            </a:r>
            <a:r>
              <a:rPr lang="it-IT" dirty="0" err="1">
                <a:solidFill>
                  <a:srgbClr val="002060"/>
                </a:solidFill>
              </a:rPr>
              <a:t>resolved</a:t>
            </a:r>
            <a:r>
              <a:rPr lang="it-IT" dirty="0">
                <a:solidFill>
                  <a:srgbClr val="002060"/>
                </a:solidFill>
              </a:rPr>
              <a:t> </a:t>
            </a:r>
            <a:r>
              <a:rPr lang="it-IT" dirty="0" err="1">
                <a:solidFill>
                  <a:srgbClr val="002060"/>
                </a:solidFill>
              </a:rPr>
              <a:t>spectroscopy</a:t>
            </a:r>
            <a:r>
              <a:rPr lang="it-IT" dirty="0">
                <a:solidFill>
                  <a:srgbClr val="002060"/>
                </a:solidFill>
              </a:rPr>
              <a:t>, </a:t>
            </a:r>
            <a:r>
              <a:rPr lang="it-IT" dirty="0" err="1">
                <a:solidFill>
                  <a:srgbClr val="002060"/>
                </a:solidFill>
              </a:rPr>
              <a:t>ultrafast</a:t>
            </a:r>
            <a:r>
              <a:rPr lang="it-IT" dirty="0">
                <a:solidFill>
                  <a:srgbClr val="002060"/>
                </a:solidFill>
              </a:rPr>
              <a:t> dynamics, pump-probe </a:t>
            </a:r>
            <a:r>
              <a:rPr lang="it-IT" dirty="0" err="1">
                <a:solidFill>
                  <a:srgbClr val="002060"/>
                </a:solidFill>
              </a:rPr>
              <a:t>experiments</a:t>
            </a:r>
            <a:r>
              <a:rPr lang="it-IT" dirty="0">
                <a:solidFill>
                  <a:srgbClr val="002060"/>
                </a:solidFill>
              </a:rPr>
              <a:t>, </a:t>
            </a:r>
            <a:r>
              <a:rPr lang="it-IT" dirty="0" err="1">
                <a:solidFill>
                  <a:srgbClr val="002060"/>
                </a:solidFill>
              </a:rPr>
              <a:t>photoionization</a:t>
            </a:r>
            <a:r>
              <a:rPr lang="it-IT" dirty="0">
                <a:solidFill>
                  <a:srgbClr val="002060"/>
                </a:solidFill>
              </a:rPr>
              <a:t> studies, VUV </a:t>
            </a:r>
            <a:r>
              <a:rPr lang="it-IT" dirty="0" err="1">
                <a:solidFill>
                  <a:srgbClr val="002060"/>
                </a:solidFill>
              </a:rPr>
              <a:t>spectroscopy</a:t>
            </a:r>
            <a:r>
              <a:rPr lang="it-IT" dirty="0">
                <a:solidFill>
                  <a:srgbClr val="002060"/>
                </a:solidFill>
              </a:rPr>
              <a:t>.</a:t>
            </a:r>
          </a:p>
        </p:txBody>
      </p:sp>
      <p:sp>
        <p:nvSpPr>
          <p:cNvPr id="10" name="CasellaDiTesto 9">
            <a:extLst>
              <a:ext uri="{FF2B5EF4-FFF2-40B4-BE49-F238E27FC236}">
                <a16:creationId xmlns:a16="http://schemas.microsoft.com/office/drawing/2014/main" id="{DC312E05-5A73-DF15-14C7-1D6DB53B7167}"/>
              </a:ext>
            </a:extLst>
          </p:cNvPr>
          <p:cNvSpPr txBox="1"/>
          <p:nvPr/>
        </p:nvSpPr>
        <p:spPr>
          <a:xfrm>
            <a:off x="1538515" y="5423146"/>
            <a:ext cx="609600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3244487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E1E863E-CDF2-C2EC-99FC-7744C862F4EF}"/>
              </a:ext>
            </a:extLst>
          </p:cNvPr>
          <p:cNvSpPr txBox="1"/>
          <p:nvPr/>
        </p:nvSpPr>
        <p:spPr>
          <a:xfrm>
            <a:off x="424164" y="1830642"/>
            <a:ext cx="7669969" cy="4154984"/>
          </a:xfrm>
          <a:prstGeom prst="rect">
            <a:avLst/>
          </a:prstGeom>
          <a:noFill/>
        </p:spPr>
        <p:txBody>
          <a:bodyPr wrap="square" rtlCol="0">
            <a:spAutoFit/>
          </a:bodyPr>
          <a:lstStyle/>
          <a:p>
            <a:pPr marL="285750" indent="-285750">
              <a:buFontTx/>
              <a:buChar char="-"/>
            </a:pPr>
            <a:r>
              <a:rPr lang="en-US" sz="2400" b="1" i="0" dirty="0">
                <a:solidFill>
                  <a:srgbClr val="002060"/>
                </a:solidFill>
                <a:effectLst/>
              </a:rPr>
              <a:t>What is ARIA?</a:t>
            </a:r>
          </a:p>
          <a:p>
            <a:r>
              <a:rPr lang="en-US" sz="2400" b="1" dirty="0">
                <a:solidFill>
                  <a:srgbClr val="002060"/>
                </a:solidFill>
              </a:rPr>
              <a:t>	</a:t>
            </a:r>
            <a:r>
              <a:rPr lang="en-US" sz="2400" dirty="0">
                <a:solidFill>
                  <a:srgbClr val="002060"/>
                </a:solidFill>
              </a:rPr>
              <a:t>Wavelength, brilliance &amp; Co. </a:t>
            </a:r>
            <a:r>
              <a:rPr lang="en-US" sz="2400" b="1" dirty="0">
                <a:solidFill>
                  <a:srgbClr val="002060"/>
                </a:solidFill>
              </a:rPr>
              <a:t>	</a:t>
            </a:r>
          </a:p>
          <a:p>
            <a:endParaRPr lang="en-US" sz="2400" b="1" dirty="0">
              <a:solidFill>
                <a:srgbClr val="002060"/>
              </a:solidFill>
            </a:endParaRPr>
          </a:p>
          <a:p>
            <a:pPr marL="285750" indent="-285750">
              <a:buFontTx/>
              <a:buChar char="-"/>
            </a:pPr>
            <a:r>
              <a:rPr lang="en-US" sz="2400" b="1" dirty="0">
                <a:solidFill>
                  <a:srgbClr val="002060"/>
                </a:solidFill>
              </a:rPr>
              <a:t>What are the similar sources around the world?</a:t>
            </a:r>
          </a:p>
          <a:p>
            <a:r>
              <a:rPr lang="en-US" sz="2400" dirty="0">
                <a:solidFill>
                  <a:srgbClr val="002060"/>
                </a:solidFill>
              </a:rPr>
              <a:t>	Synchrotron, FEL and HHG sources</a:t>
            </a:r>
            <a:endParaRPr lang="en-US" sz="2400" i="0" dirty="0">
              <a:solidFill>
                <a:srgbClr val="002060"/>
              </a:solidFill>
              <a:effectLst/>
            </a:endParaRPr>
          </a:p>
          <a:p>
            <a:pPr marL="285750" indent="-285750">
              <a:buFontTx/>
              <a:buChar char="-"/>
            </a:pPr>
            <a:endParaRPr lang="en-US" sz="2400" b="1" i="0" dirty="0">
              <a:solidFill>
                <a:srgbClr val="002060"/>
              </a:solidFill>
              <a:effectLst/>
            </a:endParaRPr>
          </a:p>
          <a:p>
            <a:pPr marL="285750" indent="-285750">
              <a:buFontTx/>
              <a:buChar char="-"/>
            </a:pPr>
            <a:r>
              <a:rPr lang="en-US" sz="2400" b="1" i="0" dirty="0">
                <a:solidFill>
                  <a:srgbClr val="002060"/>
                </a:solidFill>
                <a:effectLst/>
              </a:rPr>
              <a:t>What </a:t>
            </a:r>
            <a:r>
              <a:rPr lang="en-US" sz="2400" b="1" dirty="0">
                <a:solidFill>
                  <a:srgbClr val="002060"/>
                </a:solidFill>
              </a:rPr>
              <a:t>is the photon science t</a:t>
            </a:r>
            <a:r>
              <a:rPr lang="en-US" sz="2400" b="1" i="0" dirty="0">
                <a:solidFill>
                  <a:srgbClr val="002060"/>
                </a:solidFill>
                <a:effectLst/>
              </a:rPr>
              <a:t>hat can benefit from ARIA?</a:t>
            </a:r>
          </a:p>
          <a:p>
            <a:pPr lvl="1"/>
            <a:r>
              <a:rPr lang="en-US" sz="2400" i="0" dirty="0">
                <a:solidFill>
                  <a:srgbClr val="002060"/>
                </a:solidFill>
                <a:effectLst/>
              </a:rPr>
              <a:t>	Experimental techniques &amp; sample classes </a:t>
            </a:r>
          </a:p>
          <a:p>
            <a:pPr lvl="1"/>
            <a:endParaRPr lang="en-US" sz="2400" i="0" dirty="0">
              <a:solidFill>
                <a:srgbClr val="002060"/>
              </a:solidFill>
              <a:effectLst/>
            </a:endParaRPr>
          </a:p>
          <a:p>
            <a:pPr marL="285750" indent="-285750">
              <a:buFontTx/>
              <a:buChar char="-"/>
            </a:pPr>
            <a:r>
              <a:rPr lang="en-US" sz="2400" b="1" dirty="0">
                <a:solidFill>
                  <a:srgbClr val="002060"/>
                </a:solidFill>
              </a:rPr>
              <a:t>What</a:t>
            </a:r>
            <a:r>
              <a:rPr lang="en-US" sz="2400" b="1" i="0" dirty="0">
                <a:solidFill>
                  <a:srgbClr val="002060"/>
                </a:solidFill>
                <a:effectLst/>
              </a:rPr>
              <a:t> will ARIA </a:t>
            </a:r>
            <a:r>
              <a:rPr lang="en-US" sz="2400" b="1" dirty="0">
                <a:solidFill>
                  <a:srgbClr val="002060"/>
                </a:solidFill>
              </a:rPr>
              <a:t>look like?</a:t>
            </a:r>
          </a:p>
          <a:p>
            <a:r>
              <a:rPr lang="en-US" sz="2400" i="0" dirty="0">
                <a:solidFill>
                  <a:srgbClr val="002060"/>
                </a:solidFill>
                <a:effectLst/>
              </a:rPr>
              <a:t>	Overview of the experimental </a:t>
            </a:r>
            <a:r>
              <a:rPr lang="en-US" sz="2400" i="0" dirty="0" err="1">
                <a:solidFill>
                  <a:srgbClr val="002060"/>
                </a:solidFill>
                <a:effectLst/>
              </a:rPr>
              <a:t>endstation</a:t>
            </a:r>
            <a:endParaRPr lang="it-IT" sz="2400" dirty="0">
              <a:solidFill>
                <a:srgbClr val="002060"/>
              </a:solidFill>
            </a:endParaRPr>
          </a:p>
        </p:txBody>
      </p:sp>
      <p:sp>
        <p:nvSpPr>
          <p:cNvPr id="2" name="Titolo 1">
            <a:extLst>
              <a:ext uri="{FF2B5EF4-FFF2-40B4-BE49-F238E27FC236}">
                <a16:creationId xmlns:a16="http://schemas.microsoft.com/office/drawing/2014/main" id="{BD7D165A-5A5A-C4F3-1E50-97D11F9CEBC1}"/>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Outline</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Chi siamo – INFN-LNF">
            <a:extLst>
              <a:ext uri="{FF2B5EF4-FFF2-40B4-BE49-F238E27FC236}">
                <a16:creationId xmlns:a16="http://schemas.microsoft.com/office/drawing/2014/main" id="{9B468FA8-AAB5-76B3-3031-256761FBE37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16813" y="716140"/>
            <a:ext cx="4491943" cy="252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51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3002FB1-1666-25E1-9B79-2CFBC141BD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46057" y="637015"/>
            <a:ext cx="4701309" cy="302542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8D0E87A1-2805-9000-C4E2-3D60A18CCE74}"/>
              </a:ext>
            </a:extLst>
          </p:cNvPr>
          <p:cNvSpPr txBox="1"/>
          <p:nvPr/>
        </p:nvSpPr>
        <p:spPr>
          <a:xfrm>
            <a:off x="444634" y="481805"/>
            <a:ext cx="5705465" cy="3877985"/>
          </a:xfrm>
          <a:prstGeom prst="rect">
            <a:avLst/>
          </a:prstGeom>
          <a:noFill/>
        </p:spPr>
        <p:txBody>
          <a:bodyPr wrap="square" rtlCol="0">
            <a:spAutoFit/>
          </a:bodyPr>
          <a:lstStyle/>
          <a:p>
            <a:pPr algn="just"/>
            <a:r>
              <a:rPr lang="it-IT" sz="2400" b="1" dirty="0">
                <a:solidFill>
                  <a:srgbClr val="002060"/>
                </a:solidFill>
              </a:rPr>
              <a:t>Dalian </a:t>
            </a:r>
            <a:r>
              <a:rPr lang="it-IT" sz="2400" b="1" dirty="0" err="1">
                <a:solidFill>
                  <a:srgbClr val="002060"/>
                </a:solidFill>
              </a:rPr>
              <a:t>Coherent</a:t>
            </a:r>
            <a:r>
              <a:rPr lang="it-IT" sz="2400" b="1" dirty="0">
                <a:solidFill>
                  <a:srgbClr val="002060"/>
                </a:solidFill>
              </a:rPr>
              <a:t> Light Source (DCLS) (China)</a:t>
            </a:r>
            <a:br>
              <a:rPr lang="it-IT" sz="2400" dirty="0">
                <a:solidFill>
                  <a:srgbClr val="002060"/>
                </a:solidFill>
              </a:rPr>
            </a:br>
            <a:endParaRPr lang="it-IT" sz="2400" dirty="0">
              <a:solidFill>
                <a:srgbClr val="002060"/>
              </a:solidFill>
            </a:endParaRPr>
          </a:p>
          <a:p>
            <a:pPr algn="just"/>
            <a:r>
              <a:rPr lang="it-IT" b="1" dirty="0">
                <a:solidFill>
                  <a:srgbClr val="002060"/>
                </a:solidFill>
              </a:rPr>
              <a:t>Source </a:t>
            </a:r>
            <a:r>
              <a:rPr lang="it-IT" b="1" dirty="0" err="1">
                <a:solidFill>
                  <a:srgbClr val="002060"/>
                </a:solidFill>
              </a:rPr>
              <a:t>Type</a:t>
            </a:r>
            <a:r>
              <a:rPr lang="it-IT" b="1" dirty="0">
                <a:solidFill>
                  <a:srgbClr val="002060"/>
                </a:solidFill>
              </a:rPr>
              <a:t>:</a:t>
            </a:r>
            <a:r>
              <a:rPr lang="it-IT" dirty="0">
                <a:solidFill>
                  <a:srgbClr val="002060"/>
                </a:solidFill>
              </a:rPr>
              <a:t> Free-Electron Laser (FEL)</a:t>
            </a:r>
            <a:br>
              <a:rPr lang="it-IT" dirty="0">
                <a:solidFill>
                  <a:srgbClr val="002060"/>
                </a:solidFill>
              </a:rPr>
            </a:br>
            <a:r>
              <a:rPr lang="it-IT" b="1" dirty="0" err="1">
                <a:solidFill>
                  <a:srgbClr val="002060"/>
                </a:solidFill>
              </a:rPr>
              <a:t>Photon</a:t>
            </a:r>
            <a:r>
              <a:rPr lang="it-IT" b="1" dirty="0">
                <a:solidFill>
                  <a:srgbClr val="002060"/>
                </a:solidFill>
              </a:rPr>
              <a:t> Energy Range:</a:t>
            </a:r>
            <a:r>
              <a:rPr lang="it-IT" dirty="0">
                <a:solidFill>
                  <a:srgbClr val="002060"/>
                </a:solidFill>
              </a:rPr>
              <a:t> 8 eV to 24 eV (covers VUV range)</a:t>
            </a:r>
            <a:br>
              <a:rPr lang="it-IT" dirty="0">
                <a:solidFill>
                  <a:srgbClr val="002060"/>
                </a:solidFill>
              </a:rPr>
            </a:br>
            <a:r>
              <a:rPr lang="it-IT" b="1" dirty="0" err="1">
                <a:solidFill>
                  <a:srgbClr val="002060"/>
                </a:solidFill>
              </a:rPr>
              <a:t>Photon</a:t>
            </a:r>
            <a:r>
              <a:rPr lang="it-IT" b="1" dirty="0">
                <a:solidFill>
                  <a:srgbClr val="002060"/>
                </a:solidFill>
              </a:rPr>
              <a:t> </a:t>
            </a:r>
            <a:r>
              <a:rPr lang="it-IT" b="1" dirty="0" err="1">
                <a:solidFill>
                  <a:srgbClr val="002060"/>
                </a:solidFill>
              </a:rPr>
              <a:t>Flux</a:t>
            </a:r>
            <a:r>
              <a:rPr lang="it-IT" b="1" dirty="0">
                <a:solidFill>
                  <a:srgbClr val="002060"/>
                </a:solidFill>
              </a:rPr>
              <a:t>:</a:t>
            </a:r>
            <a:r>
              <a:rPr lang="it-IT" dirty="0">
                <a:solidFill>
                  <a:srgbClr val="002060"/>
                </a:solidFill>
              </a:rPr>
              <a:t> 10</a:t>
            </a:r>
            <a:r>
              <a:rPr lang="it-IT" baseline="30000" dirty="0">
                <a:solidFill>
                  <a:srgbClr val="002060"/>
                </a:solidFill>
              </a:rPr>
              <a:t>11</a:t>
            </a:r>
            <a:r>
              <a:rPr lang="it-IT" dirty="0">
                <a:solidFill>
                  <a:srgbClr val="002060"/>
                </a:solidFill>
              </a:rPr>
              <a:t> – 10</a:t>
            </a:r>
            <a:r>
              <a:rPr lang="it-IT" baseline="30000" dirty="0">
                <a:solidFill>
                  <a:srgbClr val="002060"/>
                </a:solidFill>
              </a:rPr>
              <a:t>13</a:t>
            </a:r>
            <a:r>
              <a:rPr lang="it-IT" dirty="0">
                <a:solidFill>
                  <a:srgbClr val="002060"/>
                </a:solidFill>
              </a:rPr>
              <a:t> </a:t>
            </a:r>
            <a:r>
              <a:rPr lang="it-IT" dirty="0" err="1">
                <a:solidFill>
                  <a:srgbClr val="002060"/>
                </a:solidFill>
              </a:rPr>
              <a:t>photons</a:t>
            </a:r>
            <a:r>
              <a:rPr lang="it-IT" dirty="0">
                <a:solidFill>
                  <a:srgbClr val="002060"/>
                </a:solidFill>
              </a:rPr>
              <a:t>/</a:t>
            </a:r>
            <a:r>
              <a:rPr lang="it-IT" dirty="0" err="1">
                <a:solidFill>
                  <a:srgbClr val="002060"/>
                </a:solidFill>
              </a:rPr>
              <a:t>pulse</a:t>
            </a:r>
            <a:endParaRPr lang="it-IT" dirty="0">
              <a:solidFill>
                <a:srgbClr val="002060"/>
              </a:solidFill>
            </a:endParaRPr>
          </a:p>
          <a:p>
            <a:pPr algn="just"/>
            <a:r>
              <a:rPr lang="it-IT" b="1" dirty="0">
                <a:solidFill>
                  <a:srgbClr val="002060"/>
                </a:solidFill>
              </a:rPr>
              <a:t>Energy </a:t>
            </a:r>
            <a:r>
              <a:rPr lang="it-IT" b="1" dirty="0" err="1">
                <a:solidFill>
                  <a:srgbClr val="002060"/>
                </a:solidFill>
              </a:rPr>
              <a:t>Tunability</a:t>
            </a:r>
            <a:r>
              <a:rPr lang="it-IT" b="1" dirty="0">
                <a:solidFill>
                  <a:srgbClr val="002060"/>
                </a:solidFill>
              </a:rPr>
              <a:t>:</a:t>
            </a:r>
            <a:r>
              <a:rPr lang="it-IT" dirty="0">
                <a:solidFill>
                  <a:srgbClr val="002060"/>
                </a:solidFill>
              </a:rPr>
              <a:t> </a:t>
            </a:r>
            <a:r>
              <a:rPr lang="it-IT" dirty="0" err="1">
                <a:solidFill>
                  <a:srgbClr val="002060"/>
                </a:solidFill>
              </a:rPr>
              <a:t>Tunable</a:t>
            </a:r>
            <a:r>
              <a:rPr lang="it-IT" dirty="0">
                <a:solidFill>
                  <a:srgbClr val="002060"/>
                </a:solidFill>
              </a:rPr>
              <a:t> </a:t>
            </a:r>
            <a:r>
              <a:rPr lang="it-IT" dirty="0" err="1">
                <a:solidFill>
                  <a:srgbClr val="002060"/>
                </a:solidFill>
              </a:rPr>
              <a:t>across</a:t>
            </a:r>
            <a:r>
              <a:rPr lang="it-IT" dirty="0">
                <a:solidFill>
                  <a:srgbClr val="002060"/>
                </a:solidFill>
              </a:rPr>
              <a:t> a limited VUV energy range, </a:t>
            </a:r>
            <a:r>
              <a:rPr lang="it-IT" dirty="0" err="1">
                <a:solidFill>
                  <a:srgbClr val="002060"/>
                </a:solidFill>
              </a:rPr>
              <a:t>particularly</a:t>
            </a:r>
            <a:r>
              <a:rPr lang="it-IT" dirty="0">
                <a:solidFill>
                  <a:srgbClr val="002060"/>
                </a:solidFill>
              </a:rPr>
              <a:t> for </a:t>
            </a:r>
            <a:r>
              <a:rPr lang="it-IT" dirty="0" err="1">
                <a:solidFill>
                  <a:srgbClr val="002060"/>
                </a:solidFill>
              </a:rPr>
              <a:t>molecular</a:t>
            </a:r>
            <a:r>
              <a:rPr lang="it-IT" dirty="0">
                <a:solidFill>
                  <a:srgbClr val="002060"/>
                </a:solidFill>
              </a:rPr>
              <a:t> and </a:t>
            </a:r>
            <a:r>
              <a:rPr lang="it-IT" dirty="0" err="1">
                <a:solidFill>
                  <a:srgbClr val="002060"/>
                </a:solidFill>
              </a:rPr>
              <a:t>material</a:t>
            </a:r>
            <a:r>
              <a:rPr lang="it-IT" dirty="0">
                <a:solidFill>
                  <a:srgbClr val="002060"/>
                </a:solidFill>
              </a:rPr>
              <a:t> studies</a:t>
            </a:r>
            <a:br>
              <a:rPr lang="it-IT" dirty="0">
                <a:solidFill>
                  <a:srgbClr val="002060"/>
                </a:solidFill>
              </a:rPr>
            </a:br>
            <a:r>
              <a:rPr lang="it-IT" b="1" dirty="0" err="1">
                <a:solidFill>
                  <a:srgbClr val="002060"/>
                </a:solidFill>
              </a:rPr>
              <a:t>Pulse</a:t>
            </a:r>
            <a:r>
              <a:rPr lang="it-IT" b="1" dirty="0">
                <a:solidFill>
                  <a:srgbClr val="002060"/>
                </a:solidFill>
              </a:rPr>
              <a:t> </a:t>
            </a:r>
            <a:r>
              <a:rPr lang="it-IT" b="1" dirty="0" err="1">
                <a:solidFill>
                  <a:srgbClr val="002060"/>
                </a:solidFill>
              </a:rPr>
              <a:t>Length</a:t>
            </a:r>
            <a:r>
              <a:rPr lang="it-IT" b="1" dirty="0">
                <a:solidFill>
                  <a:srgbClr val="002060"/>
                </a:solidFill>
              </a:rPr>
              <a:t>:</a:t>
            </a:r>
            <a:r>
              <a:rPr lang="it-IT" dirty="0">
                <a:solidFill>
                  <a:srgbClr val="002060"/>
                </a:solidFill>
              </a:rPr>
              <a:t> Sub-</a:t>
            </a:r>
            <a:r>
              <a:rPr lang="it-IT" dirty="0" err="1">
                <a:solidFill>
                  <a:srgbClr val="002060"/>
                </a:solidFill>
              </a:rPr>
              <a:t>femtosecond</a:t>
            </a:r>
            <a:r>
              <a:rPr lang="it-IT" dirty="0">
                <a:solidFill>
                  <a:srgbClr val="002060"/>
                </a:solidFill>
              </a:rPr>
              <a:t>, </a:t>
            </a:r>
            <a:r>
              <a:rPr lang="it-IT" dirty="0" err="1">
                <a:solidFill>
                  <a:srgbClr val="002060"/>
                </a:solidFill>
              </a:rPr>
              <a:t>ideal</a:t>
            </a:r>
            <a:r>
              <a:rPr lang="it-IT" dirty="0">
                <a:solidFill>
                  <a:srgbClr val="002060"/>
                </a:solidFill>
              </a:rPr>
              <a:t> for </a:t>
            </a:r>
            <a:r>
              <a:rPr lang="it-IT" dirty="0" err="1">
                <a:solidFill>
                  <a:srgbClr val="002060"/>
                </a:solidFill>
              </a:rPr>
              <a:t>ultrafast</a:t>
            </a:r>
            <a:r>
              <a:rPr lang="it-IT" dirty="0">
                <a:solidFill>
                  <a:srgbClr val="002060"/>
                </a:solidFill>
              </a:rPr>
              <a:t> dynamics and </a:t>
            </a:r>
            <a:r>
              <a:rPr lang="it-IT" dirty="0" err="1">
                <a:solidFill>
                  <a:srgbClr val="002060"/>
                </a:solidFill>
              </a:rPr>
              <a:t>spectroscopy</a:t>
            </a:r>
            <a:r>
              <a:rPr lang="it-IT" dirty="0">
                <a:solidFill>
                  <a:srgbClr val="002060"/>
                </a:solidFill>
              </a:rPr>
              <a:t>.</a:t>
            </a:r>
            <a:br>
              <a:rPr lang="it-IT" dirty="0">
                <a:solidFill>
                  <a:srgbClr val="002060"/>
                </a:solidFill>
              </a:rPr>
            </a:br>
            <a:r>
              <a:rPr lang="it-IT" b="1" dirty="0" err="1">
                <a:solidFill>
                  <a:srgbClr val="002060"/>
                </a:solidFill>
              </a:rPr>
              <a:t>Specific</a:t>
            </a:r>
            <a:r>
              <a:rPr lang="it-IT" b="1" dirty="0">
                <a:solidFill>
                  <a:srgbClr val="002060"/>
                </a:solidFill>
              </a:rPr>
              <a:t> </a:t>
            </a:r>
            <a:r>
              <a:rPr lang="it-IT" b="1" dirty="0" err="1">
                <a:solidFill>
                  <a:srgbClr val="002060"/>
                </a:solidFill>
              </a:rPr>
              <a:t>Beamlines</a:t>
            </a:r>
            <a:r>
              <a:rPr lang="it-IT" b="1" dirty="0">
                <a:solidFill>
                  <a:srgbClr val="002060"/>
                </a:solidFill>
              </a:rPr>
              <a:t>:</a:t>
            </a:r>
            <a:endParaRPr lang="it-IT" dirty="0">
              <a:solidFill>
                <a:srgbClr val="002060"/>
              </a:solidFill>
            </a:endParaRPr>
          </a:p>
          <a:p>
            <a:pPr lvl="1" algn="just">
              <a:buFont typeface="Arial" panose="020B0604020202020204" pitchFamily="34" charset="0"/>
              <a:buChar char="•"/>
            </a:pPr>
            <a:r>
              <a:rPr lang="it-IT" b="1" dirty="0">
                <a:solidFill>
                  <a:srgbClr val="002060"/>
                </a:solidFill>
              </a:rPr>
              <a:t>VUV </a:t>
            </a:r>
            <a:r>
              <a:rPr lang="it-IT" b="1" dirty="0" err="1">
                <a:solidFill>
                  <a:srgbClr val="002060"/>
                </a:solidFill>
              </a:rPr>
              <a:t>Beamline</a:t>
            </a:r>
            <a:r>
              <a:rPr lang="it-IT" b="1" dirty="0">
                <a:solidFill>
                  <a:srgbClr val="002060"/>
                </a:solidFill>
              </a:rPr>
              <a:t>:</a:t>
            </a:r>
            <a:r>
              <a:rPr lang="it-IT" dirty="0">
                <a:solidFill>
                  <a:srgbClr val="002060"/>
                </a:solidFill>
              </a:rPr>
              <a:t> </a:t>
            </a:r>
            <a:r>
              <a:rPr lang="it-IT" dirty="0" err="1">
                <a:solidFill>
                  <a:srgbClr val="002060"/>
                </a:solidFill>
              </a:rPr>
              <a:t>Primarily</a:t>
            </a:r>
            <a:r>
              <a:rPr lang="it-IT" dirty="0">
                <a:solidFill>
                  <a:srgbClr val="002060"/>
                </a:solidFill>
              </a:rPr>
              <a:t> </a:t>
            </a:r>
            <a:r>
              <a:rPr lang="it-IT" dirty="0" err="1">
                <a:solidFill>
                  <a:srgbClr val="002060"/>
                </a:solidFill>
              </a:rPr>
              <a:t>used</a:t>
            </a:r>
            <a:r>
              <a:rPr lang="it-IT" dirty="0">
                <a:solidFill>
                  <a:srgbClr val="002060"/>
                </a:solidFill>
              </a:rPr>
              <a:t> for </a:t>
            </a:r>
            <a:r>
              <a:rPr lang="it-IT" dirty="0" err="1">
                <a:solidFill>
                  <a:srgbClr val="002060"/>
                </a:solidFill>
              </a:rPr>
              <a:t>studying</a:t>
            </a:r>
            <a:r>
              <a:rPr lang="it-IT" dirty="0">
                <a:solidFill>
                  <a:srgbClr val="002060"/>
                </a:solidFill>
              </a:rPr>
              <a:t> </a:t>
            </a:r>
            <a:r>
              <a:rPr lang="it-IT" dirty="0" err="1">
                <a:solidFill>
                  <a:srgbClr val="002060"/>
                </a:solidFill>
              </a:rPr>
              <a:t>valence</a:t>
            </a:r>
            <a:r>
              <a:rPr lang="it-IT" dirty="0">
                <a:solidFill>
                  <a:srgbClr val="002060"/>
                </a:solidFill>
              </a:rPr>
              <a:t> </a:t>
            </a:r>
            <a:r>
              <a:rPr lang="it-IT" dirty="0" err="1">
                <a:solidFill>
                  <a:srgbClr val="002060"/>
                </a:solidFill>
              </a:rPr>
              <a:t>electronic</a:t>
            </a:r>
            <a:r>
              <a:rPr lang="it-IT" dirty="0">
                <a:solidFill>
                  <a:srgbClr val="002060"/>
                </a:solidFill>
              </a:rPr>
              <a:t> </a:t>
            </a:r>
            <a:r>
              <a:rPr lang="it-IT" dirty="0" err="1">
                <a:solidFill>
                  <a:srgbClr val="002060"/>
                </a:solidFill>
              </a:rPr>
              <a:t>structures</a:t>
            </a:r>
            <a:r>
              <a:rPr lang="it-IT" dirty="0">
                <a:solidFill>
                  <a:srgbClr val="002060"/>
                </a:solidFill>
              </a:rPr>
              <a:t>, </a:t>
            </a:r>
            <a:r>
              <a:rPr lang="it-IT" dirty="0" err="1">
                <a:solidFill>
                  <a:srgbClr val="002060"/>
                </a:solidFill>
              </a:rPr>
              <a:t>surface</a:t>
            </a:r>
            <a:r>
              <a:rPr lang="it-IT" dirty="0">
                <a:solidFill>
                  <a:srgbClr val="002060"/>
                </a:solidFill>
              </a:rPr>
              <a:t> </a:t>
            </a:r>
            <a:r>
              <a:rPr lang="it-IT" dirty="0" err="1">
                <a:solidFill>
                  <a:srgbClr val="002060"/>
                </a:solidFill>
              </a:rPr>
              <a:t>chemistry</a:t>
            </a:r>
            <a:r>
              <a:rPr lang="it-IT" dirty="0">
                <a:solidFill>
                  <a:srgbClr val="002060"/>
                </a:solidFill>
              </a:rPr>
              <a:t>, and </a:t>
            </a:r>
            <a:r>
              <a:rPr lang="it-IT" dirty="0" err="1">
                <a:solidFill>
                  <a:srgbClr val="002060"/>
                </a:solidFill>
              </a:rPr>
              <a:t>molecular</a:t>
            </a:r>
            <a:r>
              <a:rPr lang="it-IT" dirty="0">
                <a:solidFill>
                  <a:srgbClr val="002060"/>
                </a:solidFill>
              </a:rPr>
              <a:t> dynamics.</a:t>
            </a:r>
          </a:p>
        </p:txBody>
      </p:sp>
      <p:sp>
        <p:nvSpPr>
          <p:cNvPr id="2" name="CasellaDiTesto 1">
            <a:extLst>
              <a:ext uri="{FF2B5EF4-FFF2-40B4-BE49-F238E27FC236}">
                <a16:creationId xmlns:a16="http://schemas.microsoft.com/office/drawing/2014/main" id="{DDF6CCE9-FC46-2863-DB01-FBB2B57AF435}"/>
              </a:ext>
            </a:extLst>
          </p:cNvPr>
          <p:cNvSpPr txBox="1"/>
          <p:nvPr/>
        </p:nvSpPr>
        <p:spPr>
          <a:xfrm>
            <a:off x="7046057" y="3973516"/>
            <a:ext cx="4701309" cy="2031325"/>
          </a:xfrm>
          <a:prstGeom prst="rect">
            <a:avLst/>
          </a:prstGeom>
          <a:noFill/>
        </p:spPr>
        <p:txBody>
          <a:bodyPr wrap="square" rtlCol="0">
            <a:spAutoFit/>
          </a:bodyPr>
          <a:lstStyle/>
          <a:p>
            <a:pPr marL="7938" lvl="1" algn="just"/>
            <a:r>
              <a:rPr lang="it-IT" b="1" dirty="0">
                <a:solidFill>
                  <a:srgbClr val="002060"/>
                </a:solidFill>
              </a:rPr>
              <a:t>Applications:</a:t>
            </a:r>
            <a:r>
              <a:rPr lang="it-IT" dirty="0">
                <a:solidFill>
                  <a:srgbClr val="002060"/>
                </a:solidFill>
              </a:rPr>
              <a:t> Time-</a:t>
            </a:r>
            <a:r>
              <a:rPr lang="it-IT" dirty="0" err="1">
                <a:solidFill>
                  <a:srgbClr val="002060"/>
                </a:solidFill>
              </a:rPr>
              <a:t>resolved</a:t>
            </a:r>
            <a:r>
              <a:rPr lang="it-IT" dirty="0">
                <a:solidFill>
                  <a:srgbClr val="002060"/>
                </a:solidFill>
              </a:rPr>
              <a:t> </a:t>
            </a:r>
            <a:r>
              <a:rPr lang="it-IT" dirty="0" err="1">
                <a:solidFill>
                  <a:srgbClr val="002060"/>
                </a:solidFill>
              </a:rPr>
              <a:t>spectroscopy</a:t>
            </a:r>
            <a:r>
              <a:rPr lang="it-IT" dirty="0">
                <a:solidFill>
                  <a:srgbClr val="002060"/>
                </a:solidFill>
              </a:rPr>
              <a:t>, </a:t>
            </a:r>
            <a:r>
              <a:rPr lang="it-IT" dirty="0" err="1">
                <a:solidFill>
                  <a:srgbClr val="002060"/>
                </a:solidFill>
              </a:rPr>
              <a:t>photoemission</a:t>
            </a:r>
            <a:r>
              <a:rPr lang="it-IT" dirty="0">
                <a:solidFill>
                  <a:srgbClr val="002060"/>
                </a:solidFill>
              </a:rPr>
              <a:t>, </a:t>
            </a:r>
            <a:r>
              <a:rPr lang="it-IT" dirty="0" err="1">
                <a:solidFill>
                  <a:srgbClr val="002060"/>
                </a:solidFill>
              </a:rPr>
              <a:t>surface</a:t>
            </a:r>
            <a:r>
              <a:rPr lang="it-IT" dirty="0">
                <a:solidFill>
                  <a:srgbClr val="002060"/>
                </a:solidFill>
              </a:rPr>
              <a:t> science, </a:t>
            </a:r>
            <a:r>
              <a:rPr lang="it-IT" dirty="0" err="1">
                <a:solidFill>
                  <a:srgbClr val="002060"/>
                </a:solidFill>
              </a:rPr>
              <a:t>ultrafast</a:t>
            </a:r>
            <a:r>
              <a:rPr lang="it-IT" dirty="0">
                <a:solidFill>
                  <a:srgbClr val="002060"/>
                </a:solidFill>
              </a:rPr>
              <a:t> dynamics, and VUV </a:t>
            </a:r>
            <a:r>
              <a:rPr lang="it-IT" dirty="0" err="1">
                <a:solidFill>
                  <a:srgbClr val="002060"/>
                </a:solidFill>
              </a:rPr>
              <a:t>spectroscopy</a:t>
            </a:r>
            <a:r>
              <a:rPr lang="it-IT" dirty="0">
                <a:solidFill>
                  <a:srgbClr val="002060"/>
                </a:solidFill>
              </a:rPr>
              <a:t>​.</a:t>
            </a:r>
          </a:p>
          <a:p>
            <a:pPr marL="7938" lvl="1"/>
            <a:r>
              <a:rPr lang="it-IT" b="1" dirty="0">
                <a:solidFill>
                  <a:srgbClr val="002060"/>
                </a:solidFill>
              </a:rPr>
              <a:t>Samples</a:t>
            </a:r>
            <a:r>
              <a:rPr lang="it-IT" dirty="0">
                <a:solidFill>
                  <a:srgbClr val="002060"/>
                </a:solidFill>
              </a:rPr>
              <a:t>: </a:t>
            </a:r>
            <a:r>
              <a:rPr lang="it-IT" dirty="0" err="1">
                <a:solidFill>
                  <a:srgbClr val="002060"/>
                </a:solidFill>
              </a:rPr>
              <a:t>Solids</a:t>
            </a:r>
            <a:r>
              <a:rPr lang="it-IT" dirty="0">
                <a:solidFill>
                  <a:srgbClr val="002060"/>
                </a:solidFill>
              </a:rPr>
              <a:t> (</a:t>
            </a:r>
            <a:r>
              <a:rPr lang="it-IT" dirty="0" err="1">
                <a:solidFill>
                  <a:srgbClr val="002060"/>
                </a:solidFill>
              </a:rPr>
              <a:t>surfaces</a:t>
            </a:r>
            <a:r>
              <a:rPr lang="it-IT" dirty="0">
                <a:solidFill>
                  <a:srgbClr val="002060"/>
                </a:solidFill>
              </a:rPr>
              <a:t>, </a:t>
            </a:r>
            <a:r>
              <a:rPr lang="it-IT" dirty="0" err="1">
                <a:solidFill>
                  <a:srgbClr val="002060"/>
                </a:solidFill>
              </a:rPr>
              <a:t>thin</a:t>
            </a:r>
            <a:r>
              <a:rPr lang="it-IT" dirty="0">
                <a:solidFill>
                  <a:srgbClr val="002060"/>
                </a:solidFill>
              </a:rPr>
              <a:t> </a:t>
            </a:r>
            <a:r>
              <a:rPr lang="it-IT" dirty="0" err="1">
                <a:solidFill>
                  <a:srgbClr val="002060"/>
                </a:solidFill>
              </a:rPr>
              <a:t>films</a:t>
            </a:r>
            <a:r>
              <a:rPr lang="it-IT" dirty="0">
                <a:solidFill>
                  <a:srgbClr val="002060"/>
                </a:solidFill>
              </a:rPr>
              <a:t>), </a:t>
            </a:r>
            <a:r>
              <a:rPr lang="it-IT" dirty="0" err="1">
                <a:solidFill>
                  <a:srgbClr val="002060"/>
                </a:solidFill>
              </a:rPr>
              <a:t>liquids</a:t>
            </a:r>
            <a:r>
              <a:rPr lang="it-IT" dirty="0">
                <a:solidFill>
                  <a:srgbClr val="002060"/>
                </a:solidFill>
              </a:rPr>
              <a:t> (with special sample </a:t>
            </a:r>
            <a:r>
              <a:rPr lang="it-IT" dirty="0" err="1">
                <a:solidFill>
                  <a:srgbClr val="002060"/>
                </a:solidFill>
              </a:rPr>
              <a:t>environments</a:t>
            </a:r>
            <a:r>
              <a:rPr lang="it-IT" dirty="0">
                <a:solidFill>
                  <a:srgbClr val="002060"/>
                </a:solidFill>
              </a:rPr>
              <a:t>), and gas </a:t>
            </a:r>
            <a:r>
              <a:rPr lang="it-IT" dirty="0" err="1">
                <a:solidFill>
                  <a:srgbClr val="002060"/>
                </a:solidFill>
              </a:rPr>
              <a:t>phase</a:t>
            </a:r>
            <a:r>
              <a:rPr lang="it-IT" dirty="0">
                <a:solidFill>
                  <a:srgbClr val="002060"/>
                </a:solidFill>
              </a:rPr>
              <a:t>.</a:t>
            </a:r>
          </a:p>
          <a:p>
            <a:endParaRPr lang="it-IT" dirty="0">
              <a:solidFill>
                <a:srgbClr val="002060"/>
              </a:solidFill>
            </a:endParaRPr>
          </a:p>
        </p:txBody>
      </p:sp>
      <p:sp>
        <p:nvSpPr>
          <p:cNvPr id="7" name="CasellaDiTesto 6">
            <a:extLst>
              <a:ext uri="{FF2B5EF4-FFF2-40B4-BE49-F238E27FC236}">
                <a16:creationId xmlns:a16="http://schemas.microsoft.com/office/drawing/2014/main" id="{A1428BB6-81A7-307D-DC9C-029C536721BA}"/>
              </a:ext>
            </a:extLst>
          </p:cNvPr>
          <p:cNvSpPr txBox="1"/>
          <p:nvPr/>
        </p:nvSpPr>
        <p:spPr>
          <a:xfrm>
            <a:off x="1538515" y="5423146"/>
            <a:ext cx="609600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1176691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EF4A0E5-9A56-CF71-3D71-D8280F2B5848}"/>
              </a:ext>
            </a:extLst>
          </p:cNvPr>
          <p:cNvSpPr txBox="1"/>
          <p:nvPr/>
        </p:nvSpPr>
        <p:spPr>
          <a:xfrm>
            <a:off x="522044" y="491772"/>
            <a:ext cx="6096000" cy="3785652"/>
          </a:xfrm>
          <a:prstGeom prst="rect">
            <a:avLst/>
          </a:prstGeom>
          <a:noFill/>
        </p:spPr>
        <p:txBody>
          <a:bodyPr wrap="square">
            <a:spAutoFit/>
          </a:bodyPr>
          <a:lstStyle/>
          <a:p>
            <a:r>
              <a:rPr lang="it-IT" sz="2400" b="1" dirty="0">
                <a:solidFill>
                  <a:srgbClr val="002060"/>
                </a:solidFill>
              </a:rPr>
              <a:t>FLASH Free-Electron Laser (Germany)</a:t>
            </a:r>
          </a:p>
          <a:p>
            <a:endParaRPr lang="it-IT" b="1" dirty="0">
              <a:solidFill>
                <a:srgbClr val="002060"/>
              </a:solidFill>
            </a:endParaRPr>
          </a:p>
          <a:p>
            <a:r>
              <a:rPr lang="it-IT" b="1" dirty="0">
                <a:solidFill>
                  <a:srgbClr val="002060"/>
                </a:solidFill>
              </a:rPr>
              <a:t>Source </a:t>
            </a:r>
            <a:r>
              <a:rPr lang="it-IT" b="1" dirty="0" err="1">
                <a:solidFill>
                  <a:srgbClr val="002060"/>
                </a:solidFill>
              </a:rPr>
              <a:t>Type</a:t>
            </a:r>
            <a:r>
              <a:rPr lang="it-IT" b="1" dirty="0">
                <a:solidFill>
                  <a:srgbClr val="002060"/>
                </a:solidFill>
              </a:rPr>
              <a:t>:</a:t>
            </a:r>
            <a:r>
              <a:rPr lang="it-IT" dirty="0">
                <a:solidFill>
                  <a:srgbClr val="002060"/>
                </a:solidFill>
              </a:rPr>
              <a:t> Free-Electron Laser (FEL)</a:t>
            </a:r>
          </a:p>
          <a:p>
            <a:r>
              <a:rPr lang="it-IT" b="1" dirty="0" err="1">
                <a:solidFill>
                  <a:srgbClr val="002060"/>
                </a:solidFill>
              </a:rPr>
              <a:t>Photon</a:t>
            </a:r>
            <a:r>
              <a:rPr lang="it-IT" b="1" dirty="0">
                <a:solidFill>
                  <a:srgbClr val="002060"/>
                </a:solidFill>
              </a:rPr>
              <a:t> Energy Range:</a:t>
            </a:r>
            <a:r>
              <a:rPr lang="it-IT" dirty="0">
                <a:solidFill>
                  <a:srgbClr val="002060"/>
                </a:solidFill>
              </a:rPr>
              <a:t> 10 eV to 250 eV (VUV and soft X-rays)</a:t>
            </a:r>
          </a:p>
          <a:p>
            <a:r>
              <a:rPr lang="it-IT" b="1" dirty="0" err="1">
                <a:solidFill>
                  <a:srgbClr val="002060"/>
                </a:solidFill>
              </a:rPr>
              <a:t>Photon</a:t>
            </a:r>
            <a:r>
              <a:rPr lang="it-IT" b="1" dirty="0">
                <a:solidFill>
                  <a:srgbClr val="002060"/>
                </a:solidFill>
              </a:rPr>
              <a:t> </a:t>
            </a:r>
            <a:r>
              <a:rPr lang="it-IT" b="1" dirty="0" err="1">
                <a:solidFill>
                  <a:srgbClr val="002060"/>
                </a:solidFill>
              </a:rPr>
              <a:t>Flux</a:t>
            </a:r>
            <a:r>
              <a:rPr lang="it-IT" b="1" dirty="0">
                <a:solidFill>
                  <a:srgbClr val="002060"/>
                </a:solidFill>
              </a:rPr>
              <a:t>:</a:t>
            </a:r>
            <a:r>
              <a:rPr lang="it-IT" dirty="0">
                <a:solidFill>
                  <a:srgbClr val="002060"/>
                </a:solidFill>
              </a:rPr>
              <a:t> 10</a:t>
            </a:r>
            <a:r>
              <a:rPr lang="it-IT" baseline="30000" dirty="0">
                <a:solidFill>
                  <a:srgbClr val="002060"/>
                </a:solidFill>
              </a:rPr>
              <a:t>11</a:t>
            </a:r>
            <a:r>
              <a:rPr lang="it-IT" dirty="0">
                <a:solidFill>
                  <a:srgbClr val="002060"/>
                </a:solidFill>
              </a:rPr>
              <a:t>−10</a:t>
            </a:r>
            <a:r>
              <a:rPr lang="it-IT" baseline="30000" dirty="0">
                <a:solidFill>
                  <a:srgbClr val="002060"/>
                </a:solidFill>
              </a:rPr>
              <a:t>14 </a:t>
            </a:r>
            <a:r>
              <a:rPr lang="it-IT" dirty="0" err="1">
                <a:solidFill>
                  <a:srgbClr val="002060"/>
                </a:solidFill>
              </a:rPr>
              <a:t>photons</a:t>
            </a:r>
            <a:r>
              <a:rPr lang="it-IT" dirty="0">
                <a:solidFill>
                  <a:srgbClr val="002060"/>
                </a:solidFill>
              </a:rPr>
              <a:t>/</a:t>
            </a:r>
            <a:r>
              <a:rPr lang="it-IT" dirty="0" err="1">
                <a:solidFill>
                  <a:srgbClr val="002060"/>
                </a:solidFill>
              </a:rPr>
              <a:t>pulse</a:t>
            </a:r>
            <a:endParaRPr lang="it-IT" dirty="0">
              <a:solidFill>
                <a:srgbClr val="002060"/>
              </a:solidFill>
            </a:endParaRPr>
          </a:p>
          <a:p>
            <a:r>
              <a:rPr lang="it-IT" b="1" dirty="0">
                <a:solidFill>
                  <a:srgbClr val="002060"/>
                </a:solidFill>
              </a:rPr>
              <a:t>Energy </a:t>
            </a:r>
            <a:r>
              <a:rPr lang="it-IT" b="1" dirty="0" err="1">
                <a:solidFill>
                  <a:srgbClr val="002060"/>
                </a:solidFill>
              </a:rPr>
              <a:t>Tunability</a:t>
            </a:r>
            <a:r>
              <a:rPr lang="it-IT" b="1" dirty="0">
                <a:solidFill>
                  <a:srgbClr val="002060"/>
                </a:solidFill>
              </a:rPr>
              <a:t>:</a:t>
            </a:r>
            <a:r>
              <a:rPr lang="it-IT" dirty="0">
                <a:solidFill>
                  <a:srgbClr val="002060"/>
                </a:solidFill>
              </a:rPr>
              <a:t> Wide </a:t>
            </a:r>
            <a:r>
              <a:rPr lang="it-IT" dirty="0" err="1">
                <a:solidFill>
                  <a:srgbClr val="002060"/>
                </a:solidFill>
              </a:rPr>
              <a:t>tunability</a:t>
            </a:r>
            <a:r>
              <a:rPr lang="it-IT" dirty="0">
                <a:solidFill>
                  <a:srgbClr val="002060"/>
                </a:solidFill>
              </a:rPr>
              <a:t> </a:t>
            </a:r>
            <a:r>
              <a:rPr lang="it-IT" dirty="0" err="1">
                <a:solidFill>
                  <a:srgbClr val="002060"/>
                </a:solidFill>
              </a:rPr>
              <a:t>across</a:t>
            </a:r>
            <a:r>
              <a:rPr lang="it-IT" dirty="0">
                <a:solidFill>
                  <a:srgbClr val="002060"/>
                </a:solidFill>
              </a:rPr>
              <a:t> the VUV and soft X-ray </a:t>
            </a:r>
            <a:r>
              <a:rPr lang="it-IT" dirty="0" err="1">
                <a:solidFill>
                  <a:srgbClr val="002060"/>
                </a:solidFill>
              </a:rPr>
              <a:t>regions</a:t>
            </a:r>
            <a:endParaRPr lang="it-IT" dirty="0">
              <a:solidFill>
                <a:srgbClr val="002060"/>
              </a:solidFill>
            </a:endParaRPr>
          </a:p>
          <a:p>
            <a:r>
              <a:rPr lang="it-IT" b="1" dirty="0" err="1">
                <a:solidFill>
                  <a:srgbClr val="002060"/>
                </a:solidFill>
              </a:rPr>
              <a:t>Pulse</a:t>
            </a:r>
            <a:r>
              <a:rPr lang="it-IT" b="1" dirty="0">
                <a:solidFill>
                  <a:srgbClr val="002060"/>
                </a:solidFill>
              </a:rPr>
              <a:t> </a:t>
            </a:r>
            <a:r>
              <a:rPr lang="it-IT" b="1" dirty="0" err="1">
                <a:solidFill>
                  <a:srgbClr val="002060"/>
                </a:solidFill>
              </a:rPr>
              <a:t>Length</a:t>
            </a:r>
            <a:r>
              <a:rPr lang="it-IT" b="1" dirty="0">
                <a:solidFill>
                  <a:srgbClr val="002060"/>
                </a:solidFill>
              </a:rPr>
              <a:t>:</a:t>
            </a:r>
            <a:r>
              <a:rPr lang="it-IT" dirty="0">
                <a:solidFill>
                  <a:srgbClr val="002060"/>
                </a:solidFill>
              </a:rPr>
              <a:t> Sub-100 </a:t>
            </a:r>
            <a:r>
              <a:rPr lang="it-IT" dirty="0" err="1">
                <a:solidFill>
                  <a:srgbClr val="002060"/>
                </a:solidFill>
              </a:rPr>
              <a:t>fs</a:t>
            </a:r>
            <a:r>
              <a:rPr lang="it-IT" dirty="0">
                <a:solidFill>
                  <a:srgbClr val="002060"/>
                </a:solidFill>
              </a:rPr>
              <a:t> (</a:t>
            </a:r>
            <a:r>
              <a:rPr lang="it-IT" dirty="0" err="1">
                <a:solidFill>
                  <a:srgbClr val="002060"/>
                </a:solidFill>
              </a:rPr>
              <a:t>femtoseconds</a:t>
            </a:r>
            <a:r>
              <a:rPr lang="it-IT" dirty="0">
                <a:solidFill>
                  <a:srgbClr val="002060"/>
                </a:solidFill>
              </a:rPr>
              <a:t>), </a:t>
            </a:r>
            <a:r>
              <a:rPr lang="it-IT" dirty="0" err="1">
                <a:solidFill>
                  <a:srgbClr val="002060"/>
                </a:solidFill>
              </a:rPr>
              <a:t>ideal</a:t>
            </a:r>
            <a:r>
              <a:rPr lang="it-IT" dirty="0">
                <a:solidFill>
                  <a:srgbClr val="002060"/>
                </a:solidFill>
              </a:rPr>
              <a:t> for time-</a:t>
            </a:r>
            <a:r>
              <a:rPr lang="it-IT" dirty="0" err="1">
                <a:solidFill>
                  <a:srgbClr val="002060"/>
                </a:solidFill>
              </a:rPr>
              <a:t>resolved</a:t>
            </a:r>
            <a:r>
              <a:rPr lang="it-IT" dirty="0">
                <a:solidFill>
                  <a:srgbClr val="002060"/>
                </a:solidFill>
              </a:rPr>
              <a:t> </a:t>
            </a:r>
            <a:r>
              <a:rPr lang="it-IT" dirty="0" err="1">
                <a:solidFill>
                  <a:srgbClr val="002060"/>
                </a:solidFill>
              </a:rPr>
              <a:t>experiments</a:t>
            </a:r>
            <a:endParaRPr lang="it-IT" dirty="0">
              <a:solidFill>
                <a:srgbClr val="002060"/>
              </a:solidFill>
            </a:endParaRPr>
          </a:p>
          <a:p>
            <a:r>
              <a:rPr lang="it-IT" b="1" dirty="0" err="1">
                <a:solidFill>
                  <a:srgbClr val="002060"/>
                </a:solidFill>
              </a:rPr>
              <a:t>Specific</a:t>
            </a:r>
            <a:r>
              <a:rPr lang="it-IT" b="1" dirty="0">
                <a:solidFill>
                  <a:srgbClr val="002060"/>
                </a:solidFill>
              </a:rPr>
              <a:t> </a:t>
            </a:r>
            <a:r>
              <a:rPr lang="it-IT" b="1" dirty="0" err="1">
                <a:solidFill>
                  <a:srgbClr val="002060"/>
                </a:solidFill>
              </a:rPr>
              <a:t>Beamlines</a:t>
            </a:r>
            <a:r>
              <a:rPr lang="it-IT" b="1" dirty="0">
                <a:solidFill>
                  <a:srgbClr val="002060"/>
                </a:solidFill>
              </a:rPr>
              <a:t>:</a:t>
            </a:r>
            <a:endParaRPr lang="it-IT" dirty="0">
              <a:solidFill>
                <a:srgbClr val="002060"/>
              </a:solidFill>
            </a:endParaRPr>
          </a:p>
          <a:p>
            <a:pPr lvl="1"/>
            <a:r>
              <a:rPr lang="it-IT" b="1" dirty="0">
                <a:solidFill>
                  <a:srgbClr val="002060"/>
                </a:solidFill>
              </a:rPr>
              <a:t>FLASH1 and FLASH2 </a:t>
            </a:r>
            <a:r>
              <a:rPr lang="it-IT" b="1" dirty="0" err="1">
                <a:solidFill>
                  <a:srgbClr val="002060"/>
                </a:solidFill>
              </a:rPr>
              <a:t>Beamlines</a:t>
            </a:r>
            <a:r>
              <a:rPr lang="it-IT" b="1" dirty="0">
                <a:solidFill>
                  <a:srgbClr val="002060"/>
                </a:solidFill>
              </a:rPr>
              <a:t>:</a:t>
            </a:r>
            <a:r>
              <a:rPr lang="it-IT" dirty="0">
                <a:solidFill>
                  <a:srgbClr val="002060"/>
                </a:solidFill>
              </a:rPr>
              <a:t> </a:t>
            </a:r>
            <a:r>
              <a:rPr lang="it-IT" dirty="0" err="1">
                <a:solidFill>
                  <a:srgbClr val="002060"/>
                </a:solidFill>
              </a:rPr>
              <a:t>Offer</a:t>
            </a:r>
            <a:r>
              <a:rPr lang="it-IT" dirty="0">
                <a:solidFill>
                  <a:srgbClr val="002060"/>
                </a:solidFill>
              </a:rPr>
              <a:t> VUV and soft X-ray light for pump-probe and time-</a:t>
            </a:r>
            <a:r>
              <a:rPr lang="it-IT" dirty="0" err="1">
                <a:solidFill>
                  <a:srgbClr val="002060"/>
                </a:solidFill>
              </a:rPr>
              <a:t>resolved</a:t>
            </a:r>
            <a:r>
              <a:rPr lang="it-IT" dirty="0">
                <a:solidFill>
                  <a:srgbClr val="002060"/>
                </a:solidFill>
              </a:rPr>
              <a:t> </a:t>
            </a:r>
            <a:r>
              <a:rPr lang="it-IT" dirty="0" err="1">
                <a:solidFill>
                  <a:srgbClr val="002060"/>
                </a:solidFill>
              </a:rPr>
              <a:t>spectroscopy</a:t>
            </a:r>
            <a:r>
              <a:rPr lang="it-IT" dirty="0">
                <a:solidFill>
                  <a:srgbClr val="002060"/>
                </a:solidFill>
              </a:rPr>
              <a:t> </a:t>
            </a:r>
            <a:r>
              <a:rPr lang="it-IT" dirty="0" err="1">
                <a:solidFill>
                  <a:srgbClr val="002060"/>
                </a:solidFill>
              </a:rPr>
              <a:t>experiments</a:t>
            </a:r>
            <a:r>
              <a:rPr lang="it-IT" dirty="0">
                <a:solidFill>
                  <a:srgbClr val="002060"/>
                </a:solidFill>
              </a:rPr>
              <a:t>.</a:t>
            </a:r>
          </a:p>
        </p:txBody>
      </p:sp>
      <p:pic>
        <p:nvPicPr>
          <p:cNvPr id="7170" name="Picture 2">
            <a:extLst>
              <a:ext uri="{FF2B5EF4-FFF2-40B4-BE49-F238E27FC236}">
                <a16:creationId xmlns:a16="http://schemas.microsoft.com/office/drawing/2014/main" id="{AE4D2B84-8CE9-243B-E9D8-14115F41F9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65996" y="1096862"/>
            <a:ext cx="5251747" cy="370623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DC8C96B-4720-9D34-B7F8-3C8CD9FFCE32}"/>
              </a:ext>
            </a:extLst>
          </p:cNvPr>
          <p:cNvSpPr txBox="1"/>
          <p:nvPr/>
        </p:nvSpPr>
        <p:spPr>
          <a:xfrm>
            <a:off x="6749142" y="4888900"/>
            <a:ext cx="4891315" cy="1754326"/>
          </a:xfrm>
          <a:prstGeom prst="rect">
            <a:avLst/>
          </a:prstGeom>
          <a:noFill/>
        </p:spPr>
        <p:txBody>
          <a:bodyPr wrap="square">
            <a:spAutoFit/>
          </a:bodyPr>
          <a:lstStyle/>
          <a:p>
            <a:r>
              <a:rPr lang="it-IT" sz="1800" b="1" dirty="0">
                <a:solidFill>
                  <a:srgbClr val="002060"/>
                </a:solidFill>
              </a:rPr>
              <a:t>Applications:</a:t>
            </a:r>
            <a:r>
              <a:rPr lang="it-IT" sz="1800" dirty="0">
                <a:solidFill>
                  <a:srgbClr val="002060"/>
                </a:solidFill>
              </a:rPr>
              <a:t> </a:t>
            </a:r>
            <a:r>
              <a:rPr lang="it-IT" sz="1800" dirty="0" err="1">
                <a:solidFill>
                  <a:srgbClr val="002060"/>
                </a:solidFill>
              </a:rPr>
              <a:t>Ultrafast</a:t>
            </a:r>
            <a:r>
              <a:rPr lang="it-IT" sz="1800" dirty="0">
                <a:solidFill>
                  <a:srgbClr val="002060"/>
                </a:solidFill>
              </a:rPr>
              <a:t> dynamics, </a:t>
            </a:r>
            <a:r>
              <a:rPr lang="it-IT" sz="1800" dirty="0" err="1">
                <a:solidFill>
                  <a:srgbClr val="002060"/>
                </a:solidFill>
              </a:rPr>
              <a:t>photoemission</a:t>
            </a:r>
            <a:r>
              <a:rPr lang="it-IT" sz="1800" dirty="0">
                <a:solidFill>
                  <a:srgbClr val="002060"/>
                </a:solidFill>
              </a:rPr>
              <a:t> </a:t>
            </a:r>
            <a:r>
              <a:rPr lang="it-IT" sz="1800" dirty="0" err="1">
                <a:solidFill>
                  <a:srgbClr val="002060"/>
                </a:solidFill>
              </a:rPr>
              <a:t>spectroscopy</a:t>
            </a:r>
            <a:r>
              <a:rPr lang="it-IT" sz="1800" dirty="0">
                <a:solidFill>
                  <a:srgbClr val="002060"/>
                </a:solidFill>
              </a:rPr>
              <a:t>, </a:t>
            </a:r>
            <a:r>
              <a:rPr lang="it-IT" sz="1800" dirty="0" err="1">
                <a:solidFill>
                  <a:srgbClr val="002060"/>
                </a:solidFill>
              </a:rPr>
              <a:t>molecular</a:t>
            </a:r>
            <a:r>
              <a:rPr lang="it-IT" sz="1800" dirty="0">
                <a:solidFill>
                  <a:srgbClr val="002060"/>
                </a:solidFill>
              </a:rPr>
              <a:t> </a:t>
            </a:r>
            <a:r>
              <a:rPr lang="it-IT" sz="1800" dirty="0" err="1">
                <a:solidFill>
                  <a:srgbClr val="002060"/>
                </a:solidFill>
              </a:rPr>
              <a:t>dissociation</a:t>
            </a:r>
            <a:r>
              <a:rPr lang="it-IT" sz="1800" dirty="0">
                <a:solidFill>
                  <a:srgbClr val="002060"/>
                </a:solidFill>
              </a:rPr>
              <a:t>, </a:t>
            </a:r>
            <a:r>
              <a:rPr lang="it-IT" sz="1800" dirty="0" err="1">
                <a:solidFill>
                  <a:srgbClr val="002060"/>
                </a:solidFill>
              </a:rPr>
              <a:t>surface</a:t>
            </a:r>
            <a:r>
              <a:rPr lang="it-IT" sz="1800" dirty="0">
                <a:solidFill>
                  <a:srgbClr val="002060"/>
                </a:solidFill>
              </a:rPr>
              <a:t> studies, Rydberg state </a:t>
            </a:r>
            <a:r>
              <a:rPr lang="it-IT" sz="1800" dirty="0" err="1">
                <a:solidFill>
                  <a:srgbClr val="002060"/>
                </a:solidFill>
              </a:rPr>
              <a:t>research</a:t>
            </a:r>
            <a:r>
              <a:rPr lang="it-IT" sz="1800" dirty="0">
                <a:solidFill>
                  <a:srgbClr val="002060"/>
                </a:solidFill>
              </a:rPr>
              <a:t>.</a:t>
            </a:r>
          </a:p>
          <a:p>
            <a:r>
              <a:rPr lang="it-IT" sz="1800" b="1" dirty="0">
                <a:solidFill>
                  <a:srgbClr val="002060"/>
                </a:solidFill>
              </a:rPr>
              <a:t>Samples</a:t>
            </a:r>
            <a:r>
              <a:rPr lang="it-IT" sz="1800" dirty="0">
                <a:solidFill>
                  <a:srgbClr val="002060"/>
                </a:solidFill>
              </a:rPr>
              <a:t>: Gas </a:t>
            </a:r>
            <a:r>
              <a:rPr lang="it-IT" sz="1800" dirty="0" err="1">
                <a:solidFill>
                  <a:srgbClr val="002060"/>
                </a:solidFill>
              </a:rPr>
              <a:t>phase</a:t>
            </a:r>
            <a:r>
              <a:rPr lang="it-IT" sz="1800" dirty="0">
                <a:solidFill>
                  <a:srgbClr val="002060"/>
                </a:solidFill>
              </a:rPr>
              <a:t> (</a:t>
            </a:r>
            <a:r>
              <a:rPr lang="it-IT" sz="1800" dirty="0" err="1">
                <a:solidFill>
                  <a:srgbClr val="002060"/>
                </a:solidFill>
              </a:rPr>
              <a:t>often</a:t>
            </a:r>
            <a:r>
              <a:rPr lang="it-IT" sz="1800" dirty="0">
                <a:solidFill>
                  <a:srgbClr val="002060"/>
                </a:solidFill>
              </a:rPr>
              <a:t> </a:t>
            </a:r>
            <a:r>
              <a:rPr lang="it-IT" sz="1800" dirty="0" err="1">
                <a:solidFill>
                  <a:srgbClr val="002060"/>
                </a:solidFill>
              </a:rPr>
              <a:t>used</a:t>
            </a:r>
            <a:r>
              <a:rPr lang="it-IT" sz="1800" dirty="0">
                <a:solidFill>
                  <a:srgbClr val="002060"/>
                </a:solidFill>
              </a:rPr>
              <a:t> for </a:t>
            </a:r>
            <a:r>
              <a:rPr lang="it-IT" sz="1800" dirty="0" err="1">
                <a:solidFill>
                  <a:srgbClr val="002060"/>
                </a:solidFill>
              </a:rPr>
              <a:t>isolated</a:t>
            </a:r>
            <a:r>
              <a:rPr lang="it-IT" sz="1800" dirty="0">
                <a:solidFill>
                  <a:srgbClr val="002060"/>
                </a:solidFill>
              </a:rPr>
              <a:t> </a:t>
            </a:r>
            <a:r>
              <a:rPr lang="it-IT" sz="1800" dirty="0" err="1">
                <a:solidFill>
                  <a:srgbClr val="002060"/>
                </a:solidFill>
              </a:rPr>
              <a:t>molecules</a:t>
            </a:r>
            <a:r>
              <a:rPr lang="it-IT" sz="1800" dirty="0">
                <a:solidFill>
                  <a:srgbClr val="002060"/>
                </a:solidFill>
              </a:rPr>
              <a:t>), </a:t>
            </a:r>
            <a:r>
              <a:rPr lang="it-IT" sz="1800" dirty="0" err="1">
                <a:solidFill>
                  <a:srgbClr val="002060"/>
                </a:solidFill>
              </a:rPr>
              <a:t>solids</a:t>
            </a:r>
            <a:r>
              <a:rPr lang="it-IT" sz="1800" dirty="0">
                <a:solidFill>
                  <a:srgbClr val="002060"/>
                </a:solidFill>
              </a:rPr>
              <a:t> (with </a:t>
            </a:r>
            <a:r>
              <a:rPr lang="it-IT" sz="1800" dirty="0" err="1">
                <a:solidFill>
                  <a:srgbClr val="002060"/>
                </a:solidFill>
              </a:rPr>
              <a:t>advanced</a:t>
            </a:r>
            <a:r>
              <a:rPr lang="it-IT" sz="1800" dirty="0">
                <a:solidFill>
                  <a:srgbClr val="002060"/>
                </a:solidFill>
              </a:rPr>
              <a:t> techniques), and </a:t>
            </a:r>
            <a:r>
              <a:rPr lang="it-IT" sz="1800" dirty="0" err="1">
                <a:solidFill>
                  <a:srgbClr val="002060"/>
                </a:solidFill>
              </a:rPr>
              <a:t>liquids</a:t>
            </a:r>
            <a:r>
              <a:rPr lang="it-IT" sz="1800" dirty="0">
                <a:solidFill>
                  <a:srgbClr val="002060"/>
                </a:solidFill>
              </a:rPr>
              <a:t> (under </a:t>
            </a:r>
            <a:r>
              <a:rPr lang="it-IT" sz="1800" dirty="0" err="1">
                <a:solidFill>
                  <a:srgbClr val="002060"/>
                </a:solidFill>
              </a:rPr>
              <a:t>specific</a:t>
            </a:r>
            <a:r>
              <a:rPr lang="it-IT" sz="1800" dirty="0">
                <a:solidFill>
                  <a:srgbClr val="002060"/>
                </a:solidFill>
              </a:rPr>
              <a:t> </a:t>
            </a:r>
            <a:r>
              <a:rPr lang="it-IT" sz="1800" dirty="0" err="1">
                <a:solidFill>
                  <a:srgbClr val="002060"/>
                </a:solidFill>
              </a:rPr>
              <a:t>conditions</a:t>
            </a:r>
            <a:r>
              <a:rPr lang="it-IT" sz="1800" dirty="0">
                <a:solidFill>
                  <a:srgbClr val="002060"/>
                </a:solidFill>
              </a:rPr>
              <a:t>).</a:t>
            </a:r>
          </a:p>
        </p:txBody>
      </p:sp>
      <p:sp>
        <p:nvSpPr>
          <p:cNvPr id="6" name="CasellaDiTesto 5">
            <a:extLst>
              <a:ext uri="{FF2B5EF4-FFF2-40B4-BE49-F238E27FC236}">
                <a16:creationId xmlns:a16="http://schemas.microsoft.com/office/drawing/2014/main" id="{5981E319-0B28-30F7-0703-5EF1EF7587B0}"/>
              </a:ext>
            </a:extLst>
          </p:cNvPr>
          <p:cNvSpPr txBox="1"/>
          <p:nvPr/>
        </p:nvSpPr>
        <p:spPr>
          <a:xfrm>
            <a:off x="1538515" y="5423146"/>
            <a:ext cx="609600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1275837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6588C1D-6295-4904-D759-509AB4C6A802}"/>
              </a:ext>
            </a:extLst>
          </p:cNvPr>
          <p:cNvSpPr txBox="1"/>
          <p:nvPr/>
        </p:nvSpPr>
        <p:spPr>
          <a:xfrm>
            <a:off x="2902863" y="2542812"/>
            <a:ext cx="6792684" cy="646331"/>
          </a:xfrm>
          <a:prstGeom prst="rect">
            <a:avLst/>
          </a:prstGeom>
          <a:noFill/>
        </p:spPr>
        <p:txBody>
          <a:bodyPr wrap="square">
            <a:spAutoFit/>
          </a:bodyPr>
          <a:lstStyle/>
          <a:p>
            <a:pPr algn="ctr"/>
            <a:r>
              <a:rPr lang="it-IT" sz="3600" dirty="0">
                <a:solidFill>
                  <a:srgbClr val="002060"/>
                </a:solidFill>
              </a:rPr>
              <a:t>Science in the </a:t>
            </a:r>
            <a:r>
              <a:rPr lang="it-IT" sz="3600" b="1" dirty="0">
                <a:solidFill>
                  <a:srgbClr val="00B050"/>
                </a:solidFill>
              </a:rPr>
              <a:t>ARIA</a:t>
            </a:r>
            <a:r>
              <a:rPr lang="it-IT" sz="3600" dirty="0">
                <a:solidFill>
                  <a:srgbClr val="002060"/>
                </a:solidFill>
              </a:rPr>
              <a:t> range</a:t>
            </a:r>
          </a:p>
        </p:txBody>
      </p:sp>
    </p:spTree>
    <p:extLst>
      <p:ext uri="{BB962C8B-B14F-4D97-AF65-F5344CB8AC3E}">
        <p14:creationId xmlns:p14="http://schemas.microsoft.com/office/powerpoint/2010/main" val="926905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958542F-D479-A9A4-4ABA-217791C19247}"/>
              </a:ext>
            </a:extLst>
          </p:cNvPr>
          <p:cNvSpPr txBox="1"/>
          <p:nvPr/>
        </p:nvSpPr>
        <p:spPr>
          <a:xfrm>
            <a:off x="2351314" y="363781"/>
            <a:ext cx="7397448" cy="461665"/>
          </a:xfrm>
          <a:prstGeom prst="rect">
            <a:avLst/>
          </a:prstGeom>
          <a:noFill/>
        </p:spPr>
        <p:txBody>
          <a:bodyPr wrap="square">
            <a:spAutoFit/>
          </a:bodyPr>
          <a:lstStyle/>
          <a:p>
            <a:r>
              <a:rPr lang="it-IT" sz="2400" b="1" dirty="0" err="1">
                <a:solidFill>
                  <a:srgbClr val="002060"/>
                </a:solidFill>
              </a:rPr>
              <a:t>Photon</a:t>
            </a:r>
            <a:r>
              <a:rPr lang="it-IT" sz="2400" b="1" dirty="0">
                <a:solidFill>
                  <a:srgbClr val="002060"/>
                </a:solidFill>
              </a:rPr>
              <a:t> Science Applications in the </a:t>
            </a:r>
            <a:r>
              <a:rPr lang="it-IT" sz="2400" b="1" dirty="0">
                <a:solidFill>
                  <a:srgbClr val="00B050"/>
                </a:solidFill>
              </a:rPr>
              <a:t>ARIA</a:t>
            </a:r>
            <a:r>
              <a:rPr lang="it-IT" sz="2400" b="1" dirty="0">
                <a:solidFill>
                  <a:srgbClr val="002060"/>
                </a:solidFill>
              </a:rPr>
              <a:t> energy range</a:t>
            </a:r>
          </a:p>
        </p:txBody>
      </p:sp>
      <p:sp>
        <p:nvSpPr>
          <p:cNvPr id="6" name="CasellaDiTesto 5">
            <a:extLst>
              <a:ext uri="{FF2B5EF4-FFF2-40B4-BE49-F238E27FC236}">
                <a16:creationId xmlns:a16="http://schemas.microsoft.com/office/drawing/2014/main" id="{860753EC-6507-D8C4-CCA3-56739B7A73BB}"/>
              </a:ext>
            </a:extLst>
          </p:cNvPr>
          <p:cNvSpPr txBox="1"/>
          <p:nvPr/>
        </p:nvSpPr>
        <p:spPr>
          <a:xfrm>
            <a:off x="6316309" y="4600407"/>
            <a:ext cx="6424210" cy="1938992"/>
          </a:xfrm>
          <a:prstGeom prst="rect">
            <a:avLst/>
          </a:prstGeom>
          <a:noFill/>
        </p:spPr>
        <p:txBody>
          <a:bodyPr wrap="square">
            <a:spAutoFit/>
          </a:bodyPr>
          <a:lstStyle/>
          <a:p>
            <a:r>
              <a:rPr lang="it-IT" sz="2000" b="1" dirty="0">
                <a:solidFill>
                  <a:srgbClr val="FF0000"/>
                </a:solidFill>
              </a:rPr>
              <a:t>Techniques</a:t>
            </a:r>
          </a:p>
          <a:p>
            <a:r>
              <a:rPr lang="it-IT" sz="2000" dirty="0">
                <a:solidFill>
                  <a:srgbClr val="FF0000"/>
                </a:solidFill>
              </a:rPr>
              <a:t>- </a:t>
            </a:r>
            <a:r>
              <a:rPr lang="it-IT" sz="2000" dirty="0" err="1">
                <a:solidFill>
                  <a:srgbClr val="FF0000"/>
                </a:solidFill>
              </a:rPr>
              <a:t>Photoemission</a:t>
            </a:r>
            <a:r>
              <a:rPr lang="it-IT" sz="2000" dirty="0">
                <a:solidFill>
                  <a:srgbClr val="FF0000"/>
                </a:solidFill>
              </a:rPr>
              <a:t> </a:t>
            </a:r>
            <a:r>
              <a:rPr lang="it-IT" sz="2000" dirty="0" err="1">
                <a:solidFill>
                  <a:srgbClr val="FF0000"/>
                </a:solidFill>
              </a:rPr>
              <a:t>Spectroscopy</a:t>
            </a:r>
            <a:endParaRPr lang="it-IT" sz="2000" dirty="0">
              <a:solidFill>
                <a:srgbClr val="FF0000"/>
              </a:solidFill>
            </a:endParaRPr>
          </a:p>
          <a:p>
            <a:r>
              <a:rPr lang="it-IT" sz="2000" dirty="0">
                <a:solidFill>
                  <a:srgbClr val="FF0000"/>
                </a:solidFill>
              </a:rPr>
              <a:t>  (</a:t>
            </a:r>
            <a:r>
              <a:rPr lang="it-IT" sz="2000" dirty="0" err="1">
                <a:solidFill>
                  <a:srgbClr val="FF0000"/>
                </a:solidFill>
              </a:rPr>
              <a:t>also</a:t>
            </a:r>
            <a:r>
              <a:rPr lang="it-IT" sz="2000" dirty="0">
                <a:solidFill>
                  <a:srgbClr val="FF0000"/>
                </a:solidFill>
              </a:rPr>
              <a:t> Angle-</a:t>
            </a:r>
            <a:r>
              <a:rPr lang="it-IT" sz="2000" dirty="0" err="1">
                <a:solidFill>
                  <a:srgbClr val="FF0000"/>
                </a:solidFill>
              </a:rPr>
              <a:t>Resolved</a:t>
            </a:r>
            <a:r>
              <a:rPr lang="it-IT" sz="2000" dirty="0">
                <a:solidFill>
                  <a:srgbClr val="FF0000"/>
                </a:solidFill>
              </a:rPr>
              <a:t>)</a:t>
            </a:r>
          </a:p>
          <a:p>
            <a:r>
              <a:rPr lang="it-IT" sz="2000" dirty="0">
                <a:solidFill>
                  <a:srgbClr val="FF0000"/>
                </a:solidFill>
              </a:rPr>
              <a:t>- Time-of-Flight </a:t>
            </a:r>
            <a:r>
              <a:rPr lang="it-IT" sz="2000" dirty="0" err="1">
                <a:solidFill>
                  <a:srgbClr val="FF0000"/>
                </a:solidFill>
              </a:rPr>
              <a:t>ion</a:t>
            </a:r>
            <a:r>
              <a:rPr lang="it-IT" sz="2000" dirty="0">
                <a:solidFill>
                  <a:srgbClr val="FF0000"/>
                </a:solidFill>
              </a:rPr>
              <a:t> </a:t>
            </a:r>
            <a:r>
              <a:rPr lang="it-IT" sz="2000" dirty="0" err="1">
                <a:solidFill>
                  <a:srgbClr val="FF0000"/>
                </a:solidFill>
              </a:rPr>
              <a:t>spectroscopy</a:t>
            </a:r>
            <a:r>
              <a:rPr lang="it-IT" sz="2000" dirty="0">
                <a:solidFill>
                  <a:srgbClr val="FF0000"/>
                </a:solidFill>
              </a:rPr>
              <a:t> (</a:t>
            </a:r>
            <a:r>
              <a:rPr lang="it-IT" sz="2000" dirty="0" err="1">
                <a:solidFill>
                  <a:srgbClr val="FF0000"/>
                </a:solidFill>
              </a:rPr>
              <a:t>ToF</a:t>
            </a:r>
            <a:r>
              <a:rPr lang="it-IT" sz="2000" dirty="0">
                <a:solidFill>
                  <a:srgbClr val="FF0000"/>
                </a:solidFill>
              </a:rPr>
              <a:t>) /</a:t>
            </a:r>
          </a:p>
          <a:p>
            <a:r>
              <a:rPr lang="it-IT" sz="2000" dirty="0">
                <a:solidFill>
                  <a:srgbClr val="FF0000"/>
                </a:solidFill>
              </a:rPr>
              <a:t>   </a:t>
            </a:r>
            <a:r>
              <a:rPr lang="it-IT" sz="2000" dirty="0" err="1">
                <a:solidFill>
                  <a:srgbClr val="FF0000"/>
                </a:solidFill>
              </a:rPr>
              <a:t>Velocity</a:t>
            </a:r>
            <a:r>
              <a:rPr lang="it-IT" sz="2000" dirty="0">
                <a:solidFill>
                  <a:srgbClr val="FF0000"/>
                </a:solidFill>
              </a:rPr>
              <a:t> </a:t>
            </a:r>
            <a:r>
              <a:rPr lang="it-IT" sz="2000" dirty="0" err="1">
                <a:solidFill>
                  <a:srgbClr val="FF0000"/>
                </a:solidFill>
              </a:rPr>
              <a:t>Map</a:t>
            </a:r>
            <a:r>
              <a:rPr lang="it-IT" sz="2000" dirty="0">
                <a:solidFill>
                  <a:srgbClr val="FF0000"/>
                </a:solidFill>
              </a:rPr>
              <a:t> Imaging (VMI)</a:t>
            </a:r>
          </a:p>
          <a:p>
            <a:r>
              <a:rPr lang="it-IT" sz="2000" dirty="0">
                <a:solidFill>
                  <a:srgbClr val="FF0000"/>
                </a:solidFill>
              </a:rPr>
              <a:t>- …</a:t>
            </a:r>
          </a:p>
        </p:txBody>
      </p:sp>
      <p:pic>
        <p:nvPicPr>
          <p:cNvPr id="7" name="Immagine 6">
            <a:extLst>
              <a:ext uri="{FF2B5EF4-FFF2-40B4-BE49-F238E27FC236}">
                <a16:creationId xmlns:a16="http://schemas.microsoft.com/office/drawing/2014/main" id="{9D757751-7602-0474-323C-35A0F5B60EB2}"/>
              </a:ext>
            </a:extLst>
          </p:cNvPr>
          <p:cNvPicPr>
            <a:picLocks noChangeAspect="1"/>
          </p:cNvPicPr>
          <p:nvPr/>
        </p:nvPicPr>
        <p:blipFill>
          <a:blip r:embed="rId2"/>
          <a:srcRect b="8215"/>
          <a:stretch/>
        </p:blipFill>
        <p:spPr>
          <a:xfrm>
            <a:off x="7372651" y="998600"/>
            <a:ext cx="3875920" cy="3345122"/>
          </a:xfrm>
          <a:prstGeom prst="rect">
            <a:avLst/>
          </a:prstGeom>
        </p:spPr>
      </p:pic>
      <p:sp>
        <p:nvSpPr>
          <p:cNvPr id="9" name="CasellaDiTesto 8">
            <a:extLst>
              <a:ext uri="{FF2B5EF4-FFF2-40B4-BE49-F238E27FC236}">
                <a16:creationId xmlns:a16="http://schemas.microsoft.com/office/drawing/2014/main" id="{69128533-0A8C-B4B8-EEB6-6832F5DFA5EC}"/>
              </a:ext>
            </a:extLst>
          </p:cNvPr>
          <p:cNvSpPr txBox="1"/>
          <p:nvPr/>
        </p:nvSpPr>
        <p:spPr>
          <a:xfrm>
            <a:off x="136529" y="998600"/>
            <a:ext cx="5791998" cy="5016758"/>
          </a:xfrm>
          <a:prstGeom prst="rect">
            <a:avLst/>
          </a:prstGeom>
          <a:noFill/>
        </p:spPr>
        <p:txBody>
          <a:bodyPr wrap="square">
            <a:spAutoFit/>
          </a:bodyPr>
          <a:lstStyle/>
          <a:p>
            <a:r>
              <a:rPr lang="it-IT" sz="2000" b="1" dirty="0" err="1">
                <a:solidFill>
                  <a:srgbClr val="002060"/>
                </a:solidFill>
              </a:rPr>
              <a:t>Atomic</a:t>
            </a:r>
            <a:r>
              <a:rPr lang="it-IT" sz="2000" b="1" dirty="0">
                <a:solidFill>
                  <a:srgbClr val="002060"/>
                </a:solidFill>
              </a:rPr>
              <a:t>, </a:t>
            </a:r>
            <a:r>
              <a:rPr lang="it-IT" sz="2000" b="1" dirty="0" err="1">
                <a:solidFill>
                  <a:srgbClr val="002060"/>
                </a:solidFill>
              </a:rPr>
              <a:t>Molecular</a:t>
            </a:r>
            <a:r>
              <a:rPr lang="it-IT" sz="2000" b="1" dirty="0">
                <a:solidFill>
                  <a:srgbClr val="002060"/>
                </a:solidFill>
              </a:rPr>
              <a:t>, and Cluster </a:t>
            </a:r>
            <a:r>
              <a:rPr lang="it-IT" sz="2000" b="1" dirty="0" err="1">
                <a:solidFill>
                  <a:srgbClr val="002060"/>
                </a:solidFill>
              </a:rPr>
              <a:t>Physics</a:t>
            </a:r>
            <a:r>
              <a:rPr lang="it-IT" sz="2000" dirty="0">
                <a:solidFill>
                  <a:srgbClr val="002060"/>
                </a:solidFill>
              </a:rPr>
              <a:t>:</a:t>
            </a:r>
            <a:br>
              <a:rPr lang="it-IT" sz="2000" dirty="0">
                <a:solidFill>
                  <a:srgbClr val="002060"/>
                </a:solidFill>
              </a:rPr>
            </a:br>
            <a:r>
              <a:rPr lang="it-IT" sz="2000" dirty="0" err="1">
                <a:solidFill>
                  <a:srgbClr val="002060"/>
                </a:solidFill>
              </a:rPr>
              <a:t>Experiments</a:t>
            </a:r>
            <a:r>
              <a:rPr lang="it-IT" sz="2000" dirty="0">
                <a:solidFill>
                  <a:srgbClr val="002060"/>
                </a:solidFill>
              </a:rPr>
              <a:t> on </a:t>
            </a:r>
            <a:r>
              <a:rPr lang="it-IT" sz="2000" dirty="0" err="1">
                <a:solidFill>
                  <a:srgbClr val="002060"/>
                </a:solidFill>
              </a:rPr>
              <a:t>atomic</a:t>
            </a:r>
            <a:r>
              <a:rPr lang="it-IT" sz="2000" dirty="0">
                <a:solidFill>
                  <a:srgbClr val="002060"/>
                </a:solidFill>
              </a:rPr>
              <a:t>, </a:t>
            </a:r>
            <a:r>
              <a:rPr lang="it-IT" sz="2000" dirty="0" err="1">
                <a:solidFill>
                  <a:srgbClr val="002060"/>
                </a:solidFill>
              </a:rPr>
              <a:t>molecular</a:t>
            </a:r>
            <a:r>
              <a:rPr lang="it-IT" sz="2000" dirty="0">
                <a:solidFill>
                  <a:srgbClr val="002060"/>
                </a:solidFill>
              </a:rPr>
              <a:t>, and cluster systems, </a:t>
            </a:r>
            <a:r>
              <a:rPr lang="it-IT" sz="2000" dirty="0" err="1">
                <a:solidFill>
                  <a:srgbClr val="002060"/>
                </a:solidFill>
              </a:rPr>
              <a:t>covering</a:t>
            </a:r>
            <a:r>
              <a:rPr lang="it-IT" sz="2000" dirty="0">
                <a:solidFill>
                  <a:srgbClr val="002060"/>
                </a:solidFill>
              </a:rPr>
              <a:t> gas </a:t>
            </a:r>
            <a:r>
              <a:rPr lang="it-IT" sz="2000" dirty="0" err="1">
                <a:solidFill>
                  <a:srgbClr val="002060"/>
                </a:solidFill>
              </a:rPr>
              <a:t>adsorbates</a:t>
            </a:r>
            <a:r>
              <a:rPr lang="it-IT" sz="2000" dirty="0">
                <a:solidFill>
                  <a:srgbClr val="002060"/>
                </a:solidFill>
              </a:rPr>
              <a:t>, </a:t>
            </a:r>
            <a:r>
              <a:rPr lang="it-IT" sz="2000" dirty="0" err="1">
                <a:solidFill>
                  <a:srgbClr val="002060"/>
                </a:solidFill>
              </a:rPr>
              <a:t>interfaces</a:t>
            </a:r>
            <a:r>
              <a:rPr lang="it-IT" sz="2000" dirty="0">
                <a:solidFill>
                  <a:srgbClr val="002060"/>
                </a:solidFill>
              </a:rPr>
              <a:t>, and the </a:t>
            </a:r>
            <a:r>
              <a:rPr lang="it-IT" sz="2000" dirty="0" err="1">
                <a:solidFill>
                  <a:srgbClr val="002060"/>
                </a:solidFill>
              </a:rPr>
              <a:t>evolution</a:t>
            </a:r>
            <a:r>
              <a:rPr lang="it-IT" sz="2000" dirty="0">
                <a:solidFill>
                  <a:srgbClr val="002060"/>
                </a:solidFill>
              </a:rPr>
              <a:t> of </a:t>
            </a:r>
            <a:r>
              <a:rPr lang="it-IT" sz="2000" dirty="0" err="1">
                <a:solidFill>
                  <a:srgbClr val="002060"/>
                </a:solidFill>
              </a:rPr>
              <a:t>properties</a:t>
            </a:r>
            <a:r>
              <a:rPr lang="it-IT" sz="2000" dirty="0">
                <a:solidFill>
                  <a:srgbClr val="002060"/>
                </a:solidFill>
              </a:rPr>
              <a:t> from </a:t>
            </a:r>
            <a:r>
              <a:rPr lang="it-IT" sz="2000" dirty="0" err="1">
                <a:solidFill>
                  <a:srgbClr val="002060"/>
                </a:solidFill>
              </a:rPr>
              <a:t>isolated</a:t>
            </a:r>
            <a:r>
              <a:rPr lang="it-IT" sz="2000" dirty="0">
                <a:solidFill>
                  <a:srgbClr val="002060"/>
                </a:solidFill>
              </a:rPr>
              <a:t> </a:t>
            </a:r>
            <a:r>
              <a:rPr lang="it-IT" sz="2000" dirty="0" err="1">
                <a:solidFill>
                  <a:srgbClr val="002060"/>
                </a:solidFill>
              </a:rPr>
              <a:t>particles</a:t>
            </a:r>
            <a:r>
              <a:rPr lang="it-IT" sz="2000" dirty="0">
                <a:solidFill>
                  <a:srgbClr val="002060"/>
                </a:solidFill>
              </a:rPr>
              <a:t> to </a:t>
            </a:r>
            <a:r>
              <a:rPr lang="it-IT" sz="2000" dirty="0" err="1">
                <a:solidFill>
                  <a:srgbClr val="002060"/>
                </a:solidFill>
              </a:rPr>
              <a:t>condensed</a:t>
            </a:r>
            <a:r>
              <a:rPr lang="it-IT" sz="2000" dirty="0">
                <a:solidFill>
                  <a:srgbClr val="002060"/>
                </a:solidFill>
              </a:rPr>
              <a:t> </a:t>
            </a:r>
            <a:r>
              <a:rPr lang="it-IT" sz="2000" dirty="0" err="1">
                <a:solidFill>
                  <a:srgbClr val="002060"/>
                </a:solidFill>
              </a:rPr>
              <a:t>phases</a:t>
            </a:r>
            <a:r>
              <a:rPr lang="it-IT" sz="2000" dirty="0">
                <a:solidFill>
                  <a:srgbClr val="002060"/>
                </a:solidFill>
              </a:rPr>
              <a:t>. </a:t>
            </a:r>
          </a:p>
          <a:p>
            <a:r>
              <a:rPr lang="it-IT" sz="2000" b="1" dirty="0">
                <a:solidFill>
                  <a:srgbClr val="002060"/>
                </a:solidFill>
              </a:rPr>
              <a:t>Photo-</a:t>
            </a:r>
            <a:r>
              <a:rPr lang="it-IT" sz="2000" b="1" dirty="0" err="1">
                <a:solidFill>
                  <a:srgbClr val="002060"/>
                </a:solidFill>
              </a:rPr>
              <a:t>Ionization</a:t>
            </a:r>
            <a:r>
              <a:rPr lang="it-IT" sz="2000" b="1" dirty="0">
                <a:solidFill>
                  <a:srgbClr val="002060"/>
                </a:solidFill>
              </a:rPr>
              <a:t> and </a:t>
            </a:r>
            <a:r>
              <a:rPr lang="it-IT" sz="2000" b="1" dirty="0" err="1">
                <a:solidFill>
                  <a:srgbClr val="002060"/>
                </a:solidFill>
              </a:rPr>
              <a:t>Atmospheric</a:t>
            </a:r>
            <a:r>
              <a:rPr lang="it-IT" sz="2000" b="1" dirty="0">
                <a:solidFill>
                  <a:srgbClr val="002060"/>
                </a:solidFill>
              </a:rPr>
              <a:t> Science</a:t>
            </a:r>
            <a:r>
              <a:rPr lang="it-IT" sz="2000" dirty="0">
                <a:solidFill>
                  <a:srgbClr val="002060"/>
                </a:solidFill>
              </a:rPr>
              <a:t>:</a:t>
            </a:r>
            <a:br>
              <a:rPr lang="it-IT" sz="2000" dirty="0">
                <a:solidFill>
                  <a:srgbClr val="002060"/>
                </a:solidFill>
              </a:rPr>
            </a:br>
            <a:r>
              <a:rPr lang="it-IT" sz="2000" dirty="0">
                <a:solidFill>
                  <a:srgbClr val="002060"/>
                </a:solidFill>
              </a:rPr>
              <a:t>Access to </a:t>
            </a:r>
            <a:r>
              <a:rPr lang="it-IT" sz="2000" dirty="0" err="1">
                <a:solidFill>
                  <a:srgbClr val="002060"/>
                </a:solidFill>
              </a:rPr>
              <a:t>ionization</a:t>
            </a:r>
            <a:r>
              <a:rPr lang="it-IT" sz="2000" dirty="0">
                <a:solidFill>
                  <a:srgbClr val="002060"/>
                </a:solidFill>
              </a:rPr>
              <a:t> </a:t>
            </a:r>
            <a:r>
              <a:rPr lang="it-IT" sz="2000" dirty="0" err="1">
                <a:solidFill>
                  <a:srgbClr val="002060"/>
                </a:solidFill>
              </a:rPr>
              <a:t>thresholds</a:t>
            </a:r>
            <a:r>
              <a:rPr lang="it-IT" sz="2000" dirty="0">
                <a:solidFill>
                  <a:srgbClr val="002060"/>
                </a:solidFill>
              </a:rPr>
              <a:t> and </a:t>
            </a:r>
            <a:r>
              <a:rPr lang="it-IT" sz="2000" dirty="0" err="1">
                <a:solidFill>
                  <a:srgbClr val="002060"/>
                </a:solidFill>
              </a:rPr>
              <a:t>ionic</a:t>
            </a:r>
            <a:r>
              <a:rPr lang="it-IT" sz="2000" dirty="0">
                <a:solidFill>
                  <a:srgbClr val="002060"/>
                </a:solidFill>
              </a:rPr>
              <a:t> </a:t>
            </a:r>
            <a:r>
              <a:rPr lang="it-IT" sz="2000" dirty="0" err="1">
                <a:solidFill>
                  <a:srgbClr val="002060"/>
                </a:solidFill>
              </a:rPr>
              <a:t>states</a:t>
            </a:r>
            <a:r>
              <a:rPr lang="it-IT" sz="2000" dirty="0">
                <a:solidFill>
                  <a:srgbClr val="002060"/>
                </a:solidFill>
              </a:rPr>
              <a:t> </a:t>
            </a:r>
            <a:r>
              <a:rPr lang="it-IT" sz="2000" dirty="0" err="1">
                <a:solidFill>
                  <a:srgbClr val="002060"/>
                </a:solidFill>
              </a:rPr>
              <a:t>allows</a:t>
            </a:r>
            <a:r>
              <a:rPr lang="it-IT" sz="2000" dirty="0">
                <a:solidFill>
                  <a:srgbClr val="002060"/>
                </a:solidFill>
              </a:rPr>
              <a:t> the study of </a:t>
            </a:r>
            <a:r>
              <a:rPr lang="it-IT" sz="2000" dirty="0" err="1">
                <a:solidFill>
                  <a:srgbClr val="002060"/>
                </a:solidFill>
              </a:rPr>
              <a:t>atmospheric</a:t>
            </a:r>
            <a:r>
              <a:rPr lang="it-IT" sz="2000" dirty="0">
                <a:solidFill>
                  <a:srgbClr val="002060"/>
                </a:solidFill>
              </a:rPr>
              <a:t> </a:t>
            </a:r>
            <a:r>
              <a:rPr lang="it-IT" sz="2000" dirty="0" err="1">
                <a:solidFill>
                  <a:srgbClr val="002060"/>
                </a:solidFill>
              </a:rPr>
              <a:t>species</a:t>
            </a:r>
            <a:r>
              <a:rPr lang="it-IT" sz="2000" dirty="0">
                <a:solidFill>
                  <a:srgbClr val="002060"/>
                </a:solidFill>
              </a:rPr>
              <a:t> (from the </a:t>
            </a:r>
            <a:r>
              <a:rPr lang="it-IT" sz="2000" dirty="0" err="1">
                <a:solidFill>
                  <a:srgbClr val="002060"/>
                </a:solidFill>
              </a:rPr>
              <a:t>troposphere</a:t>
            </a:r>
            <a:r>
              <a:rPr lang="it-IT" sz="2000" dirty="0">
                <a:solidFill>
                  <a:srgbClr val="002060"/>
                </a:solidFill>
              </a:rPr>
              <a:t> to </a:t>
            </a:r>
            <a:r>
              <a:rPr lang="it-IT" sz="2000" dirty="0" err="1">
                <a:solidFill>
                  <a:srgbClr val="002060"/>
                </a:solidFill>
              </a:rPr>
              <a:t>ionosphere</a:t>
            </a:r>
            <a:r>
              <a:rPr lang="it-IT" sz="2000" dirty="0">
                <a:solidFill>
                  <a:srgbClr val="002060"/>
                </a:solidFill>
              </a:rPr>
              <a:t>) and </a:t>
            </a:r>
            <a:r>
              <a:rPr lang="it-IT" sz="2000" dirty="0" err="1">
                <a:solidFill>
                  <a:srgbClr val="002060"/>
                </a:solidFill>
              </a:rPr>
              <a:t>combustion</a:t>
            </a:r>
            <a:r>
              <a:rPr lang="it-IT" sz="2000" dirty="0">
                <a:solidFill>
                  <a:srgbClr val="002060"/>
                </a:solidFill>
              </a:rPr>
              <a:t> </a:t>
            </a:r>
            <a:r>
              <a:rPr lang="it-IT" sz="2000" dirty="0" err="1">
                <a:solidFill>
                  <a:srgbClr val="002060"/>
                </a:solidFill>
              </a:rPr>
              <a:t>species</a:t>
            </a:r>
            <a:r>
              <a:rPr lang="it-IT" sz="2000" dirty="0">
                <a:solidFill>
                  <a:srgbClr val="002060"/>
                </a:solidFill>
              </a:rPr>
              <a:t>. </a:t>
            </a:r>
          </a:p>
          <a:p>
            <a:r>
              <a:rPr lang="it-IT" sz="2000" b="1" dirty="0">
                <a:solidFill>
                  <a:srgbClr val="002060"/>
                </a:solidFill>
              </a:rPr>
              <a:t>Electronic </a:t>
            </a:r>
            <a:r>
              <a:rPr lang="it-IT" sz="2000" b="1" dirty="0" err="1">
                <a:solidFill>
                  <a:srgbClr val="002060"/>
                </a:solidFill>
              </a:rPr>
              <a:t>Structure</a:t>
            </a:r>
            <a:r>
              <a:rPr lang="it-IT" sz="2000" b="1" dirty="0">
                <a:solidFill>
                  <a:srgbClr val="002060"/>
                </a:solidFill>
              </a:rPr>
              <a:t> and </a:t>
            </a:r>
            <a:r>
              <a:rPr lang="it-IT" sz="2000" b="1" dirty="0" err="1">
                <a:solidFill>
                  <a:srgbClr val="002060"/>
                </a:solidFill>
              </a:rPr>
              <a:t>Excited</a:t>
            </a:r>
            <a:r>
              <a:rPr lang="it-IT" sz="2000" b="1" dirty="0">
                <a:solidFill>
                  <a:srgbClr val="002060"/>
                </a:solidFill>
              </a:rPr>
              <a:t> States </a:t>
            </a:r>
            <a:r>
              <a:rPr lang="it-IT" sz="2000" b="1" dirty="0" err="1">
                <a:solidFill>
                  <a:srgbClr val="002060"/>
                </a:solidFill>
              </a:rPr>
              <a:t>is</a:t>
            </a:r>
            <a:r>
              <a:rPr lang="it-IT" sz="2000" b="1" dirty="0">
                <a:solidFill>
                  <a:srgbClr val="002060"/>
                </a:solidFill>
              </a:rPr>
              <a:t> </a:t>
            </a:r>
            <a:r>
              <a:rPr lang="it-IT" sz="2000" b="1" dirty="0" err="1">
                <a:solidFill>
                  <a:srgbClr val="002060"/>
                </a:solidFill>
              </a:rPr>
              <a:t>solids</a:t>
            </a:r>
            <a:r>
              <a:rPr lang="it-IT" sz="2000" dirty="0">
                <a:solidFill>
                  <a:srgbClr val="002060"/>
                </a:solidFill>
              </a:rPr>
              <a:t>:</a:t>
            </a:r>
            <a:br>
              <a:rPr lang="it-IT" sz="2000" dirty="0">
                <a:solidFill>
                  <a:srgbClr val="002060"/>
                </a:solidFill>
              </a:rPr>
            </a:br>
            <a:r>
              <a:rPr lang="it-IT" sz="2000" dirty="0">
                <a:solidFill>
                  <a:srgbClr val="002060"/>
                </a:solidFill>
              </a:rPr>
              <a:t>Electronic </a:t>
            </a:r>
            <a:r>
              <a:rPr lang="it-IT" sz="2000" dirty="0" err="1">
                <a:solidFill>
                  <a:srgbClr val="002060"/>
                </a:solidFill>
              </a:rPr>
              <a:t>transitions</a:t>
            </a:r>
            <a:r>
              <a:rPr lang="it-IT" sz="2000" dirty="0">
                <a:solidFill>
                  <a:srgbClr val="002060"/>
                </a:solidFill>
              </a:rPr>
              <a:t> in </a:t>
            </a:r>
            <a:r>
              <a:rPr lang="it-IT" sz="2000" dirty="0" err="1">
                <a:solidFill>
                  <a:srgbClr val="002060"/>
                </a:solidFill>
              </a:rPr>
              <a:t>materials</a:t>
            </a:r>
            <a:r>
              <a:rPr lang="it-IT" sz="2000" dirty="0">
                <a:solidFill>
                  <a:srgbClr val="002060"/>
                </a:solidFill>
              </a:rPr>
              <a:t> like nano-carbons, metal </a:t>
            </a:r>
            <a:r>
              <a:rPr lang="it-IT" sz="2000" dirty="0" err="1">
                <a:solidFill>
                  <a:srgbClr val="002060"/>
                </a:solidFill>
              </a:rPr>
              <a:t>oxides</a:t>
            </a:r>
            <a:r>
              <a:rPr lang="it-IT" sz="2000" dirty="0">
                <a:solidFill>
                  <a:srgbClr val="002060"/>
                </a:solidFill>
              </a:rPr>
              <a:t>. </a:t>
            </a:r>
            <a:r>
              <a:rPr lang="it-IT" sz="2000" dirty="0" err="1">
                <a:solidFill>
                  <a:srgbClr val="002060"/>
                </a:solidFill>
              </a:rPr>
              <a:t>Excitons</a:t>
            </a:r>
            <a:r>
              <a:rPr lang="it-IT" sz="2000" dirty="0">
                <a:solidFill>
                  <a:srgbClr val="002060"/>
                </a:solidFill>
              </a:rPr>
              <a:t>, </a:t>
            </a:r>
            <a:r>
              <a:rPr lang="it-IT" sz="2000" dirty="0" err="1">
                <a:solidFill>
                  <a:srgbClr val="002060"/>
                </a:solidFill>
              </a:rPr>
              <a:t>polarons</a:t>
            </a:r>
            <a:r>
              <a:rPr lang="it-IT" sz="2000" dirty="0">
                <a:solidFill>
                  <a:srgbClr val="002060"/>
                </a:solidFill>
              </a:rPr>
              <a:t> </a:t>
            </a:r>
            <a:r>
              <a:rPr lang="it-IT" sz="2000" dirty="0">
                <a:solidFill>
                  <a:srgbClr val="002060"/>
                </a:solidFill>
                <a:sym typeface="Wingdings" panose="05000000000000000000" pitchFamily="2" charset="2"/>
              </a:rPr>
              <a:t></a:t>
            </a:r>
            <a:r>
              <a:rPr lang="it-IT" sz="2000" dirty="0">
                <a:solidFill>
                  <a:srgbClr val="002060"/>
                </a:solidFill>
              </a:rPr>
              <a:t> </a:t>
            </a:r>
            <a:r>
              <a:rPr lang="it-IT" sz="2000" dirty="0" err="1">
                <a:solidFill>
                  <a:srgbClr val="002060"/>
                </a:solidFill>
              </a:rPr>
              <a:t>spintronics</a:t>
            </a:r>
            <a:r>
              <a:rPr lang="it-IT" sz="2000" dirty="0">
                <a:solidFill>
                  <a:srgbClr val="002060"/>
                </a:solidFill>
              </a:rPr>
              <a:t> &amp; solar </a:t>
            </a:r>
            <a:r>
              <a:rPr lang="it-IT" sz="2000" dirty="0" err="1">
                <a:solidFill>
                  <a:srgbClr val="002060"/>
                </a:solidFill>
              </a:rPr>
              <a:t>cells</a:t>
            </a:r>
            <a:r>
              <a:rPr lang="it-IT" sz="2000" dirty="0">
                <a:solidFill>
                  <a:srgbClr val="002060"/>
                </a:solidFill>
              </a:rPr>
              <a:t>.</a:t>
            </a:r>
          </a:p>
          <a:p>
            <a:r>
              <a:rPr lang="it-IT" sz="2000" b="1" dirty="0" err="1">
                <a:solidFill>
                  <a:srgbClr val="002060"/>
                </a:solidFill>
              </a:rPr>
              <a:t>Chirality</a:t>
            </a:r>
            <a:r>
              <a:rPr lang="it-IT" sz="2000" b="1" dirty="0">
                <a:solidFill>
                  <a:srgbClr val="002060"/>
                </a:solidFill>
              </a:rPr>
              <a:t> and </a:t>
            </a:r>
            <a:r>
              <a:rPr lang="it-IT" sz="2000" b="1" dirty="0" err="1">
                <a:solidFill>
                  <a:srgbClr val="002060"/>
                </a:solidFill>
              </a:rPr>
              <a:t>Molecular</a:t>
            </a:r>
            <a:r>
              <a:rPr lang="it-IT" sz="2000" b="1" dirty="0">
                <a:solidFill>
                  <a:srgbClr val="002060"/>
                </a:solidFill>
              </a:rPr>
              <a:t> Dynamics</a:t>
            </a:r>
            <a:r>
              <a:rPr lang="it-IT" sz="2000" dirty="0">
                <a:solidFill>
                  <a:srgbClr val="002060"/>
                </a:solidFill>
              </a:rPr>
              <a:t>:</a:t>
            </a:r>
            <a:br>
              <a:rPr lang="it-IT" sz="2000" dirty="0">
                <a:solidFill>
                  <a:srgbClr val="002060"/>
                </a:solidFill>
              </a:rPr>
            </a:br>
            <a:r>
              <a:rPr lang="it-IT" sz="2000" dirty="0" err="1">
                <a:solidFill>
                  <a:srgbClr val="002060"/>
                </a:solidFill>
              </a:rPr>
              <a:t>Exploring</a:t>
            </a:r>
            <a:r>
              <a:rPr lang="it-IT" sz="2000" dirty="0">
                <a:solidFill>
                  <a:srgbClr val="002060"/>
                </a:solidFill>
              </a:rPr>
              <a:t> </a:t>
            </a:r>
            <a:r>
              <a:rPr lang="it-IT" sz="2000" dirty="0" err="1">
                <a:solidFill>
                  <a:srgbClr val="002060"/>
                </a:solidFill>
              </a:rPr>
              <a:t>chirality</a:t>
            </a:r>
            <a:r>
              <a:rPr lang="it-IT" sz="2000" dirty="0">
                <a:solidFill>
                  <a:srgbClr val="002060"/>
                </a:solidFill>
              </a:rPr>
              <a:t> and </a:t>
            </a:r>
            <a:r>
              <a:rPr lang="it-IT" sz="2000" dirty="0" err="1">
                <a:solidFill>
                  <a:srgbClr val="002060"/>
                </a:solidFill>
              </a:rPr>
              <a:t>natural</a:t>
            </a:r>
            <a:r>
              <a:rPr lang="it-IT" sz="2000" dirty="0">
                <a:solidFill>
                  <a:srgbClr val="002060"/>
                </a:solidFill>
              </a:rPr>
              <a:t> </a:t>
            </a:r>
            <a:r>
              <a:rPr lang="it-IT" sz="2000" dirty="0" err="1">
                <a:solidFill>
                  <a:srgbClr val="002060"/>
                </a:solidFill>
              </a:rPr>
              <a:t>dichroism</a:t>
            </a:r>
            <a:r>
              <a:rPr lang="it-IT" sz="2000" dirty="0">
                <a:solidFill>
                  <a:srgbClr val="002060"/>
                </a:solidFill>
              </a:rPr>
              <a:t> in </a:t>
            </a:r>
            <a:r>
              <a:rPr lang="it-IT" sz="2000" dirty="0" err="1">
                <a:solidFill>
                  <a:srgbClr val="002060"/>
                </a:solidFill>
              </a:rPr>
              <a:t>biological</a:t>
            </a:r>
            <a:r>
              <a:rPr lang="it-IT" sz="2000" dirty="0">
                <a:solidFill>
                  <a:srgbClr val="002060"/>
                </a:solidFill>
              </a:rPr>
              <a:t> systems </a:t>
            </a:r>
          </a:p>
        </p:txBody>
      </p:sp>
      <p:sp>
        <p:nvSpPr>
          <p:cNvPr id="10" name="CasellaDiTesto 9">
            <a:extLst>
              <a:ext uri="{FF2B5EF4-FFF2-40B4-BE49-F238E27FC236}">
                <a16:creationId xmlns:a16="http://schemas.microsoft.com/office/drawing/2014/main" id="{03491906-FA88-4EBA-A0CC-4DC4337D1277}"/>
              </a:ext>
            </a:extLst>
          </p:cNvPr>
          <p:cNvSpPr txBox="1"/>
          <p:nvPr/>
        </p:nvSpPr>
        <p:spPr>
          <a:xfrm>
            <a:off x="2114248" y="6015358"/>
            <a:ext cx="360438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1277357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EBB1565-4FD7-46EE-47AF-0C976B41780E}"/>
              </a:ext>
            </a:extLst>
          </p:cNvPr>
          <p:cNvSpPr txBox="1"/>
          <p:nvPr/>
        </p:nvSpPr>
        <p:spPr>
          <a:xfrm>
            <a:off x="319490" y="548447"/>
            <a:ext cx="6424210" cy="4154984"/>
          </a:xfrm>
          <a:prstGeom prst="rect">
            <a:avLst/>
          </a:prstGeom>
          <a:noFill/>
        </p:spPr>
        <p:txBody>
          <a:bodyPr wrap="square">
            <a:spAutoFit/>
          </a:bodyPr>
          <a:lstStyle/>
          <a:p>
            <a:r>
              <a:rPr lang="it-IT" sz="2000" b="1" dirty="0" err="1">
                <a:solidFill>
                  <a:srgbClr val="002060"/>
                </a:solidFill>
              </a:rPr>
              <a:t>Photon</a:t>
            </a:r>
            <a:r>
              <a:rPr lang="it-IT" sz="2000" b="1" dirty="0">
                <a:solidFill>
                  <a:srgbClr val="002060"/>
                </a:solidFill>
              </a:rPr>
              <a:t> Science Applications in the ARIA energy range</a:t>
            </a:r>
          </a:p>
          <a:p>
            <a:pPr>
              <a:buFont typeface="Arial" panose="020B0604020202020204" pitchFamily="34" charset="0"/>
              <a:buChar char="•"/>
            </a:pPr>
            <a:endParaRPr lang="it-IT" b="1" dirty="0">
              <a:solidFill>
                <a:srgbClr val="002060"/>
              </a:solidFill>
            </a:endParaRPr>
          </a:p>
          <a:p>
            <a:r>
              <a:rPr lang="it-IT" b="1" dirty="0" err="1">
                <a:solidFill>
                  <a:srgbClr val="002060"/>
                </a:solidFill>
              </a:rPr>
              <a:t>Atomic</a:t>
            </a:r>
            <a:r>
              <a:rPr lang="it-IT" b="1" dirty="0">
                <a:solidFill>
                  <a:srgbClr val="002060"/>
                </a:solidFill>
              </a:rPr>
              <a:t>, </a:t>
            </a:r>
            <a:r>
              <a:rPr lang="it-IT" b="1" dirty="0" err="1">
                <a:solidFill>
                  <a:srgbClr val="002060"/>
                </a:solidFill>
              </a:rPr>
              <a:t>Molecular</a:t>
            </a:r>
            <a:r>
              <a:rPr lang="it-IT" b="1" dirty="0">
                <a:solidFill>
                  <a:srgbClr val="002060"/>
                </a:solidFill>
              </a:rPr>
              <a:t>, and Cluster </a:t>
            </a:r>
            <a:r>
              <a:rPr lang="it-IT" b="1" dirty="0" err="1">
                <a:solidFill>
                  <a:srgbClr val="002060"/>
                </a:solidFill>
              </a:rPr>
              <a:t>Physics</a:t>
            </a:r>
            <a:br>
              <a:rPr lang="it-IT" dirty="0">
                <a:solidFill>
                  <a:srgbClr val="002060"/>
                </a:solidFill>
              </a:rPr>
            </a:br>
            <a:endParaRPr lang="it-IT" dirty="0">
              <a:solidFill>
                <a:srgbClr val="002060"/>
              </a:solidFill>
            </a:endParaRPr>
          </a:p>
          <a:p>
            <a:r>
              <a:rPr lang="it-IT" dirty="0">
                <a:solidFill>
                  <a:srgbClr val="002060"/>
                </a:solidFill>
              </a:rPr>
              <a:t>ARIA </a:t>
            </a:r>
            <a:r>
              <a:rPr lang="it-IT" dirty="0" err="1">
                <a:solidFill>
                  <a:srgbClr val="002060"/>
                </a:solidFill>
              </a:rPr>
              <a:t>will</a:t>
            </a:r>
            <a:r>
              <a:rPr lang="it-IT" dirty="0">
                <a:solidFill>
                  <a:srgbClr val="002060"/>
                </a:solidFill>
              </a:rPr>
              <a:t> </a:t>
            </a:r>
            <a:r>
              <a:rPr lang="it-IT" dirty="0" err="1">
                <a:solidFill>
                  <a:srgbClr val="002060"/>
                </a:solidFill>
              </a:rPr>
              <a:t>enable</a:t>
            </a:r>
            <a:r>
              <a:rPr lang="it-IT" dirty="0">
                <a:solidFill>
                  <a:srgbClr val="002060"/>
                </a:solidFill>
              </a:rPr>
              <a:t> </a:t>
            </a:r>
            <a:r>
              <a:rPr lang="it-IT" dirty="0" err="1">
                <a:solidFill>
                  <a:srgbClr val="002060"/>
                </a:solidFill>
              </a:rPr>
              <a:t>advanced</a:t>
            </a:r>
            <a:r>
              <a:rPr lang="it-IT" dirty="0">
                <a:solidFill>
                  <a:srgbClr val="002060"/>
                </a:solidFill>
              </a:rPr>
              <a:t> </a:t>
            </a:r>
            <a:r>
              <a:rPr lang="it-IT" dirty="0" err="1">
                <a:solidFill>
                  <a:srgbClr val="002060"/>
                </a:solidFill>
              </a:rPr>
              <a:t>experiments</a:t>
            </a:r>
            <a:r>
              <a:rPr lang="it-IT" dirty="0">
                <a:solidFill>
                  <a:srgbClr val="002060"/>
                </a:solidFill>
              </a:rPr>
              <a:t> on </a:t>
            </a:r>
            <a:r>
              <a:rPr lang="it-IT" b="1" dirty="0" err="1">
                <a:solidFill>
                  <a:srgbClr val="002060"/>
                </a:solidFill>
              </a:rPr>
              <a:t>atomic</a:t>
            </a:r>
            <a:r>
              <a:rPr lang="it-IT" b="1" dirty="0">
                <a:solidFill>
                  <a:srgbClr val="002060"/>
                </a:solidFill>
              </a:rPr>
              <a:t>, </a:t>
            </a:r>
            <a:r>
              <a:rPr lang="it-IT" b="1" dirty="0" err="1">
                <a:solidFill>
                  <a:srgbClr val="002060"/>
                </a:solidFill>
              </a:rPr>
              <a:t>molecular</a:t>
            </a:r>
            <a:r>
              <a:rPr lang="it-IT" b="1" dirty="0">
                <a:solidFill>
                  <a:srgbClr val="002060"/>
                </a:solidFill>
              </a:rPr>
              <a:t>, and cluster </a:t>
            </a:r>
            <a:r>
              <a:rPr lang="it-IT" dirty="0">
                <a:solidFill>
                  <a:srgbClr val="002060"/>
                </a:solidFill>
              </a:rPr>
              <a:t>systems, </a:t>
            </a:r>
            <a:r>
              <a:rPr lang="it-IT" dirty="0" err="1">
                <a:solidFill>
                  <a:srgbClr val="002060"/>
                </a:solidFill>
              </a:rPr>
              <a:t>covering</a:t>
            </a:r>
            <a:r>
              <a:rPr lang="it-IT" dirty="0">
                <a:solidFill>
                  <a:srgbClr val="002060"/>
                </a:solidFill>
              </a:rPr>
              <a:t> gas </a:t>
            </a:r>
            <a:r>
              <a:rPr lang="it-IT" dirty="0" err="1">
                <a:solidFill>
                  <a:srgbClr val="002060"/>
                </a:solidFill>
              </a:rPr>
              <a:t>adsorbates</a:t>
            </a:r>
            <a:r>
              <a:rPr lang="it-IT" dirty="0">
                <a:solidFill>
                  <a:srgbClr val="002060"/>
                </a:solidFill>
              </a:rPr>
              <a:t>, </a:t>
            </a:r>
            <a:r>
              <a:rPr lang="it-IT" dirty="0" err="1">
                <a:solidFill>
                  <a:srgbClr val="002060"/>
                </a:solidFill>
              </a:rPr>
              <a:t>interfaces</a:t>
            </a:r>
            <a:r>
              <a:rPr lang="it-IT" dirty="0">
                <a:solidFill>
                  <a:srgbClr val="002060"/>
                </a:solidFill>
              </a:rPr>
              <a:t>, and the </a:t>
            </a:r>
            <a:r>
              <a:rPr lang="it-IT" dirty="0" err="1">
                <a:solidFill>
                  <a:srgbClr val="002060"/>
                </a:solidFill>
              </a:rPr>
              <a:t>evolution</a:t>
            </a:r>
            <a:r>
              <a:rPr lang="it-IT" dirty="0">
                <a:solidFill>
                  <a:srgbClr val="002060"/>
                </a:solidFill>
              </a:rPr>
              <a:t> of </a:t>
            </a:r>
            <a:r>
              <a:rPr lang="it-IT" dirty="0" err="1">
                <a:solidFill>
                  <a:srgbClr val="002060"/>
                </a:solidFill>
              </a:rPr>
              <a:t>properties</a:t>
            </a:r>
            <a:r>
              <a:rPr lang="it-IT" dirty="0">
                <a:solidFill>
                  <a:srgbClr val="002060"/>
                </a:solidFill>
              </a:rPr>
              <a:t> from </a:t>
            </a:r>
            <a:r>
              <a:rPr lang="it-IT" dirty="0" err="1">
                <a:solidFill>
                  <a:srgbClr val="002060"/>
                </a:solidFill>
              </a:rPr>
              <a:t>isolated</a:t>
            </a:r>
            <a:r>
              <a:rPr lang="it-IT" dirty="0">
                <a:solidFill>
                  <a:srgbClr val="002060"/>
                </a:solidFill>
              </a:rPr>
              <a:t> </a:t>
            </a:r>
            <a:r>
              <a:rPr lang="it-IT" dirty="0" err="1">
                <a:solidFill>
                  <a:srgbClr val="002060"/>
                </a:solidFill>
              </a:rPr>
              <a:t>particles</a:t>
            </a:r>
            <a:r>
              <a:rPr lang="it-IT" dirty="0">
                <a:solidFill>
                  <a:srgbClr val="002060"/>
                </a:solidFill>
              </a:rPr>
              <a:t> to </a:t>
            </a:r>
            <a:r>
              <a:rPr lang="it-IT" dirty="0" err="1">
                <a:solidFill>
                  <a:srgbClr val="002060"/>
                </a:solidFill>
              </a:rPr>
              <a:t>condensed</a:t>
            </a:r>
            <a:r>
              <a:rPr lang="it-IT" dirty="0">
                <a:solidFill>
                  <a:srgbClr val="002060"/>
                </a:solidFill>
              </a:rPr>
              <a:t> </a:t>
            </a:r>
            <a:r>
              <a:rPr lang="it-IT" dirty="0" err="1">
                <a:solidFill>
                  <a:srgbClr val="002060"/>
                </a:solidFill>
              </a:rPr>
              <a:t>phases</a:t>
            </a:r>
            <a:r>
              <a:rPr lang="it-IT" dirty="0">
                <a:solidFill>
                  <a:srgbClr val="002060"/>
                </a:solidFill>
              </a:rPr>
              <a:t>. Studies range from rare </a:t>
            </a:r>
            <a:r>
              <a:rPr lang="it-IT" dirty="0" err="1">
                <a:solidFill>
                  <a:srgbClr val="002060"/>
                </a:solidFill>
              </a:rPr>
              <a:t>gases</a:t>
            </a:r>
            <a:r>
              <a:rPr lang="it-IT" dirty="0">
                <a:solidFill>
                  <a:srgbClr val="002060"/>
                </a:solidFill>
              </a:rPr>
              <a:t> to </a:t>
            </a:r>
            <a:r>
              <a:rPr lang="it-IT" dirty="0" err="1">
                <a:solidFill>
                  <a:srgbClr val="002060"/>
                </a:solidFill>
              </a:rPr>
              <a:t>elements</a:t>
            </a:r>
            <a:r>
              <a:rPr lang="it-IT" dirty="0">
                <a:solidFill>
                  <a:srgbClr val="002060"/>
                </a:solidFill>
              </a:rPr>
              <a:t> with high </a:t>
            </a:r>
            <a:r>
              <a:rPr lang="it-IT" dirty="0" err="1">
                <a:solidFill>
                  <a:srgbClr val="002060"/>
                </a:solidFill>
              </a:rPr>
              <a:t>vaporization</a:t>
            </a:r>
            <a:r>
              <a:rPr lang="it-IT" dirty="0">
                <a:solidFill>
                  <a:srgbClr val="002060"/>
                </a:solidFill>
              </a:rPr>
              <a:t> </a:t>
            </a:r>
            <a:r>
              <a:rPr lang="it-IT" dirty="0" err="1">
                <a:solidFill>
                  <a:srgbClr val="002060"/>
                </a:solidFill>
              </a:rPr>
              <a:t>temperatures</a:t>
            </a:r>
            <a:r>
              <a:rPr lang="it-IT" dirty="0">
                <a:solidFill>
                  <a:srgbClr val="002060"/>
                </a:solidFill>
              </a:rPr>
              <a:t>.</a:t>
            </a:r>
          </a:p>
          <a:p>
            <a:pPr marL="800100" lvl="1" indent="-342900">
              <a:buFont typeface="+mj-lt"/>
              <a:buAutoNum type="arabicPeriod"/>
            </a:pPr>
            <a:endParaRPr lang="it-IT" b="0" i="0" dirty="0">
              <a:solidFill>
                <a:srgbClr val="002060"/>
              </a:solidFill>
              <a:effectLst/>
            </a:endParaRPr>
          </a:p>
          <a:p>
            <a:pPr lvl="1"/>
            <a:r>
              <a:rPr lang="it-IT" sz="1200" b="0" i="0" dirty="0">
                <a:solidFill>
                  <a:srgbClr val="002060"/>
                </a:solidFill>
                <a:effectLst/>
              </a:rPr>
              <a:t>[1] </a:t>
            </a:r>
            <a:r>
              <a:rPr lang="it-IT" sz="1200" b="0" i="0" dirty="0" err="1">
                <a:solidFill>
                  <a:srgbClr val="002060"/>
                </a:solidFill>
                <a:effectLst/>
              </a:rPr>
              <a:t>Hartweg</a:t>
            </a:r>
            <a:r>
              <a:rPr lang="it-IT" sz="1200" b="0" i="0" dirty="0">
                <a:solidFill>
                  <a:srgbClr val="002060"/>
                </a:solidFill>
                <a:effectLst/>
              </a:rPr>
              <a:t>, Sebastian, et al. "</a:t>
            </a:r>
            <a:r>
              <a:rPr lang="it-IT" sz="1200" b="0" i="0" dirty="0" err="1">
                <a:solidFill>
                  <a:srgbClr val="002060"/>
                </a:solidFill>
                <a:effectLst/>
              </a:rPr>
              <a:t>Solvated</a:t>
            </a:r>
            <a:r>
              <a:rPr lang="it-IT" sz="1200" b="0" i="0" dirty="0">
                <a:solidFill>
                  <a:srgbClr val="002060"/>
                </a:solidFill>
                <a:effectLst/>
              </a:rPr>
              <a:t> </a:t>
            </a:r>
            <a:r>
              <a:rPr lang="it-IT" sz="1200" b="0" i="0" dirty="0" err="1">
                <a:solidFill>
                  <a:srgbClr val="002060"/>
                </a:solidFill>
                <a:effectLst/>
              </a:rPr>
              <a:t>dielectrons</a:t>
            </a:r>
            <a:r>
              <a:rPr lang="it-IT" sz="1200" b="0" i="0" dirty="0">
                <a:solidFill>
                  <a:srgbClr val="002060"/>
                </a:solidFill>
                <a:effectLst/>
              </a:rPr>
              <a:t> from optical </a:t>
            </a:r>
            <a:r>
              <a:rPr lang="it-IT" sz="1200" b="0" i="0" dirty="0" err="1">
                <a:solidFill>
                  <a:srgbClr val="002060"/>
                </a:solidFill>
                <a:effectLst/>
              </a:rPr>
              <a:t>excitation</a:t>
            </a:r>
            <a:r>
              <a:rPr lang="it-IT" sz="1200" b="0" i="0" dirty="0">
                <a:solidFill>
                  <a:srgbClr val="002060"/>
                </a:solidFill>
                <a:effectLst/>
              </a:rPr>
              <a:t>: An </a:t>
            </a:r>
            <a:r>
              <a:rPr lang="it-IT" sz="1200" b="0" i="0" dirty="0" err="1">
                <a:solidFill>
                  <a:srgbClr val="002060"/>
                </a:solidFill>
                <a:effectLst/>
              </a:rPr>
              <a:t>effective</a:t>
            </a:r>
            <a:r>
              <a:rPr lang="it-IT" sz="1200" b="0" i="0" dirty="0">
                <a:solidFill>
                  <a:srgbClr val="002060"/>
                </a:solidFill>
                <a:effectLst/>
              </a:rPr>
              <a:t> source of low-energy </a:t>
            </a:r>
            <a:r>
              <a:rPr lang="it-IT" sz="1200" b="0" i="0" dirty="0" err="1">
                <a:solidFill>
                  <a:srgbClr val="002060"/>
                </a:solidFill>
                <a:effectLst/>
              </a:rPr>
              <a:t>electrons</a:t>
            </a:r>
            <a:r>
              <a:rPr lang="it-IT" sz="1200" b="0" i="0" dirty="0">
                <a:solidFill>
                  <a:srgbClr val="002060"/>
                </a:solidFill>
                <a:effectLst/>
              </a:rPr>
              <a:t>." </a:t>
            </a:r>
            <a:r>
              <a:rPr lang="it-IT" sz="1200" b="0" i="1" dirty="0">
                <a:solidFill>
                  <a:srgbClr val="002060"/>
                </a:solidFill>
                <a:effectLst/>
              </a:rPr>
              <a:t>Science</a:t>
            </a:r>
            <a:r>
              <a:rPr lang="it-IT" sz="1200" b="0" i="0" dirty="0">
                <a:solidFill>
                  <a:srgbClr val="002060"/>
                </a:solidFill>
                <a:effectLst/>
              </a:rPr>
              <a:t> 380.6650 (2023): 1161-1165</a:t>
            </a:r>
            <a:r>
              <a:rPr lang="it-IT" sz="1200" b="0" i="0" dirty="0">
                <a:solidFill>
                  <a:srgbClr val="222222"/>
                </a:solidFill>
                <a:effectLst/>
              </a:rPr>
              <a:t>.</a:t>
            </a:r>
            <a:endParaRPr lang="it-IT" sz="1200" b="0" i="0" dirty="0">
              <a:solidFill>
                <a:srgbClr val="002060"/>
              </a:solidFill>
              <a:effectLst/>
            </a:endParaRPr>
          </a:p>
          <a:p>
            <a:pPr lvl="1"/>
            <a:r>
              <a:rPr lang="it-IT" sz="1200" b="0" i="0" dirty="0">
                <a:solidFill>
                  <a:srgbClr val="002060"/>
                </a:solidFill>
                <a:effectLst/>
              </a:rPr>
              <a:t>[2] </a:t>
            </a:r>
            <a:r>
              <a:rPr lang="it-IT" sz="1200" b="0" i="0" dirty="0" err="1">
                <a:solidFill>
                  <a:srgbClr val="002060"/>
                </a:solidFill>
                <a:effectLst/>
              </a:rPr>
              <a:t>Daniely</a:t>
            </a:r>
            <a:r>
              <a:rPr lang="it-IT" sz="1200" b="0" i="0" dirty="0">
                <a:solidFill>
                  <a:srgbClr val="002060"/>
                </a:solidFill>
                <a:effectLst/>
              </a:rPr>
              <a:t>, Amit, et al. "A Vacuum </a:t>
            </a:r>
            <a:r>
              <a:rPr lang="it-IT" sz="1200" b="0" i="0" dirty="0" err="1">
                <a:solidFill>
                  <a:srgbClr val="002060"/>
                </a:solidFill>
                <a:effectLst/>
              </a:rPr>
              <a:t>Ultraviolet</a:t>
            </a:r>
            <a:r>
              <a:rPr lang="it-IT" sz="1200" b="0" i="0" dirty="0">
                <a:solidFill>
                  <a:srgbClr val="002060"/>
                </a:solidFill>
                <a:effectLst/>
              </a:rPr>
              <a:t> </a:t>
            </a:r>
            <a:r>
              <a:rPr lang="it-IT" sz="1200" b="0" i="0" dirty="0" err="1">
                <a:solidFill>
                  <a:srgbClr val="002060"/>
                </a:solidFill>
                <a:effectLst/>
              </a:rPr>
              <a:t>Photoionization</a:t>
            </a:r>
            <a:r>
              <a:rPr lang="it-IT" sz="1200" b="0" i="0" dirty="0">
                <a:solidFill>
                  <a:srgbClr val="002060"/>
                </a:solidFill>
                <a:effectLst/>
              </a:rPr>
              <a:t> Mass </a:t>
            </a:r>
            <a:r>
              <a:rPr lang="it-IT" sz="1200" b="0" i="0" dirty="0" err="1">
                <a:solidFill>
                  <a:srgbClr val="002060"/>
                </a:solidFill>
                <a:effectLst/>
              </a:rPr>
              <a:t>Spectrometry</a:t>
            </a:r>
            <a:r>
              <a:rPr lang="it-IT" sz="1200" b="0" i="0" dirty="0">
                <a:solidFill>
                  <a:srgbClr val="002060"/>
                </a:solidFill>
                <a:effectLst/>
              </a:rPr>
              <a:t> and </a:t>
            </a:r>
            <a:r>
              <a:rPr lang="it-IT" sz="1200" b="0" i="0" dirty="0" err="1">
                <a:solidFill>
                  <a:srgbClr val="002060"/>
                </a:solidFill>
                <a:effectLst/>
              </a:rPr>
              <a:t>Density</a:t>
            </a:r>
            <a:r>
              <a:rPr lang="it-IT" sz="1200" b="0" i="0" dirty="0">
                <a:solidFill>
                  <a:srgbClr val="002060"/>
                </a:solidFill>
                <a:effectLst/>
              </a:rPr>
              <a:t> </a:t>
            </a:r>
            <a:r>
              <a:rPr lang="it-IT" sz="1200" b="0" i="0" dirty="0" err="1">
                <a:solidFill>
                  <a:srgbClr val="002060"/>
                </a:solidFill>
                <a:effectLst/>
              </a:rPr>
              <a:t>Functional</a:t>
            </a:r>
            <a:r>
              <a:rPr lang="it-IT" sz="1200" b="0" i="0" dirty="0">
                <a:solidFill>
                  <a:srgbClr val="002060"/>
                </a:solidFill>
                <a:effectLst/>
              </a:rPr>
              <a:t> </a:t>
            </a:r>
            <a:r>
              <a:rPr lang="it-IT" sz="1200" b="0" i="0" dirty="0" err="1">
                <a:solidFill>
                  <a:srgbClr val="002060"/>
                </a:solidFill>
                <a:effectLst/>
              </a:rPr>
              <a:t>Calculation</a:t>
            </a:r>
            <a:r>
              <a:rPr lang="it-IT" sz="1200" b="0" i="0" dirty="0">
                <a:solidFill>
                  <a:srgbClr val="002060"/>
                </a:solidFill>
                <a:effectLst/>
              </a:rPr>
              <a:t> Study of </a:t>
            </a:r>
            <a:r>
              <a:rPr lang="it-IT" sz="1200" b="0" i="0" dirty="0" err="1">
                <a:solidFill>
                  <a:srgbClr val="002060"/>
                </a:solidFill>
                <a:effectLst/>
              </a:rPr>
              <a:t>Formic</a:t>
            </a:r>
            <a:r>
              <a:rPr lang="it-IT" sz="1200" b="0" i="0" dirty="0">
                <a:solidFill>
                  <a:srgbClr val="002060"/>
                </a:solidFill>
                <a:effectLst/>
              </a:rPr>
              <a:t> Acid–Water Clusters." </a:t>
            </a:r>
            <a:r>
              <a:rPr lang="it-IT" sz="1200" b="0" i="1" dirty="0">
                <a:solidFill>
                  <a:srgbClr val="002060"/>
                </a:solidFill>
                <a:effectLst/>
              </a:rPr>
              <a:t>The Journal of </a:t>
            </a:r>
            <a:r>
              <a:rPr lang="it-IT" sz="1200" b="0" i="1" dirty="0" err="1">
                <a:solidFill>
                  <a:srgbClr val="002060"/>
                </a:solidFill>
                <a:effectLst/>
              </a:rPr>
              <a:t>Physical</a:t>
            </a:r>
            <a:r>
              <a:rPr lang="it-IT" sz="1200" b="0" i="1" dirty="0">
                <a:solidFill>
                  <a:srgbClr val="002060"/>
                </a:solidFill>
                <a:effectLst/>
              </a:rPr>
              <a:t> </a:t>
            </a:r>
            <a:r>
              <a:rPr lang="it-IT" sz="1200" b="0" i="1" dirty="0" err="1">
                <a:solidFill>
                  <a:srgbClr val="002060"/>
                </a:solidFill>
                <a:effectLst/>
              </a:rPr>
              <a:t>Chemistry</a:t>
            </a:r>
            <a:r>
              <a:rPr lang="it-IT" sz="1200" b="0" i="1" dirty="0">
                <a:solidFill>
                  <a:srgbClr val="002060"/>
                </a:solidFill>
                <a:effectLst/>
              </a:rPr>
              <a:t> A</a:t>
            </a:r>
            <a:r>
              <a:rPr lang="it-IT" sz="1200" b="0" i="0" dirty="0">
                <a:solidFill>
                  <a:srgbClr val="002060"/>
                </a:solidFill>
                <a:effectLst/>
              </a:rPr>
              <a:t> 128.31 (2024): 6392-6401.</a:t>
            </a:r>
          </a:p>
          <a:p>
            <a:pPr lvl="1"/>
            <a:r>
              <a:rPr lang="it-IT" sz="1200" b="0" i="0" dirty="0">
                <a:solidFill>
                  <a:srgbClr val="002060"/>
                </a:solidFill>
                <a:effectLst/>
              </a:rPr>
              <a:t>[3] </a:t>
            </a:r>
            <a:r>
              <a:rPr lang="it-IT" sz="1200" b="0" i="0" dirty="0" err="1">
                <a:solidFill>
                  <a:srgbClr val="002060"/>
                </a:solidFill>
                <a:effectLst/>
              </a:rPr>
              <a:t>Rupp</a:t>
            </a:r>
            <a:r>
              <a:rPr lang="it-IT" sz="1200" b="0" i="0" dirty="0">
                <a:solidFill>
                  <a:srgbClr val="002060"/>
                </a:solidFill>
                <a:effectLst/>
              </a:rPr>
              <a:t>, Daniela, et al. "</a:t>
            </a:r>
            <a:r>
              <a:rPr lang="it-IT" sz="1200" b="0" i="0" dirty="0" err="1">
                <a:solidFill>
                  <a:srgbClr val="002060"/>
                </a:solidFill>
                <a:effectLst/>
              </a:rPr>
              <a:t>Recombination-enhanced</a:t>
            </a:r>
            <a:r>
              <a:rPr lang="it-IT" sz="1200" b="0" i="0" dirty="0">
                <a:solidFill>
                  <a:srgbClr val="002060"/>
                </a:solidFill>
                <a:effectLst/>
              </a:rPr>
              <a:t> </a:t>
            </a:r>
            <a:r>
              <a:rPr lang="it-IT" sz="1200" b="0" i="0" dirty="0" err="1">
                <a:solidFill>
                  <a:srgbClr val="002060"/>
                </a:solidFill>
                <a:effectLst/>
              </a:rPr>
              <a:t>surface</a:t>
            </a:r>
            <a:r>
              <a:rPr lang="it-IT" sz="1200" b="0" i="0" dirty="0">
                <a:solidFill>
                  <a:srgbClr val="002060"/>
                </a:solidFill>
                <a:effectLst/>
              </a:rPr>
              <a:t> </a:t>
            </a:r>
            <a:r>
              <a:rPr lang="it-IT" sz="1200" b="0" i="0" dirty="0" err="1">
                <a:solidFill>
                  <a:srgbClr val="002060"/>
                </a:solidFill>
                <a:effectLst/>
              </a:rPr>
              <a:t>expansion</a:t>
            </a:r>
            <a:r>
              <a:rPr lang="it-IT" sz="1200" b="0" i="0" dirty="0">
                <a:solidFill>
                  <a:srgbClr val="002060"/>
                </a:solidFill>
                <a:effectLst/>
              </a:rPr>
              <a:t> of clusters in intense soft </a:t>
            </a:r>
            <a:r>
              <a:rPr lang="it-IT" sz="1200" b="0" i="0" dirty="0" err="1">
                <a:solidFill>
                  <a:srgbClr val="002060"/>
                </a:solidFill>
                <a:effectLst/>
              </a:rPr>
              <a:t>x-ray</a:t>
            </a:r>
            <a:r>
              <a:rPr lang="it-IT" sz="1200" b="0" i="0" dirty="0">
                <a:solidFill>
                  <a:srgbClr val="002060"/>
                </a:solidFill>
                <a:effectLst/>
              </a:rPr>
              <a:t> laser </a:t>
            </a:r>
            <a:r>
              <a:rPr lang="it-IT" sz="1200" b="0" i="0" dirty="0" err="1">
                <a:solidFill>
                  <a:srgbClr val="002060"/>
                </a:solidFill>
                <a:effectLst/>
              </a:rPr>
              <a:t>pulses</a:t>
            </a:r>
            <a:r>
              <a:rPr lang="it-IT" sz="1200" b="0" i="0" dirty="0">
                <a:solidFill>
                  <a:srgbClr val="002060"/>
                </a:solidFill>
                <a:effectLst/>
              </a:rPr>
              <a:t>." </a:t>
            </a:r>
            <a:r>
              <a:rPr lang="it-IT" sz="1200" b="0" i="1" dirty="0" err="1">
                <a:solidFill>
                  <a:srgbClr val="002060"/>
                </a:solidFill>
                <a:effectLst/>
              </a:rPr>
              <a:t>Physical</a:t>
            </a:r>
            <a:r>
              <a:rPr lang="it-IT" sz="1200" b="0" i="1" dirty="0">
                <a:solidFill>
                  <a:srgbClr val="002060"/>
                </a:solidFill>
                <a:effectLst/>
              </a:rPr>
              <a:t> review </a:t>
            </a:r>
            <a:r>
              <a:rPr lang="it-IT" sz="1200" b="0" i="1" dirty="0" err="1">
                <a:solidFill>
                  <a:srgbClr val="002060"/>
                </a:solidFill>
                <a:effectLst/>
              </a:rPr>
              <a:t>letters</a:t>
            </a:r>
            <a:r>
              <a:rPr lang="it-IT" sz="1200" b="0" i="0" dirty="0">
                <a:solidFill>
                  <a:srgbClr val="002060"/>
                </a:solidFill>
                <a:effectLst/>
              </a:rPr>
              <a:t> 117.15 (2016): 153401.</a:t>
            </a:r>
          </a:p>
        </p:txBody>
      </p:sp>
      <p:pic>
        <p:nvPicPr>
          <p:cNvPr id="7" name="Immagine 6">
            <a:extLst>
              <a:ext uri="{FF2B5EF4-FFF2-40B4-BE49-F238E27FC236}">
                <a16:creationId xmlns:a16="http://schemas.microsoft.com/office/drawing/2014/main" id="{134BFE07-8B82-32AA-089A-B7E90B85CE48}"/>
              </a:ext>
            </a:extLst>
          </p:cNvPr>
          <p:cNvPicPr>
            <a:picLocks noChangeAspect="1"/>
          </p:cNvPicPr>
          <p:nvPr/>
        </p:nvPicPr>
        <p:blipFill>
          <a:blip r:embed="rId2"/>
          <a:stretch>
            <a:fillRect/>
          </a:stretch>
        </p:blipFill>
        <p:spPr>
          <a:xfrm>
            <a:off x="6743700" y="548447"/>
            <a:ext cx="5237018" cy="4025347"/>
          </a:xfrm>
          <a:prstGeom prst="rect">
            <a:avLst/>
          </a:prstGeom>
        </p:spPr>
      </p:pic>
      <p:sp>
        <p:nvSpPr>
          <p:cNvPr id="9" name="CasellaDiTesto 8">
            <a:extLst>
              <a:ext uri="{FF2B5EF4-FFF2-40B4-BE49-F238E27FC236}">
                <a16:creationId xmlns:a16="http://schemas.microsoft.com/office/drawing/2014/main" id="{F23EC440-92E7-9281-4AB7-74BD26DEF3EA}"/>
              </a:ext>
            </a:extLst>
          </p:cNvPr>
          <p:cNvSpPr txBox="1"/>
          <p:nvPr/>
        </p:nvSpPr>
        <p:spPr>
          <a:xfrm>
            <a:off x="6872217" y="4793492"/>
            <a:ext cx="4979983" cy="1754326"/>
          </a:xfrm>
          <a:prstGeom prst="rect">
            <a:avLst/>
          </a:prstGeom>
          <a:noFill/>
        </p:spPr>
        <p:txBody>
          <a:bodyPr wrap="square" rtlCol="0">
            <a:spAutoFit/>
          </a:bodyPr>
          <a:lstStyle/>
          <a:p>
            <a:pPr algn="just"/>
            <a:r>
              <a:rPr lang="it-IT" dirty="0">
                <a:solidFill>
                  <a:srgbClr val="002060"/>
                </a:solidFill>
              </a:rPr>
              <a:t>Low-energy </a:t>
            </a:r>
            <a:r>
              <a:rPr lang="it-IT" dirty="0" err="1">
                <a:solidFill>
                  <a:srgbClr val="002060"/>
                </a:solidFill>
              </a:rPr>
              <a:t>electrons</a:t>
            </a:r>
            <a:r>
              <a:rPr lang="it-IT" dirty="0">
                <a:solidFill>
                  <a:srgbClr val="002060"/>
                </a:solidFill>
              </a:rPr>
              <a:t> </a:t>
            </a:r>
            <a:r>
              <a:rPr lang="it-IT" dirty="0" err="1">
                <a:solidFill>
                  <a:srgbClr val="002060"/>
                </a:solidFill>
              </a:rPr>
              <a:t>dissolved</a:t>
            </a:r>
            <a:r>
              <a:rPr lang="it-IT" dirty="0">
                <a:solidFill>
                  <a:srgbClr val="002060"/>
                </a:solidFill>
              </a:rPr>
              <a:t> in </a:t>
            </a:r>
            <a:r>
              <a:rPr lang="it-IT" dirty="0" err="1">
                <a:solidFill>
                  <a:srgbClr val="002060"/>
                </a:solidFill>
              </a:rPr>
              <a:t>liquid</a:t>
            </a:r>
            <a:r>
              <a:rPr lang="it-IT" dirty="0">
                <a:solidFill>
                  <a:srgbClr val="002060"/>
                </a:solidFill>
              </a:rPr>
              <a:t> </a:t>
            </a:r>
            <a:r>
              <a:rPr lang="it-IT" dirty="0" err="1">
                <a:solidFill>
                  <a:srgbClr val="002060"/>
                </a:solidFill>
              </a:rPr>
              <a:t>ammonia</a:t>
            </a:r>
            <a:r>
              <a:rPr lang="it-IT" dirty="0">
                <a:solidFill>
                  <a:srgbClr val="002060"/>
                </a:solidFill>
              </a:rPr>
              <a:t> or </a:t>
            </a:r>
            <a:r>
              <a:rPr lang="it-IT" dirty="0" err="1">
                <a:solidFill>
                  <a:srgbClr val="002060"/>
                </a:solidFill>
              </a:rPr>
              <a:t>aqueous</a:t>
            </a:r>
            <a:r>
              <a:rPr lang="it-IT" dirty="0">
                <a:solidFill>
                  <a:srgbClr val="002060"/>
                </a:solidFill>
              </a:rPr>
              <a:t> media </a:t>
            </a:r>
            <a:r>
              <a:rPr lang="it-IT" dirty="0" err="1">
                <a:solidFill>
                  <a:srgbClr val="002060"/>
                </a:solidFill>
              </a:rPr>
              <a:t>promote</a:t>
            </a:r>
            <a:r>
              <a:rPr lang="it-IT" dirty="0">
                <a:solidFill>
                  <a:srgbClr val="002060"/>
                </a:solidFill>
              </a:rPr>
              <a:t> </a:t>
            </a:r>
            <a:r>
              <a:rPr lang="it-IT" dirty="0" err="1">
                <a:solidFill>
                  <a:srgbClr val="002060"/>
                </a:solidFill>
              </a:rPr>
              <a:t>challenging</a:t>
            </a:r>
            <a:r>
              <a:rPr lang="it-IT" dirty="0">
                <a:solidFill>
                  <a:srgbClr val="002060"/>
                </a:solidFill>
              </a:rPr>
              <a:t> </a:t>
            </a:r>
            <a:r>
              <a:rPr lang="it-IT" dirty="0" err="1">
                <a:solidFill>
                  <a:srgbClr val="002060"/>
                </a:solidFill>
              </a:rPr>
              <a:t>reduction</a:t>
            </a:r>
            <a:r>
              <a:rPr lang="it-IT" dirty="0">
                <a:solidFill>
                  <a:srgbClr val="002060"/>
                </a:solidFill>
              </a:rPr>
              <a:t> reactions, </a:t>
            </a:r>
            <a:r>
              <a:rPr lang="it-IT" dirty="0" err="1">
                <a:solidFill>
                  <a:srgbClr val="002060"/>
                </a:solidFill>
              </a:rPr>
              <a:t>but</a:t>
            </a:r>
            <a:r>
              <a:rPr lang="it-IT" dirty="0">
                <a:solidFill>
                  <a:srgbClr val="002060"/>
                </a:solidFill>
              </a:rPr>
              <a:t> can </a:t>
            </a:r>
            <a:r>
              <a:rPr lang="it-IT" dirty="0" err="1">
                <a:solidFill>
                  <a:srgbClr val="002060"/>
                </a:solidFill>
              </a:rPr>
              <a:t>also</a:t>
            </a:r>
            <a:r>
              <a:rPr lang="it-IT" dirty="0">
                <a:solidFill>
                  <a:srgbClr val="002060"/>
                </a:solidFill>
              </a:rPr>
              <a:t> cause </a:t>
            </a:r>
            <a:r>
              <a:rPr lang="it-IT" dirty="0" err="1">
                <a:solidFill>
                  <a:srgbClr val="002060"/>
                </a:solidFill>
              </a:rPr>
              <a:t>radiation</a:t>
            </a:r>
            <a:r>
              <a:rPr lang="it-IT" dirty="0">
                <a:solidFill>
                  <a:srgbClr val="002060"/>
                </a:solidFill>
              </a:rPr>
              <a:t> </a:t>
            </a:r>
            <a:r>
              <a:rPr lang="it-IT" dirty="0" err="1">
                <a:solidFill>
                  <a:srgbClr val="002060"/>
                </a:solidFill>
              </a:rPr>
              <a:t>damage</a:t>
            </a:r>
            <a:r>
              <a:rPr lang="it-IT" dirty="0">
                <a:solidFill>
                  <a:srgbClr val="002060"/>
                </a:solidFill>
              </a:rPr>
              <a:t> to </a:t>
            </a:r>
            <a:r>
              <a:rPr lang="it-IT" dirty="0" err="1">
                <a:solidFill>
                  <a:srgbClr val="002060"/>
                </a:solidFill>
              </a:rPr>
              <a:t>biological</a:t>
            </a:r>
            <a:r>
              <a:rPr lang="it-IT" dirty="0">
                <a:solidFill>
                  <a:srgbClr val="002060"/>
                </a:solidFill>
              </a:rPr>
              <a:t> </a:t>
            </a:r>
            <a:r>
              <a:rPr lang="it-IT" dirty="0" err="1">
                <a:solidFill>
                  <a:srgbClr val="002060"/>
                </a:solidFill>
              </a:rPr>
              <a:t>tissue</a:t>
            </a:r>
            <a:r>
              <a:rPr lang="it-IT" dirty="0">
                <a:solidFill>
                  <a:srgbClr val="002060"/>
                </a:solidFill>
              </a:rPr>
              <a:t>.  </a:t>
            </a:r>
            <a:r>
              <a:rPr lang="it-IT" b="1" dirty="0" err="1">
                <a:solidFill>
                  <a:srgbClr val="FF0000"/>
                </a:solidFill>
              </a:rPr>
              <a:t>Ultraviolet</a:t>
            </a:r>
            <a:r>
              <a:rPr lang="it-IT" b="1" dirty="0">
                <a:solidFill>
                  <a:srgbClr val="FF0000"/>
                </a:solidFill>
              </a:rPr>
              <a:t> </a:t>
            </a:r>
            <a:r>
              <a:rPr lang="it-IT" b="1" dirty="0" err="1">
                <a:solidFill>
                  <a:srgbClr val="FF0000"/>
                </a:solidFill>
              </a:rPr>
              <a:t>photoexcitation</a:t>
            </a:r>
            <a:r>
              <a:rPr lang="it-IT" b="1" dirty="0">
                <a:solidFill>
                  <a:srgbClr val="FF0000"/>
                </a:solidFill>
              </a:rPr>
              <a:t> </a:t>
            </a:r>
            <a:r>
              <a:rPr lang="it-IT" dirty="0">
                <a:solidFill>
                  <a:srgbClr val="002060"/>
                </a:solidFill>
              </a:rPr>
              <a:t>(5.5 – 10 eV) </a:t>
            </a:r>
            <a:r>
              <a:rPr lang="it-IT" b="1" dirty="0">
                <a:solidFill>
                  <a:srgbClr val="002060"/>
                </a:solidFill>
              </a:rPr>
              <a:t>of </a:t>
            </a:r>
            <a:r>
              <a:rPr lang="it-IT" b="1" dirty="0">
                <a:solidFill>
                  <a:srgbClr val="00B050"/>
                </a:solidFill>
              </a:rPr>
              <a:t>metal-</a:t>
            </a:r>
            <a:r>
              <a:rPr lang="it-IT" b="1" dirty="0" err="1">
                <a:solidFill>
                  <a:srgbClr val="00B050"/>
                </a:solidFill>
              </a:rPr>
              <a:t>ammonia</a:t>
            </a:r>
            <a:r>
              <a:rPr lang="it-IT" b="1" dirty="0">
                <a:solidFill>
                  <a:srgbClr val="00B050"/>
                </a:solidFill>
              </a:rPr>
              <a:t> clusters </a:t>
            </a:r>
            <a:r>
              <a:rPr lang="it-IT" b="1" dirty="0" err="1">
                <a:solidFill>
                  <a:srgbClr val="002060"/>
                </a:solidFill>
              </a:rPr>
              <a:t>could</a:t>
            </a:r>
            <a:r>
              <a:rPr lang="it-IT" b="1" dirty="0">
                <a:solidFill>
                  <a:srgbClr val="002060"/>
                </a:solidFill>
              </a:rPr>
              <a:t> be </a:t>
            </a:r>
            <a:r>
              <a:rPr lang="it-IT" b="1" dirty="0" err="1">
                <a:solidFill>
                  <a:srgbClr val="002060"/>
                </a:solidFill>
              </a:rPr>
              <a:t>used</a:t>
            </a:r>
            <a:r>
              <a:rPr lang="it-IT" b="1" dirty="0">
                <a:solidFill>
                  <a:srgbClr val="002060"/>
                </a:solidFill>
              </a:rPr>
              <a:t> to generate </a:t>
            </a:r>
            <a:r>
              <a:rPr lang="it-IT" b="1" dirty="0" err="1">
                <a:solidFill>
                  <a:srgbClr val="002060"/>
                </a:solidFill>
              </a:rPr>
              <a:t>tunable</a:t>
            </a:r>
            <a:r>
              <a:rPr lang="it-IT" b="1" dirty="0">
                <a:solidFill>
                  <a:srgbClr val="002060"/>
                </a:solidFill>
              </a:rPr>
              <a:t> low-energy </a:t>
            </a:r>
            <a:r>
              <a:rPr lang="it-IT" b="1" dirty="0" err="1">
                <a:solidFill>
                  <a:srgbClr val="002060"/>
                </a:solidFill>
              </a:rPr>
              <a:t>electrons</a:t>
            </a:r>
            <a:r>
              <a:rPr lang="it-IT" b="1" dirty="0">
                <a:solidFill>
                  <a:srgbClr val="002060"/>
                </a:solidFill>
              </a:rPr>
              <a:t> in situ</a:t>
            </a:r>
            <a:r>
              <a:rPr lang="it-IT" dirty="0">
                <a:solidFill>
                  <a:srgbClr val="002060"/>
                </a:solidFill>
              </a:rPr>
              <a:t>. [1]</a:t>
            </a:r>
          </a:p>
        </p:txBody>
      </p:sp>
      <p:sp>
        <p:nvSpPr>
          <p:cNvPr id="2" name="CasellaDiTesto 1">
            <a:extLst>
              <a:ext uri="{FF2B5EF4-FFF2-40B4-BE49-F238E27FC236}">
                <a16:creationId xmlns:a16="http://schemas.microsoft.com/office/drawing/2014/main" id="{1252F799-442E-AE74-E3C9-ACBCE9353CA4}"/>
              </a:ext>
            </a:extLst>
          </p:cNvPr>
          <p:cNvSpPr txBox="1"/>
          <p:nvPr/>
        </p:nvSpPr>
        <p:spPr>
          <a:xfrm>
            <a:off x="1538515" y="5423146"/>
            <a:ext cx="360438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1740545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EBB1565-4FD7-46EE-47AF-0C976B41780E}"/>
              </a:ext>
            </a:extLst>
          </p:cNvPr>
          <p:cNvSpPr txBox="1"/>
          <p:nvPr/>
        </p:nvSpPr>
        <p:spPr>
          <a:xfrm>
            <a:off x="319490" y="548447"/>
            <a:ext cx="6156466" cy="3170099"/>
          </a:xfrm>
          <a:prstGeom prst="rect">
            <a:avLst/>
          </a:prstGeom>
          <a:noFill/>
        </p:spPr>
        <p:txBody>
          <a:bodyPr wrap="square">
            <a:spAutoFit/>
          </a:bodyPr>
          <a:lstStyle/>
          <a:p>
            <a:r>
              <a:rPr lang="it-IT" sz="2000" b="1" dirty="0" err="1">
                <a:solidFill>
                  <a:srgbClr val="002060"/>
                </a:solidFill>
              </a:rPr>
              <a:t>Photon</a:t>
            </a:r>
            <a:r>
              <a:rPr lang="it-IT" sz="2000" b="1" dirty="0">
                <a:solidFill>
                  <a:srgbClr val="002060"/>
                </a:solidFill>
              </a:rPr>
              <a:t> Science Applications in the ARIA energy range</a:t>
            </a:r>
          </a:p>
          <a:p>
            <a:pPr>
              <a:buFont typeface="Arial" panose="020B0604020202020204" pitchFamily="34" charset="0"/>
              <a:buChar char="•"/>
            </a:pPr>
            <a:endParaRPr lang="it-IT" b="1" dirty="0">
              <a:solidFill>
                <a:srgbClr val="002060"/>
              </a:solidFill>
            </a:endParaRPr>
          </a:p>
          <a:p>
            <a:r>
              <a:rPr lang="it-IT" b="1" dirty="0" err="1">
                <a:solidFill>
                  <a:srgbClr val="002060"/>
                </a:solidFill>
              </a:rPr>
              <a:t>Molecules</a:t>
            </a:r>
            <a:r>
              <a:rPr lang="it-IT" b="1" dirty="0">
                <a:solidFill>
                  <a:srgbClr val="002060"/>
                </a:solidFill>
              </a:rPr>
              <a:t> in the gas </a:t>
            </a:r>
            <a:r>
              <a:rPr lang="it-IT" b="1" dirty="0" err="1">
                <a:solidFill>
                  <a:srgbClr val="002060"/>
                </a:solidFill>
              </a:rPr>
              <a:t>phase</a:t>
            </a:r>
            <a:endParaRPr lang="it-IT" dirty="0">
              <a:solidFill>
                <a:srgbClr val="002060"/>
              </a:solidFill>
            </a:endParaRPr>
          </a:p>
          <a:p>
            <a:endParaRPr lang="it-IT" dirty="0">
              <a:solidFill>
                <a:srgbClr val="002060"/>
              </a:solidFill>
            </a:endParaRPr>
          </a:p>
          <a:p>
            <a:pPr algn="just"/>
            <a:r>
              <a:rPr lang="it-IT" dirty="0">
                <a:solidFill>
                  <a:srgbClr val="002060"/>
                </a:solidFill>
              </a:rPr>
              <a:t>ARIA </a:t>
            </a:r>
            <a:r>
              <a:rPr lang="it-IT" dirty="0" err="1">
                <a:solidFill>
                  <a:srgbClr val="002060"/>
                </a:solidFill>
              </a:rPr>
              <a:t>will</a:t>
            </a:r>
            <a:r>
              <a:rPr lang="it-IT" dirty="0">
                <a:solidFill>
                  <a:srgbClr val="002060"/>
                </a:solidFill>
              </a:rPr>
              <a:t> </a:t>
            </a:r>
            <a:r>
              <a:rPr lang="it-IT" dirty="0" err="1">
                <a:solidFill>
                  <a:srgbClr val="002060"/>
                </a:solidFill>
              </a:rPr>
              <a:t>allow</a:t>
            </a:r>
            <a:r>
              <a:rPr lang="it-IT" dirty="0">
                <a:solidFill>
                  <a:srgbClr val="002060"/>
                </a:solidFill>
              </a:rPr>
              <a:t> for the study of </a:t>
            </a:r>
            <a:r>
              <a:rPr lang="it-IT" b="1" dirty="0">
                <a:solidFill>
                  <a:srgbClr val="002060"/>
                </a:solidFill>
              </a:rPr>
              <a:t>gas </a:t>
            </a:r>
            <a:r>
              <a:rPr lang="it-IT" b="1" dirty="0" err="1">
                <a:solidFill>
                  <a:srgbClr val="002060"/>
                </a:solidFill>
              </a:rPr>
              <a:t>phase</a:t>
            </a:r>
            <a:r>
              <a:rPr lang="it-IT" b="1" dirty="0">
                <a:solidFill>
                  <a:srgbClr val="002060"/>
                </a:solidFill>
              </a:rPr>
              <a:t> </a:t>
            </a:r>
            <a:r>
              <a:rPr lang="it-IT" b="1" dirty="0" err="1">
                <a:solidFill>
                  <a:srgbClr val="002060"/>
                </a:solidFill>
              </a:rPr>
              <a:t>molecules</a:t>
            </a:r>
            <a:r>
              <a:rPr lang="it-IT" dirty="0">
                <a:solidFill>
                  <a:srgbClr val="002060"/>
                </a:solidFill>
              </a:rPr>
              <a:t> to probe </a:t>
            </a:r>
            <a:r>
              <a:rPr lang="it-IT" dirty="0" err="1">
                <a:solidFill>
                  <a:srgbClr val="002060"/>
                </a:solidFill>
              </a:rPr>
              <a:t>electronic</a:t>
            </a:r>
            <a:r>
              <a:rPr lang="it-IT" dirty="0">
                <a:solidFill>
                  <a:srgbClr val="002060"/>
                </a:solidFill>
              </a:rPr>
              <a:t> </a:t>
            </a:r>
            <a:r>
              <a:rPr lang="it-IT" dirty="0" err="1">
                <a:solidFill>
                  <a:srgbClr val="002060"/>
                </a:solidFill>
              </a:rPr>
              <a:t>transitions</a:t>
            </a:r>
            <a:r>
              <a:rPr lang="it-IT" dirty="0">
                <a:solidFill>
                  <a:srgbClr val="002060"/>
                </a:solidFill>
              </a:rPr>
              <a:t> and gain insights </a:t>
            </a:r>
            <a:r>
              <a:rPr lang="it-IT" dirty="0" err="1">
                <a:solidFill>
                  <a:srgbClr val="002060"/>
                </a:solidFill>
              </a:rPr>
              <a:t>into</a:t>
            </a:r>
            <a:r>
              <a:rPr lang="it-IT" dirty="0">
                <a:solidFill>
                  <a:srgbClr val="002060"/>
                </a:solidFill>
              </a:rPr>
              <a:t> </a:t>
            </a:r>
            <a:r>
              <a:rPr lang="it-IT" dirty="0" err="1">
                <a:solidFill>
                  <a:srgbClr val="002060"/>
                </a:solidFill>
              </a:rPr>
              <a:t>molecular</a:t>
            </a:r>
            <a:r>
              <a:rPr lang="it-IT" dirty="0">
                <a:solidFill>
                  <a:srgbClr val="002060"/>
                </a:solidFill>
              </a:rPr>
              <a:t> </a:t>
            </a:r>
            <a:r>
              <a:rPr lang="it-IT" dirty="0" err="1">
                <a:solidFill>
                  <a:srgbClr val="002060"/>
                </a:solidFill>
              </a:rPr>
              <a:t>structure</a:t>
            </a:r>
            <a:r>
              <a:rPr lang="it-IT" dirty="0">
                <a:solidFill>
                  <a:srgbClr val="002060"/>
                </a:solidFill>
              </a:rPr>
              <a:t> and dynamics. </a:t>
            </a:r>
            <a:r>
              <a:rPr lang="it-IT" dirty="0" err="1">
                <a:solidFill>
                  <a:srgbClr val="002060"/>
                </a:solidFill>
              </a:rPr>
              <a:t>This</a:t>
            </a:r>
            <a:r>
              <a:rPr lang="it-IT" dirty="0">
                <a:solidFill>
                  <a:srgbClr val="002060"/>
                </a:solidFill>
              </a:rPr>
              <a:t> </a:t>
            </a:r>
            <a:r>
              <a:rPr lang="it-IT" dirty="0" err="1">
                <a:solidFill>
                  <a:srgbClr val="002060"/>
                </a:solidFill>
              </a:rPr>
              <a:t>facilitates</a:t>
            </a:r>
            <a:r>
              <a:rPr lang="it-IT" dirty="0">
                <a:solidFill>
                  <a:srgbClr val="002060"/>
                </a:solidFill>
              </a:rPr>
              <a:t> the </a:t>
            </a:r>
            <a:r>
              <a:rPr lang="it-IT" dirty="0" err="1">
                <a:solidFill>
                  <a:srgbClr val="002060"/>
                </a:solidFill>
              </a:rPr>
              <a:t>investigation</a:t>
            </a:r>
            <a:r>
              <a:rPr lang="it-IT" dirty="0">
                <a:solidFill>
                  <a:srgbClr val="002060"/>
                </a:solidFill>
              </a:rPr>
              <a:t> of </a:t>
            </a:r>
            <a:r>
              <a:rPr lang="it-IT" dirty="0" err="1">
                <a:solidFill>
                  <a:srgbClr val="002060"/>
                </a:solidFill>
              </a:rPr>
              <a:t>ionization</a:t>
            </a:r>
            <a:r>
              <a:rPr lang="it-IT" dirty="0">
                <a:solidFill>
                  <a:srgbClr val="002060"/>
                </a:solidFill>
              </a:rPr>
              <a:t> </a:t>
            </a:r>
            <a:r>
              <a:rPr lang="it-IT" dirty="0" err="1">
                <a:solidFill>
                  <a:srgbClr val="002060"/>
                </a:solidFill>
              </a:rPr>
              <a:t>processes</a:t>
            </a:r>
            <a:r>
              <a:rPr lang="it-IT" dirty="0">
                <a:solidFill>
                  <a:srgbClr val="002060"/>
                </a:solidFill>
              </a:rPr>
              <a:t> and </a:t>
            </a:r>
            <a:r>
              <a:rPr lang="it-IT" dirty="0" err="1">
                <a:solidFill>
                  <a:srgbClr val="002060"/>
                </a:solidFill>
              </a:rPr>
              <a:t>fragmentation</a:t>
            </a:r>
            <a:r>
              <a:rPr lang="it-IT" dirty="0">
                <a:solidFill>
                  <a:srgbClr val="002060"/>
                </a:solidFill>
              </a:rPr>
              <a:t> pathways, </a:t>
            </a:r>
            <a:r>
              <a:rPr lang="it-IT" dirty="0" err="1">
                <a:solidFill>
                  <a:srgbClr val="002060"/>
                </a:solidFill>
              </a:rPr>
              <a:t>providing</a:t>
            </a:r>
            <a:r>
              <a:rPr lang="it-IT" dirty="0">
                <a:solidFill>
                  <a:srgbClr val="002060"/>
                </a:solidFill>
              </a:rPr>
              <a:t> a </a:t>
            </a:r>
            <a:r>
              <a:rPr lang="it-IT" dirty="0" err="1">
                <a:solidFill>
                  <a:srgbClr val="002060"/>
                </a:solidFill>
              </a:rPr>
              <a:t>deeper</a:t>
            </a:r>
            <a:r>
              <a:rPr lang="it-IT" dirty="0">
                <a:solidFill>
                  <a:srgbClr val="002060"/>
                </a:solidFill>
              </a:rPr>
              <a:t> </a:t>
            </a:r>
            <a:r>
              <a:rPr lang="it-IT" dirty="0" err="1">
                <a:solidFill>
                  <a:srgbClr val="002060"/>
                </a:solidFill>
              </a:rPr>
              <a:t>understanding</a:t>
            </a:r>
            <a:r>
              <a:rPr lang="it-IT" dirty="0">
                <a:solidFill>
                  <a:srgbClr val="002060"/>
                </a:solidFill>
              </a:rPr>
              <a:t> of </a:t>
            </a:r>
            <a:r>
              <a:rPr lang="it-IT" dirty="0" err="1">
                <a:solidFill>
                  <a:srgbClr val="002060"/>
                </a:solidFill>
              </a:rPr>
              <a:t>chemical</a:t>
            </a:r>
            <a:r>
              <a:rPr lang="it-IT" dirty="0">
                <a:solidFill>
                  <a:srgbClr val="002060"/>
                </a:solidFill>
              </a:rPr>
              <a:t> reactions in the gas </a:t>
            </a:r>
            <a:r>
              <a:rPr lang="it-IT" dirty="0" err="1">
                <a:solidFill>
                  <a:srgbClr val="002060"/>
                </a:solidFill>
              </a:rPr>
              <a:t>phase</a:t>
            </a:r>
            <a:br>
              <a:rPr lang="it-IT" dirty="0">
                <a:solidFill>
                  <a:srgbClr val="002060"/>
                </a:solidFill>
              </a:rPr>
            </a:br>
            <a:endParaRPr lang="it-IT" dirty="0">
              <a:solidFill>
                <a:srgbClr val="002060"/>
              </a:solidFill>
            </a:endParaRPr>
          </a:p>
          <a:p>
            <a:pPr marL="742950" lvl="1" indent="-285750">
              <a:buFont typeface="Arial" panose="020B0604020202020204" pitchFamily="34" charset="0"/>
              <a:buChar char="•"/>
            </a:pPr>
            <a:endParaRPr lang="it-IT" dirty="0">
              <a:solidFill>
                <a:srgbClr val="002060"/>
              </a:solidFill>
            </a:endParaRPr>
          </a:p>
        </p:txBody>
      </p:sp>
      <p:pic>
        <p:nvPicPr>
          <p:cNvPr id="3074" name="Picture 2" descr="Graphical abstract: Valence photoelectron imaging of molecular oxybenzone">
            <a:extLst>
              <a:ext uri="{FF2B5EF4-FFF2-40B4-BE49-F238E27FC236}">
                <a16:creationId xmlns:a16="http://schemas.microsoft.com/office/drawing/2014/main" id="{315E351E-308D-EA34-1E08-86BBD002C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424" y="3916283"/>
            <a:ext cx="4689218" cy="274384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88B80613-8ACE-E94E-BCF9-5911C57065D8}"/>
              </a:ext>
            </a:extLst>
          </p:cNvPr>
          <p:cNvSpPr txBox="1"/>
          <p:nvPr/>
        </p:nvSpPr>
        <p:spPr>
          <a:xfrm>
            <a:off x="7051328" y="3718546"/>
            <a:ext cx="4821182" cy="3139321"/>
          </a:xfrm>
          <a:prstGeom prst="rect">
            <a:avLst/>
          </a:prstGeom>
          <a:noFill/>
        </p:spPr>
        <p:txBody>
          <a:bodyPr wrap="square" rtlCol="0">
            <a:spAutoFit/>
          </a:bodyPr>
          <a:lstStyle/>
          <a:p>
            <a:pPr algn="just"/>
            <a:r>
              <a:rPr lang="it-IT" b="1" i="0" dirty="0">
                <a:solidFill>
                  <a:srgbClr val="00B050"/>
                </a:solidFill>
                <a:effectLst/>
              </a:rPr>
              <a:t>O</a:t>
            </a:r>
            <a:r>
              <a:rPr lang="en-US" b="1" i="0" dirty="0" err="1">
                <a:solidFill>
                  <a:srgbClr val="00B050"/>
                </a:solidFill>
                <a:effectLst/>
              </a:rPr>
              <a:t>xybenzone</a:t>
            </a:r>
            <a:r>
              <a:rPr lang="en-US" b="0" i="0" dirty="0">
                <a:solidFill>
                  <a:srgbClr val="002060"/>
                </a:solidFill>
                <a:effectLst/>
              </a:rPr>
              <a:t> in the gas phase can be characterized by </a:t>
            </a:r>
            <a:r>
              <a:rPr lang="en-US" b="1" i="0" dirty="0">
                <a:solidFill>
                  <a:srgbClr val="FF0000"/>
                </a:solidFill>
                <a:effectLst/>
              </a:rPr>
              <a:t>mass spectrometry and angle-resolved photoelectron spectroscopy</a:t>
            </a:r>
            <a:r>
              <a:rPr lang="en-US" b="0" i="0" dirty="0">
                <a:solidFill>
                  <a:srgbClr val="002060"/>
                </a:solidFill>
                <a:effectLst/>
              </a:rPr>
              <a:t>, using both single and multiphoton ionization schemes. </a:t>
            </a:r>
          </a:p>
          <a:p>
            <a:pPr algn="just"/>
            <a:r>
              <a:rPr lang="en-US" b="0" i="0" dirty="0">
                <a:solidFill>
                  <a:srgbClr val="002060"/>
                </a:solidFill>
                <a:effectLst/>
              </a:rPr>
              <a:t>A tabletop high harmonic generation source with a monochromator was used for single-photon ionization of oxybenzone with photon energies of up to 35.7 eV.</a:t>
            </a:r>
          </a:p>
          <a:p>
            <a:pPr marL="534988" algn="just"/>
            <a:r>
              <a:rPr lang="it-IT" sz="1200" b="0" i="0" dirty="0" err="1">
                <a:solidFill>
                  <a:srgbClr val="002060"/>
                </a:solidFill>
                <a:effectLst/>
              </a:rPr>
              <a:t>Tsizin</a:t>
            </a:r>
            <a:r>
              <a:rPr lang="it-IT" sz="1200" b="0" i="0" dirty="0">
                <a:solidFill>
                  <a:srgbClr val="002060"/>
                </a:solidFill>
                <a:effectLst/>
              </a:rPr>
              <a:t>, S., </a:t>
            </a:r>
            <a:r>
              <a:rPr lang="it-IT" sz="1200" b="0" i="0" dirty="0" err="1">
                <a:solidFill>
                  <a:srgbClr val="002060"/>
                </a:solidFill>
                <a:effectLst/>
              </a:rPr>
              <a:t>Ban</a:t>
            </a:r>
            <a:r>
              <a:rPr lang="it-IT" sz="1200" b="0" i="0" dirty="0">
                <a:solidFill>
                  <a:srgbClr val="002060"/>
                </a:solidFill>
                <a:effectLst/>
              </a:rPr>
              <a:t>, L., </a:t>
            </a:r>
            <a:r>
              <a:rPr lang="it-IT" sz="1200" b="0" i="0" dirty="0" err="1">
                <a:solidFill>
                  <a:srgbClr val="002060"/>
                </a:solidFill>
                <a:effectLst/>
              </a:rPr>
              <a:t>Chasovskikh</a:t>
            </a:r>
            <a:r>
              <a:rPr lang="it-IT" sz="1200" b="0" i="0" dirty="0">
                <a:solidFill>
                  <a:srgbClr val="002060"/>
                </a:solidFill>
                <a:effectLst/>
              </a:rPr>
              <a:t>, E., </a:t>
            </a:r>
            <a:r>
              <a:rPr lang="it-IT" sz="1200" b="0" i="0" dirty="0" err="1">
                <a:solidFill>
                  <a:srgbClr val="002060"/>
                </a:solidFill>
                <a:effectLst/>
              </a:rPr>
              <a:t>Yoder</a:t>
            </a:r>
            <a:r>
              <a:rPr lang="it-IT" sz="1200" b="0" i="0" dirty="0">
                <a:solidFill>
                  <a:srgbClr val="002060"/>
                </a:solidFill>
                <a:effectLst/>
              </a:rPr>
              <a:t>, B. L., &amp; </a:t>
            </a:r>
            <a:r>
              <a:rPr lang="it-IT" sz="1200" b="0" i="0" dirty="0" err="1">
                <a:solidFill>
                  <a:srgbClr val="002060"/>
                </a:solidFill>
                <a:effectLst/>
              </a:rPr>
              <a:t>Signorell</a:t>
            </a:r>
            <a:r>
              <a:rPr lang="it-IT" sz="1200" b="0" i="0" dirty="0">
                <a:solidFill>
                  <a:srgbClr val="002060"/>
                </a:solidFill>
                <a:effectLst/>
              </a:rPr>
              <a:t>, </a:t>
            </a:r>
            <a:r>
              <a:rPr lang="it-IT" sz="1200" b="0" i="0" dirty="0" err="1">
                <a:solidFill>
                  <a:srgbClr val="002060"/>
                </a:solidFill>
                <a:effectLst/>
              </a:rPr>
              <a:t>R</a:t>
            </a:r>
            <a:r>
              <a:rPr lang="it-IT" sz="1200" b="0" i="0" dirty="0">
                <a:solidFill>
                  <a:srgbClr val="002060"/>
                </a:solidFill>
                <a:effectLst/>
              </a:rPr>
              <a:t>. (2024). Valence </a:t>
            </a:r>
            <a:r>
              <a:rPr lang="it-IT" sz="1200" b="0" i="0" dirty="0" err="1">
                <a:solidFill>
                  <a:srgbClr val="002060"/>
                </a:solidFill>
                <a:effectLst/>
              </a:rPr>
              <a:t>photoelectron</a:t>
            </a:r>
            <a:r>
              <a:rPr lang="it-IT" sz="1200" b="0" i="0" dirty="0">
                <a:solidFill>
                  <a:srgbClr val="002060"/>
                </a:solidFill>
                <a:effectLst/>
              </a:rPr>
              <a:t> imaging of </a:t>
            </a:r>
            <a:r>
              <a:rPr lang="it-IT" sz="1200" b="0" i="0" dirty="0" err="1">
                <a:solidFill>
                  <a:srgbClr val="002060"/>
                </a:solidFill>
                <a:effectLst/>
              </a:rPr>
              <a:t>molecular</a:t>
            </a:r>
            <a:r>
              <a:rPr lang="it-IT" sz="1200" b="0" i="0" dirty="0">
                <a:solidFill>
                  <a:srgbClr val="002060"/>
                </a:solidFill>
                <a:effectLst/>
              </a:rPr>
              <a:t> </a:t>
            </a:r>
            <a:r>
              <a:rPr lang="it-IT" sz="1200" b="0" i="0" dirty="0" err="1">
                <a:solidFill>
                  <a:srgbClr val="002060"/>
                </a:solidFill>
                <a:effectLst/>
              </a:rPr>
              <a:t>oxybenzone</a:t>
            </a:r>
            <a:r>
              <a:rPr lang="it-IT" sz="1200" b="0" i="0" dirty="0">
                <a:solidFill>
                  <a:srgbClr val="002060"/>
                </a:solidFill>
                <a:effectLst/>
              </a:rPr>
              <a:t>. </a:t>
            </a:r>
            <a:r>
              <a:rPr lang="it-IT" sz="1200" b="0" i="1" dirty="0" err="1">
                <a:solidFill>
                  <a:srgbClr val="002060"/>
                </a:solidFill>
                <a:effectLst/>
              </a:rPr>
              <a:t>Physical</a:t>
            </a:r>
            <a:r>
              <a:rPr lang="it-IT" sz="1200" b="0" i="1" dirty="0">
                <a:solidFill>
                  <a:srgbClr val="002060"/>
                </a:solidFill>
                <a:effectLst/>
              </a:rPr>
              <a:t> </a:t>
            </a:r>
            <a:r>
              <a:rPr lang="it-IT" sz="1200" b="0" i="1" dirty="0" err="1">
                <a:solidFill>
                  <a:srgbClr val="002060"/>
                </a:solidFill>
                <a:effectLst/>
              </a:rPr>
              <a:t>Chemistry</a:t>
            </a:r>
            <a:r>
              <a:rPr lang="it-IT" sz="1200" b="0" i="1" dirty="0">
                <a:solidFill>
                  <a:srgbClr val="002060"/>
                </a:solidFill>
                <a:effectLst/>
              </a:rPr>
              <a:t> Chemical </a:t>
            </a:r>
            <a:r>
              <a:rPr lang="it-IT" sz="1200" b="0" i="1" dirty="0" err="1">
                <a:solidFill>
                  <a:srgbClr val="002060"/>
                </a:solidFill>
                <a:effectLst/>
              </a:rPr>
              <a:t>Physics</a:t>
            </a:r>
            <a:r>
              <a:rPr lang="it-IT" sz="1200" b="0" i="0" dirty="0">
                <a:solidFill>
                  <a:srgbClr val="002060"/>
                </a:solidFill>
                <a:effectLst/>
              </a:rPr>
              <a:t>, </a:t>
            </a:r>
            <a:r>
              <a:rPr lang="it-IT" sz="1200" b="0" i="1" dirty="0">
                <a:solidFill>
                  <a:srgbClr val="002060"/>
                </a:solidFill>
                <a:effectLst/>
              </a:rPr>
              <a:t>26</a:t>
            </a:r>
            <a:r>
              <a:rPr lang="it-IT" sz="1200" b="0" i="0" dirty="0">
                <a:solidFill>
                  <a:srgbClr val="002060"/>
                </a:solidFill>
                <a:effectLst/>
              </a:rPr>
              <a:t>(28), 19236-19246</a:t>
            </a:r>
            <a:r>
              <a:rPr lang="it-IT" b="0" i="0" dirty="0">
                <a:solidFill>
                  <a:srgbClr val="002060"/>
                </a:solidFill>
                <a:effectLst/>
              </a:rPr>
              <a:t>.</a:t>
            </a:r>
            <a:endParaRPr lang="it-IT" dirty="0">
              <a:solidFill>
                <a:srgbClr val="002060"/>
              </a:solidFill>
            </a:endParaRPr>
          </a:p>
        </p:txBody>
      </p:sp>
      <p:sp>
        <p:nvSpPr>
          <p:cNvPr id="2" name="CasellaDiTesto 1">
            <a:extLst>
              <a:ext uri="{FF2B5EF4-FFF2-40B4-BE49-F238E27FC236}">
                <a16:creationId xmlns:a16="http://schemas.microsoft.com/office/drawing/2014/main" id="{5E0C0F66-4AAE-EC10-76AC-C3788DE85482}"/>
              </a:ext>
            </a:extLst>
          </p:cNvPr>
          <p:cNvSpPr txBox="1"/>
          <p:nvPr/>
        </p:nvSpPr>
        <p:spPr>
          <a:xfrm>
            <a:off x="7987696" y="1810330"/>
            <a:ext cx="609600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967474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308B98B8-A9C5-B1CE-1F26-10FDD26A9E89}"/>
              </a:ext>
            </a:extLst>
          </p:cNvPr>
          <p:cNvSpPr txBox="1"/>
          <p:nvPr/>
        </p:nvSpPr>
        <p:spPr>
          <a:xfrm>
            <a:off x="319489" y="548447"/>
            <a:ext cx="6976359" cy="5355312"/>
          </a:xfrm>
          <a:prstGeom prst="rect">
            <a:avLst/>
          </a:prstGeom>
          <a:noFill/>
        </p:spPr>
        <p:txBody>
          <a:bodyPr wrap="square">
            <a:spAutoFit/>
          </a:bodyPr>
          <a:lstStyle/>
          <a:p>
            <a:r>
              <a:rPr lang="it-IT" sz="2000" b="1" dirty="0" err="1">
                <a:solidFill>
                  <a:srgbClr val="002060"/>
                </a:solidFill>
              </a:rPr>
              <a:t>Photon</a:t>
            </a:r>
            <a:r>
              <a:rPr lang="it-IT" sz="2000" b="1" dirty="0">
                <a:solidFill>
                  <a:srgbClr val="002060"/>
                </a:solidFill>
              </a:rPr>
              <a:t> Science Applications in the ARIA energy range</a:t>
            </a:r>
          </a:p>
          <a:p>
            <a:endParaRPr lang="it-IT" b="1" dirty="0">
              <a:solidFill>
                <a:srgbClr val="002060"/>
              </a:solidFill>
            </a:endParaRPr>
          </a:p>
          <a:p>
            <a:r>
              <a:rPr lang="it-IT" b="1" dirty="0">
                <a:solidFill>
                  <a:srgbClr val="002060"/>
                </a:solidFill>
              </a:rPr>
              <a:t>Photo-</a:t>
            </a:r>
            <a:r>
              <a:rPr lang="it-IT" b="1" dirty="0" err="1">
                <a:solidFill>
                  <a:srgbClr val="002060"/>
                </a:solidFill>
              </a:rPr>
              <a:t>Ionization</a:t>
            </a:r>
            <a:r>
              <a:rPr lang="it-IT" b="1" dirty="0">
                <a:solidFill>
                  <a:srgbClr val="002060"/>
                </a:solidFill>
              </a:rPr>
              <a:t> and </a:t>
            </a:r>
            <a:r>
              <a:rPr lang="it-IT" b="1" dirty="0" err="1">
                <a:solidFill>
                  <a:srgbClr val="002060"/>
                </a:solidFill>
              </a:rPr>
              <a:t>Atmospheric</a:t>
            </a:r>
            <a:r>
              <a:rPr lang="it-IT" b="1" dirty="0">
                <a:solidFill>
                  <a:srgbClr val="002060"/>
                </a:solidFill>
              </a:rPr>
              <a:t> Science</a:t>
            </a:r>
            <a:r>
              <a:rPr lang="it-IT" dirty="0">
                <a:solidFill>
                  <a:srgbClr val="002060"/>
                </a:solidFill>
              </a:rPr>
              <a:t>:</a:t>
            </a:r>
          </a:p>
          <a:p>
            <a:br>
              <a:rPr lang="it-IT" dirty="0">
                <a:solidFill>
                  <a:srgbClr val="002060"/>
                </a:solidFill>
              </a:rPr>
            </a:br>
            <a:r>
              <a:rPr lang="it-IT" dirty="0">
                <a:solidFill>
                  <a:srgbClr val="002060"/>
                </a:solidFill>
              </a:rPr>
              <a:t>Access to </a:t>
            </a:r>
            <a:r>
              <a:rPr lang="it-IT" b="1" dirty="0" err="1">
                <a:solidFill>
                  <a:srgbClr val="002060"/>
                </a:solidFill>
              </a:rPr>
              <a:t>ionization</a:t>
            </a:r>
            <a:r>
              <a:rPr lang="it-IT" b="1" dirty="0">
                <a:solidFill>
                  <a:srgbClr val="002060"/>
                </a:solidFill>
              </a:rPr>
              <a:t> </a:t>
            </a:r>
            <a:r>
              <a:rPr lang="it-IT" b="1" dirty="0" err="1">
                <a:solidFill>
                  <a:srgbClr val="002060"/>
                </a:solidFill>
              </a:rPr>
              <a:t>thresholds</a:t>
            </a:r>
            <a:r>
              <a:rPr lang="it-IT" b="1" dirty="0">
                <a:solidFill>
                  <a:srgbClr val="002060"/>
                </a:solidFill>
              </a:rPr>
              <a:t> </a:t>
            </a:r>
            <a:r>
              <a:rPr lang="it-IT" dirty="0">
                <a:solidFill>
                  <a:srgbClr val="002060"/>
                </a:solidFill>
              </a:rPr>
              <a:t>and </a:t>
            </a:r>
            <a:r>
              <a:rPr lang="it-IT" dirty="0" err="1">
                <a:solidFill>
                  <a:srgbClr val="002060"/>
                </a:solidFill>
              </a:rPr>
              <a:t>ionic</a:t>
            </a:r>
            <a:r>
              <a:rPr lang="it-IT" dirty="0">
                <a:solidFill>
                  <a:srgbClr val="002060"/>
                </a:solidFill>
              </a:rPr>
              <a:t> </a:t>
            </a:r>
            <a:r>
              <a:rPr lang="it-IT" dirty="0" err="1">
                <a:solidFill>
                  <a:srgbClr val="002060"/>
                </a:solidFill>
              </a:rPr>
              <a:t>states</a:t>
            </a:r>
            <a:r>
              <a:rPr lang="it-IT" dirty="0">
                <a:solidFill>
                  <a:srgbClr val="002060"/>
                </a:solidFill>
              </a:rPr>
              <a:t> </a:t>
            </a:r>
            <a:r>
              <a:rPr lang="it-IT" dirty="0" err="1">
                <a:solidFill>
                  <a:srgbClr val="002060"/>
                </a:solidFill>
              </a:rPr>
              <a:t>allows</a:t>
            </a:r>
            <a:r>
              <a:rPr lang="it-IT" dirty="0">
                <a:solidFill>
                  <a:srgbClr val="002060"/>
                </a:solidFill>
              </a:rPr>
              <a:t> for the study of </a:t>
            </a:r>
            <a:r>
              <a:rPr lang="it-IT" b="1" dirty="0" err="1">
                <a:solidFill>
                  <a:srgbClr val="002060"/>
                </a:solidFill>
              </a:rPr>
              <a:t>atmospheric</a:t>
            </a:r>
            <a:r>
              <a:rPr lang="it-IT" b="1" dirty="0">
                <a:solidFill>
                  <a:srgbClr val="002060"/>
                </a:solidFill>
              </a:rPr>
              <a:t> </a:t>
            </a:r>
            <a:r>
              <a:rPr lang="it-IT" b="1" dirty="0" err="1">
                <a:solidFill>
                  <a:srgbClr val="002060"/>
                </a:solidFill>
              </a:rPr>
              <a:t>species</a:t>
            </a:r>
            <a:r>
              <a:rPr lang="it-IT" b="1" dirty="0">
                <a:solidFill>
                  <a:srgbClr val="002060"/>
                </a:solidFill>
              </a:rPr>
              <a:t> </a:t>
            </a:r>
            <a:r>
              <a:rPr lang="it-IT" dirty="0">
                <a:solidFill>
                  <a:srgbClr val="002060"/>
                </a:solidFill>
              </a:rPr>
              <a:t>(from the </a:t>
            </a:r>
            <a:r>
              <a:rPr lang="it-IT" dirty="0" err="1">
                <a:solidFill>
                  <a:srgbClr val="002060"/>
                </a:solidFill>
              </a:rPr>
              <a:t>troposphere</a:t>
            </a:r>
            <a:r>
              <a:rPr lang="it-IT" dirty="0">
                <a:solidFill>
                  <a:srgbClr val="002060"/>
                </a:solidFill>
              </a:rPr>
              <a:t> to </a:t>
            </a:r>
            <a:r>
              <a:rPr lang="it-IT" dirty="0" err="1">
                <a:solidFill>
                  <a:srgbClr val="002060"/>
                </a:solidFill>
              </a:rPr>
              <a:t>ionosphere</a:t>
            </a:r>
            <a:r>
              <a:rPr lang="it-IT" dirty="0">
                <a:solidFill>
                  <a:srgbClr val="002060"/>
                </a:solidFill>
              </a:rPr>
              <a:t>), </a:t>
            </a:r>
            <a:r>
              <a:rPr lang="it-IT" dirty="0" err="1">
                <a:solidFill>
                  <a:srgbClr val="002060"/>
                </a:solidFill>
              </a:rPr>
              <a:t>poorly</a:t>
            </a:r>
            <a:r>
              <a:rPr lang="it-IT" dirty="0">
                <a:solidFill>
                  <a:srgbClr val="002060"/>
                </a:solidFill>
              </a:rPr>
              <a:t> </a:t>
            </a:r>
            <a:r>
              <a:rPr lang="it-IT" dirty="0" err="1">
                <a:solidFill>
                  <a:srgbClr val="002060"/>
                </a:solidFill>
              </a:rPr>
              <a:t>understood</a:t>
            </a:r>
            <a:r>
              <a:rPr lang="it-IT" dirty="0">
                <a:solidFill>
                  <a:srgbClr val="002060"/>
                </a:solidFill>
              </a:rPr>
              <a:t> </a:t>
            </a:r>
            <a:r>
              <a:rPr lang="it-IT" b="1" dirty="0" err="1">
                <a:solidFill>
                  <a:srgbClr val="002060"/>
                </a:solidFill>
              </a:rPr>
              <a:t>combustion</a:t>
            </a:r>
            <a:r>
              <a:rPr lang="it-IT" b="1" dirty="0">
                <a:solidFill>
                  <a:srgbClr val="002060"/>
                </a:solidFill>
              </a:rPr>
              <a:t> </a:t>
            </a:r>
            <a:r>
              <a:rPr lang="it-IT" b="1" dirty="0" err="1">
                <a:solidFill>
                  <a:srgbClr val="002060"/>
                </a:solidFill>
              </a:rPr>
              <a:t>species</a:t>
            </a:r>
            <a:r>
              <a:rPr lang="it-IT" dirty="0">
                <a:solidFill>
                  <a:srgbClr val="002060"/>
                </a:solidFill>
              </a:rPr>
              <a:t>, and </a:t>
            </a:r>
            <a:r>
              <a:rPr lang="it-IT" dirty="0" err="1">
                <a:solidFill>
                  <a:srgbClr val="002060"/>
                </a:solidFill>
              </a:rPr>
              <a:t>biological</a:t>
            </a:r>
            <a:r>
              <a:rPr lang="it-IT" dirty="0">
                <a:solidFill>
                  <a:srgbClr val="002060"/>
                </a:solidFill>
              </a:rPr>
              <a:t> </a:t>
            </a:r>
            <a:r>
              <a:rPr lang="it-IT" dirty="0" err="1">
                <a:solidFill>
                  <a:srgbClr val="002060"/>
                </a:solidFill>
              </a:rPr>
              <a:t>materials</a:t>
            </a:r>
            <a:r>
              <a:rPr lang="it-IT" dirty="0">
                <a:solidFill>
                  <a:srgbClr val="002060"/>
                </a:solidFill>
              </a:rPr>
              <a:t>. </a:t>
            </a:r>
          </a:p>
          <a:p>
            <a:r>
              <a:rPr lang="it-IT" dirty="0">
                <a:solidFill>
                  <a:srgbClr val="002060"/>
                </a:solidFill>
              </a:rPr>
              <a:t>Techniques like </a:t>
            </a:r>
            <a:r>
              <a:rPr lang="it-IT" b="1" dirty="0">
                <a:solidFill>
                  <a:srgbClr val="002060"/>
                </a:solidFill>
              </a:rPr>
              <a:t>mass </a:t>
            </a:r>
            <a:r>
              <a:rPr lang="it-IT" b="1" dirty="0" err="1">
                <a:solidFill>
                  <a:srgbClr val="002060"/>
                </a:solidFill>
              </a:rPr>
              <a:t>spectrometry</a:t>
            </a:r>
            <a:r>
              <a:rPr lang="it-IT" b="1" dirty="0">
                <a:solidFill>
                  <a:srgbClr val="002060"/>
                </a:solidFill>
              </a:rPr>
              <a:t> </a:t>
            </a:r>
            <a:r>
              <a:rPr lang="it-IT" dirty="0">
                <a:solidFill>
                  <a:srgbClr val="002060"/>
                </a:solidFill>
              </a:rPr>
              <a:t>and </a:t>
            </a:r>
            <a:r>
              <a:rPr lang="it-IT" b="1" dirty="0">
                <a:solidFill>
                  <a:srgbClr val="002060"/>
                </a:solidFill>
              </a:rPr>
              <a:t>photo-</a:t>
            </a:r>
            <a:r>
              <a:rPr lang="it-IT" b="1" dirty="0" err="1">
                <a:solidFill>
                  <a:srgbClr val="002060"/>
                </a:solidFill>
              </a:rPr>
              <a:t>emission</a:t>
            </a:r>
            <a:r>
              <a:rPr lang="it-IT" dirty="0">
                <a:solidFill>
                  <a:srgbClr val="002060"/>
                </a:solidFill>
              </a:rPr>
              <a:t> are </a:t>
            </a:r>
            <a:r>
              <a:rPr lang="it-IT" dirty="0" err="1">
                <a:solidFill>
                  <a:srgbClr val="002060"/>
                </a:solidFill>
              </a:rPr>
              <a:t>employed</a:t>
            </a:r>
            <a:r>
              <a:rPr lang="it-IT" dirty="0">
                <a:solidFill>
                  <a:srgbClr val="002060"/>
                </a:solidFill>
              </a:rPr>
              <a:t>.</a:t>
            </a:r>
          </a:p>
          <a:p>
            <a:r>
              <a:rPr lang="it-IT" dirty="0">
                <a:solidFill>
                  <a:srgbClr val="002060"/>
                </a:solidFill>
              </a:rPr>
              <a:t>Studies range from rare </a:t>
            </a:r>
            <a:r>
              <a:rPr lang="it-IT" dirty="0" err="1">
                <a:solidFill>
                  <a:srgbClr val="002060"/>
                </a:solidFill>
              </a:rPr>
              <a:t>gases</a:t>
            </a:r>
            <a:r>
              <a:rPr lang="it-IT" dirty="0">
                <a:solidFill>
                  <a:srgbClr val="002060"/>
                </a:solidFill>
              </a:rPr>
              <a:t> to </a:t>
            </a:r>
            <a:r>
              <a:rPr lang="it-IT" dirty="0" err="1">
                <a:solidFill>
                  <a:srgbClr val="002060"/>
                </a:solidFill>
              </a:rPr>
              <a:t>elements</a:t>
            </a:r>
            <a:r>
              <a:rPr lang="it-IT" dirty="0">
                <a:solidFill>
                  <a:srgbClr val="002060"/>
                </a:solidFill>
              </a:rPr>
              <a:t> with high </a:t>
            </a:r>
            <a:r>
              <a:rPr lang="it-IT" dirty="0" err="1">
                <a:solidFill>
                  <a:srgbClr val="002060"/>
                </a:solidFill>
              </a:rPr>
              <a:t>vaporization</a:t>
            </a:r>
            <a:r>
              <a:rPr lang="it-IT" dirty="0">
                <a:solidFill>
                  <a:srgbClr val="002060"/>
                </a:solidFill>
              </a:rPr>
              <a:t> </a:t>
            </a:r>
            <a:r>
              <a:rPr lang="it-IT" dirty="0" err="1">
                <a:solidFill>
                  <a:srgbClr val="002060"/>
                </a:solidFill>
              </a:rPr>
              <a:t>temperatures</a:t>
            </a:r>
            <a:r>
              <a:rPr lang="it-IT" dirty="0">
                <a:solidFill>
                  <a:srgbClr val="002060"/>
                </a:solidFill>
              </a:rPr>
              <a:t>, gas </a:t>
            </a:r>
            <a:r>
              <a:rPr lang="it-IT" dirty="0" err="1">
                <a:solidFill>
                  <a:srgbClr val="002060"/>
                </a:solidFill>
              </a:rPr>
              <a:t>adsorbates</a:t>
            </a:r>
            <a:r>
              <a:rPr lang="it-IT" dirty="0">
                <a:solidFill>
                  <a:srgbClr val="002060"/>
                </a:solidFill>
              </a:rPr>
              <a:t>, </a:t>
            </a:r>
            <a:r>
              <a:rPr lang="it-IT" dirty="0" err="1">
                <a:solidFill>
                  <a:srgbClr val="002060"/>
                </a:solidFill>
              </a:rPr>
              <a:t>interfaces</a:t>
            </a:r>
            <a:r>
              <a:rPr lang="it-IT" dirty="0">
                <a:solidFill>
                  <a:srgbClr val="002060"/>
                </a:solidFill>
              </a:rPr>
              <a:t>, and the </a:t>
            </a:r>
            <a:r>
              <a:rPr lang="it-IT" dirty="0" err="1">
                <a:solidFill>
                  <a:srgbClr val="002060"/>
                </a:solidFill>
              </a:rPr>
              <a:t>evolution</a:t>
            </a:r>
            <a:r>
              <a:rPr lang="it-IT" dirty="0">
                <a:solidFill>
                  <a:srgbClr val="002060"/>
                </a:solidFill>
              </a:rPr>
              <a:t> of </a:t>
            </a:r>
            <a:r>
              <a:rPr lang="it-IT" dirty="0" err="1">
                <a:solidFill>
                  <a:srgbClr val="002060"/>
                </a:solidFill>
              </a:rPr>
              <a:t>properties</a:t>
            </a:r>
            <a:r>
              <a:rPr lang="it-IT" dirty="0">
                <a:solidFill>
                  <a:srgbClr val="002060"/>
                </a:solidFill>
              </a:rPr>
              <a:t> from </a:t>
            </a:r>
            <a:r>
              <a:rPr lang="it-IT" dirty="0" err="1">
                <a:solidFill>
                  <a:srgbClr val="002060"/>
                </a:solidFill>
              </a:rPr>
              <a:t>isolated</a:t>
            </a:r>
            <a:r>
              <a:rPr lang="it-IT" dirty="0">
                <a:solidFill>
                  <a:srgbClr val="002060"/>
                </a:solidFill>
              </a:rPr>
              <a:t> </a:t>
            </a:r>
            <a:r>
              <a:rPr lang="it-IT" dirty="0" err="1">
                <a:solidFill>
                  <a:srgbClr val="002060"/>
                </a:solidFill>
              </a:rPr>
              <a:t>particles</a:t>
            </a:r>
            <a:r>
              <a:rPr lang="it-IT" dirty="0">
                <a:solidFill>
                  <a:srgbClr val="002060"/>
                </a:solidFill>
              </a:rPr>
              <a:t> to </a:t>
            </a:r>
            <a:r>
              <a:rPr lang="it-IT" dirty="0" err="1">
                <a:solidFill>
                  <a:srgbClr val="002060"/>
                </a:solidFill>
              </a:rPr>
              <a:t>condensed</a:t>
            </a:r>
            <a:r>
              <a:rPr lang="it-IT" dirty="0">
                <a:solidFill>
                  <a:srgbClr val="002060"/>
                </a:solidFill>
              </a:rPr>
              <a:t> </a:t>
            </a:r>
            <a:r>
              <a:rPr lang="it-IT" dirty="0" err="1">
                <a:solidFill>
                  <a:srgbClr val="002060"/>
                </a:solidFill>
              </a:rPr>
              <a:t>phases</a:t>
            </a:r>
            <a:r>
              <a:rPr lang="it-IT" dirty="0">
                <a:solidFill>
                  <a:srgbClr val="002060"/>
                </a:solidFill>
              </a:rPr>
              <a:t>,</a:t>
            </a:r>
          </a:p>
          <a:p>
            <a:pPr marL="800100" lvl="1" indent="-342900">
              <a:buFont typeface="+mj-lt"/>
              <a:buAutoNum type="arabicPeriod"/>
            </a:pPr>
            <a:endParaRPr lang="it-IT" b="0" i="0" dirty="0">
              <a:solidFill>
                <a:srgbClr val="002060"/>
              </a:solidFill>
              <a:effectLst/>
            </a:endParaRPr>
          </a:p>
          <a:p>
            <a:pPr marL="800100" lvl="1" indent="-342900">
              <a:buFont typeface="+mj-lt"/>
              <a:buAutoNum type="arabicPeriod"/>
            </a:pPr>
            <a:endParaRPr lang="it-IT" dirty="0">
              <a:solidFill>
                <a:srgbClr val="002060"/>
              </a:solidFill>
            </a:endParaRPr>
          </a:p>
          <a:p>
            <a:pPr marL="800100" lvl="1" indent="-342900">
              <a:buFont typeface="+mj-lt"/>
              <a:buAutoNum type="arabicPeriod"/>
            </a:pPr>
            <a:endParaRPr lang="it-IT" b="0" i="0" dirty="0">
              <a:solidFill>
                <a:srgbClr val="002060"/>
              </a:solidFill>
              <a:effectLst/>
            </a:endParaRPr>
          </a:p>
          <a:p>
            <a:pPr marL="800100" lvl="1" indent="-342900">
              <a:buFont typeface="+mj-lt"/>
              <a:buAutoNum type="arabicPeriod"/>
            </a:pPr>
            <a:endParaRPr lang="it-IT" dirty="0">
              <a:solidFill>
                <a:srgbClr val="002060"/>
              </a:solidFill>
            </a:endParaRPr>
          </a:p>
          <a:p>
            <a:pPr marL="800100" lvl="1" indent="-342900">
              <a:buFont typeface="+mj-lt"/>
              <a:buAutoNum type="arabicPeriod"/>
            </a:pPr>
            <a:endParaRPr lang="it-IT" b="0" i="0" dirty="0">
              <a:solidFill>
                <a:srgbClr val="002060"/>
              </a:solidFill>
              <a:effectLst/>
            </a:endParaRPr>
          </a:p>
          <a:p>
            <a:pPr marL="800100" lvl="1" indent="-342900">
              <a:buFont typeface="+mj-lt"/>
              <a:buAutoNum type="arabicPeriod"/>
            </a:pPr>
            <a:endParaRPr lang="it-IT" dirty="0">
              <a:solidFill>
                <a:srgbClr val="002060"/>
              </a:solidFill>
            </a:endParaRPr>
          </a:p>
          <a:p>
            <a:pPr marL="800100" lvl="1" indent="-342900">
              <a:buFont typeface="+mj-lt"/>
              <a:buAutoNum type="arabicPeriod"/>
            </a:pPr>
            <a:endParaRPr lang="it-IT" b="0" i="0" dirty="0">
              <a:solidFill>
                <a:srgbClr val="002060"/>
              </a:solidFill>
              <a:effectLst/>
            </a:endParaRPr>
          </a:p>
          <a:p>
            <a:pPr marL="800100" lvl="1" indent="-342900">
              <a:buFont typeface="+mj-lt"/>
              <a:buAutoNum type="arabicPeriod"/>
            </a:pPr>
            <a:endParaRPr lang="it-IT" b="0" i="0" dirty="0">
              <a:solidFill>
                <a:srgbClr val="002060"/>
              </a:solidFill>
              <a:effectLst/>
            </a:endParaRPr>
          </a:p>
        </p:txBody>
      </p:sp>
      <p:pic>
        <p:nvPicPr>
          <p:cNvPr id="17" name="Immagine 16">
            <a:extLst>
              <a:ext uri="{FF2B5EF4-FFF2-40B4-BE49-F238E27FC236}">
                <a16:creationId xmlns:a16="http://schemas.microsoft.com/office/drawing/2014/main" id="{1E6F7716-164E-75C4-75AA-196B230E6B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3968" y="3926230"/>
            <a:ext cx="3480902" cy="2426936"/>
          </a:xfrm>
          <a:prstGeom prst="rect">
            <a:avLst/>
          </a:prstGeom>
        </p:spPr>
      </p:pic>
      <p:sp>
        <p:nvSpPr>
          <p:cNvPr id="18" name="CasellaDiTesto 17">
            <a:extLst>
              <a:ext uri="{FF2B5EF4-FFF2-40B4-BE49-F238E27FC236}">
                <a16:creationId xmlns:a16="http://schemas.microsoft.com/office/drawing/2014/main" id="{EF614B2D-FB1B-90BB-5621-2424415998C2}"/>
              </a:ext>
            </a:extLst>
          </p:cNvPr>
          <p:cNvSpPr txBox="1"/>
          <p:nvPr/>
        </p:nvSpPr>
        <p:spPr>
          <a:xfrm>
            <a:off x="359381" y="3961408"/>
            <a:ext cx="3984695" cy="2308324"/>
          </a:xfrm>
          <a:prstGeom prst="rect">
            <a:avLst/>
          </a:prstGeom>
          <a:noFill/>
        </p:spPr>
        <p:txBody>
          <a:bodyPr wrap="square" rtlCol="0">
            <a:spAutoFit/>
          </a:bodyPr>
          <a:lstStyle/>
          <a:p>
            <a:pPr algn="just"/>
            <a:r>
              <a:rPr lang="it-IT" dirty="0">
                <a:solidFill>
                  <a:srgbClr val="002060"/>
                </a:solidFill>
              </a:rPr>
              <a:t>A reaction </a:t>
            </a:r>
            <a:r>
              <a:rPr lang="it-IT" dirty="0" err="1">
                <a:solidFill>
                  <a:srgbClr val="002060"/>
                </a:solidFill>
              </a:rPr>
              <a:t>chamber</a:t>
            </a:r>
            <a:r>
              <a:rPr lang="it-IT" dirty="0">
                <a:solidFill>
                  <a:srgbClr val="002060"/>
                </a:solidFill>
              </a:rPr>
              <a:t> </a:t>
            </a:r>
            <a:r>
              <a:rPr lang="it-IT" dirty="0" err="1">
                <a:solidFill>
                  <a:srgbClr val="002060"/>
                </a:solidFill>
              </a:rPr>
              <a:t>coupled</a:t>
            </a:r>
            <a:r>
              <a:rPr lang="it-IT" dirty="0">
                <a:solidFill>
                  <a:srgbClr val="002060"/>
                </a:solidFill>
              </a:rPr>
              <a:t> with a </a:t>
            </a:r>
            <a:r>
              <a:rPr lang="it-IT" b="1" dirty="0" err="1">
                <a:solidFill>
                  <a:srgbClr val="FF0000"/>
                </a:solidFill>
              </a:rPr>
              <a:t>photoionization</a:t>
            </a:r>
            <a:r>
              <a:rPr lang="it-IT" b="1" dirty="0">
                <a:solidFill>
                  <a:srgbClr val="FF0000"/>
                </a:solidFill>
              </a:rPr>
              <a:t> aerosol time-of-</a:t>
            </a:r>
            <a:r>
              <a:rPr lang="it-IT" b="1" dirty="0" err="1">
                <a:solidFill>
                  <a:srgbClr val="FF0000"/>
                </a:solidFill>
              </a:rPr>
              <a:t>flight</a:t>
            </a:r>
            <a:r>
              <a:rPr lang="it-IT" b="1" dirty="0">
                <a:solidFill>
                  <a:srgbClr val="FF0000"/>
                </a:solidFill>
              </a:rPr>
              <a:t> mass </a:t>
            </a:r>
            <a:r>
              <a:rPr lang="it-IT" b="1" dirty="0" err="1">
                <a:solidFill>
                  <a:srgbClr val="FF0000"/>
                </a:solidFill>
              </a:rPr>
              <a:t>spectrometer</a:t>
            </a:r>
            <a:r>
              <a:rPr lang="it-IT" b="1" dirty="0">
                <a:solidFill>
                  <a:srgbClr val="FF0000"/>
                </a:solidFill>
              </a:rPr>
              <a:t> </a:t>
            </a:r>
            <a:r>
              <a:rPr lang="it-IT" dirty="0" err="1">
                <a:solidFill>
                  <a:srgbClr val="002060"/>
                </a:solidFill>
              </a:rPr>
              <a:t>was</a:t>
            </a:r>
            <a:r>
              <a:rPr lang="it-IT" dirty="0">
                <a:solidFill>
                  <a:srgbClr val="002060"/>
                </a:solidFill>
              </a:rPr>
              <a:t> </a:t>
            </a:r>
            <a:r>
              <a:rPr lang="it-IT" dirty="0" err="1">
                <a:solidFill>
                  <a:srgbClr val="002060"/>
                </a:solidFill>
              </a:rPr>
              <a:t>used</a:t>
            </a:r>
            <a:r>
              <a:rPr lang="it-IT" dirty="0">
                <a:solidFill>
                  <a:srgbClr val="002060"/>
                </a:solidFill>
              </a:rPr>
              <a:t> for real-time </a:t>
            </a:r>
            <a:r>
              <a:rPr lang="it-IT" dirty="0" err="1">
                <a:solidFill>
                  <a:srgbClr val="002060"/>
                </a:solidFill>
              </a:rPr>
              <a:t>analysis</a:t>
            </a:r>
            <a:r>
              <a:rPr lang="it-IT" dirty="0">
                <a:solidFill>
                  <a:srgbClr val="002060"/>
                </a:solidFill>
              </a:rPr>
              <a:t> of </a:t>
            </a:r>
            <a:r>
              <a:rPr lang="it-IT" b="1" dirty="0">
                <a:solidFill>
                  <a:srgbClr val="00B050"/>
                </a:solidFill>
              </a:rPr>
              <a:t>organic and mixed </a:t>
            </a:r>
            <a:r>
              <a:rPr lang="it-IT" b="1" dirty="0" err="1">
                <a:solidFill>
                  <a:srgbClr val="00B050"/>
                </a:solidFill>
              </a:rPr>
              <a:t>aerosols</a:t>
            </a:r>
            <a:r>
              <a:rPr lang="it-IT" dirty="0">
                <a:solidFill>
                  <a:srgbClr val="002060"/>
                </a:solidFill>
              </a:rPr>
              <a:t>, </a:t>
            </a:r>
            <a:r>
              <a:rPr lang="it-IT" dirty="0" err="1">
                <a:solidFill>
                  <a:srgbClr val="002060"/>
                </a:solidFill>
              </a:rPr>
              <a:t>leveraging</a:t>
            </a:r>
            <a:r>
              <a:rPr lang="it-IT" dirty="0">
                <a:solidFill>
                  <a:srgbClr val="002060"/>
                </a:solidFill>
              </a:rPr>
              <a:t> </a:t>
            </a:r>
            <a:r>
              <a:rPr lang="it-IT" dirty="0" err="1">
                <a:solidFill>
                  <a:srgbClr val="002060"/>
                </a:solidFill>
              </a:rPr>
              <a:t>synchrotron</a:t>
            </a:r>
            <a:r>
              <a:rPr lang="it-IT" dirty="0">
                <a:solidFill>
                  <a:srgbClr val="002060"/>
                </a:solidFill>
              </a:rPr>
              <a:t> vacuum </a:t>
            </a:r>
            <a:r>
              <a:rPr lang="it-IT" dirty="0" err="1">
                <a:solidFill>
                  <a:srgbClr val="002060"/>
                </a:solidFill>
              </a:rPr>
              <a:t>ultraviolet</a:t>
            </a:r>
            <a:r>
              <a:rPr lang="it-IT" dirty="0">
                <a:solidFill>
                  <a:srgbClr val="002060"/>
                </a:solidFill>
              </a:rPr>
              <a:t> </a:t>
            </a:r>
            <a:r>
              <a:rPr lang="it-IT" dirty="0" err="1">
                <a:solidFill>
                  <a:srgbClr val="002060"/>
                </a:solidFill>
              </a:rPr>
              <a:t>photons</a:t>
            </a:r>
            <a:r>
              <a:rPr lang="it-IT" dirty="0">
                <a:solidFill>
                  <a:srgbClr val="002060"/>
                </a:solidFill>
              </a:rPr>
              <a:t> (8 eV) for </a:t>
            </a:r>
            <a:r>
              <a:rPr lang="it-IT" dirty="0" err="1">
                <a:solidFill>
                  <a:srgbClr val="002060"/>
                </a:solidFill>
              </a:rPr>
              <a:t>ionization</a:t>
            </a:r>
            <a:r>
              <a:rPr lang="it-IT" dirty="0">
                <a:solidFill>
                  <a:srgbClr val="002060"/>
                </a:solidFill>
              </a:rPr>
              <a:t>. The </a:t>
            </a:r>
            <a:r>
              <a:rPr lang="it-IT" b="0" dirty="0">
                <a:solidFill>
                  <a:srgbClr val="002060"/>
                </a:solidFill>
                <a:effectLst/>
              </a:rPr>
              <a:t>3D mass </a:t>
            </a:r>
            <a:r>
              <a:rPr lang="it-IT" b="0" dirty="0" err="1">
                <a:solidFill>
                  <a:srgbClr val="002060"/>
                </a:solidFill>
                <a:effectLst/>
              </a:rPr>
              <a:t>spectrum</a:t>
            </a:r>
            <a:r>
              <a:rPr lang="it-IT" b="0" dirty="0">
                <a:solidFill>
                  <a:srgbClr val="002060"/>
                </a:solidFill>
                <a:effectLst/>
              </a:rPr>
              <a:t> over time </a:t>
            </a:r>
            <a:r>
              <a:rPr lang="it-IT" b="0" dirty="0" err="1">
                <a:solidFill>
                  <a:srgbClr val="002060"/>
                </a:solidFill>
                <a:effectLst/>
              </a:rPr>
              <a:t>is</a:t>
            </a:r>
            <a:r>
              <a:rPr lang="it-IT" b="0" dirty="0">
                <a:solidFill>
                  <a:srgbClr val="002060"/>
                </a:solidFill>
                <a:effectLst/>
              </a:rPr>
              <a:t> </a:t>
            </a:r>
            <a:r>
              <a:rPr lang="it-IT" b="0" dirty="0" err="1">
                <a:solidFill>
                  <a:srgbClr val="002060"/>
                </a:solidFill>
                <a:effectLst/>
              </a:rPr>
              <a:t>obtained</a:t>
            </a:r>
            <a:r>
              <a:rPr lang="it-IT" b="0" dirty="0">
                <a:solidFill>
                  <a:srgbClr val="002060"/>
                </a:solidFill>
                <a:effectLst/>
              </a:rPr>
              <a:t> by sampling an aerosol [1]</a:t>
            </a:r>
            <a:endParaRPr lang="it-IT" dirty="0">
              <a:solidFill>
                <a:srgbClr val="002060"/>
              </a:solidFill>
            </a:endParaRPr>
          </a:p>
        </p:txBody>
      </p:sp>
      <p:grpSp>
        <p:nvGrpSpPr>
          <p:cNvPr id="5" name="Gruppo 4">
            <a:extLst>
              <a:ext uri="{FF2B5EF4-FFF2-40B4-BE49-F238E27FC236}">
                <a16:creationId xmlns:a16="http://schemas.microsoft.com/office/drawing/2014/main" id="{7DEC8663-E772-7B03-9B80-E5A047703648}"/>
              </a:ext>
            </a:extLst>
          </p:cNvPr>
          <p:cNvGrpSpPr/>
          <p:nvPr/>
        </p:nvGrpSpPr>
        <p:grpSpPr>
          <a:xfrm>
            <a:off x="8065477" y="237064"/>
            <a:ext cx="3807033" cy="2738362"/>
            <a:chOff x="7818120" y="976881"/>
            <a:chExt cx="3317074" cy="2338756"/>
          </a:xfrm>
        </p:grpSpPr>
        <p:pic>
          <p:nvPicPr>
            <p:cNvPr id="3" name="Immagine 2">
              <a:extLst>
                <a:ext uri="{FF2B5EF4-FFF2-40B4-BE49-F238E27FC236}">
                  <a16:creationId xmlns:a16="http://schemas.microsoft.com/office/drawing/2014/main" id="{E033867D-FFD8-4634-F8B6-13F69B85A648}"/>
                </a:ext>
              </a:extLst>
            </p:cNvPr>
            <p:cNvPicPr>
              <a:picLocks noChangeAspect="1"/>
            </p:cNvPicPr>
            <p:nvPr/>
          </p:nvPicPr>
          <p:blipFill rotWithShape="1">
            <a:blip r:embed="rId3"/>
            <a:srcRect l="6216" t="96" r="-5473" b="59947"/>
            <a:stretch/>
          </p:blipFill>
          <p:spPr>
            <a:xfrm>
              <a:off x="7818120" y="976881"/>
              <a:ext cx="3317074" cy="1950720"/>
            </a:xfrm>
            <a:prstGeom prst="rect">
              <a:avLst/>
            </a:prstGeom>
          </p:spPr>
        </p:pic>
        <p:pic>
          <p:nvPicPr>
            <p:cNvPr id="4" name="Immagine 3">
              <a:extLst>
                <a:ext uri="{FF2B5EF4-FFF2-40B4-BE49-F238E27FC236}">
                  <a16:creationId xmlns:a16="http://schemas.microsoft.com/office/drawing/2014/main" id="{B37C8DA7-3EDA-F7B0-1CF5-7ECCBDF0358B}"/>
                </a:ext>
              </a:extLst>
            </p:cNvPr>
            <p:cNvPicPr>
              <a:picLocks noChangeAspect="1"/>
            </p:cNvPicPr>
            <p:nvPr/>
          </p:nvPicPr>
          <p:blipFill rotWithShape="1">
            <a:blip r:embed="rId3"/>
            <a:srcRect l="15391" t="91267" r="-5473" b="-352"/>
            <a:stretch/>
          </p:blipFill>
          <p:spPr>
            <a:xfrm>
              <a:off x="8124769" y="2872082"/>
              <a:ext cx="3010425" cy="443555"/>
            </a:xfrm>
            <a:prstGeom prst="rect">
              <a:avLst/>
            </a:prstGeom>
          </p:spPr>
        </p:pic>
      </p:grpSp>
      <p:sp>
        <p:nvSpPr>
          <p:cNvPr id="6" name="CasellaDiTesto 5">
            <a:extLst>
              <a:ext uri="{FF2B5EF4-FFF2-40B4-BE49-F238E27FC236}">
                <a16:creationId xmlns:a16="http://schemas.microsoft.com/office/drawing/2014/main" id="{C25675CB-5819-0338-0A2A-AA9C7BFFAF8E}"/>
              </a:ext>
            </a:extLst>
          </p:cNvPr>
          <p:cNvSpPr txBox="1"/>
          <p:nvPr/>
        </p:nvSpPr>
        <p:spPr>
          <a:xfrm>
            <a:off x="8373428" y="2933422"/>
            <a:ext cx="3455089" cy="2031325"/>
          </a:xfrm>
          <a:prstGeom prst="rect">
            <a:avLst/>
          </a:prstGeom>
          <a:noFill/>
        </p:spPr>
        <p:txBody>
          <a:bodyPr wrap="square" rtlCol="0">
            <a:spAutoFit/>
          </a:bodyPr>
          <a:lstStyle/>
          <a:p>
            <a:pPr algn="just"/>
            <a:r>
              <a:rPr lang="it-IT" b="1" dirty="0">
                <a:solidFill>
                  <a:srgbClr val="FF0000"/>
                </a:solidFill>
              </a:rPr>
              <a:t>T</a:t>
            </a:r>
            <a:r>
              <a:rPr lang="it-IT" b="1" dirty="0">
                <a:solidFill>
                  <a:srgbClr val="FF0000"/>
                </a:solidFill>
                <a:effectLst/>
              </a:rPr>
              <a:t>ime-</a:t>
            </a:r>
            <a:r>
              <a:rPr lang="it-IT" b="1" dirty="0" err="1">
                <a:solidFill>
                  <a:srgbClr val="FF0000"/>
                </a:solidFill>
                <a:effectLst/>
              </a:rPr>
              <a:t>resolved</a:t>
            </a:r>
            <a:r>
              <a:rPr lang="it-IT" b="1" dirty="0">
                <a:solidFill>
                  <a:srgbClr val="FF0000"/>
                </a:solidFill>
                <a:effectLst/>
              </a:rPr>
              <a:t> </a:t>
            </a:r>
            <a:r>
              <a:rPr lang="it-IT" b="1" dirty="0" err="1">
                <a:solidFill>
                  <a:srgbClr val="FF0000"/>
                </a:solidFill>
                <a:effectLst/>
              </a:rPr>
              <a:t>photoelectron</a:t>
            </a:r>
            <a:r>
              <a:rPr lang="it-IT" b="1" dirty="0">
                <a:solidFill>
                  <a:srgbClr val="FF0000"/>
                </a:solidFill>
                <a:effectLst/>
              </a:rPr>
              <a:t> </a:t>
            </a:r>
            <a:r>
              <a:rPr lang="it-IT" b="1" dirty="0" err="1">
                <a:solidFill>
                  <a:srgbClr val="FF0000"/>
                </a:solidFill>
                <a:effectLst/>
              </a:rPr>
              <a:t>spectroscopy</a:t>
            </a:r>
            <a:r>
              <a:rPr lang="it-IT" b="1" dirty="0">
                <a:solidFill>
                  <a:srgbClr val="FF0000"/>
                </a:solidFill>
                <a:effectLst/>
              </a:rPr>
              <a:t> </a:t>
            </a:r>
            <a:r>
              <a:rPr lang="it-IT" dirty="0">
                <a:solidFill>
                  <a:srgbClr val="002060"/>
                </a:solidFill>
                <a:effectLst/>
              </a:rPr>
              <a:t>with a </a:t>
            </a:r>
            <a:r>
              <a:rPr lang="it-IT" dirty="0" err="1">
                <a:solidFill>
                  <a:srgbClr val="002060"/>
                </a:solidFill>
                <a:effectLst/>
              </a:rPr>
              <a:t>seeded</a:t>
            </a:r>
            <a:r>
              <a:rPr lang="it-IT" dirty="0">
                <a:solidFill>
                  <a:srgbClr val="002060"/>
                </a:solidFill>
                <a:effectLst/>
              </a:rPr>
              <a:t> </a:t>
            </a:r>
            <a:r>
              <a:rPr lang="it-IT" dirty="0" err="1">
                <a:solidFill>
                  <a:srgbClr val="002060"/>
                </a:solidFill>
                <a:effectLst/>
              </a:rPr>
              <a:t>extreme</a:t>
            </a:r>
            <a:r>
              <a:rPr lang="it-IT" dirty="0">
                <a:solidFill>
                  <a:srgbClr val="002060"/>
                </a:solidFill>
                <a:effectLst/>
              </a:rPr>
              <a:t> </a:t>
            </a:r>
            <a:r>
              <a:rPr lang="it-IT" dirty="0" err="1">
                <a:solidFill>
                  <a:srgbClr val="002060"/>
                </a:solidFill>
                <a:effectLst/>
              </a:rPr>
              <a:t>ultraviolet</a:t>
            </a:r>
            <a:r>
              <a:rPr lang="it-IT" dirty="0">
                <a:solidFill>
                  <a:srgbClr val="002060"/>
                </a:solidFill>
                <a:effectLst/>
              </a:rPr>
              <a:t> free-electron laser (19.2 eV) to trace the </a:t>
            </a:r>
            <a:r>
              <a:rPr lang="it-IT" dirty="0" err="1">
                <a:solidFill>
                  <a:srgbClr val="002060"/>
                </a:solidFill>
                <a:effectLst/>
              </a:rPr>
              <a:t>ultrafast</a:t>
            </a:r>
            <a:r>
              <a:rPr lang="it-IT" dirty="0">
                <a:solidFill>
                  <a:srgbClr val="002060"/>
                </a:solidFill>
                <a:effectLst/>
              </a:rPr>
              <a:t> ring opening of </a:t>
            </a:r>
            <a:r>
              <a:rPr lang="it-IT" b="1" dirty="0">
                <a:solidFill>
                  <a:srgbClr val="00B050"/>
                </a:solidFill>
                <a:effectLst/>
              </a:rPr>
              <a:t>gas-</a:t>
            </a:r>
            <a:r>
              <a:rPr lang="it-IT" b="1" dirty="0" err="1">
                <a:solidFill>
                  <a:srgbClr val="00B050"/>
                </a:solidFill>
                <a:effectLst/>
              </a:rPr>
              <a:t>phase</a:t>
            </a:r>
            <a:r>
              <a:rPr lang="it-IT" b="1" dirty="0">
                <a:solidFill>
                  <a:srgbClr val="00B050"/>
                </a:solidFill>
                <a:effectLst/>
              </a:rPr>
              <a:t> </a:t>
            </a:r>
            <a:r>
              <a:rPr lang="it-IT" b="1" dirty="0" err="1">
                <a:solidFill>
                  <a:srgbClr val="00B050"/>
                </a:solidFill>
                <a:effectLst/>
              </a:rPr>
              <a:t>thiophenone</a:t>
            </a:r>
            <a:r>
              <a:rPr lang="it-IT" b="1" dirty="0">
                <a:solidFill>
                  <a:srgbClr val="00B050"/>
                </a:solidFill>
                <a:effectLst/>
              </a:rPr>
              <a:t> </a:t>
            </a:r>
            <a:r>
              <a:rPr lang="it-IT" b="1" dirty="0" err="1">
                <a:solidFill>
                  <a:srgbClr val="00B050"/>
                </a:solidFill>
                <a:effectLst/>
              </a:rPr>
              <a:t>molecules</a:t>
            </a:r>
            <a:r>
              <a:rPr lang="it-IT" b="1" dirty="0">
                <a:solidFill>
                  <a:srgbClr val="00B050"/>
                </a:solidFill>
                <a:effectLst/>
              </a:rPr>
              <a:t> </a:t>
            </a:r>
            <a:r>
              <a:rPr lang="it-IT" dirty="0">
                <a:solidFill>
                  <a:srgbClr val="002060"/>
                </a:solidFill>
                <a:effectLst/>
              </a:rPr>
              <a:t>following </a:t>
            </a:r>
            <a:r>
              <a:rPr lang="it-IT" dirty="0" err="1">
                <a:solidFill>
                  <a:srgbClr val="002060"/>
                </a:solidFill>
                <a:effectLst/>
              </a:rPr>
              <a:t>ultraviolet</a:t>
            </a:r>
            <a:r>
              <a:rPr lang="it-IT" dirty="0">
                <a:solidFill>
                  <a:srgbClr val="002060"/>
                </a:solidFill>
                <a:effectLst/>
              </a:rPr>
              <a:t> </a:t>
            </a:r>
            <a:r>
              <a:rPr lang="it-IT" dirty="0" err="1">
                <a:solidFill>
                  <a:srgbClr val="002060"/>
                </a:solidFill>
                <a:effectLst/>
              </a:rPr>
              <a:t>photoexcitation</a:t>
            </a:r>
            <a:r>
              <a:rPr lang="it-IT" dirty="0">
                <a:solidFill>
                  <a:srgbClr val="002060"/>
                </a:solidFill>
              </a:rPr>
              <a:t>.</a:t>
            </a:r>
            <a:r>
              <a:rPr lang="it-IT" dirty="0">
                <a:solidFill>
                  <a:srgbClr val="002060"/>
                </a:solidFill>
                <a:effectLst/>
              </a:rPr>
              <a:t> [2]</a:t>
            </a:r>
            <a:endParaRPr lang="it-IT" dirty="0">
              <a:solidFill>
                <a:srgbClr val="002060"/>
              </a:solidFill>
            </a:endParaRPr>
          </a:p>
        </p:txBody>
      </p:sp>
      <p:sp>
        <p:nvSpPr>
          <p:cNvPr id="7" name="CasellaDiTesto 6">
            <a:extLst>
              <a:ext uri="{FF2B5EF4-FFF2-40B4-BE49-F238E27FC236}">
                <a16:creationId xmlns:a16="http://schemas.microsoft.com/office/drawing/2014/main" id="{6C7BCFDC-2ED8-7DC4-2124-1B4300B2B07D}"/>
              </a:ext>
            </a:extLst>
          </p:cNvPr>
          <p:cNvSpPr txBox="1"/>
          <p:nvPr/>
        </p:nvSpPr>
        <p:spPr>
          <a:xfrm>
            <a:off x="7847925" y="5139698"/>
            <a:ext cx="4074206" cy="1631216"/>
          </a:xfrm>
          <a:prstGeom prst="rect">
            <a:avLst/>
          </a:prstGeom>
          <a:noFill/>
        </p:spPr>
        <p:txBody>
          <a:bodyPr wrap="square">
            <a:spAutoFit/>
          </a:bodyPr>
          <a:lstStyle/>
          <a:p>
            <a:pPr lvl="1"/>
            <a:r>
              <a:rPr lang="it-IT" sz="1000" b="0" i="0" dirty="0">
                <a:solidFill>
                  <a:srgbClr val="002060"/>
                </a:solidFill>
                <a:effectLst/>
                <a:cs typeface="Calibri" panose="020F0502020204030204" pitchFamily="34" charset="0"/>
              </a:rPr>
              <a:t>[1]</a:t>
            </a:r>
            <a:r>
              <a:rPr lang="it-IT" sz="1000" b="0" i="0" dirty="0">
                <a:solidFill>
                  <a:srgbClr val="002060"/>
                </a:solidFill>
                <a:effectLst/>
              </a:rPr>
              <a:t> </a:t>
            </a:r>
            <a:r>
              <a:rPr lang="it-IT" sz="1000" b="0" i="0" dirty="0" err="1">
                <a:solidFill>
                  <a:srgbClr val="002060"/>
                </a:solidFill>
                <a:effectLst/>
              </a:rPr>
              <a:t>Baeza</a:t>
            </a:r>
            <a:r>
              <a:rPr lang="it-IT" sz="1000" b="0" i="0" dirty="0">
                <a:solidFill>
                  <a:srgbClr val="002060"/>
                </a:solidFill>
                <a:effectLst/>
              </a:rPr>
              <a:t>-Romero, </a:t>
            </a:r>
            <a:r>
              <a:rPr lang="it-IT" sz="1000" b="0" i="0" dirty="0" err="1">
                <a:solidFill>
                  <a:srgbClr val="002060"/>
                </a:solidFill>
                <a:effectLst/>
              </a:rPr>
              <a:t>María</a:t>
            </a:r>
            <a:r>
              <a:rPr lang="it-IT" sz="1000" b="0" i="0" dirty="0">
                <a:solidFill>
                  <a:srgbClr val="002060"/>
                </a:solidFill>
                <a:effectLst/>
              </a:rPr>
              <a:t> Teresa, et al. "A smog </a:t>
            </a:r>
            <a:r>
              <a:rPr lang="it-IT" sz="1000" b="0" i="0" dirty="0" err="1">
                <a:solidFill>
                  <a:srgbClr val="002060"/>
                </a:solidFill>
                <a:effectLst/>
              </a:rPr>
              <a:t>chamber</a:t>
            </a:r>
            <a:r>
              <a:rPr lang="it-IT" sz="1000" b="0" i="0" dirty="0">
                <a:solidFill>
                  <a:srgbClr val="002060"/>
                </a:solidFill>
                <a:effectLst/>
              </a:rPr>
              <a:t> study </a:t>
            </a:r>
            <a:r>
              <a:rPr lang="it-IT" sz="1000" b="0" i="0" dirty="0" err="1">
                <a:solidFill>
                  <a:srgbClr val="002060"/>
                </a:solidFill>
                <a:effectLst/>
              </a:rPr>
              <a:t>coupling</a:t>
            </a:r>
            <a:r>
              <a:rPr lang="it-IT" sz="1000" b="0" i="0" dirty="0">
                <a:solidFill>
                  <a:srgbClr val="002060"/>
                </a:solidFill>
                <a:effectLst/>
              </a:rPr>
              <a:t> a </a:t>
            </a:r>
            <a:r>
              <a:rPr lang="it-IT" sz="1000" b="0" i="0" dirty="0" err="1">
                <a:solidFill>
                  <a:srgbClr val="002060"/>
                </a:solidFill>
                <a:effectLst/>
              </a:rPr>
              <a:t>photoionization</a:t>
            </a:r>
            <a:r>
              <a:rPr lang="it-IT" sz="1000" b="0" i="0" dirty="0">
                <a:solidFill>
                  <a:srgbClr val="002060"/>
                </a:solidFill>
                <a:effectLst/>
              </a:rPr>
              <a:t> aerosol electron/</a:t>
            </a:r>
            <a:r>
              <a:rPr lang="it-IT" sz="1000" b="0" i="0" dirty="0" err="1">
                <a:solidFill>
                  <a:srgbClr val="002060"/>
                </a:solidFill>
                <a:effectLst/>
              </a:rPr>
              <a:t>ion</a:t>
            </a:r>
            <a:r>
              <a:rPr lang="it-IT" sz="1000" b="0" i="0" dirty="0">
                <a:solidFill>
                  <a:srgbClr val="002060"/>
                </a:solidFill>
                <a:effectLst/>
              </a:rPr>
              <a:t> </a:t>
            </a:r>
            <a:r>
              <a:rPr lang="it-IT" sz="1000" b="0" i="0" dirty="0" err="1">
                <a:solidFill>
                  <a:srgbClr val="002060"/>
                </a:solidFill>
                <a:effectLst/>
              </a:rPr>
              <a:t>spectrometer</a:t>
            </a:r>
            <a:r>
              <a:rPr lang="it-IT" sz="1000" b="0" i="0" dirty="0">
                <a:solidFill>
                  <a:srgbClr val="002060"/>
                </a:solidFill>
                <a:effectLst/>
              </a:rPr>
              <a:t> to VUV </a:t>
            </a:r>
            <a:r>
              <a:rPr lang="it-IT" sz="1000" b="0" i="0" dirty="0" err="1">
                <a:solidFill>
                  <a:srgbClr val="002060"/>
                </a:solidFill>
                <a:effectLst/>
              </a:rPr>
              <a:t>synchrotron</a:t>
            </a:r>
            <a:r>
              <a:rPr lang="it-IT" sz="1000" b="0" i="0" dirty="0">
                <a:solidFill>
                  <a:srgbClr val="002060"/>
                </a:solidFill>
                <a:effectLst/>
              </a:rPr>
              <a:t> </a:t>
            </a:r>
            <a:r>
              <a:rPr lang="it-IT" sz="1000" b="0" i="0" dirty="0" err="1">
                <a:solidFill>
                  <a:srgbClr val="002060"/>
                </a:solidFill>
                <a:effectLst/>
              </a:rPr>
              <a:t>radiation</a:t>
            </a:r>
            <a:r>
              <a:rPr lang="it-IT" sz="1000" b="0" i="0" dirty="0">
                <a:solidFill>
                  <a:srgbClr val="002060"/>
                </a:solidFill>
                <a:effectLst/>
              </a:rPr>
              <a:t>: organic and </a:t>
            </a:r>
            <a:r>
              <a:rPr lang="it-IT" sz="1000" b="0" i="0" dirty="0" err="1">
                <a:solidFill>
                  <a:srgbClr val="002060"/>
                </a:solidFill>
                <a:effectLst/>
              </a:rPr>
              <a:t>inorganic</a:t>
            </a:r>
            <a:r>
              <a:rPr lang="it-IT" sz="1000" b="0" i="0" dirty="0">
                <a:solidFill>
                  <a:srgbClr val="002060"/>
                </a:solidFill>
                <a:effectLst/>
              </a:rPr>
              <a:t>-organic mixed aerosol </a:t>
            </a:r>
            <a:r>
              <a:rPr lang="it-IT" sz="1000" b="0" i="0" dirty="0" err="1">
                <a:solidFill>
                  <a:srgbClr val="002060"/>
                </a:solidFill>
                <a:effectLst/>
              </a:rPr>
              <a:t>analysis</a:t>
            </a:r>
            <a:r>
              <a:rPr lang="it-IT" sz="1000" b="0" i="0" dirty="0">
                <a:solidFill>
                  <a:srgbClr val="002060"/>
                </a:solidFill>
                <a:effectLst/>
              </a:rPr>
              <a:t>." </a:t>
            </a:r>
            <a:r>
              <a:rPr lang="it-IT" sz="1000" b="0" i="1" dirty="0">
                <a:solidFill>
                  <a:srgbClr val="002060"/>
                </a:solidFill>
                <a:effectLst/>
              </a:rPr>
              <a:t>The </a:t>
            </a:r>
            <a:r>
              <a:rPr lang="it-IT" sz="1000" b="0" i="1" dirty="0" err="1">
                <a:solidFill>
                  <a:srgbClr val="002060"/>
                </a:solidFill>
                <a:effectLst/>
              </a:rPr>
              <a:t>European</a:t>
            </a:r>
            <a:r>
              <a:rPr lang="it-IT" sz="1000" b="0" i="1" dirty="0">
                <a:solidFill>
                  <a:srgbClr val="002060"/>
                </a:solidFill>
                <a:effectLst/>
              </a:rPr>
              <a:t> </a:t>
            </a:r>
            <a:r>
              <a:rPr lang="it-IT" sz="1000" b="0" i="1" dirty="0" err="1">
                <a:solidFill>
                  <a:srgbClr val="002060"/>
                </a:solidFill>
                <a:effectLst/>
              </a:rPr>
              <a:t>Physical</a:t>
            </a:r>
            <a:r>
              <a:rPr lang="it-IT" sz="1000" b="0" i="1" dirty="0">
                <a:solidFill>
                  <a:srgbClr val="002060"/>
                </a:solidFill>
                <a:effectLst/>
              </a:rPr>
              <a:t> Journal D</a:t>
            </a:r>
            <a:r>
              <a:rPr lang="it-IT" sz="1000" b="0" i="0" dirty="0">
                <a:solidFill>
                  <a:srgbClr val="002060"/>
                </a:solidFill>
                <a:effectLst/>
              </a:rPr>
              <a:t> 70 (2016): 1-11.</a:t>
            </a:r>
            <a:r>
              <a:rPr lang="it-IT" sz="1000" b="0" i="0" dirty="0">
                <a:solidFill>
                  <a:srgbClr val="002060"/>
                </a:solidFill>
                <a:effectLst/>
                <a:cs typeface="Calibri" panose="020F0502020204030204" pitchFamily="34" charset="0"/>
              </a:rPr>
              <a:t> </a:t>
            </a:r>
          </a:p>
          <a:p>
            <a:pPr lvl="1"/>
            <a:r>
              <a:rPr lang="it-IT" sz="1000" b="0" i="0" dirty="0">
                <a:solidFill>
                  <a:srgbClr val="002060"/>
                </a:solidFill>
                <a:effectLst/>
                <a:cs typeface="Calibri" panose="020F0502020204030204" pitchFamily="34" charset="0"/>
              </a:rPr>
              <a:t>[2] </a:t>
            </a:r>
            <a:r>
              <a:rPr lang="it-IT" sz="1000" b="0" i="0" dirty="0" err="1">
                <a:solidFill>
                  <a:srgbClr val="002060"/>
                </a:solidFill>
                <a:effectLst/>
                <a:cs typeface="Calibri" panose="020F0502020204030204" pitchFamily="34" charset="0"/>
              </a:rPr>
              <a:t>Pathak</a:t>
            </a:r>
            <a:r>
              <a:rPr lang="it-IT" sz="1000" b="0" i="0" dirty="0">
                <a:solidFill>
                  <a:srgbClr val="002060"/>
                </a:solidFill>
                <a:effectLst/>
                <a:cs typeface="Calibri" panose="020F0502020204030204" pitchFamily="34" charset="0"/>
              </a:rPr>
              <a:t>, </a:t>
            </a:r>
            <a:r>
              <a:rPr lang="it-IT" sz="1000" b="0" i="0" dirty="0" err="1">
                <a:solidFill>
                  <a:srgbClr val="002060"/>
                </a:solidFill>
                <a:effectLst/>
                <a:cs typeface="Calibri" panose="020F0502020204030204" pitchFamily="34" charset="0"/>
              </a:rPr>
              <a:t>Shashank</a:t>
            </a:r>
            <a:r>
              <a:rPr lang="it-IT" sz="1000" b="0" i="0" dirty="0">
                <a:solidFill>
                  <a:srgbClr val="002060"/>
                </a:solidFill>
                <a:effectLst/>
                <a:cs typeface="Calibri" panose="020F0502020204030204" pitchFamily="34" charset="0"/>
              </a:rPr>
              <a:t>, et al. "Tracking the </a:t>
            </a:r>
            <a:r>
              <a:rPr lang="it-IT" sz="1000" b="0" i="0" dirty="0" err="1">
                <a:solidFill>
                  <a:srgbClr val="002060"/>
                </a:solidFill>
                <a:effectLst/>
                <a:cs typeface="Calibri" panose="020F0502020204030204" pitchFamily="34" charset="0"/>
              </a:rPr>
              <a:t>ultraviolet-induced</a:t>
            </a:r>
            <a:r>
              <a:rPr lang="it-IT" sz="1000" b="0" i="0" dirty="0">
                <a:solidFill>
                  <a:srgbClr val="002060"/>
                </a:solidFill>
                <a:effectLst/>
                <a:cs typeface="Calibri" panose="020F0502020204030204" pitchFamily="34" charset="0"/>
              </a:rPr>
              <a:t> </a:t>
            </a:r>
            <a:r>
              <a:rPr lang="it-IT" sz="1000" b="0" i="0" dirty="0" err="1">
                <a:solidFill>
                  <a:srgbClr val="002060"/>
                </a:solidFill>
                <a:effectLst/>
                <a:cs typeface="Calibri" panose="020F0502020204030204" pitchFamily="34" charset="0"/>
              </a:rPr>
              <a:t>photochemistry</a:t>
            </a:r>
            <a:r>
              <a:rPr lang="it-IT" sz="1000" b="0" i="0" dirty="0">
                <a:solidFill>
                  <a:srgbClr val="002060"/>
                </a:solidFill>
                <a:effectLst/>
                <a:cs typeface="Calibri" panose="020F0502020204030204" pitchFamily="34" charset="0"/>
              </a:rPr>
              <a:t> of </a:t>
            </a:r>
            <a:r>
              <a:rPr lang="it-IT" sz="1000" b="0" i="0" dirty="0" err="1">
                <a:solidFill>
                  <a:srgbClr val="002060"/>
                </a:solidFill>
                <a:effectLst/>
                <a:cs typeface="Calibri" panose="020F0502020204030204" pitchFamily="34" charset="0"/>
              </a:rPr>
              <a:t>thiophenone</a:t>
            </a:r>
            <a:r>
              <a:rPr lang="it-IT" sz="1000" b="0" i="0" dirty="0">
                <a:solidFill>
                  <a:srgbClr val="002060"/>
                </a:solidFill>
                <a:effectLst/>
                <a:cs typeface="Calibri" panose="020F0502020204030204" pitchFamily="34" charset="0"/>
              </a:rPr>
              <a:t> </a:t>
            </a:r>
            <a:r>
              <a:rPr lang="it-IT" sz="1000" b="0" i="0" dirty="0" err="1">
                <a:solidFill>
                  <a:srgbClr val="002060"/>
                </a:solidFill>
                <a:effectLst/>
                <a:cs typeface="Calibri" panose="020F0502020204030204" pitchFamily="34" charset="0"/>
              </a:rPr>
              <a:t>during</a:t>
            </a:r>
            <a:r>
              <a:rPr lang="it-IT" sz="1000" b="0" i="0" dirty="0">
                <a:solidFill>
                  <a:srgbClr val="002060"/>
                </a:solidFill>
                <a:effectLst/>
                <a:cs typeface="Calibri" panose="020F0502020204030204" pitchFamily="34" charset="0"/>
              </a:rPr>
              <a:t> and after </a:t>
            </a:r>
            <a:r>
              <a:rPr lang="it-IT" sz="1000" b="0" i="0" dirty="0" err="1">
                <a:solidFill>
                  <a:srgbClr val="002060"/>
                </a:solidFill>
                <a:effectLst/>
                <a:cs typeface="Calibri" panose="020F0502020204030204" pitchFamily="34" charset="0"/>
              </a:rPr>
              <a:t>ultrafast</a:t>
            </a:r>
            <a:r>
              <a:rPr lang="it-IT" sz="1000" b="0" i="0" dirty="0">
                <a:solidFill>
                  <a:srgbClr val="002060"/>
                </a:solidFill>
                <a:effectLst/>
                <a:cs typeface="Calibri" panose="020F0502020204030204" pitchFamily="34" charset="0"/>
              </a:rPr>
              <a:t> ring opening." </a:t>
            </a:r>
            <a:r>
              <a:rPr lang="it-IT" sz="1000" b="0" i="1" dirty="0">
                <a:solidFill>
                  <a:srgbClr val="002060"/>
                </a:solidFill>
                <a:effectLst/>
                <a:cs typeface="Calibri" panose="020F0502020204030204" pitchFamily="34" charset="0"/>
              </a:rPr>
              <a:t>Nature </a:t>
            </a:r>
            <a:r>
              <a:rPr lang="it-IT" sz="1000" b="0" i="1" dirty="0" err="1">
                <a:solidFill>
                  <a:srgbClr val="002060"/>
                </a:solidFill>
                <a:effectLst/>
                <a:cs typeface="Calibri" panose="020F0502020204030204" pitchFamily="34" charset="0"/>
              </a:rPr>
              <a:t>chemistry</a:t>
            </a:r>
            <a:r>
              <a:rPr lang="it-IT" sz="1000" b="0" i="0" dirty="0">
                <a:solidFill>
                  <a:srgbClr val="002060"/>
                </a:solidFill>
                <a:effectLst/>
                <a:cs typeface="Calibri" panose="020F0502020204030204" pitchFamily="34" charset="0"/>
              </a:rPr>
              <a:t> 12.9 (2020): 795-800.</a:t>
            </a:r>
            <a:endParaRPr lang="it-IT" sz="1000" dirty="0">
              <a:solidFill>
                <a:srgbClr val="002060"/>
              </a:solidFill>
              <a:cs typeface="Calibri" panose="020F0502020204030204" pitchFamily="34" charset="0"/>
            </a:endParaRPr>
          </a:p>
          <a:p>
            <a:pPr lvl="1"/>
            <a:r>
              <a:rPr lang="it-IT" sz="1000" b="0" i="0" dirty="0">
                <a:solidFill>
                  <a:srgbClr val="002060"/>
                </a:solidFill>
                <a:effectLst/>
              </a:rPr>
              <a:t>[3] Mason, N. J., et al. "</a:t>
            </a:r>
            <a:r>
              <a:rPr lang="it-IT" sz="1000" b="0" i="0" dirty="0" err="1">
                <a:solidFill>
                  <a:srgbClr val="002060"/>
                </a:solidFill>
                <a:effectLst/>
              </a:rPr>
              <a:t>Atmospheric</a:t>
            </a:r>
            <a:r>
              <a:rPr lang="it-IT" sz="1000" b="0" i="0" dirty="0">
                <a:solidFill>
                  <a:srgbClr val="002060"/>
                </a:solidFill>
                <a:effectLst/>
              </a:rPr>
              <a:t> </a:t>
            </a:r>
            <a:r>
              <a:rPr lang="it-IT" sz="1000" b="0" i="0" dirty="0" err="1">
                <a:solidFill>
                  <a:srgbClr val="002060"/>
                </a:solidFill>
                <a:effectLst/>
              </a:rPr>
              <a:t>chemistry</a:t>
            </a:r>
            <a:r>
              <a:rPr lang="it-IT" sz="1000" b="0" i="0" dirty="0">
                <a:solidFill>
                  <a:srgbClr val="002060"/>
                </a:solidFill>
                <a:effectLst/>
              </a:rPr>
              <a:t> with </a:t>
            </a:r>
            <a:r>
              <a:rPr lang="it-IT" sz="1000" b="0" i="0" dirty="0" err="1">
                <a:solidFill>
                  <a:srgbClr val="002060"/>
                </a:solidFill>
                <a:effectLst/>
              </a:rPr>
              <a:t>synchrotron</a:t>
            </a:r>
            <a:r>
              <a:rPr lang="it-IT" sz="1000" b="0" i="0" dirty="0">
                <a:solidFill>
                  <a:srgbClr val="002060"/>
                </a:solidFill>
                <a:effectLst/>
              </a:rPr>
              <a:t> </a:t>
            </a:r>
            <a:r>
              <a:rPr lang="it-IT" sz="1000" b="0" i="0" dirty="0" err="1">
                <a:solidFill>
                  <a:srgbClr val="002060"/>
                </a:solidFill>
                <a:effectLst/>
              </a:rPr>
              <a:t>radiation</a:t>
            </a:r>
            <a:r>
              <a:rPr lang="it-IT" sz="1000" b="0" i="0" dirty="0">
                <a:solidFill>
                  <a:srgbClr val="002060"/>
                </a:solidFill>
                <a:effectLst/>
              </a:rPr>
              <a:t>." </a:t>
            </a:r>
            <a:r>
              <a:rPr lang="it-IT" sz="1000" b="0" i="1" dirty="0">
                <a:solidFill>
                  <a:srgbClr val="002060"/>
                </a:solidFill>
                <a:effectLst/>
              </a:rPr>
              <a:t>Journal of </a:t>
            </a:r>
            <a:r>
              <a:rPr lang="it-IT" sz="1000" b="0" i="1" dirty="0" err="1">
                <a:solidFill>
                  <a:srgbClr val="002060"/>
                </a:solidFill>
                <a:effectLst/>
              </a:rPr>
              <a:t>Physics</a:t>
            </a:r>
            <a:r>
              <a:rPr lang="it-IT" sz="1000" b="0" i="1" dirty="0">
                <a:solidFill>
                  <a:srgbClr val="002060"/>
                </a:solidFill>
                <a:effectLst/>
              </a:rPr>
              <a:t> B: </a:t>
            </a:r>
            <a:r>
              <a:rPr lang="it-IT" sz="1000" b="0" i="1" dirty="0" err="1">
                <a:solidFill>
                  <a:srgbClr val="002060"/>
                </a:solidFill>
                <a:effectLst/>
              </a:rPr>
              <a:t>Atomic</a:t>
            </a:r>
            <a:r>
              <a:rPr lang="it-IT" sz="1000" b="0" i="1" dirty="0">
                <a:solidFill>
                  <a:srgbClr val="002060"/>
                </a:solidFill>
                <a:effectLst/>
              </a:rPr>
              <a:t>, </a:t>
            </a:r>
            <a:r>
              <a:rPr lang="it-IT" sz="1000" b="0" i="1" dirty="0" err="1">
                <a:solidFill>
                  <a:srgbClr val="002060"/>
                </a:solidFill>
                <a:effectLst/>
              </a:rPr>
              <a:t>Molecular</a:t>
            </a:r>
            <a:r>
              <a:rPr lang="it-IT" sz="1000" b="0" i="1" dirty="0">
                <a:solidFill>
                  <a:srgbClr val="002060"/>
                </a:solidFill>
                <a:effectLst/>
              </a:rPr>
              <a:t> and Optical </a:t>
            </a:r>
            <a:r>
              <a:rPr lang="it-IT" sz="1000" b="0" i="1" dirty="0" err="1">
                <a:solidFill>
                  <a:srgbClr val="002060"/>
                </a:solidFill>
                <a:effectLst/>
              </a:rPr>
              <a:t>Physics</a:t>
            </a:r>
            <a:r>
              <a:rPr lang="it-IT" sz="1000" b="0" i="0" dirty="0">
                <a:solidFill>
                  <a:srgbClr val="002060"/>
                </a:solidFill>
                <a:effectLst/>
              </a:rPr>
              <a:t> 38.9 (2005): S893.</a:t>
            </a:r>
          </a:p>
        </p:txBody>
      </p:sp>
      <p:sp>
        <p:nvSpPr>
          <p:cNvPr id="2" name="CasellaDiTesto 1">
            <a:extLst>
              <a:ext uri="{FF2B5EF4-FFF2-40B4-BE49-F238E27FC236}">
                <a16:creationId xmlns:a16="http://schemas.microsoft.com/office/drawing/2014/main" id="{2CDCE998-4E2F-5960-2EEE-96559602B30E}"/>
              </a:ext>
            </a:extLst>
          </p:cNvPr>
          <p:cNvSpPr txBox="1"/>
          <p:nvPr/>
        </p:nvSpPr>
        <p:spPr>
          <a:xfrm>
            <a:off x="1550355" y="6124583"/>
            <a:ext cx="609600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1492353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2D75661-142E-26C1-2AC1-6F30772FD241}"/>
              </a:ext>
            </a:extLst>
          </p:cNvPr>
          <p:cNvSpPr txBox="1"/>
          <p:nvPr/>
        </p:nvSpPr>
        <p:spPr>
          <a:xfrm>
            <a:off x="319490" y="548447"/>
            <a:ext cx="7288870" cy="3970318"/>
          </a:xfrm>
          <a:prstGeom prst="rect">
            <a:avLst/>
          </a:prstGeom>
          <a:noFill/>
        </p:spPr>
        <p:txBody>
          <a:bodyPr wrap="square">
            <a:spAutoFit/>
          </a:bodyPr>
          <a:lstStyle/>
          <a:p>
            <a:r>
              <a:rPr lang="it-IT" sz="2000" b="1" dirty="0" err="1">
                <a:solidFill>
                  <a:srgbClr val="002060"/>
                </a:solidFill>
              </a:rPr>
              <a:t>Photon</a:t>
            </a:r>
            <a:r>
              <a:rPr lang="it-IT" sz="2000" b="1" dirty="0">
                <a:solidFill>
                  <a:srgbClr val="002060"/>
                </a:solidFill>
              </a:rPr>
              <a:t> Science Applications in the ARIA energy range</a:t>
            </a:r>
          </a:p>
          <a:p>
            <a:pPr>
              <a:buFont typeface="Arial" panose="020B0604020202020204" pitchFamily="34" charset="0"/>
              <a:buChar char="•"/>
            </a:pPr>
            <a:endParaRPr lang="it-IT" b="1" dirty="0">
              <a:solidFill>
                <a:srgbClr val="002060"/>
              </a:solidFill>
            </a:endParaRPr>
          </a:p>
          <a:p>
            <a:r>
              <a:rPr lang="it-IT" b="1" dirty="0">
                <a:solidFill>
                  <a:srgbClr val="002060"/>
                </a:solidFill>
              </a:rPr>
              <a:t>Electronic </a:t>
            </a:r>
            <a:r>
              <a:rPr lang="it-IT" b="1" dirty="0" err="1">
                <a:solidFill>
                  <a:srgbClr val="002060"/>
                </a:solidFill>
              </a:rPr>
              <a:t>Structure</a:t>
            </a:r>
            <a:r>
              <a:rPr lang="it-IT" b="1" dirty="0">
                <a:solidFill>
                  <a:srgbClr val="002060"/>
                </a:solidFill>
              </a:rPr>
              <a:t> and </a:t>
            </a:r>
            <a:r>
              <a:rPr lang="it-IT" b="1" dirty="0" err="1">
                <a:solidFill>
                  <a:srgbClr val="002060"/>
                </a:solidFill>
              </a:rPr>
              <a:t>Excited</a:t>
            </a:r>
            <a:r>
              <a:rPr lang="it-IT" b="1" dirty="0">
                <a:solidFill>
                  <a:srgbClr val="002060"/>
                </a:solidFill>
              </a:rPr>
              <a:t> States</a:t>
            </a:r>
            <a:r>
              <a:rPr lang="it-IT" dirty="0">
                <a:solidFill>
                  <a:srgbClr val="002060"/>
                </a:solidFill>
              </a:rPr>
              <a:t>:</a:t>
            </a:r>
            <a:br>
              <a:rPr lang="it-IT" dirty="0">
                <a:solidFill>
                  <a:srgbClr val="002060"/>
                </a:solidFill>
              </a:rPr>
            </a:br>
            <a:r>
              <a:rPr lang="it-IT" dirty="0" err="1">
                <a:solidFill>
                  <a:srgbClr val="002060"/>
                </a:solidFill>
              </a:rPr>
              <a:t>Resonant</a:t>
            </a:r>
            <a:r>
              <a:rPr lang="it-IT" dirty="0">
                <a:solidFill>
                  <a:srgbClr val="002060"/>
                </a:solidFill>
              </a:rPr>
              <a:t> techniques in the VUV range </a:t>
            </a:r>
            <a:r>
              <a:rPr lang="it-IT" dirty="0" err="1">
                <a:solidFill>
                  <a:srgbClr val="002060"/>
                </a:solidFill>
              </a:rPr>
              <a:t>provide</a:t>
            </a:r>
            <a:r>
              <a:rPr lang="it-IT" dirty="0">
                <a:solidFill>
                  <a:srgbClr val="002060"/>
                </a:solidFill>
              </a:rPr>
              <a:t> insights </a:t>
            </a:r>
            <a:r>
              <a:rPr lang="it-IT" dirty="0" err="1">
                <a:solidFill>
                  <a:srgbClr val="002060"/>
                </a:solidFill>
              </a:rPr>
              <a:t>into</a:t>
            </a:r>
            <a:r>
              <a:rPr lang="it-IT" dirty="0">
                <a:solidFill>
                  <a:srgbClr val="002060"/>
                </a:solidFill>
              </a:rPr>
              <a:t> </a:t>
            </a:r>
            <a:r>
              <a:rPr lang="it-IT" dirty="0" err="1">
                <a:solidFill>
                  <a:srgbClr val="002060"/>
                </a:solidFill>
              </a:rPr>
              <a:t>electronic</a:t>
            </a:r>
            <a:r>
              <a:rPr lang="it-IT" dirty="0">
                <a:solidFill>
                  <a:srgbClr val="002060"/>
                </a:solidFill>
              </a:rPr>
              <a:t> </a:t>
            </a:r>
            <a:r>
              <a:rPr lang="it-IT" dirty="0" err="1">
                <a:solidFill>
                  <a:srgbClr val="002060"/>
                </a:solidFill>
              </a:rPr>
              <a:t>transitions</a:t>
            </a:r>
            <a:r>
              <a:rPr lang="it-IT" dirty="0">
                <a:solidFill>
                  <a:srgbClr val="002060"/>
                </a:solidFill>
              </a:rPr>
              <a:t> in </a:t>
            </a:r>
            <a:r>
              <a:rPr lang="it-IT" dirty="0" err="1">
                <a:solidFill>
                  <a:srgbClr val="002060"/>
                </a:solidFill>
              </a:rPr>
              <a:t>materials</a:t>
            </a:r>
            <a:r>
              <a:rPr lang="it-IT" dirty="0">
                <a:solidFill>
                  <a:srgbClr val="002060"/>
                </a:solidFill>
              </a:rPr>
              <a:t> like nano-carbons and metal </a:t>
            </a:r>
            <a:r>
              <a:rPr lang="it-IT" dirty="0" err="1">
                <a:solidFill>
                  <a:srgbClr val="002060"/>
                </a:solidFill>
              </a:rPr>
              <a:t>oxides</a:t>
            </a:r>
            <a:r>
              <a:rPr lang="it-IT" dirty="0">
                <a:solidFill>
                  <a:srgbClr val="002060"/>
                </a:solidFill>
              </a:rPr>
              <a:t>. ARIA </a:t>
            </a:r>
            <a:r>
              <a:rPr lang="it-IT" dirty="0" err="1">
                <a:solidFill>
                  <a:srgbClr val="002060"/>
                </a:solidFill>
              </a:rPr>
              <a:t>would</a:t>
            </a:r>
            <a:r>
              <a:rPr lang="it-IT" dirty="0">
                <a:solidFill>
                  <a:srgbClr val="002060"/>
                </a:solidFill>
              </a:rPr>
              <a:t> </a:t>
            </a:r>
            <a:r>
              <a:rPr lang="it-IT" dirty="0" err="1">
                <a:solidFill>
                  <a:srgbClr val="002060"/>
                </a:solidFill>
              </a:rPr>
              <a:t>also</a:t>
            </a:r>
            <a:r>
              <a:rPr lang="it-IT" dirty="0">
                <a:solidFill>
                  <a:srgbClr val="002060"/>
                </a:solidFill>
              </a:rPr>
              <a:t> support </a:t>
            </a:r>
            <a:r>
              <a:rPr lang="it-IT" b="1" dirty="0" err="1">
                <a:solidFill>
                  <a:srgbClr val="002060"/>
                </a:solidFill>
              </a:rPr>
              <a:t>two-photon</a:t>
            </a:r>
            <a:r>
              <a:rPr lang="it-IT" b="1" dirty="0">
                <a:solidFill>
                  <a:srgbClr val="002060"/>
                </a:solidFill>
              </a:rPr>
              <a:t> </a:t>
            </a:r>
            <a:r>
              <a:rPr lang="it-IT" b="1" dirty="0" err="1">
                <a:solidFill>
                  <a:srgbClr val="002060"/>
                </a:solidFill>
              </a:rPr>
              <a:t>photoemission</a:t>
            </a:r>
            <a:r>
              <a:rPr lang="it-IT" dirty="0">
                <a:solidFill>
                  <a:srgbClr val="002060"/>
                </a:solidFill>
              </a:rPr>
              <a:t> (2PPE) for </a:t>
            </a:r>
            <a:r>
              <a:rPr lang="it-IT" dirty="0" err="1">
                <a:solidFill>
                  <a:srgbClr val="002060"/>
                </a:solidFill>
              </a:rPr>
              <a:t>studying</a:t>
            </a:r>
            <a:r>
              <a:rPr lang="it-IT" dirty="0">
                <a:solidFill>
                  <a:srgbClr val="002060"/>
                </a:solidFill>
              </a:rPr>
              <a:t> </a:t>
            </a:r>
            <a:r>
              <a:rPr lang="it-IT" b="1" dirty="0" err="1">
                <a:solidFill>
                  <a:srgbClr val="002060"/>
                </a:solidFill>
              </a:rPr>
              <a:t>excitons</a:t>
            </a:r>
            <a:r>
              <a:rPr lang="it-IT" dirty="0">
                <a:solidFill>
                  <a:srgbClr val="002060"/>
                </a:solidFill>
              </a:rPr>
              <a:t>, </a:t>
            </a:r>
            <a:r>
              <a:rPr lang="it-IT" b="1" dirty="0" err="1">
                <a:solidFill>
                  <a:srgbClr val="002060"/>
                </a:solidFill>
              </a:rPr>
              <a:t>polarons</a:t>
            </a:r>
            <a:r>
              <a:rPr lang="it-IT" dirty="0">
                <a:solidFill>
                  <a:srgbClr val="002060"/>
                </a:solidFill>
              </a:rPr>
              <a:t>, and </a:t>
            </a:r>
            <a:r>
              <a:rPr lang="it-IT" dirty="0" err="1">
                <a:solidFill>
                  <a:srgbClr val="002060"/>
                </a:solidFill>
              </a:rPr>
              <a:t>states</a:t>
            </a:r>
            <a:r>
              <a:rPr lang="it-IT" dirty="0">
                <a:solidFill>
                  <a:srgbClr val="002060"/>
                </a:solidFill>
              </a:rPr>
              <a:t> </a:t>
            </a:r>
            <a:r>
              <a:rPr lang="it-IT" dirty="0" err="1">
                <a:solidFill>
                  <a:srgbClr val="002060"/>
                </a:solidFill>
              </a:rPr>
              <a:t>relevant</a:t>
            </a:r>
            <a:r>
              <a:rPr lang="it-IT" dirty="0">
                <a:solidFill>
                  <a:srgbClr val="002060"/>
                </a:solidFill>
              </a:rPr>
              <a:t> to </a:t>
            </a:r>
            <a:r>
              <a:rPr lang="it-IT" dirty="0" err="1">
                <a:solidFill>
                  <a:srgbClr val="002060"/>
                </a:solidFill>
              </a:rPr>
              <a:t>spintronics</a:t>
            </a:r>
            <a:r>
              <a:rPr lang="it-IT" dirty="0">
                <a:solidFill>
                  <a:srgbClr val="002060"/>
                </a:solidFill>
              </a:rPr>
              <a:t> </a:t>
            </a:r>
            <a:r>
              <a:rPr lang="it-IT" dirty="0" err="1">
                <a:solidFill>
                  <a:srgbClr val="002060"/>
                </a:solidFill>
              </a:rPr>
              <a:t>batteries</a:t>
            </a:r>
            <a:r>
              <a:rPr lang="it-IT" dirty="0">
                <a:solidFill>
                  <a:srgbClr val="002060"/>
                </a:solidFill>
              </a:rPr>
              <a:t> and solar </a:t>
            </a:r>
            <a:r>
              <a:rPr lang="it-IT" dirty="0" err="1">
                <a:solidFill>
                  <a:srgbClr val="002060"/>
                </a:solidFill>
              </a:rPr>
              <a:t>cells</a:t>
            </a:r>
            <a:r>
              <a:rPr lang="it-IT" dirty="0">
                <a:solidFill>
                  <a:srgbClr val="002060"/>
                </a:solidFill>
              </a:rPr>
              <a:t>.</a:t>
            </a:r>
          </a:p>
          <a:p>
            <a:pPr marL="800100" lvl="1" indent="-342900">
              <a:buFont typeface="+mj-lt"/>
              <a:buAutoNum type="arabicPeriod"/>
            </a:pPr>
            <a:endParaRPr lang="it-IT" b="0" i="0" dirty="0">
              <a:solidFill>
                <a:srgbClr val="002060"/>
              </a:solidFill>
              <a:effectLst/>
            </a:endParaRPr>
          </a:p>
          <a:p>
            <a:pPr lvl="1"/>
            <a:endParaRPr lang="it-IT" dirty="0">
              <a:solidFill>
                <a:srgbClr val="002060"/>
              </a:solidFill>
            </a:endParaRPr>
          </a:p>
          <a:p>
            <a:pPr marL="742950" lvl="1" indent="-285750">
              <a:buFont typeface="Arial" panose="020B0604020202020204" pitchFamily="34" charset="0"/>
              <a:buChar char="•"/>
            </a:pPr>
            <a:endParaRPr lang="it-IT" dirty="0">
              <a:solidFill>
                <a:srgbClr val="002060"/>
              </a:solidFill>
            </a:endParaRPr>
          </a:p>
          <a:p>
            <a:pPr marL="742950" lvl="1" indent="-285750">
              <a:buFont typeface="Arial" panose="020B0604020202020204" pitchFamily="34" charset="0"/>
              <a:buChar char="•"/>
            </a:pPr>
            <a:endParaRPr lang="it-IT" dirty="0">
              <a:solidFill>
                <a:srgbClr val="002060"/>
              </a:solidFill>
            </a:endParaRPr>
          </a:p>
          <a:p>
            <a:pPr marL="742950" lvl="1" indent="-285750">
              <a:buFont typeface="Arial" panose="020B0604020202020204" pitchFamily="34" charset="0"/>
              <a:buChar char="•"/>
            </a:pPr>
            <a:endParaRPr lang="it-IT" dirty="0">
              <a:solidFill>
                <a:srgbClr val="002060"/>
              </a:solidFill>
            </a:endParaRPr>
          </a:p>
          <a:p>
            <a:pPr marL="742950" lvl="1" indent="-285750">
              <a:buFont typeface="Arial" panose="020B0604020202020204" pitchFamily="34" charset="0"/>
              <a:buChar char="•"/>
            </a:pPr>
            <a:endParaRPr lang="it-IT" dirty="0">
              <a:solidFill>
                <a:srgbClr val="002060"/>
              </a:solidFill>
            </a:endParaRPr>
          </a:p>
          <a:p>
            <a:pPr marL="742950" lvl="1" indent="-285750">
              <a:buFont typeface="Arial" panose="020B0604020202020204" pitchFamily="34" charset="0"/>
              <a:buChar char="•"/>
            </a:pPr>
            <a:endParaRPr lang="it-IT" dirty="0">
              <a:solidFill>
                <a:srgbClr val="002060"/>
              </a:solidFill>
            </a:endParaRPr>
          </a:p>
        </p:txBody>
      </p:sp>
      <p:grpSp>
        <p:nvGrpSpPr>
          <p:cNvPr id="14" name="Gruppo 13">
            <a:extLst>
              <a:ext uri="{FF2B5EF4-FFF2-40B4-BE49-F238E27FC236}">
                <a16:creationId xmlns:a16="http://schemas.microsoft.com/office/drawing/2014/main" id="{FC71F3FC-E62B-AC00-56F5-CB3823D6FCD7}"/>
              </a:ext>
            </a:extLst>
          </p:cNvPr>
          <p:cNvGrpSpPr/>
          <p:nvPr/>
        </p:nvGrpSpPr>
        <p:grpSpPr>
          <a:xfrm>
            <a:off x="8100170" y="671049"/>
            <a:ext cx="3841542" cy="5515901"/>
            <a:chOff x="657401" y="3825039"/>
            <a:chExt cx="4200586" cy="5515901"/>
          </a:xfrm>
        </p:grpSpPr>
        <p:pic>
          <p:nvPicPr>
            <p:cNvPr id="8" name="Immagine 7">
              <a:extLst>
                <a:ext uri="{FF2B5EF4-FFF2-40B4-BE49-F238E27FC236}">
                  <a16:creationId xmlns:a16="http://schemas.microsoft.com/office/drawing/2014/main" id="{250CEF1F-10AA-9C9D-56A6-024712D9F7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589" y="3825039"/>
              <a:ext cx="4048938" cy="3177915"/>
            </a:xfrm>
            <a:prstGeom prst="rect">
              <a:avLst/>
            </a:prstGeom>
          </p:spPr>
        </p:pic>
        <p:sp>
          <p:nvSpPr>
            <p:cNvPr id="9" name="CasellaDiTesto 8">
              <a:extLst>
                <a:ext uri="{FF2B5EF4-FFF2-40B4-BE49-F238E27FC236}">
                  <a16:creationId xmlns:a16="http://schemas.microsoft.com/office/drawing/2014/main" id="{772F1921-8952-E1AD-21D4-FF9D331C218C}"/>
                </a:ext>
              </a:extLst>
            </p:cNvPr>
            <p:cNvSpPr txBox="1"/>
            <p:nvPr/>
          </p:nvSpPr>
          <p:spPr>
            <a:xfrm>
              <a:off x="657401" y="7032616"/>
              <a:ext cx="4200586" cy="2308324"/>
            </a:xfrm>
            <a:prstGeom prst="rect">
              <a:avLst/>
            </a:prstGeom>
            <a:noFill/>
          </p:spPr>
          <p:txBody>
            <a:bodyPr wrap="square" rtlCol="0">
              <a:spAutoFit/>
            </a:bodyPr>
            <a:lstStyle/>
            <a:p>
              <a:pPr algn="just"/>
              <a:r>
                <a:rPr lang="it-IT" sz="1600" dirty="0">
                  <a:solidFill>
                    <a:srgbClr val="002060"/>
                  </a:solidFill>
                </a:rPr>
                <a:t>PES can be a </a:t>
              </a:r>
              <a:r>
                <a:rPr lang="it-IT" sz="1600" dirty="0" err="1">
                  <a:solidFill>
                    <a:srgbClr val="002060"/>
                  </a:solidFill>
                </a:rPr>
                <a:t>powerful</a:t>
              </a:r>
              <a:r>
                <a:rPr lang="it-IT" sz="1600" dirty="0">
                  <a:solidFill>
                    <a:srgbClr val="002060"/>
                  </a:solidFill>
                </a:rPr>
                <a:t> tool in </a:t>
              </a:r>
              <a:r>
                <a:rPr lang="it-IT" sz="1600" dirty="0" err="1">
                  <a:solidFill>
                    <a:srgbClr val="002060"/>
                  </a:solidFill>
                </a:rPr>
                <a:t>providing</a:t>
              </a:r>
              <a:r>
                <a:rPr lang="it-IT" sz="1600" dirty="0">
                  <a:solidFill>
                    <a:srgbClr val="002060"/>
                  </a:solidFill>
                </a:rPr>
                <a:t> a </a:t>
              </a:r>
              <a:r>
                <a:rPr lang="it-IT" sz="1600" dirty="0" err="1">
                  <a:solidFill>
                    <a:srgbClr val="002060"/>
                  </a:solidFill>
                </a:rPr>
                <a:t>unique</a:t>
              </a:r>
              <a:r>
                <a:rPr lang="it-IT" sz="1600" dirty="0">
                  <a:solidFill>
                    <a:srgbClr val="002060"/>
                  </a:solidFill>
                </a:rPr>
                <a:t> </a:t>
              </a:r>
              <a:r>
                <a:rPr lang="it-IT" sz="1600" dirty="0" err="1">
                  <a:solidFill>
                    <a:srgbClr val="002060"/>
                  </a:solidFill>
                </a:rPr>
                <a:t>view</a:t>
              </a:r>
              <a:r>
                <a:rPr lang="it-IT" sz="1600" dirty="0">
                  <a:solidFill>
                    <a:srgbClr val="002060"/>
                  </a:solidFill>
                </a:rPr>
                <a:t> on the </a:t>
              </a:r>
              <a:r>
                <a:rPr lang="it-IT" sz="1600" dirty="0" err="1">
                  <a:solidFill>
                    <a:srgbClr val="002060"/>
                  </a:solidFill>
                </a:rPr>
                <a:t>energetics</a:t>
              </a:r>
              <a:r>
                <a:rPr lang="it-IT" sz="1600" dirty="0">
                  <a:solidFill>
                    <a:srgbClr val="002060"/>
                  </a:solidFill>
                </a:rPr>
                <a:t> and dynamics of </a:t>
              </a:r>
              <a:r>
                <a:rPr lang="it-IT" sz="1600" dirty="0" err="1">
                  <a:solidFill>
                    <a:srgbClr val="002060"/>
                  </a:solidFill>
                </a:rPr>
                <a:t>excitons</a:t>
              </a:r>
              <a:r>
                <a:rPr lang="it-IT" sz="1600" dirty="0">
                  <a:solidFill>
                    <a:srgbClr val="002060"/>
                  </a:solidFill>
                </a:rPr>
                <a:t> in </a:t>
              </a:r>
              <a:r>
                <a:rPr lang="it-IT" sz="1600" dirty="0" err="1">
                  <a:solidFill>
                    <a:srgbClr val="002060"/>
                  </a:solidFill>
                </a:rPr>
                <a:t>semiconductor</a:t>
              </a:r>
              <a:r>
                <a:rPr lang="it-IT" sz="1600" dirty="0">
                  <a:solidFill>
                    <a:srgbClr val="002060"/>
                  </a:solidFill>
                </a:rPr>
                <a:t> </a:t>
              </a:r>
              <a:r>
                <a:rPr lang="it-IT" sz="1600" dirty="0" err="1">
                  <a:solidFill>
                    <a:srgbClr val="002060"/>
                  </a:solidFill>
                </a:rPr>
                <a:t>materials</a:t>
              </a:r>
              <a:r>
                <a:rPr lang="it-IT" sz="1600" dirty="0">
                  <a:solidFill>
                    <a:srgbClr val="002060"/>
                  </a:solidFill>
                </a:rPr>
                <a:t>. The </a:t>
              </a:r>
              <a:r>
                <a:rPr lang="it-IT" sz="1600" dirty="0" err="1">
                  <a:solidFill>
                    <a:srgbClr val="002060"/>
                  </a:solidFill>
                </a:rPr>
                <a:t>experiment</a:t>
              </a:r>
              <a:r>
                <a:rPr lang="it-IT" sz="1600" dirty="0">
                  <a:solidFill>
                    <a:srgbClr val="002060"/>
                  </a:solidFill>
                </a:rPr>
                <a:t> </a:t>
              </a:r>
              <a:r>
                <a:rPr lang="it-IT" sz="1600" dirty="0" err="1">
                  <a:solidFill>
                    <a:srgbClr val="002060"/>
                  </a:solidFill>
                </a:rPr>
                <a:t>relies</a:t>
              </a:r>
              <a:r>
                <a:rPr lang="it-IT" sz="1600" dirty="0">
                  <a:solidFill>
                    <a:srgbClr val="002060"/>
                  </a:solidFill>
                </a:rPr>
                <a:t> on </a:t>
              </a:r>
              <a:r>
                <a:rPr lang="it-IT" sz="1600" b="1" dirty="0">
                  <a:solidFill>
                    <a:srgbClr val="FF0000"/>
                  </a:solidFill>
                </a:rPr>
                <a:t>time-</a:t>
              </a:r>
              <a:r>
                <a:rPr lang="it-IT" sz="1600" b="1" dirty="0" err="1">
                  <a:solidFill>
                    <a:srgbClr val="FF0000"/>
                  </a:solidFill>
                </a:rPr>
                <a:t>resolved</a:t>
              </a:r>
              <a:r>
                <a:rPr lang="it-IT" sz="1600" b="1" dirty="0">
                  <a:solidFill>
                    <a:srgbClr val="FF0000"/>
                  </a:solidFill>
                </a:rPr>
                <a:t> </a:t>
              </a:r>
              <a:r>
                <a:rPr lang="it-IT" sz="1600" b="1" dirty="0" err="1">
                  <a:solidFill>
                    <a:srgbClr val="FF0000"/>
                  </a:solidFill>
                </a:rPr>
                <a:t>two-photon</a:t>
              </a:r>
              <a:r>
                <a:rPr lang="it-IT" sz="1600" b="1" dirty="0">
                  <a:solidFill>
                    <a:srgbClr val="FF0000"/>
                  </a:solidFill>
                </a:rPr>
                <a:t> </a:t>
              </a:r>
              <a:r>
                <a:rPr lang="it-IT" sz="1600" b="1" dirty="0" err="1">
                  <a:solidFill>
                    <a:srgbClr val="FF0000"/>
                  </a:solidFill>
                </a:rPr>
                <a:t>photoemission</a:t>
              </a:r>
              <a:r>
                <a:rPr lang="it-IT" sz="1600" b="1" dirty="0">
                  <a:solidFill>
                    <a:srgbClr val="FF0000"/>
                  </a:solidFill>
                </a:rPr>
                <a:t> </a:t>
              </a:r>
              <a:r>
                <a:rPr lang="it-IT" sz="1600" dirty="0">
                  <a:solidFill>
                    <a:srgbClr val="002060"/>
                  </a:solidFill>
                </a:rPr>
                <a:t>(TR-2PPE) </a:t>
              </a:r>
              <a:r>
                <a:rPr lang="it-IT" sz="1600" dirty="0" err="1">
                  <a:solidFill>
                    <a:srgbClr val="002060"/>
                  </a:solidFill>
                </a:rPr>
                <a:t>spectroscopy</a:t>
              </a:r>
              <a:r>
                <a:rPr lang="it-IT" sz="1600" dirty="0">
                  <a:solidFill>
                    <a:srgbClr val="002060"/>
                  </a:solidFill>
                </a:rPr>
                <a:t> in </a:t>
              </a:r>
              <a:r>
                <a:rPr lang="it-IT" sz="1600" dirty="0" err="1">
                  <a:solidFill>
                    <a:srgbClr val="002060"/>
                  </a:solidFill>
                </a:rPr>
                <a:t>which</a:t>
              </a:r>
              <a:r>
                <a:rPr lang="it-IT" sz="1600" dirty="0">
                  <a:solidFill>
                    <a:srgbClr val="002060"/>
                  </a:solidFill>
                </a:rPr>
                <a:t> the first laser </a:t>
              </a:r>
              <a:r>
                <a:rPr lang="it-IT" sz="1600" dirty="0" err="1">
                  <a:solidFill>
                    <a:srgbClr val="002060"/>
                  </a:solidFill>
                </a:rPr>
                <a:t>pulse</a:t>
              </a:r>
              <a:r>
                <a:rPr lang="it-IT" sz="1600" dirty="0">
                  <a:solidFill>
                    <a:srgbClr val="002060"/>
                  </a:solidFill>
                </a:rPr>
                <a:t> </a:t>
              </a:r>
              <a:r>
                <a:rPr lang="it-IT" sz="1600" dirty="0" err="1">
                  <a:solidFill>
                    <a:srgbClr val="002060"/>
                  </a:solidFill>
                </a:rPr>
                <a:t>creates</a:t>
              </a:r>
              <a:r>
                <a:rPr lang="it-IT" sz="1600" dirty="0">
                  <a:solidFill>
                    <a:srgbClr val="002060"/>
                  </a:solidFill>
                </a:rPr>
                <a:t> </a:t>
              </a:r>
              <a:r>
                <a:rPr lang="it-IT" sz="1600" dirty="0" err="1">
                  <a:solidFill>
                    <a:srgbClr val="002060"/>
                  </a:solidFill>
                </a:rPr>
                <a:t>excitons</a:t>
              </a:r>
              <a:r>
                <a:rPr lang="it-IT" sz="1600" dirty="0">
                  <a:solidFill>
                    <a:srgbClr val="002060"/>
                  </a:solidFill>
                </a:rPr>
                <a:t> in a </a:t>
              </a:r>
              <a:r>
                <a:rPr lang="it-IT" sz="1600" b="1" dirty="0">
                  <a:solidFill>
                    <a:srgbClr val="00B050"/>
                  </a:solidFill>
                </a:rPr>
                <a:t>semiconduttive </a:t>
              </a:r>
              <a:r>
                <a:rPr lang="it-IT" sz="1600" b="1" dirty="0" err="1">
                  <a:solidFill>
                    <a:srgbClr val="00B050"/>
                  </a:solidFill>
                </a:rPr>
                <a:t>material</a:t>
              </a:r>
              <a:r>
                <a:rPr lang="it-IT" sz="1600" dirty="0">
                  <a:solidFill>
                    <a:srgbClr val="002060"/>
                  </a:solidFill>
                </a:rPr>
                <a:t> and the second laser </a:t>
              </a:r>
              <a:r>
                <a:rPr lang="it-IT" sz="1600" dirty="0" err="1">
                  <a:solidFill>
                    <a:srgbClr val="002060"/>
                  </a:solidFill>
                </a:rPr>
                <a:t>pulse</a:t>
              </a:r>
              <a:r>
                <a:rPr lang="it-IT" sz="1600" dirty="0">
                  <a:solidFill>
                    <a:srgbClr val="002060"/>
                  </a:solidFill>
                </a:rPr>
                <a:t> </a:t>
              </a:r>
              <a:r>
                <a:rPr lang="it-IT" sz="1600" dirty="0" err="1">
                  <a:solidFill>
                    <a:srgbClr val="002060"/>
                  </a:solidFill>
                </a:rPr>
                <a:t>ionizes</a:t>
              </a:r>
              <a:r>
                <a:rPr lang="it-IT" sz="1600" dirty="0">
                  <a:solidFill>
                    <a:srgbClr val="002060"/>
                  </a:solidFill>
                </a:rPr>
                <a:t> the </a:t>
              </a:r>
              <a:r>
                <a:rPr lang="it-IT" sz="1600" dirty="0" err="1">
                  <a:solidFill>
                    <a:srgbClr val="002060"/>
                  </a:solidFill>
                </a:rPr>
                <a:t>excitons</a:t>
              </a:r>
              <a:r>
                <a:rPr lang="it-IT" sz="1600" dirty="0">
                  <a:solidFill>
                    <a:srgbClr val="002060"/>
                  </a:solidFill>
                </a:rPr>
                <a:t> for </a:t>
              </a:r>
              <a:r>
                <a:rPr lang="it-IT" sz="1600" dirty="0" err="1">
                  <a:solidFill>
                    <a:srgbClr val="002060"/>
                  </a:solidFill>
                </a:rPr>
                <a:t>detection</a:t>
              </a:r>
              <a:r>
                <a:rPr lang="it-IT" sz="1600" dirty="0">
                  <a:solidFill>
                    <a:srgbClr val="002060"/>
                  </a:solidFill>
                </a:rPr>
                <a:t>. The pump </a:t>
              </a:r>
              <a:r>
                <a:rPr lang="it-IT" sz="1600" dirty="0" err="1">
                  <a:solidFill>
                    <a:srgbClr val="002060"/>
                  </a:solidFill>
                </a:rPr>
                <a:t>is</a:t>
              </a:r>
              <a:r>
                <a:rPr lang="it-IT" sz="1600" dirty="0">
                  <a:solidFill>
                    <a:srgbClr val="002060"/>
                  </a:solidFill>
                </a:rPr>
                <a:t> in the range of 2.15 – 4.65 eV [3]</a:t>
              </a:r>
            </a:p>
          </p:txBody>
        </p:sp>
      </p:grpSp>
      <p:grpSp>
        <p:nvGrpSpPr>
          <p:cNvPr id="13" name="Gruppo 12">
            <a:extLst>
              <a:ext uri="{FF2B5EF4-FFF2-40B4-BE49-F238E27FC236}">
                <a16:creationId xmlns:a16="http://schemas.microsoft.com/office/drawing/2014/main" id="{E9035254-CFE0-7DDC-0EC3-75ECFA5B7857}"/>
              </a:ext>
            </a:extLst>
          </p:cNvPr>
          <p:cNvGrpSpPr/>
          <p:nvPr/>
        </p:nvGrpSpPr>
        <p:grpSpPr>
          <a:xfrm>
            <a:off x="270173" y="2613857"/>
            <a:ext cx="7387504" cy="2280688"/>
            <a:chOff x="2170271" y="3500541"/>
            <a:chExt cx="8050551" cy="3085116"/>
          </a:xfrm>
        </p:grpSpPr>
        <p:pic>
          <p:nvPicPr>
            <p:cNvPr id="11" name="Immagine 10">
              <a:extLst>
                <a:ext uri="{FF2B5EF4-FFF2-40B4-BE49-F238E27FC236}">
                  <a16:creationId xmlns:a16="http://schemas.microsoft.com/office/drawing/2014/main" id="{CF345F6B-9B37-F807-66ED-E69569C3D1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1136" y="3500541"/>
              <a:ext cx="3449686" cy="3085116"/>
            </a:xfrm>
            <a:prstGeom prst="rect">
              <a:avLst/>
            </a:prstGeom>
          </p:spPr>
        </p:pic>
        <p:sp>
          <p:nvSpPr>
            <p:cNvPr id="12" name="CasellaDiTesto 11">
              <a:extLst>
                <a:ext uri="{FF2B5EF4-FFF2-40B4-BE49-F238E27FC236}">
                  <a16:creationId xmlns:a16="http://schemas.microsoft.com/office/drawing/2014/main" id="{52692AD8-F0C1-9249-7AE8-FBACF2435959}"/>
                </a:ext>
              </a:extLst>
            </p:cNvPr>
            <p:cNvSpPr txBox="1"/>
            <p:nvPr/>
          </p:nvSpPr>
          <p:spPr>
            <a:xfrm>
              <a:off x="2170271" y="3620961"/>
              <a:ext cx="4435606" cy="2747799"/>
            </a:xfrm>
            <a:prstGeom prst="rect">
              <a:avLst/>
            </a:prstGeom>
            <a:noFill/>
          </p:spPr>
          <p:txBody>
            <a:bodyPr wrap="square" rtlCol="0">
              <a:spAutoFit/>
            </a:bodyPr>
            <a:lstStyle/>
            <a:p>
              <a:pPr algn="just"/>
              <a:r>
                <a:rPr lang="it-IT" dirty="0" err="1">
                  <a:solidFill>
                    <a:srgbClr val="002060"/>
                  </a:solidFill>
                </a:rPr>
                <a:t>Excited</a:t>
              </a:r>
              <a:r>
                <a:rPr lang="it-IT" dirty="0">
                  <a:solidFill>
                    <a:srgbClr val="002060"/>
                  </a:solidFill>
                </a:rPr>
                <a:t> state dynamics of </a:t>
              </a:r>
              <a:r>
                <a:rPr lang="it-IT" b="1" dirty="0" err="1">
                  <a:solidFill>
                    <a:srgbClr val="00B050"/>
                  </a:solidFill>
                </a:rPr>
                <a:t>diiodomethane</a:t>
              </a:r>
              <a:r>
                <a:rPr lang="it-IT" b="1" dirty="0">
                  <a:solidFill>
                    <a:srgbClr val="00B050"/>
                  </a:solidFill>
                </a:rPr>
                <a:t> and </a:t>
              </a:r>
              <a:r>
                <a:rPr lang="it-IT" b="1" dirty="0" err="1">
                  <a:solidFill>
                    <a:srgbClr val="00B050"/>
                  </a:solidFill>
                </a:rPr>
                <a:t>bromoiodomethane</a:t>
              </a:r>
              <a:r>
                <a:rPr lang="it-IT" b="1" dirty="0">
                  <a:solidFill>
                    <a:srgbClr val="00B050"/>
                  </a:solidFill>
                </a:rPr>
                <a:t> </a:t>
              </a:r>
              <a:r>
                <a:rPr lang="it-IT" dirty="0">
                  <a:solidFill>
                    <a:srgbClr val="002060"/>
                  </a:solidFill>
                </a:rPr>
                <a:t>are </a:t>
              </a:r>
              <a:r>
                <a:rPr lang="it-IT" dirty="0" err="1">
                  <a:solidFill>
                    <a:srgbClr val="002060"/>
                  </a:solidFill>
                </a:rPr>
                <a:t>studied</a:t>
              </a:r>
              <a:r>
                <a:rPr lang="it-IT" dirty="0">
                  <a:solidFill>
                    <a:srgbClr val="002060"/>
                  </a:solidFill>
                </a:rPr>
                <a:t> </a:t>
              </a:r>
              <a:r>
                <a:rPr lang="it-IT" dirty="0" err="1">
                  <a:solidFill>
                    <a:srgbClr val="002060"/>
                  </a:solidFill>
                </a:rPr>
                <a:t>using</a:t>
              </a:r>
              <a:r>
                <a:rPr lang="it-IT" dirty="0">
                  <a:solidFill>
                    <a:srgbClr val="002060"/>
                  </a:solidFill>
                </a:rPr>
                <a:t> </a:t>
              </a:r>
              <a:r>
                <a:rPr lang="it-IT" b="1" dirty="0">
                  <a:solidFill>
                    <a:srgbClr val="FF0000"/>
                  </a:solidFill>
                </a:rPr>
                <a:t>time </a:t>
              </a:r>
              <a:r>
                <a:rPr lang="it-IT" b="1" dirty="0" err="1">
                  <a:solidFill>
                    <a:srgbClr val="FF0000"/>
                  </a:solidFill>
                </a:rPr>
                <a:t>resolved</a:t>
              </a:r>
              <a:r>
                <a:rPr lang="it-IT" b="1" dirty="0">
                  <a:solidFill>
                    <a:srgbClr val="FF0000"/>
                  </a:solidFill>
                </a:rPr>
                <a:t> PES</a:t>
              </a:r>
              <a:r>
                <a:rPr lang="it-IT" dirty="0">
                  <a:solidFill>
                    <a:srgbClr val="002060"/>
                  </a:solidFill>
                </a:rPr>
                <a:t>. A 4.65 eV UV pump </a:t>
              </a:r>
              <a:r>
                <a:rPr lang="it-IT" dirty="0" err="1">
                  <a:solidFill>
                    <a:srgbClr val="002060"/>
                  </a:solidFill>
                </a:rPr>
                <a:t>pulse</a:t>
              </a:r>
              <a:r>
                <a:rPr lang="it-IT" dirty="0">
                  <a:solidFill>
                    <a:srgbClr val="002060"/>
                  </a:solidFill>
                </a:rPr>
                <a:t> </a:t>
              </a:r>
              <a:r>
                <a:rPr lang="it-IT" dirty="0" err="1">
                  <a:solidFill>
                    <a:srgbClr val="002060"/>
                  </a:solidFill>
                </a:rPr>
                <a:t>excites</a:t>
              </a:r>
              <a:r>
                <a:rPr lang="it-IT" dirty="0">
                  <a:solidFill>
                    <a:srgbClr val="002060"/>
                  </a:solidFill>
                </a:rPr>
                <a:t> </a:t>
              </a:r>
              <a:r>
                <a:rPr lang="it-IT" dirty="0" err="1">
                  <a:solidFill>
                    <a:srgbClr val="002060"/>
                  </a:solidFill>
                </a:rPr>
                <a:t>both</a:t>
              </a:r>
              <a:r>
                <a:rPr lang="it-IT" dirty="0">
                  <a:solidFill>
                    <a:srgbClr val="002060"/>
                  </a:solidFill>
                </a:rPr>
                <a:t> </a:t>
              </a:r>
              <a:r>
                <a:rPr lang="it-IT" dirty="0" err="1">
                  <a:solidFill>
                    <a:srgbClr val="002060"/>
                  </a:solidFill>
                </a:rPr>
                <a:t>molecules</a:t>
              </a:r>
              <a:r>
                <a:rPr lang="it-IT" dirty="0">
                  <a:solidFill>
                    <a:srgbClr val="002060"/>
                  </a:solidFill>
                </a:rPr>
                <a:t> and the dynamics are </a:t>
              </a:r>
              <a:r>
                <a:rPr lang="it-IT" dirty="0" err="1">
                  <a:solidFill>
                    <a:srgbClr val="002060"/>
                  </a:solidFill>
                </a:rPr>
                <a:t>probed</a:t>
              </a:r>
              <a:r>
                <a:rPr lang="it-IT" dirty="0">
                  <a:solidFill>
                    <a:srgbClr val="002060"/>
                  </a:solidFill>
                </a:rPr>
                <a:t> via </a:t>
              </a:r>
              <a:r>
                <a:rPr lang="it-IT" dirty="0" err="1">
                  <a:solidFill>
                    <a:srgbClr val="002060"/>
                  </a:solidFill>
                </a:rPr>
                <a:t>photoionization</a:t>
              </a:r>
              <a:r>
                <a:rPr lang="it-IT" dirty="0">
                  <a:solidFill>
                    <a:srgbClr val="002060"/>
                  </a:solidFill>
                </a:rPr>
                <a:t> </a:t>
              </a:r>
              <a:r>
                <a:rPr lang="it-IT" dirty="0" err="1">
                  <a:solidFill>
                    <a:srgbClr val="002060"/>
                  </a:solidFill>
                </a:rPr>
                <a:t>using</a:t>
              </a:r>
              <a:r>
                <a:rPr lang="it-IT" dirty="0">
                  <a:solidFill>
                    <a:srgbClr val="002060"/>
                  </a:solidFill>
                </a:rPr>
                <a:t> a 7.75 eV probe </a:t>
              </a:r>
              <a:r>
                <a:rPr lang="it-IT" dirty="0" err="1">
                  <a:solidFill>
                    <a:srgbClr val="002060"/>
                  </a:solidFill>
                </a:rPr>
                <a:t>pulse</a:t>
              </a:r>
              <a:r>
                <a:rPr lang="it-IT" dirty="0">
                  <a:solidFill>
                    <a:srgbClr val="002060"/>
                  </a:solidFill>
                </a:rPr>
                <a:t>. [1]</a:t>
              </a:r>
            </a:p>
          </p:txBody>
        </p:sp>
      </p:grpSp>
      <p:sp>
        <p:nvSpPr>
          <p:cNvPr id="3" name="CasellaDiTesto 2">
            <a:extLst>
              <a:ext uri="{FF2B5EF4-FFF2-40B4-BE49-F238E27FC236}">
                <a16:creationId xmlns:a16="http://schemas.microsoft.com/office/drawing/2014/main" id="{A26D5C5A-45F6-C0E5-8924-FEB6A84E1C22}"/>
              </a:ext>
            </a:extLst>
          </p:cNvPr>
          <p:cNvSpPr txBox="1"/>
          <p:nvPr/>
        </p:nvSpPr>
        <p:spPr>
          <a:xfrm>
            <a:off x="-116114" y="4792267"/>
            <a:ext cx="7724474" cy="1938992"/>
          </a:xfrm>
          <a:prstGeom prst="rect">
            <a:avLst/>
          </a:prstGeom>
          <a:noFill/>
        </p:spPr>
        <p:txBody>
          <a:bodyPr wrap="square">
            <a:spAutoFit/>
          </a:bodyPr>
          <a:lstStyle/>
          <a:p>
            <a:pPr lvl="1"/>
            <a:r>
              <a:rPr lang="it-IT" sz="1200" b="0" i="0" dirty="0">
                <a:solidFill>
                  <a:srgbClr val="002060"/>
                </a:solidFill>
                <a:effectLst/>
              </a:rPr>
              <a:t>[1] Horton, Spencer L., et al. "</a:t>
            </a:r>
            <a:r>
              <a:rPr lang="it-IT" sz="1200" b="0" i="0" dirty="0" err="1">
                <a:solidFill>
                  <a:srgbClr val="002060"/>
                </a:solidFill>
                <a:effectLst/>
              </a:rPr>
              <a:t>Excited</a:t>
            </a:r>
            <a:r>
              <a:rPr lang="it-IT" sz="1200" b="0" i="0" dirty="0">
                <a:solidFill>
                  <a:srgbClr val="002060"/>
                </a:solidFill>
                <a:effectLst/>
              </a:rPr>
              <a:t> state dynamics of CH2I2 and CH2BrI </a:t>
            </a:r>
            <a:r>
              <a:rPr lang="it-IT" sz="1200" b="0" i="0" dirty="0" err="1">
                <a:solidFill>
                  <a:srgbClr val="002060"/>
                </a:solidFill>
                <a:effectLst/>
              </a:rPr>
              <a:t>studied</a:t>
            </a:r>
            <a:r>
              <a:rPr lang="it-IT" sz="1200" b="0" i="0" dirty="0">
                <a:solidFill>
                  <a:srgbClr val="002060"/>
                </a:solidFill>
                <a:effectLst/>
              </a:rPr>
              <a:t> with UV pump VUV probe </a:t>
            </a:r>
            <a:r>
              <a:rPr lang="it-IT" sz="1200" b="0" i="0" dirty="0" err="1">
                <a:solidFill>
                  <a:srgbClr val="002060"/>
                </a:solidFill>
                <a:effectLst/>
              </a:rPr>
              <a:t>photoelectron</a:t>
            </a:r>
            <a:r>
              <a:rPr lang="it-IT" sz="1200" b="0" i="0" dirty="0">
                <a:solidFill>
                  <a:srgbClr val="002060"/>
                </a:solidFill>
                <a:effectLst/>
              </a:rPr>
              <a:t> </a:t>
            </a:r>
            <a:r>
              <a:rPr lang="it-IT" sz="1200" b="0" i="0" dirty="0" err="1">
                <a:solidFill>
                  <a:srgbClr val="002060"/>
                </a:solidFill>
                <a:effectLst/>
              </a:rPr>
              <a:t>spectroscopy</a:t>
            </a:r>
            <a:r>
              <a:rPr lang="it-IT" sz="1200" b="0" i="0" dirty="0">
                <a:solidFill>
                  <a:srgbClr val="002060"/>
                </a:solidFill>
                <a:effectLst/>
              </a:rPr>
              <a:t>." </a:t>
            </a:r>
            <a:r>
              <a:rPr lang="it-IT" sz="1200" b="0" i="1" dirty="0">
                <a:solidFill>
                  <a:srgbClr val="002060"/>
                </a:solidFill>
                <a:effectLst/>
              </a:rPr>
              <a:t>The Journal of </a:t>
            </a:r>
            <a:r>
              <a:rPr lang="it-IT" sz="1200" b="0" i="1" dirty="0" err="1">
                <a:solidFill>
                  <a:srgbClr val="002060"/>
                </a:solidFill>
                <a:effectLst/>
              </a:rPr>
              <a:t>chemical</a:t>
            </a:r>
            <a:r>
              <a:rPr lang="it-IT" sz="1200" b="0" i="1" dirty="0">
                <a:solidFill>
                  <a:srgbClr val="002060"/>
                </a:solidFill>
                <a:effectLst/>
              </a:rPr>
              <a:t> </a:t>
            </a:r>
            <a:r>
              <a:rPr lang="it-IT" sz="1200" b="0" i="1" dirty="0" err="1">
                <a:solidFill>
                  <a:srgbClr val="002060"/>
                </a:solidFill>
                <a:effectLst/>
              </a:rPr>
              <a:t>physics</a:t>
            </a:r>
            <a:r>
              <a:rPr lang="it-IT" sz="1200" b="0" i="0" dirty="0">
                <a:solidFill>
                  <a:srgbClr val="002060"/>
                </a:solidFill>
                <a:effectLst/>
              </a:rPr>
              <a:t> 150.17 (2019).</a:t>
            </a:r>
          </a:p>
          <a:p>
            <a:pPr lvl="1"/>
            <a:r>
              <a:rPr lang="it-IT" sz="1200" b="0" i="0" dirty="0">
                <a:solidFill>
                  <a:srgbClr val="002060"/>
                </a:solidFill>
                <a:effectLst/>
              </a:rPr>
              <a:t>[2] Chen, </a:t>
            </a:r>
            <a:r>
              <a:rPr lang="it-IT" sz="1200" b="0" i="0" dirty="0" err="1">
                <a:solidFill>
                  <a:srgbClr val="002060"/>
                </a:solidFill>
                <a:effectLst/>
              </a:rPr>
              <a:t>Jiao-Jiao</a:t>
            </a:r>
            <a:r>
              <a:rPr lang="it-IT" sz="1200" b="0" i="0" dirty="0">
                <a:solidFill>
                  <a:srgbClr val="002060"/>
                </a:solidFill>
                <a:effectLst/>
              </a:rPr>
              <a:t>, et al. "A VUV </a:t>
            </a:r>
            <a:r>
              <a:rPr lang="it-IT" sz="1200" b="0" i="0" dirty="0" err="1">
                <a:solidFill>
                  <a:srgbClr val="002060"/>
                </a:solidFill>
                <a:effectLst/>
              </a:rPr>
              <a:t>photoionization</a:t>
            </a:r>
            <a:r>
              <a:rPr lang="it-IT" sz="1200" b="0" i="0" dirty="0">
                <a:solidFill>
                  <a:srgbClr val="002060"/>
                </a:solidFill>
                <a:effectLst/>
              </a:rPr>
              <a:t> time-of-</a:t>
            </a:r>
            <a:r>
              <a:rPr lang="it-IT" sz="1200" b="0" i="0" dirty="0" err="1">
                <a:solidFill>
                  <a:srgbClr val="002060"/>
                </a:solidFill>
                <a:effectLst/>
              </a:rPr>
              <a:t>flight</a:t>
            </a:r>
            <a:r>
              <a:rPr lang="it-IT" sz="1200" b="0" i="0" dirty="0">
                <a:solidFill>
                  <a:srgbClr val="002060"/>
                </a:solidFill>
                <a:effectLst/>
              </a:rPr>
              <a:t> mass </a:t>
            </a:r>
            <a:r>
              <a:rPr lang="it-IT" sz="1200" b="0" i="0" dirty="0" err="1">
                <a:solidFill>
                  <a:srgbClr val="002060"/>
                </a:solidFill>
                <a:effectLst/>
              </a:rPr>
              <a:t>spectrometer</a:t>
            </a:r>
            <a:r>
              <a:rPr lang="it-IT" sz="1200" b="0" i="0" dirty="0">
                <a:solidFill>
                  <a:srgbClr val="002060"/>
                </a:solidFill>
                <a:effectLst/>
              </a:rPr>
              <a:t> for the </a:t>
            </a:r>
            <a:r>
              <a:rPr lang="it-IT" sz="1200" b="0" i="0" dirty="0" err="1">
                <a:solidFill>
                  <a:srgbClr val="002060"/>
                </a:solidFill>
                <a:effectLst/>
              </a:rPr>
              <a:t>formation</a:t>
            </a:r>
            <a:r>
              <a:rPr lang="it-IT" sz="1200" b="0" i="0" dirty="0">
                <a:solidFill>
                  <a:srgbClr val="002060"/>
                </a:solidFill>
                <a:effectLst/>
              </a:rPr>
              <a:t>, </a:t>
            </a:r>
            <a:r>
              <a:rPr lang="it-IT" sz="1200" b="0" i="0" dirty="0" err="1">
                <a:solidFill>
                  <a:srgbClr val="002060"/>
                </a:solidFill>
                <a:effectLst/>
              </a:rPr>
              <a:t>distribution</a:t>
            </a:r>
            <a:r>
              <a:rPr lang="it-IT" sz="1200" b="0" i="0" dirty="0">
                <a:solidFill>
                  <a:srgbClr val="002060"/>
                </a:solidFill>
                <a:effectLst/>
              </a:rPr>
              <a:t>, and reaction of nano-</a:t>
            </a:r>
            <a:r>
              <a:rPr lang="it-IT" sz="1200" b="0" i="0" dirty="0" err="1">
                <a:solidFill>
                  <a:srgbClr val="002060"/>
                </a:solidFill>
                <a:effectLst/>
              </a:rPr>
              <a:t>sized</a:t>
            </a:r>
            <a:r>
              <a:rPr lang="it-IT" sz="1200" b="0" i="0" dirty="0">
                <a:solidFill>
                  <a:srgbClr val="002060"/>
                </a:solidFill>
                <a:effectLst/>
              </a:rPr>
              <a:t> </a:t>
            </a:r>
            <a:r>
              <a:rPr lang="it-IT" sz="1200" b="0" i="0" dirty="0" err="1">
                <a:solidFill>
                  <a:srgbClr val="002060"/>
                </a:solidFill>
                <a:effectLst/>
              </a:rPr>
              <a:t>neutral</a:t>
            </a:r>
            <a:r>
              <a:rPr lang="it-IT" sz="1200" b="0" i="0" dirty="0">
                <a:solidFill>
                  <a:srgbClr val="002060"/>
                </a:solidFill>
                <a:effectLst/>
              </a:rPr>
              <a:t> metal </a:t>
            </a:r>
            <a:r>
              <a:rPr lang="it-IT" sz="1200" b="0" i="0" dirty="0" err="1">
                <a:solidFill>
                  <a:srgbClr val="002060"/>
                </a:solidFill>
                <a:effectLst/>
              </a:rPr>
              <a:t>oxide</a:t>
            </a:r>
            <a:r>
              <a:rPr lang="it-IT" sz="1200" b="0" i="0" dirty="0">
                <a:solidFill>
                  <a:srgbClr val="002060"/>
                </a:solidFill>
                <a:effectLst/>
              </a:rPr>
              <a:t> clusters." </a:t>
            </a:r>
            <a:r>
              <a:rPr lang="it-IT" sz="1200" b="0" i="1" dirty="0">
                <a:solidFill>
                  <a:srgbClr val="002060"/>
                </a:solidFill>
                <a:effectLst/>
              </a:rPr>
              <a:t>International Journal of Mass </a:t>
            </a:r>
            <a:r>
              <a:rPr lang="it-IT" sz="1200" b="0" i="1" dirty="0" err="1">
                <a:solidFill>
                  <a:srgbClr val="002060"/>
                </a:solidFill>
                <a:effectLst/>
              </a:rPr>
              <a:t>Spectrometry</a:t>
            </a:r>
            <a:r>
              <a:rPr lang="it-IT" sz="1200" b="0" i="0" dirty="0">
                <a:solidFill>
                  <a:srgbClr val="002060"/>
                </a:solidFill>
                <a:effectLst/>
              </a:rPr>
              <a:t> 422 (2017): 98-104.</a:t>
            </a:r>
          </a:p>
          <a:p>
            <a:pPr lvl="1"/>
            <a:r>
              <a:rPr lang="it-IT" sz="1200" b="0" i="0" dirty="0">
                <a:solidFill>
                  <a:srgbClr val="002060"/>
                </a:solidFill>
                <a:effectLst/>
              </a:rPr>
              <a:t>[3] Zhu, X-Y. "</a:t>
            </a:r>
            <a:r>
              <a:rPr lang="it-IT" sz="1200" b="0" i="0" dirty="0" err="1">
                <a:solidFill>
                  <a:srgbClr val="002060"/>
                </a:solidFill>
                <a:effectLst/>
              </a:rPr>
              <a:t>Photoemission</a:t>
            </a:r>
            <a:r>
              <a:rPr lang="it-IT" sz="1200" b="0" i="0" dirty="0">
                <a:solidFill>
                  <a:srgbClr val="002060"/>
                </a:solidFill>
                <a:effectLst/>
              </a:rPr>
              <a:t> from </a:t>
            </a:r>
            <a:r>
              <a:rPr lang="it-IT" sz="1200" b="0" i="0" dirty="0" err="1">
                <a:solidFill>
                  <a:srgbClr val="002060"/>
                </a:solidFill>
                <a:effectLst/>
              </a:rPr>
              <a:t>excitons</a:t>
            </a:r>
            <a:r>
              <a:rPr lang="it-IT" sz="1200" b="0" i="0" dirty="0">
                <a:solidFill>
                  <a:srgbClr val="002060"/>
                </a:solidFill>
                <a:effectLst/>
              </a:rPr>
              <a:t> in </a:t>
            </a:r>
            <a:r>
              <a:rPr lang="it-IT" sz="1200" b="0" i="0" dirty="0" err="1">
                <a:solidFill>
                  <a:srgbClr val="002060"/>
                </a:solidFill>
                <a:effectLst/>
              </a:rPr>
              <a:t>organic</a:t>
            </a:r>
            <a:r>
              <a:rPr lang="it-IT" sz="1200" b="0" i="0" dirty="0">
                <a:solidFill>
                  <a:srgbClr val="002060"/>
                </a:solidFill>
                <a:effectLst/>
              </a:rPr>
              <a:t> </a:t>
            </a:r>
            <a:r>
              <a:rPr lang="it-IT" sz="1200" b="0" i="0" dirty="0" err="1">
                <a:solidFill>
                  <a:srgbClr val="002060"/>
                </a:solidFill>
                <a:effectLst/>
              </a:rPr>
              <a:t>semiconductors</a:t>
            </a:r>
            <a:r>
              <a:rPr lang="it-IT" sz="1200" b="0" i="0" dirty="0">
                <a:solidFill>
                  <a:srgbClr val="002060"/>
                </a:solidFill>
                <a:effectLst/>
              </a:rPr>
              <a:t>." </a:t>
            </a:r>
            <a:r>
              <a:rPr lang="it-IT" sz="1200" b="0" i="1" dirty="0">
                <a:solidFill>
                  <a:srgbClr val="002060"/>
                </a:solidFill>
                <a:effectLst/>
              </a:rPr>
              <a:t>Journal of Electron </a:t>
            </a:r>
            <a:r>
              <a:rPr lang="it-IT" sz="1200" b="0" i="1" dirty="0" err="1">
                <a:solidFill>
                  <a:srgbClr val="002060"/>
                </a:solidFill>
                <a:effectLst/>
              </a:rPr>
              <a:t>Spectroscopy</a:t>
            </a:r>
            <a:r>
              <a:rPr lang="it-IT" sz="1200" b="0" i="1" dirty="0">
                <a:solidFill>
                  <a:srgbClr val="002060"/>
                </a:solidFill>
                <a:effectLst/>
              </a:rPr>
              <a:t> and </a:t>
            </a:r>
            <a:r>
              <a:rPr lang="it-IT" sz="1200" b="0" i="1" dirty="0" err="1">
                <a:solidFill>
                  <a:srgbClr val="002060"/>
                </a:solidFill>
                <a:effectLst/>
              </a:rPr>
              <a:t>Related</a:t>
            </a:r>
            <a:r>
              <a:rPr lang="it-IT" sz="1200" b="0" i="1" dirty="0">
                <a:solidFill>
                  <a:srgbClr val="002060"/>
                </a:solidFill>
                <a:effectLst/>
              </a:rPr>
              <a:t> </a:t>
            </a:r>
            <a:r>
              <a:rPr lang="it-IT" sz="1200" b="0" i="1" dirty="0" err="1">
                <a:solidFill>
                  <a:srgbClr val="002060"/>
                </a:solidFill>
                <a:effectLst/>
              </a:rPr>
              <a:t>Phenomena</a:t>
            </a:r>
            <a:r>
              <a:rPr lang="it-IT" sz="1200" b="0" i="0" dirty="0">
                <a:solidFill>
                  <a:srgbClr val="002060"/>
                </a:solidFill>
                <a:effectLst/>
              </a:rPr>
              <a:t> 204 (2015): 75-79.</a:t>
            </a:r>
          </a:p>
          <a:p>
            <a:endParaRPr lang="it-IT" dirty="0">
              <a:solidFill>
                <a:srgbClr val="002060"/>
              </a:solidFill>
            </a:endParaRPr>
          </a:p>
          <a:p>
            <a:pPr marL="800100" lvl="1" indent="-342900">
              <a:buFont typeface="+mj-lt"/>
              <a:buAutoNum type="arabicPeriod"/>
            </a:pPr>
            <a:endParaRPr lang="it-IT" b="0" i="0" dirty="0">
              <a:solidFill>
                <a:srgbClr val="002060"/>
              </a:solidFill>
              <a:effectLst/>
            </a:endParaRPr>
          </a:p>
        </p:txBody>
      </p:sp>
      <p:sp>
        <p:nvSpPr>
          <p:cNvPr id="2" name="CasellaDiTesto 1">
            <a:extLst>
              <a:ext uri="{FF2B5EF4-FFF2-40B4-BE49-F238E27FC236}">
                <a16:creationId xmlns:a16="http://schemas.microsoft.com/office/drawing/2014/main" id="{3A964AA5-9E4B-D976-25FE-F3DA244D0004}"/>
              </a:ext>
            </a:extLst>
          </p:cNvPr>
          <p:cNvSpPr txBox="1"/>
          <p:nvPr/>
        </p:nvSpPr>
        <p:spPr>
          <a:xfrm>
            <a:off x="2254553" y="6137286"/>
            <a:ext cx="609600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2396216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EBB1565-4FD7-46EE-47AF-0C976B41780E}"/>
              </a:ext>
            </a:extLst>
          </p:cNvPr>
          <p:cNvSpPr txBox="1"/>
          <p:nvPr/>
        </p:nvSpPr>
        <p:spPr>
          <a:xfrm>
            <a:off x="319490" y="548447"/>
            <a:ext cx="5728130" cy="3754874"/>
          </a:xfrm>
          <a:prstGeom prst="rect">
            <a:avLst/>
          </a:prstGeom>
          <a:noFill/>
        </p:spPr>
        <p:txBody>
          <a:bodyPr wrap="square">
            <a:spAutoFit/>
          </a:bodyPr>
          <a:lstStyle/>
          <a:p>
            <a:r>
              <a:rPr lang="it-IT" sz="2000" b="1" dirty="0" err="1">
                <a:solidFill>
                  <a:srgbClr val="002060"/>
                </a:solidFill>
              </a:rPr>
              <a:t>Photon</a:t>
            </a:r>
            <a:r>
              <a:rPr lang="it-IT" sz="2000" b="1" dirty="0">
                <a:solidFill>
                  <a:srgbClr val="002060"/>
                </a:solidFill>
              </a:rPr>
              <a:t> Science Applications in the ARIA energy range</a:t>
            </a:r>
          </a:p>
          <a:p>
            <a:endParaRPr lang="it-IT" b="1" dirty="0">
              <a:solidFill>
                <a:srgbClr val="002060"/>
              </a:solidFill>
            </a:endParaRPr>
          </a:p>
          <a:p>
            <a:r>
              <a:rPr lang="it-IT" b="1" dirty="0">
                <a:solidFill>
                  <a:srgbClr val="002060"/>
                </a:solidFill>
              </a:rPr>
              <a:t>Electron dynamics in </a:t>
            </a:r>
            <a:r>
              <a:rPr lang="it-IT" b="1" dirty="0" err="1">
                <a:solidFill>
                  <a:srgbClr val="002060"/>
                </a:solidFill>
              </a:rPr>
              <a:t>solids</a:t>
            </a:r>
            <a:endParaRPr lang="it-IT" b="1" dirty="0">
              <a:solidFill>
                <a:srgbClr val="002060"/>
              </a:solidFill>
            </a:endParaRPr>
          </a:p>
          <a:p>
            <a:endParaRPr lang="it-IT" b="1" dirty="0">
              <a:solidFill>
                <a:srgbClr val="002060"/>
              </a:solidFill>
            </a:endParaRPr>
          </a:p>
          <a:p>
            <a:pPr algn="just"/>
            <a:r>
              <a:rPr lang="it-IT" b="1" dirty="0">
                <a:solidFill>
                  <a:srgbClr val="002060"/>
                </a:solidFill>
              </a:rPr>
              <a:t>Angle-</a:t>
            </a:r>
            <a:r>
              <a:rPr lang="it-IT" b="1" dirty="0" err="1">
                <a:solidFill>
                  <a:srgbClr val="002060"/>
                </a:solidFill>
              </a:rPr>
              <a:t>Resolved</a:t>
            </a:r>
            <a:r>
              <a:rPr lang="it-IT" b="1" dirty="0">
                <a:solidFill>
                  <a:srgbClr val="002060"/>
                </a:solidFill>
              </a:rPr>
              <a:t> Photo </a:t>
            </a:r>
            <a:r>
              <a:rPr lang="it-IT" b="1" dirty="0" err="1">
                <a:solidFill>
                  <a:srgbClr val="002060"/>
                </a:solidFill>
              </a:rPr>
              <a:t>Emission</a:t>
            </a:r>
            <a:r>
              <a:rPr lang="it-IT" b="1" dirty="0">
                <a:solidFill>
                  <a:srgbClr val="002060"/>
                </a:solidFill>
              </a:rPr>
              <a:t> </a:t>
            </a:r>
            <a:r>
              <a:rPr lang="it-IT" b="1" dirty="0" err="1">
                <a:solidFill>
                  <a:srgbClr val="002060"/>
                </a:solidFill>
              </a:rPr>
              <a:t>Spectroscopy</a:t>
            </a:r>
            <a:r>
              <a:rPr lang="it-IT" b="1" dirty="0">
                <a:solidFill>
                  <a:srgbClr val="002060"/>
                </a:solidFill>
              </a:rPr>
              <a:t> (</a:t>
            </a:r>
            <a:r>
              <a:rPr lang="en-US" b="1" dirty="0">
                <a:solidFill>
                  <a:srgbClr val="002060"/>
                </a:solidFill>
                <a:effectLst/>
              </a:rPr>
              <a:t>ARPES)</a:t>
            </a:r>
            <a:r>
              <a:rPr lang="en-US" b="0" dirty="0">
                <a:solidFill>
                  <a:srgbClr val="002060"/>
                </a:solidFill>
                <a:effectLst/>
              </a:rPr>
              <a:t> experiments </a:t>
            </a:r>
            <a:r>
              <a:rPr lang="en-US" dirty="0">
                <a:solidFill>
                  <a:srgbClr val="002060"/>
                </a:solidFill>
              </a:rPr>
              <a:t>can </a:t>
            </a:r>
            <a:r>
              <a:rPr lang="en-US" b="0" dirty="0">
                <a:solidFill>
                  <a:srgbClr val="002060"/>
                </a:solidFill>
                <a:effectLst/>
              </a:rPr>
              <a:t>provide detailed information about the electronic dynamics and the underlying properties of materials. </a:t>
            </a:r>
          </a:p>
          <a:p>
            <a:pPr algn="just"/>
            <a:r>
              <a:rPr lang="en-US" b="0" dirty="0">
                <a:solidFill>
                  <a:srgbClr val="002060"/>
                </a:solidFill>
                <a:effectLst/>
              </a:rPr>
              <a:t>Exploration of ultrafast electronic dynamics, orbital symmetries, surface vs. bulk states, and spin-dependent phenomena. ARIA will enable the access to </a:t>
            </a:r>
            <a:r>
              <a:rPr lang="en-US" b="1" dirty="0">
                <a:solidFill>
                  <a:srgbClr val="002060"/>
                </a:solidFill>
                <a:effectLst/>
              </a:rPr>
              <a:t>multiphoton processes </a:t>
            </a:r>
            <a:r>
              <a:rPr lang="en-US" b="0" dirty="0">
                <a:solidFill>
                  <a:srgbClr val="002060"/>
                </a:solidFill>
                <a:effectLst/>
              </a:rPr>
              <a:t>and </a:t>
            </a:r>
            <a:r>
              <a:rPr lang="en-US" b="1" dirty="0">
                <a:solidFill>
                  <a:srgbClr val="002060"/>
                </a:solidFill>
                <a:effectLst/>
              </a:rPr>
              <a:t>non-linear optics</a:t>
            </a:r>
            <a:r>
              <a:rPr lang="en-US" b="0" dirty="0">
                <a:solidFill>
                  <a:srgbClr val="002060"/>
                </a:solidFill>
                <a:effectLst/>
              </a:rPr>
              <a:t>. </a:t>
            </a:r>
            <a:endParaRPr lang="it-IT" dirty="0">
              <a:solidFill>
                <a:srgbClr val="002060"/>
              </a:solidFill>
            </a:endParaRPr>
          </a:p>
        </p:txBody>
      </p:sp>
      <p:pic>
        <p:nvPicPr>
          <p:cNvPr id="3" name="Immagine 2">
            <a:extLst>
              <a:ext uri="{FF2B5EF4-FFF2-40B4-BE49-F238E27FC236}">
                <a16:creationId xmlns:a16="http://schemas.microsoft.com/office/drawing/2014/main" id="{6617980E-494F-706C-8145-B75302500E92}"/>
              </a:ext>
            </a:extLst>
          </p:cNvPr>
          <p:cNvPicPr>
            <a:picLocks noChangeAspect="1"/>
          </p:cNvPicPr>
          <p:nvPr/>
        </p:nvPicPr>
        <p:blipFill>
          <a:blip r:embed="rId2"/>
          <a:stretch>
            <a:fillRect/>
          </a:stretch>
        </p:blipFill>
        <p:spPr>
          <a:xfrm>
            <a:off x="7257143" y="111570"/>
            <a:ext cx="4378476" cy="1901356"/>
          </a:xfrm>
          <a:prstGeom prst="rect">
            <a:avLst/>
          </a:prstGeom>
        </p:spPr>
      </p:pic>
      <p:pic>
        <p:nvPicPr>
          <p:cNvPr id="8" name="Immagine 7">
            <a:extLst>
              <a:ext uri="{FF2B5EF4-FFF2-40B4-BE49-F238E27FC236}">
                <a16:creationId xmlns:a16="http://schemas.microsoft.com/office/drawing/2014/main" id="{101890C8-65F4-3C24-3032-3C668BC4FB64}"/>
              </a:ext>
            </a:extLst>
          </p:cNvPr>
          <p:cNvPicPr>
            <a:picLocks noChangeAspect="1"/>
          </p:cNvPicPr>
          <p:nvPr/>
        </p:nvPicPr>
        <p:blipFill>
          <a:blip r:embed="rId3"/>
          <a:stretch>
            <a:fillRect/>
          </a:stretch>
        </p:blipFill>
        <p:spPr>
          <a:xfrm>
            <a:off x="6874329" y="3340075"/>
            <a:ext cx="5225143" cy="1997633"/>
          </a:xfrm>
          <a:prstGeom prst="rect">
            <a:avLst/>
          </a:prstGeom>
        </p:spPr>
      </p:pic>
      <p:pic>
        <p:nvPicPr>
          <p:cNvPr id="6" name="Immagine 5">
            <a:extLst>
              <a:ext uri="{FF2B5EF4-FFF2-40B4-BE49-F238E27FC236}">
                <a16:creationId xmlns:a16="http://schemas.microsoft.com/office/drawing/2014/main" id="{2F1CAD9A-4208-8ADE-E264-CAE597A57864}"/>
              </a:ext>
            </a:extLst>
          </p:cNvPr>
          <p:cNvPicPr>
            <a:picLocks noChangeAspect="1"/>
          </p:cNvPicPr>
          <p:nvPr/>
        </p:nvPicPr>
        <p:blipFill>
          <a:blip r:embed="rId4"/>
          <a:stretch>
            <a:fillRect/>
          </a:stretch>
        </p:blipFill>
        <p:spPr>
          <a:xfrm>
            <a:off x="7943569" y="2052451"/>
            <a:ext cx="3996246" cy="2182161"/>
          </a:xfrm>
          <a:prstGeom prst="rect">
            <a:avLst/>
          </a:prstGeom>
        </p:spPr>
      </p:pic>
      <p:sp>
        <p:nvSpPr>
          <p:cNvPr id="2" name="CasellaDiTesto 1">
            <a:extLst>
              <a:ext uri="{FF2B5EF4-FFF2-40B4-BE49-F238E27FC236}">
                <a16:creationId xmlns:a16="http://schemas.microsoft.com/office/drawing/2014/main" id="{F50144CE-0FBC-223E-BD82-B00E8DC5B174}"/>
              </a:ext>
            </a:extLst>
          </p:cNvPr>
          <p:cNvSpPr txBox="1"/>
          <p:nvPr/>
        </p:nvSpPr>
        <p:spPr>
          <a:xfrm>
            <a:off x="6743700" y="5425003"/>
            <a:ext cx="5355772" cy="923330"/>
          </a:xfrm>
          <a:prstGeom prst="rect">
            <a:avLst/>
          </a:prstGeom>
          <a:noFill/>
        </p:spPr>
        <p:txBody>
          <a:bodyPr wrap="square" rtlCol="0">
            <a:spAutoFit/>
          </a:bodyPr>
          <a:lstStyle/>
          <a:p>
            <a:pPr algn="just"/>
            <a:r>
              <a:rPr lang="it-IT" b="1" dirty="0">
                <a:solidFill>
                  <a:srgbClr val="FF0000"/>
                </a:solidFill>
              </a:rPr>
              <a:t>Time- and angle-</a:t>
            </a:r>
            <a:r>
              <a:rPr lang="it-IT" b="1" dirty="0" err="1">
                <a:solidFill>
                  <a:srgbClr val="FF0000"/>
                </a:solidFill>
              </a:rPr>
              <a:t>resolved</a:t>
            </a:r>
            <a:r>
              <a:rPr lang="it-IT" b="1" dirty="0">
                <a:solidFill>
                  <a:srgbClr val="FF0000"/>
                </a:solidFill>
              </a:rPr>
              <a:t> </a:t>
            </a:r>
            <a:r>
              <a:rPr lang="it-IT" b="1" dirty="0" err="1">
                <a:solidFill>
                  <a:srgbClr val="FF0000"/>
                </a:solidFill>
              </a:rPr>
              <a:t>photoemission</a:t>
            </a:r>
            <a:r>
              <a:rPr lang="it-IT" b="1" dirty="0">
                <a:solidFill>
                  <a:srgbClr val="FF0000"/>
                </a:solidFill>
              </a:rPr>
              <a:t> </a:t>
            </a:r>
            <a:r>
              <a:rPr lang="it-IT" b="1" dirty="0" err="1">
                <a:solidFill>
                  <a:srgbClr val="FF0000"/>
                </a:solidFill>
              </a:rPr>
              <a:t>spectroscopy</a:t>
            </a:r>
            <a:r>
              <a:rPr lang="it-IT" b="1" dirty="0">
                <a:solidFill>
                  <a:srgbClr val="FF0000"/>
                </a:solidFill>
              </a:rPr>
              <a:t> </a:t>
            </a:r>
            <a:r>
              <a:rPr lang="it-IT" dirty="0"/>
              <a:t>(TR-ARPES) </a:t>
            </a:r>
            <a:r>
              <a:rPr lang="it-IT" dirty="0" err="1"/>
              <a:t>is</a:t>
            </a:r>
            <a:r>
              <a:rPr lang="it-IT" dirty="0"/>
              <a:t> </a:t>
            </a:r>
            <a:r>
              <a:rPr lang="it-IT" dirty="0" err="1"/>
              <a:t>applied</a:t>
            </a:r>
            <a:r>
              <a:rPr lang="it-IT" dirty="0"/>
              <a:t> to </a:t>
            </a:r>
            <a:r>
              <a:rPr lang="it-IT" b="1" dirty="0" err="1">
                <a:solidFill>
                  <a:srgbClr val="00B050"/>
                </a:solidFill>
              </a:rPr>
              <a:t>graphite</a:t>
            </a:r>
            <a:r>
              <a:rPr lang="it-IT" dirty="0"/>
              <a:t>, </a:t>
            </a:r>
            <a:r>
              <a:rPr lang="it-IT" dirty="0" err="1"/>
              <a:t>focusing</a:t>
            </a:r>
            <a:r>
              <a:rPr lang="it-IT" dirty="0"/>
              <a:t> on the dynamics of </a:t>
            </a:r>
            <a:r>
              <a:rPr lang="it-IT" dirty="0" err="1"/>
              <a:t>photoinjected</a:t>
            </a:r>
            <a:r>
              <a:rPr lang="it-IT" dirty="0"/>
              <a:t> </a:t>
            </a:r>
            <a:r>
              <a:rPr lang="it-IT" dirty="0" err="1"/>
              <a:t>electrons</a:t>
            </a:r>
            <a:r>
              <a:rPr lang="it-IT" dirty="0"/>
              <a:t> </a:t>
            </a:r>
            <a:r>
              <a:rPr lang="it-IT" dirty="0" err="1"/>
              <a:t>at</a:t>
            </a:r>
            <a:r>
              <a:rPr lang="it-IT" dirty="0"/>
              <a:t> the K point. </a:t>
            </a:r>
          </a:p>
        </p:txBody>
      </p:sp>
      <p:sp>
        <p:nvSpPr>
          <p:cNvPr id="4" name="CasellaDiTesto 3">
            <a:extLst>
              <a:ext uri="{FF2B5EF4-FFF2-40B4-BE49-F238E27FC236}">
                <a16:creationId xmlns:a16="http://schemas.microsoft.com/office/drawing/2014/main" id="{01E6F32C-A9CA-BBDE-7622-D98355C8AEC7}"/>
              </a:ext>
            </a:extLst>
          </p:cNvPr>
          <p:cNvSpPr txBox="1"/>
          <p:nvPr/>
        </p:nvSpPr>
        <p:spPr>
          <a:xfrm>
            <a:off x="372532" y="5986387"/>
            <a:ext cx="609600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3431072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72D75661-142E-26C1-2AC1-6F30772FD241}"/>
              </a:ext>
            </a:extLst>
          </p:cNvPr>
          <p:cNvSpPr txBox="1"/>
          <p:nvPr/>
        </p:nvSpPr>
        <p:spPr>
          <a:xfrm>
            <a:off x="319490" y="548447"/>
            <a:ext cx="7288870" cy="5570756"/>
          </a:xfrm>
          <a:prstGeom prst="rect">
            <a:avLst/>
          </a:prstGeom>
          <a:noFill/>
        </p:spPr>
        <p:txBody>
          <a:bodyPr wrap="square">
            <a:spAutoFit/>
          </a:bodyPr>
          <a:lstStyle/>
          <a:p>
            <a:r>
              <a:rPr lang="it-IT" sz="2000" b="1" dirty="0" err="1">
                <a:solidFill>
                  <a:srgbClr val="002060"/>
                </a:solidFill>
              </a:rPr>
              <a:t>Photon</a:t>
            </a:r>
            <a:r>
              <a:rPr lang="it-IT" sz="2000" b="1" dirty="0">
                <a:solidFill>
                  <a:srgbClr val="002060"/>
                </a:solidFill>
              </a:rPr>
              <a:t> Science Applications in the ARIA energy range</a:t>
            </a:r>
          </a:p>
          <a:p>
            <a:endParaRPr lang="it-IT" b="1" dirty="0">
              <a:solidFill>
                <a:srgbClr val="002060"/>
              </a:solidFill>
            </a:endParaRPr>
          </a:p>
          <a:p>
            <a:r>
              <a:rPr lang="it-IT" b="1" dirty="0" err="1">
                <a:solidFill>
                  <a:srgbClr val="002060"/>
                </a:solidFill>
              </a:rPr>
              <a:t>Chirality</a:t>
            </a:r>
            <a:r>
              <a:rPr lang="it-IT" b="1" dirty="0">
                <a:solidFill>
                  <a:srgbClr val="002060"/>
                </a:solidFill>
              </a:rPr>
              <a:t> and </a:t>
            </a:r>
            <a:r>
              <a:rPr lang="it-IT" b="1" dirty="0" err="1">
                <a:solidFill>
                  <a:srgbClr val="002060"/>
                </a:solidFill>
              </a:rPr>
              <a:t>Molecular</a:t>
            </a:r>
            <a:r>
              <a:rPr lang="it-IT" b="1" dirty="0">
                <a:solidFill>
                  <a:srgbClr val="002060"/>
                </a:solidFill>
              </a:rPr>
              <a:t> Dynamics</a:t>
            </a:r>
            <a:r>
              <a:rPr lang="it-IT" dirty="0">
                <a:solidFill>
                  <a:srgbClr val="002060"/>
                </a:solidFill>
              </a:rPr>
              <a:t>:</a:t>
            </a:r>
            <a:br>
              <a:rPr lang="it-IT" dirty="0">
                <a:solidFill>
                  <a:srgbClr val="002060"/>
                </a:solidFill>
              </a:rPr>
            </a:br>
            <a:r>
              <a:rPr lang="it-IT" dirty="0" err="1">
                <a:solidFill>
                  <a:srgbClr val="002060"/>
                </a:solidFill>
              </a:rPr>
              <a:t>ARIA’s</a:t>
            </a:r>
            <a:r>
              <a:rPr lang="it-IT" dirty="0">
                <a:solidFill>
                  <a:srgbClr val="002060"/>
                </a:solidFill>
              </a:rPr>
              <a:t> capabilities </a:t>
            </a:r>
            <a:r>
              <a:rPr lang="it-IT" dirty="0" err="1">
                <a:solidFill>
                  <a:srgbClr val="002060"/>
                </a:solidFill>
              </a:rPr>
              <a:t>will</a:t>
            </a:r>
            <a:r>
              <a:rPr lang="it-IT" dirty="0">
                <a:solidFill>
                  <a:srgbClr val="002060"/>
                </a:solidFill>
              </a:rPr>
              <a:t> </a:t>
            </a:r>
            <a:r>
              <a:rPr lang="it-IT" dirty="0" err="1">
                <a:solidFill>
                  <a:srgbClr val="002060"/>
                </a:solidFill>
              </a:rPr>
              <a:t>extend</a:t>
            </a:r>
            <a:r>
              <a:rPr lang="it-IT" dirty="0">
                <a:solidFill>
                  <a:srgbClr val="002060"/>
                </a:solidFill>
              </a:rPr>
              <a:t> to </a:t>
            </a:r>
            <a:r>
              <a:rPr lang="it-IT" dirty="0" err="1">
                <a:solidFill>
                  <a:srgbClr val="002060"/>
                </a:solidFill>
              </a:rPr>
              <a:t>exploring</a:t>
            </a:r>
            <a:r>
              <a:rPr lang="it-IT" dirty="0">
                <a:solidFill>
                  <a:srgbClr val="002060"/>
                </a:solidFill>
              </a:rPr>
              <a:t> </a:t>
            </a:r>
            <a:r>
              <a:rPr lang="it-IT" dirty="0" err="1">
                <a:solidFill>
                  <a:srgbClr val="002060"/>
                </a:solidFill>
              </a:rPr>
              <a:t>chirality</a:t>
            </a:r>
            <a:r>
              <a:rPr lang="it-IT" dirty="0">
                <a:solidFill>
                  <a:srgbClr val="002060"/>
                </a:solidFill>
              </a:rPr>
              <a:t> and </a:t>
            </a:r>
            <a:r>
              <a:rPr lang="it-IT" dirty="0" err="1">
                <a:solidFill>
                  <a:srgbClr val="002060"/>
                </a:solidFill>
              </a:rPr>
              <a:t>natural</a:t>
            </a:r>
            <a:r>
              <a:rPr lang="it-IT" dirty="0">
                <a:solidFill>
                  <a:srgbClr val="002060"/>
                </a:solidFill>
              </a:rPr>
              <a:t> </a:t>
            </a:r>
            <a:r>
              <a:rPr lang="it-IT" dirty="0" err="1">
                <a:solidFill>
                  <a:srgbClr val="002060"/>
                </a:solidFill>
              </a:rPr>
              <a:t>dichroism</a:t>
            </a:r>
            <a:r>
              <a:rPr lang="it-IT" dirty="0">
                <a:solidFill>
                  <a:srgbClr val="002060"/>
                </a:solidFill>
              </a:rPr>
              <a:t> in </a:t>
            </a:r>
            <a:r>
              <a:rPr lang="it-IT" dirty="0" err="1">
                <a:solidFill>
                  <a:srgbClr val="002060"/>
                </a:solidFill>
              </a:rPr>
              <a:t>biological</a:t>
            </a:r>
            <a:r>
              <a:rPr lang="it-IT" dirty="0">
                <a:solidFill>
                  <a:srgbClr val="002060"/>
                </a:solidFill>
              </a:rPr>
              <a:t> systems, </a:t>
            </a:r>
            <a:r>
              <a:rPr lang="it-IT" dirty="0" err="1">
                <a:solidFill>
                  <a:srgbClr val="002060"/>
                </a:solidFill>
              </a:rPr>
              <a:t>aiding</a:t>
            </a:r>
            <a:r>
              <a:rPr lang="it-IT" dirty="0">
                <a:solidFill>
                  <a:srgbClr val="002060"/>
                </a:solidFill>
              </a:rPr>
              <a:t> in the </a:t>
            </a:r>
            <a:r>
              <a:rPr lang="it-IT" dirty="0" err="1">
                <a:solidFill>
                  <a:srgbClr val="002060"/>
                </a:solidFill>
              </a:rPr>
              <a:t>understanding</a:t>
            </a:r>
            <a:r>
              <a:rPr lang="it-IT" dirty="0">
                <a:solidFill>
                  <a:srgbClr val="002060"/>
                </a:solidFill>
              </a:rPr>
              <a:t> of </a:t>
            </a:r>
            <a:r>
              <a:rPr lang="it-IT" dirty="0" err="1">
                <a:solidFill>
                  <a:srgbClr val="002060"/>
                </a:solidFill>
              </a:rPr>
              <a:t>molecular</a:t>
            </a:r>
            <a:r>
              <a:rPr lang="it-IT" dirty="0">
                <a:solidFill>
                  <a:srgbClr val="002060"/>
                </a:solidFill>
              </a:rPr>
              <a:t> </a:t>
            </a:r>
            <a:r>
              <a:rPr lang="it-IT" dirty="0" err="1">
                <a:solidFill>
                  <a:srgbClr val="002060"/>
                </a:solidFill>
              </a:rPr>
              <a:t>structures</a:t>
            </a:r>
            <a:r>
              <a:rPr lang="it-IT" dirty="0">
                <a:solidFill>
                  <a:srgbClr val="002060"/>
                </a:solidFill>
              </a:rPr>
              <a:t>. </a:t>
            </a:r>
          </a:p>
          <a:p>
            <a:endParaRPr lang="it-IT" b="0" i="0" dirty="0">
              <a:solidFill>
                <a:srgbClr val="002060"/>
              </a:solidFill>
              <a:effectLst/>
            </a:endParaRPr>
          </a:p>
          <a:p>
            <a:endParaRPr lang="it-IT" dirty="0">
              <a:solidFill>
                <a:srgbClr val="002060"/>
              </a:solidFill>
            </a:endParaRPr>
          </a:p>
          <a:p>
            <a:endParaRPr lang="it-IT" b="0" i="0" dirty="0">
              <a:solidFill>
                <a:srgbClr val="002060"/>
              </a:solidFill>
              <a:effectLst/>
            </a:endParaRPr>
          </a:p>
          <a:p>
            <a:endParaRPr lang="it-IT" dirty="0">
              <a:solidFill>
                <a:srgbClr val="002060"/>
              </a:solidFill>
            </a:endParaRPr>
          </a:p>
          <a:p>
            <a:endParaRPr lang="it-IT" b="0" i="0" dirty="0">
              <a:solidFill>
                <a:srgbClr val="002060"/>
              </a:solidFill>
              <a:effectLst/>
            </a:endParaRPr>
          </a:p>
          <a:p>
            <a:endParaRPr lang="it-IT" dirty="0">
              <a:solidFill>
                <a:srgbClr val="002060"/>
              </a:solidFill>
            </a:endParaRPr>
          </a:p>
          <a:p>
            <a:endParaRPr lang="it-IT" b="0" i="0" dirty="0">
              <a:solidFill>
                <a:srgbClr val="002060"/>
              </a:solidFill>
              <a:effectLst/>
            </a:endParaRPr>
          </a:p>
          <a:p>
            <a:endParaRPr lang="it-IT" dirty="0">
              <a:solidFill>
                <a:srgbClr val="002060"/>
              </a:solidFill>
            </a:endParaRPr>
          </a:p>
          <a:p>
            <a:pPr lvl="1"/>
            <a:r>
              <a:rPr lang="it-IT" sz="1200" b="0" i="0" dirty="0">
                <a:solidFill>
                  <a:srgbClr val="002060"/>
                </a:solidFill>
                <a:effectLst/>
              </a:rPr>
              <a:t>[1]Nahon, Laurent, et al. "</a:t>
            </a:r>
            <a:r>
              <a:rPr lang="it-IT" sz="1200" b="0" i="0" dirty="0" err="1">
                <a:solidFill>
                  <a:srgbClr val="002060"/>
                </a:solidFill>
                <a:effectLst/>
              </a:rPr>
              <a:t>Determination</a:t>
            </a:r>
            <a:r>
              <a:rPr lang="it-IT" sz="1200" b="0" i="0" dirty="0">
                <a:solidFill>
                  <a:srgbClr val="002060"/>
                </a:solidFill>
                <a:effectLst/>
              </a:rPr>
              <a:t> of accurate electron </a:t>
            </a:r>
            <a:r>
              <a:rPr lang="it-IT" sz="1200" b="0" i="0" dirty="0" err="1">
                <a:solidFill>
                  <a:srgbClr val="002060"/>
                </a:solidFill>
                <a:effectLst/>
              </a:rPr>
              <a:t>chiral</a:t>
            </a:r>
            <a:r>
              <a:rPr lang="it-IT" sz="1200" b="0" i="0" dirty="0">
                <a:solidFill>
                  <a:srgbClr val="002060"/>
                </a:solidFill>
                <a:effectLst/>
              </a:rPr>
              <a:t> </a:t>
            </a:r>
            <a:r>
              <a:rPr lang="it-IT" sz="1200" b="0" i="0" dirty="0" err="1">
                <a:solidFill>
                  <a:srgbClr val="002060"/>
                </a:solidFill>
                <a:effectLst/>
              </a:rPr>
              <a:t>asymmetries</a:t>
            </a:r>
            <a:r>
              <a:rPr lang="it-IT" sz="1200" b="0" i="0" dirty="0">
                <a:solidFill>
                  <a:srgbClr val="002060"/>
                </a:solidFill>
                <a:effectLst/>
              </a:rPr>
              <a:t> in </a:t>
            </a:r>
            <a:r>
              <a:rPr lang="it-IT" sz="1200" b="0" i="0" dirty="0" err="1">
                <a:solidFill>
                  <a:srgbClr val="002060"/>
                </a:solidFill>
                <a:effectLst/>
              </a:rPr>
              <a:t>fenchone</a:t>
            </a:r>
            <a:r>
              <a:rPr lang="it-IT" sz="1200" b="0" i="0" dirty="0">
                <a:solidFill>
                  <a:srgbClr val="002060"/>
                </a:solidFill>
                <a:effectLst/>
              </a:rPr>
              <a:t> and </a:t>
            </a:r>
            <a:r>
              <a:rPr lang="it-IT" sz="1200" b="0" i="0" dirty="0" err="1">
                <a:solidFill>
                  <a:srgbClr val="002060"/>
                </a:solidFill>
                <a:effectLst/>
              </a:rPr>
              <a:t>camphor</a:t>
            </a:r>
            <a:r>
              <a:rPr lang="it-IT" sz="1200" b="0" i="0" dirty="0">
                <a:solidFill>
                  <a:srgbClr val="002060"/>
                </a:solidFill>
                <a:effectLst/>
              </a:rPr>
              <a:t> in the VUV range: </a:t>
            </a:r>
            <a:r>
              <a:rPr lang="it-IT" sz="1200" b="0" i="0" dirty="0" err="1">
                <a:solidFill>
                  <a:srgbClr val="002060"/>
                </a:solidFill>
                <a:effectLst/>
              </a:rPr>
              <a:t>sensitivity</a:t>
            </a:r>
            <a:r>
              <a:rPr lang="it-IT" sz="1200" b="0" i="0" dirty="0">
                <a:solidFill>
                  <a:srgbClr val="002060"/>
                </a:solidFill>
                <a:effectLst/>
              </a:rPr>
              <a:t> to </a:t>
            </a:r>
            <a:r>
              <a:rPr lang="it-IT" sz="1200" b="0" i="0" dirty="0" err="1">
                <a:solidFill>
                  <a:srgbClr val="002060"/>
                </a:solidFill>
                <a:effectLst/>
              </a:rPr>
              <a:t>isomerism</a:t>
            </a:r>
            <a:r>
              <a:rPr lang="it-IT" sz="1200" b="0" i="0" dirty="0">
                <a:solidFill>
                  <a:srgbClr val="002060"/>
                </a:solidFill>
                <a:effectLst/>
              </a:rPr>
              <a:t> and </a:t>
            </a:r>
            <a:r>
              <a:rPr lang="it-IT" sz="1200" b="0" i="0" dirty="0" err="1">
                <a:solidFill>
                  <a:srgbClr val="002060"/>
                </a:solidFill>
                <a:effectLst/>
              </a:rPr>
              <a:t>enantiomeric</a:t>
            </a:r>
            <a:r>
              <a:rPr lang="it-IT" sz="1200" b="0" i="0" dirty="0">
                <a:solidFill>
                  <a:srgbClr val="002060"/>
                </a:solidFill>
                <a:effectLst/>
              </a:rPr>
              <a:t> </a:t>
            </a:r>
            <a:r>
              <a:rPr lang="it-IT" sz="1200" b="0" i="0" dirty="0" err="1">
                <a:solidFill>
                  <a:srgbClr val="002060"/>
                </a:solidFill>
                <a:effectLst/>
              </a:rPr>
              <a:t>purity</a:t>
            </a:r>
            <a:r>
              <a:rPr lang="it-IT" sz="1200" b="0" i="0" dirty="0">
                <a:solidFill>
                  <a:srgbClr val="002060"/>
                </a:solidFill>
                <a:effectLst/>
              </a:rPr>
              <a:t>." </a:t>
            </a:r>
            <a:r>
              <a:rPr lang="it-IT" sz="1200" b="0" i="1" dirty="0" err="1">
                <a:solidFill>
                  <a:srgbClr val="002060"/>
                </a:solidFill>
                <a:effectLst/>
              </a:rPr>
              <a:t>Physical</a:t>
            </a:r>
            <a:r>
              <a:rPr lang="it-IT" sz="1200" b="0" i="1" dirty="0">
                <a:solidFill>
                  <a:srgbClr val="002060"/>
                </a:solidFill>
                <a:effectLst/>
              </a:rPr>
              <a:t> </a:t>
            </a:r>
            <a:r>
              <a:rPr lang="it-IT" sz="1200" b="0" i="1" dirty="0" err="1">
                <a:solidFill>
                  <a:srgbClr val="002060"/>
                </a:solidFill>
                <a:effectLst/>
              </a:rPr>
              <a:t>Chemistry</a:t>
            </a:r>
            <a:r>
              <a:rPr lang="it-IT" sz="1200" b="0" i="1" dirty="0">
                <a:solidFill>
                  <a:srgbClr val="002060"/>
                </a:solidFill>
                <a:effectLst/>
              </a:rPr>
              <a:t> Chemical </a:t>
            </a:r>
            <a:r>
              <a:rPr lang="it-IT" sz="1200" b="0" i="1" dirty="0" err="1">
                <a:solidFill>
                  <a:srgbClr val="002060"/>
                </a:solidFill>
                <a:effectLst/>
              </a:rPr>
              <a:t>Physics</a:t>
            </a:r>
            <a:r>
              <a:rPr lang="it-IT" sz="1200" b="0" i="0" dirty="0">
                <a:solidFill>
                  <a:srgbClr val="002060"/>
                </a:solidFill>
                <a:effectLst/>
              </a:rPr>
              <a:t> 18.18 (2016): 12696-12706.</a:t>
            </a:r>
          </a:p>
          <a:p>
            <a:pPr lvl="1"/>
            <a:r>
              <a:rPr lang="it-IT" sz="1200" b="0" i="0" dirty="0">
                <a:solidFill>
                  <a:srgbClr val="002060"/>
                </a:solidFill>
                <a:effectLst/>
              </a:rPr>
              <a:t>[2] </a:t>
            </a:r>
            <a:r>
              <a:rPr lang="it-IT" sz="1200" b="0" i="0" dirty="0" err="1">
                <a:solidFill>
                  <a:srgbClr val="002060"/>
                </a:solidFill>
                <a:effectLst/>
              </a:rPr>
              <a:t>Tia</a:t>
            </a:r>
            <a:r>
              <a:rPr lang="it-IT" sz="1200" b="0" i="0" dirty="0">
                <a:solidFill>
                  <a:srgbClr val="002060"/>
                </a:solidFill>
                <a:effectLst/>
              </a:rPr>
              <a:t>, Maurice, et al. "VUV </a:t>
            </a:r>
            <a:r>
              <a:rPr lang="it-IT" sz="1200" b="0" i="0" dirty="0" err="1">
                <a:solidFill>
                  <a:srgbClr val="002060"/>
                </a:solidFill>
                <a:effectLst/>
              </a:rPr>
              <a:t>photodynamics</a:t>
            </a:r>
            <a:r>
              <a:rPr lang="it-IT" sz="1200" b="0" i="0" dirty="0">
                <a:solidFill>
                  <a:srgbClr val="002060"/>
                </a:solidFill>
                <a:effectLst/>
              </a:rPr>
              <a:t> and </a:t>
            </a:r>
            <a:r>
              <a:rPr lang="it-IT" sz="1200" b="0" i="0" dirty="0" err="1">
                <a:solidFill>
                  <a:srgbClr val="002060"/>
                </a:solidFill>
                <a:effectLst/>
              </a:rPr>
              <a:t>chiral</a:t>
            </a:r>
            <a:r>
              <a:rPr lang="it-IT" sz="1200" b="0" i="0" dirty="0">
                <a:solidFill>
                  <a:srgbClr val="002060"/>
                </a:solidFill>
                <a:effectLst/>
              </a:rPr>
              <a:t> </a:t>
            </a:r>
            <a:r>
              <a:rPr lang="it-IT" sz="1200" b="0" i="0" dirty="0" err="1">
                <a:solidFill>
                  <a:srgbClr val="002060"/>
                </a:solidFill>
                <a:effectLst/>
              </a:rPr>
              <a:t>asymmetry</a:t>
            </a:r>
            <a:r>
              <a:rPr lang="it-IT" sz="1200" b="0" i="0" dirty="0">
                <a:solidFill>
                  <a:srgbClr val="002060"/>
                </a:solidFill>
                <a:effectLst/>
              </a:rPr>
              <a:t> in the </a:t>
            </a:r>
            <a:r>
              <a:rPr lang="it-IT" sz="1200" b="0" i="0" dirty="0" err="1">
                <a:solidFill>
                  <a:srgbClr val="002060"/>
                </a:solidFill>
                <a:effectLst/>
              </a:rPr>
              <a:t>photoionization</a:t>
            </a:r>
            <a:r>
              <a:rPr lang="it-IT" sz="1200" b="0" i="0" dirty="0">
                <a:solidFill>
                  <a:srgbClr val="002060"/>
                </a:solidFill>
                <a:effectLst/>
              </a:rPr>
              <a:t> of gas </a:t>
            </a:r>
            <a:r>
              <a:rPr lang="it-IT" sz="1200" b="0" i="0" dirty="0" err="1">
                <a:solidFill>
                  <a:srgbClr val="002060"/>
                </a:solidFill>
                <a:effectLst/>
              </a:rPr>
              <a:t>phase</a:t>
            </a:r>
            <a:r>
              <a:rPr lang="it-IT" sz="1200" b="0" i="0" dirty="0">
                <a:solidFill>
                  <a:srgbClr val="002060"/>
                </a:solidFill>
                <a:effectLst/>
              </a:rPr>
              <a:t> alanine </a:t>
            </a:r>
            <a:r>
              <a:rPr lang="it-IT" sz="1200" b="0" i="0" dirty="0" err="1">
                <a:solidFill>
                  <a:srgbClr val="002060"/>
                </a:solidFill>
                <a:effectLst/>
              </a:rPr>
              <a:t>enantiomers</a:t>
            </a:r>
            <a:r>
              <a:rPr lang="it-IT" sz="1200" b="0" i="0" dirty="0">
                <a:solidFill>
                  <a:srgbClr val="002060"/>
                </a:solidFill>
                <a:effectLst/>
              </a:rPr>
              <a:t>." </a:t>
            </a:r>
            <a:r>
              <a:rPr lang="it-IT" sz="1200" b="0" i="1" dirty="0">
                <a:solidFill>
                  <a:srgbClr val="002060"/>
                </a:solidFill>
                <a:effectLst/>
              </a:rPr>
              <a:t>The Journal of </a:t>
            </a:r>
            <a:r>
              <a:rPr lang="it-IT" sz="1200" b="0" i="1" dirty="0" err="1">
                <a:solidFill>
                  <a:srgbClr val="002060"/>
                </a:solidFill>
                <a:effectLst/>
              </a:rPr>
              <a:t>Physical</a:t>
            </a:r>
            <a:r>
              <a:rPr lang="it-IT" sz="1200" b="0" i="1" dirty="0">
                <a:solidFill>
                  <a:srgbClr val="002060"/>
                </a:solidFill>
                <a:effectLst/>
              </a:rPr>
              <a:t> </a:t>
            </a:r>
            <a:r>
              <a:rPr lang="it-IT" sz="1200" b="0" i="1" dirty="0" err="1">
                <a:solidFill>
                  <a:srgbClr val="002060"/>
                </a:solidFill>
                <a:effectLst/>
              </a:rPr>
              <a:t>Chemistry</a:t>
            </a:r>
            <a:r>
              <a:rPr lang="it-IT" sz="1200" b="0" i="1" dirty="0">
                <a:solidFill>
                  <a:srgbClr val="002060"/>
                </a:solidFill>
                <a:effectLst/>
              </a:rPr>
              <a:t> A</a:t>
            </a:r>
            <a:r>
              <a:rPr lang="it-IT" sz="1200" b="0" i="0" dirty="0">
                <a:solidFill>
                  <a:srgbClr val="002060"/>
                </a:solidFill>
                <a:effectLst/>
              </a:rPr>
              <a:t> 118.15 (2014): 2765-2779.</a:t>
            </a:r>
          </a:p>
          <a:p>
            <a:pPr lvl="1"/>
            <a:r>
              <a:rPr lang="it-IT" sz="1200" b="0" i="0" dirty="0">
                <a:solidFill>
                  <a:srgbClr val="002060"/>
                </a:solidFill>
                <a:effectLst/>
              </a:rPr>
              <a:t>[3] Mason, N. </a:t>
            </a:r>
            <a:r>
              <a:rPr lang="it-IT" sz="1200" b="0" i="0" dirty="0" err="1">
                <a:solidFill>
                  <a:srgbClr val="002060"/>
                </a:solidFill>
                <a:effectLst/>
              </a:rPr>
              <a:t>J</a:t>
            </a:r>
            <a:r>
              <a:rPr lang="it-IT" sz="1200" b="0" i="0" dirty="0">
                <a:solidFill>
                  <a:srgbClr val="002060"/>
                </a:solidFill>
                <a:effectLst/>
              </a:rPr>
              <a:t>., et al. "</a:t>
            </a:r>
            <a:r>
              <a:rPr lang="it-IT" sz="1200" b="0" i="0" dirty="0" err="1">
                <a:solidFill>
                  <a:srgbClr val="002060"/>
                </a:solidFill>
                <a:effectLst/>
              </a:rPr>
              <a:t>Atmospheric</a:t>
            </a:r>
            <a:r>
              <a:rPr lang="it-IT" sz="1200" b="0" i="0" dirty="0">
                <a:solidFill>
                  <a:srgbClr val="002060"/>
                </a:solidFill>
                <a:effectLst/>
              </a:rPr>
              <a:t> </a:t>
            </a:r>
            <a:r>
              <a:rPr lang="it-IT" sz="1200" b="0" i="0" dirty="0" err="1">
                <a:solidFill>
                  <a:srgbClr val="002060"/>
                </a:solidFill>
                <a:effectLst/>
              </a:rPr>
              <a:t>chemistry</a:t>
            </a:r>
            <a:r>
              <a:rPr lang="it-IT" sz="1200" b="0" i="0" dirty="0">
                <a:solidFill>
                  <a:srgbClr val="002060"/>
                </a:solidFill>
                <a:effectLst/>
              </a:rPr>
              <a:t> with </a:t>
            </a:r>
            <a:r>
              <a:rPr lang="it-IT" sz="1200" b="0" i="0" dirty="0" err="1">
                <a:solidFill>
                  <a:srgbClr val="002060"/>
                </a:solidFill>
                <a:effectLst/>
              </a:rPr>
              <a:t>synchrotron</a:t>
            </a:r>
            <a:r>
              <a:rPr lang="it-IT" sz="1200" b="0" i="0" dirty="0">
                <a:solidFill>
                  <a:srgbClr val="002060"/>
                </a:solidFill>
                <a:effectLst/>
              </a:rPr>
              <a:t> </a:t>
            </a:r>
            <a:r>
              <a:rPr lang="it-IT" sz="1200" b="0" i="0" dirty="0" err="1">
                <a:solidFill>
                  <a:srgbClr val="002060"/>
                </a:solidFill>
                <a:effectLst/>
              </a:rPr>
              <a:t>radiation</a:t>
            </a:r>
            <a:r>
              <a:rPr lang="it-IT" sz="1200" b="0" i="0" dirty="0">
                <a:solidFill>
                  <a:srgbClr val="002060"/>
                </a:solidFill>
                <a:effectLst/>
              </a:rPr>
              <a:t>." </a:t>
            </a:r>
            <a:r>
              <a:rPr lang="it-IT" sz="1200" b="0" i="1" dirty="0">
                <a:solidFill>
                  <a:srgbClr val="002060"/>
                </a:solidFill>
                <a:effectLst/>
              </a:rPr>
              <a:t>Journal of </a:t>
            </a:r>
            <a:r>
              <a:rPr lang="it-IT" sz="1200" b="0" i="1" dirty="0" err="1">
                <a:solidFill>
                  <a:srgbClr val="002060"/>
                </a:solidFill>
                <a:effectLst/>
              </a:rPr>
              <a:t>Physics</a:t>
            </a:r>
            <a:r>
              <a:rPr lang="it-IT" sz="1200" b="0" i="1" dirty="0">
                <a:solidFill>
                  <a:srgbClr val="002060"/>
                </a:solidFill>
                <a:effectLst/>
              </a:rPr>
              <a:t> B: </a:t>
            </a:r>
            <a:r>
              <a:rPr lang="it-IT" sz="1200" b="0" i="1" dirty="0" err="1">
                <a:solidFill>
                  <a:srgbClr val="002060"/>
                </a:solidFill>
                <a:effectLst/>
              </a:rPr>
              <a:t>Atomic</a:t>
            </a:r>
            <a:r>
              <a:rPr lang="it-IT" sz="1200" b="0" i="1" dirty="0">
                <a:solidFill>
                  <a:srgbClr val="002060"/>
                </a:solidFill>
                <a:effectLst/>
              </a:rPr>
              <a:t>, </a:t>
            </a:r>
            <a:r>
              <a:rPr lang="it-IT" sz="1200" b="0" i="1" dirty="0" err="1">
                <a:solidFill>
                  <a:srgbClr val="002060"/>
                </a:solidFill>
                <a:effectLst/>
              </a:rPr>
              <a:t>Molecular</a:t>
            </a:r>
            <a:r>
              <a:rPr lang="it-IT" sz="1200" b="0" i="1" dirty="0">
                <a:solidFill>
                  <a:srgbClr val="002060"/>
                </a:solidFill>
                <a:effectLst/>
              </a:rPr>
              <a:t> and Optical </a:t>
            </a:r>
            <a:r>
              <a:rPr lang="it-IT" sz="1200" b="0" i="1" dirty="0" err="1">
                <a:solidFill>
                  <a:srgbClr val="002060"/>
                </a:solidFill>
                <a:effectLst/>
              </a:rPr>
              <a:t>Physics</a:t>
            </a:r>
            <a:r>
              <a:rPr lang="it-IT" sz="1200" b="0" i="0" dirty="0">
                <a:solidFill>
                  <a:srgbClr val="002060"/>
                </a:solidFill>
                <a:effectLst/>
              </a:rPr>
              <a:t> 38.9 (2005): S893.</a:t>
            </a:r>
          </a:p>
          <a:p>
            <a:pPr lvl="1"/>
            <a:r>
              <a:rPr lang="it-IT" sz="1200" b="0" i="0" dirty="0">
                <a:solidFill>
                  <a:srgbClr val="002060"/>
                </a:solidFill>
                <a:effectLst/>
              </a:rPr>
              <a:t>[4] Nahon, Laurent, et al. "DESIRS: a state-of-the-art VUV </a:t>
            </a:r>
            <a:r>
              <a:rPr lang="it-IT" sz="1200" b="0" i="0" dirty="0" err="1">
                <a:solidFill>
                  <a:srgbClr val="002060"/>
                </a:solidFill>
                <a:effectLst/>
              </a:rPr>
              <a:t>beamline</a:t>
            </a:r>
            <a:r>
              <a:rPr lang="it-IT" sz="1200" b="0" i="0" dirty="0">
                <a:solidFill>
                  <a:srgbClr val="002060"/>
                </a:solidFill>
                <a:effectLst/>
              </a:rPr>
              <a:t> featuring high </a:t>
            </a:r>
            <a:r>
              <a:rPr lang="it-IT" sz="1200" b="0" i="0" dirty="0" err="1">
                <a:solidFill>
                  <a:srgbClr val="002060"/>
                </a:solidFill>
                <a:effectLst/>
              </a:rPr>
              <a:t>resolution</a:t>
            </a:r>
            <a:r>
              <a:rPr lang="it-IT" sz="1200" b="0" i="0" dirty="0">
                <a:solidFill>
                  <a:srgbClr val="002060"/>
                </a:solidFill>
                <a:effectLst/>
              </a:rPr>
              <a:t> and </a:t>
            </a:r>
            <a:r>
              <a:rPr lang="it-IT" sz="1200" b="0" i="0" dirty="0" err="1">
                <a:solidFill>
                  <a:srgbClr val="002060"/>
                </a:solidFill>
                <a:effectLst/>
              </a:rPr>
              <a:t>variable</a:t>
            </a:r>
            <a:r>
              <a:rPr lang="it-IT" sz="1200" b="0" i="0" dirty="0">
                <a:solidFill>
                  <a:srgbClr val="002060"/>
                </a:solidFill>
                <a:effectLst/>
              </a:rPr>
              <a:t> </a:t>
            </a:r>
            <a:r>
              <a:rPr lang="it-IT" sz="1200" b="0" i="0" dirty="0" err="1">
                <a:solidFill>
                  <a:srgbClr val="002060"/>
                </a:solidFill>
                <a:effectLst/>
              </a:rPr>
              <a:t>polarization</a:t>
            </a:r>
            <a:r>
              <a:rPr lang="it-IT" sz="1200" b="0" i="0" dirty="0">
                <a:solidFill>
                  <a:srgbClr val="002060"/>
                </a:solidFill>
                <a:effectLst/>
              </a:rPr>
              <a:t> for </a:t>
            </a:r>
            <a:r>
              <a:rPr lang="it-IT" sz="1200" b="0" i="0" dirty="0" err="1">
                <a:solidFill>
                  <a:srgbClr val="002060"/>
                </a:solidFill>
                <a:effectLst/>
              </a:rPr>
              <a:t>spectroscopy</a:t>
            </a:r>
            <a:r>
              <a:rPr lang="it-IT" sz="1200" b="0" i="0" dirty="0">
                <a:solidFill>
                  <a:srgbClr val="002060"/>
                </a:solidFill>
                <a:effectLst/>
              </a:rPr>
              <a:t> and </a:t>
            </a:r>
            <a:r>
              <a:rPr lang="it-IT" sz="1200" b="0" i="0" dirty="0" err="1">
                <a:solidFill>
                  <a:srgbClr val="002060"/>
                </a:solidFill>
                <a:effectLst/>
              </a:rPr>
              <a:t>dichroism</a:t>
            </a:r>
            <a:r>
              <a:rPr lang="it-IT" sz="1200" b="0" i="0" dirty="0">
                <a:solidFill>
                  <a:srgbClr val="002060"/>
                </a:solidFill>
                <a:effectLst/>
              </a:rPr>
              <a:t> </a:t>
            </a:r>
            <a:r>
              <a:rPr lang="it-IT" sz="1200" b="0" i="0" dirty="0" err="1">
                <a:solidFill>
                  <a:srgbClr val="002060"/>
                </a:solidFill>
                <a:effectLst/>
              </a:rPr>
              <a:t>at</a:t>
            </a:r>
            <a:r>
              <a:rPr lang="it-IT" sz="1200" b="0" i="0" dirty="0">
                <a:solidFill>
                  <a:srgbClr val="002060"/>
                </a:solidFill>
                <a:effectLst/>
              </a:rPr>
              <a:t> SOLEIL." </a:t>
            </a:r>
            <a:r>
              <a:rPr lang="it-IT" sz="1200" b="0" i="1" dirty="0">
                <a:solidFill>
                  <a:srgbClr val="002060"/>
                </a:solidFill>
                <a:effectLst/>
              </a:rPr>
              <a:t>Journal of </a:t>
            </a:r>
            <a:r>
              <a:rPr lang="it-IT" sz="1200" b="0" i="1" dirty="0" err="1">
                <a:solidFill>
                  <a:srgbClr val="002060"/>
                </a:solidFill>
                <a:effectLst/>
              </a:rPr>
              <a:t>synchrotron</a:t>
            </a:r>
            <a:r>
              <a:rPr lang="it-IT" sz="1200" b="0" i="1" dirty="0">
                <a:solidFill>
                  <a:srgbClr val="002060"/>
                </a:solidFill>
                <a:effectLst/>
              </a:rPr>
              <a:t> </a:t>
            </a:r>
            <a:r>
              <a:rPr lang="it-IT" sz="1200" b="0" i="1" dirty="0" err="1">
                <a:solidFill>
                  <a:srgbClr val="002060"/>
                </a:solidFill>
                <a:effectLst/>
              </a:rPr>
              <a:t>radiation</a:t>
            </a:r>
            <a:r>
              <a:rPr lang="it-IT" sz="1200" b="0" i="0" dirty="0">
                <a:solidFill>
                  <a:srgbClr val="002060"/>
                </a:solidFill>
                <a:effectLst/>
              </a:rPr>
              <a:t> 19.4 (2012): 508-520.</a:t>
            </a:r>
          </a:p>
        </p:txBody>
      </p:sp>
      <p:pic>
        <p:nvPicPr>
          <p:cNvPr id="4" name="Immagine 3">
            <a:extLst>
              <a:ext uri="{FF2B5EF4-FFF2-40B4-BE49-F238E27FC236}">
                <a16:creationId xmlns:a16="http://schemas.microsoft.com/office/drawing/2014/main" id="{B33B8D65-A194-6E85-ECDE-178C1875BD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6215" y="679375"/>
            <a:ext cx="2736538" cy="2655686"/>
          </a:xfrm>
          <a:prstGeom prst="rect">
            <a:avLst/>
          </a:prstGeom>
        </p:spPr>
      </p:pic>
      <p:sp>
        <p:nvSpPr>
          <p:cNvPr id="5" name="CasellaDiTesto 4">
            <a:extLst>
              <a:ext uri="{FF2B5EF4-FFF2-40B4-BE49-F238E27FC236}">
                <a16:creationId xmlns:a16="http://schemas.microsoft.com/office/drawing/2014/main" id="{E5ED0A2A-9D54-D174-BAA9-7E41AC32EE8C}"/>
              </a:ext>
            </a:extLst>
          </p:cNvPr>
          <p:cNvSpPr txBox="1"/>
          <p:nvPr/>
        </p:nvSpPr>
        <p:spPr>
          <a:xfrm>
            <a:off x="327361" y="2110481"/>
            <a:ext cx="6630706" cy="2031325"/>
          </a:xfrm>
          <a:prstGeom prst="rect">
            <a:avLst/>
          </a:prstGeom>
          <a:noFill/>
        </p:spPr>
        <p:txBody>
          <a:bodyPr wrap="square" rtlCol="0">
            <a:spAutoFit/>
          </a:bodyPr>
          <a:lstStyle/>
          <a:p>
            <a:pPr algn="just"/>
            <a:r>
              <a:rPr lang="it-IT" dirty="0">
                <a:solidFill>
                  <a:srgbClr val="002060"/>
                </a:solidFill>
              </a:rPr>
              <a:t>The </a:t>
            </a:r>
            <a:r>
              <a:rPr lang="it-IT" dirty="0" err="1">
                <a:solidFill>
                  <a:srgbClr val="002060"/>
                </a:solidFill>
              </a:rPr>
              <a:t>valence</a:t>
            </a:r>
            <a:r>
              <a:rPr lang="it-IT" dirty="0">
                <a:solidFill>
                  <a:srgbClr val="002060"/>
                </a:solidFill>
              </a:rPr>
              <a:t> shell </a:t>
            </a:r>
            <a:r>
              <a:rPr lang="it-IT" dirty="0" err="1">
                <a:solidFill>
                  <a:srgbClr val="002060"/>
                </a:solidFill>
              </a:rPr>
              <a:t>photoionization</a:t>
            </a:r>
            <a:r>
              <a:rPr lang="it-IT" dirty="0">
                <a:solidFill>
                  <a:srgbClr val="002060"/>
                </a:solidFill>
              </a:rPr>
              <a:t> of the </a:t>
            </a:r>
            <a:r>
              <a:rPr lang="it-IT" b="1" dirty="0" err="1">
                <a:solidFill>
                  <a:srgbClr val="00B050"/>
                </a:solidFill>
              </a:rPr>
              <a:t>simplest</a:t>
            </a:r>
            <a:r>
              <a:rPr lang="it-IT" b="1" dirty="0">
                <a:solidFill>
                  <a:srgbClr val="00B050"/>
                </a:solidFill>
              </a:rPr>
              <a:t> </a:t>
            </a:r>
            <a:r>
              <a:rPr lang="it-IT" b="1" dirty="0" err="1">
                <a:solidFill>
                  <a:srgbClr val="00B050"/>
                </a:solidFill>
              </a:rPr>
              <a:t>chiral</a:t>
            </a:r>
            <a:r>
              <a:rPr lang="it-IT" b="1" dirty="0">
                <a:solidFill>
                  <a:srgbClr val="00B050"/>
                </a:solidFill>
              </a:rPr>
              <a:t> amino acid, alanine</a:t>
            </a:r>
            <a:r>
              <a:rPr lang="it-IT" dirty="0">
                <a:solidFill>
                  <a:srgbClr val="002060"/>
                </a:solidFill>
              </a:rPr>
              <a:t>, </a:t>
            </a:r>
            <a:r>
              <a:rPr lang="it-IT" dirty="0" err="1">
                <a:solidFill>
                  <a:srgbClr val="002060"/>
                </a:solidFill>
              </a:rPr>
              <a:t>is</a:t>
            </a:r>
            <a:r>
              <a:rPr lang="it-IT" dirty="0">
                <a:solidFill>
                  <a:srgbClr val="002060"/>
                </a:solidFill>
              </a:rPr>
              <a:t> </a:t>
            </a:r>
            <a:r>
              <a:rPr lang="it-IT" dirty="0" err="1">
                <a:solidFill>
                  <a:srgbClr val="002060"/>
                </a:solidFill>
              </a:rPr>
              <a:t>investigated</a:t>
            </a:r>
            <a:r>
              <a:rPr lang="it-IT" dirty="0">
                <a:solidFill>
                  <a:srgbClr val="002060"/>
                </a:solidFill>
              </a:rPr>
              <a:t> over the vacuum </a:t>
            </a:r>
            <a:r>
              <a:rPr lang="it-IT" dirty="0" err="1">
                <a:solidFill>
                  <a:srgbClr val="002060"/>
                </a:solidFill>
              </a:rPr>
              <a:t>ultraviolet</a:t>
            </a:r>
            <a:r>
              <a:rPr lang="it-IT" dirty="0">
                <a:solidFill>
                  <a:srgbClr val="002060"/>
                </a:solidFill>
              </a:rPr>
              <a:t> </a:t>
            </a:r>
            <a:r>
              <a:rPr lang="it-IT" dirty="0" err="1">
                <a:solidFill>
                  <a:srgbClr val="002060"/>
                </a:solidFill>
              </a:rPr>
              <a:t>region</a:t>
            </a:r>
            <a:r>
              <a:rPr lang="it-IT" dirty="0">
                <a:solidFill>
                  <a:srgbClr val="002060"/>
                </a:solidFill>
              </a:rPr>
              <a:t> from </a:t>
            </a:r>
            <a:r>
              <a:rPr lang="it-IT" dirty="0" err="1">
                <a:solidFill>
                  <a:srgbClr val="002060"/>
                </a:solidFill>
              </a:rPr>
              <a:t>its</a:t>
            </a:r>
            <a:r>
              <a:rPr lang="it-IT" dirty="0">
                <a:solidFill>
                  <a:srgbClr val="002060"/>
                </a:solidFill>
              </a:rPr>
              <a:t> </a:t>
            </a:r>
            <a:r>
              <a:rPr lang="it-IT" dirty="0" err="1">
                <a:solidFill>
                  <a:srgbClr val="002060"/>
                </a:solidFill>
              </a:rPr>
              <a:t>ionization</a:t>
            </a:r>
            <a:r>
              <a:rPr lang="it-IT" dirty="0">
                <a:solidFill>
                  <a:srgbClr val="002060"/>
                </a:solidFill>
              </a:rPr>
              <a:t> </a:t>
            </a:r>
            <a:r>
              <a:rPr lang="it-IT" dirty="0" err="1">
                <a:solidFill>
                  <a:srgbClr val="002060"/>
                </a:solidFill>
              </a:rPr>
              <a:t>threshold</a:t>
            </a:r>
            <a:r>
              <a:rPr lang="it-IT" dirty="0">
                <a:solidFill>
                  <a:srgbClr val="002060"/>
                </a:solidFill>
              </a:rPr>
              <a:t>. </a:t>
            </a:r>
            <a:r>
              <a:rPr lang="it-IT" dirty="0" err="1">
                <a:solidFill>
                  <a:srgbClr val="002060"/>
                </a:solidFill>
              </a:rPr>
              <a:t>Tunable</a:t>
            </a:r>
            <a:r>
              <a:rPr lang="it-IT" dirty="0">
                <a:solidFill>
                  <a:srgbClr val="002060"/>
                </a:solidFill>
              </a:rPr>
              <a:t> and </a:t>
            </a:r>
            <a:r>
              <a:rPr lang="it-IT" dirty="0" err="1">
                <a:solidFill>
                  <a:srgbClr val="002060"/>
                </a:solidFill>
              </a:rPr>
              <a:t>variable</a:t>
            </a:r>
            <a:r>
              <a:rPr lang="it-IT" dirty="0">
                <a:solidFill>
                  <a:srgbClr val="002060"/>
                </a:solidFill>
              </a:rPr>
              <a:t> </a:t>
            </a:r>
            <a:r>
              <a:rPr lang="it-IT" dirty="0" err="1">
                <a:solidFill>
                  <a:srgbClr val="002060"/>
                </a:solidFill>
              </a:rPr>
              <a:t>polarization</a:t>
            </a:r>
            <a:r>
              <a:rPr lang="it-IT" dirty="0">
                <a:solidFill>
                  <a:srgbClr val="002060"/>
                </a:solidFill>
              </a:rPr>
              <a:t> </a:t>
            </a:r>
            <a:r>
              <a:rPr lang="it-IT" dirty="0" err="1">
                <a:solidFill>
                  <a:srgbClr val="002060"/>
                </a:solidFill>
              </a:rPr>
              <a:t>synchrotron</a:t>
            </a:r>
            <a:r>
              <a:rPr lang="it-IT" dirty="0">
                <a:solidFill>
                  <a:srgbClr val="002060"/>
                </a:solidFill>
              </a:rPr>
              <a:t> </a:t>
            </a:r>
            <a:r>
              <a:rPr lang="it-IT" dirty="0" err="1">
                <a:solidFill>
                  <a:srgbClr val="002060"/>
                </a:solidFill>
              </a:rPr>
              <a:t>radiation</a:t>
            </a:r>
            <a:r>
              <a:rPr lang="it-IT" dirty="0">
                <a:solidFill>
                  <a:srgbClr val="002060"/>
                </a:solidFill>
              </a:rPr>
              <a:t> </a:t>
            </a:r>
            <a:r>
              <a:rPr lang="it-IT" dirty="0" err="1">
                <a:solidFill>
                  <a:srgbClr val="002060"/>
                </a:solidFill>
              </a:rPr>
              <a:t>was</a:t>
            </a:r>
            <a:r>
              <a:rPr lang="it-IT" dirty="0">
                <a:solidFill>
                  <a:srgbClr val="002060"/>
                </a:solidFill>
              </a:rPr>
              <a:t> </a:t>
            </a:r>
            <a:r>
              <a:rPr lang="it-IT" dirty="0" err="1">
                <a:solidFill>
                  <a:srgbClr val="002060"/>
                </a:solidFill>
              </a:rPr>
              <a:t>coupled</a:t>
            </a:r>
            <a:r>
              <a:rPr lang="it-IT" dirty="0">
                <a:solidFill>
                  <a:srgbClr val="002060"/>
                </a:solidFill>
              </a:rPr>
              <a:t> to a </a:t>
            </a:r>
            <a:r>
              <a:rPr lang="it-IT" b="1" dirty="0">
                <a:solidFill>
                  <a:srgbClr val="FF0000"/>
                </a:solidFill>
              </a:rPr>
              <a:t>double imaging </a:t>
            </a:r>
            <a:r>
              <a:rPr lang="it-IT" b="1" dirty="0" err="1">
                <a:solidFill>
                  <a:srgbClr val="FF0000"/>
                </a:solidFill>
              </a:rPr>
              <a:t>photoelectron</a:t>
            </a:r>
            <a:r>
              <a:rPr lang="it-IT" b="1" dirty="0">
                <a:solidFill>
                  <a:srgbClr val="FF0000"/>
                </a:solidFill>
              </a:rPr>
              <a:t>/</a:t>
            </a:r>
            <a:r>
              <a:rPr lang="it-IT" b="1" dirty="0" err="1">
                <a:solidFill>
                  <a:srgbClr val="FF0000"/>
                </a:solidFill>
              </a:rPr>
              <a:t>photoion</a:t>
            </a:r>
            <a:r>
              <a:rPr lang="it-IT" b="1" dirty="0">
                <a:solidFill>
                  <a:srgbClr val="FF0000"/>
                </a:solidFill>
              </a:rPr>
              <a:t> </a:t>
            </a:r>
            <a:r>
              <a:rPr lang="it-IT" b="1" dirty="0" err="1">
                <a:solidFill>
                  <a:srgbClr val="FF0000"/>
                </a:solidFill>
              </a:rPr>
              <a:t>coincidence</a:t>
            </a:r>
            <a:r>
              <a:rPr lang="it-IT" b="1" dirty="0">
                <a:solidFill>
                  <a:srgbClr val="FF0000"/>
                </a:solidFill>
              </a:rPr>
              <a:t> </a:t>
            </a:r>
            <a:r>
              <a:rPr lang="it-IT" dirty="0">
                <a:solidFill>
                  <a:srgbClr val="002060"/>
                </a:solidFill>
              </a:rPr>
              <a:t>(i 2 PEPICO) </a:t>
            </a:r>
            <a:r>
              <a:rPr lang="it-IT" dirty="0" err="1">
                <a:solidFill>
                  <a:srgbClr val="002060"/>
                </a:solidFill>
              </a:rPr>
              <a:t>spectrometer</a:t>
            </a:r>
            <a:r>
              <a:rPr lang="it-IT" dirty="0">
                <a:solidFill>
                  <a:srgbClr val="002060"/>
                </a:solidFill>
              </a:rPr>
              <a:t> to produce mass-</a:t>
            </a:r>
            <a:r>
              <a:rPr lang="it-IT" dirty="0" err="1">
                <a:solidFill>
                  <a:srgbClr val="002060"/>
                </a:solidFill>
              </a:rPr>
              <a:t>selected</a:t>
            </a:r>
            <a:r>
              <a:rPr lang="it-IT" dirty="0">
                <a:solidFill>
                  <a:srgbClr val="002060"/>
                </a:solidFill>
              </a:rPr>
              <a:t> </a:t>
            </a:r>
            <a:r>
              <a:rPr lang="it-IT" dirty="0" err="1">
                <a:solidFill>
                  <a:srgbClr val="002060"/>
                </a:solidFill>
              </a:rPr>
              <a:t>threshold</a:t>
            </a:r>
            <a:r>
              <a:rPr lang="it-IT" dirty="0">
                <a:solidFill>
                  <a:srgbClr val="002060"/>
                </a:solidFill>
              </a:rPr>
              <a:t> </a:t>
            </a:r>
            <a:r>
              <a:rPr lang="it-IT" dirty="0" err="1">
                <a:solidFill>
                  <a:srgbClr val="002060"/>
                </a:solidFill>
              </a:rPr>
              <a:t>photoelectron</a:t>
            </a:r>
            <a:r>
              <a:rPr lang="it-IT" dirty="0">
                <a:solidFill>
                  <a:srgbClr val="002060"/>
                </a:solidFill>
              </a:rPr>
              <a:t> </a:t>
            </a:r>
            <a:r>
              <a:rPr lang="it-IT" dirty="0" err="1">
                <a:solidFill>
                  <a:srgbClr val="002060"/>
                </a:solidFill>
              </a:rPr>
              <a:t>spectra</a:t>
            </a:r>
            <a:r>
              <a:rPr lang="it-IT" dirty="0">
                <a:solidFill>
                  <a:srgbClr val="002060"/>
                </a:solidFill>
              </a:rPr>
              <a:t> and derive </a:t>
            </a:r>
            <a:r>
              <a:rPr lang="it-IT" dirty="0" err="1">
                <a:solidFill>
                  <a:srgbClr val="002060"/>
                </a:solidFill>
              </a:rPr>
              <a:t>thestate-selected</a:t>
            </a:r>
            <a:r>
              <a:rPr lang="it-IT" dirty="0">
                <a:solidFill>
                  <a:srgbClr val="002060"/>
                </a:solidFill>
              </a:rPr>
              <a:t> </a:t>
            </a:r>
            <a:r>
              <a:rPr lang="it-IT" dirty="0" err="1">
                <a:solidFill>
                  <a:srgbClr val="002060"/>
                </a:solidFill>
              </a:rPr>
              <a:t>fragmentation</a:t>
            </a:r>
            <a:r>
              <a:rPr lang="it-IT" dirty="0">
                <a:solidFill>
                  <a:srgbClr val="002060"/>
                </a:solidFill>
              </a:rPr>
              <a:t> </a:t>
            </a:r>
            <a:r>
              <a:rPr lang="it-IT" dirty="0" err="1">
                <a:solidFill>
                  <a:srgbClr val="002060"/>
                </a:solidFill>
              </a:rPr>
              <a:t>channels</a:t>
            </a:r>
            <a:r>
              <a:rPr lang="it-IT" dirty="0">
                <a:solidFill>
                  <a:srgbClr val="002060"/>
                </a:solidFill>
              </a:rPr>
              <a:t>. </a:t>
            </a:r>
            <a:r>
              <a:rPr lang="it-IT" dirty="0" err="1">
                <a:solidFill>
                  <a:srgbClr val="002060"/>
                </a:solidFill>
              </a:rPr>
              <a:t>Photon</a:t>
            </a:r>
            <a:r>
              <a:rPr lang="it-IT" dirty="0">
                <a:solidFill>
                  <a:srgbClr val="002060"/>
                </a:solidFill>
              </a:rPr>
              <a:t> energy </a:t>
            </a:r>
            <a:r>
              <a:rPr lang="it-IT" dirty="0" err="1">
                <a:solidFill>
                  <a:srgbClr val="002060"/>
                </a:solidFill>
              </a:rPr>
              <a:t>is</a:t>
            </a:r>
            <a:r>
              <a:rPr lang="it-IT" dirty="0">
                <a:solidFill>
                  <a:srgbClr val="002060"/>
                </a:solidFill>
              </a:rPr>
              <a:t> in the range in 9-15 eV [2].</a:t>
            </a:r>
          </a:p>
        </p:txBody>
      </p:sp>
      <p:pic>
        <p:nvPicPr>
          <p:cNvPr id="10" name="Immagine 9">
            <a:extLst>
              <a:ext uri="{FF2B5EF4-FFF2-40B4-BE49-F238E27FC236}">
                <a16:creationId xmlns:a16="http://schemas.microsoft.com/office/drawing/2014/main" id="{008DE273-72DF-F5F1-AEDA-C5728DCC38ED}"/>
              </a:ext>
            </a:extLst>
          </p:cNvPr>
          <p:cNvPicPr>
            <a:picLocks noChangeAspect="1"/>
          </p:cNvPicPr>
          <p:nvPr/>
        </p:nvPicPr>
        <p:blipFill>
          <a:blip r:embed="rId3"/>
          <a:stretch>
            <a:fillRect/>
          </a:stretch>
        </p:blipFill>
        <p:spPr>
          <a:xfrm>
            <a:off x="7884866" y="3677132"/>
            <a:ext cx="4307134" cy="2953463"/>
          </a:xfrm>
          <a:prstGeom prst="rect">
            <a:avLst/>
          </a:prstGeom>
        </p:spPr>
      </p:pic>
      <p:sp>
        <p:nvSpPr>
          <p:cNvPr id="2" name="CasellaDiTesto 1">
            <a:extLst>
              <a:ext uri="{FF2B5EF4-FFF2-40B4-BE49-F238E27FC236}">
                <a16:creationId xmlns:a16="http://schemas.microsoft.com/office/drawing/2014/main" id="{4D86E6E5-9FDB-24B5-DD63-8BD482989084}"/>
              </a:ext>
            </a:extLst>
          </p:cNvPr>
          <p:cNvSpPr txBox="1"/>
          <p:nvPr/>
        </p:nvSpPr>
        <p:spPr>
          <a:xfrm>
            <a:off x="3222175" y="6066617"/>
            <a:ext cx="6096000" cy="646331"/>
          </a:xfrm>
          <a:prstGeom prst="rect">
            <a:avLst/>
          </a:prstGeom>
          <a:noFill/>
        </p:spPr>
        <p:txBody>
          <a:bodyPr wrap="square">
            <a:spAutoFit/>
          </a:bodyPr>
          <a:lstStyle/>
          <a:p>
            <a:r>
              <a:rPr lang="en-US" sz="3600" b="1" i="0" dirty="0">
                <a:solidFill>
                  <a:srgbClr val="00B050"/>
                </a:solidFill>
                <a:effectLst/>
              </a:rPr>
              <a:t>ARIA</a:t>
            </a:r>
            <a:r>
              <a:rPr lang="en-US" sz="3600" b="0" i="0" dirty="0">
                <a:solidFill>
                  <a:srgbClr val="002060"/>
                </a:solidFill>
                <a:effectLst/>
              </a:rPr>
              <a:t> : 7-25 eV</a:t>
            </a:r>
            <a:endParaRPr lang="it-IT" sz="3600" dirty="0"/>
          </a:p>
        </p:txBody>
      </p:sp>
    </p:spTree>
    <p:extLst>
      <p:ext uri="{BB962C8B-B14F-4D97-AF65-F5344CB8AC3E}">
        <p14:creationId xmlns:p14="http://schemas.microsoft.com/office/powerpoint/2010/main" val="376081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E1E863E-CDF2-C2EC-99FC-7744C862F4EF}"/>
              </a:ext>
            </a:extLst>
          </p:cNvPr>
          <p:cNvSpPr txBox="1"/>
          <p:nvPr/>
        </p:nvSpPr>
        <p:spPr>
          <a:xfrm>
            <a:off x="714450" y="1564544"/>
            <a:ext cx="6271760" cy="3046988"/>
          </a:xfrm>
          <a:prstGeom prst="rect">
            <a:avLst/>
          </a:prstGeom>
          <a:noFill/>
        </p:spPr>
        <p:txBody>
          <a:bodyPr wrap="square" rtlCol="0">
            <a:spAutoFit/>
          </a:bodyPr>
          <a:lstStyle/>
          <a:p>
            <a:r>
              <a:rPr lang="en-US" sz="2400" b="1" i="0" dirty="0">
                <a:solidFill>
                  <a:srgbClr val="00B050"/>
                </a:solidFill>
                <a:effectLst/>
              </a:rPr>
              <a:t>ARIA</a:t>
            </a:r>
            <a:r>
              <a:rPr lang="en-US" sz="2400" b="0" i="0" dirty="0">
                <a:solidFill>
                  <a:srgbClr val="002060"/>
                </a:solidFill>
                <a:effectLst/>
              </a:rPr>
              <a:t> is a VUV-seeded FEL beamline that will be part of the </a:t>
            </a:r>
            <a:r>
              <a:rPr lang="en-US" sz="2400" b="0" i="0" dirty="0" err="1">
                <a:solidFill>
                  <a:srgbClr val="002060"/>
                </a:solidFill>
                <a:effectLst/>
              </a:rPr>
              <a:t>EuPRAXIA@SPARC_LAB</a:t>
            </a:r>
            <a:r>
              <a:rPr lang="en-US" sz="2400" b="0" i="0" dirty="0">
                <a:solidFill>
                  <a:srgbClr val="002060"/>
                </a:solidFill>
                <a:effectLst/>
              </a:rPr>
              <a:t> user facility</a:t>
            </a:r>
          </a:p>
          <a:p>
            <a:endParaRPr lang="en-US" sz="2400" dirty="0">
              <a:solidFill>
                <a:srgbClr val="002060"/>
              </a:solidFill>
            </a:endParaRPr>
          </a:p>
          <a:p>
            <a:endParaRPr lang="en-US" sz="2400" b="0" i="0" dirty="0">
              <a:solidFill>
                <a:srgbClr val="002060"/>
              </a:solidFill>
              <a:effectLst/>
            </a:endParaRPr>
          </a:p>
          <a:p>
            <a:r>
              <a:rPr lang="en-US" sz="2400" b="1" i="0" dirty="0">
                <a:solidFill>
                  <a:srgbClr val="00B050"/>
                </a:solidFill>
                <a:effectLst/>
              </a:rPr>
              <a:t>ARIA</a:t>
            </a:r>
            <a:r>
              <a:rPr lang="en-US" sz="2400" b="0" i="0" dirty="0">
                <a:solidFill>
                  <a:srgbClr val="002060"/>
                </a:solidFill>
                <a:effectLst/>
              </a:rPr>
              <a:t> will deliver </a:t>
            </a:r>
            <a:r>
              <a:rPr lang="en-US" sz="2400" b="1" i="0" dirty="0">
                <a:solidFill>
                  <a:srgbClr val="002060"/>
                </a:solidFill>
                <a:effectLst/>
              </a:rPr>
              <a:t>ultra-bright</a:t>
            </a:r>
            <a:r>
              <a:rPr lang="en-US" sz="2400" b="0" i="0" dirty="0">
                <a:solidFill>
                  <a:srgbClr val="002060"/>
                </a:solidFill>
                <a:effectLst/>
              </a:rPr>
              <a:t>,</a:t>
            </a:r>
          </a:p>
          <a:p>
            <a:r>
              <a:rPr lang="en-US" sz="2400" b="1" i="0" dirty="0">
                <a:solidFill>
                  <a:srgbClr val="002060"/>
                </a:solidFill>
                <a:effectLst/>
              </a:rPr>
              <a:t>ultra-short</a:t>
            </a:r>
            <a:r>
              <a:rPr lang="en-US" sz="2400" b="0" i="0" dirty="0">
                <a:solidFill>
                  <a:srgbClr val="002060"/>
                </a:solidFill>
                <a:effectLst/>
              </a:rPr>
              <a:t> photon pulses </a:t>
            </a:r>
          </a:p>
          <a:p>
            <a:r>
              <a:rPr lang="en-US" sz="2400" b="0" i="0" dirty="0">
                <a:solidFill>
                  <a:srgbClr val="002060"/>
                </a:solidFill>
                <a:effectLst/>
              </a:rPr>
              <a:t>in the </a:t>
            </a:r>
            <a:r>
              <a:rPr lang="en-US" sz="2400" b="1" i="0" dirty="0">
                <a:solidFill>
                  <a:srgbClr val="002060"/>
                </a:solidFill>
                <a:effectLst/>
              </a:rPr>
              <a:t>50</a:t>
            </a:r>
            <a:r>
              <a:rPr lang="en-US" sz="2400" b="0" i="0" dirty="0">
                <a:solidFill>
                  <a:srgbClr val="002060"/>
                </a:solidFill>
                <a:effectLst/>
              </a:rPr>
              <a:t> to </a:t>
            </a:r>
            <a:r>
              <a:rPr lang="en-US" sz="2400" b="1" i="0" dirty="0">
                <a:solidFill>
                  <a:srgbClr val="002060"/>
                </a:solidFill>
                <a:effectLst/>
              </a:rPr>
              <a:t>180 nm </a:t>
            </a:r>
            <a:r>
              <a:rPr lang="en-US" sz="2400" b="0" i="0" dirty="0">
                <a:solidFill>
                  <a:srgbClr val="002060"/>
                </a:solidFill>
                <a:effectLst/>
              </a:rPr>
              <a:t>wavelength range (7-25 eV), </a:t>
            </a:r>
          </a:p>
          <a:p>
            <a:r>
              <a:rPr lang="en-US" sz="2400" b="0" i="0" dirty="0">
                <a:solidFill>
                  <a:srgbClr val="002060"/>
                </a:solidFill>
                <a:effectLst/>
              </a:rPr>
              <a:t>with </a:t>
            </a:r>
            <a:r>
              <a:rPr lang="en-US" sz="2400" i="0" dirty="0">
                <a:solidFill>
                  <a:srgbClr val="002060"/>
                </a:solidFill>
                <a:effectLst/>
              </a:rPr>
              <a:t>tunable</a:t>
            </a:r>
            <a:r>
              <a:rPr lang="en-US" sz="2400" b="0" i="0" dirty="0">
                <a:solidFill>
                  <a:srgbClr val="002060"/>
                </a:solidFill>
                <a:effectLst/>
              </a:rPr>
              <a:t> </a:t>
            </a:r>
            <a:r>
              <a:rPr lang="en-US" sz="2400" b="1" i="0" dirty="0">
                <a:solidFill>
                  <a:srgbClr val="002060"/>
                </a:solidFill>
                <a:effectLst/>
              </a:rPr>
              <a:t>linear</a:t>
            </a:r>
            <a:r>
              <a:rPr lang="en-US" sz="2400" b="0" i="0" dirty="0">
                <a:solidFill>
                  <a:srgbClr val="002060"/>
                </a:solidFill>
                <a:effectLst/>
              </a:rPr>
              <a:t> and </a:t>
            </a:r>
            <a:r>
              <a:rPr lang="en-US" sz="2400" b="1" i="0" dirty="0">
                <a:solidFill>
                  <a:srgbClr val="002060"/>
                </a:solidFill>
                <a:effectLst/>
              </a:rPr>
              <a:t>circular</a:t>
            </a:r>
            <a:r>
              <a:rPr lang="en-US" sz="2400" b="0" i="0" dirty="0">
                <a:solidFill>
                  <a:srgbClr val="002060"/>
                </a:solidFill>
                <a:effectLst/>
              </a:rPr>
              <a:t> </a:t>
            </a:r>
            <a:r>
              <a:rPr lang="en-US" sz="2400" b="1" i="0" dirty="0">
                <a:solidFill>
                  <a:srgbClr val="002060"/>
                </a:solidFill>
                <a:effectLst/>
              </a:rPr>
              <a:t>polarization</a:t>
            </a:r>
            <a:r>
              <a:rPr lang="en-US" sz="2400" b="0" i="0" dirty="0">
                <a:solidFill>
                  <a:srgbClr val="002060"/>
                </a:solidFill>
                <a:effectLst/>
              </a:rPr>
              <a:t>. </a:t>
            </a:r>
          </a:p>
        </p:txBody>
      </p:sp>
      <p:sp>
        <p:nvSpPr>
          <p:cNvPr id="5" name="Titolo 1">
            <a:extLst>
              <a:ext uri="{FF2B5EF4-FFF2-40B4-BE49-F238E27FC236}">
                <a16:creationId xmlns:a16="http://schemas.microsoft.com/office/drawing/2014/main" id="{6BD42D15-8869-09E9-5CF9-B66170145EFB}"/>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What</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is</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3" name="Tabella 12">
            <a:extLst>
              <a:ext uri="{FF2B5EF4-FFF2-40B4-BE49-F238E27FC236}">
                <a16:creationId xmlns:a16="http://schemas.microsoft.com/office/drawing/2014/main" id="{D236F396-823E-773B-4A8D-098CDE54F2DC}"/>
              </a:ext>
            </a:extLst>
          </p:cNvPr>
          <p:cNvGraphicFramePr>
            <a:graphicFrameLocks noGrp="1"/>
          </p:cNvGraphicFramePr>
          <p:nvPr>
            <p:extLst>
              <p:ext uri="{D42A27DB-BD31-4B8C-83A1-F6EECF244321}">
                <p14:modId xmlns:p14="http://schemas.microsoft.com/office/powerpoint/2010/main" val="2842373469"/>
              </p:ext>
            </p:extLst>
          </p:nvPr>
        </p:nvGraphicFramePr>
        <p:xfrm>
          <a:off x="7708475" y="2591237"/>
          <a:ext cx="4265721" cy="1981200"/>
        </p:xfrm>
        <a:graphic>
          <a:graphicData uri="http://schemas.openxmlformats.org/drawingml/2006/table">
            <a:tbl>
              <a:tblPr firstRow="1" bandRow="1">
                <a:tableStyleId>{D113A9D2-9D6B-4929-AA2D-F23B5EE8CBE7}</a:tableStyleId>
              </a:tblPr>
              <a:tblGrid>
                <a:gridCol w="2139098">
                  <a:extLst>
                    <a:ext uri="{9D8B030D-6E8A-4147-A177-3AD203B41FA5}">
                      <a16:colId xmlns:a16="http://schemas.microsoft.com/office/drawing/2014/main" val="3078946529"/>
                    </a:ext>
                  </a:extLst>
                </a:gridCol>
                <a:gridCol w="2126623">
                  <a:extLst>
                    <a:ext uri="{9D8B030D-6E8A-4147-A177-3AD203B41FA5}">
                      <a16:colId xmlns:a16="http://schemas.microsoft.com/office/drawing/2014/main" val="234598861"/>
                    </a:ext>
                  </a:extLst>
                </a:gridCol>
              </a:tblGrid>
              <a:tr h="291718">
                <a:tc>
                  <a:txBody>
                    <a:bodyPr/>
                    <a:lstStyle/>
                    <a:p>
                      <a:pPr algn="ctr"/>
                      <a:r>
                        <a:rPr lang="it-IT" sz="2000" dirty="0" err="1">
                          <a:solidFill>
                            <a:srgbClr val="002060"/>
                          </a:solidFill>
                        </a:rPr>
                        <a:t>Parameter</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rPr>
                        <a:t>Value</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4079165261"/>
                  </a:ext>
                </a:extLst>
              </a:tr>
              <a:tr h="291718">
                <a:tc>
                  <a:txBody>
                    <a:bodyPr/>
                    <a:lstStyle/>
                    <a:p>
                      <a:pPr algn="ctr"/>
                      <a:r>
                        <a:rPr lang="it-IT" sz="2000" dirty="0" err="1">
                          <a:solidFill>
                            <a:srgbClr val="002060"/>
                          </a:solidFill>
                        </a:rPr>
                        <a:t>Wavelength</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rPr>
                        <a:t>50-180 nm</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3252438782"/>
                  </a:ext>
                </a:extLst>
              </a:tr>
              <a:tr h="291718">
                <a:tc>
                  <a:txBody>
                    <a:bodyPr/>
                    <a:lstStyle/>
                    <a:p>
                      <a:pPr algn="ctr"/>
                      <a:r>
                        <a:rPr lang="it-IT" sz="2000" dirty="0" err="1">
                          <a:solidFill>
                            <a:srgbClr val="002060"/>
                          </a:solidFill>
                        </a:rPr>
                        <a:t>Photons</a:t>
                      </a:r>
                      <a:r>
                        <a:rPr lang="it-IT" sz="2000" dirty="0">
                          <a:solidFill>
                            <a:srgbClr val="002060"/>
                          </a:solidFill>
                        </a:rPr>
                        <a:t>/</a:t>
                      </a:r>
                      <a:r>
                        <a:rPr lang="it-IT" sz="2000" dirty="0" err="1">
                          <a:solidFill>
                            <a:srgbClr val="002060"/>
                          </a:solidFill>
                        </a:rPr>
                        <a:t>pulse</a:t>
                      </a:r>
                      <a:endParaRPr lang="en-GB" sz="2000" dirty="0">
                        <a:solidFill>
                          <a:srgbClr val="002060"/>
                        </a:solidFill>
                      </a:endParaRP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solidFill>
                            <a:srgbClr val="002060"/>
                          </a:solidFill>
                        </a:rPr>
                        <a:t> 10 </a:t>
                      </a:r>
                      <a:r>
                        <a:rPr lang="it-IT" sz="2000" baseline="30000" dirty="0">
                          <a:solidFill>
                            <a:srgbClr val="002060"/>
                          </a:solidFill>
                        </a:rPr>
                        <a:t>13</a:t>
                      </a:r>
                      <a:r>
                        <a:rPr lang="it-IT" sz="2000" baseline="0" dirty="0">
                          <a:solidFill>
                            <a:srgbClr val="002060"/>
                          </a:solidFill>
                        </a:rPr>
                        <a:t> </a:t>
                      </a:r>
                      <a:r>
                        <a:rPr lang="it-IT" sz="2000" dirty="0">
                          <a:solidFill>
                            <a:srgbClr val="002060"/>
                          </a:solidFill>
                        </a:rPr>
                        <a:t>- 10 </a:t>
                      </a:r>
                      <a:r>
                        <a:rPr lang="it-IT" sz="2000" baseline="30000" dirty="0">
                          <a:solidFill>
                            <a:srgbClr val="002060"/>
                          </a:solidFill>
                        </a:rPr>
                        <a:t>14</a:t>
                      </a:r>
                      <a:endParaRPr lang="en-GB" sz="2000" baseline="30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2432407336"/>
                  </a:ext>
                </a:extLst>
              </a:tr>
              <a:tr h="291718">
                <a:tc>
                  <a:txBody>
                    <a:bodyPr/>
                    <a:lstStyle/>
                    <a:p>
                      <a:pPr algn="ctr"/>
                      <a:r>
                        <a:rPr lang="it-IT" sz="2000" dirty="0" err="1">
                          <a:solidFill>
                            <a:srgbClr val="002060"/>
                          </a:solidFill>
                        </a:rPr>
                        <a:t>Pulse</a:t>
                      </a:r>
                      <a:r>
                        <a:rPr lang="it-IT" sz="2000" dirty="0">
                          <a:solidFill>
                            <a:srgbClr val="002060"/>
                          </a:solidFill>
                        </a:rPr>
                        <a:t> </a:t>
                      </a:r>
                      <a:r>
                        <a:rPr lang="it-IT" sz="2000" dirty="0" err="1">
                          <a:solidFill>
                            <a:srgbClr val="002060"/>
                          </a:solidFill>
                        </a:rPr>
                        <a:t>duration</a:t>
                      </a:r>
                      <a:endParaRPr lang="en-GB" sz="2000" dirty="0">
                        <a:solidFill>
                          <a:srgbClr val="002060"/>
                        </a:solidFill>
                      </a:endParaRPr>
                    </a:p>
                  </a:txBody>
                  <a:tcPr>
                    <a:solidFill>
                      <a:schemeClr val="accent1">
                        <a:lumMod val="40000"/>
                        <a:lumOff val="60000"/>
                      </a:schemeClr>
                    </a:solidFill>
                  </a:tcPr>
                </a:tc>
                <a:tc>
                  <a:txBody>
                    <a:bodyPr/>
                    <a:lstStyle/>
                    <a:p>
                      <a:pPr algn="ctr"/>
                      <a:r>
                        <a:rPr lang="it-IT" sz="2000" dirty="0">
                          <a:solidFill>
                            <a:srgbClr val="002060"/>
                          </a:solidFill>
                        </a:rPr>
                        <a:t>20/200 </a:t>
                      </a:r>
                      <a:r>
                        <a:rPr lang="it-IT" sz="2000" dirty="0" err="1">
                          <a:solidFill>
                            <a:srgbClr val="002060"/>
                          </a:solidFill>
                        </a:rPr>
                        <a:t>fs</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1933691908"/>
                  </a:ext>
                </a:extLst>
              </a:tr>
              <a:tr h="291718">
                <a:tc>
                  <a:txBody>
                    <a:bodyPr/>
                    <a:lstStyle/>
                    <a:p>
                      <a:pPr algn="ctr"/>
                      <a:r>
                        <a:rPr lang="it-IT" sz="2000" dirty="0" err="1">
                          <a:solidFill>
                            <a:srgbClr val="002060"/>
                          </a:solidFill>
                        </a:rPr>
                        <a:t>Repetition</a:t>
                      </a:r>
                      <a:r>
                        <a:rPr lang="it-IT" sz="2000" dirty="0">
                          <a:solidFill>
                            <a:srgbClr val="002060"/>
                          </a:solidFill>
                        </a:rPr>
                        <a:t> rate</a:t>
                      </a:r>
                      <a:endParaRPr lang="en-GB" sz="2000" dirty="0">
                        <a:solidFill>
                          <a:srgbClr val="002060"/>
                        </a:solidFill>
                      </a:endParaRPr>
                    </a:p>
                  </a:txBody>
                  <a:tcP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dirty="0">
                          <a:solidFill>
                            <a:srgbClr val="002060"/>
                          </a:solidFill>
                          <a:sym typeface="Symbol" panose="05050102010706020507" pitchFamily="18" charset="2"/>
                        </a:rPr>
                        <a:t>100 Hz</a:t>
                      </a:r>
                      <a:endParaRPr lang="en-GB" sz="2000" dirty="0">
                        <a:solidFill>
                          <a:srgbClr val="002060"/>
                        </a:solidFill>
                      </a:endParaRPr>
                    </a:p>
                  </a:txBody>
                  <a:tcPr>
                    <a:solidFill>
                      <a:schemeClr val="accent1">
                        <a:lumMod val="40000"/>
                        <a:lumOff val="60000"/>
                      </a:schemeClr>
                    </a:solidFill>
                  </a:tcPr>
                </a:tc>
                <a:extLst>
                  <a:ext uri="{0D108BD9-81ED-4DB2-BD59-A6C34878D82A}">
                    <a16:rowId xmlns:a16="http://schemas.microsoft.com/office/drawing/2014/main" val="426393599"/>
                  </a:ext>
                </a:extLst>
              </a:tr>
            </a:tbl>
          </a:graphicData>
        </a:graphic>
      </p:graphicFrame>
    </p:spTree>
    <p:extLst>
      <p:ext uri="{BB962C8B-B14F-4D97-AF65-F5344CB8AC3E}">
        <p14:creationId xmlns:p14="http://schemas.microsoft.com/office/powerpoint/2010/main" val="283707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6588C1D-6295-4904-D759-509AB4C6A802}"/>
              </a:ext>
            </a:extLst>
          </p:cNvPr>
          <p:cNvSpPr txBox="1"/>
          <p:nvPr/>
        </p:nvSpPr>
        <p:spPr>
          <a:xfrm>
            <a:off x="2902863" y="2542812"/>
            <a:ext cx="6792684" cy="646331"/>
          </a:xfrm>
          <a:prstGeom prst="rect">
            <a:avLst/>
          </a:prstGeom>
          <a:noFill/>
        </p:spPr>
        <p:txBody>
          <a:bodyPr wrap="square">
            <a:spAutoFit/>
          </a:bodyPr>
          <a:lstStyle/>
          <a:p>
            <a:pPr algn="ctr"/>
            <a:r>
              <a:rPr lang="it-IT" sz="3600" dirty="0">
                <a:solidFill>
                  <a:srgbClr val="002060"/>
                </a:solidFill>
              </a:rPr>
              <a:t>The </a:t>
            </a:r>
            <a:r>
              <a:rPr lang="it-IT" sz="3600" b="1" dirty="0">
                <a:solidFill>
                  <a:srgbClr val="00B050"/>
                </a:solidFill>
              </a:rPr>
              <a:t>ARIA</a:t>
            </a:r>
            <a:r>
              <a:rPr lang="it-IT" sz="3600" dirty="0">
                <a:solidFill>
                  <a:srgbClr val="002060"/>
                </a:solidFill>
              </a:rPr>
              <a:t> </a:t>
            </a:r>
            <a:r>
              <a:rPr lang="it-IT" sz="3600" dirty="0" err="1">
                <a:solidFill>
                  <a:srgbClr val="002060"/>
                </a:solidFill>
              </a:rPr>
              <a:t>beamline</a:t>
            </a:r>
            <a:endParaRPr lang="it-IT" sz="3600" dirty="0">
              <a:solidFill>
                <a:srgbClr val="002060"/>
              </a:solidFill>
            </a:endParaRPr>
          </a:p>
        </p:txBody>
      </p:sp>
    </p:spTree>
    <p:extLst>
      <p:ext uri="{BB962C8B-B14F-4D97-AF65-F5344CB8AC3E}">
        <p14:creationId xmlns:p14="http://schemas.microsoft.com/office/powerpoint/2010/main" val="3342374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36E7B09-1951-7C35-9241-3FC4F22AE0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792121"/>
            <a:ext cx="10363200" cy="3500812"/>
          </a:xfrm>
          <a:prstGeom prst="rect">
            <a:avLst/>
          </a:prstGeom>
        </p:spPr>
      </p:pic>
      <p:sp>
        <p:nvSpPr>
          <p:cNvPr id="6" name="CasellaDiTesto 5">
            <a:extLst>
              <a:ext uri="{FF2B5EF4-FFF2-40B4-BE49-F238E27FC236}">
                <a16:creationId xmlns:a16="http://schemas.microsoft.com/office/drawing/2014/main" id="{023071F3-EFFA-5F5A-DEE1-D169AB5B5F53}"/>
              </a:ext>
            </a:extLst>
          </p:cNvPr>
          <p:cNvSpPr txBox="1"/>
          <p:nvPr/>
        </p:nvSpPr>
        <p:spPr>
          <a:xfrm>
            <a:off x="3415697" y="5508562"/>
            <a:ext cx="6096000" cy="461665"/>
          </a:xfrm>
          <a:prstGeom prst="rect">
            <a:avLst/>
          </a:prstGeom>
          <a:noFill/>
        </p:spPr>
        <p:txBody>
          <a:bodyPr wrap="square">
            <a:spAutoFit/>
          </a:bodyPr>
          <a:lstStyle/>
          <a:p>
            <a:r>
              <a:rPr lang="it-IT" sz="2400" dirty="0">
                <a:solidFill>
                  <a:srgbClr val="002060"/>
                </a:solidFill>
                <a:effectLst/>
                <a:latin typeface="URWPalladioL"/>
              </a:rPr>
              <a:t>Layout of the </a:t>
            </a:r>
            <a:r>
              <a:rPr lang="it-IT" sz="2400" dirty="0" err="1">
                <a:solidFill>
                  <a:srgbClr val="002060"/>
                </a:solidFill>
                <a:effectLst/>
                <a:latin typeface="URWPalladioL"/>
              </a:rPr>
              <a:t>EuPRAXIA@SPARC_LAB</a:t>
            </a:r>
            <a:r>
              <a:rPr lang="it-IT" sz="2400" dirty="0">
                <a:solidFill>
                  <a:srgbClr val="002060"/>
                </a:solidFill>
                <a:effectLst/>
                <a:latin typeface="URWPalladioL"/>
              </a:rPr>
              <a:t> facility </a:t>
            </a:r>
            <a:endParaRPr lang="it-IT" sz="2400" dirty="0">
              <a:solidFill>
                <a:srgbClr val="002060"/>
              </a:solidFill>
            </a:endParaRPr>
          </a:p>
        </p:txBody>
      </p:sp>
      <p:sp>
        <p:nvSpPr>
          <p:cNvPr id="2" name="Titolo 1">
            <a:extLst>
              <a:ext uri="{FF2B5EF4-FFF2-40B4-BE49-F238E27FC236}">
                <a16:creationId xmlns:a16="http://schemas.microsoft.com/office/drawing/2014/main" id="{01AC82CC-15B1-261E-4ABE-7C6B68882801}"/>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beamline</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0759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0009D49-D5B7-FB2A-2FC2-F950AF216378}"/>
              </a:ext>
            </a:extLst>
          </p:cNvPr>
          <p:cNvSpPr txBox="1"/>
          <p:nvPr/>
        </p:nvSpPr>
        <p:spPr>
          <a:xfrm>
            <a:off x="742122" y="487563"/>
            <a:ext cx="11092070" cy="1477328"/>
          </a:xfrm>
          <a:prstGeom prst="rect">
            <a:avLst/>
          </a:prstGeom>
          <a:noFill/>
        </p:spPr>
        <p:txBody>
          <a:bodyPr wrap="square">
            <a:spAutoFit/>
          </a:bodyPr>
          <a:lstStyle/>
          <a:p>
            <a:endParaRPr lang="it-IT" b="1" dirty="0">
              <a:solidFill>
                <a:srgbClr val="002060"/>
              </a:solidFill>
            </a:endParaRPr>
          </a:p>
          <a:p>
            <a:endParaRPr lang="it-IT" dirty="0">
              <a:solidFill>
                <a:srgbClr val="002060"/>
              </a:solidFill>
            </a:endParaRPr>
          </a:p>
          <a:p>
            <a:r>
              <a:rPr lang="it-IT" sz="1800" dirty="0">
                <a:solidFill>
                  <a:srgbClr val="002060"/>
                </a:solidFill>
                <a:effectLst/>
              </a:rPr>
              <a:t>After the </a:t>
            </a:r>
            <a:r>
              <a:rPr lang="it-IT" sz="1800" dirty="0" err="1">
                <a:solidFill>
                  <a:srgbClr val="002060"/>
                </a:solidFill>
                <a:effectLst/>
              </a:rPr>
              <a:t>undulator</a:t>
            </a:r>
            <a:r>
              <a:rPr lang="it-IT" sz="1800" dirty="0">
                <a:solidFill>
                  <a:srgbClr val="002060"/>
                </a:solidFill>
                <a:effectLst/>
              </a:rPr>
              <a:t>, </a:t>
            </a:r>
            <a:r>
              <a:rPr lang="it-IT" sz="1800" dirty="0" err="1">
                <a:solidFill>
                  <a:srgbClr val="002060"/>
                </a:solidFill>
                <a:effectLst/>
              </a:rPr>
              <a:t>approximately</a:t>
            </a:r>
            <a:r>
              <a:rPr lang="it-IT" sz="1800" dirty="0">
                <a:solidFill>
                  <a:srgbClr val="002060"/>
                </a:solidFill>
                <a:effectLst/>
              </a:rPr>
              <a:t> 50 m of the </a:t>
            </a:r>
            <a:r>
              <a:rPr lang="it-IT" sz="1800" dirty="0" err="1">
                <a:solidFill>
                  <a:srgbClr val="002060"/>
                </a:solidFill>
                <a:effectLst/>
              </a:rPr>
              <a:t>beamline</a:t>
            </a:r>
            <a:r>
              <a:rPr lang="it-IT" sz="1800" dirty="0">
                <a:solidFill>
                  <a:srgbClr val="002060"/>
                </a:solidFill>
                <a:effectLst/>
              </a:rPr>
              <a:t> </a:t>
            </a:r>
            <a:r>
              <a:rPr lang="it-IT" sz="1800" dirty="0" err="1">
                <a:solidFill>
                  <a:srgbClr val="002060"/>
                </a:solidFill>
                <a:effectLst/>
              </a:rPr>
              <a:t>will</a:t>
            </a:r>
            <a:r>
              <a:rPr lang="it-IT" sz="1800" dirty="0">
                <a:solidFill>
                  <a:srgbClr val="002060"/>
                </a:solidFill>
                <a:effectLst/>
              </a:rPr>
              <a:t> </a:t>
            </a:r>
            <a:r>
              <a:rPr lang="it-IT" sz="1800" dirty="0" err="1">
                <a:solidFill>
                  <a:srgbClr val="002060"/>
                </a:solidFill>
                <a:effectLst/>
              </a:rPr>
              <a:t>deliver</a:t>
            </a:r>
            <a:r>
              <a:rPr lang="it-IT" sz="1800" dirty="0">
                <a:solidFill>
                  <a:srgbClr val="002060"/>
                </a:solidFill>
                <a:effectLst/>
              </a:rPr>
              <a:t> the </a:t>
            </a:r>
            <a:r>
              <a:rPr lang="it-IT" sz="1800" dirty="0" err="1">
                <a:solidFill>
                  <a:srgbClr val="002060"/>
                </a:solidFill>
                <a:effectLst/>
              </a:rPr>
              <a:t>photon</a:t>
            </a:r>
            <a:r>
              <a:rPr lang="it-IT" sz="1800" dirty="0">
                <a:solidFill>
                  <a:srgbClr val="002060"/>
                </a:solidFill>
                <a:effectLst/>
              </a:rPr>
              <a:t> </a:t>
            </a:r>
            <a:r>
              <a:rPr lang="it-IT" sz="1800" dirty="0" err="1">
                <a:solidFill>
                  <a:srgbClr val="002060"/>
                </a:solidFill>
                <a:effectLst/>
              </a:rPr>
              <a:t>beam</a:t>
            </a:r>
            <a:r>
              <a:rPr lang="it-IT" sz="1800" dirty="0">
                <a:solidFill>
                  <a:srgbClr val="002060"/>
                </a:solidFill>
                <a:effectLst/>
              </a:rPr>
              <a:t> to an </a:t>
            </a:r>
            <a:r>
              <a:rPr lang="it-IT" sz="1800" dirty="0" err="1">
                <a:solidFill>
                  <a:srgbClr val="002060"/>
                </a:solidFill>
                <a:effectLst/>
              </a:rPr>
              <a:t>experimental</a:t>
            </a:r>
            <a:r>
              <a:rPr lang="it-IT" sz="1800" dirty="0">
                <a:solidFill>
                  <a:srgbClr val="002060"/>
                </a:solidFill>
                <a:effectLst/>
              </a:rPr>
              <a:t> </a:t>
            </a:r>
            <a:r>
              <a:rPr lang="it-IT" sz="1800" dirty="0" err="1">
                <a:solidFill>
                  <a:srgbClr val="002060"/>
                </a:solidFill>
                <a:effectLst/>
              </a:rPr>
              <a:t>chamber</a:t>
            </a:r>
            <a:r>
              <a:rPr lang="it-IT" sz="1800" dirty="0">
                <a:solidFill>
                  <a:srgbClr val="002060"/>
                </a:solidFill>
                <a:effectLst/>
              </a:rPr>
              <a:t>. </a:t>
            </a:r>
            <a:endParaRPr lang="it-IT" dirty="0">
              <a:solidFill>
                <a:srgbClr val="002060"/>
              </a:solidFill>
            </a:endParaRPr>
          </a:p>
          <a:p>
            <a:r>
              <a:rPr lang="it-IT" sz="1800" dirty="0" err="1">
                <a:solidFill>
                  <a:srgbClr val="002060"/>
                </a:solidFill>
                <a:effectLst/>
              </a:rPr>
              <a:t>All</a:t>
            </a:r>
            <a:r>
              <a:rPr lang="it-IT" sz="1800" dirty="0">
                <a:solidFill>
                  <a:srgbClr val="002060"/>
                </a:solidFill>
                <a:effectLst/>
              </a:rPr>
              <a:t> of </a:t>
            </a:r>
            <a:r>
              <a:rPr lang="it-IT" sz="1800" dirty="0" err="1">
                <a:solidFill>
                  <a:srgbClr val="002060"/>
                </a:solidFill>
                <a:effectLst/>
              </a:rPr>
              <a:t>its</a:t>
            </a:r>
            <a:r>
              <a:rPr lang="it-IT" sz="1800" dirty="0">
                <a:solidFill>
                  <a:srgbClr val="002060"/>
                </a:solidFill>
                <a:effectLst/>
              </a:rPr>
              <a:t> </a:t>
            </a:r>
            <a:r>
              <a:rPr lang="it-IT" sz="1800" dirty="0" err="1">
                <a:solidFill>
                  <a:srgbClr val="002060"/>
                </a:solidFill>
                <a:effectLst/>
              </a:rPr>
              <a:t>elements</a:t>
            </a:r>
            <a:r>
              <a:rPr lang="it-IT" sz="1800" dirty="0">
                <a:solidFill>
                  <a:srgbClr val="002060"/>
                </a:solidFill>
                <a:effectLst/>
              </a:rPr>
              <a:t> can be </a:t>
            </a:r>
            <a:r>
              <a:rPr lang="it-IT" sz="1800" dirty="0" err="1">
                <a:solidFill>
                  <a:srgbClr val="002060"/>
                </a:solidFill>
                <a:effectLst/>
              </a:rPr>
              <a:t>divided</a:t>
            </a:r>
            <a:r>
              <a:rPr lang="it-IT" sz="1800" dirty="0">
                <a:solidFill>
                  <a:srgbClr val="002060"/>
                </a:solidFill>
                <a:effectLst/>
              </a:rPr>
              <a:t> </a:t>
            </a:r>
            <a:r>
              <a:rPr lang="it-IT" sz="1800" dirty="0" err="1">
                <a:solidFill>
                  <a:srgbClr val="002060"/>
                </a:solidFill>
                <a:effectLst/>
              </a:rPr>
              <a:t>into</a:t>
            </a:r>
            <a:r>
              <a:rPr lang="it-IT" sz="1800" dirty="0">
                <a:solidFill>
                  <a:srgbClr val="002060"/>
                </a:solidFill>
                <a:effectLst/>
              </a:rPr>
              <a:t> </a:t>
            </a:r>
            <a:r>
              <a:rPr lang="it-IT" sz="1800" dirty="0" err="1">
                <a:solidFill>
                  <a:srgbClr val="002060"/>
                </a:solidFill>
                <a:effectLst/>
              </a:rPr>
              <a:t>two</a:t>
            </a:r>
            <a:r>
              <a:rPr lang="it-IT" sz="1800" dirty="0">
                <a:solidFill>
                  <a:srgbClr val="002060"/>
                </a:solidFill>
                <a:effectLst/>
              </a:rPr>
              <a:t> </a:t>
            </a:r>
            <a:r>
              <a:rPr lang="it-IT" sz="1800" dirty="0" err="1">
                <a:solidFill>
                  <a:srgbClr val="002060"/>
                </a:solidFill>
                <a:effectLst/>
              </a:rPr>
              <a:t>different</a:t>
            </a:r>
            <a:r>
              <a:rPr lang="it-IT" sz="1800" dirty="0">
                <a:solidFill>
                  <a:srgbClr val="002060"/>
                </a:solidFill>
                <a:effectLst/>
              </a:rPr>
              <a:t> </a:t>
            </a:r>
            <a:r>
              <a:rPr lang="it-IT" sz="1800" dirty="0" err="1">
                <a:solidFill>
                  <a:srgbClr val="002060"/>
                </a:solidFill>
                <a:effectLst/>
              </a:rPr>
              <a:t>conceptual</a:t>
            </a:r>
            <a:r>
              <a:rPr lang="it-IT" sz="1800" dirty="0">
                <a:solidFill>
                  <a:srgbClr val="002060"/>
                </a:solidFill>
                <a:effectLst/>
              </a:rPr>
              <a:t> groups: </a:t>
            </a:r>
            <a:r>
              <a:rPr lang="it-IT" sz="1800" dirty="0" err="1">
                <a:solidFill>
                  <a:srgbClr val="002060"/>
                </a:solidFill>
                <a:effectLst/>
              </a:rPr>
              <a:t>beam</a:t>
            </a:r>
            <a:r>
              <a:rPr lang="it-IT" sz="1800" dirty="0">
                <a:solidFill>
                  <a:srgbClr val="002060"/>
                </a:solidFill>
                <a:effectLst/>
              </a:rPr>
              <a:t> </a:t>
            </a:r>
            <a:r>
              <a:rPr lang="it-IT" sz="1800" dirty="0" err="1">
                <a:solidFill>
                  <a:srgbClr val="002060"/>
                </a:solidFill>
                <a:effectLst/>
              </a:rPr>
              <a:t>transport</a:t>
            </a:r>
            <a:r>
              <a:rPr lang="it-IT" sz="1800" dirty="0">
                <a:solidFill>
                  <a:srgbClr val="002060"/>
                </a:solidFill>
                <a:effectLst/>
              </a:rPr>
              <a:t> and </a:t>
            </a:r>
            <a:r>
              <a:rPr lang="it-IT" sz="1800" dirty="0" err="1">
                <a:solidFill>
                  <a:srgbClr val="002060"/>
                </a:solidFill>
                <a:effectLst/>
              </a:rPr>
              <a:t>beam</a:t>
            </a:r>
            <a:r>
              <a:rPr lang="it-IT" sz="1800" dirty="0">
                <a:solidFill>
                  <a:srgbClr val="002060"/>
                </a:solidFill>
                <a:effectLst/>
              </a:rPr>
              <a:t> </a:t>
            </a:r>
            <a:r>
              <a:rPr lang="it-IT" sz="1800" dirty="0" err="1">
                <a:solidFill>
                  <a:srgbClr val="002060"/>
                </a:solidFill>
                <a:effectLst/>
              </a:rPr>
              <a:t>diagnostics</a:t>
            </a:r>
            <a:r>
              <a:rPr lang="it-IT" sz="1800" dirty="0">
                <a:solidFill>
                  <a:srgbClr val="002060"/>
                </a:solidFill>
                <a:effectLst/>
              </a:rPr>
              <a:t>. </a:t>
            </a:r>
            <a:endParaRPr lang="it-IT" dirty="0">
              <a:solidFill>
                <a:srgbClr val="002060"/>
              </a:solidFill>
            </a:endParaRPr>
          </a:p>
          <a:p>
            <a:endParaRPr lang="it-IT" dirty="0">
              <a:solidFill>
                <a:srgbClr val="002060"/>
              </a:solidFill>
            </a:endParaRPr>
          </a:p>
        </p:txBody>
      </p:sp>
      <p:sp>
        <p:nvSpPr>
          <p:cNvPr id="2" name="Titolo 1">
            <a:extLst>
              <a:ext uri="{FF2B5EF4-FFF2-40B4-BE49-F238E27FC236}">
                <a16:creationId xmlns:a16="http://schemas.microsoft.com/office/drawing/2014/main" id="{FA24A1E0-F5CC-59F9-8979-0440A27276F1}"/>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beamline</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ttangolo 2">
            <a:extLst>
              <a:ext uri="{FF2B5EF4-FFF2-40B4-BE49-F238E27FC236}">
                <a16:creationId xmlns:a16="http://schemas.microsoft.com/office/drawing/2014/main" id="{E0584089-94E2-C52C-6DAA-3C50D436FBF3}"/>
              </a:ext>
            </a:extLst>
          </p:cNvPr>
          <p:cNvSpPr/>
          <p:nvPr/>
        </p:nvSpPr>
        <p:spPr>
          <a:xfrm>
            <a:off x="7329714" y="3710819"/>
            <a:ext cx="1253067" cy="1596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D21017BE-2174-E042-7072-527086BA1096}"/>
              </a:ext>
            </a:extLst>
          </p:cNvPr>
          <p:cNvSpPr txBox="1"/>
          <p:nvPr/>
        </p:nvSpPr>
        <p:spPr>
          <a:xfrm>
            <a:off x="7881257" y="6087924"/>
            <a:ext cx="3972076" cy="461665"/>
          </a:xfrm>
          <a:prstGeom prst="rect">
            <a:avLst/>
          </a:prstGeom>
          <a:noFill/>
        </p:spPr>
        <p:txBody>
          <a:bodyPr wrap="square">
            <a:spAutoFit/>
          </a:bodyPr>
          <a:lstStyle/>
          <a:p>
            <a:r>
              <a:rPr lang="en-US" sz="2400" b="0" i="0" dirty="0">
                <a:solidFill>
                  <a:srgbClr val="FF0000"/>
                </a:solidFill>
                <a:effectLst/>
              </a:rPr>
              <a:t>Courtesy of F. Villa</a:t>
            </a:r>
          </a:p>
        </p:txBody>
      </p:sp>
      <p:pic>
        <p:nvPicPr>
          <p:cNvPr id="9" name="Immagine 8">
            <a:extLst>
              <a:ext uri="{FF2B5EF4-FFF2-40B4-BE49-F238E27FC236}">
                <a16:creationId xmlns:a16="http://schemas.microsoft.com/office/drawing/2014/main" id="{84FC284D-EF77-20E8-254D-A7B0636E8316}"/>
              </a:ext>
            </a:extLst>
          </p:cNvPr>
          <p:cNvPicPr>
            <a:picLocks noChangeAspect="1"/>
          </p:cNvPicPr>
          <p:nvPr/>
        </p:nvPicPr>
        <p:blipFill>
          <a:blip r:embed="rId2"/>
          <a:srcRect t="17590" b="18052"/>
          <a:stretch/>
        </p:blipFill>
        <p:spPr>
          <a:xfrm>
            <a:off x="89890" y="1839078"/>
            <a:ext cx="12102110" cy="3743481"/>
          </a:xfrm>
          <a:prstGeom prst="rect">
            <a:avLst/>
          </a:prstGeom>
        </p:spPr>
      </p:pic>
      <p:sp>
        <p:nvSpPr>
          <p:cNvPr id="6" name="CasellaDiTesto 5">
            <a:extLst>
              <a:ext uri="{FF2B5EF4-FFF2-40B4-BE49-F238E27FC236}">
                <a16:creationId xmlns:a16="http://schemas.microsoft.com/office/drawing/2014/main" id="{B15CE6DF-5A34-5069-E232-EBCB871C7AC9}"/>
              </a:ext>
            </a:extLst>
          </p:cNvPr>
          <p:cNvSpPr txBox="1"/>
          <p:nvPr/>
        </p:nvSpPr>
        <p:spPr>
          <a:xfrm>
            <a:off x="4576838" y="3279045"/>
            <a:ext cx="10363200" cy="2031325"/>
          </a:xfrm>
          <a:prstGeom prst="rect">
            <a:avLst/>
          </a:prstGeom>
          <a:noFill/>
        </p:spPr>
        <p:txBody>
          <a:bodyPr wrap="square" rtlCol="0">
            <a:spAutoFit/>
          </a:bodyPr>
          <a:lstStyle/>
          <a:p>
            <a:r>
              <a:rPr lang="it-IT" sz="1800" b="1" dirty="0" err="1">
                <a:solidFill>
                  <a:srgbClr val="E3DE00"/>
                </a:solidFill>
                <a:effectLst/>
              </a:rPr>
              <a:t>Monochromator</a:t>
            </a:r>
            <a:r>
              <a:rPr lang="it-IT" sz="1800" b="1" dirty="0">
                <a:solidFill>
                  <a:srgbClr val="E3DE00"/>
                </a:solidFill>
                <a:effectLst/>
              </a:rPr>
              <a:t> area</a:t>
            </a:r>
          </a:p>
          <a:p>
            <a:r>
              <a:rPr lang="it-IT" b="1" dirty="0">
                <a:solidFill>
                  <a:srgbClr val="FFC000"/>
                </a:solidFill>
              </a:rPr>
              <a:t>                                                 Split-and-delay area</a:t>
            </a:r>
          </a:p>
          <a:p>
            <a:r>
              <a:rPr lang="it-IT" b="1" dirty="0">
                <a:solidFill>
                  <a:srgbClr val="002060"/>
                </a:solidFill>
              </a:rPr>
              <a:t>                                                                                                 </a:t>
            </a:r>
            <a:r>
              <a:rPr lang="it-IT" b="1" dirty="0">
                <a:solidFill>
                  <a:srgbClr val="00B050"/>
                </a:solidFill>
              </a:rPr>
              <a:t>GDM   </a:t>
            </a:r>
            <a:r>
              <a:rPr lang="it-IT" b="1" dirty="0">
                <a:solidFill>
                  <a:srgbClr val="75DBFF"/>
                </a:solidFill>
              </a:rPr>
              <a:t>KB</a:t>
            </a:r>
          </a:p>
          <a:p>
            <a:r>
              <a:rPr lang="it-IT" b="1" dirty="0">
                <a:solidFill>
                  <a:srgbClr val="002060"/>
                </a:solidFill>
              </a:rPr>
              <a:t>                                                                                          </a:t>
            </a:r>
          </a:p>
          <a:p>
            <a:r>
              <a:rPr lang="it-IT" b="1" dirty="0">
                <a:solidFill>
                  <a:srgbClr val="002060"/>
                </a:solidFill>
              </a:rPr>
              <a:t>                    </a:t>
            </a:r>
            <a:r>
              <a:rPr lang="it-IT" b="1" dirty="0" err="1">
                <a:solidFill>
                  <a:srgbClr val="FF0000"/>
                </a:solidFill>
              </a:rPr>
              <a:t>Spectrometer</a:t>
            </a:r>
            <a:r>
              <a:rPr lang="it-IT" b="1" dirty="0">
                <a:solidFill>
                  <a:srgbClr val="FF0000"/>
                </a:solidFill>
              </a:rPr>
              <a:t>                              </a:t>
            </a:r>
            <a:r>
              <a:rPr lang="it-IT" b="1" dirty="0" err="1">
                <a:solidFill>
                  <a:srgbClr val="FF33CC"/>
                </a:solidFill>
              </a:rPr>
              <a:t>Polarization</a:t>
            </a:r>
            <a:r>
              <a:rPr lang="it-IT" b="1" dirty="0">
                <a:solidFill>
                  <a:srgbClr val="FF33CC"/>
                </a:solidFill>
              </a:rPr>
              <a:t>/time</a:t>
            </a:r>
            <a:endParaRPr lang="it-IT" b="1" dirty="0">
              <a:solidFill>
                <a:schemeClr val="bg1">
                  <a:lumMod val="50000"/>
                </a:schemeClr>
              </a:solidFill>
            </a:endParaRPr>
          </a:p>
          <a:p>
            <a:r>
              <a:rPr lang="it-IT" b="1" dirty="0">
                <a:solidFill>
                  <a:srgbClr val="FF33CC"/>
                </a:solidFill>
              </a:rPr>
              <a:t>	                                    	                area      </a:t>
            </a:r>
            <a:r>
              <a:rPr lang="it-IT" b="1" dirty="0" err="1">
                <a:solidFill>
                  <a:schemeClr val="bg1">
                    <a:lumMod val="50000"/>
                  </a:schemeClr>
                </a:solidFill>
              </a:rPr>
              <a:t>Experimental</a:t>
            </a:r>
            <a:r>
              <a:rPr lang="it-IT" b="1" dirty="0">
                <a:solidFill>
                  <a:srgbClr val="FF33CC"/>
                </a:solidFill>
              </a:rPr>
              <a:t> </a:t>
            </a:r>
            <a:r>
              <a:rPr lang="it-IT" b="1" dirty="0" err="1">
                <a:solidFill>
                  <a:schemeClr val="bg1">
                    <a:lumMod val="50000"/>
                  </a:schemeClr>
                </a:solidFill>
              </a:rPr>
              <a:t>chamber</a:t>
            </a:r>
            <a:endParaRPr lang="it-IT" b="1" dirty="0">
              <a:solidFill>
                <a:schemeClr val="bg1">
                  <a:lumMod val="50000"/>
                </a:schemeClr>
              </a:solidFill>
            </a:endParaRPr>
          </a:p>
          <a:p>
            <a:r>
              <a:rPr lang="it-IT" b="1" dirty="0">
                <a:solidFill>
                  <a:srgbClr val="002060"/>
                </a:solidFill>
              </a:rPr>
              <a:t>        </a:t>
            </a:r>
            <a:endParaRPr lang="it-IT" dirty="0">
              <a:solidFill>
                <a:srgbClr val="002060"/>
              </a:solidFill>
            </a:endParaRPr>
          </a:p>
        </p:txBody>
      </p:sp>
      <p:cxnSp>
        <p:nvCxnSpPr>
          <p:cNvPr id="12" name="Connettore 2 11">
            <a:extLst>
              <a:ext uri="{FF2B5EF4-FFF2-40B4-BE49-F238E27FC236}">
                <a16:creationId xmlns:a16="http://schemas.microsoft.com/office/drawing/2014/main" id="{C0DC67AE-D8D9-D312-7235-D647942EC240}"/>
              </a:ext>
            </a:extLst>
          </p:cNvPr>
          <p:cNvCxnSpPr>
            <a:cxnSpLocks/>
          </p:cNvCxnSpPr>
          <p:nvPr/>
        </p:nvCxnSpPr>
        <p:spPr>
          <a:xfrm>
            <a:off x="8510210" y="2449281"/>
            <a:ext cx="166914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384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023071F3-EFFA-5F5A-DEE1-D169AB5B5F53}"/>
              </a:ext>
            </a:extLst>
          </p:cNvPr>
          <p:cNvSpPr txBox="1"/>
          <p:nvPr/>
        </p:nvSpPr>
        <p:spPr>
          <a:xfrm>
            <a:off x="309639" y="871945"/>
            <a:ext cx="6957179" cy="461665"/>
          </a:xfrm>
          <a:prstGeom prst="rect">
            <a:avLst/>
          </a:prstGeom>
          <a:noFill/>
        </p:spPr>
        <p:txBody>
          <a:bodyPr wrap="square">
            <a:spAutoFit/>
          </a:bodyPr>
          <a:lstStyle/>
          <a:p>
            <a:r>
              <a:rPr lang="it-IT" sz="2400" dirty="0">
                <a:solidFill>
                  <a:srgbClr val="002060"/>
                </a:solidFill>
                <a:effectLst/>
              </a:rPr>
              <a:t>Sample delivery systems (to be </a:t>
            </a:r>
            <a:r>
              <a:rPr lang="it-IT" sz="2400" dirty="0" err="1">
                <a:solidFill>
                  <a:srgbClr val="002060"/>
                </a:solidFill>
                <a:effectLst/>
              </a:rPr>
              <a:t>shared</a:t>
            </a:r>
            <a:r>
              <a:rPr lang="it-IT" sz="2400" dirty="0">
                <a:solidFill>
                  <a:srgbClr val="002060"/>
                </a:solidFill>
                <a:effectLst/>
              </a:rPr>
              <a:t> with </a:t>
            </a:r>
            <a:r>
              <a:rPr lang="it-IT" sz="2400" b="1" dirty="0">
                <a:solidFill>
                  <a:srgbClr val="00B0F0"/>
                </a:solidFill>
                <a:effectLst/>
              </a:rPr>
              <a:t>AQUA</a:t>
            </a:r>
            <a:r>
              <a:rPr lang="it-IT" sz="2400" dirty="0">
                <a:solidFill>
                  <a:srgbClr val="002060"/>
                </a:solidFill>
                <a:effectLst/>
              </a:rPr>
              <a:t>)</a:t>
            </a:r>
            <a:endParaRPr lang="it-IT" sz="2400" dirty="0">
              <a:solidFill>
                <a:srgbClr val="002060"/>
              </a:solidFill>
            </a:endParaRPr>
          </a:p>
        </p:txBody>
      </p:sp>
      <p:sp>
        <p:nvSpPr>
          <p:cNvPr id="2" name="Titolo 1">
            <a:extLst>
              <a:ext uri="{FF2B5EF4-FFF2-40B4-BE49-F238E27FC236}">
                <a16:creationId xmlns:a16="http://schemas.microsoft.com/office/drawing/2014/main" id="{01AC82CC-15B1-261E-4ABE-7C6B68882801}"/>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beamline</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egnaposto contenuto 2">
            <a:extLst>
              <a:ext uri="{FF2B5EF4-FFF2-40B4-BE49-F238E27FC236}">
                <a16:creationId xmlns:a16="http://schemas.microsoft.com/office/drawing/2014/main" id="{5F133219-D20F-0C7E-19E3-CEA9D2480909}"/>
              </a:ext>
            </a:extLst>
          </p:cNvPr>
          <p:cNvSpPr>
            <a:spLocks noGrp="1"/>
          </p:cNvSpPr>
          <p:nvPr>
            <p:ph idx="1"/>
          </p:nvPr>
        </p:nvSpPr>
        <p:spPr>
          <a:xfrm>
            <a:off x="228601" y="1884986"/>
            <a:ext cx="6539894" cy="3756233"/>
          </a:xfrm>
        </p:spPr>
        <p:txBody>
          <a:bodyPr>
            <a:normAutofit fontScale="92500" lnSpcReduction="10000"/>
          </a:bodyPr>
          <a:lstStyle/>
          <a:p>
            <a:endParaRPr lang="it-IT" sz="2400" dirty="0">
              <a:solidFill>
                <a:srgbClr val="002060"/>
              </a:solidFill>
            </a:endParaRPr>
          </a:p>
          <a:p>
            <a:pPr>
              <a:buFontTx/>
              <a:buChar char="-"/>
            </a:pPr>
            <a:r>
              <a:rPr lang="it-IT" sz="2400" b="1" dirty="0">
                <a:solidFill>
                  <a:srgbClr val="002060"/>
                </a:solidFill>
                <a:effectLst/>
              </a:rPr>
              <a:t>Liquid jets (</a:t>
            </a:r>
            <a:r>
              <a:rPr lang="it-IT" sz="2400" dirty="0">
                <a:solidFill>
                  <a:srgbClr val="002060"/>
                </a:solidFill>
                <a:effectLst/>
              </a:rPr>
              <a:t>micro-jets, </a:t>
            </a:r>
            <a:r>
              <a:rPr lang="it-IT" sz="2400" dirty="0" err="1">
                <a:solidFill>
                  <a:srgbClr val="002060"/>
                </a:solidFill>
                <a:effectLst/>
              </a:rPr>
              <a:t>based</a:t>
            </a:r>
            <a:r>
              <a:rPr lang="it-IT" sz="2400" dirty="0">
                <a:solidFill>
                  <a:srgbClr val="002060"/>
                </a:solidFill>
                <a:effectLst/>
              </a:rPr>
              <a:t> on the gas </a:t>
            </a:r>
            <a:r>
              <a:rPr lang="it-IT" sz="2400" dirty="0" err="1">
                <a:solidFill>
                  <a:srgbClr val="002060"/>
                </a:solidFill>
                <a:effectLst/>
              </a:rPr>
              <a:t>dynamic</a:t>
            </a:r>
            <a:r>
              <a:rPr lang="it-IT" sz="2400" dirty="0">
                <a:solidFill>
                  <a:srgbClr val="002060"/>
                </a:solidFill>
                <a:effectLst/>
              </a:rPr>
              <a:t> </a:t>
            </a:r>
            <a:r>
              <a:rPr lang="it-IT" sz="2400" dirty="0" err="1">
                <a:solidFill>
                  <a:srgbClr val="002060"/>
                </a:solidFill>
                <a:effectLst/>
              </a:rPr>
              <a:t>virtual</a:t>
            </a:r>
            <a:r>
              <a:rPr lang="it-IT" sz="2400" dirty="0">
                <a:solidFill>
                  <a:srgbClr val="002060"/>
                </a:solidFill>
                <a:effectLst/>
              </a:rPr>
              <a:t> </a:t>
            </a:r>
            <a:r>
              <a:rPr lang="it-IT" sz="2400" dirty="0" err="1">
                <a:solidFill>
                  <a:srgbClr val="002060"/>
                </a:solidFill>
                <a:effectLst/>
              </a:rPr>
              <a:t>nozzle</a:t>
            </a:r>
            <a:r>
              <a:rPr lang="it-IT" sz="2400" dirty="0">
                <a:solidFill>
                  <a:srgbClr val="002060"/>
                </a:solidFill>
                <a:effectLst/>
              </a:rPr>
              <a:t> </a:t>
            </a:r>
            <a:r>
              <a:rPr lang="it-IT" sz="2400" dirty="0" err="1">
                <a:solidFill>
                  <a:srgbClr val="002060"/>
                </a:solidFill>
                <a:effectLst/>
              </a:rPr>
              <a:t>technology</a:t>
            </a:r>
            <a:r>
              <a:rPr lang="it-IT" sz="2400" dirty="0">
                <a:solidFill>
                  <a:srgbClr val="002060"/>
                </a:solidFill>
                <a:effectLst/>
              </a:rPr>
              <a:t>, </a:t>
            </a:r>
            <a:r>
              <a:rPr lang="it-IT" sz="2400" dirty="0" err="1">
                <a:solidFill>
                  <a:srgbClr val="002060"/>
                </a:solidFill>
                <a:effectLst/>
              </a:rPr>
              <a:t>including</a:t>
            </a:r>
            <a:r>
              <a:rPr lang="it-IT" sz="2400" dirty="0">
                <a:solidFill>
                  <a:srgbClr val="002060"/>
                </a:solidFill>
                <a:effectLst/>
              </a:rPr>
              <a:t> </a:t>
            </a:r>
            <a:r>
              <a:rPr lang="it-IT" sz="2400" dirty="0" err="1">
                <a:solidFill>
                  <a:srgbClr val="002060"/>
                </a:solidFill>
                <a:effectLst/>
              </a:rPr>
              <a:t>those</a:t>
            </a:r>
            <a:r>
              <a:rPr lang="it-IT" sz="2400" dirty="0">
                <a:solidFill>
                  <a:srgbClr val="002060"/>
                </a:solidFill>
                <a:effectLst/>
              </a:rPr>
              <a:t> </a:t>
            </a:r>
            <a:r>
              <a:rPr lang="it-IT" sz="2400" dirty="0" err="1">
                <a:solidFill>
                  <a:srgbClr val="002060"/>
                </a:solidFill>
                <a:effectLst/>
              </a:rPr>
              <a:t>developed</a:t>
            </a:r>
            <a:r>
              <a:rPr lang="it-IT" sz="2400" dirty="0">
                <a:solidFill>
                  <a:srgbClr val="002060"/>
                </a:solidFill>
                <a:effectLst/>
              </a:rPr>
              <a:t> for sample mixing and for a </a:t>
            </a:r>
            <a:r>
              <a:rPr lang="it-IT" sz="2400" dirty="0" err="1">
                <a:solidFill>
                  <a:srgbClr val="002060"/>
                </a:solidFill>
                <a:effectLst/>
              </a:rPr>
              <a:t>lower</a:t>
            </a:r>
            <a:r>
              <a:rPr lang="it-IT" sz="2400" dirty="0">
                <a:solidFill>
                  <a:srgbClr val="002060"/>
                </a:solidFill>
                <a:effectLst/>
              </a:rPr>
              <a:t> sample </a:t>
            </a:r>
            <a:r>
              <a:rPr lang="it-IT" sz="2400" dirty="0" err="1">
                <a:solidFill>
                  <a:srgbClr val="002060"/>
                </a:solidFill>
                <a:effectLst/>
              </a:rPr>
              <a:t>consumption</a:t>
            </a:r>
            <a:r>
              <a:rPr lang="it-IT" sz="2400" dirty="0">
                <a:solidFill>
                  <a:srgbClr val="002060"/>
                </a:solidFill>
                <a:effectLst/>
              </a:rPr>
              <a:t> </a:t>
            </a:r>
            <a:r>
              <a:rPr lang="it-IT" sz="2400" dirty="0" err="1">
                <a:solidFill>
                  <a:srgbClr val="002060"/>
                </a:solidFill>
                <a:effectLst/>
              </a:rPr>
              <a:t>at</a:t>
            </a:r>
            <a:r>
              <a:rPr lang="it-IT" sz="2400" dirty="0">
                <a:solidFill>
                  <a:srgbClr val="002060"/>
                </a:solidFill>
                <a:effectLst/>
              </a:rPr>
              <a:t> </a:t>
            </a:r>
            <a:r>
              <a:rPr lang="it-IT" sz="2400" dirty="0" err="1">
                <a:solidFill>
                  <a:srgbClr val="002060"/>
                </a:solidFill>
                <a:effectLst/>
              </a:rPr>
              <a:t>pulsed</a:t>
            </a:r>
            <a:r>
              <a:rPr lang="it-IT" sz="2400" dirty="0">
                <a:solidFill>
                  <a:srgbClr val="002060"/>
                </a:solidFill>
                <a:effectLst/>
              </a:rPr>
              <a:t> sources</a:t>
            </a:r>
            <a:r>
              <a:rPr lang="it-IT" sz="2400" b="1" dirty="0">
                <a:solidFill>
                  <a:srgbClr val="002060"/>
                </a:solidFill>
                <a:effectLst/>
              </a:rPr>
              <a:t>) </a:t>
            </a:r>
          </a:p>
          <a:p>
            <a:pPr>
              <a:buFontTx/>
              <a:buChar char="-"/>
            </a:pPr>
            <a:endParaRPr lang="it-IT" sz="2400" b="1" dirty="0">
              <a:solidFill>
                <a:srgbClr val="002060"/>
              </a:solidFill>
              <a:effectLst/>
            </a:endParaRPr>
          </a:p>
          <a:p>
            <a:pPr marL="0" indent="0">
              <a:buNone/>
            </a:pPr>
            <a:r>
              <a:rPr lang="it-IT" sz="2400" b="1" dirty="0">
                <a:solidFill>
                  <a:srgbClr val="002060"/>
                </a:solidFill>
              </a:rPr>
              <a:t>- </a:t>
            </a:r>
            <a:r>
              <a:rPr lang="it-IT" sz="2400" b="1" dirty="0" err="1">
                <a:solidFill>
                  <a:srgbClr val="002060"/>
                </a:solidFill>
                <a:effectLst/>
              </a:rPr>
              <a:t>Aerosols</a:t>
            </a:r>
            <a:r>
              <a:rPr lang="it-IT" sz="2400" b="1" dirty="0">
                <a:solidFill>
                  <a:srgbClr val="002060"/>
                </a:solidFill>
                <a:effectLst/>
              </a:rPr>
              <a:t> sources </a:t>
            </a:r>
            <a:r>
              <a:rPr lang="it-IT" sz="2400" dirty="0">
                <a:solidFill>
                  <a:srgbClr val="002060"/>
                </a:solidFill>
                <a:effectLst/>
              </a:rPr>
              <a:t>for gas-</a:t>
            </a:r>
            <a:r>
              <a:rPr lang="it-IT" sz="2400" dirty="0" err="1">
                <a:solidFill>
                  <a:srgbClr val="002060"/>
                </a:solidFill>
                <a:effectLst/>
              </a:rPr>
              <a:t>phase</a:t>
            </a:r>
            <a:r>
              <a:rPr lang="it-IT" sz="2400" dirty="0">
                <a:solidFill>
                  <a:srgbClr val="002060"/>
                </a:solidFill>
                <a:effectLst/>
              </a:rPr>
              <a:t> </a:t>
            </a:r>
            <a:r>
              <a:rPr lang="it-IT" sz="2400" dirty="0" err="1">
                <a:solidFill>
                  <a:srgbClr val="002060"/>
                </a:solidFill>
                <a:effectLst/>
              </a:rPr>
              <a:t>measurements</a:t>
            </a:r>
            <a:endParaRPr lang="it-IT" sz="2400" dirty="0">
              <a:solidFill>
                <a:srgbClr val="002060"/>
              </a:solidFill>
              <a:effectLst/>
            </a:endParaRPr>
          </a:p>
          <a:p>
            <a:pPr marL="0" indent="0">
              <a:buNone/>
            </a:pPr>
            <a:endParaRPr lang="it-IT" sz="2400" dirty="0">
              <a:solidFill>
                <a:srgbClr val="002060"/>
              </a:solidFill>
            </a:endParaRPr>
          </a:p>
          <a:p>
            <a:pPr>
              <a:buFontTx/>
              <a:buChar char="-"/>
            </a:pPr>
            <a:r>
              <a:rPr lang="it-IT" sz="2400" b="1" dirty="0">
                <a:solidFill>
                  <a:srgbClr val="002060"/>
                </a:solidFill>
                <a:effectLst/>
              </a:rPr>
              <a:t>Solid samples </a:t>
            </a:r>
            <a:r>
              <a:rPr lang="it-IT" sz="2400" dirty="0" err="1">
                <a:solidFill>
                  <a:srgbClr val="002060"/>
                </a:solidFill>
                <a:effectLst/>
              </a:rPr>
              <a:t>mounted</a:t>
            </a:r>
            <a:r>
              <a:rPr lang="it-IT" sz="2400" dirty="0">
                <a:solidFill>
                  <a:srgbClr val="002060"/>
                </a:solidFill>
                <a:effectLst/>
              </a:rPr>
              <a:t> on </a:t>
            </a:r>
            <a:r>
              <a:rPr lang="it-IT" sz="2400" dirty="0" err="1">
                <a:solidFill>
                  <a:srgbClr val="002060"/>
                </a:solidFill>
                <a:effectLst/>
              </a:rPr>
              <a:t>motorized</a:t>
            </a:r>
            <a:r>
              <a:rPr lang="it-IT" sz="2400" dirty="0">
                <a:solidFill>
                  <a:srgbClr val="002060"/>
                </a:solidFill>
                <a:effectLst/>
              </a:rPr>
              <a:t> micro-</a:t>
            </a:r>
            <a:r>
              <a:rPr lang="it-IT" sz="2400" dirty="0" err="1">
                <a:solidFill>
                  <a:srgbClr val="002060"/>
                </a:solidFill>
                <a:effectLst/>
              </a:rPr>
              <a:t>precision</a:t>
            </a:r>
            <a:r>
              <a:rPr lang="it-IT" sz="2400" dirty="0">
                <a:solidFill>
                  <a:srgbClr val="002060"/>
                </a:solidFill>
                <a:effectLst/>
              </a:rPr>
              <a:t> stages and/or </a:t>
            </a:r>
            <a:r>
              <a:rPr lang="it-IT" sz="2400" b="1" dirty="0" err="1">
                <a:solidFill>
                  <a:srgbClr val="002060"/>
                </a:solidFill>
                <a:effectLst/>
              </a:rPr>
              <a:t>hexapod</a:t>
            </a:r>
            <a:r>
              <a:rPr lang="it-IT" sz="2400" b="1" dirty="0">
                <a:solidFill>
                  <a:srgbClr val="002060"/>
                </a:solidFill>
                <a:effectLst/>
              </a:rPr>
              <a:t>-like devices</a:t>
            </a:r>
            <a:r>
              <a:rPr lang="it-IT" sz="2400" dirty="0">
                <a:solidFill>
                  <a:srgbClr val="002060"/>
                </a:solidFill>
                <a:effectLst/>
              </a:rPr>
              <a:t>. </a:t>
            </a:r>
            <a:r>
              <a:rPr lang="it-IT" sz="2400" dirty="0" err="1">
                <a:solidFill>
                  <a:srgbClr val="002060"/>
                </a:solidFill>
                <a:effectLst/>
              </a:rPr>
              <a:t>Grids</a:t>
            </a:r>
            <a:r>
              <a:rPr lang="it-IT" sz="2400" dirty="0">
                <a:solidFill>
                  <a:srgbClr val="002060"/>
                </a:solidFill>
                <a:effectLst/>
              </a:rPr>
              <a:t> for single-shot </a:t>
            </a:r>
            <a:r>
              <a:rPr lang="it-IT" sz="2400" dirty="0" err="1">
                <a:solidFill>
                  <a:srgbClr val="002060"/>
                </a:solidFill>
                <a:effectLst/>
              </a:rPr>
              <a:t>expose</a:t>
            </a:r>
            <a:r>
              <a:rPr lang="it-IT" sz="2400" dirty="0">
                <a:solidFill>
                  <a:srgbClr val="002060"/>
                </a:solidFill>
                <a:effectLst/>
              </a:rPr>
              <a:t>-and-</a:t>
            </a:r>
            <a:r>
              <a:rPr lang="it-IT" sz="2400" dirty="0" err="1">
                <a:solidFill>
                  <a:srgbClr val="002060"/>
                </a:solidFill>
                <a:effectLst/>
              </a:rPr>
              <a:t>destroy</a:t>
            </a:r>
            <a:r>
              <a:rPr lang="it-IT" sz="2400" dirty="0">
                <a:solidFill>
                  <a:srgbClr val="002060"/>
                </a:solidFill>
                <a:effectLst/>
              </a:rPr>
              <a:t> </a:t>
            </a:r>
            <a:r>
              <a:rPr lang="it-IT" sz="2400" dirty="0" err="1">
                <a:solidFill>
                  <a:srgbClr val="002060"/>
                </a:solidFill>
                <a:effectLst/>
              </a:rPr>
              <a:t>measurements</a:t>
            </a:r>
            <a:r>
              <a:rPr lang="it-IT" sz="2400" dirty="0">
                <a:solidFill>
                  <a:srgbClr val="002060"/>
                </a:solidFill>
                <a:effectLst/>
              </a:rPr>
              <a:t>.</a:t>
            </a:r>
          </a:p>
          <a:p>
            <a:pPr marL="0" indent="0">
              <a:buNone/>
            </a:pPr>
            <a:endParaRPr lang="it-IT" sz="2400" dirty="0">
              <a:solidFill>
                <a:srgbClr val="002060"/>
              </a:solidFill>
              <a:effectLst/>
            </a:endParaRPr>
          </a:p>
        </p:txBody>
      </p:sp>
      <p:pic>
        <p:nvPicPr>
          <p:cNvPr id="5" name="Picture 10">
            <a:extLst>
              <a:ext uri="{FF2B5EF4-FFF2-40B4-BE49-F238E27FC236}">
                <a16:creationId xmlns:a16="http://schemas.microsoft.com/office/drawing/2014/main" id="{EF1676D0-C96A-F1E4-F196-ACE3984F5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456" y="1470299"/>
            <a:ext cx="3061078" cy="307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 name="Immagine 25">
            <a:extLst>
              <a:ext uri="{FF2B5EF4-FFF2-40B4-BE49-F238E27FC236}">
                <a16:creationId xmlns:a16="http://schemas.microsoft.com/office/drawing/2014/main" id="{351A6F2A-8A85-78B3-A2DD-D33390E51725}"/>
              </a:ext>
            </a:extLst>
          </p:cNvPr>
          <p:cNvPicPr>
            <a:picLocks noChangeAspect="1"/>
          </p:cNvPicPr>
          <p:nvPr/>
        </p:nvPicPr>
        <p:blipFill>
          <a:blip r:embed="rId3"/>
          <a:stretch>
            <a:fillRect/>
          </a:stretch>
        </p:blipFill>
        <p:spPr>
          <a:xfrm>
            <a:off x="6998746" y="1374036"/>
            <a:ext cx="5040395" cy="3370180"/>
          </a:xfrm>
          <a:prstGeom prst="rect">
            <a:avLst/>
          </a:prstGeom>
        </p:spPr>
      </p:pic>
      <p:pic>
        <p:nvPicPr>
          <p:cNvPr id="7" name="Immagine 6">
            <a:extLst>
              <a:ext uri="{FF2B5EF4-FFF2-40B4-BE49-F238E27FC236}">
                <a16:creationId xmlns:a16="http://schemas.microsoft.com/office/drawing/2014/main" id="{F4B3D385-D29E-10F6-FF71-4B99D87A3D14}"/>
              </a:ext>
            </a:extLst>
          </p:cNvPr>
          <p:cNvPicPr>
            <a:picLocks noChangeAspect="1"/>
          </p:cNvPicPr>
          <p:nvPr/>
        </p:nvPicPr>
        <p:blipFill rotWithShape="1">
          <a:blip r:embed="rId4"/>
          <a:srcRect l="3482" t="33483" r="62494" b="12947"/>
          <a:stretch/>
        </p:blipFill>
        <p:spPr>
          <a:xfrm>
            <a:off x="7029857" y="1293184"/>
            <a:ext cx="4978172" cy="4406907"/>
          </a:xfrm>
          <a:prstGeom prst="rect">
            <a:avLst/>
          </a:prstGeom>
        </p:spPr>
      </p:pic>
      <p:grpSp>
        <p:nvGrpSpPr>
          <p:cNvPr id="8" name="Gruppo 7">
            <a:extLst>
              <a:ext uri="{FF2B5EF4-FFF2-40B4-BE49-F238E27FC236}">
                <a16:creationId xmlns:a16="http://schemas.microsoft.com/office/drawing/2014/main" id="{D44395B6-17E2-3CCE-873E-359BBF1C892D}"/>
              </a:ext>
            </a:extLst>
          </p:cNvPr>
          <p:cNvGrpSpPr/>
          <p:nvPr/>
        </p:nvGrpSpPr>
        <p:grpSpPr>
          <a:xfrm>
            <a:off x="7029857" y="2530323"/>
            <a:ext cx="5081104" cy="3837941"/>
            <a:chOff x="1049311" y="3582649"/>
            <a:chExt cx="2968054" cy="2668250"/>
          </a:xfrm>
        </p:grpSpPr>
        <p:pic>
          <p:nvPicPr>
            <p:cNvPr id="9" name="Picture 31">
              <a:extLst>
                <a:ext uri="{FF2B5EF4-FFF2-40B4-BE49-F238E27FC236}">
                  <a16:creationId xmlns:a16="http://schemas.microsoft.com/office/drawing/2014/main" id="{E7B31A99-0430-C5A1-8FA6-5E7C96333D8E}"/>
                </a:ext>
              </a:extLst>
            </p:cNvPr>
            <p:cNvPicPr>
              <a:picLocks noChangeArrowheads="1"/>
            </p:cNvPicPr>
            <p:nvPr/>
          </p:nvPicPr>
          <p:blipFill rotWithShape="1">
            <a:blip r:embed="rId5">
              <a:extLst>
                <a:ext uri="{28A0092B-C50C-407E-A947-70E740481C1C}">
                  <a14:useLocalDpi xmlns:a14="http://schemas.microsoft.com/office/drawing/2010/main" val="0"/>
                </a:ext>
              </a:extLst>
            </a:blip>
            <a:srcRect l="13869" t="8617" r="14552" b="10846"/>
            <a:stretch/>
          </p:blipFill>
          <p:spPr bwMode="auto">
            <a:xfrm>
              <a:off x="1049311" y="3582649"/>
              <a:ext cx="2968054" cy="266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0" name="Line 32">
              <a:extLst>
                <a:ext uri="{FF2B5EF4-FFF2-40B4-BE49-F238E27FC236}">
                  <a16:creationId xmlns:a16="http://schemas.microsoft.com/office/drawing/2014/main" id="{891CAFC5-1932-F096-48EF-C4F6D1573C0F}"/>
                </a:ext>
              </a:extLst>
            </p:cNvPr>
            <p:cNvSpPr>
              <a:spLocks noChangeShapeType="1"/>
            </p:cNvSpPr>
            <p:nvPr/>
          </p:nvSpPr>
          <p:spPr bwMode="auto">
            <a:xfrm rot="10800000" flipH="1">
              <a:off x="1668931" y="6070605"/>
              <a:ext cx="790575" cy="1588"/>
            </a:xfrm>
            <a:prstGeom prst="line">
              <a:avLst/>
            </a:prstGeom>
            <a:noFill/>
            <a:ln w="889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GB"/>
            </a:p>
          </p:txBody>
        </p:sp>
        <p:sp>
          <p:nvSpPr>
            <p:cNvPr id="11" name="Rectangle 33">
              <a:extLst>
                <a:ext uri="{FF2B5EF4-FFF2-40B4-BE49-F238E27FC236}">
                  <a16:creationId xmlns:a16="http://schemas.microsoft.com/office/drawing/2014/main" id="{B26248EA-5AF4-AED8-7933-6195E259DAFD}"/>
                </a:ext>
              </a:extLst>
            </p:cNvPr>
            <p:cNvSpPr>
              <a:spLocks/>
            </p:cNvSpPr>
            <p:nvPr/>
          </p:nvSpPr>
          <p:spPr bwMode="auto">
            <a:xfrm>
              <a:off x="2750018" y="5926143"/>
              <a:ext cx="682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57796" bIns="0">
              <a:spAutoFit/>
            </a:bodyPr>
            <a:lstStyle>
              <a:lvl1pPr marL="55563"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sym typeface="Helvetica" panose="020B0604020202020204" pitchFamily="34" charset="0"/>
                </a:rPr>
                <a:t>10 </a:t>
              </a:r>
              <a:r>
                <a:rPr lang="el-GR" altLang="en-US" sz="1600">
                  <a:sym typeface="Helvetica" panose="020B0604020202020204" pitchFamily="34" charset="0"/>
                </a:rPr>
                <a:t>μ</a:t>
              </a:r>
              <a:r>
                <a:rPr lang="en-US" altLang="en-US" sz="1600">
                  <a:sym typeface="Helvetica" panose="020B0604020202020204" pitchFamily="34" charset="0"/>
                </a:rPr>
                <a:t>m</a:t>
              </a:r>
            </a:p>
          </p:txBody>
        </p:sp>
      </p:grpSp>
    </p:spTree>
    <p:extLst>
      <p:ext uri="{BB962C8B-B14F-4D97-AF65-F5344CB8AC3E}">
        <p14:creationId xmlns:p14="http://schemas.microsoft.com/office/powerpoint/2010/main" val="32372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023071F3-EFFA-5F5A-DEE1-D169AB5B5F53}"/>
              </a:ext>
            </a:extLst>
          </p:cNvPr>
          <p:cNvSpPr txBox="1"/>
          <p:nvPr/>
        </p:nvSpPr>
        <p:spPr>
          <a:xfrm>
            <a:off x="1727201" y="996385"/>
            <a:ext cx="8655355" cy="830997"/>
          </a:xfrm>
          <a:prstGeom prst="rect">
            <a:avLst/>
          </a:prstGeom>
          <a:noFill/>
        </p:spPr>
        <p:txBody>
          <a:bodyPr wrap="square">
            <a:spAutoFit/>
          </a:bodyPr>
          <a:lstStyle/>
          <a:p>
            <a:pPr algn="ctr"/>
            <a:r>
              <a:rPr lang="it-IT" sz="2400" b="1" dirty="0">
                <a:solidFill>
                  <a:srgbClr val="002060"/>
                </a:solidFill>
                <a:effectLst/>
              </a:rPr>
              <a:t>Detectors </a:t>
            </a:r>
          </a:p>
          <a:p>
            <a:pPr algn="ctr"/>
            <a:r>
              <a:rPr lang="it-IT" sz="2400" dirty="0">
                <a:solidFill>
                  <a:srgbClr val="002060"/>
                </a:solidFill>
                <a:effectLst/>
              </a:rPr>
              <a:t>(</a:t>
            </a:r>
            <a:r>
              <a:rPr lang="it-IT" sz="2400" dirty="0">
                <a:solidFill>
                  <a:srgbClr val="002060"/>
                </a:solidFill>
              </a:rPr>
              <a:t>some </a:t>
            </a:r>
            <a:r>
              <a:rPr lang="it-IT" sz="2400" dirty="0">
                <a:solidFill>
                  <a:srgbClr val="002060"/>
                </a:solidFill>
                <a:effectLst/>
              </a:rPr>
              <a:t>to be </a:t>
            </a:r>
            <a:r>
              <a:rPr lang="it-IT" sz="2400" dirty="0" err="1">
                <a:solidFill>
                  <a:srgbClr val="002060"/>
                </a:solidFill>
                <a:effectLst/>
              </a:rPr>
              <a:t>shared</a:t>
            </a:r>
            <a:r>
              <a:rPr lang="it-IT" sz="2400" dirty="0">
                <a:solidFill>
                  <a:srgbClr val="002060"/>
                </a:solidFill>
                <a:effectLst/>
              </a:rPr>
              <a:t> with </a:t>
            </a:r>
            <a:r>
              <a:rPr lang="it-IT" sz="2400" b="1" dirty="0">
                <a:solidFill>
                  <a:srgbClr val="00B0F0"/>
                </a:solidFill>
                <a:effectLst/>
              </a:rPr>
              <a:t>AQUA</a:t>
            </a:r>
            <a:r>
              <a:rPr lang="it-IT" sz="2400" dirty="0">
                <a:solidFill>
                  <a:srgbClr val="002060"/>
                </a:solidFill>
                <a:effectLst/>
              </a:rPr>
              <a:t>)</a:t>
            </a:r>
            <a:endParaRPr lang="it-IT" sz="2400" dirty="0">
              <a:solidFill>
                <a:srgbClr val="002060"/>
              </a:solidFill>
            </a:endParaRPr>
          </a:p>
        </p:txBody>
      </p:sp>
      <p:sp>
        <p:nvSpPr>
          <p:cNvPr id="2" name="Titolo 1">
            <a:extLst>
              <a:ext uri="{FF2B5EF4-FFF2-40B4-BE49-F238E27FC236}">
                <a16:creationId xmlns:a16="http://schemas.microsoft.com/office/drawing/2014/main" id="{01AC82CC-15B1-261E-4ABE-7C6B68882801}"/>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beamline</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6BE35E2A-7FCC-47C1-AD6E-032610B24294}"/>
              </a:ext>
            </a:extLst>
          </p:cNvPr>
          <p:cNvSpPr txBox="1"/>
          <p:nvPr/>
        </p:nvSpPr>
        <p:spPr>
          <a:xfrm>
            <a:off x="6773333" y="1792777"/>
            <a:ext cx="4281716" cy="3785652"/>
          </a:xfrm>
          <a:prstGeom prst="rect">
            <a:avLst/>
          </a:prstGeom>
          <a:noFill/>
        </p:spPr>
        <p:txBody>
          <a:bodyPr wrap="square">
            <a:spAutoFit/>
          </a:bodyPr>
          <a:lstStyle/>
          <a:p>
            <a:pPr algn="r"/>
            <a:r>
              <a:rPr lang="it-IT" sz="2400" b="1" u="none" strike="noStrike" baseline="0" dirty="0">
                <a:solidFill>
                  <a:srgbClr val="002060"/>
                </a:solidFill>
                <a:sym typeface="Wingdings" panose="05000000000000000000" pitchFamily="2" charset="2"/>
              </a:rPr>
              <a:t>Electron</a:t>
            </a:r>
            <a:r>
              <a:rPr lang="it-IT" sz="2400" b="0" u="none" strike="noStrike" baseline="0" dirty="0">
                <a:solidFill>
                  <a:srgbClr val="002060"/>
                </a:solidFill>
                <a:sym typeface="Wingdings" panose="05000000000000000000" pitchFamily="2" charset="2"/>
              </a:rPr>
              <a:t> &amp; </a:t>
            </a:r>
            <a:r>
              <a:rPr lang="it-IT" sz="2400" b="1" u="none" strike="noStrike" baseline="0" dirty="0" err="1">
                <a:solidFill>
                  <a:srgbClr val="002060"/>
                </a:solidFill>
                <a:sym typeface="Wingdings" panose="05000000000000000000" pitchFamily="2" charset="2"/>
              </a:rPr>
              <a:t>Ions</a:t>
            </a:r>
            <a:endParaRPr lang="it-IT" sz="2400" dirty="0">
              <a:solidFill>
                <a:srgbClr val="002060"/>
              </a:solidFill>
              <a:sym typeface="Wingdings" panose="05000000000000000000" pitchFamily="2" charset="2"/>
            </a:endParaRPr>
          </a:p>
          <a:p>
            <a:pPr algn="r"/>
            <a:endParaRPr lang="it-IT" sz="2400" dirty="0">
              <a:solidFill>
                <a:srgbClr val="002060"/>
              </a:solidFill>
              <a:sym typeface="Wingdings" panose="05000000000000000000" pitchFamily="2" charset="2"/>
            </a:endParaRPr>
          </a:p>
          <a:p>
            <a:pPr algn="r"/>
            <a:r>
              <a:rPr lang="en-US" sz="2400" b="0" i="0" u="none" strike="noStrike" baseline="0" dirty="0">
                <a:solidFill>
                  <a:srgbClr val="002060"/>
                </a:solidFill>
              </a:rPr>
              <a:t>High position sensitivity, large detection area, fine gridding to allow reconstruction of three-dimensional arrangement and motion of atoms within a molecule and distinguish between ions of different masses and charge states</a:t>
            </a:r>
            <a:endParaRPr lang="it-IT" sz="2400" b="0" u="none" strike="noStrike" baseline="0" dirty="0">
              <a:solidFill>
                <a:srgbClr val="002060"/>
              </a:solidFill>
            </a:endParaRPr>
          </a:p>
        </p:txBody>
      </p:sp>
      <p:sp>
        <p:nvSpPr>
          <p:cNvPr id="7" name="CasellaDiTesto 6">
            <a:extLst>
              <a:ext uri="{FF2B5EF4-FFF2-40B4-BE49-F238E27FC236}">
                <a16:creationId xmlns:a16="http://schemas.microsoft.com/office/drawing/2014/main" id="{8252FF06-4B89-8B3C-58DF-6DD13D49B1C4}"/>
              </a:ext>
            </a:extLst>
          </p:cNvPr>
          <p:cNvSpPr txBox="1"/>
          <p:nvPr/>
        </p:nvSpPr>
        <p:spPr>
          <a:xfrm>
            <a:off x="430584" y="1701793"/>
            <a:ext cx="4688119" cy="4154984"/>
          </a:xfrm>
          <a:prstGeom prst="rect">
            <a:avLst/>
          </a:prstGeom>
          <a:noFill/>
        </p:spPr>
        <p:txBody>
          <a:bodyPr wrap="square">
            <a:spAutoFit/>
          </a:bodyPr>
          <a:lstStyle/>
          <a:p>
            <a:pPr algn="l"/>
            <a:r>
              <a:rPr lang="it-IT" sz="2400" b="1" u="none" strike="noStrike" baseline="0" dirty="0" err="1">
                <a:solidFill>
                  <a:srgbClr val="002060"/>
                </a:solidFill>
                <a:sym typeface="Wingdings" panose="05000000000000000000" pitchFamily="2" charset="2"/>
              </a:rPr>
              <a:t>Photons</a:t>
            </a:r>
            <a:endParaRPr lang="it-IT" sz="2400" b="0" u="none" strike="noStrike" baseline="0" dirty="0">
              <a:solidFill>
                <a:srgbClr val="002060"/>
              </a:solidFill>
              <a:sym typeface="Wingdings" panose="05000000000000000000" pitchFamily="2" charset="2"/>
            </a:endParaRPr>
          </a:p>
          <a:p>
            <a:pPr marL="342900" indent="-342900" algn="l">
              <a:buFontTx/>
              <a:buChar char="-"/>
            </a:pPr>
            <a:r>
              <a:rPr lang="it-IT" sz="2400" dirty="0">
                <a:solidFill>
                  <a:srgbClr val="002060"/>
                </a:solidFill>
                <a:sym typeface="Wingdings" panose="05000000000000000000" pitchFamily="2" charset="2"/>
              </a:rPr>
              <a:t>2D, small pixel, fast-</a:t>
            </a:r>
            <a:r>
              <a:rPr lang="it-IT" sz="2400" dirty="0" err="1">
                <a:solidFill>
                  <a:srgbClr val="002060"/>
                </a:solidFill>
                <a:sym typeface="Wingdings" panose="05000000000000000000" pitchFamily="2" charset="2"/>
              </a:rPr>
              <a:t>readout</a:t>
            </a:r>
            <a:r>
              <a:rPr lang="it-IT" sz="2400" dirty="0">
                <a:solidFill>
                  <a:srgbClr val="002060"/>
                </a:solidFill>
                <a:sym typeface="Wingdings" panose="05000000000000000000" pitchFamily="2" charset="2"/>
              </a:rPr>
              <a:t>, </a:t>
            </a:r>
          </a:p>
          <a:p>
            <a:pPr algn="l"/>
            <a:r>
              <a:rPr lang="it-IT" sz="2400" dirty="0">
                <a:solidFill>
                  <a:srgbClr val="002060"/>
                </a:solidFill>
                <a:sym typeface="Wingdings" panose="05000000000000000000" pitchFamily="2" charset="2"/>
              </a:rPr>
              <a:t>     high </a:t>
            </a:r>
            <a:r>
              <a:rPr lang="it-IT" sz="2400" dirty="0" err="1">
                <a:solidFill>
                  <a:srgbClr val="002060"/>
                </a:solidFill>
                <a:sym typeface="Wingdings" panose="05000000000000000000" pitchFamily="2" charset="2"/>
              </a:rPr>
              <a:t>dynamic</a:t>
            </a:r>
            <a:r>
              <a:rPr lang="it-IT" sz="2400" dirty="0">
                <a:solidFill>
                  <a:srgbClr val="002060"/>
                </a:solidFill>
                <a:sym typeface="Wingdings" panose="05000000000000000000" pitchFamily="2" charset="2"/>
              </a:rPr>
              <a:t> range detector</a:t>
            </a:r>
          </a:p>
          <a:p>
            <a:pPr marL="342900" indent="-342900" algn="l">
              <a:buFontTx/>
              <a:buChar char="-"/>
            </a:pPr>
            <a:endParaRPr lang="it-IT" sz="2400" dirty="0">
              <a:solidFill>
                <a:srgbClr val="002060"/>
              </a:solidFill>
              <a:sym typeface="Wingdings" panose="05000000000000000000" pitchFamily="2" charset="2"/>
            </a:endParaRPr>
          </a:p>
          <a:p>
            <a:pPr marL="342900" indent="-342900" algn="l">
              <a:buFontTx/>
              <a:buChar char="-"/>
            </a:pPr>
            <a:endParaRPr lang="it-IT" sz="2400" dirty="0">
              <a:solidFill>
                <a:srgbClr val="002060"/>
              </a:solidFill>
              <a:sym typeface="Wingdings" panose="05000000000000000000" pitchFamily="2" charset="2"/>
            </a:endParaRPr>
          </a:p>
          <a:p>
            <a:pPr marL="342900" indent="-342900" algn="l">
              <a:buFontTx/>
              <a:buChar char="-"/>
            </a:pPr>
            <a:endParaRPr lang="it-IT" sz="2400" dirty="0">
              <a:solidFill>
                <a:srgbClr val="002060"/>
              </a:solidFill>
              <a:sym typeface="Wingdings" panose="05000000000000000000" pitchFamily="2" charset="2"/>
            </a:endParaRPr>
          </a:p>
          <a:p>
            <a:pPr algn="l"/>
            <a:endParaRPr lang="it-IT" sz="2400" dirty="0">
              <a:solidFill>
                <a:srgbClr val="002060"/>
              </a:solidFill>
              <a:sym typeface="Wingdings" panose="05000000000000000000" pitchFamily="2" charset="2"/>
            </a:endParaRPr>
          </a:p>
          <a:p>
            <a:pPr marL="342900" indent="-342900" algn="l">
              <a:buFontTx/>
              <a:buChar char="-"/>
            </a:pPr>
            <a:endParaRPr lang="it-IT" sz="2400" dirty="0">
              <a:solidFill>
                <a:srgbClr val="002060"/>
              </a:solidFill>
              <a:sym typeface="Wingdings" panose="05000000000000000000" pitchFamily="2" charset="2"/>
            </a:endParaRPr>
          </a:p>
          <a:p>
            <a:pPr marL="342900" indent="-342900" algn="l">
              <a:buFontTx/>
              <a:buChar char="-"/>
            </a:pPr>
            <a:endParaRPr lang="it-IT" sz="2400" dirty="0">
              <a:solidFill>
                <a:srgbClr val="002060"/>
              </a:solidFill>
              <a:sym typeface="Wingdings" panose="05000000000000000000" pitchFamily="2" charset="2"/>
            </a:endParaRPr>
          </a:p>
          <a:p>
            <a:pPr marL="342900" indent="-342900" algn="l">
              <a:buFontTx/>
              <a:buChar char="-"/>
            </a:pPr>
            <a:r>
              <a:rPr lang="it-IT" sz="2400" dirty="0">
                <a:solidFill>
                  <a:srgbClr val="002060"/>
                </a:solidFill>
                <a:sym typeface="Wingdings" panose="05000000000000000000" pitchFamily="2" charset="2"/>
              </a:rPr>
              <a:t>0D &amp; 2D energy-</a:t>
            </a:r>
            <a:r>
              <a:rPr lang="it-IT" sz="2400" dirty="0" err="1">
                <a:solidFill>
                  <a:srgbClr val="002060"/>
                </a:solidFill>
                <a:sym typeface="Wingdings" panose="05000000000000000000" pitchFamily="2" charset="2"/>
              </a:rPr>
              <a:t>resolved</a:t>
            </a:r>
            <a:r>
              <a:rPr lang="it-IT" sz="2400" dirty="0">
                <a:solidFill>
                  <a:srgbClr val="002060"/>
                </a:solidFill>
                <a:sym typeface="Wingdings" panose="05000000000000000000" pitchFamily="2" charset="2"/>
              </a:rPr>
              <a:t> detector for </a:t>
            </a:r>
            <a:r>
              <a:rPr lang="it-IT" sz="2400" dirty="0" err="1">
                <a:solidFill>
                  <a:srgbClr val="002060"/>
                </a:solidFill>
                <a:sym typeface="Wingdings" panose="05000000000000000000" pitchFamily="2" charset="2"/>
              </a:rPr>
              <a:t>spectroscopy</a:t>
            </a:r>
            <a:r>
              <a:rPr lang="it-IT" sz="2400" dirty="0">
                <a:solidFill>
                  <a:srgbClr val="002060"/>
                </a:solidFill>
                <a:sym typeface="Wingdings" panose="05000000000000000000" pitchFamily="2" charset="2"/>
              </a:rPr>
              <a:t> </a:t>
            </a:r>
          </a:p>
        </p:txBody>
      </p:sp>
      <p:pic>
        <p:nvPicPr>
          <p:cNvPr id="8" name="Picture 2" descr="Image of the pnCCD sensor hybrid board. Two of these boards are... |  Download Scientific Diagram">
            <a:extLst>
              <a:ext uri="{FF2B5EF4-FFF2-40B4-BE49-F238E27FC236}">
                <a16:creationId xmlns:a16="http://schemas.microsoft.com/office/drawing/2014/main" id="{C09A1CD5-B97A-0715-9254-4967E6E2EAE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01488" y="3213852"/>
            <a:ext cx="3154438" cy="146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15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C82CC-15B1-261E-4ABE-7C6B68882801}"/>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beamline</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23A9B544-10A9-BED4-B0DF-E2E8BCFB00E0}"/>
              </a:ext>
            </a:extLst>
          </p:cNvPr>
          <p:cNvSpPr txBox="1"/>
          <p:nvPr/>
        </p:nvSpPr>
        <p:spPr>
          <a:xfrm>
            <a:off x="5375124" y="1472162"/>
            <a:ext cx="6470348" cy="4154984"/>
          </a:xfrm>
          <a:prstGeom prst="rect">
            <a:avLst/>
          </a:prstGeom>
          <a:noFill/>
        </p:spPr>
        <p:txBody>
          <a:bodyPr wrap="square">
            <a:spAutoFit/>
          </a:bodyPr>
          <a:lstStyle/>
          <a:p>
            <a:pPr algn="l"/>
            <a:r>
              <a:rPr lang="en-US" sz="2400" b="0" i="0" u="none" strike="noStrike" baseline="0" dirty="0">
                <a:solidFill>
                  <a:srgbClr val="002060"/>
                </a:solidFill>
              </a:rPr>
              <a:t>Two external </a:t>
            </a:r>
            <a:r>
              <a:rPr lang="en-US" sz="2400" b="1" i="0" u="none" strike="noStrike" baseline="0" dirty="0">
                <a:solidFill>
                  <a:srgbClr val="002060"/>
                </a:solidFill>
              </a:rPr>
              <a:t>laser sources</a:t>
            </a:r>
            <a:r>
              <a:rPr lang="en-US" sz="2400" b="0" i="0" u="none" strike="noStrike" baseline="0" dirty="0">
                <a:solidFill>
                  <a:srgbClr val="002060"/>
                </a:solidFill>
              </a:rPr>
              <a:t> </a:t>
            </a:r>
            <a:r>
              <a:rPr lang="it-IT" sz="2400" dirty="0">
                <a:solidFill>
                  <a:srgbClr val="002060"/>
                </a:solidFill>
                <a:effectLst/>
              </a:rPr>
              <a:t>(to be </a:t>
            </a:r>
            <a:r>
              <a:rPr lang="it-IT" sz="2400" dirty="0" err="1">
                <a:solidFill>
                  <a:srgbClr val="002060"/>
                </a:solidFill>
                <a:effectLst/>
              </a:rPr>
              <a:t>shared</a:t>
            </a:r>
            <a:r>
              <a:rPr lang="it-IT" sz="2400" dirty="0">
                <a:solidFill>
                  <a:srgbClr val="002060"/>
                </a:solidFill>
                <a:effectLst/>
              </a:rPr>
              <a:t> with </a:t>
            </a:r>
            <a:r>
              <a:rPr lang="it-IT" sz="2400" b="1" dirty="0">
                <a:solidFill>
                  <a:srgbClr val="00B0F0"/>
                </a:solidFill>
                <a:effectLst/>
              </a:rPr>
              <a:t>AQUA</a:t>
            </a:r>
            <a:r>
              <a:rPr lang="it-IT" sz="2400" dirty="0">
                <a:solidFill>
                  <a:srgbClr val="002060"/>
                </a:solidFill>
                <a:effectLst/>
              </a:rPr>
              <a:t>) </a:t>
            </a:r>
            <a:r>
              <a:rPr lang="en-US" sz="2400" b="0" i="0" u="none" strike="noStrike" baseline="0" dirty="0">
                <a:solidFill>
                  <a:srgbClr val="002060"/>
                </a:solidFill>
              </a:rPr>
              <a:t>are foreseen – but </a:t>
            </a:r>
            <a:r>
              <a:rPr lang="en-US" sz="2400" b="1" i="0" u="none" strike="noStrike" baseline="0" dirty="0">
                <a:solidFill>
                  <a:srgbClr val="002060"/>
                </a:solidFill>
              </a:rPr>
              <a:t>open for discussion</a:t>
            </a:r>
            <a:r>
              <a:rPr lang="en-US" sz="2400" b="0" i="0" u="none" strike="noStrike" baseline="0" dirty="0">
                <a:solidFill>
                  <a:srgbClr val="002060"/>
                </a:solidFill>
              </a:rPr>
              <a:t>!</a:t>
            </a:r>
          </a:p>
          <a:p>
            <a:pPr algn="l"/>
            <a:endParaRPr lang="en-US" sz="2400" b="0" i="0" u="none" strike="noStrike" baseline="0" dirty="0">
              <a:solidFill>
                <a:srgbClr val="002060"/>
              </a:solidFill>
            </a:endParaRPr>
          </a:p>
          <a:p>
            <a:pPr algn="l"/>
            <a:r>
              <a:rPr lang="en-US" sz="2400" dirty="0">
                <a:solidFill>
                  <a:srgbClr val="002060"/>
                </a:solidFill>
              </a:rPr>
              <a:t>1- </a:t>
            </a:r>
            <a:r>
              <a:rPr lang="en-US" sz="2400" b="1" i="0" u="none" strike="noStrike" baseline="0" dirty="0" err="1">
                <a:solidFill>
                  <a:srgbClr val="002060"/>
                </a:solidFill>
              </a:rPr>
              <a:t>Ti:sapphire</a:t>
            </a:r>
            <a:r>
              <a:rPr lang="en-US" sz="2400" b="1" i="0" u="none" strike="noStrike" baseline="0" dirty="0">
                <a:solidFill>
                  <a:srgbClr val="002060"/>
                </a:solidFill>
              </a:rPr>
              <a:t> </a:t>
            </a:r>
            <a:r>
              <a:rPr lang="en-US" sz="2400" b="0" i="0" u="none" strike="noStrike" baseline="0" dirty="0">
                <a:solidFill>
                  <a:srgbClr val="002060"/>
                </a:solidFill>
              </a:rPr>
              <a:t>fixed wavelength (800nm) femtosecond laser, with also the possibility of exploiting second (400 nm) and third (267nm) harmonics. </a:t>
            </a:r>
          </a:p>
          <a:p>
            <a:pPr algn="l"/>
            <a:endParaRPr lang="en-US" sz="2400" b="0" i="0" u="none" strike="noStrike" baseline="0" dirty="0">
              <a:solidFill>
                <a:srgbClr val="002060"/>
              </a:solidFill>
            </a:endParaRPr>
          </a:p>
          <a:p>
            <a:pPr algn="l"/>
            <a:r>
              <a:rPr lang="en-US" sz="2400" b="0" i="0" u="none" strike="noStrike" baseline="0" dirty="0">
                <a:solidFill>
                  <a:srgbClr val="002060"/>
                </a:solidFill>
              </a:rPr>
              <a:t>2- </a:t>
            </a:r>
            <a:r>
              <a:rPr lang="it-IT" sz="2400" b="1" i="0" u="none" strike="noStrike" baseline="0" dirty="0">
                <a:solidFill>
                  <a:srgbClr val="002060"/>
                </a:solidFill>
              </a:rPr>
              <a:t>Optical </a:t>
            </a:r>
            <a:r>
              <a:rPr lang="it-IT" sz="2400" b="1" i="0" u="none" strike="noStrike" baseline="0" dirty="0" err="1">
                <a:solidFill>
                  <a:srgbClr val="002060"/>
                </a:solidFill>
              </a:rPr>
              <a:t>Parametric</a:t>
            </a:r>
            <a:r>
              <a:rPr lang="it-IT" sz="2400" b="1" i="0" u="none" strike="noStrike" baseline="0" dirty="0">
                <a:solidFill>
                  <a:srgbClr val="002060"/>
                </a:solidFill>
              </a:rPr>
              <a:t> </a:t>
            </a:r>
            <a:r>
              <a:rPr lang="it-IT" sz="2400" b="1" i="0" u="none" strike="noStrike" baseline="0" dirty="0" err="1">
                <a:solidFill>
                  <a:srgbClr val="002060"/>
                </a:solidFill>
              </a:rPr>
              <a:t>Amplifier</a:t>
            </a:r>
            <a:r>
              <a:rPr lang="it-IT" sz="2400" b="0" i="0" u="none" strike="noStrike" baseline="0" dirty="0">
                <a:solidFill>
                  <a:srgbClr val="002060"/>
                </a:solidFill>
              </a:rPr>
              <a:t> (</a:t>
            </a:r>
            <a:r>
              <a:rPr lang="en-US" sz="2400" b="0" i="0" u="none" strike="noStrike" baseline="0" dirty="0">
                <a:solidFill>
                  <a:srgbClr val="002060"/>
                </a:solidFill>
              </a:rPr>
              <a:t>OPA),  with tens of femtosecond pulses in the 700-900 nm range.</a:t>
            </a:r>
            <a:r>
              <a:rPr lang="it-IT" sz="2400" i="0" dirty="0">
                <a:solidFill>
                  <a:srgbClr val="002060"/>
                </a:solidFill>
              </a:rPr>
              <a:t> Options to go from UV to MIR.</a:t>
            </a:r>
            <a:r>
              <a:rPr lang="it-IT" sz="2400" b="0" u="none" strike="noStrike" baseline="0" dirty="0">
                <a:solidFill>
                  <a:srgbClr val="002060"/>
                </a:solidFill>
              </a:rPr>
              <a:t>                             </a:t>
            </a:r>
          </a:p>
        </p:txBody>
      </p:sp>
      <p:pic>
        <p:nvPicPr>
          <p:cNvPr id="5" name="Immagine 4">
            <a:extLst>
              <a:ext uri="{FF2B5EF4-FFF2-40B4-BE49-F238E27FC236}">
                <a16:creationId xmlns:a16="http://schemas.microsoft.com/office/drawing/2014/main" id="{1FFFD769-FBBC-B25B-B198-8A70185B3382}"/>
              </a:ext>
            </a:extLst>
          </p:cNvPr>
          <p:cNvPicPr>
            <a:picLocks noChangeAspect="1"/>
          </p:cNvPicPr>
          <p:nvPr/>
        </p:nvPicPr>
        <p:blipFill>
          <a:blip r:embed="rId2"/>
          <a:stretch>
            <a:fillRect/>
          </a:stretch>
        </p:blipFill>
        <p:spPr>
          <a:xfrm>
            <a:off x="474132" y="3707149"/>
            <a:ext cx="3755697" cy="2010979"/>
          </a:xfrm>
          <a:prstGeom prst="rect">
            <a:avLst/>
          </a:prstGeom>
        </p:spPr>
      </p:pic>
      <p:sp>
        <p:nvSpPr>
          <p:cNvPr id="7" name="CasellaDiTesto 6">
            <a:extLst>
              <a:ext uri="{FF2B5EF4-FFF2-40B4-BE49-F238E27FC236}">
                <a16:creationId xmlns:a16="http://schemas.microsoft.com/office/drawing/2014/main" id="{2867EF0B-27B6-EBFC-0FDC-854366FAB4BB}"/>
              </a:ext>
            </a:extLst>
          </p:cNvPr>
          <p:cNvSpPr txBox="1"/>
          <p:nvPr/>
        </p:nvSpPr>
        <p:spPr>
          <a:xfrm>
            <a:off x="209249" y="1472162"/>
            <a:ext cx="4503056" cy="1938992"/>
          </a:xfrm>
          <a:prstGeom prst="rect">
            <a:avLst/>
          </a:prstGeom>
          <a:noFill/>
        </p:spPr>
        <p:txBody>
          <a:bodyPr wrap="square" rtlCol="0">
            <a:spAutoFit/>
          </a:bodyPr>
          <a:lstStyle/>
          <a:p>
            <a:r>
              <a:rPr lang="it-IT" sz="2400" dirty="0">
                <a:solidFill>
                  <a:srgbClr val="002060"/>
                </a:solidFill>
                <a:effectLst/>
              </a:rPr>
              <a:t>An </a:t>
            </a:r>
            <a:r>
              <a:rPr lang="it-IT" sz="2400" dirty="0" err="1">
                <a:solidFill>
                  <a:srgbClr val="002060"/>
                </a:solidFill>
                <a:effectLst/>
              </a:rPr>
              <a:t>inlet</a:t>
            </a:r>
            <a:r>
              <a:rPr lang="it-IT" sz="2400" dirty="0">
                <a:solidFill>
                  <a:srgbClr val="002060"/>
                </a:solidFill>
                <a:effectLst/>
              </a:rPr>
              <a:t> for an </a:t>
            </a:r>
            <a:r>
              <a:rPr lang="it-IT" sz="2400" b="1" dirty="0" err="1">
                <a:solidFill>
                  <a:srgbClr val="002060"/>
                </a:solidFill>
                <a:effectLst/>
              </a:rPr>
              <a:t>external</a:t>
            </a:r>
            <a:r>
              <a:rPr lang="it-IT" sz="2400" b="1" dirty="0">
                <a:solidFill>
                  <a:srgbClr val="002060"/>
                </a:solidFill>
                <a:effectLst/>
              </a:rPr>
              <a:t> laser </a:t>
            </a:r>
            <a:r>
              <a:rPr lang="it-IT" sz="2400" dirty="0" err="1">
                <a:solidFill>
                  <a:srgbClr val="002060"/>
                </a:solidFill>
                <a:effectLst/>
              </a:rPr>
              <a:t>will</a:t>
            </a:r>
            <a:r>
              <a:rPr lang="it-IT" sz="2400" dirty="0">
                <a:solidFill>
                  <a:srgbClr val="002060"/>
                </a:solidFill>
                <a:effectLst/>
              </a:rPr>
              <a:t> </a:t>
            </a:r>
            <a:r>
              <a:rPr lang="it-IT" sz="2400" dirty="0" err="1">
                <a:solidFill>
                  <a:srgbClr val="002060"/>
                </a:solidFill>
                <a:effectLst/>
              </a:rPr>
              <a:t>allow</a:t>
            </a:r>
            <a:r>
              <a:rPr lang="it-IT" sz="2400" dirty="0">
                <a:solidFill>
                  <a:srgbClr val="002060"/>
                </a:solidFill>
                <a:effectLst/>
              </a:rPr>
              <a:t> for the </a:t>
            </a:r>
            <a:r>
              <a:rPr lang="it-IT" sz="2400" dirty="0" err="1">
                <a:solidFill>
                  <a:srgbClr val="002060"/>
                </a:solidFill>
                <a:effectLst/>
              </a:rPr>
              <a:t>performing</a:t>
            </a:r>
            <a:r>
              <a:rPr lang="it-IT" sz="2400" dirty="0">
                <a:solidFill>
                  <a:srgbClr val="002060"/>
                </a:solidFill>
                <a:effectLst/>
              </a:rPr>
              <a:t> of laser pump/FEL– probe time-</a:t>
            </a:r>
            <a:r>
              <a:rPr lang="it-IT" sz="2400" dirty="0" err="1">
                <a:solidFill>
                  <a:srgbClr val="002060"/>
                </a:solidFill>
                <a:effectLst/>
              </a:rPr>
              <a:t>resolved</a:t>
            </a:r>
            <a:r>
              <a:rPr lang="it-IT" sz="2400" dirty="0">
                <a:solidFill>
                  <a:srgbClr val="002060"/>
                </a:solidFill>
                <a:effectLst/>
              </a:rPr>
              <a:t> </a:t>
            </a:r>
            <a:r>
              <a:rPr lang="it-IT" sz="2400" dirty="0" err="1">
                <a:solidFill>
                  <a:srgbClr val="002060"/>
                </a:solidFill>
                <a:effectLst/>
              </a:rPr>
              <a:t>experiments</a:t>
            </a:r>
            <a:r>
              <a:rPr lang="it-IT" sz="2400" dirty="0">
                <a:solidFill>
                  <a:srgbClr val="002060"/>
                </a:solidFill>
                <a:effectLst/>
              </a:rPr>
              <a:t>. </a:t>
            </a:r>
            <a:endParaRPr lang="it-IT" sz="2400" dirty="0">
              <a:solidFill>
                <a:srgbClr val="002060"/>
              </a:solidFill>
            </a:endParaRPr>
          </a:p>
          <a:p>
            <a:endParaRPr lang="it-IT" sz="2400" dirty="0">
              <a:solidFill>
                <a:srgbClr val="002060"/>
              </a:solidFill>
            </a:endParaRPr>
          </a:p>
        </p:txBody>
      </p:sp>
    </p:spTree>
    <p:extLst>
      <p:ext uri="{BB962C8B-B14F-4D97-AF65-F5344CB8AC3E}">
        <p14:creationId xmlns:p14="http://schemas.microsoft.com/office/powerpoint/2010/main" val="2661433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C82CC-15B1-261E-4ABE-7C6B68882801}"/>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b="1" dirty="0">
                <a:solidFill>
                  <a:srgbClr val="002060"/>
                </a:solidFill>
                <a:latin typeface="Calibri" panose="020F0502020204030204" pitchFamily="34" charset="0"/>
                <a:ea typeface="Calibri" panose="020F0502020204030204" pitchFamily="34" charset="0"/>
                <a:cs typeface="Calibri" panose="020F0502020204030204" pitchFamily="34" charset="0"/>
              </a:rPr>
              <a:t>For </a:t>
            </a:r>
            <a:r>
              <a:rPr lang="it-IT"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this</a:t>
            </a:r>
            <a:r>
              <a:rPr lang="it-IT"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b="1" dirty="0" err="1">
                <a:solidFill>
                  <a:srgbClr val="002060"/>
                </a:solidFill>
                <a:highlight>
                  <a:srgbClr val="FFFF00"/>
                </a:highlight>
                <a:latin typeface="Calibri" panose="020F0502020204030204" pitchFamily="34" charset="0"/>
                <a:ea typeface="Calibri" panose="020F0502020204030204" pitchFamily="34" charset="0"/>
                <a:cs typeface="Calibri" panose="020F0502020204030204" pitchFamily="34" charset="0"/>
              </a:rPr>
              <a:t>starting</a:t>
            </a:r>
            <a:r>
              <a:rPr lang="it-IT" sz="3600" b="1" dirty="0">
                <a:solidFill>
                  <a:srgbClr val="002060"/>
                </a:solidFill>
                <a:highlight>
                  <a:srgbClr val="FFFF00"/>
                </a:highlight>
                <a:latin typeface="Calibri" panose="020F0502020204030204" pitchFamily="34" charset="0"/>
                <a:ea typeface="Calibri" panose="020F0502020204030204" pitchFamily="34" charset="0"/>
                <a:cs typeface="Calibri" panose="020F0502020204030204" pitchFamily="34" charset="0"/>
              </a:rPr>
              <a:t> point</a:t>
            </a:r>
            <a:r>
              <a:rPr lang="it-IT"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thanks to</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23A9B544-10A9-BED4-B0DF-E2E8BCFB00E0}"/>
              </a:ext>
            </a:extLst>
          </p:cNvPr>
          <p:cNvSpPr txBox="1"/>
          <p:nvPr/>
        </p:nvSpPr>
        <p:spPr>
          <a:xfrm>
            <a:off x="4818743" y="4253054"/>
            <a:ext cx="7844367" cy="1077218"/>
          </a:xfrm>
          <a:prstGeom prst="rect">
            <a:avLst/>
          </a:prstGeom>
          <a:noFill/>
        </p:spPr>
        <p:txBody>
          <a:bodyPr wrap="square">
            <a:spAutoFit/>
          </a:bodyPr>
          <a:lstStyle/>
          <a:p>
            <a:pPr algn="l"/>
            <a:r>
              <a:rPr lang="it-IT" sz="2400" b="1" i="0" u="none" strike="noStrike" baseline="0" dirty="0" err="1">
                <a:solidFill>
                  <a:srgbClr val="002060"/>
                </a:solidFill>
                <a:highlight>
                  <a:srgbClr val="FFFF00"/>
                </a:highlight>
              </a:rPr>
              <a:t>You</a:t>
            </a:r>
            <a:r>
              <a:rPr lang="it-IT" sz="2400" b="1" i="0" u="none" strike="noStrike" baseline="0" dirty="0">
                <a:solidFill>
                  <a:srgbClr val="002060"/>
                </a:solidFill>
                <a:highlight>
                  <a:srgbClr val="FFFF00"/>
                </a:highlight>
              </a:rPr>
              <a:t> </a:t>
            </a:r>
            <a:r>
              <a:rPr lang="it-IT" sz="3200" b="1" i="0" u="none" strike="noStrike" baseline="0" dirty="0" err="1">
                <a:solidFill>
                  <a:srgbClr val="002060"/>
                </a:solidFill>
                <a:highlight>
                  <a:srgbClr val="FFFF00"/>
                </a:highlight>
              </a:rPr>
              <a:t>all</a:t>
            </a:r>
            <a:r>
              <a:rPr lang="it-IT" sz="2400" b="1" i="0" u="none" strike="noStrike" baseline="0" dirty="0">
                <a:solidFill>
                  <a:srgbClr val="002060"/>
                </a:solidFill>
                <a:highlight>
                  <a:srgbClr val="FFFF00"/>
                </a:highlight>
              </a:rPr>
              <a:t> </a:t>
            </a:r>
            <a:r>
              <a:rPr lang="it-IT" sz="4000" b="1" i="0" u="none" strike="noStrike" baseline="0" dirty="0">
                <a:solidFill>
                  <a:srgbClr val="002060"/>
                </a:solidFill>
                <a:highlight>
                  <a:srgbClr val="FFFF00"/>
                </a:highlight>
              </a:rPr>
              <a:t>for</a:t>
            </a:r>
            <a:r>
              <a:rPr lang="it-IT" sz="2400" b="1" i="0" u="none" strike="noStrike" baseline="0" dirty="0">
                <a:solidFill>
                  <a:srgbClr val="002060"/>
                </a:solidFill>
                <a:highlight>
                  <a:srgbClr val="FFFF00"/>
                </a:highlight>
              </a:rPr>
              <a:t> </a:t>
            </a:r>
            <a:r>
              <a:rPr lang="it-IT" sz="4800" b="1" i="0" u="none" strike="noStrike" baseline="0" dirty="0">
                <a:solidFill>
                  <a:srgbClr val="002060"/>
                </a:solidFill>
                <a:highlight>
                  <a:srgbClr val="FFFF00"/>
                </a:highlight>
              </a:rPr>
              <a:t>the</a:t>
            </a:r>
            <a:r>
              <a:rPr lang="it-IT" sz="2400" b="1" i="0" u="none" strike="noStrike" baseline="0" dirty="0">
                <a:solidFill>
                  <a:srgbClr val="002060"/>
                </a:solidFill>
                <a:highlight>
                  <a:srgbClr val="FFFF00"/>
                </a:highlight>
              </a:rPr>
              <a:t> </a:t>
            </a:r>
            <a:r>
              <a:rPr lang="it-IT" sz="5600" b="1" i="0" u="none" strike="noStrike" baseline="0" dirty="0" err="1">
                <a:solidFill>
                  <a:srgbClr val="002060"/>
                </a:solidFill>
                <a:highlight>
                  <a:srgbClr val="FFFF00"/>
                </a:highlight>
              </a:rPr>
              <a:t>kind</a:t>
            </a:r>
            <a:r>
              <a:rPr lang="it-IT" sz="2400" b="1" i="0" u="none" strike="noStrike" baseline="0" dirty="0">
                <a:solidFill>
                  <a:srgbClr val="002060"/>
                </a:solidFill>
                <a:highlight>
                  <a:srgbClr val="FFFF00"/>
                </a:highlight>
              </a:rPr>
              <a:t> </a:t>
            </a:r>
            <a:r>
              <a:rPr lang="it-IT" sz="6400" b="1" i="0" u="none" strike="noStrike" baseline="0" dirty="0" err="1">
                <a:solidFill>
                  <a:srgbClr val="002060"/>
                </a:solidFill>
                <a:highlight>
                  <a:srgbClr val="FFFF00"/>
                </a:highlight>
              </a:rPr>
              <a:t>attention</a:t>
            </a:r>
            <a:endParaRPr lang="it-IT" sz="6400" b="1" u="none" strike="noStrike" baseline="0" dirty="0">
              <a:solidFill>
                <a:srgbClr val="002060"/>
              </a:solidFill>
              <a:highlight>
                <a:srgbClr val="FFFF00"/>
              </a:highlight>
            </a:endParaRPr>
          </a:p>
        </p:txBody>
      </p:sp>
      <p:sp>
        <p:nvSpPr>
          <p:cNvPr id="7" name="CasellaDiTesto 6">
            <a:extLst>
              <a:ext uri="{FF2B5EF4-FFF2-40B4-BE49-F238E27FC236}">
                <a16:creationId xmlns:a16="http://schemas.microsoft.com/office/drawing/2014/main" id="{2867EF0B-27B6-EBFC-0FDC-854366FAB4BB}"/>
              </a:ext>
            </a:extLst>
          </p:cNvPr>
          <p:cNvSpPr txBox="1"/>
          <p:nvPr/>
        </p:nvSpPr>
        <p:spPr>
          <a:xfrm>
            <a:off x="209248" y="1477000"/>
            <a:ext cx="7231741" cy="3785652"/>
          </a:xfrm>
          <a:prstGeom prst="rect">
            <a:avLst/>
          </a:prstGeom>
          <a:noFill/>
        </p:spPr>
        <p:txBody>
          <a:bodyPr wrap="square" rtlCol="0">
            <a:spAutoFit/>
          </a:bodyPr>
          <a:lstStyle/>
          <a:p>
            <a:r>
              <a:rPr lang="it-IT" sz="2400" dirty="0">
                <a:solidFill>
                  <a:srgbClr val="002060"/>
                </a:solidFill>
                <a:effectLst/>
              </a:rPr>
              <a:t>(for </a:t>
            </a:r>
            <a:r>
              <a:rPr lang="it-IT" sz="2400" dirty="0" err="1">
                <a:solidFill>
                  <a:srgbClr val="002060"/>
                </a:solidFill>
                <a:effectLst/>
              </a:rPr>
              <a:t>discussions</a:t>
            </a:r>
            <a:r>
              <a:rPr lang="it-IT" sz="2400" dirty="0">
                <a:solidFill>
                  <a:srgbClr val="002060"/>
                </a:solidFill>
                <a:effectLst/>
              </a:rPr>
              <a:t>, </a:t>
            </a:r>
            <a:r>
              <a:rPr lang="it-IT" sz="2400" dirty="0" err="1">
                <a:solidFill>
                  <a:srgbClr val="002060"/>
                </a:solidFill>
                <a:effectLst/>
              </a:rPr>
              <a:t>ideas</a:t>
            </a:r>
            <a:r>
              <a:rPr lang="it-IT" sz="2400" dirty="0">
                <a:solidFill>
                  <a:srgbClr val="002060"/>
                </a:solidFill>
                <a:effectLst/>
              </a:rPr>
              <a:t> and inputs for </a:t>
            </a:r>
            <a:r>
              <a:rPr lang="it-IT" sz="2400" dirty="0" err="1">
                <a:solidFill>
                  <a:srgbClr val="002060"/>
                </a:solidFill>
                <a:effectLst/>
              </a:rPr>
              <a:t>this</a:t>
            </a:r>
            <a:r>
              <a:rPr lang="it-IT" sz="2400" dirty="0">
                <a:solidFill>
                  <a:srgbClr val="002060"/>
                </a:solidFill>
                <a:effectLst/>
              </a:rPr>
              <a:t> </a:t>
            </a:r>
            <a:r>
              <a:rPr lang="it-IT" sz="2400" dirty="0" err="1">
                <a:solidFill>
                  <a:srgbClr val="002060"/>
                </a:solidFill>
                <a:effectLst/>
              </a:rPr>
              <a:t>presentation</a:t>
            </a:r>
            <a:r>
              <a:rPr lang="it-IT" sz="2400" dirty="0">
                <a:solidFill>
                  <a:srgbClr val="002060"/>
                </a:solidFill>
                <a:effectLst/>
              </a:rPr>
              <a:t>)</a:t>
            </a:r>
          </a:p>
          <a:p>
            <a:endParaRPr lang="it-IT" sz="2400" dirty="0">
              <a:solidFill>
                <a:srgbClr val="002060"/>
              </a:solidFill>
              <a:effectLst/>
            </a:endParaRPr>
          </a:p>
          <a:p>
            <a:r>
              <a:rPr lang="it-IT" sz="2400" i="1" dirty="0">
                <a:solidFill>
                  <a:srgbClr val="002060"/>
                </a:solidFill>
                <a:effectLst/>
              </a:rPr>
              <a:t>Marcello Coreno</a:t>
            </a:r>
          </a:p>
          <a:p>
            <a:r>
              <a:rPr lang="it-IT" sz="2400" i="1" dirty="0">
                <a:solidFill>
                  <a:srgbClr val="002060"/>
                </a:solidFill>
              </a:rPr>
              <a:t>Emiliano De Santis</a:t>
            </a:r>
            <a:endParaRPr lang="it-IT" sz="2400" i="1" dirty="0">
              <a:solidFill>
                <a:srgbClr val="002060"/>
              </a:solidFill>
              <a:effectLst/>
            </a:endParaRPr>
          </a:p>
          <a:p>
            <a:r>
              <a:rPr lang="it-IT" sz="2400" i="1" dirty="0">
                <a:solidFill>
                  <a:srgbClr val="002060"/>
                </a:solidFill>
                <a:effectLst/>
              </a:rPr>
              <a:t>Luca Giannessi</a:t>
            </a:r>
          </a:p>
          <a:p>
            <a:r>
              <a:rPr lang="it-IT" sz="2400" i="1" dirty="0">
                <a:solidFill>
                  <a:srgbClr val="002060"/>
                </a:solidFill>
              </a:rPr>
              <a:t>Augusto Marcelli</a:t>
            </a:r>
          </a:p>
          <a:p>
            <a:r>
              <a:rPr lang="it-IT" sz="2400" i="1" dirty="0">
                <a:solidFill>
                  <a:srgbClr val="002060"/>
                </a:solidFill>
              </a:rPr>
              <a:t>Michele </a:t>
            </a:r>
            <a:r>
              <a:rPr lang="it-IT" sz="2400" i="1" dirty="0" err="1">
                <a:solidFill>
                  <a:srgbClr val="002060"/>
                </a:solidFill>
              </a:rPr>
              <a:t>Opromolla</a:t>
            </a:r>
            <a:endParaRPr lang="it-IT" sz="2400" i="1" dirty="0">
              <a:solidFill>
                <a:srgbClr val="002060"/>
              </a:solidFill>
            </a:endParaRPr>
          </a:p>
          <a:p>
            <a:r>
              <a:rPr lang="it-IT" sz="2400" i="1" dirty="0">
                <a:solidFill>
                  <a:srgbClr val="002060"/>
                </a:solidFill>
              </a:rPr>
              <a:t>Emiliano Principi</a:t>
            </a:r>
          </a:p>
          <a:p>
            <a:r>
              <a:rPr lang="it-IT" sz="2400" i="1" dirty="0">
                <a:solidFill>
                  <a:srgbClr val="002060"/>
                </a:solidFill>
              </a:rPr>
              <a:t>Fabio Villa</a:t>
            </a:r>
            <a:endParaRPr lang="it-IT" sz="2400" dirty="0">
              <a:solidFill>
                <a:srgbClr val="002060"/>
              </a:solidFill>
            </a:endParaRPr>
          </a:p>
          <a:p>
            <a:r>
              <a:rPr lang="it-IT" sz="2400" i="1" dirty="0" err="1">
                <a:solidFill>
                  <a:srgbClr val="002060"/>
                </a:solidFill>
              </a:rPr>
              <a:t>All</a:t>
            </a:r>
            <a:r>
              <a:rPr lang="it-IT" sz="2400" i="1" dirty="0">
                <a:solidFill>
                  <a:srgbClr val="002060"/>
                </a:solidFill>
              </a:rPr>
              <a:t> people in WA8</a:t>
            </a:r>
          </a:p>
        </p:txBody>
      </p:sp>
    </p:spTree>
    <p:extLst>
      <p:ext uri="{BB962C8B-B14F-4D97-AF65-F5344CB8AC3E}">
        <p14:creationId xmlns:p14="http://schemas.microsoft.com/office/powerpoint/2010/main" val="274217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6BD42D15-8869-09E9-5CF9-B66170145EFB}"/>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What</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is</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D7A140AA-74E9-E57D-77EA-5A2AB0027CFE}"/>
              </a:ext>
            </a:extLst>
          </p:cNvPr>
          <p:cNvSpPr txBox="1"/>
          <p:nvPr/>
        </p:nvSpPr>
        <p:spPr>
          <a:xfrm>
            <a:off x="7881257" y="6087924"/>
            <a:ext cx="3972076" cy="461665"/>
          </a:xfrm>
          <a:prstGeom prst="rect">
            <a:avLst/>
          </a:prstGeom>
          <a:noFill/>
        </p:spPr>
        <p:txBody>
          <a:bodyPr wrap="square">
            <a:spAutoFit/>
          </a:bodyPr>
          <a:lstStyle/>
          <a:p>
            <a:r>
              <a:rPr lang="en-US" sz="2400" b="0" i="0" dirty="0">
                <a:solidFill>
                  <a:srgbClr val="FF0000"/>
                </a:solidFill>
                <a:effectLst/>
              </a:rPr>
              <a:t>Courtesy of M. </a:t>
            </a:r>
            <a:r>
              <a:rPr lang="en-US" sz="2400" b="0" i="0" dirty="0" err="1">
                <a:solidFill>
                  <a:srgbClr val="FF0000"/>
                </a:solidFill>
                <a:effectLst/>
              </a:rPr>
              <a:t>Opromolla</a:t>
            </a:r>
            <a:endParaRPr lang="en-US" sz="2400" b="0" i="0" dirty="0">
              <a:solidFill>
                <a:srgbClr val="FF0000"/>
              </a:solidFill>
              <a:effectLst/>
            </a:endParaRPr>
          </a:p>
        </p:txBody>
      </p:sp>
      <p:pic>
        <p:nvPicPr>
          <p:cNvPr id="2" name="Immagine 1">
            <a:extLst>
              <a:ext uri="{FF2B5EF4-FFF2-40B4-BE49-F238E27FC236}">
                <a16:creationId xmlns:a16="http://schemas.microsoft.com/office/drawing/2014/main" id="{6B708805-D9A6-EEF3-E3F9-A3363466EB2D}"/>
              </a:ext>
            </a:extLst>
          </p:cNvPr>
          <p:cNvPicPr>
            <a:picLocks noChangeAspect="1"/>
          </p:cNvPicPr>
          <p:nvPr/>
        </p:nvPicPr>
        <p:blipFill>
          <a:blip r:embed="rId2"/>
          <a:srcRect b="5000"/>
          <a:stretch/>
        </p:blipFill>
        <p:spPr>
          <a:xfrm>
            <a:off x="294838" y="1426463"/>
            <a:ext cx="5494424" cy="3995931"/>
          </a:xfrm>
          <a:prstGeom prst="rect">
            <a:avLst/>
          </a:prstGeom>
        </p:spPr>
      </p:pic>
      <p:pic>
        <p:nvPicPr>
          <p:cNvPr id="3" name="Immagine 2">
            <a:extLst>
              <a:ext uri="{FF2B5EF4-FFF2-40B4-BE49-F238E27FC236}">
                <a16:creationId xmlns:a16="http://schemas.microsoft.com/office/drawing/2014/main" id="{FFF3F7F6-8C9F-2980-6DBC-05F8373CFBC9}"/>
              </a:ext>
            </a:extLst>
          </p:cNvPr>
          <p:cNvPicPr>
            <a:picLocks noChangeAspect="1"/>
          </p:cNvPicPr>
          <p:nvPr/>
        </p:nvPicPr>
        <p:blipFill>
          <a:blip r:embed="rId3"/>
          <a:srcRect b="6521"/>
          <a:stretch/>
        </p:blipFill>
        <p:spPr>
          <a:xfrm>
            <a:off x="6402737" y="1499616"/>
            <a:ext cx="5494426" cy="3931922"/>
          </a:xfrm>
          <a:prstGeom prst="rect">
            <a:avLst/>
          </a:prstGeom>
        </p:spPr>
      </p:pic>
      <p:sp>
        <p:nvSpPr>
          <p:cNvPr id="4" name="CasellaDiTesto 3">
            <a:extLst>
              <a:ext uri="{FF2B5EF4-FFF2-40B4-BE49-F238E27FC236}">
                <a16:creationId xmlns:a16="http://schemas.microsoft.com/office/drawing/2014/main" id="{CE1E863E-CDF2-C2EC-99FC-7744C862F4EF}"/>
              </a:ext>
            </a:extLst>
          </p:cNvPr>
          <p:cNvSpPr txBox="1"/>
          <p:nvPr/>
        </p:nvSpPr>
        <p:spPr>
          <a:xfrm>
            <a:off x="1267582" y="1435606"/>
            <a:ext cx="10435878" cy="461665"/>
          </a:xfrm>
          <a:prstGeom prst="rect">
            <a:avLst/>
          </a:prstGeom>
          <a:noFill/>
        </p:spPr>
        <p:txBody>
          <a:bodyPr wrap="square" rtlCol="0">
            <a:spAutoFit/>
          </a:bodyPr>
          <a:lstStyle/>
          <a:p>
            <a:r>
              <a:rPr lang="en-US" sz="2400" b="1" i="0" dirty="0">
                <a:solidFill>
                  <a:srgbClr val="002060"/>
                </a:solidFill>
                <a:effectLst/>
              </a:rPr>
              <a:t>Short pulses – 20 fs – 10</a:t>
            </a:r>
            <a:r>
              <a:rPr lang="en-US" sz="2400" b="1" i="0" baseline="30000" dirty="0">
                <a:solidFill>
                  <a:srgbClr val="002060"/>
                </a:solidFill>
                <a:effectLst/>
              </a:rPr>
              <a:t>13</a:t>
            </a:r>
            <a:r>
              <a:rPr lang="en-US" sz="2400" b="1" i="0" dirty="0">
                <a:solidFill>
                  <a:srgbClr val="002060"/>
                </a:solidFill>
                <a:effectLst/>
              </a:rPr>
              <a:t> #/shot                            Long pulses – 200 fs - 10</a:t>
            </a:r>
            <a:r>
              <a:rPr lang="en-US" sz="2400" b="1" i="0" baseline="30000" dirty="0">
                <a:solidFill>
                  <a:srgbClr val="002060"/>
                </a:solidFill>
                <a:effectLst/>
              </a:rPr>
              <a:t>14</a:t>
            </a:r>
            <a:r>
              <a:rPr lang="en-US" sz="2400" b="1" i="0" dirty="0">
                <a:solidFill>
                  <a:srgbClr val="002060"/>
                </a:solidFill>
                <a:effectLst/>
              </a:rPr>
              <a:t> #/shot</a:t>
            </a:r>
            <a:endParaRPr lang="en-US" sz="2400" b="0" i="0" dirty="0">
              <a:solidFill>
                <a:srgbClr val="002060"/>
              </a:solidFill>
              <a:effectLst/>
            </a:endParaRPr>
          </a:p>
        </p:txBody>
      </p:sp>
    </p:spTree>
    <p:extLst>
      <p:ext uri="{BB962C8B-B14F-4D97-AF65-F5344CB8AC3E}">
        <p14:creationId xmlns:p14="http://schemas.microsoft.com/office/powerpoint/2010/main" val="225108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E1E863E-CDF2-C2EC-99FC-7744C862F4EF}"/>
              </a:ext>
            </a:extLst>
          </p:cNvPr>
          <p:cNvSpPr txBox="1"/>
          <p:nvPr/>
        </p:nvSpPr>
        <p:spPr>
          <a:xfrm>
            <a:off x="319876" y="2551516"/>
            <a:ext cx="6682999" cy="3046988"/>
          </a:xfrm>
          <a:prstGeom prst="rect">
            <a:avLst/>
          </a:prstGeom>
          <a:noFill/>
        </p:spPr>
        <p:txBody>
          <a:bodyPr wrap="square" rtlCol="0">
            <a:spAutoFit/>
          </a:bodyPr>
          <a:lstStyle/>
          <a:p>
            <a:r>
              <a:rPr lang="en-US" sz="2400" b="1" i="0" dirty="0">
                <a:solidFill>
                  <a:srgbClr val="00B050"/>
                </a:solidFill>
                <a:effectLst/>
              </a:rPr>
              <a:t>ARIA</a:t>
            </a:r>
            <a:r>
              <a:rPr lang="en-US" sz="2400" b="0" i="0" dirty="0">
                <a:solidFill>
                  <a:srgbClr val="002060"/>
                </a:solidFill>
                <a:effectLst/>
              </a:rPr>
              <a:t> will be complementary to the other </a:t>
            </a:r>
            <a:r>
              <a:rPr lang="en-US" sz="2400" b="0" i="0" dirty="0" err="1">
                <a:solidFill>
                  <a:srgbClr val="002060"/>
                </a:solidFill>
                <a:effectLst/>
              </a:rPr>
              <a:t>EuPRAXIA@SPARC</a:t>
            </a:r>
            <a:r>
              <a:rPr lang="en-US" sz="2400" dirty="0" err="1">
                <a:solidFill>
                  <a:srgbClr val="002060"/>
                </a:solidFill>
              </a:rPr>
              <a:t>_LAB</a:t>
            </a:r>
            <a:r>
              <a:rPr lang="en-US" sz="2400" dirty="0">
                <a:solidFill>
                  <a:srgbClr val="002060"/>
                </a:solidFill>
              </a:rPr>
              <a:t> FEL beamline, </a:t>
            </a:r>
            <a:r>
              <a:rPr lang="en-US" sz="2400" b="1" dirty="0">
                <a:solidFill>
                  <a:srgbClr val="00B0F0"/>
                </a:solidFill>
              </a:rPr>
              <a:t>AQUA</a:t>
            </a:r>
            <a:endParaRPr lang="en-US" sz="2400" dirty="0">
              <a:solidFill>
                <a:srgbClr val="002060"/>
              </a:solidFill>
            </a:endParaRPr>
          </a:p>
          <a:p>
            <a:endParaRPr lang="en-US" sz="2400" dirty="0">
              <a:solidFill>
                <a:srgbClr val="002060"/>
              </a:solidFill>
            </a:endParaRPr>
          </a:p>
          <a:p>
            <a:r>
              <a:rPr lang="en-US" sz="2400" b="1" dirty="0">
                <a:solidFill>
                  <a:srgbClr val="00B0F0"/>
                </a:solidFill>
              </a:rPr>
              <a:t>AQUA</a:t>
            </a:r>
            <a:r>
              <a:rPr lang="en-US" sz="2400" b="0" i="0" dirty="0">
                <a:solidFill>
                  <a:srgbClr val="002060"/>
                </a:solidFill>
                <a:effectLst/>
              </a:rPr>
              <a:t> is a soft-X-ray SASE FEL beamline that will deliver photons in the region between 4 and 10 nm</a:t>
            </a:r>
          </a:p>
          <a:p>
            <a:endParaRPr lang="en-US" sz="2400" dirty="0">
              <a:solidFill>
                <a:srgbClr val="002060"/>
              </a:solidFill>
            </a:endParaRPr>
          </a:p>
          <a:p>
            <a:endParaRPr lang="en-US" sz="2400" b="0" i="0" dirty="0">
              <a:solidFill>
                <a:srgbClr val="002060"/>
              </a:solidFill>
              <a:effectLst/>
            </a:endParaRPr>
          </a:p>
          <a:p>
            <a:endParaRPr lang="en-US" sz="2400" b="0" i="0" dirty="0">
              <a:solidFill>
                <a:srgbClr val="002060"/>
              </a:solidFill>
              <a:effectLst/>
            </a:endParaRPr>
          </a:p>
        </p:txBody>
      </p:sp>
      <p:sp>
        <p:nvSpPr>
          <p:cNvPr id="5" name="Titolo 1">
            <a:extLst>
              <a:ext uri="{FF2B5EF4-FFF2-40B4-BE49-F238E27FC236}">
                <a16:creationId xmlns:a16="http://schemas.microsoft.com/office/drawing/2014/main" id="{6BD42D15-8869-09E9-5CF9-B66170145EFB}"/>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What</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is</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Tabella 5">
            <a:extLst>
              <a:ext uri="{FF2B5EF4-FFF2-40B4-BE49-F238E27FC236}">
                <a16:creationId xmlns:a16="http://schemas.microsoft.com/office/drawing/2014/main" id="{6D34B1F2-B0DA-EF29-0075-B52465122E0F}"/>
              </a:ext>
            </a:extLst>
          </p:cNvPr>
          <p:cNvGraphicFramePr>
            <a:graphicFrameLocks noGrp="1"/>
          </p:cNvGraphicFramePr>
          <p:nvPr>
            <p:extLst>
              <p:ext uri="{D42A27DB-BD31-4B8C-83A1-F6EECF244321}">
                <p14:modId xmlns:p14="http://schemas.microsoft.com/office/powerpoint/2010/main" val="2363108349"/>
              </p:ext>
            </p:extLst>
          </p:nvPr>
        </p:nvGraphicFramePr>
        <p:xfrm>
          <a:off x="7074519" y="2500693"/>
          <a:ext cx="4797605" cy="1981200"/>
        </p:xfrm>
        <a:graphic>
          <a:graphicData uri="http://schemas.openxmlformats.org/drawingml/2006/table">
            <a:tbl>
              <a:tblPr firstRow="1" bandRow="1">
                <a:tableStyleId>{D113A9D2-9D6B-4929-AA2D-F23B5EE8CBE7}</a:tableStyleId>
              </a:tblPr>
              <a:tblGrid>
                <a:gridCol w="2405818">
                  <a:extLst>
                    <a:ext uri="{9D8B030D-6E8A-4147-A177-3AD203B41FA5}">
                      <a16:colId xmlns:a16="http://schemas.microsoft.com/office/drawing/2014/main" val="3078946529"/>
                    </a:ext>
                  </a:extLst>
                </a:gridCol>
                <a:gridCol w="2391787">
                  <a:extLst>
                    <a:ext uri="{9D8B030D-6E8A-4147-A177-3AD203B41FA5}">
                      <a16:colId xmlns:a16="http://schemas.microsoft.com/office/drawing/2014/main" val="234598861"/>
                    </a:ext>
                  </a:extLst>
                </a:gridCol>
              </a:tblGrid>
              <a:tr h="360537">
                <a:tc>
                  <a:txBody>
                    <a:bodyPr/>
                    <a:lstStyle/>
                    <a:p>
                      <a:pPr algn="ctr"/>
                      <a:r>
                        <a:rPr lang="it-IT"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Parameter</a:t>
                      </a: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rPr>
                        <a:t>Value</a:t>
                      </a: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4079165261"/>
                  </a:ext>
                </a:extLst>
              </a:tr>
              <a:tr h="360537">
                <a:tc>
                  <a:txBody>
                    <a:bodyPr/>
                    <a:lstStyle/>
                    <a:p>
                      <a:pPr algn="ctr"/>
                      <a:r>
                        <a:rPr lang="it-IT"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Wavelength</a:t>
                      </a: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4-10</a:t>
                      </a: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rPr>
                        <a:t> nm</a:t>
                      </a: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3252438782"/>
                  </a:ext>
                </a:extLst>
              </a:tr>
              <a:tr h="360537">
                <a:tc>
                  <a:txBody>
                    <a:bodyPr/>
                    <a:lstStyle/>
                    <a:p>
                      <a:pPr algn="ctr"/>
                      <a:r>
                        <a:rPr lang="it-IT"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Photons</a:t>
                      </a: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it-IT"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pulse</a:t>
                      </a: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rPr>
                        <a:t> 10 </a:t>
                      </a:r>
                      <a:r>
                        <a:rPr lang="it-IT" sz="2000" baseline="30000" dirty="0">
                          <a:solidFill>
                            <a:srgbClr val="002060"/>
                          </a:solidFill>
                          <a:latin typeface="Calibri" panose="020F0502020204030204" pitchFamily="34" charset="0"/>
                          <a:ea typeface="Calibri" panose="020F0502020204030204" pitchFamily="34" charset="0"/>
                          <a:cs typeface="Calibri" panose="020F0502020204030204" pitchFamily="34" charset="0"/>
                        </a:rPr>
                        <a:t>10</a:t>
                      </a:r>
                      <a:r>
                        <a:rPr lang="it-IT" sz="2000" baseline="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rPr>
                        <a:t>- 10 </a:t>
                      </a:r>
                      <a:r>
                        <a:rPr lang="it-IT" sz="2000" baseline="30000" dirty="0">
                          <a:solidFill>
                            <a:srgbClr val="002060"/>
                          </a:solidFill>
                          <a:latin typeface="Calibri" panose="020F0502020204030204" pitchFamily="34" charset="0"/>
                          <a:ea typeface="Calibri" panose="020F0502020204030204" pitchFamily="34" charset="0"/>
                          <a:cs typeface="Calibri" panose="020F0502020204030204" pitchFamily="34" charset="0"/>
                        </a:rPr>
                        <a:t>11</a:t>
                      </a:r>
                      <a:endParaRPr lang="en-GB" sz="2000" baseline="30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2432407336"/>
                  </a:ext>
                </a:extLst>
              </a:tr>
              <a:tr h="360537">
                <a:tc>
                  <a:txBody>
                    <a:bodyPr/>
                    <a:lstStyle/>
                    <a:p>
                      <a:pPr algn="ctr"/>
                      <a:r>
                        <a:rPr lang="it-IT"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Pulse</a:t>
                      </a: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duration</a:t>
                      </a: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rPr>
                        <a:t>&lt; 50 </a:t>
                      </a:r>
                      <a:r>
                        <a:rPr lang="it-IT"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fs</a:t>
                      </a: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933691908"/>
                  </a:ext>
                </a:extLst>
              </a:tr>
              <a:tr h="360537">
                <a:tc>
                  <a:txBody>
                    <a:bodyPr/>
                    <a:lstStyle/>
                    <a:p>
                      <a:pPr algn="ctr"/>
                      <a:r>
                        <a:rPr lang="it-IT" sz="2000" dirty="0" err="1">
                          <a:solidFill>
                            <a:srgbClr val="002060"/>
                          </a:solidFill>
                          <a:latin typeface="Calibri" panose="020F0502020204030204" pitchFamily="34" charset="0"/>
                          <a:ea typeface="Calibri" panose="020F0502020204030204" pitchFamily="34" charset="0"/>
                          <a:cs typeface="Calibri" panose="020F0502020204030204" pitchFamily="34" charset="0"/>
                        </a:rPr>
                        <a:t>Repetition</a:t>
                      </a: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rPr>
                        <a:t> rate</a:t>
                      </a: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r>
                        <a:rPr lang="it-IT" sz="2000" dirty="0">
                          <a:solidFill>
                            <a:srgbClr val="00206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100 Hz</a:t>
                      </a:r>
                      <a:endParaRPr lang="en-GB" sz="2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426393599"/>
                  </a:ext>
                </a:extLst>
              </a:tr>
            </a:tbl>
          </a:graphicData>
        </a:graphic>
      </p:graphicFrame>
    </p:spTree>
    <p:extLst>
      <p:ext uri="{BB962C8B-B14F-4D97-AF65-F5344CB8AC3E}">
        <p14:creationId xmlns:p14="http://schemas.microsoft.com/office/powerpoint/2010/main" val="222862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6BD42D15-8869-09E9-5CF9-B66170145EFB}"/>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What</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is</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2052" name="Picture 4">
            <a:extLst>
              <a:ext uri="{FF2B5EF4-FFF2-40B4-BE49-F238E27FC236}">
                <a16:creationId xmlns:a16="http://schemas.microsoft.com/office/drawing/2014/main" id="{04C5F645-01AC-4119-3FC6-DD76B710A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80" y="2081779"/>
            <a:ext cx="11573442" cy="2694442"/>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con angoli arrotondati 1">
            <a:extLst>
              <a:ext uri="{FF2B5EF4-FFF2-40B4-BE49-F238E27FC236}">
                <a16:creationId xmlns:a16="http://schemas.microsoft.com/office/drawing/2014/main" id="{E52C1BD8-B870-27AA-4796-46EDE12C8871}"/>
              </a:ext>
            </a:extLst>
          </p:cNvPr>
          <p:cNvSpPr/>
          <p:nvPr/>
        </p:nvSpPr>
        <p:spPr>
          <a:xfrm>
            <a:off x="4151086" y="2002971"/>
            <a:ext cx="1107924" cy="2796419"/>
          </a:xfrm>
          <a:prstGeom prst="roundRect">
            <a:avLst/>
          </a:pr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con angoli arrotondati 2">
            <a:extLst>
              <a:ext uri="{FF2B5EF4-FFF2-40B4-BE49-F238E27FC236}">
                <a16:creationId xmlns:a16="http://schemas.microsoft.com/office/drawing/2014/main" id="{821F83B0-44AA-1708-6DC1-D9E82B6EE37A}"/>
              </a:ext>
            </a:extLst>
          </p:cNvPr>
          <p:cNvSpPr/>
          <p:nvPr/>
        </p:nvSpPr>
        <p:spPr>
          <a:xfrm>
            <a:off x="6909994" y="2002971"/>
            <a:ext cx="1287784" cy="2796419"/>
          </a:xfrm>
          <a:prstGeom prst="roundRect">
            <a:avLst/>
          </a:prstGeom>
          <a:solidFill>
            <a:srgbClr val="00B0F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AFC47DF4-60D6-BFC4-1B26-16261556E1B6}"/>
              </a:ext>
            </a:extLst>
          </p:cNvPr>
          <p:cNvSpPr txBox="1"/>
          <p:nvPr/>
        </p:nvSpPr>
        <p:spPr>
          <a:xfrm>
            <a:off x="4219052" y="4878198"/>
            <a:ext cx="6096836" cy="461665"/>
          </a:xfrm>
          <a:prstGeom prst="rect">
            <a:avLst/>
          </a:prstGeom>
          <a:noFill/>
        </p:spPr>
        <p:txBody>
          <a:bodyPr wrap="square">
            <a:spAutoFit/>
          </a:bodyPr>
          <a:lstStyle/>
          <a:p>
            <a:r>
              <a:rPr lang="en-US" sz="2400" b="1" i="0" dirty="0">
                <a:solidFill>
                  <a:srgbClr val="00B050"/>
                </a:solidFill>
                <a:effectLst/>
              </a:rPr>
              <a:t>ARIA</a:t>
            </a:r>
            <a:r>
              <a:rPr lang="en-US" sz="2400" b="0" i="0" dirty="0">
                <a:solidFill>
                  <a:srgbClr val="002060"/>
                </a:solidFill>
                <a:effectLst/>
              </a:rPr>
              <a:t>                                </a:t>
            </a:r>
            <a:r>
              <a:rPr lang="en-US" sz="2400" b="1" dirty="0">
                <a:solidFill>
                  <a:srgbClr val="00B0F0"/>
                </a:solidFill>
              </a:rPr>
              <a:t>AQUA</a:t>
            </a:r>
            <a:endParaRPr lang="en-US" sz="2400" dirty="0">
              <a:solidFill>
                <a:srgbClr val="002060"/>
              </a:solidFill>
            </a:endParaRPr>
          </a:p>
        </p:txBody>
      </p:sp>
    </p:spTree>
    <p:extLst>
      <p:ext uri="{BB962C8B-B14F-4D97-AF65-F5344CB8AC3E}">
        <p14:creationId xmlns:p14="http://schemas.microsoft.com/office/powerpoint/2010/main" val="3029523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rtistic view of the interface between the LaAlO3 (layer on top: La atoms are yellow Al atoms are purple and O atoms are in green) and the SrTiO3 single crystal (Sr atoms are red, Ti atoms are in blue) probed with photoemission.">
            <a:extLst>
              <a:ext uri="{FF2B5EF4-FFF2-40B4-BE49-F238E27FC236}">
                <a16:creationId xmlns:a16="http://schemas.microsoft.com/office/drawing/2014/main" id="{34247A83-0900-EEF5-7125-761F65069C8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11310" y="848282"/>
            <a:ext cx="2061941" cy="2215114"/>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a:extLst>
              <a:ext uri="{FF2B5EF4-FFF2-40B4-BE49-F238E27FC236}">
                <a16:creationId xmlns:a16="http://schemas.microsoft.com/office/drawing/2014/main" id="{7C4A03E5-3001-A964-2D05-9A080BE3ABC4}"/>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Science @ </a:t>
            </a:r>
            <a:r>
              <a:rPr lang="it-IT" sz="3600" b="1" dirty="0">
                <a:solidFill>
                  <a:srgbClr val="00B0F0"/>
                </a:solidFill>
                <a:latin typeface="Calibri" panose="020F0502020204030204" pitchFamily="34" charset="0"/>
                <a:ea typeface="Calibri" panose="020F0502020204030204" pitchFamily="34" charset="0"/>
                <a:cs typeface="Calibri" panose="020F0502020204030204" pitchFamily="34" charset="0"/>
              </a:rPr>
              <a:t>AQUA </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in a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nutshell</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EA3C4F3F-CE47-707A-298E-579EE3622FE7}"/>
              </a:ext>
            </a:extLst>
          </p:cNvPr>
          <p:cNvSpPr txBox="1"/>
          <p:nvPr/>
        </p:nvSpPr>
        <p:spPr>
          <a:xfrm>
            <a:off x="294640" y="1607608"/>
            <a:ext cx="5303520" cy="3416320"/>
          </a:xfrm>
          <a:prstGeom prst="rect">
            <a:avLst/>
          </a:prstGeom>
          <a:noFill/>
        </p:spPr>
        <p:txBody>
          <a:bodyPr wrap="square">
            <a:spAutoFit/>
          </a:bodyPr>
          <a:lstStyle/>
          <a:p>
            <a:pPr algn="ctr"/>
            <a:r>
              <a:rPr lang="it-IT" sz="1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Coherent</a:t>
            </a:r>
            <a:r>
              <a:rPr lang="it-IT" sz="1800" b="1" dirty="0">
                <a:solidFill>
                  <a:srgbClr val="002060"/>
                </a:solidFill>
                <a:latin typeface="Calibri" panose="020F0502020204030204" pitchFamily="34" charset="0"/>
                <a:ea typeface="Calibri" panose="020F0502020204030204" pitchFamily="34" charset="0"/>
                <a:cs typeface="Calibri" panose="020F0502020204030204" pitchFamily="34" charset="0"/>
              </a:rPr>
              <a:t> imaging</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in the </a:t>
            </a:r>
            <a:r>
              <a:rPr lang="it-IT" sz="1800" b="1" dirty="0">
                <a:solidFill>
                  <a:srgbClr val="002060"/>
                </a:solidFill>
                <a:latin typeface="Calibri" panose="020F0502020204030204" pitchFamily="34" charset="0"/>
                <a:ea typeface="Calibri" panose="020F0502020204030204" pitchFamily="34" charset="0"/>
                <a:cs typeface="Calibri" panose="020F0502020204030204" pitchFamily="34" charset="0"/>
              </a:rPr>
              <a:t>water window</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including</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stereoimaging</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schemes</a:t>
            </a: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Hydrated</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environment</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measurements</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on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bacteria</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viruses</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rgbClr val="334186"/>
                </a:solidFill>
                <a:latin typeface="Calibri" panose="020F0502020204030204" pitchFamily="34" charset="0"/>
                <a:ea typeface="Calibri" panose="020F0502020204030204" pitchFamily="34" charset="0"/>
                <a:cs typeface="Calibri" panose="020F0502020204030204" pitchFamily="34" charset="0"/>
              </a:rPr>
              <a:t>nanoparticles</a:t>
            </a:r>
            <a:r>
              <a:rPr lang="it-IT"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rgbClr val="334186"/>
                </a:solidFill>
                <a:latin typeface="Calibri" panose="020F0502020204030204" pitchFamily="34" charset="0"/>
                <a:ea typeface="Calibri" panose="020F0502020204030204" pitchFamily="34" charset="0"/>
                <a:cs typeface="Calibri" panose="020F0502020204030204" pitchFamily="34" charset="0"/>
              </a:rPr>
              <a:t>ashes</a:t>
            </a:r>
            <a:r>
              <a:rPr lang="it-IT" dirty="0">
                <a:solidFill>
                  <a:srgbClr val="334186"/>
                </a:solidFill>
                <a:latin typeface="Calibri" panose="020F0502020204030204" pitchFamily="34" charset="0"/>
                <a:ea typeface="Calibri" panose="020F0502020204030204" pitchFamily="34" charset="0"/>
                <a:cs typeface="Calibri" panose="020F0502020204030204" pitchFamily="34" charset="0"/>
              </a:rPr>
              <a:t>…</a:t>
            </a: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5B1B6E58-A7C7-AB44-4F67-4D0F96F1A5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6584" y="2382372"/>
            <a:ext cx="2963792" cy="1998572"/>
          </a:xfrm>
          <a:prstGeom prst="rect">
            <a:avLst/>
          </a:prstGeom>
        </p:spPr>
      </p:pic>
      <p:pic>
        <p:nvPicPr>
          <p:cNvPr id="10" name="Immagine 9">
            <a:extLst>
              <a:ext uri="{FF2B5EF4-FFF2-40B4-BE49-F238E27FC236}">
                <a16:creationId xmlns:a16="http://schemas.microsoft.com/office/drawing/2014/main" id="{2D12AB95-76AA-50DF-EBB5-E2FB2A9A68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9617"/>
          <a:stretch/>
        </p:blipFill>
        <p:spPr>
          <a:xfrm>
            <a:off x="492760" y="2221196"/>
            <a:ext cx="2387600" cy="1179465"/>
          </a:xfrm>
          <a:prstGeom prst="rect">
            <a:avLst/>
          </a:prstGeom>
        </p:spPr>
      </p:pic>
      <p:sp>
        <p:nvSpPr>
          <p:cNvPr id="11" name="CasellaDiTesto 10">
            <a:extLst>
              <a:ext uri="{FF2B5EF4-FFF2-40B4-BE49-F238E27FC236}">
                <a16:creationId xmlns:a16="http://schemas.microsoft.com/office/drawing/2014/main" id="{BCB56405-F211-E37D-940B-1539BB3534B0}"/>
              </a:ext>
            </a:extLst>
          </p:cNvPr>
          <p:cNvSpPr txBox="1"/>
          <p:nvPr/>
        </p:nvSpPr>
        <p:spPr>
          <a:xfrm>
            <a:off x="5598160" y="1044694"/>
            <a:ext cx="5511800" cy="2862322"/>
          </a:xfrm>
          <a:prstGeom prst="rect">
            <a:avLst/>
          </a:prstGeom>
          <a:noFill/>
        </p:spPr>
        <p:txBody>
          <a:bodyPr wrap="square">
            <a:spAutoFit/>
          </a:bodyPr>
          <a:lstStyle/>
          <a:p>
            <a:pPr algn="ctr"/>
            <a:r>
              <a:rPr lang="it-IT" sz="1800" b="1" dirty="0">
                <a:solidFill>
                  <a:srgbClr val="002060"/>
                </a:solidFill>
                <a:latin typeface="Calibri" panose="020F0502020204030204" pitchFamily="34" charset="0"/>
                <a:ea typeface="Calibri" panose="020F0502020204030204" pitchFamily="34" charset="0"/>
                <a:cs typeface="Calibri" panose="020F0502020204030204" pitchFamily="34" charset="0"/>
              </a:rPr>
              <a:t>X-ray</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&amp; </a:t>
            </a:r>
            <a:r>
              <a:rPr lang="it-IT" sz="1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Photoemission</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pu</a:t>
            </a:r>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mp-probe</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spectroscopy</a:t>
            </a: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r>
              <a:rPr lang="it-IT" dirty="0" err="1">
                <a:solidFill>
                  <a:srgbClr val="002060"/>
                </a:solidFill>
                <a:latin typeface="Calibri" panose="020F0502020204030204" pitchFamily="34" charset="0"/>
                <a:ea typeface="Calibri" panose="020F0502020204030204" pitchFamily="34" charset="0"/>
                <a:cs typeface="Calibri" panose="020F0502020204030204" pitchFamily="34" charset="0"/>
              </a:rPr>
              <a:t>U</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ltrafast</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studies on </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h</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ydrocarbons</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aminoacids</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rgbClr val="334186"/>
                </a:solidFill>
                <a:latin typeface="Calibri" panose="020F0502020204030204" pitchFamily="34" charset="0"/>
                <a:ea typeface="Calibri" panose="020F0502020204030204" pitchFamily="34" charset="0"/>
                <a:cs typeface="Calibri" panose="020F0502020204030204" pitchFamily="34" charset="0"/>
              </a:rPr>
              <a:t>a</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lloys</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warm</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-dense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matter</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cuprates</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catalysts</a:t>
            </a:r>
            <a:r>
              <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334186"/>
                </a:solidFill>
                <a:latin typeface="Calibri" panose="020F0502020204030204" pitchFamily="34" charset="0"/>
                <a:ea typeface="Calibri" panose="020F0502020204030204" pitchFamily="34" charset="0"/>
                <a:cs typeface="Calibri" panose="020F0502020204030204" pitchFamily="34" charset="0"/>
              </a:rPr>
              <a:t>batteries</a:t>
            </a:r>
            <a:endPar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F96F2E51-F2C7-8DF4-D9B2-E30EDE1EBE6D}"/>
              </a:ext>
            </a:extLst>
          </p:cNvPr>
          <p:cNvPicPr>
            <a:picLocks noChangeAspect="1"/>
          </p:cNvPicPr>
          <p:nvPr/>
        </p:nvPicPr>
        <p:blipFill>
          <a:blip r:embed="rId5"/>
          <a:stretch>
            <a:fillRect/>
          </a:stretch>
        </p:blipFill>
        <p:spPr>
          <a:xfrm>
            <a:off x="8614232" y="4279833"/>
            <a:ext cx="3296904" cy="2248114"/>
          </a:xfrm>
          <a:prstGeom prst="rect">
            <a:avLst/>
          </a:prstGeom>
        </p:spPr>
      </p:pic>
      <p:sp>
        <p:nvSpPr>
          <p:cNvPr id="14" name="CasellaDiTesto 13">
            <a:extLst>
              <a:ext uri="{FF2B5EF4-FFF2-40B4-BE49-F238E27FC236}">
                <a16:creationId xmlns:a16="http://schemas.microsoft.com/office/drawing/2014/main" id="{7B773A48-19D0-3D0C-3863-96968DE4C477}"/>
              </a:ext>
            </a:extLst>
          </p:cNvPr>
          <p:cNvSpPr txBox="1"/>
          <p:nvPr/>
        </p:nvSpPr>
        <p:spPr>
          <a:xfrm>
            <a:off x="5560525" y="4888863"/>
            <a:ext cx="3942080" cy="1200329"/>
          </a:xfrm>
          <a:prstGeom prst="rect">
            <a:avLst/>
          </a:prstGeom>
          <a:noFill/>
        </p:spPr>
        <p:txBody>
          <a:bodyPr wrap="square">
            <a:spAutoFit/>
          </a:bodyPr>
          <a:lstStyle/>
          <a:p>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Ultrafast</a:t>
            </a: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it-IT" sz="1800" b="1" dirty="0">
                <a:solidFill>
                  <a:srgbClr val="002060"/>
                </a:solidFill>
                <a:latin typeface="Calibri" panose="020F0502020204030204" pitchFamily="34" charset="0"/>
                <a:ea typeface="Calibri" panose="020F0502020204030204" pitchFamily="34" charset="0"/>
                <a:cs typeface="Calibri" panose="020F0502020204030204" pitchFamily="34" charset="0"/>
              </a:rPr>
              <a:t>Raman</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1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spectroscopy</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on </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metalloproteins</a:t>
            </a: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and </a:t>
            </a:r>
            <a:r>
              <a:rPr lang="it-IT" dirty="0" err="1">
                <a:solidFill>
                  <a:srgbClr val="002060"/>
                </a:solidFill>
                <a:latin typeface="Calibri" panose="020F0502020204030204" pitchFamily="34" charset="0"/>
                <a:ea typeface="Calibri" panose="020F0502020204030204" pitchFamily="34" charset="0"/>
                <a:cs typeface="Calibri" panose="020F0502020204030204" pitchFamily="34" charset="0"/>
              </a:rPr>
              <a:t>organometallic</a:t>
            </a:r>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rgbClr val="002060"/>
                </a:solidFill>
                <a:latin typeface="Calibri" panose="020F0502020204030204" pitchFamily="34" charset="0"/>
                <a:ea typeface="Calibri" panose="020F0502020204030204" pitchFamily="34" charset="0"/>
                <a:cs typeface="Calibri" panose="020F0502020204030204" pitchFamily="34" charset="0"/>
              </a:rPr>
              <a:t>molecules</a:t>
            </a:r>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it-IT" sz="1800" dirty="0">
              <a:solidFill>
                <a:srgbClr val="334186"/>
              </a:solidFill>
              <a:latin typeface="Calibri" panose="020F0502020204030204" pitchFamily="34" charset="0"/>
              <a:ea typeface="Calibri" panose="020F0502020204030204" pitchFamily="34" charset="0"/>
              <a:cs typeface="Calibri" panose="020F0502020204030204" pitchFamily="34" charset="0"/>
            </a:endParaRPr>
          </a:p>
        </p:txBody>
      </p:sp>
      <p:pic>
        <p:nvPicPr>
          <p:cNvPr id="17" name="Immagine 16">
            <a:extLst>
              <a:ext uri="{FF2B5EF4-FFF2-40B4-BE49-F238E27FC236}">
                <a16:creationId xmlns:a16="http://schemas.microsoft.com/office/drawing/2014/main" id="{BE5592D5-89BD-910A-24AF-D317940AE84C}"/>
              </a:ext>
            </a:extLst>
          </p:cNvPr>
          <p:cNvPicPr>
            <a:picLocks noChangeAspect="1"/>
          </p:cNvPicPr>
          <p:nvPr/>
        </p:nvPicPr>
        <p:blipFill>
          <a:blip r:embed="rId6"/>
          <a:stretch>
            <a:fillRect/>
          </a:stretch>
        </p:blipFill>
        <p:spPr>
          <a:xfrm>
            <a:off x="6375400" y="1472502"/>
            <a:ext cx="2331720" cy="1652607"/>
          </a:xfrm>
          <a:prstGeom prst="rect">
            <a:avLst/>
          </a:prstGeom>
        </p:spPr>
      </p:pic>
    </p:spTree>
    <p:extLst>
      <p:ext uri="{BB962C8B-B14F-4D97-AF65-F5344CB8AC3E}">
        <p14:creationId xmlns:p14="http://schemas.microsoft.com/office/powerpoint/2010/main" val="741284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C4A03E5-3001-A964-2D05-9A080BE3ABC4}"/>
              </a:ext>
            </a:extLst>
          </p:cNvPr>
          <p:cNvSpPr txBox="1">
            <a:spLocks/>
          </p:cNvSpPr>
          <p:nvPr/>
        </p:nvSpPr>
        <p:spPr>
          <a:xfrm>
            <a:off x="762107" y="3173"/>
            <a:ext cx="10515600" cy="7129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Science @ </a:t>
            </a:r>
            <a:r>
              <a:rPr lang="it-IT"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ARIA</a:t>
            </a:r>
            <a:r>
              <a:rPr lang="it-IT" sz="3600" b="1"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it-IT" sz="3600" dirty="0">
                <a:solidFill>
                  <a:srgbClr val="002060"/>
                </a:solidFill>
                <a:latin typeface="Calibri" panose="020F0502020204030204" pitchFamily="34" charset="0"/>
                <a:ea typeface="Calibri" panose="020F0502020204030204" pitchFamily="34" charset="0"/>
                <a:cs typeface="Calibri" panose="020F0502020204030204" pitchFamily="34" charset="0"/>
              </a:rPr>
              <a:t>in a </a:t>
            </a:r>
            <a:r>
              <a:rPr lang="it-IT" sz="3600" dirty="0" err="1">
                <a:solidFill>
                  <a:srgbClr val="002060"/>
                </a:solidFill>
                <a:latin typeface="Calibri" panose="020F0502020204030204" pitchFamily="34" charset="0"/>
                <a:ea typeface="Calibri" panose="020F0502020204030204" pitchFamily="34" charset="0"/>
                <a:cs typeface="Calibri" panose="020F0502020204030204" pitchFamily="34" charset="0"/>
              </a:rPr>
              <a:t>nutshell</a:t>
            </a:r>
            <a:endParaRPr lang="en-US"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2892A247-88EA-723F-972F-AFE9A92A5F47}"/>
              </a:ext>
            </a:extLst>
          </p:cNvPr>
          <p:cNvSpPr txBox="1"/>
          <p:nvPr/>
        </p:nvSpPr>
        <p:spPr>
          <a:xfrm>
            <a:off x="296514" y="1181467"/>
            <a:ext cx="2113713" cy="1200329"/>
          </a:xfrm>
          <a:prstGeom prst="rect">
            <a:avLst/>
          </a:prstGeom>
          <a:noFill/>
        </p:spPr>
        <p:txBody>
          <a:bodyPr wrap="square">
            <a:spAutoFit/>
          </a:bodyPr>
          <a:lstStyle/>
          <a:p>
            <a:pPr algn="l"/>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Pump-probe studies of </a:t>
            </a:r>
            <a:r>
              <a:rPr lang="it-IT" b="0" i="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molecules</a:t>
            </a:r>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it-IT" b="0" i="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photofragmentation</a:t>
            </a:r>
            <a:endParaRPr lang="en-GB" sz="1800"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algn="l"/>
            <a:endParaRPr lang="it-IT" sz="1800" b="0" u="none" strike="noStrike" baseline="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20BB9470-C6F2-F13F-7155-ACD136EE377C}"/>
              </a:ext>
            </a:extLst>
          </p:cNvPr>
          <p:cNvSpPr txBox="1"/>
          <p:nvPr/>
        </p:nvSpPr>
        <p:spPr>
          <a:xfrm>
            <a:off x="5598160" y="1044694"/>
            <a:ext cx="6297326" cy="3139321"/>
          </a:xfrm>
          <a:prstGeom prst="rect">
            <a:avLst/>
          </a:prstGeom>
          <a:noFill/>
        </p:spPr>
        <p:txBody>
          <a:bodyPr wrap="square">
            <a:spAutoFit/>
          </a:bodyPr>
          <a:lstStyle/>
          <a:p>
            <a:pPr algn="ct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VUV, </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ion</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&amp; </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Photoemission</a:t>
            </a:r>
            <a:r>
              <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sz="1800" dirty="0" err="1">
                <a:solidFill>
                  <a:srgbClr val="002060"/>
                </a:solidFill>
                <a:latin typeface="Calibri" panose="020F0502020204030204" pitchFamily="34" charset="0"/>
                <a:ea typeface="Calibri" panose="020F0502020204030204" pitchFamily="34" charset="0"/>
                <a:cs typeface="Calibri" panose="020F0502020204030204" pitchFamily="34" charset="0"/>
              </a:rPr>
              <a:t>spectroscopy</a:t>
            </a: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it-IT"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Studies on </a:t>
            </a:r>
            <a:r>
              <a:rPr lang="it-IT" dirty="0" err="1">
                <a:solidFill>
                  <a:srgbClr val="002060"/>
                </a:solidFill>
                <a:latin typeface="Calibri" panose="020F0502020204030204" pitchFamily="34" charset="0"/>
                <a:ea typeface="Calibri" panose="020F0502020204030204" pitchFamily="34" charset="0"/>
                <a:cs typeface="Calibri" panose="020F0502020204030204" pitchFamily="34" charset="0"/>
              </a:rPr>
              <a:t>molecules</a:t>
            </a:r>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 in gas </a:t>
            </a:r>
            <a:r>
              <a:rPr lang="it-IT" dirty="0" err="1">
                <a:solidFill>
                  <a:srgbClr val="002060"/>
                </a:solidFill>
                <a:latin typeface="Calibri" panose="020F0502020204030204" pitchFamily="34" charset="0"/>
                <a:ea typeface="Calibri" panose="020F0502020204030204" pitchFamily="34" charset="0"/>
                <a:cs typeface="Calibri" panose="020F0502020204030204" pitchFamily="34" charset="0"/>
              </a:rPr>
              <a:t>phase</a:t>
            </a:r>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rgbClr val="002060"/>
                </a:solidFill>
                <a:latin typeface="Calibri" panose="020F0502020204030204" pitchFamily="34" charset="0"/>
                <a:ea typeface="Calibri" panose="020F0502020204030204" pitchFamily="34" charset="0"/>
                <a:cs typeface="Calibri" panose="020F0502020204030204" pitchFamily="34" charset="0"/>
              </a:rPr>
              <a:t>including</a:t>
            </a:r>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it-IT" dirty="0" err="1">
                <a:solidFill>
                  <a:srgbClr val="002060"/>
                </a:solidFill>
                <a:latin typeface="Calibri" panose="020F0502020204030204" pitchFamily="34" charset="0"/>
                <a:ea typeface="Calibri" panose="020F0502020204030204" pitchFamily="34" charset="0"/>
                <a:cs typeface="Calibri" panose="020F0502020204030204" pitchFamily="34" charset="0"/>
              </a:rPr>
              <a:t>astrochemistry</a:t>
            </a:r>
            <a:endParaRPr lang="it-IT"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Immagine 7">
            <a:extLst>
              <a:ext uri="{FF2B5EF4-FFF2-40B4-BE49-F238E27FC236}">
                <a16:creationId xmlns:a16="http://schemas.microsoft.com/office/drawing/2014/main" id="{E29EDFB0-EAF1-1735-CA1D-CE85C69F31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4806"/>
          <a:stretch/>
        </p:blipFill>
        <p:spPr>
          <a:xfrm>
            <a:off x="155634" y="2182099"/>
            <a:ext cx="3509838" cy="1106296"/>
          </a:xfrm>
          <a:prstGeom prst="rect">
            <a:avLst/>
          </a:prstGeom>
        </p:spPr>
      </p:pic>
      <p:grpSp>
        <p:nvGrpSpPr>
          <p:cNvPr id="9" name="Gruppo 8">
            <a:extLst>
              <a:ext uri="{FF2B5EF4-FFF2-40B4-BE49-F238E27FC236}">
                <a16:creationId xmlns:a16="http://schemas.microsoft.com/office/drawing/2014/main" id="{4DDB3AD5-5E74-BF51-2BD7-222610112F3B}"/>
              </a:ext>
            </a:extLst>
          </p:cNvPr>
          <p:cNvGrpSpPr/>
          <p:nvPr/>
        </p:nvGrpSpPr>
        <p:grpSpPr>
          <a:xfrm>
            <a:off x="7101840" y="1524000"/>
            <a:ext cx="3706215" cy="2282240"/>
            <a:chOff x="3160450" y="2254928"/>
            <a:chExt cx="4924725" cy="3014352"/>
          </a:xfrm>
        </p:grpSpPr>
        <p:pic>
          <p:nvPicPr>
            <p:cNvPr id="10" name="Immagine 9">
              <a:extLst>
                <a:ext uri="{FF2B5EF4-FFF2-40B4-BE49-F238E27FC236}">
                  <a16:creationId xmlns:a16="http://schemas.microsoft.com/office/drawing/2014/main" id="{411186E9-7F41-B6FF-053C-25D4B1100770}"/>
                </a:ext>
              </a:extLst>
            </p:cNvPr>
            <p:cNvPicPr>
              <a:picLocks noChangeAspect="1"/>
            </p:cNvPicPr>
            <p:nvPr/>
          </p:nvPicPr>
          <p:blipFill>
            <a:blip r:embed="rId3"/>
            <a:stretch>
              <a:fillRect/>
            </a:stretch>
          </p:blipFill>
          <p:spPr>
            <a:xfrm>
              <a:off x="3165445" y="2274942"/>
              <a:ext cx="4919730" cy="2994338"/>
            </a:xfrm>
            <a:prstGeom prst="rect">
              <a:avLst/>
            </a:prstGeom>
          </p:spPr>
        </p:pic>
        <p:sp>
          <p:nvSpPr>
            <p:cNvPr id="11" name="Rettangolo 10">
              <a:extLst>
                <a:ext uri="{FF2B5EF4-FFF2-40B4-BE49-F238E27FC236}">
                  <a16:creationId xmlns:a16="http://schemas.microsoft.com/office/drawing/2014/main" id="{E7DE7C72-E55D-1A86-F1CB-75A6CF52CB67}"/>
                </a:ext>
              </a:extLst>
            </p:cNvPr>
            <p:cNvSpPr/>
            <p:nvPr/>
          </p:nvSpPr>
          <p:spPr>
            <a:xfrm>
              <a:off x="3160450" y="2254928"/>
              <a:ext cx="1473694" cy="452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CasellaDiTesto 11">
            <a:extLst>
              <a:ext uri="{FF2B5EF4-FFF2-40B4-BE49-F238E27FC236}">
                <a16:creationId xmlns:a16="http://schemas.microsoft.com/office/drawing/2014/main" id="{4218B183-6AEA-FF17-9298-5043D8044403}"/>
              </a:ext>
            </a:extLst>
          </p:cNvPr>
          <p:cNvSpPr txBox="1"/>
          <p:nvPr/>
        </p:nvSpPr>
        <p:spPr>
          <a:xfrm>
            <a:off x="7176135" y="4730963"/>
            <a:ext cx="2160270" cy="1754326"/>
          </a:xfrm>
          <a:prstGeom prst="rect">
            <a:avLst/>
          </a:prstGeom>
          <a:noFill/>
        </p:spPr>
        <p:txBody>
          <a:bodyPr wrap="square">
            <a:spAutoFit/>
          </a:bodyPr>
          <a:lstStyle/>
          <a:p>
            <a:pPr algn="r"/>
            <a:r>
              <a:rPr lang="it-IT" b="0" i="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Solids</a:t>
            </a:r>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it-IT" b="0" i="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phase</a:t>
            </a:r>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it-IT" b="0" i="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superconductors</a:t>
            </a:r>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and </a:t>
            </a:r>
            <a:r>
              <a:rPr lang="it-IT" b="0" i="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magnetic</a:t>
            </a:r>
            <a:r>
              <a:rPr lang="it-IT"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it-IT" b="0" i="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materials</a:t>
            </a:r>
            <a:r>
              <a:rPr lang="it-IT"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en-GB" sz="1800"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hydrodynamics of lattices.</a:t>
            </a:r>
          </a:p>
          <a:p>
            <a:pPr algn="l"/>
            <a:endParaRPr lang="it-IT" sz="1800" b="0" u="none" strike="noStrike" baseline="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4DE7A707-C6F9-C8DD-2913-242EA549ED4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13900" y="4300699"/>
            <a:ext cx="2095500" cy="24574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olume 12 Issue 9">
            <a:extLst>
              <a:ext uri="{FF2B5EF4-FFF2-40B4-BE49-F238E27FC236}">
                <a16:creationId xmlns:a16="http://schemas.microsoft.com/office/drawing/2014/main" id="{B8D62C2A-C21C-256D-E0D7-9C54DF10BA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65472" y="935199"/>
            <a:ext cx="1882114" cy="249380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E2130C5-D28B-0582-3002-A6EC73A6CCB6}"/>
              </a:ext>
            </a:extLst>
          </p:cNvPr>
          <p:cNvSpPr txBox="1"/>
          <p:nvPr/>
        </p:nvSpPr>
        <p:spPr>
          <a:xfrm>
            <a:off x="362040" y="4361631"/>
            <a:ext cx="4244489" cy="369332"/>
          </a:xfrm>
          <a:prstGeom prst="rect">
            <a:avLst/>
          </a:prstGeom>
          <a:noFill/>
        </p:spPr>
        <p:txBody>
          <a:bodyPr wrap="square">
            <a:spAutoFit/>
          </a:bodyPr>
          <a:lstStyle/>
          <a:p>
            <a:pPr algn="l"/>
            <a:r>
              <a:rPr lang="it-IT" b="0" i="0" dirty="0">
                <a:solidFill>
                  <a:srgbClr val="002060"/>
                </a:solidFill>
                <a:effectLst/>
              </a:rPr>
              <a:t>Aerosol, </a:t>
            </a:r>
            <a:r>
              <a:rPr lang="it-IT" b="0" i="0" dirty="0" err="1">
                <a:solidFill>
                  <a:srgbClr val="002060"/>
                </a:solidFill>
                <a:effectLst/>
              </a:rPr>
              <a:t>Liquids</a:t>
            </a:r>
            <a:r>
              <a:rPr lang="it-IT" b="0" i="0" dirty="0">
                <a:solidFill>
                  <a:srgbClr val="002060"/>
                </a:solidFill>
                <a:effectLst/>
              </a:rPr>
              <a:t> and </a:t>
            </a:r>
            <a:r>
              <a:rPr lang="it-IT" b="0" i="0" dirty="0" err="1">
                <a:solidFill>
                  <a:srgbClr val="002060"/>
                </a:solidFill>
                <a:effectLst/>
              </a:rPr>
              <a:t>solution</a:t>
            </a:r>
            <a:r>
              <a:rPr lang="it-IT" b="0" i="0" dirty="0">
                <a:solidFill>
                  <a:srgbClr val="002060"/>
                </a:solidFill>
                <a:effectLst/>
              </a:rPr>
              <a:t> </a:t>
            </a:r>
            <a:r>
              <a:rPr lang="it-IT" b="0" i="0" dirty="0" err="1">
                <a:solidFill>
                  <a:srgbClr val="002060"/>
                </a:solidFill>
                <a:effectLst/>
              </a:rPr>
              <a:t>chemistry</a:t>
            </a:r>
            <a:endParaRPr lang="it-IT" sz="1800" b="0" u="none" strike="noStrike" baseline="0" dirty="0">
              <a:solidFill>
                <a:srgbClr val="002060"/>
              </a:solidFill>
              <a:ea typeface="Calibri" panose="020F0502020204030204" pitchFamily="34" charset="0"/>
              <a:cs typeface="Calibri" panose="020F0502020204030204" pitchFamily="34" charset="0"/>
            </a:endParaRPr>
          </a:p>
        </p:txBody>
      </p:sp>
      <p:pic>
        <p:nvPicPr>
          <p:cNvPr id="14" name="Immagine 13">
            <a:extLst>
              <a:ext uri="{FF2B5EF4-FFF2-40B4-BE49-F238E27FC236}">
                <a16:creationId xmlns:a16="http://schemas.microsoft.com/office/drawing/2014/main" id="{8A01AF57-D050-79D8-A245-26724C0B3A42}"/>
              </a:ext>
            </a:extLst>
          </p:cNvPr>
          <p:cNvPicPr>
            <a:picLocks noChangeAspect="1"/>
          </p:cNvPicPr>
          <p:nvPr/>
        </p:nvPicPr>
        <p:blipFill>
          <a:blip r:embed="rId6"/>
          <a:stretch>
            <a:fillRect/>
          </a:stretch>
        </p:blipFill>
        <p:spPr>
          <a:xfrm>
            <a:off x="697026" y="4791858"/>
            <a:ext cx="3248153" cy="1769349"/>
          </a:xfrm>
          <a:prstGeom prst="rect">
            <a:avLst/>
          </a:prstGeom>
        </p:spPr>
      </p:pic>
    </p:spTree>
    <p:extLst>
      <p:ext uri="{BB962C8B-B14F-4D97-AF65-F5344CB8AC3E}">
        <p14:creationId xmlns:p14="http://schemas.microsoft.com/office/powerpoint/2010/main" val="206348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6588C1D-6295-4904-D759-509AB4C6A802}"/>
              </a:ext>
            </a:extLst>
          </p:cNvPr>
          <p:cNvSpPr txBox="1"/>
          <p:nvPr/>
        </p:nvSpPr>
        <p:spPr>
          <a:xfrm>
            <a:off x="2902863" y="17326"/>
            <a:ext cx="6792684" cy="1200329"/>
          </a:xfrm>
          <a:prstGeom prst="rect">
            <a:avLst/>
          </a:prstGeom>
          <a:noFill/>
        </p:spPr>
        <p:txBody>
          <a:bodyPr wrap="square">
            <a:spAutoFit/>
          </a:bodyPr>
          <a:lstStyle/>
          <a:p>
            <a:pPr algn="ctr"/>
            <a:r>
              <a:rPr lang="it-IT" sz="3600" dirty="0" err="1">
                <a:solidFill>
                  <a:srgbClr val="002060"/>
                </a:solidFill>
              </a:rPr>
              <a:t>Requests</a:t>
            </a:r>
            <a:r>
              <a:rPr lang="it-IT" sz="3600" dirty="0">
                <a:solidFill>
                  <a:srgbClr val="002060"/>
                </a:solidFill>
              </a:rPr>
              <a:t> from the </a:t>
            </a:r>
            <a:r>
              <a:rPr lang="it-IT" sz="3600" dirty="0" err="1">
                <a:solidFill>
                  <a:srgbClr val="002060"/>
                </a:solidFill>
              </a:rPr>
              <a:t>EuPRAXIA</a:t>
            </a:r>
            <a:r>
              <a:rPr lang="it-IT" sz="3600" dirty="0">
                <a:solidFill>
                  <a:srgbClr val="002060"/>
                </a:solidFill>
              </a:rPr>
              <a:t>-PP users’ survey</a:t>
            </a:r>
          </a:p>
        </p:txBody>
      </p:sp>
      <p:pic>
        <p:nvPicPr>
          <p:cNvPr id="3" name="Picture 19">
            <a:extLst>
              <a:ext uri="{FF2B5EF4-FFF2-40B4-BE49-F238E27FC236}">
                <a16:creationId xmlns:a16="http://schemas.microsoft.com/office/drawing/2014/main" id="{32355B37-694A-9324-0893-1B90F3C07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959" y="1854295"/>
            <a:ext cx="4267200" cy="4267200"/>
          </a:xfrm>
          <a:prstGeom prst="rect">
            <a:avLst/>
          </a:prstGeom>
        </p:spPr>
      </p:pic>
      <p:sp>
        <p:nvSpPr>
          <p:cNvPr id="5" name="CasellaDiTesto 4">
            <a:extLst>
              <a:ext uri="{FF2B5EF4-FFF2-40B4-BE49-F238E27FC236}">
                <a16:creationId xmlns:a16="http://schemas.microsoft.com/office/drawing/2014/main" id="{CF98F277-DCFD-EDCB-F75A-63A689ED08B0}"/>
              </a:ext>
            </a:extLst>
          </p:cNvPr>
          <p:cNvSpPr txBox="1"/>
          <p:nvPr/>
        </p:nvSpPr>
        <p:spPr>
          <a:xfrm>
            <a:off x="459619" y="1709152"/>
            <a:ext cx="6096000" cy="3416320"/>
          </a:xfrm>
          <a:prstGeom prst="rect">
            <a:avLst/>
          </a:prstGeom>
          <a:noFill/>
        </p:spPr>
        <p:txBody>
          <a:bodyPr wrap="square">
            <a:spAutoFit/>
          </a:bodyPr>
          <a:lstStyle/>
          <a:p>
            <a:r>
              <a:rPr lang="en-US" sz="2400" b="1" dirty="0">
                <a:solidFill>
                  <a:srgbClr val="002060"/>
                </a:solidFill>
              </a:rPr>
              <a:t>Photon wavelength </a:t>
            </a:r>
            <a:r>
              <a:rPr lang="en-US" sz="2400" dirty="0">
                <a:solidFill>
                  <a:srgbClr val="002060"/>
                </a:solidFill>
              </a:rPr>
              <a:t>is a crucial parameter: </a:t>
            </a:r>
          </a:p>
          <a:p>
            <a:pPr marL="742950" lvl="1" indent="-285750">
              <a:buFont typeface="Arial" panose="020B0604020202020204" pitchFamily="34" charset="0"/>
              <a:buChar char="•"/>
            </a:pPr>
            <a:r>
              <a:rPr lang="en-US" sz="2400" dirty="0">
                <a:solidFill>
                  <a:srgbClr val="002060"/>
                </a:solidFill>
              </a:rPr>
              <a:t>33% prefer EUV (&lt; 300 eV)</a:t>
            </a:r>
          </a:p>
          <a:p>
            <a:pPr marL="742950" lvl="1" indent="-285750">
              <a:buFont typeface="Arial" panose="020B0604020202020204" pitchFamily="34" charset="0"/>
              <a:buChar char="•"/>
            </a:pPr>
            <a:r>
              <a:rPr lang="en-US" sz="2400" dirty="0">
                <a:solidFill>
                  <a:srgbClr val="002060"/>
                </a:solidFill>
              </a:rPr>
              <a:t>47% prefer soft x-rays </a:t>
            </a:r>
          </a:p>
          <a:p>
            <a:pPr marL="742950" lvl="1" indent="-285750">
              <a:buFont typeface="Arial" panose="020B0604020202020204" pitchFamily="34" charset="0"/>
              <a:buChar char="•"/>
            </a:pPr>
            <a:r>
              <a:rPr lang="en-US" sz="2400" dirty="0">
                <a:solidFill>
                  <a:srgbClr val="002060"/>
                </a:solidFill>
              </a:rPr>
              <a:t>20% prefer hard x-rays (&gt; 7 keV)</a:t>
            </a:r>
          </a:p>
          <a:p>
            <a:pPr marL="742950" lvl="1" indent="-285750">
              <a:buFont typeface="Arial" panose="020B0604020202020204" pitchFamily="34" charset="0"/>
              <a:buChar char="•"/>
            </a:pPr>
            <a:endParaRPr lang="en-US" sz="2400" dirty="0">
              <a:solidFill>
                <a:srgbClr val="002060"/>
              </a:solidFill>
            </a:endParaRPr>
          </a:p>
          <a:p>
            <a:pPr marL="742950" lvl="1" indent="-285750">
              <a:buFont typeface="Arial" panose="020B0604020202020204" pitchFamily="34" charset="0"/>
              <a:buChar char="•"/>
            </a:pPr>
            <a:endParaRPr lang="en-US" sz="2400" dirty="0">
              <a:solidFill>
                <a:srgbClr val="002060"/>
              </a:solidFill>
            </a:endParaRPr>
          </a:p>
          <a:p>
            <a:pPr lvl="1"/>
            <a:r>
              <a:rPr lang="en-US" sz="2400" dirty="0">
                <a:solidFill>
                  <a:srgbClr val="002060"/>
                </a:solidFill>
              </a:rPr>
              <a:t>The long-wavelength tail of the EUV falls within the </a:t>
            </a:r>
            <a:r>
              <a:rPr lang="en-US" sz="2400" b="1" dirty="0">
                <a:solidFill>
                  <a:srgbClr val="00B050"/>
                </a:solidFill>
              </a:rPr>
              <a:t>ARIA</a:t>
            </a:r>
            <a:r>
              <a:rPr lang="en-US" sz="2400" dirty="0">
                <a:solidFill>
                  <a:srgbClr val="002060"/>
                </a:solidFill>
              </a:rPr>
              <a:t> region</a:t>
            </a:r>
          </a:p>
          <a:p>
            <a:pPr lvl="1"/>
            <a:endParaRPr lang="en-US" sz="2400" dirty="0">
              <a:solidFill>
                <a:srgbClr val="002060"/>
              </a:solidFill>
            </a:endParaRPr>
          </a:p>
        </p:txBody>
      </p:sp>
    </p:spTree>
    <p:extLst>
      <p:ext uri="{BB962C8B-B14F-4D97-AF65-F5344CB8AC3E}">
        <p14:creationId xmlns:p14="http://schemas.microsoft.com/office/powerpoint/2010/main" val="306297393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4009</Words>
  <Application>Microsoft Office PowerPoint</Application>
  <PresentationFormat>Widescreen</PresentationFormat>
  <Paragraphs>392</Paragraphs>
  <Slides>36</Slides>
  <Notes>0</Notes>
  <HiddenSlides>0</HiddenSlides>
  <MMClips>0</MMClips>
  <ScaleCrop>false</ScaleCrop>
  <HeadingPairs>
    <vt:vector size="6" baseType="variant">
      <vt:variant>
        <vt:lpstr>Caratteri utilizzati</vt:lpstr>
      </vt:variant>
      <vt:variant>
        <vt:i4>11</vt:i4>
      </vt:variant>
      <vt:variant>
        <vt:lpstr>Tema</vt:lpstr>
      </vt:variant>
      <vt:variant>
        <vt:i4>2</vt:i4>
      </vt:variant>
      <vt:variant>
        <vt:lpstr>Titoli diapositive</vt:lpstr>
      </vt:variant>
      <vt:variant>
        <vt:i4>36</vt:i4>
      </vt:variant>
    </vt:vector>
  </HeadingPairs>
  <TitlesOfParts>
    <vt:vector size="49" baseType="lpstr">
      <vt:lpstr>Accelerate</vt:lpstr>
      <vt:lpstr>Aptos</vt:lpstr>
      <vt:lpstr>Arial</vt:lpstr>
      <vt:lpstr>Arial Narrow</vt:lpstr>
      <vt:lpstr>Arial Rounded MT Bold</vt:lpstr>
      <vt:lpstr>Calibri</vt:lpstr>
      <vt:lpstr>Calibri Light</vt:lpstr>
      <vt:lpstr>Helvetica</vt:lpstr>
      <vt:lpstr>Symbol</vt:lpstr>
      <vt:lpstr>URWPalladioL</vt:lpstr>
      <vt:lpstr>Wingdings</vt:lpstr>
      <vt:lpstr>Tema di Office</vt:lpstr>
      <vt:lpstr>Office Theme</vt:lpstr>
      <vt:lpstr>EuPRAXIA@SPARC_LAB  machine upgrade &amp; additional beamlines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Francesco Stellato</cp:lastModifiedBy>
  <cp:revision>37</cp:revision>
  <dcterms:created xsi:type="dcterms:W3CDTF">2024-09-11T15:13:51Z</dcterms:created>
  <dcterms:modified xsi:type="dcterms:W3CDTF">2024-09-26T09:57:34Z</dcterms:modified>
</cp:coreProperties>
</file>